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4" r:id="rId8"/>
    <p:sldId id="277" r:id="rId9"/>
    <p:sldId id="278" r:id="rId10"/>
    <p:sldId id="279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63" r:id="rId21"/>
    <p:sldId id="270" r:id="rId22"/>
    <p:sldId id="271" r:id="rId23"/>
    <p:sldId id="272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 autoAdjust="0"/>
  </p:normalViewPr>
  <p:slideViewPr>
    <p:cSldViewPr snapToGrid="0">
      <p:cViewPr varScale="1">
        <p:scale>
          <a:sx n="78" d="100"/>
          <a:sy n="78" d="100"/>
        </p:scale>
        <p:origin x="-45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17/10/2023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6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endParaRPr lang="es-AR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C320216-8A71-4967-B23E-6C38CDE97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777" y="3602038"/>
            <a:ext cx="9694223" cy="1655762"/>
          </a:xfrm>
        </p:spPr>
        <p:txBody>
          <a:bodyPr>
            <a:normAutofit fontScale="77500" lnSpcReduction="20000"/>
          </a:bodyPr>
          <a:lstStyle/>
          <a:p>
            <a:r>
              <a:rPr lang="es-MX" sz="8800" dirty="0" smtClean="0"/>
              <a:t>EDUCATION and SCHOOL SUBJECTS</a:t>
            </a:r>
            <a:endParaRPr lang="es-A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99" y="5229245"/>
            <a:ext cx="5286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1884" y="1695501"/>
            <a:ext cx="9856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/>
              <a:t>In </a:t>
            </a:r>
            <a:r>
              <a:rPr lang="es-MX" sz="2200" dirty="0" err="1" smtClean="0"/>
              <a:t>primary</a:t>
            </a:r>
            <a:r>
              <a:rPr lang="es-MX" sz="2200" dirty="0" smtClean="0"/>
              <a:t> </a:t>
            </a:r>
            <a:r>
              <a:rPr lang="es-MX" sz="2200" dirty="0" err="1" smtClean="0"/>
              <a:t>school</a:t>
            </a:r>
            <a:r>
              <a:rPr lang="es-MX" sz="2200" dirty="0" smtClean="0"/>
              <a:t>, </a:t>
            </a:r>
            <a:r>
              <a:rPr lang="es-MX" sz="2200" dirty="0" err="1" smtClean="0"/>
              <a:t>were</a:t>
            </a:r>
            <a:r>
              <a:rPr lang="es-MX" sz="2200" dirty="0" smtClean="0"/>
              <a:t> </a:t>
            </a:r>
            <a:r>
              <a:rPr lang="es-MX" sz="2200" dirty="0" err="1" smtClean="0"/>
              <a:t>boys</a:t>
            </a:r>
            <a:r>
              <a:rPr lang="es-MX" sz="2200" dirty="0" smtClean="0"/>
              <a:t> </a:t>
            </a:r>
            <a:r>
              <a:rPr lang="es-MX" sz="2200" dirty="0" err="1" smtClean="0"/>
              <a:t>behind</a:t>
            </a:r>
            <a:r>
              <a:rPr lang="es-MX" sz="2200" dirty="0" smtClean="0"/>
              <a:t> </a:t>
            </a:r>
            <a:r>
              <a:rPr lang="es-MX" sz="2200" dirty="0" err="1" smtClean="0"/>
              <a:t>girls</a:t>
            </a:r>
            <a:r>
              <a:rPr lang="es-MX" sz="2200" dirty="0" smtClean="0"/>
              <a:t> in </a:t>
            </a:r>
            <a:r>
              <a:rPr lang="es-MX" sz="2200" dirty="0" err="1" smtClean="0"/>
              <a:t>reading</a:t>
            </a:r>
            <a:r>
              <a:rPr lang="es-MX" sz="2200" dirty="0" smtClean="0"/>
              <a:t> and </a:t>
            </a:r>
            <a:r>
              <a:rPr lang="es-MX" sz="2200" dirty="0" err="1" smtClean="0"/>
              <a:t>writing</a:t>
            </a:r>
            <a:r>
              <a:rPr lang="es-MX" sz="2200" dirty="0" smtClean="0"/>
              <a:t>?</a:t>
            </a:r>
          </a:p>
          <a:p>
            <a:r>
              <a:rPr lang="es-MX" sz="2200" dirty="0" smtClean="0"/>
              <a:t>Do </a:t>
            </a:r>
            <a:r>
              <a:rPr lang="es-MX" sz="2200" dirty="0" err="1" smtClean="0"/>
              <a:t>you</a:t>
            </a:r>
            <a:r>
              <a:rPr lang="es-MX" sz="2200" dirty="0" smtClean="0"/>
              <a:t> </a:t>
            </a:r>
            <a:r>
              <a:rPr lang="es-MX" sz="2200" dirty="0" err="1" smtClean="0"/>
              <a:t>think</a:t>
            </a:r>
            <a:r>
              <a:rPr lang="es-MX" sz="2200" dirty="0" smtClean="0"/>
              <a:t> </a:t>
            </a:r>
            <a:r>
              <a:rPr lang="es-MX" sz="2200" dirty="0" err="1" smtClean="0"/>
              <a:t>that</a:t>
            </a:r>
            <a:r>
              <a:rPr lang="es-MX" sz="2200" dirty="0" smtClean="0"/>
              <a:t> </a:t>
            </a:r>
            <a:r>
              <a:rPr lang="es-MX" sz="2200" dirty="0" err="1"/>
              <a:t>i</a:t>
            </a:r>
            <a:r>
              <a:rPr lang="es-MX" sz="2200" dirty="0" err="1" smtClean="0"/>
              <a:t>t</a:t>
            </a:r>
            <a:r>
              <a:rPr lang="es-MX" sz="2200" dirty="0" smtClean="0"/>
              <a:t> </a:t>
            </a:r>
            <a:r>
              <a:rPr lang="es-MX" sz="2200" dirty="0" err="1" smtClean="0"/>
              <a:t>is</a:t>
            </a:r>
            <a:r>
              <a:rPr lang="es-MX" sz="2200" dirty="0" smtClean="0"/>
              <a:t> </a:t>
            </a:r>
            <a:r>
              <a:rPr lang="es-MX" sz="2200" dirty="0" err="1" smtClean="0"/>
              <a:t>important</a:t>
            </a:r>
            <a:r>
              <a:rPr lang="es-MX" sz="2200" dirty="0" smtClean="0"/>
              <a:t> to </a:t>
            </a:r>
            <a:r>
              <a:rPr lang="es-MX" sz="2200" dirty="0" err="1" smtClean="0"/>
              <a:t>make</a:t>
            </a:r>
            <a:r>
              <a:rPr lang="es-MX" sz="2200" dirty="0" smtClean="0"/>
              <a:t> </a:t>
            </a:r>
            <a:r>
              <a:rPr lang="es-MX" sz="2200" dirty="0" err="1" smtClean="0"/>
              <a:t>the</a:t>
            </a:r>
            <a:r>
              <a:rPr lang="es-MX" sz="2200" dirty="0" smtClean="0"/>
              <a:t> </a:t>
            </a:r>
            <a:r>
              <a:rPr lang="es-MX" sz="2200" dirty="0" err="1" smtClean="0"/>
              <a:t>work</a:t>
            </a:r>
            <a:r>
              <a:rPr lang="es-MX" sz="2200" dirty="0" smtClean="0"/>
              <a:t> </a:t>
            </a:r>
            <a:r>
              <a:rPr lang="es-MX" sz="2200" dirty="0" err="1" smtClean="0"/>
              <a:t>feel</a:t>
            </a:r>
            <a:r>
              <a:rPr lang="es-MX" sz="2200" dirty="0" smtClean="0"/>
              <a:t> </a:t>
            </a:r>
            <a:r>
              <a:rPr lang="es-MX" sz="2200" dirty="0" err="1" smtClean="0"/>
              <a:t>like</a:t>
            </a:r>
            <a:r>
              <a:rPr lang="es-MX" sz="2200" dirty="0" smtClean="0"/>
              <a:t> </a:t>
            </a:r>
            <a:r>
              <a:rPr lang="es-MX" sz="2200" dirty="0" err="1" smtClean="0"/>
              <a:t>play</a:t>
            </a:r>
            <a:r>
              <a:rPr lang="es-MX" sz="2200" dirty="0" smtClean="0"/>
              <a:t>?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1884" y="2585875"/>
            <a:ext cx="668317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• Boys and girls both learn better in </a:t>
            </a:r>
            <a:r>
              <a:rPr lang="en-US" sz="2200" dirty="0" smtClean="0"/>
              <a:t>single-sex </a:t>
            </a:r>
            <a:r>
              <a:rPr lang="es-AR" sz="2200" dirty="0" err="1" smtClean="0"/>
              <a:t>schools</a:t>
            </a:r>
            <a:r>
              <a:rPr lang="es-AR" sz="2200" dirty="0"/>
              <a:t>.</a:t>
            </a:r>
          </a:p>
          <a:p>
            <a:r>
              <a:rPr lang="en-US" sz="2200" dirty="0"/>
              <a:t>• Schools should let children wear </a:t>
            </a:r>
            <a:r>
              <a:rPr lang="en-US" sz="2200" dirty="0" smtClean="0"/>
              <a:t>whatever they </a:t>
            </a:r>
            <a:r>
              <a:rPr lang="es-AR" sz="2200" dirty="0" err="1" smtClean="0"/>
              <a:t>want</a:t>
            </a:r>
            <a:r>
              <a:rPr lang="es-AR" sz="2200" dirty="0" smtClean="0"/>
              <a:t> </a:t>
            </a:r>
            <a:r>
              <a:rPr lang="es-AR" sz="2200" dirty="0"/>
              <a:t>at </a:t>
            </a:r>
            <a:r>
              <a:rPr lang="es-AR" sz="2200" dirty="0" err="1"/>
              <a:t>school</a:t>
            </a:r>
            <a:r>
              <a:rPr lang="es-AR" sz="2200" dirty="0"/>
              <a:t>.</a:t>
            </a:r>
          </a:p>
          <a:p>
            <a:r>
              <a:rPr lang="en-US" sz="2200" dirty="0"/>
              <a:t>• Cooking and housework should be taught at school.</a:t>
            </a:r>
          </a:p>
          <a:p>
            <a:r>
              <a:rPr lang="en-US" sz="2200" dirty="0"/>
              <a:t>• Schools don't teach children the important </a:t>
            </a:r>
            <a:r>
              <a:rPr lang="en-US" sz="2200" dirty="0" smtClean="0"/>
              <a:t>things they need to know to be </a:t>
            </a:r>
            <a:r>
              <a:rPr lang="en-US" sz="2200" dirty="0"/>
              <a:t>an adult </a:t>
            </a:r>
          </a:p>
          <a:p>
            <a:r>
              <a:rPr lang="en-US" sz="2200" dirty="0"/>
              <a:t>• Physical education should be optional.</a:t>
            </a:r>
          </a:p>
          <a:p>
            <a:r>
              <a:rPr lang="en-US" sz="2200" dirty="0"/>
              <a:t>• School summer holidays should be shorter.</a:t>
            </a:r>
          </a:p>
          <a:p>
            <a:r>
              <a:rPr lang="en-US" sz="2200" dirty="0"/>
              <a:t>• Children spend too much </a:t>
            </a:r>
            <a:r>
              <a:rPr lang="en-US" sz="2200" dirty="0" smtClean="0"/>
              <a:t>time </a:t>
            </a:r>
            <a:r>
              <a:rPr lang="en-US" sz="2200" dirty="0"/>
              <a:t>at school on </a:t>
            </a:r>
            <a:r>
              <a:rPr lang="en-US" sz="2200" dirty="0" err="1" smtClean="0"/>
              <a:t>maths</a:t>
            </a:r>
            <a:r>
              <a:rPr lang="en-US" sz="2200" dirty="0"/>
              <a:t> </a:t>
            </a:r>
            <a:r>
              <a:rPr lang="en-US" sz="2200" dirty="0" smtClean="0"/>
              <a:t>and </a:t>
            </a:r>
            <a:r>
              <a:rPr lang="en-US" sz="2200" dirty="0"/>
              <a:t>IT, and not enough on things like music, art, </a:t>
            </a:r>
            <a:r>
              <a:rPr lang="en-US" sz="2200" dirty="0" smtClean="0"/>
              <a:t>and </a:t>
            </a:r>
            <a:r>
              <a:rPr lang="es-AR" sz="2200" dirty="0" smtClean="0"/>
              <a:t>drama</a:t>
            </a:r>
            <a:r>
              <a:rPr lang="es-AR" sz="2200" dirty="0"/>
              <a:t>.</a:t>
            </a:r>
          </a:p>
          <a:p>
            <a:r>
              <a:rPr lang="en-US" sz="2200" dirty="0"/>
              <a:t>• Private schools are usually </a:t>
            </a:r>
            <a:r>
              <a:rPr lang="en-US" sz="2200" dirty="0" smtClean="0"/>
              <a:t>better </a:t>
            </a:r>
            <a:r>
              <a:rPr lang="en-US" sz="2200" dirty="0"/>
              <a:t>than </a:t>
            </a:r>
            <a:r>
              <a:rPr lang="en-US" sz="2200" dirty="0" smtClean="0"/>
              <a:t>state</a:t>
            </a:r>
            <a:r>
              <a:rPr lang="en-US" sz="2200" dirty="0"/>
              <a:t> </a:t>
            </a:r>
            <a:r>
              <a:rPr lang="es-AR" sz="2200" dirty="0" err="1" smtClean="0"/>
              <a:t>schools</a:t>
            </a:r>
            <a:r>
              <a:rPr lang="es-AR" sz="2200" dirty="0"/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91852" y="309033"/>
            <a:ext cx="4879541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Debating</a:t>
            </a:r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a </a:t>
            </a:r>
            <a:r>
              <a:rPr lang="es-E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topic</a:t>
            </a:r>
            <a:endParaRPr lang="es-E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18" y="3037888"/>
            <a:ext cx="4541616" cy="291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1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5" y="436377"/>
            <a:ext cx="8086966" cy="559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A 4.11 Gram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794" y="2941596"/>
            <a:ext cx="609600" cy="609600"/>
          </a:xfrm>
          <a:prstGeom prst="rect">
            <a:avLst/>
          </a:prstGeom>
        </p:spPr>
      </p:pic>
      <p:pic>
        <p:nvPicPr>
          <p:cNvPr id="5" name="7A 4.12 Gramma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794" y="432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80009" y="537864"/>
            <a:ext cx="114834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J =</a:t>
            </a:r>
            <a:r>
              <a:rPr lang="es-AR" b="1" dirty="0" err="1"/>
              <a:t>journalist</a:t>
            </a:r>
            <a:r>
              <a:rPr lang="es-AR" b="1" dirty="0"/>
              <a:t>, O = Olivia</a:t>
            </a:r>
          </a:p>
          <a:p>
            <a:r>
              <a:rPr lang="en-US" b="1" dirty="0"/>
              <a:t>J</a:t>
            </a:r>
            <a:r>
              <a:rPr lang="en-US" dirty="0"/>
              <a:t> </a:t>
            </a:r>
            <a:r>
              <a:rPr lang="en-US" dirty="0" smtClean="0"/>
              <a:t>  What </a:t>
            </a:r>
            <a:r>
              <a:rPr lang="en-US" dirty="0"/>
              <a:t>subjects did you take?</a:t>
            </a:r>
          </a:p>
          <a:p>
            <a:r>
              <a:rPr lang="en-US" b="1" dirty="0" smtClean="0"/>
              <a:t>O </a:t>
            </a:r>
            <a:r>
              <a:rPr lang="en-US" dirty="0" smtClean="0"/>
              <a:t> </a:t>
            </a:r>
            <a:r>
              <a:rPr lang="en-US" dirty="0"/>
              <a:t>Physics, chemistry, </a:t>
            </a:r>
            <a:r>
              <a:rPr lang="en-US" dirty="0" err="1"/>
              <a:t>maths</a:t>
            </a:r>
            <a:r>
              <a:rPr lang="en-US" dirty="0"/>
              <a:t>, and biology.</a:t>
            </a:r>
          </a:p>
          <a:p>
            <a:r>
              <a:rPr lang="en-US" b="1" dirty="0"/>
              <a:t>J</a:t>
            </a:r>
            <a:r>
              <a:rPr lang="en-US" dirty="0"/>
              <a:t> </a:t>
            </a:r>
            <a:r>
              <a:rPr lang="en-US" dirty="0" smtClean="0"/>
              <a:t>  Do </a:t>
            </a:r>
            <a:r>
              <a:rPr lang="en-US" dirty="0"/>
              <a:t>you think you've passed?</a:t>
            </a:r>
          </a:p>
          <a:p>
            <a:r>
              <a:rPr lang="en-US" b="1" dirty="0"/>
              <a:t>O</a:t>
            </a:r>
            <a:r>
              <a:rPr lang="en-US" dirty="0"/>
              <a:t> </a:t>
            </a:r>
            <a:r>
              <a:rPr lang="en-US" dirty="0" smtClean="0"/>
              <a:t> I'm </a:t>
            </a:r>
            <a:r>
              <a:rPr lang="en-US" dirty="0"/>
              <a:t>sure I've passed, but I'm worried about what </a:t>
            </a:r>
            <a:r>
              <a:rPr lang="en-US" b="1" dirty="0"/>
              <a:t>grades</a:t>
            </a:r>
            <a:r>
              <a:rPr lang="en-US" dirty="0"/>
              <a:t> </a:t>
            </a:r>
            <a:r>
              <a:rPr lang="en-US" dirty="0" smtClean="0"/>
              <a:t>I'll </a:t>
            </a:r>
            <a:r>
              <a:rPr lang="es-AR" dirty="0" err="1" smtClean="0"/>
              <a:t>get</a:t>
            </a:r>
            <a:r>
              <a:rPr lang="es-AR" dirty="0"/>
              <a:t>.</a:t>
            </a:r>
          </a:p>
          <a:p>
            <a:r>
              <a:rPr lang="es-AR" b="1" dirty="0"/>
              <a:t>J</a:t>
            </a:r>
            <a:r>
              <a:rPr lang="es-AR" dirty="0"/>
              <a:t> </a:t>
            </a:r>
            <a:r>
              <a:rPr lang="es-AR" dirty="0" smtClean="0"/>
              <a:t> </a:t>
            </a:r>
            <a:r>
              <a:rPr lang="es-AR" dirty="0" err="1" smtClean="0"/>
              <a:t>Why</a:t>
            </a:r>
            <a:r>
              <a:rPr lang="es-AR" dirty="0"/>
              <a:t>?</a:t>
            </a:r>
          </a:p>
          <a:p>
            <a:r>
              <a:rPr lang="en-US" b="1" dirty="0" smtClean="0"/>
              <a:t>O</a:t>
            </a:r>
            <a:r>
              <a:rPr lang="en-US" dirty="0" smtClean="0"/>
              <a:t> </a:t>
            </a:r>
            <a:r>
              <a:rPr lang="en-US" dirty="0"/>
              <a:t>Because I want to study medicine at university </a:t>
            </a:r>
            <a:r>
              <a:rPr lang="en-US" dirty="0" smtClean="0"/>
              <a:t>– at Cambridge</a:t>
            </a:r>
            <a:r>
              <a:rPr lang="en-US" dirty="0"/>
              <a:t>. and they won't give me a place unless I get </a:t>
            </a:r>
            <a:r>
              <a:rPr lang="en-US" dirty="0" smtClean="0"/>
              <a:t>at </a:t>
            </a:r>
            <a:r>
              <a:rPr lang="es-AR" dirty="0" err="1" smtClean="0"/>
              <a:t>least</a:t>
            </a:r>
            <a:r>
              <a:rPr lang="es-AR" dirty="0"/>
              <a:t> </a:t>
            </a:r>
            <a:r>
              <a:rPr lang="es-AR" dirty="0" err="1" smtClean="0"/>
              <a:t>three</a:t>
            </a:r>
            <a:r>
              <a:rPr lang="es-AR" dirty="0" smtClean="0"/>
              <a:t> </a:t>
            </a:r>
            <a:r>
              <a:rPr lang="es-AR" dirty="0"/>
              <a:t>As.</a:t>
            </a:r>
          </a:p>
          <a:p>
            <a:r>
              <a:rPr lang="en-US" b="1" dirty="0"/>
              <a:t>J </a:t>
            </a:r>
            <a:r>
              <a:rPr lang="en-US" dirty="0"/>
              <a:t>Do you think you'll get them?</a:t>
            </a:r>
          </a:p>
          <a:p>
            <a:r>
              <a:rPr lang="en-US" b="1" dirty="0"/>
              <a:t>O</a:t>
            </a:r>
            <a:r>
              <a:rPr lang="en-US" dirty="0"/>
              <a:t> I don't know. I think I did OK, but I'm a bit worried </a:t>
            </a:r>
            <a:r>
              <a:rPr lang="en-US" dirty="0" smtClean="0"/>
              <a:t>about </a:t>
            </a:r>
            <a:r>
              <a:rPr lang="es-AR" dirty="0" err="1" smtClean="0"/>
              <a:t>maths</a:t>
            </a:r>
            <a:r>
              <a:rPr lang="es-AR" dirty="0"/>
              <a:t>.</a:t>
            </a:r>
          </a:p>
          <a:p>
            <a:r>
              <a:rPr lang="en-US" b="1" dirty="0"/>
              <a:t>J</a:t>
            </a:r>
            <a:r>
              <a:rPr lang="en-US" dirty="0"/>
              <a:t> When will you get your results?</a:t>
            </a:r>
          </a:p>
          <a:p>
            <a:r>
              <a:rPr lang="en-US" b="1" dirty="0" smtClean="0"/>
              <a:t>O</a:t>
            </a:r>
            <a:r>
              <a:rPr lang="en-US" dirty="0" smtClean="0"/>
              <a:t> </a:t>
            </a:r>
            <a:r>
              <a:rPr lang="en-US" dirty="0"/>
              <a:t>Tomorrow, by post. I'm really nervous - and so are </a:t>
            </a:r>
            <a:r>
              <a:rPr lang="en-US" dirty="0" smtClean="0"/>
              <a:t>my parents</a:t>
            </a:r>
            <a:r>
              <a:rPr lang="en-US" dirty="0"/>
              <a:t>! When the post </a:t>
            </a:r>
            <a:r>
              <a:rPr lang="en-US" dirty="0" smtClean="0"/>
              <a:t>comes,  </a:t>
            </a:r>
            <a:r>
              <a:rPr lang="en-US" dirty="0"/>
              <a:t>I'll take the letter upstairs</a:t>
            </a:r>
          </a:p>
          <a:p>
            <a:r>
              <a:rPr lang="en-US" dirty="0"/>
              <a:t>and open it on my own.</a:t>
            </a:r>
          </a:p>
          <a:p>
            <a:r>
              <a:rPr lang="en-US" b="1" dirty="0"/>
              <a:t>J</a:t>
            </a:r>
            <a:r>
              <a:rPr lang="en-US" dirty="0"/>
              <a:t> And how will you celebrate if you pass?</a:t>
            </a:r>
          </a:p>
          <a:p>
            <a:r>
              <a:rPr lang="en-US" b="1" dirty="0"/>
              <a:t>O</a:t>
            </a:r>
            <a:r>
              <a:rPr lang="en-US" dirty="0"/>
              <a:t> I don't want to plan any celebrations until I get the results.</a:t>
            </a:r>
          </a:p>
          <a:p>
            <a:r>
              <a:rPr lang="en-US" b="1" dirty="0"/>
              <a:t>J</a:t>
            </a:r>
            <a:r>
              <a:rPr lang="en-US" dirty="0"/>
              <a:t> What will you do if you don't get the grades you need?</a:t>
            </a:r>
          </a:p>
          <a:p>
            <a:r>
              <a:rPr lang="en-US" b="1" dirty="0"/>
              <a:t>O</a:t>
            </a:r>
            <a:r>
              <a:rPr lang="en-US" dirty="0"/>
              <a:t> I don't want to think about it. If I don't get into </a:t>
            </a:r>
            <a:r>
              <a:rPr lang="en-US" dirty="0" smtClean="0"/>
              <a:t>Cambridge, my </a:t>
            </a:r>
            <a:r>
              <a:rPr lang="en-US" dirty="0"/>
              <a:t>parents will kill me. No, I'm joking. I suppose I'll do</a:t>
            </a:r>
          </a:p>
          <a:p>
            <a:r>
              <a:rPr lang="en-US" dirty="0"/>
              <a:t>another year at school and take the exams again.</a:t>
            </a:r>
          </a:p>
          <a:p>
            <a:r>
              <a:rPr lang="es-AR" b="1" dirty="0"/>
              <a:t>J</a:t>
            </a:r>
            <a:r>
              <a:rPr lang="es-AR" dirty="0"/>
              <a:t> </a:t>
            </a:r>
            <a:r>
              <a:rPr lang="es-AR" dirty="0" err="1"/>
              <a:t>Well</a:t>
            </a:r>
            <a:r>
              <a:rPr lang="es-AR" dirty="0"/>
              <a:t>, </a:t>
            </a:r>
            <a:r>
              <a:rPr lang="es-AR" dirty="0" err="1"/>
              <a:t>good</a:t>
            </a:r>
            <a:r>
              <a:rPr lang="es-AR" dirty="0"/>
              <a:t> </a:t>
            </a:r>
            <a:r>
              <a:rPr lang="es-AR" dirty="0" err="1"/>
              <a:t>luck</a:t>
            </a:r>
            <a:r>
              <a:rPr lang="es-AR" dirty="0"/>
              <a:t>!</a:t>
            </a:r>
          </a:p>
          <a:p>
            <a:r>
              <a:rPr lang="es-AR" b="1" dirty="0" smtClean="0"/>
              <a:t>O</a:t>
            </a:r>
            <a:r>
              <a:rPr lang="es-AR" dirty="0" smtClean="0"/>
              <a:t> </a:t>
            </a:r>
            <a:r>
              <a:rPr lang="es-AR" dirty="0" err="1"/>
              <a:t>Thanks</a:t>
            </a:r>
            <a:r>
              <a:rPr lang="es-AR" dirty="0"/>
              <a:t>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18" y="118775"/>
            <a:ext cx="48768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7A 4.11 Gram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4118" y="5776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A 4.12 Gram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8212" y="5635555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415635" y="1194735"/>
            <a:ext cx="109252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J =</a:t>
            </a:r>
            <a:r>
              <a:rPr lang="es-AR" b="1" dirty="0" err="1"/>
              <a:t>journalist</a:t>
            </a:r>
            <a:r>
              <a:rPr lang="es-AR" b="1" dirty="0"/>
              <a:t>, T = </a:t>
            </a:r>
            <a:r>
              <a:rPr lang="es-AR" b="1" dirty="0" err="1"/>
              <a:t>Tomasz</a:t>
            </a:r>
            <a:endParaRPr lang="es-AR" b="1" dirty="0"/>
          </a:p>
          <a:p>
            <a:r>
              <a:rPr lang="en-US" b="1" dirty="0"/>
              <a:t>J</a:t>
            </a:r>
            <a:r>
              <a:rPr lang="en-US" dirty="0"/>
              <a:t> What exam did you </a:t>
            </a:r>
            <a:r>
              <a:rPr lang="en-US" dirty="0" smtClean="0"/>
              <a:t>take</a:t>
            </a:r>
            <a:r>
              <a:rPr lang="en-US" dirty="0"/>
              <a:t>?</a:t>
            </a:r>
          </a:p>
          <a:p>
            <a:r>
              <a:rPr lang="en-US" b="1" dirty="0"/>
              <a:t>T </a:t>
            </a:r>
            <a:r>
              <a:rPr lang="en-US" dirty="0"/>
              <a:t>I took IELTS. I don't actually know what the letters </a:t>
            </a:r>
            <a:r>
              <a:rPr lang="en-US" dirty="0" smtClean="0"/>
              <a:t>stand for</a:t>
            </a:r>
            <a:r>
              <a:rPr lang="en-US" dirty="0"/>
              <a:t>, but it's an important international English exam.</a:t>
            </a:r>
          </a:p>
          <a:p>
            <a:r>
              <a:rPr lang="en-US" b="1" dirty="0"/>
              <a:t>J </a:t>
            </a:r>
            <a:r>
              <a:rPr lang="en-US" dirty="0"/>
              <a:t>Why did you take it?</a:t>
            </a:r>
          </a:p>
          <a:p>
            <a:r>
              <a:rPr lang="en-US" b="1" dirty="0"/>
              <a:t>T</a:t>
            </a:r>
            <a:r>
              <a:rPr lang="en-US" dirty="0"/>
              <a:t> I want to work as an air </a:t>
            </a:r>
            <a:r>
              <a:rPr lang="en-US" dirty="0" smtClean="0"/>
              <a:t>traffic </a:t>
            </a:r>
            <a:r>
              <a:rPr lang="en-US" dirty="0"/>
              <a:t>controller, and you need </a:t>
            </a:r>
            <a:r>
              <a:rPr lang="en-US" dirty="0" smtClean="0"/>
              <a:t>a good qualification </a:t>
            </a:r>
            <a:r>
              <a:rPr lang="en-US" dirty="0"/>
              <a:t>in English. I need to get at least a 6.5 </a:t>
            </a:r>
            <a:r>
              <a:rPr lang="en-US" dirty="0" smtClean="0"/>
              <a:t>in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/>
              <a:t>exam</a:t>
            </a:r>
            <a:r>
              <a:rPr lang="es-AR" dirty="0"/>
              <a:t>.</a:t>
            </a:r>
          </a:p>
          <a:p>
            <a:r>
              <a:rPr lang="en-US" b="1" dirty="0"/>
              <a:t>J</a:t>
            </a:r>
            <a:r>
              <a:rPr lang="en-US" dirty="0"/>
              <a:t> Do you think you'll get it?</a:t>
            </a:r>
          </a:p>
          <a:p>
            <a:r>
              <a:rPr lang="en-US" b="1" dirty="0"/>
              <a:t>T</a:t>
            </a:r>
            <a:r>
              <a:rPr lang="en-US" dirty="0"/>
              <a:t> I think so. I'm quite </a:t>
            </a:r>
            <a:r>
              <a:rPr lang="en-US" dirty="0" smtClean="0"/>
              <a:t>optimistic</a:t>
            </a:r>
            <a:r>
              <a:rPr lang="en-US" dirty="0"/>
              <a:t>. I think I did the exam </a:t>
            </a:r>
            <a:r>
              <a:rPr lang="en-US" dirty="0" smtClean="0"/>
              <a:t>quite </a:t>
            </a:r>
            <a:r>
              <a:rPr lang="es-AR" dirty="0" err="1" smtClean="0"/>
              <a:t>well</a:t>
            </a:r>
            <a:r>
              <a:rPr lang="es-AR" dirty="0"/>
              <a:t>.</a:t>
            </a:r>
          </a:p>
          <a:p>
            <a:r>
              <a:rPr lang="en-US" b="1" dirty="0"/>
              <a:t>J</a:t>
            </a:r>
            <a:r>
              <a:rPr lang="en-US" dirty="0"/>
              <a:t> When will you get the results?</a:t>
            </a:r>
          </a:p>
          <a:p>
            <a:r>
              <a:rPr lang="en-US" b="1" dirty="0"/>
              <a:t>T</a:t>
            </a:r>
            <a:r>
              <a:rPr lang="en-US" dirty="0"/>
              <a:t> In two weeks' time. They send them by post.</a:t>
            </a:r>
          </a:p>
          <a:p>
            <a:r>
              <a:rPr lang="en-US" b="1" dirty="0"/>
              <a:t>J</a:t>
            </a:r>
            <a:r>
              <a:rPr lang="en-US" dirty="0"/>
              <a:t> How will you celebrate if you pass?</a:t>
            </a:r>
          </a:p>
          <a:p>
            <a:r>
              <a:rPr lang="en-US" b="1" dirty="0"/>
              <a:t>T</a:t>
            </a:r>
            <a:r>
              <a:rPr lang="en-US" dirty="0"/>
              <a:t> I'll go out for dinner with my </a:t>
            </a:r>
            <a:r>
              <a:rPr lang="en-US" dirty="0" smtClean="0"/>
              <a:t>girlfriend.</a:t>
            </a:r>
          </a:p>
          <a:p>
            <a:r>
              <a:rPr lang="en-US" b="1" dirty="0" smtClean="0"/>
              <a:t>J</a:t>
            </a:r>
            <a:r>
              <a:rPr lang="en-US" dirty="0" smtClean="0"/>
              <a:t> And what will you do if you don't get a 6.5? Will you carry </a:t>
            </a:r>
            <a:r>
              <a:rPr lang="es-AR" dirty="0" err="1" smtClean="0"/>
              <a:t>on</a:t>
            </a:r>
            <a:r>
              <a:rPr lang="es-AR" dirty="0" smtClean="0"/>
              <a:t> </a:t>
            </a:r>
            <a:r>
              <a:rPr lang="es-AR" dirty="0" err="1"/>
              <a:t>studying</a:t>
            </a:r>
            <a:r>
              <a:rPr lang="es-AR" dirty="0"/>
              <a:t> English?</a:t>
            </a:r>
          </a:p>
          <a:p>
            <a:r>
              <a:rPr lang="en-US" b="1" dirty="0" smtClean="0"/>
              <a:t>T</a:t>
            </a:r>
            <a:r>
              <a:rPr lang="en-US" dirty="0" smtClean="0"/>
              <a:t> </a:t>
            </a:r>
            <a:r>
              <a:rPr lang="en-US" dirty="0"/>
              <a:t>Yes, of course, I need it. I'll carry on studying and I'll </a:t>
            </a:r>
            <a:r>
              <a:rPr lang="en-US" dirty="0" smtClean="0"/>
              <a:t>take the </a:t>
            </a:r>
            <a:r>
              <a:rPr lang="en-US" dirty="0"/>
              <a:t>exam again as soon as I can.</a:t>
            </a:r>
          </a:p>
          <a:p>
            <a:r>
              <a:rPr lang="es-AR" b="1" dirty="0" smtClean="0"/>
              <a:t>J</a:t>
            </a:r>
            <a:r>
              <a:rPr lang="es-AR" dirty="0" smtClean="0"/>
              <a:t> </a:t>
            </a:r>
            <a:r>
              <a:rPr lang="es-AR" dirty="0" err="1" smtClean="0"/>
              <a:t>Good</a:t>
            </a:r>
            <a:r>
              <a:rPr lang="es-AR" dirty="0" smtClean="0"/>
              <a:t> </a:t>
            </a:r>
            <a:r>
              <a:rPr lang="es-AR" dirty="0" err="1"/>
              <a:t>luck</a:t>
            </a:r>
            <a:r>
              <a:rPr lang="es-AR" dirty="0"/>
              <a:t>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18" y="0"/>
            <a:ext cx="53530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18" y="2891044"/>
            <a:ext cx="45910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4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A 4.13 Gram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7569" y="642257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902525" y="652775"/>
            <a:ext cx="95398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 They </a:t>
            </a:r>
            <a:r>
              <a:rPr lang="en-US" sz="2400" b="1" dirty="0"/>
              <a:t>won't give </a:t>
            </a:r>
            <a:r>
              <a:rPr lang="en-US" sz="2400" dirty="0"/>
              <a:t>me a place </a:t>
            </a:r>
            <a:r>
              <a:rPr lang="en-US" sz="2400" b="1" dirty="0">
                <a:solidFill>
                  <a:srgbClr val="FF0000"/>
                </a:solidFill>
              </a:rPr>
              <a:t>unless</a:t>
            </a:r>
            <a:r>
              <a:rPr lang="en-US" sz="2400" dirty="0"/>
              <a:t> I </a:t>
            </a:r>
            <a:r>
              <a:rPr lang="en-US" sz="2400" b="1" dirty="0"/>
              <a:t>get</a:t>
            </a:r>
            <a:r>
              <a:rPr lang="en-US" sz="2400" dirty="0"/>
              <a:t> at least three As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2 </a:t>
            </a:r>
            <a:r>
              <a:rPr lang="en-US" sz="2400" b="1" dirty="0">
                <a:solidFill>
                  <a:srgbClr val="FF0000"/>
                </a:solidFill>
              </a:rPr>
              <a:t>When</a:t>
            </a:r>
            <a:r>
              <a:rPr lang="en-US" sz="2400" dirty="0"/>
              <a:t> the post </a:t>
            </a:r>
            <a:r>
              <a:rPr lang="en-US" sz="2400" b="1" dirty="0"/>
              <a:t>comes</a:t>
            </a:r>
            <a:r>
              <a:rPr lang="en-US" sz="2400" dirty="0"/>
              <a:t>, </a:t>
            </a:r>
            <a:r>
              <a:rPr lang="en-US" sz="2400" b="1" dirty="0"/>
              <a:t>I'll take </a:t>
            </a:r>
            <a:r>
              <a:rPr lang="en-US" sz="2400" dirty="0"/>
              <a:t>the letter upstairs </a:t>
            </a:r>
            <a:r>
              <a:rPr lang="en-US" sz="2400" dirty="0" smtClean="0"/>
              <a:t>and </a:t>
            </a:r>
            <a:r>
              <a:rPr lang="es-AR" sz="2400" dirty="0" smtClean="0"/>
              <a:t>open </a:t>
            </a:r>
            <a:r>
              <a:rPr lang="es-AR" sz="2400" dirty="0" err="1"/>
              <a:t>it</a:t>
            </a:r>
            <a:r>
              <a:rPr lang="es-AR" sz="2400" dirty="0" smtClean="0"/>
              <a:t>.</a:t>
            </a:r>
          </a:p>
          <a:p>
            <a:endParaRPr lang="es-AR" sz="2400" dirty="0"/>
          </a:p>
          <a:p>
            <a:r>
              <a:rPr lang="en-US" sz="2400" dirty="0"/>
              <a:t>3 I </a:t>
            </a:r>
            <a:r>
              <a:rPr lang="en-US" sz="2400" b="1" dirty="0" smtClean="0"/>
              <a:t>don’t </a:t>
            </a:r>
            <a:r>
              <a:rPr lang="en-US" sz="2400" b="1" dirty="0"/>
              <a:t>want to plan </a:t>
            </a:r>
            <a:r>
              <a:rPr lang="en-US" sz="2400" dirty="0"/>
              <a:t>any celebrations </a:t>
            </a:r>
            <a:r>
              <a:rPr lang="en-US" sz="2400" b="1" dirty="0">
                <a:solidFill>
                  <a:srgbClr val="FF0000"/>
                </a:solidFill>
              </a:rPr>
              <a:t>until</a:t>
            </a:r>
            <a:r>
              <a:rPr lang="en-US" sz="2400" dirty="0"/>
              <a:t> I </a:t>
            </a:r>
            <a:r>
              <a:rPr lang="en-US" sz="2400" b="1" dirty="0"/>
              <a:t>get</a:t>
            </a:r>
            <a:r>
              <a:rPr lang="en-US" sz="2400" dirty="0"/>
              <a:t> the results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4 </a:t>
            </a:r>
            <a:r>
              <a:rPr lang="en-US" sz="2400" b="1" dirty="0">
                <a:solidFill>
                  <a:srgbClr val="FF0000"/>
                </a:solidFill>
              </a:rPr>
              <a:t>If</a:t>
            </a:r>
            <a:r>
              <a:rPr lang="en-US" sz="2400" dirty="0"/>
              <a:t> I </a:t>
            </a:r>
            <a:r>
              <a:rPr lang="en-US" sz="2400" b="1" dirty="0"/>
              <a:t>don't get into </a:t>
            </a:r>
            <a:r>
              <a:rPr lang="en-US" sz="2400" dirty="0"/>
              <a:t>Cambridge, my parents </a:t>
            </a:r>
            <a:r>
              <a:rPr lang="en-US" sz="2400" b="1" dirty="0"/>
              <a:t>will kill </a:t>
            </a:r>
            <a:r>
              <a:rPr lang="en-US" sz="2400" dirty="0"/>
              <a:t>me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5 </a:t>
            </a:r>
            <a:r>
              <a:rPr lang="en-US" sz="2400" b="1" dirty="0"/>
              <a:t>I'll take </a:t>
            </a:r>
            <a:r>
              <a:rPr lang="en-US" sz="2400" dirty="0"/>
              <a:t>the exam again </a:t>
            </a:r>
            <a:r>
              <a:rPr lang="en-US" sz="2400" b="1" dirty="0">
                <a:solidFill>
                  <a:srgbClr val="FF0000"/>
                </a:solidFill>
              </a:rPr>
              <a:t>as soon as </a:t>
            </a:r>
            <a:r>
              <a:rPr lang="en-US" sz="2400" dirty="0"/>
              <a:t>I </a:t>
            </a:r>
            <a:r>
              <a:rPr lang="en-US" sz="2400" b="1" dirty="0"/>
              <a:t>can.</a:t>
            </a:r>
            <a:endParaRPr lang="es-AR" sz="2400" b="1" dirty="0"/>
          </a:p>
        </p:txBody>
      </p:sp>
      <p:pic>
        <p:nvPicPr>
          <p:cNvPr id="7" name="7A 4.14 Gramma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3190" y="432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A 4.14 Gram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6551" y="280244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783771" y="889844"/>
            <a:ext cx="103552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/>
              <a:t>J =journalist , </a:t>
            </a:r>
            <a:r>
              <a:rPr lang="fi-FI" sz="2000" b="1" dirty="0" smtClean="0"/>
              <a:t>O </a:t>
            </a:r>
            <a:r>
              <a:rPr lang="fi-FI" sz="2000" b="1" dirty="0"/>
              <a:t>= Olivia, T = Tomasz</a:t>
            </a:r>
          </a:p>
          <a:p>
            <a:r>
              <a:rPr lang="en-US" sz="2000" b="1" dirty="0"/>
              <a:t>J</a:t>
            </a:r>
            <a:r>
              <a:rPr lang="en-US" sz="2000" dirty="0"/>
              <a:t> Olivia, I can see from your face that the </a:t>
            </a:r>
            <a:r>
              <a:rPr lang="en-US" sz="2000" dirty="0" smtClean="0"/>
              <a:t>results</a:t>
            </a:r>
            <a:r>
              <a:rPr lang="en-US" sz="2000" dirty="0"/>
              <a:t>, </a:t>
            </a:r>
            <a:r>
              <a:rPr lang="en-US" sz="2000" dirty="0" err="1"/>
              <a:t>er</a:t>
            </a:r>
            <a:r>
              <a:rPr lang="en-US" sz="2000" dirty="0"/>
              <a:t>, </a:t>
            </a:r>
            <a:r>
              <a:rPr lang="en-US" sz="2000" dirty="0" smtClean="0"/>
              <a:t>weren't exactly </a:t>
            </a:r>
            <a:r>
              <a:rPr lang="en-US" sz="2000" dirty="0"/>
              <a:t>what you wanted - am I right?</a:t>
            </a:r>
          </a:p>
          <a:p>
            <a:r>
              <a:rPr lang="en-US" sz="2000" b="1" dirty="0"/>
              <a:t>0</a:t>
            </a:r>
            <a:r>
              <a:rPr lang="en-US" sz="2000" dirty="0"/>
              <a:t> Yeah. I got an A in chemistry and biology, but only a B </a:t>
            </a:r>
            <a:r>
              <a:rPr lang="en-US" sz="2000" dirty="0" smtClean="0"/>
              <a:t>in physics </a:t>
            </a:r>
            <a:r>
              <a:rPr lang="en-US" sz="2000" dirty="0"/>
              <a:t>and a </a:t>
            </a:r>
            <a:r>
              <a:rPr lang="en-US" sz="2000" dirty="0" smtClean="0"/>
              <a:t>C </a:t>
            </a:r>
            <a:r>
              <a:rPr lang="en-US" sz="2000" dirty="0"/>
              <a:t>in </a:t>
            </a:r>
            <a:r>
              <a:rPr lang="en-US" sz="2000" dirty="0" err="1"/>
              <a:t>maths</a:t>
            </a:r>
            <a:r>
              <a:rPr lang="en-US" sz="2000" dirty="0"/>
              <a:t>. Not nearly good enough.</a:t>
            </a:r>
          </a:p>
          <a:p>
            <a:r>
              <a:rPr lang="en-US" sz="2000" b="1" dirty="0"/>
              <a:t>J</a:t>
            </a:r>
            <a:r>
              <a:rPr lang="en-US" sz="2000" dirty="0"/>
              <a:t> So what are you going to do now?</a:t>
            </a:r>
          </a:p>
          <a:p>
            <a:r>
              <a:rPr lang="en-US" sz="2000" b="1" dirty="0"/>
              <a:t>O</a:t>
            </a:r>
            <a:r>
              <a:rPr lang="en-US" sz="2000" dirty="0"/>
              <a:t> Well, first I'll see if I can get a place at another </a:t>
            </a:r>
            <a:r>
              <a:rPr lang="en-US" sz="2000" dirty="0" smtClean="0"/>
              <a:t>university. But </a:t>
            </a:r>
            <a:r>
              <a:rPr lang="en-US" sz="2000" dirty="0"/>
              <a:t>I don't think that I'll be able to, so ... I'll probably </a:t>
            </a:r>
            <a:r>
              <a:rPr lang="en-US" sz="2000" b="1" dirty="0" smtClean="0"/>
              <a:t>retake</a:t>
            </a:r>
            <a:r>
              <a:rPr lang="en-US" sz="2000" dirty="0" smtClean="0"/>
              <a:t> my </a:t>
            </a:r>
            <a:r>
              <a:rPr lang="en-US" sz="2000" dirty="0"/>
              <a:t>A levels again next year.</a:t>
            </a:r>
          </a:p>
          <a:p>
            <a:r>
              <a:rPr lang="en-US" sz="2000" b="1" dirty="0"/>
              <a:t>J</a:t>
            </a:r>
            <a:r>
              <a:rPr lang="en-US" sz="2000" dirty="0"/>
              <a:t> Were your parents angry?</a:t>
            </a:r>
          </a:p>
          <a:p>
            <a:r>
              <a:rPr lang="en-US" sz="2000" b="1" dirty="0"/>
              <a:t>O</a:t>
            </a:r>
            <a:r>
              <a:rPr lang="en-US" sz="2000" dirty="0"/>
              <a:t> No, my mum and dad have been really nice - they </a:t>
            </a:r>
            <a:r>
              <a:rPr lang="en-US" sz="2000" dirty="0" smtClean="0"/>
              <a:t>know</a:t>
            </a:r>
            <a:r>
              <a:rPr lang="en-US" sz="2000" dirty="0"/>
              <a:t> </a:t>
            </a:r>
            <a:r>
              <a:rPr lang="es-AR" sz="2000" dirty="0" smtClean="0"/>
              <a:t>... </a:t>
            </a:r>
            <a:r>
              <a:rPr lang="es-AR" sz="2000" dirty="0" err="1"/>
              <a:t>how</a:t>
            </a:r>
            <a:r>
              <a:rPr lang="es-AR" sz="2000" dirty="0"/>
              <a:t> </a:t>
            </a:r>
            <a:r>
              <a:rPr lang="es-AR" sz="2000" dirty="0" err="1"/>
              <a:t>disappointed</a:t>
            </a:r>
            <a:r>
              <a:rPr lang="es-AR" sz="2000" dirty="0"/>
              <a:t> I am</a:t>
            </a:r>
            <a:r>
              <a:rPr lang="es-AR" sz="2000" dirty="0" smtClean="0"/>
              <a:t>.</a:t>
            </a:r>
          </a:p>
          <a:p>
            <a:endParaRPr lang="es-AR" sz="2000" dirty="0"/>
          </a:p>
          <a:p>
            <a:r>
              <a:rPr lang="en-US" sz="2000" b="1" dirty="0"/>
              <a:t>J</a:t>
            </a:r>
            <a:r>
              <a:rPr lang="en-US" sz="2000" dirty="0"/>
              <a:t> Well Tomasz, how did you do?</a:t>
            </a:r>
          </a:p>
          <a:p>
            <a:r>
              <a:rPr lang="en-US" sz="2000" b="1" dirty="0"/>
              <a:t>T</a:t>
            </a:r>
            <a:r>
              <a:rPr lang="en-US" sz="2000" dirty="0"/>
              <a:t> I got a 7. I'm really </a:t>
            </a:r>
            <a:r>
              <a:rPr lang="en-US" sz="2000" dirty="0" err="1"/>
              <a:t>really</a:t>
            </a:r>
            <a:r>
              <a:rPr lang="en-US" sz="2000" dirty="0"/>
              <a:t> pleased. It 's even </a:t>
            </a:r>
            <a:r>
              <a:rPr lang="en-US" sz="2000" dirty="0" smtClean="0"/>
              <a:t>better </a:t>
            </a:r>
            <a:r>
              <a:rPr lang="en-US" sz="2000" dirty="0"/>
              <a:t>t </a:t>
            </a:r>
            <a:r>
              <a:rPr lang="en-US" sz="2000" dirty="0" err="1"/>
              <a:t>han</a:t>
            </a:r>
            <a:r>
              <a:rPr lang="en-US" sz="2000" dirty="0"/>
              <a:t> </a:t>
            </a:r>
            <a:r>
              <a:rPr lang="en-US" sz="2000" dirty="0" smtClean="0"/>
              <a:t>I </a:t>
            </a:r>
            <a:r>
              <a:rPr lang="es-AR" sz="2000" dirty="0" err="1" smtClean="0"/>
              <a:t>expected</a:t>
            </a:r>
            <a:r>
              <a:rPr lang="es-AR" sz="2000" dirty="0"/>
              <a:t>.</a:t>
            </a:r>
          </a:p>
          <a:p>
            <a:r>
              <a:rPr lang="en-US" sz="2000" b="1" dirty="0"/>
              <a:t>J</a:t>
            </a:r>
            <a:r>
              <a:rPr lang="en-US" sz="2000" dirty="0"/>
              <a:t> So have you booked the restaurant?</a:t>
            </a:r>
          </a:p>
          <a:p>
            <a:r>
              <a:rPr lang="en-US" sz="2000" b="1" dirty="0"/>
              <a:t>T</a:t>
            </a:r>
            <a:r>
              <a:rPr lang="en-US" sz="2000" dirty="0"/>
              <a:t> Yes - well, my girlfriend has! We're going to my </a:t>
            </a:r>
            <a:r>
              <a:rPr lang="en-US" sz="2000" dirty="0" err="1" smtClean="0"/>
              <a:t>favourite</a:t>
            </a:r>
            <a:r>
              <a:rPr lang="en-US" sz="2000" dirty="0"/>
              <a:t> </a:t>
            </a:r>
            <a:r>
              <a:rPr lang="en-US" sz="2000" dirty="0" smtClean="0"/>
              <a:t>place </a:t>
            </a:r>
            <a:r>
              <a:rPr lang="en-US" sz="2000" dirty="0"/>
              <a:t>and I'm really looking forward to it.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41094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1" y="375190"/>
            <a:ext cx="8554379" cy="40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4" y="4476750"/>
            <a:ext cx="10936288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A 4.15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6328" y="1164772"/>
            <a:ext cx="6096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9" y="4803446"/>
            <a:ext cx="5176713" cy="172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9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11" y="534686"/>
            <a:ext cx="6650182" cy="47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A 4.16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3190" y="701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7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56" y="5711"/>
            <a:ext cx="7014502" cy="651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408717" y="3059342"/>
            <a:ext cx="98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hurry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538847" y="3659580"/>
            <a:ext cx="14922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/>
              <a:t>d</a:t>
            </a:r>
            <a:r>
              <a:rPr lang="es-MX" sz="1900" b="1" dirty="0" err="1" smtClean="0"/>
              <a:t>on’t</a:t>
            </a:r>
            <a:r>
              <a:rPr lang="es-MX" sz="1900" b="1" dirty="0" smtClean="0"/>
              <a:t> </a:t>
            </a:r>
            <a:r>
              <a:rPr lang="es-MX" sz="1900" b="1" dirty="0" err="1" smtClean="0"/>
              <a:t>know</a:t>
            </a:r>
            <a:r>
              <a:rPr lang="es-MX" sz="1900" b="1" dirty="0" smtClean="0"/>
              <a:t> </a:t>
            </a:r>
            <a:endParaRPr lang="es-AR" sz="19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468587" y="4031673"/>
            <a:ext cx="98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shouts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075709" y="4611585"/>
            <a:ext cx="129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ill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finish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394368" y="1238839"/>
            <a:ext cx="1999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on’t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mark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040577" y="5237018"/>
            <a:ext cx="1375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err="1" smtClean="0"/>
              <a:t>won’t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go</a:t>
            </a:r>
            <a:r>
              <a:rPr lang="es-MX" sz="1600" b="1" dirty="0" smtClean="0"/>
              <a:t> </a:t>
            </a:r>
            <a:r>
              <a:rPr lang="es-MX" sz="1600" b="1" dirty="0" err="1" smtClean="0"/>
              <a:t>out</a:t>
            </a:r>
            <a:endParaRPr lang="es-AR" sz="16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075709" y="568037"/>
            <a:ext cx="113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ill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get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720935" y="5814951"/>
            <a:ext cx="98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need</a:t>
            </a:r>
            <a:endParaRPr lang="es-AR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915891" y="1839004"/>
            <a:ext cx="98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are</a:t>
            </a:r>
            <a:endParaRPr lang="es-AR" sz="2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454239" y="2420588"/>
            <a:ext cx="223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d</a:t>
            </a:r>
            <a:r>
              <a:rPr lang="es-MX" sz="2000" b="1" dirty="0" err="1" smtClean="0"/>
              <a:t>oesn’t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improve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66352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8" y="120797"/>
            <a:ext cx="6282212" cy="660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Elipse"/>
          <p:cNvSpPr/>
          <p:nvPr/>
        </p:nvSpPr>
        <p:spPr>
          <a:xfrm>
            <a:off x="4835237" y="1011382"/>
            <a:ext cx="607622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5260768" y="1634837"/>
            <a:ext cx="771897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4991596" y="2297875"/>
            <a:ext cx="720436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5442858" y="2984058"/>
            <a:ext cx="589807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778332" y="3671455"/>
            <a:ext cx="726375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6032665" y="4013860"/>
            <a:ext cx="1092530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5078682" y="4641273"/>
            <a:ext cx="633349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5078681" y="5339938"/>
            <a:ext cx="728354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6359236" y="5670468"/>
            <a:ext cx="765959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3602182" y="6286707"/>
            <a:ext cx="902525" cy="4393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09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" y="91189"/>
            <a:ext cx="4744583" cy="638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39" y="826965"/>
            <a:ext cx="7347661" cy="565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70" y="91189"/>
            <a:ext cx="34575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43148" y="3550722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7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13458" y="3891746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8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21376" y="4229180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33250" y="4571585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819395" y="4940917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4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819396" y="5310249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21375" y="5646717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6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821376" y="6109745"/>
            <a:ext cx="27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5</a:t>
            </a:r>
            <a:endParaRPr lang="es-AR" dirty="0"/>
          </a:p>
        </p:txBody>
      </p:sp>
      <p:pic>
        <p:nvPicPr>
          <p:cNvPr id="5" name="7A 4.2 Vocabul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7377" y="3804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5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9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92" y="237218"/>
            <a:ext cx="61261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3" y="1246910"/>
            <a:ext cx="11292974" cy="432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5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3" y="1311857"/>
            <a:ext cx="11502216" cy="44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3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0" y="1306286"/>
            <a:ext cx="11618810" cy="44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3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6" y="1045029"/>
            <a:ext cx="11553552" cy="44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4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67" y="219185"/>
            <a:ext cx="6684365" cy="663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0" y="1473799"/>
            <a:ext cx="4903696" cy="115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9" y="327087"/>
            <a:ext cx="4486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A 4.3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9705" y="3111080"/>
            <a:ext cx="609600" cy="6096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81" y="1722482"/>
            <a:ext cx="798017" cy="22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457704" y="1151907"/>
            <a:ext cx="134191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348646" y="2491839"/>
            <a:ext cx="105215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 flipV="1">
            <a:off x="5712961" y="2791406"/>
            <a:ext cx="160223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10947551" y="3601380"/>
            <a:ext cx="58257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10656261" y="3887849"/>
            <a:ext cx="107655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5874722" y="3353626"/>
            <a:ext cx="158298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5583432" y="1946924"/>
            <a:ext cx="8173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62" y="2624447"/>
            <a:ext cx="949095" cy="18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89" y="3111079"/>
            <a:ext cx="660268" cy="24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862" y="3363543"/>
            <a:ext cx="797956" cy="22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68" y="4206130"/>
            <a:ext cx="883092" cy="26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37" y="3585229"/>
            <a:ext cx="823992" cy="27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5583431" y="4478115"/>
            <a:ext cx="156551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4499419"/>
            <a:ext cx="617516" cy="23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8699691" y="4711215"/>
            <a:ext cx="8173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40" y="4999471"/>
            <a:ext cx="611837" cy="26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8582297" y="5271703"/>
            <a:ext cx="159485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61" y="5294562"/>
            <a:ext cx="627266" cy="2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27 Rectángulo"/>
          <p:cNvSpPr/>
          <p:nvPr/>
        </p:nvSpPr>
        <p:spPr>
          <a:xfrm>
            <a:off x="7590411" y="5537092"/>
            <a:ext cx="8173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22" y="6567012"/>
            <a:ext cx="894213" cy="23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6001789" y="6782609"/>
            <a:ext cx="8173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10888639" y="3562369"/>
            <a:ext cx="8173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908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22" y="3360717"/>
            <a:ext cx="9345880" cy="305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3447"/>
            <a:ext cx="2495231" cy="147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14" y="1429066"/>
            <a:ext cx="7683479" cy="146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3" y="327086"/>
            <a:ext cx="4486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A 4.4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3444" y="486885"/>
            <a:ext cx="609600" cy="60960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480" y="4517222"/>
            <a:ext cx="504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16" y="5131937"/>
            <a:ext cx="7905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25" y="5131937"/>
            <a:ext cx="1219468" cy="24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64" y="5460643"/>
            <a:ext cx="1369745" cy="24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77" y="5706045"/>
            <a:ext cx="1209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244" y="5706045"/>
            <a:ext cx="8286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749082" y="4517222"/>
            <a:ext cx="195916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10632790" y="5990084"/>
            <a:ext cx="97958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6942320" y="6012944"/>
            <a:ext cx="195916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5085544" y="6001320"/>
            <a:ext cx="161213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3647610" y="5376990"/>
            <a:ext cx="97958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9565308" y="4793447"/>
            <a:ext cx="172495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8530968" y="5356179"/>
            <a:ext cx="1289925" cy="665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5766934" y="5661736"/>
            <a:ext cx="161213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21" y="2493818"/>
            <a:ext cx="8805897" cy="396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3" y="3993894"/>
            <a:ext cx="2351269" cy="24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1" y="375021"/>
            <a:ext cx="1676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1" y="872300"/>
            <a:ext cx="10790472" cy="126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353281" y="6344696"/>
            <a:ext cx="135378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9655917" y="4217764"/>
            <a:ext cx="173880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4965865" y="4317571"/>
            <a:ext cx="164869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4845611" y="3803786"/>
            <a:ext cx="327711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5003470" y="3400302"/>
            <a:ext cx="281049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25" y="3470411"/>
            <a:ext cx="79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70" y="3984196"/>
            <a:ext cx="15049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17" y="3865339"/>
            <a:ext cx="14573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85" y="4748076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9171530" y="5508538"/>
            <a:ext cx="135378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4402158" y="5053157"/>
            <a:ext cx="258961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13" y="5226598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96" y="5654839"/>
            <a:ext cx="800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9416369" y="5957660"/>
            <a:ext cx="135378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81" y="5980519"/>
            <a:ext cx="476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7A 4.5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0441" y="2661063"/>
            <a:ext cx="609600" cy="609600"/>
          </a:xfrm>
          <a:prstGeom prst="rect">
            <a:avLst/>
          </a:prstGeom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95" y="4729579"/>
            <a:ext cx="78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3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82" y="653382"/>
            <a:ext cx="6277429" cy="548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7725" y="687512"/>
            <a:ext cx="4346161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Educate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vs </a:t>
            </a:r>
            <a:r>
              <a:rPr lang="es-E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r>
              <a:rPr lang="es-E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ring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up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7725" y="4383259"/>
            <a:ext cx="434616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Learn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vs </a:t>
            </a:r>
            <a:r>
              <a:rPr lang="es-E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Study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6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53029" y="2967335"/>
            <a:ext cx="9085949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system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Argentina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84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6" y="323119"/>
            <a:ext cx="6816437" cy="62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7A 4.6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9682" y="5216557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472540" y="5042961"/>
            <a:ext cx="1294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boot</a:t>
            </a:r>
            <a:endParaRPr lang="es-MX" dirty="0" smtClean="0"/>
          </a:p>
          <a:p>
            <a:r>
              <a:rPr lang="es-MX" dirty="0" err="1" smtClean="0"/>
              <a:t>rude</a:t>
            </a:r>
            <a:endParaRPr lang="es-MX" dirty="0" smtClean="0"/>
          </a:p>
          <a:p>
            <a:r>
              <a:rPr lang="es-MX" dirty="0" smtClean="0"/>
              <a:t>rules</a:t>
            </a:r>
          </a:p>
          <a:p>
            <a:r>
              <a:rPr lang="es-MX" dirty="0" smtClean="0"/>
              <a:t>true</a:t>
            </a:r>
          </a:p>
          <a:p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2856013" y="5042961"/>
            <a:ext cx="12944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/>
              <a:t>up</a:t>
            </a:r>
          </a:p>
          <a:p>
            <a:r>
              <a:rPr lang="es-MX" dirty="0" smtClean="0"/>
              <a:t>lunch</a:t>
            </a:r>
          </a:p>
          <a:p>
            <a:r>
              <a:rPr lang="es-MX" dirty="0" err="1" smtClean="0"/>
              <a:t>nun</a:t>
            </a:r>
            <a:endParaRPr lang="es-MX" dirty="0" smtClean="0"/>
          </a:p>
          <a:p>
            <a:r>
              <a:rPr lang="es-MX" dirty="0" err="1" smtClean="0"/>
              <a:t>result</a:t>
            </a:r>
            <a:endParaRPr lang="es-MX" dirty="0" smtClean="0"/>
          </a:p>
          <a:p>
            <a:r>
              <a:rPr lang="es-MX" dirty="0" err="1"/>
              <a:t>s</a:t>
            </a:r>
            <a:r>
              <a:rPr lang="es-MX" dirty="0" err="1" smtClean="0"/>
              <a:t>tudy</a:t>
            </a:r>
            <a:endParaRPr lang="es-MX" dirty="0" smtClean="0"/>
          </a:p>
          <a:p>
            <a:r>
              <a:rPr lang="es-MX" dirty="0" err="1" smtClean="0"/>
              <a:t>subject</a:t>
            </a:r>
            <a:endParaRPr lang="es-MX" dirty="0" smtClean="0"/>
          </a:p>
          <a:p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4391889" y="5077437"/>
            <a:ext cx="1294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bull</a:t>
            </a:r>
            <a:endParaRPr lang="es-MX" i="1" dirty="0" smtClean="0"/>
          </a:p>
          <a:p>
            <a:r>
              <a:rPr lang="es-MX" dirty="0" smtClean="0"/>
              <a:t>full</a:t>
            </a:r>
          </a:p>
          <a:p>
            <a:r>
              <a:rPr lang="es-MX" dirty="0" err="1" smtClean="0"/>
              <a:t>put</a:t>
            </a:r>
            <a:endParaRPr lang="es-MX" dirty="0" smtClean="0"/>
          </a:p>
          <a:p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5947558" y="5070764"/>
            <a:ext cx="1294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education</a:t>
            </a:r>
            <a:endParaRPr lang="es-MX" dirty="0" smtClean="0"/>
          </a:p>
          <a:p>
            <a:r>
              <a:rPr lang="es-MX" dirty="0" err="1" smtClean="0"/>
              <a:t>music</a:t>
            </a:r>
            <a:endParaRPr lang="es-MX" dirty="0" smtClean="0"/>
          </a:p>
          <a:p>
            <a:r>
              <a:rPr lang="es-MX" dirty="0" err="1"/>
              <a:t>p</a:t>
            </a:r>
            <a:r>
              <a:rPr lang="es-MX" dirty="0" err="1" smtClean="0"/>
              <a:t>upil</a:t>
            </a:r>
            <a:endParaRPr lang="es-MX" dirty="0" smtClean="0"/>
          </a:p>
          <a:p>
            <a:r>
              <a:rPr lang="es-MX" dirty="0" err="1"/>
              <a:t>s</a:t>
            </a:r>
            <a:r>
              <a:rPr lang="es-MX" dirty="0" err="1" smtClean="0"/>
              <a:t>tudent</a:t>
            </a:r>
            <a:endParaRPr lang="es-MX" dirty="0" smtClean="0"/>
          </a:p>
          <a:p>
            <a:r>
              <a:rPr lang="es-MX" dirty="0" err="1" smtClean="0"/>
              <a:t>university</a:t>
            </a:r>
            <a:endParaRPr lang="es-MX" dirty="0" smtClean="0"/>
          </a:p>
          <a:p>
            <a:endParaRPr lang="es-AR" dirty="0"/>
          </a:p>
        </p:txBody>
      </p:sp>
      <p:pic>
        <p:nvPicPr>
          <p:cNvPr id="7" name="7A 4.7 Pronunci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6301" y="5188136"/>
            <a:ext cx="609600" cy="6096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9179626" y="4708105"/>
            <a:ext cx="15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DICTATION</a:t>
            </a:r>
            <a:endParaRPr lang="es-AR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03" y="5858666"/>
            <a:ext cx="37147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6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11" y="83127"/>
            <a:ext cx="5416221" cy="661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26432" y="1067637"/>
            <a:ext cx="52282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es-E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Work</a:t>
            </a:r>
            <a:r>
              <a:rPr lang="es-E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in </a:t>
            </a:r>
            <a:r>
              <a:rPr lang="es-E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pairs</a:t>
            </a:r>
            <a:r>
              <a:rPr lang="es-E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s-E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then</a:t>
            </a:r>
            <a:r>
              <a:rPr lang="es-E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report</a:t>
            </a:r>
            <a:r>
              <a:rPr lang="es-E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to </a:t>
            </a:r>
            <a:r>
              <a:rPr lang="es-E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E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</a:t>
            </a:r>
            <a:endParaRPr lang="es-E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908966" y="3389384"/>
            <a:ext cx="2980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Useful</a:t>
            </a:r>
            <a:r>
              <a:rPr lang="es-MX" b="1" dirty="0" smtClean="0"/>
              <a:t> </a:t>
            </a:r>
            <a:r>
              <a:rPr lang="es-MX" b="1" dirty="0" err="1" smtClean="0"/>
              <a:t>language</a:t>
            </a:r>
            <a:r>
              <a:rPr lang="es-MX" b="1" dirty="0" smtClean="0"/>
              <a:t>:</a:t>
            </a:r>
          </a:p>
          <a:p>
            <a:r>
              <a:rPr lang="es-MX" i="1" dirty="0" err="1" smtClean="0"/>
              <a:t>Really</a:t>
            </a:r>
            <a:r>
              <a:rPr lang="es-MX" i="1" dirty="0" smtClean="0"/>
              <a:t>?</a:t>
            </a:r>
          </a:p>
          <a:p>
            <a:r>
              <a:rPr lang="es-MX" i="1" dirty="0" err="1" smtClean="0"/>
              <a:t>That’s</a:t>
            </a:r>
            <a:r>
              <a:rPr lang="es-MX" i="1" dirty="0" smtClean="0"/>
              <a:t> </a:t>
            </a:r>
            <a:r>
              <a:rPr lang="es-MX" i="1" dirty="0" err="1" smtClean="0"/>
              <a:t>interesting</a:t>
            </a:r>
            <a:r>
              <a:rPr lang="es-MX" i="1" dirty="0" smtClean="0"/>
              <a:t>,</a:t>
            </a:r>
          </a:p>
          <a:p>
            <a:r>
              <a:rPr lang="es-MX" i="1" dirty="0" err="1" smtClean="0"/>
              <a:t>Why</a:t>
            </a:r>
            <a:r>
              <a:rPr lang="es-MX" i="1" dirty="0" smtClean="0"/>
              <a:t> </a:t>
            </a:r>
            <a:r>
              <a:rPr lang="es-MX" i="1" dirty="0" err="1" smtClean="0"/>
              <a:t>didn’t</a:t>
            </a:r>
            <a:r>
              <a:rPr lang="es-MX" i="1" dirty="0" smtClean="0"/>
              <a:t>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like</a:t>
            </a:r>
            <a:r>
              <a:rPr lang="es-MX" i="1" dirty="0" smtClean="0"/>
              <a:t> </a:t>
            </a:r>
            <a:r>
              <a:rPr lang="es-MX" i="1" dirty="0" err="1" smtClean="0"/>
              <a:t>it</a:t>
            </a:r>
            <a:r>
              <a:rPr lang="es-MX" i="1" dirty="0" smtClean="0"/>
              <a:t>?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18322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911</Words>
  <Application>Microsoft Office PowerPoint</Application>
  <PresentationFormat>Personalizado</PresentationFormat>
  <Paragraphs>112</Paragraphs>
  <Slides>23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7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63</cp:revision>
  <dcterms:created xsi:type="dcterms:W3CDTF">2020-04-08T01:26:02Z</dcterms:created>
  <dcterms:modified xsi:type="dcterms:W3CDTF">2023-10-17T20:35:17Z</dcterms:modified>
</cp:coreProperties>
</file>