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96" r:id="rId3"/>
    <p:sldId id="257" r:id="rId4"/>
    <p:sldId id="259" r:id="rId5"/>
    <p:sldId id="262" r:id="rId6"/>
    <p:sldId id="263" r:id="rId7"/>
    <p:sldId id="267" r:id="rId8"/>
    <p:sldId id="309" r:id="rId9"/>
    <p:sldId id="305" r:id="rId10"/>
    <p:sldId id="308" r:id="rId11"/>
    <p:sldId id="268" r:id="rId12"/>
    <p:sldId id="269" r:id="rId13"/>
    <p:sldId id="270" r:id="rId14"/>
    <p:sldId id="302" r:id="rId15"/>
    <p:sldId id="301" r:id="rId16"/>
    <p:sldId id="265" r:id="rId17"/>
    <p:sldId id="312" r:id="rId18"/>
    <p:sldId id="266" r:id="rId19"/>
    <p:sldId id="311" r:id="rId20"/>
    <p:sldId id="275" r:id="rId21"/>
    <p:sldId id="276" r:id="rId22"/>
    <p:sldId id="279" r:id="rId23"/>
    <p:sldId id="277" r:id="rId24"/>
    <p:sldId id="271" r:id="rId25"/>
    <p:sldId id="272" r:id="rId26"/>
    <p:sldId id="273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9933FF"/>
    <a:srgbClr val="6600FF"/>
    <a:srgbClr val="990099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42" d="100"/>
          <a:sy n="42" d="100"/>
        </p:scale>
        <p:origin x="66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007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82527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238632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9773690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489402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2271925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4467096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1075878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71432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8168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33615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986755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5248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01683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88247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7690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92236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4F9D3A12-187F-4461-8157-50C30C6BFE19}" type="datetimeFigureOut">
              <a:rPr lang="es-AR" smtClean="0"/>
              <a:t>12/9/2025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36775A8F-F3AD-4D4A-97E0-285B8E3C35C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7106268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ezeen.com/2020/10/23/obel-award-anna-heringer-rammed-earth-therapy-centre-bangladesh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DF17025D-0558-4BB1-932D-D407F5BDCA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2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944753" y="628618"/>
            <a:ext cx="6559859" cy="2029916"/>
          </a:xfrm>
        </p:spPr>
        <p:txBody>
          <a:bodyPr>
            <a:normAutofit/>
          </a:bodyPr>
          <a:lstStyle/>
          <a:p>
            <a:r>
              <a:rPr lang="es-AR" dirty="0">
                <a:solidFill>
                  <a:srgbClr val="FFFFFF"/>
                </a:solidFill>
                <a:latin typeface="Arial Black" panose="020B0A04020102020204" pitchFamily="34" charset="0"/>
              </a:rPr>
              <a:t>TRABAJO PRÁCTICO </a:t>
            </a:r>
            <a:r>
              <a:rPr lang="es-AR" dirty="0" err="1">
                <a:solidFill>
                  <a:srgbClr val="FFFFFF"/>
                </a:solidFill>
                <a:latin typeface="Arial Black" panose="020B0A04020102020204" pitchFamily="34" charset="0"/>
              </a:rPr>
              <a:t>N°</a:t>
            </a:r>
            <a:r>
              <a:rPr lang="es-AR" dirty="0">
                <a:solidFill>
                  <a:srgbClr val="FFFFFF"/>
                </a:solidFill>
                <a:latin typeface="Arial Black" panose="020B0A04020102020204" pitchFamily="34" charset="0"/>
              </a:rPr>
              <a:t> 5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945624" y="2717798"/>
            <a:ext cx="6121664" cy="2981856"/>
          </a:xfrm>
        </p:spPr>
        <p:txBody>
          <a:bodyPr>
            <a:noAutofit/>
          </a:bodyPr>
          <a:lstStyle/>
          <a:p>
            <a:r>
              <a:rPr lang="es-AR" sz="3200" b="1" dirty="0">
                <a:solidFill>
                  <a:srgbClr val="6600FF"/>
                </a:solidFill>
                <a:latin typeface="Arial Black" panose="020B0A04020102020204" pitchFamily="34" charset="0"/>
              </a:rPr>
              <a:t>TRADUCCIONES CON “SE” – Parte 1</a:t>
            </a:r>
          </a:p>
          <a:p>
            <a:r>
              <a:rPr lang="es-AR" sz="2400" dirty="0">
                <a:solidFill>
                  <a:schemeClr val="bg1"/>
                </a:solidFill>
                <a:latin typeface="Arial Black" panose="020B0A04020102020204" pitchFamily="34" charset="0"/>
              </a:rPr>
              <a:t>pasivas, pasivas especiales, con elipsis, con sujeto consciente, verbos intransitivos, usos impersonales de </a:t>
            </a:r>
            <a:r>
              <a:rPr lang="es-AR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you</a:t>
            </a:r>
            <a:r>
              <a:rPr lang="es-AR" sz="2400" dirty="0">
                <a:solidFill>
                  <a:schemeClr val="bg1"/>
                </a:solidFill>
                <a:latin typeface="Arial Black" panose="020B0A04020102020204" pitchFamily="34" charset="0"/>
              </a:rPr>
              <a:t> y </a:t>
            </a:r>
            <a:r>
              <a:rPr lang="es-AR" sz="2400" dirty="0" err="1">
                <a:solidFill>
                  <a:schemeClr val="bg1"/>
                </a:solidFill>
                <a:latin typeface="Arial Black" panose="020B0A04020102020204" pitchFamily="34" charset="0"/>
              </a:rPr>
              <a:t>one</a:t>
            </a:r>
            <a:r>
              <a:rPr lang="es-AR" sz="2400" dirty="0">
                <a:solidFill>
                  <a:schemeClr val="bg1"/>
                </a:solidFill>
                <a:latin typeface="Arial Black" panose="020B0A04020102020204" pitchFamily="34" charset="0"/>
              </a:rPr>
              <a:t>.</a:t>
            </a:r>
          </a:p>
        </p:txBody>
      </p:sp>
      <p:sp useBgFill="1">
        <p:nvSpPr>
          <p:cNvPr id="24" name="Snip Diagonal Corner Rectangle 6">
            <a:extLst>
              <a:ext uri="{FF2B5EF4-FFF2-40B4-BE49-F238E27FC236}">
                <a16:creationId xmlns:a16="http://schemas.microsoft.com/office/drawing/2014/main" id="{23897308-2491-4C39-B764-46DCD1CAD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1" y="620722"/>
            <a:ext cx="3670674" cy="5286838"/>
          </a:xfrm>
          <a:prstGeom prst="snip2DiagRect">
            <a:avLst>
              <a:gd name="adj1" fmla="val 15804"/>
              <a:gd name="adj2" fmla="val 0"/>
            </a:avLst>
          </a:prstGeom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Graphic 6" descr="Libros">
            <a:extLst>
              <a:ext uri="{FF2B5EF4-FFF2-40B4-BE49-F238E27FC236}">
                <a16:creationId xmlns:a16="http://schemas.microsoft.com/office/drawing/2014/main" id="{398A1FA1-AA9D-EBD2-E249-8209C826DB9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124712" y="1911445"/>
            <a:ext cx="2709870" cy="2709870"/>
          </a:xfrm>
          <a:prstGeom prst="rect">
            <a:avLst/>
          </a:prstGeom>
        </p:spPr>
      </p:pic>
      <p:grpSp>
        <p:nvGrpSpPr>
          <p:cNvPr id="26" name="Group 25">
            <a:extLst>
              <a:ext uri="{FF2B5EF4-FFF2-40B4-BE49-F238E27FC236}">
                <a16:creationId xmlns:a16="http://schemas.microsoft.com/office/drawing/2014/main" id="{437C3370-E183-40E3-8F06-FDD26E64DD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37774F20-3F21-44FE-976F-CC336A7482B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CA342010-2E15-4FE2-8956-F562BBF500F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772C8931-1DC1-48FA-878F-2B7CB813D81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03285CBA-1A56-43E8-8B87-570C461DA3A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204A0B30-03E2-41DD-B443-95E7FB70EC1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rgbClr val="FFFFFF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30297038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29493"/>
          </a:xfrm>
          <a:solidFill>
            <a:srgbClr val="9933FF"/>
          </a:solidFill>
        </p:spPr>
        <p:txBody>
          <a:bodyPr>
            <a:normAutofit/>
          </a:bodyPr>
          <a:lstStyle/>
          <a:p>
            <a:pPr algn="ctr"/>
            <a:r>
              <a:rPr lang="es-AR" sz="3600" b="1" dirty="0">
                <a:latin typeface="Arial Black" panose="020B0A04020102020204" pitchFamily="34" charset="0"/>
              </a:rPr>
              <a:t>TRADUCCIONES DE LA VOZ PASIVA</a:t>
            </a:r>
            <a:endParaRPr lang="es-AR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94619"/>
            <a:ext cx="10515600" cy="5298255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 fontAlgn="base">
              <a:buNone/>
            </a:pPr>
            <a:r>
              <a:rPr lang="es-AR" sz="3200" b="1" dirty="0">
                <a:solidFill>
                  <a:srgbClr val="7030A0"/>
                </a:solidFill>
                <a:latin typeface="Arial Black" panose="020B0A04020102020204" pitchFamily="34" charset="0"/>
              </a:rPr>
              <a:t>4. Pasiva al final de la oración </a:t>
            </a:r>
            <a:endParaRPr lang="es-AR" sz="3200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 marL="0" indent="0" fontAlgn="base">
              <a:buNone/>
            </a:pPr>
            <a:r>
              <a:rPr lang="es-AR" sz="2800" b="1" dirty="0">
                <a:solidFill>
                  <a:srgbClr val="7030A0"/>
                </a:solidFill>
                <a:latin typeface="Arial Black" panose="020B0A04020102020204" pitchFamily="34" charset="0"/>
              </a:rPr>
              <a:t>(Una sola traducción posible: con se y al principio de la frase)</a:t>
            </a:r>
            <a:endParaRPr lang="es-AR" sz="2800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 marL="0" indent="0" fontAlgn="base">
              <a:buNone/>
            </a:pPr>
            <a:r>
              <a:rPr lang="en-US" sz="2400" dirty="0">
                <a:solidFill>
                  <a:schemeClr val="bg1"/>
                </a:solidFill>
              </a:rPr>
              <a:t>This test was repeated four times to ensure that similar results were achieved. </a:t>
            </a:r>
            <a:endParaRPr lang="es-AR" sz="2400" dirty="0">
              <a:solidFill>
                <a:schemeClr val="bg1"/>
              </a:solidFill>
            </a:endParaRPr>
          </a:p>
          <a:p>
            <a:pPr marL="0" indent="0" fontAlgn="base">
              <a:buNone/>
            </a:pPr>
            <a:r>
              <a:rPr lang="en-US" sz="2400" dirty="0" err="1">
                <a:solidFill>
                  <a:srgbClr val="7030A0"/>
                </a:solidFill>
              </a:rPr>
              <a:t>Esta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prueba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fue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repetida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cuatro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veces</a:t>
            </a:r>
            <a:r>
              <a:rPr lang="en-US" sz="2400" dirty="0">
                <a:solidFill>
                  <a:srgbClr val="7030A0"/>
                </a:solidFill>
              </a:rPr>
              <a:t> para </a:t>
            </a:r>
            <a:r>
              <a:rPr lang="en-US" sz="2400" dirty="0" err="1">
                <a:solidFill>
                  <a:srgbClr val="7030A0"/>
                </a:solidFill>
              </a:rPr>
              <a:t>asegurar</a:t>
            </a:r>
            <a:r>
              <a:rPr lang="en-US" sz="2400" dirty="0">
                <a:solidFill>
                  <a:srgbClr val="7030A0"/>
                </a:solidFill>
              </a:rPr>
              <a:t> que se </a:t>
            </a:r>
            <a:r>
              <a:rPr lang="en-US" sz="2400" dirty="0" err="1">
                <a:solidFill>
                  <a:srgbClr val="7030A0"/>
                </a:solidFill>
              </a:rPr>
              <a:t>logren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resultados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similares</a:t>
            </a:r>
            <a:r>
              <a:rPr lang="en-US" sz="2400" dirty="0">
                <a:solidFill>
                  <a:srgbClr val="7030A0"/>
                </a:solidFill>
              </a:rPr>
              <a:t>.</a:t>
            </a:r>
            <a:endParaRPr lang="es-AR" sz="2400" dirty="0">
              <a:solidFill>
                <a:srgbClr val="7030A0"/>
              </a:solidFill>
            </a:endParaRPr>
          </a:p>
          <a:p>
            <a:pPr marL="0" indent="0" fontAlgn="base">
              <a:buNone/>
            </a:pPr>
            <a:r>
              <a:rPr lang="en-US" sz="2400" strike="sngStrike" dirty="0" err="1">
                <a:solidFill>
                  <a:srgbClr val="7030A0"/>
                </a:solidFill>
              </a:rPr>
              <a:t>Esta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prueba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fue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repetida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cuatro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veces</a:t>
            </a:r>
            <a:r>
              <a:rPr lang="en-US" sz="2400" strike="sngStrike" dirty="0">
                <a:solidFill>
                  <a:srgbClr val="7030A0"/>
                </a:solidFill>
              </a:rPr>
              <a:t> para </a:t>
            </a:r>
            <a:r>
              <a:rPr lang="en-US" sz="2400" strike="sngStrike" dirty="0" err="1">
                <a:solidFill>
                  <a:srgbClr val="7030A0"/>
                </a:solidFill>
              </a:rPr>
              <a:t>asegurar</a:t>
            </a:r>
            <a:r>
              <a:rPr lang="en-US" sz="2400" strike="sngStrike" dirty="0">
                <a:solidFill>
                  <a:srgbClr val="7030A0"/>
                </a:solidFill>
              </a:rPr>
              <a:t> que </a:t>
            </a:r>
            <a:r>
              <a:rPr lang="en-US" sz="2400" strike="sngStrike" dirty="0" err="1">
                <a:solidFill>
                  <a:srgbClr val="7030A0"/>
                </a:solidFill>
              </a:rPr>
              <a:t>resultados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similares</a:t>
            </a:r>
            <a:r>
              <a:rPr lang="en-US" sz="2400" strike="sngStrike" dirty="0">
                <a:solidFill>
                  <a:srgbClr val="7030A0"/>
                </a:solidFill>
              </a:rPr>
              <a:t> se </a:t>
            </a:r>
            <a:r>
              <a:rPr lang="en-US" sz="2400" strike="sngStrike" dirty="0" err="1">
                <a:solidFill>
                  <a:srgbClr val="7030A0"/>
                </a:solidFill>
              </a:rPr>
              <a:t>logren</a:t>
            </a:r>
            <a:r>
              <a:rPr lang="en-US" sz="2400" strike="sngStrike" dirty="0">
                <a:solidFill>
                  <a:srgbClr val="7030A0"/>
                </a:solidFill>
              </a:rPr>
              <a:t>.</a:t>
            </a:r>
            <a:endParaRPr lang="es-AR" sz="2400" dirty="0">
              <a:solidFill>
                <a:srgbClr val="7030A0"/>
              </a:solidFill>
            </a:endParaRPr>
          </a:p>
          <a:p>
            <a:pPr marL="0" indent="0" fontAlgn="base">
              <a:buNone/>
            </a:pPr>
            <a:r>
              <a:rPr lang="en-US" sz="2400" strike="sngStrike" dirty="0" err="1">
                <a:solidFill>
                  <a:srgbClr val="7030A0"/>
                </a:solidFill>
              </a:rPr>
              <a:t>Esta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prueba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fue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repetida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cuatro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veces</a:t>
            </a:r>
            <a:r>
              <a:rPr lang="en-US" sz="2400" strike="sngStrike" dirty="0">
                <a:solidFill>
                  <a:srgbClr val="7030A0"/>
                </a:solidFill>
              </a:rPr>
              <a:t> para </a:t>
            </a:r>
            <a:r>
              <a:rPr lang="en-US" sz="2400" strike="sngStrike" dirty="0" err="1">
                <a:solidFill>
                  <a:srgbClr val="7030A0"/>
                </a:solidFill>
              </a:rPr>
              <a:t>asegurar</a:t>
            </a:r>
            <a:r>
              <a:rPr lang="en-US" sz="2400" strike="sngStrike" dirty="0">
                <a:solidFill>
                  <a:srgbClr val="7030A0"/>
                </a:solidFill>
              </a:rPr>
              <a:t> que </a:t>
            </a:r>
            <a:r>
              <a:rPr lang="en-US" sz="2400" strike="sngStrike" dirty="0" err="1">
                <a:solidFill>
                  <a:srgbClr val="7030A0"/>
                </a:solidFill>
              </a:rPr>
              <a:t>sean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logrados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resultados</a:t>
            </a:r>
            <a:r>
              <a:rPr lang="en-US" sz="2400" strike="sngStrike" dirty="0">
                <a:solidFill>
                  <a:srgbClr val="7030A0"/>
                </a:solidFill>
              </a:rPr>
              <a:t> </a:t>
            </a:r>
            <a:r>
              <a:rPr lang="en-US" sz="2400" strike="sngStrike" dirty="0" err="1">
                <a:solidFill>
                  <a:srgbClr val="7030A0"/>
                </a:solidFill>
              </a:rPr>
              <a:t>similares</a:t>
            </a:r>
            <a:r>
              <a:rPr lang="en-US" sz="2400" strike="sngStrike" dirty="0">
                <a:solidFill>
                  <a:srgbClr val="7030A0"/>
                </a:solidFill>
              </a:rPr>
              <a:t>.</a:t>
            </a:r>
            <a:endParaRPr lang="es-AR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419105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72234"/>
          </a:xfrm>
          <a:solidFill>
            <a:srgbClr val="9933FF"/>
          </a:solidFill>
        </p:spPr>
        <p:txBody>
          <a:bodyPr>
            <a:normAutofit fontScale="90000"/>
          </a:bodyPr>
          <a:lstStyle/>
          <a:p>
            <a:r>
              <a:rPr lang="es-AR" b="1" dirty="0">
                <a:latin typeface="Arial Black" panose="020B0A04020102020204" pitchFamily="34" charset="0"/>
              </a:rPr>
              <a:t>D. </a:t>
            </a:r>
            <a:r>
              <a:rPr lang="es-AR" b="1" u="sng" dirty="0">
                <a:latin typeface="Arial Black" panose="020B0A04020102020204" pitchFamily="34" charset="0"/>
              </a:rPr>
              <a:t> Traduzca apropiadamente las oraciones en voz pasiva según el contexto y función</a:t>
            </a:r>
            <a:r>
              <a:rPr lang="es-AR" b="1" dirty="0">
                <a:latin typeface="Arial Black" panose="020B0A04020102020204" pitchFamily="34" charset="0"/>
              </a:rPr>
              <a:t>.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897380"/>
            <a:ext cx="10515600" cy="4348163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>
            <a:noAutofit/>
          </a:bodyPr>
          <a:lstStyle/>
          <a:p>
            <a:pPr marL="257175" indent="-257175" fontAlgn="base">
              <a:buNone/>
            </a:pPr>
            <a:r>
              <a:rPr lang="es-AR" sz="2800" dirty="0"/>
              <a:t>1.The </a:t>
            </a:r>
            <a:r>
              <a:rPr lang="es-AR" sz="2800" dirty="0" err="1"/>
              <a:t>project</a:t>
            </a:r>
            <a:r>
              <a:rPr lang="es-AR" sz="2800" dirty="0"/>
              <a:t> </a:t>
            </a:r>
            <a:r>
              <a:rPr lang="es-AR" sz="2800" dirty="0" err="1"/>
              <a:t>is</a:t>
            </a:r>
            <a:r>
              <a:rPr lang="es-AR" sz="2800" dirty="0"/>
              <a:t> a conceptual concept </a:t>
            </a:r>
            <a:r>
              <a:rPr lang="es-AR" sz="2800" dirty="0" err="1"/>
              <a:t>promoting</a:t>
            </a:r>
            <a:r>
              <a:rPr lang="es-AR" sz="2800" dirty="0"/>
              <a:t> </a:t>
            </a:r>
            <a:r>
              <a:rPr lang="es-AR" sz="2800" dirty="0" err="1"/>
              <a:t>sustainability</a:t>
            </a:r>
            <a:r>
              <a:rPr lang="es-AR" sz="2800" dirty="0"/>
              <a:t>, </a:t>
            </a:r>
            <a:r>
              <a:rPr lang="es-AR" sz="2800" dirty="0" err="1"/>
              <a:t>optimising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building</a:t>
            </a:r>
            <a:r>
              <a:rPr lang="es-AR" sz="2800" dirty="0"/>
              <a:t> </a:t>
            </a:r>
            <a:r>
              <a:rPr lang="es-AR" sz="2800" dirty="0" err="1"/>
              <a:t>design</a:t>
            </a:r>
            <a:r>
              <a:rPr lang="es-AR" sz="2800" dirty="0"/>
              <a:t>, and </a:t>
            </a:r>
            <a:r>
              <a:rPr lang="es-AR" sz="2800" dirty="0" err="1"/>
              <a:t>minimising</a:t>
            </a:r>
            <a:r>
              <a:rPr lang="es-AR" sz="2800" dirty="0"/>
              <a:t> </a:t>
            </a:r>
            <a:r>
              <a:rPr lang="es-AR" sz="2800" dirty="0" err="1"/>
              <a:t>materials</a:t>
            </a:r>
            <a:r>
              <a:rPr lang="es-AR" sz="2800" dirty="0"/>
              <a:t>. </a:t>
            </a:r>
            <a:r>
              <a:rPr lang="es-AR" sz="2800" dirty="0" err="1"/>
              <a:t>Moreover</a:t>
            </a:r>
            <a:r>
              <a:rPr lang="es-AR" sz="2800" dirty="0"/>
              <a:t>, </a:t>
            </a:r>
            <a:r>
              <a:rPr lang="es-AR" sz="2800" dirty="0" err="1"/>
              <a:t>biomass</a:t>
            </a:r>
            <a:r>
              <a:rPr lang="es-AR" sz="2800" dirty="0"/>
              <a:t>, </a:t>
            </a:r>
            <a:r>
              <a:rPr lang="es-AR" sz="2800" dirty="0" err="1"/>
              <a:t>biomaterials</a:t>
            </a:r>
            <a:r>
              <a:rPr lang="es-AR" sz="2800" dirty="0"/>
              <a:t>, and </a:t>
            </a:r>
            <a:r>
              <a:rPr lang="es-AR" sz="2800" dirty="0" err="1"/>
              <a:t>carbon</a:t>
            </a:r>
            <a:r>
              <a:rPr lang="es-AR" sz="2800" dirty="0"/>
              <a:t> capture </a:t>
            </a:r>
            <a:r>
              <a:rPr lang="es-AR" sz="2800" dirty="0" err="1"/>
              <a:t>technologies</a:t>
            </a:r>
            <a:r>
              <a:rPr lang="es-AR" sz="2800" dirty="0"/>
              <a:t> are </a:t>
            </a:r>
            <a:r>
              <a:rPr lang="es-AR" sz="2800" dirty="0" err="1"/>
              <a:t>finely</a:t>
            </a:r>
            <a:r>
              <a:rPr lang="es-AR" sz="2800" dirty="0"/>
              <a:t> </a:t>
            </a:r>
            <a:r>
              <a:rPr lang="es-AR" sz="2800" dirty="0" err="1"/>
              <a:t>integrated</a:t>
            </a:r>
            <a:r>
              <a:rPr lang="es-AR" sz="2800" dirty="0"/>
              <a:t>.</a:t>
            </a:r>
          </a:p>
          <a:p>
            <a:pPr marL="257175" indent="-257175" fontAlgn="base">
              <a:buNone/>
            </a:pPr>
            <a:endParaRPr lang="es-AR" sz="2800" dirty="0"/>
          </a:p>
          <a:p>
            <a:pPr marL="257175" indent="-257175" fontAlgn="base">
              <a:buNone/>
            </a:pPr>
            <a:r>
              <a:rPr lang="es-AR" sz="2800" dirty="0"/>
              <a:t>2. </a:t>
            </a:r>
            <a:r>
              <a:rPr lang="es-AR" sz="2800" dirty="0" err="1"/>
              <a:t>Naturally</a:t>
            </a:r>
            <a:r>
              <a:rPr lang="es-AR" sz="2800" dirty="0"/>
              <a:t>, </a:t>
            </a:r>
            <a:r>
              <a:rPr lang="es-AR" sz="2800" dirty="0" err="1"/>
              <a:t>the</a:t>
            </a:r>
            <a:r>
              <a:rPr lang="es-AR" sz="2800" dirty="0"/>
              <a:t> material </a:t>
            </a:r>
            <a:r>
              <a:rPr lang="es-AR" sz="2800" dirty="0" err="1"/>
              <a:t>was</a:t>
            </a:r>
            <a:r>
              <a:rPr lang="es-AR" sz="2800" dirty="0"/>
              <a:t> </a:t>
            </a:r>
            <a:r>
              <a:rPr lang="es-AR" sz="2800" dirty="0" err="1"/>
              <a:t>immediately</a:t>
            </a:r>
            <a:r>
              <a:rPr lang="es-AR" sz="2800" dirty="0"/>
              <a:t> </a:t>
            </a:r>
            <a:r>
              <a:rPr lang="es-AR" sz="2800" dirty="0" err="1"/>
              <a:t>adopted</a:t>
            </a:r>
            <a:r>
              <a:rPr lang="es-AR" sz="2800" dirty="0"/>
              <a:t> </a:t>
            </a:r>
            <a:r>
              <a:rPr lang="es-AR" sz="2800" dirty="0" err="1"/>
              <a:t>by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military</a:t>
            </a:r>
            <a:r>
              <a:rPr lang="es-AR" sz="2800" dirty="0"/>
              <a:t> and </a:t>
            </a:r>
            <a:r>
              <a:rPr lang="es-AR" sz="2800" dirty="0" err="1"/>
              <a:t>optics</a:t>
            </a:r>
            <a:r>
              <a:rPr lang="es-AR" sz="2800" dirty="0"/>
              <a:t> industries.</a:t>
            </a:r>
          </a:p>
        </p:txBody>
      </p:sp>
    </p:spTree>
    <p:extLst>
      <p:ext uri="{BB962C8B-B14F-4D97-AF65-F5344CB8AC3E}">
        <p14:creationId xmlns:p14="http://schemas.microsoft.com/office/powerpoint/2010/main" val="2773321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50631" y="897603"/>
            <a:ext cx="10515600" cy="5631053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352425" indent="-352425" fontAlgn="base">
              <a:buNone/>
            </a:pPr>
            <a:endParaRPr lang="es-AR" dirty="0"/>
          </a:p>
          <a:p>
            <a:pPr marL="352425" indent="-352425" fontAlgn="base">
              <a:buNone/>
            </a:pPr>
            <a:r>
              <a:rPr lang="es-AR" sz="2800" dirty="0">
                <a:solidFill>
                  <a:schemeClr val="bg1"/>
                </a:solidFill>
              </a:rPr>
              <a:t>3.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lifetime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coating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will</a:t>
            </a:r>
            <a:r>
              <a:rPr lang="es-AR" sz="2800" dirty="0">
                <a:solidFill>
                  <a:schemeClr val="bg1"/>
                </a:solidFill>
              </a:rPr>
              <a:t> be extended </a:t>
            </a:r>
            <a:r>
              <a:rPr lang="es-AR" sz="2800" dirty="0" err="1">
                <a:solidFill>
                  <a:schemeClr val="bg1"/>
                </a:solidFill>
              </a:rPr>
              <a:t>due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to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passive</a:t>
            </a:r>
            <a:r>
              <a:rPr lang="es-AR" sz="2800" dirty="0">
                <a:solidFill>
                  <a:schemeClr val="bg1"/>
                </a:solidFill>
              </a:rPr>
              <a:t> film </a:t>
            </a:r>
            <a:r>
              <a:rPr lang="es-AR" sz="2800" dirty="0" err="1">
                <a:solidFill>
                  <a:schemeClr val="bg1"/>
                </a:solidFill>
              </a:rPr>
              <a:t>maintaining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for</a:t>
            </a:r>
            <a:r>
              <a:rPr lang="es-AR" sz="2800" dirty="0">
                <a:solidFill>
                  <a:schemeClr val="bg1"/>
                </a:solidFill>
              </a:rPr>
              <a:t> a </a:t>
            </a:r>
            <a:r>
              <a:rPr lang="es-AR" sz="2800" dirty="0" err="1">
                <a:solidFill>
                  <a:schemeClr val="bg1"/>
                </a:solidFill>
              </a:rPr>
              <a:t>wider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potential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range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352425" indent="-352425" fontAlgn="base">
              <a:buNone/>
            </a:pPr>
            <a:endParaRPr lang="es-AR" sz="2800" dirty="0">
              <a:solidFill>
                <a:schemeClr val="bg1"/>
              </a:solidFill>
            </a:endParaRPr>
          </a:p>
          <a:p>
            <a:pPr marL="352425" indent="-352425" fontAlgn="base">
              <a:buNone/>
            </a:pPr>
            <a:r>
              <a:rPr lang="es-AR" sz="2800" dirty="0">
                <a:solidFill>
                  <a:schemeClr val="bg1"/>
                </a:solidFill>
              </a:rPr>
              <a:t>4. </a:t>
            </a:r>
            <a:r>
              <a:rPr lang="es-AR" sz="2800" dirty="0" err="1">
                <a:solidFill>
                  <a:schemeClr val="bg1"/>
                </a:solidFill>
              </a:rPr>
              <a:t>Dark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matter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thought</a:t>
            </a:r>
            <a:r>
              <a:rPr lang="es-AR" sz="2800" dirty="0">
                <a:solidFill>
                  <a:schemeClr val="bg1"/>
                </a:solidFill>
              </a:rPr>
              <a:t> to be more </a:t>
            </a:r>
            <a:r>
              <a:rPr lang="es-AR" sz="2800" dirty="0" err="1">
                <a:solidFill>
                  <a:schemeClr val="bg1"/>
                </a:solidFill>
              </a:rPr>
              <a:t>abundant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than</a:t>
            </a:r>
            <a:r>
              <a:rPr lang="es-AR" sz="2800" dirty="0">
                <a:solidFill>
                  <a:schemeClr val="bg1"/>
                </a:solidFill>
              </a:rPr>
              <a:t> normal </a:t>
            </a:r>
            <a:r>
              <a:rPr lang="es-AR" sz="2800" dirty="0" err="1">
                <a:solidFill>
                  <a:schemeClr val="bg1"/>
                </a:solidFill>
              </a:rPr>
              <a:t>matter</a:t>
            </a:r>
            <a:r>
              <a:rPr lang="es-AR" sz="2800" dirty="0">
                <a:solidFill>
                  <a:schemeClr val="bg1"/>
                </a:solidFill>
              </a:rPr>
              <a:t>. </a:t>
            </a:r>
          </a:p>
          <a:p>
            <a:pPr marL="352425" indent="-352425" fontAlgn="base">
              <a:buNone/>
            </a:pPr>
            <a:endParaRPr lang="es-AR" sz="2800" dirty="0">
              <a:solidFill>
                <a:schemeClr val="bg1"/>
              </a:solidFill>
            </a:endParaRPr>
          </a:p>
          <a:p>
            <a:pPr marL="352425" indent="-352425" fontAlgn="base">
              <a:buNone/>
            </a:pPr>
            <a:r>
              <a:rPr lang="es-AR" sz="2800" dirty="0">
                <a:solidFill>
                  <a:schemeClr val="bg1"/>
                </a:solidFill>
              </a:rPr>
              <a:t>5. Hexagonal </a:t>
            </a:r>
            <a:r>
              <a:rPr lang="es-AR" sz="2800" dirty="0" err="1">
                <a:solidFill>
                  <a:schemeClr val="bg1"/>
                </a:solidFill>
              </a:rPr>
              <a:t>panels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dubbed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HexChar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were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installed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an</a:t>
            </a:r>
            <a:r>
              <a:rPr lang="es-AR" sz="2800" dirty="0">
                <a:solidFill>
                  <a:schemeClr val="bg1"/>
                </a:solidFill>
              </a:rPr>
              <a:t> Audi </a:t>
            </a:r>
            <a:r>
              <a:rPr lang="es-AR" sz="2800" dirty="0" err="1">
                <a:solidFill>
                  <a:schemeClr val="bg1"/>
                </a:solidFill>
              </a:rPr>
              <a:t>dealership</a:t>
            </a:r>
            <a:r>
              <a:rPr lang="es-AR" sz="2800" dirty="0">
                <a:solidFill>
                  <a:schemeClr val="bg1"/>
                </a:solidFill>
              </a:rPr>
              <a:t> in </a:t>
            </a:r>
            <a:r>
              <a:rPr lang="es-AR" sz="2800" dirty="0" err="1">
                <a:solidFill>
                  <a:schemeClr val="bg1"/>
                </a:solidFill>
              </a:rPr>
              <a:t>Munich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last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year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marking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first</a:t>
            </a:r>
            <a:r>
              <a:rPr lang="es-AR" sz="2800" dirty="0">
                <a:solidFill>
                  <a:schemeClr val="bg1"/>
                </a:solidFill>
              </a:rPr>
              <a:t> time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product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had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been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used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on</a:t>
            </a:r>
            <a:r>
              <a:rPr lang="es-AR" sz="2800" dirty="0">
                <a:solidFill>
                  <a:schemeClr val="bg1"/>
                </a:solidFill>
              </a:rPr>
              <a:t> a </a:t>
            </a:r>
            <a:r>
              <a:rPr lang="es-AR" sz="2800" dirty="0" err="1">
                <a:solidFill>
                  <a:schemeClr val="bg1"/>
                </a:solidFill>
              </a:rPr>
              <a:t>building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352425" indent="-352425" fontAlgn="base">
              <a:buNone/>
            </a:pPr>
            <a:endParaRPr lang="es-AR" sz="2800" dirty="0"/>
          </a:p>
        </p:txBody>
      </p:sp>
    </p:spTree>
    <p:extLst>
      <p:ext uri="{BB962C8B-B14F-4D97-AF65-F5344CB8AC3E}">
        <p14:creationId xmlns:p14="http://schemas.microsoft.com/office/powerpoint/2010/main" val="325487969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/>
          <a:lstStyle/>
          <a:p>
            <a:pPr marL="352425" indent="-352425" fontAlgn="base">
              <a:buNone/>
            </a:pPr>
            <a:r>
              <a:rPr lang="es-AR" sz="2800" dirty="0">
                <a:solidFill>
                  <a:schemeClr val="bg1"/>
                </a:solidFill>
              </a:rPr>
              <a:t>6. </a:t>
            </a:r>
            <a:r>
              <a:rPr lang="es-AR" sz="2800" dirty="0" err="1">
                <a:solidFill>
                  <a:schemeClr val="bg1"/>
                </a:solidFill>
              </a:rPr>
              <a:t>Now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by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combining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metasurfaces</a:t>
            </a:r>
            <a:r>
              <a:rPr lang="es-AR" sz="2800" dirty="0">
                <a:solidFill>
                  <a:schemeClr val="bg1"/>
                </a:solidFill>
              </a:rPr>
              <a:t> and neural </a:t>
            </a:r>
            <a:r>
              <a:rPr lang="es-AR" sz="2800" dirty="0" err="1">
                <a:solidFill>
                  <a:schemeClr val="bg1"/>
                </a:solidFill>
              </a:rPr>
              <a:t>networks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images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equivalent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to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those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a camera </a:t>
            </a:r>
            <a:r>
              <a:rPr lang="es-AR" sz="2800" dirty="0" err="1">
                <a:solidFill>
                  <a:schemeClr val="bg1"/>
                </a:solidFill>
              </a:rPr>
              <a:t>with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six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lenses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half</a:t>
            </a:r>
            <a:r>
              <a:rPr lang="es-AR" sz="2800" dirty="0">
                <a:solidFill>
                  <a:schemeClr val="bg1"/>
                </a:solidFill>
              </a:rPr>
              <a:t> a </a:t>
            </a:r>
            <a:r>
              <a:rPr lang="es-AR" sz="2800" dirty="0" err="1">
                <a:solidFill>
                  <a:schemeClr val="bg1"/>
                </a:solidFill>
              </a:rPr>
              <a:t>million</a:t>
            </a:r>
            <a:r>
              <a:rPr lang="es-AR" sz="2800" dirty="0">
                <a:solidFill>
                  <a:schemeClr val="bg1"/>
                </a:solidFill>
              </a:rPr>
              <a:t> times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size</a:t>
            </a:r>
            <a:r>
              <a:rPr lang="es-AR" sz="2800" dirty="0">
                <a:solidFill>
                  <a:schemeClr val="bg1"/>
                </a:solidFill>
              </a:rPr>
              <a:t> can be </a:t>
            </a:r>
            <a:r>
              <a:rPr lang="es-AR" sz="2800" dirty="0" err="1">
                <a:solidFill>
                  <a:schemeClr val="bg1"/>
                </a:solidFill>
              </a:rPr>
              <a:t>obtained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352425" indent="-352425" fontAlgn="base">
              <a:buNone/>
            </a:pPr>
            <a:endParaRPr lang="es-AR" sz="2800" dirty="0">
              <a:solidFill>
                <a:schemeClr val="bg1"/>
              </a:solidFill>
            </a:endParaRPr>
          </a:p>
          <a:p>
            <a:pPr marL="352425" indent="-352425" fontAlgn="base">
              <a:buNone/>
            </a:pPr>
            <a:r>
              <a:rPr lang="es-AR" sz="2800" dirty="0">
                <a:solidFill>
                  <a:schemeClr val="bg1"/>
                </a:solidFill>
              </a:rPr>
              <a:t>7. </a:t>
            </a:r>
            <a:r>
              <a:rPr lang="es-AR" sz="2800" dirty="0" err="1">
                <a:solidFill>
                  <a:schemeClr val="bg1"/>
                </a:solidFill>
              </a:rPr>
              <a:t>Titanium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dioxide</a:t>
            </a:r>
            <a:r>
              <a:rPr lang="es-AR" sz="2800" dirty="0">
                <a:solidFill>
                  <a:schemeClr val="bg1"/>
                </a:solidFill>
              </a:rPr>
              <a:t> has </a:t>
            </a:r>
            <a:r>
              <a:rPr lang="es-AR" sz="2800" dirty="0" err="1">
                <a:solidFill>
                  <a:schemeClr val="bg1"/>
                </a:solidFill>
              </a:rPr>
              <a:t>been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found</a:t>
            </a:r>
            <a:r>
              <a:rPr lang="es-AR" sz="2800" dirty="0">
                <a:solidFill>
                  <a:schemeClr val="bg1"/>
                </a:solidFill>
              </a:rPr>
              <a:t> to </a:t>
            </a:r>
            <a:r>
              <a:rPr lang="es-AR" sz="2800" dirty="0" err="1">
                <a:solidFill>
                  <a:schemeClr val="bg1"/>
                </a:solidFill>
              </a:rPr>
              <a:t>decrease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corrosion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rate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352425" indent="-352425" fontAlgn="base">
              <a:buNone/>
            </a:pPr>
            <a:endParaRPr lang="es-ES" sz="2800" dirty="0">
              <a:solidFill>
                <a:schemeClr val="bg1"/>
              </a:solidFill>
            </a:endParaRPr>
          </a:p>
          <a:p>
            <a:pPr marL="352425" indent="-352425" fontAlgn="base">
              <a:buNone/>
            </a:pPr>
            <a:r>
              <a:rPr lang="es-AR" sz="2800" dirty="0">
                <a:solidFill>
                  <a:schemeClr val="bg1"/>
                </a:solidFill>
              </a:rPr>
              <a:t>8. Quantum </a:t>
            </a:r>
            <a:r>
              <a:rPr lang="es-AR" sz="2800" dirty="0" err="1">
                <a:solidFill>
                  <a:schemeClr val="bg1"/>
                </a:solidFill>
              </a:rPr>
              <a:t>particles</a:t>
            </a:r>
            <a:r>
              <a:rPr lang="es-AR" sz="2800" dirty="0">
                <a:solidFill>
                  <a:schemeClr val="bg1"/>
                </a:solidFill>
              </a:rPr>
              <a:t> are </a:t>
            </a:r>
            <a:r>
              <a:rPr lang="es-AR" sz="2800" dirty="0" err="1">
                <a:solidFill>
                  <a:schemeClr val="bg1"/>
                </a:solidFill>
              </a:rPr>
              <a:t>correlated</a:t>
            </a:r>
            <a:r>
              <a:rPr lang="es-AR" sz="2800" dirty="0">
                <a:solidFill>
                  <a:schemeClr val="bg1"/>
                </a:solidFill>
              </a:rPr>
              <a:t> in </a:t>
            </a:r>
            <a:r>
              <a:rPr lang="es-AR" sz="2800" dirty="0" err="1">
                <a:solidFill>
                  <a:schemeClr val="bg1"/>
                </a:solidFill>
              </a:rPr>
              <a:t>ways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can’t</a:t>
            </a:r>
            <a:r>
              <a:rPr lang="es-AR" sz="2800" dirty="0">
                <a:solidFill>
                  <a:schemeClr val="bg1"/>
                </a:solidFill>
              </a:rPr>
              <a:t> describe </a:t>
            </a:r>
            <a:r>
              <a:rPr lang="es-AR" sz="2800" dirty="0" err="1">
                <a:solidFill>
                  <a:schemeClr val="bg1"/>
                </a:solidFill>
              </a:rPr>
              <a:t>with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everyday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logic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language</a:t>
            </a:r>
            <a:r>
              <a:rPr lang="es-AR" sz="2800" dirty="0">
                <a:solidFill>
                  <a:schemeClr val="bg1"/>
                </a:solidFill>
              </a:rPr>
              <a:t>– </a:t>
            </a:r>
            <a:r>
              <a:rPr lang="es-AR" sz="2800" dirty="0" err="1">
                <a:solidFill>
                  <a:schemeClr val="bg1"/>
                </a:solidFill>
              </a:rPr>
              <a:t>they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don’t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communicate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while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also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containing</a:t>
            </a:r>
            <a:r>
              <a:rPr lang="es-AR" sz="2800" dirty="0">
                <a:solidFill>
                  <a:schemeClr val="bg1"/>
                </a:solidFill>
              </a:rPr>
              <a:t> a </a:t>
            </a:r>
            <a:r>
              <a:rPr lang="es-AR" sz="2800" dirty="0" err="1">
                <a:solidFill>
                  <a:schemeClr val="bg1"/>
                </a:solidFill>
              </a:rPr>
              <a:t>hidden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code</a:t>
            </a:r>
            <a:r>
              <a:rPr lang="es-AR" sz="2800" dirty="0">
                <a:solidFill>
                  <a:schemeClr val="bg1"/>
                </a:solidFill>
              </a:rPr>
              <a:t>, as Einstein </a:t>
            </a:r>
            <a:r>
              <a:rPr lang="es-AR" sz="2800" dirty="0" err="1">
                <a:solidFill>
                  <a:schemeClr val="bg1"/>
                </a:solidFill>
              </a:rPr>
              <a:t>had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thought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0368983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solidFill>
            <a:srgbClr val="990099"/>
          </a:solidFill>
        </p:spPr>
        <p:txBody>
          <a:bodyPr anchor="ctr"/>
          <a:lstStyle/>
          <a:p>
            <a:pPr algn="ctr"/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II. 	 ELIPSIS</a:t>
            </a:r>
            <a:endParaRPr lang="es-AR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ln w="76200">
            <a:noFill/>
          </a:ln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41309073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828800" y="685800"/>
            <a:ext cx="8534400" cy="1507067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C. </a:t>
            </a:r>
            <a:r>
              <a:rPr lang="es-AR" sz="3200" b="1" u="sng" dirty="0">
                <a:solidFill>
                  <a:schemeClr val="bg1"/>
                </a:solidFill>
                <a:latin typeface="Arial Black" panose="020B0A04020102020204" pitchFamily="34" charset="0"/>
              </a:rPr>
              <a:t>Traduzca los siguientes casos de elipsis</a:t>
            </a:r>
            <a:endParaRPr lang="es-AR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828800" y="2192867"/>
            <a:ext cx="8534400" cy="3615267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endParaRPr lang="es-AR" dirty="0"/>
          </a:p>
          <a:p>
            <a:pPr marL="352425" indent="-352425">
              <a:buNone/>
            </a:pPr>
            <a:r>
              <a:rPr lang="es-AR" sz="2800" dirty="0">
                <a:solidFill>
                  <a:schemeClr val="bg1"/>
                </a:solidFill>
              </a:rPr>
              <a:t>1.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developer</a:t>
            </a:r>
            <a:r>
              <a:rPr lang="es-AR" sz="2800" dirty="0">
                <a:solidFill>
                  <a:schemeClr val="bg1"/>
                </a:solidFill>
              </a:rPr>
              <a:t> of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project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is</a:t>
            </a:r>
            <a:r>
              <a:rPr lang="es-AR" sz="2800" dirty="0">
                <a:solidFill>
                  <a:schemeClr val="bg1"/>
                </a:solidFill>
              </a:rPr>
              <a:t> </a:t>
            </a:r>
            <a:r>
              <a:rPr lang="es-AR" sz="2800" dirty="0" err="1">
                <a:solidFill>
                  <a:schemeClr val="bg1"/>
                </a:solidFill>
              </a:rPr>
              <a:t>Category</a:t>
            </a:r>
            <a:r>
              <a:rPr lang="es-AR" sz="2800" dirty="0">
                <a:solidFill>
                  <a:schemeClr val="bg1"/>
                </a:solidFill>
              </a:rPr>
              <a:t> Company, and once </a:t>
            </a:r>
            <a:r>
              <a:rPr lang="es-AR" sz="2800" dirty="0" err="1">
                <a:solidFill>
                  <a:schemeClr val="bg1"/>
                </a:solidFill>
              </a:rPr>
              <a:t>built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project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will</a:t>
            </a:r>
            <a:r>
              <a:rPr lang="es-AR" sz="2800" dirty="0">
                <a:solidFill>
                  <a:schemeClr val="bg1"/>
                </a:solidFill>
              </a:rPr>
              <a:t> be </a:t>
            </a:r>
            <a:r>
              <a:rPr lang="es-AR" sz="2800" dirty="0" err="1">
                <a:solidFill>
                  <a:schemeClr val="bg1"/>
                </a:solidFill>
              </a:rPr>
              <a:t>turned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over</a:t>
            </a:r>
            <a:r>
              <a:rPr lang="es-AR" sz="2800" dirty="0">
                <a:solidFill>
                  <a:schemeClr val="bg1"/>
                </a:solidFill>
              </a:rPr>
              <a:t> to </a:t>
            </a:r>
            <a:r>
              <a:rPr lang="es-AR" sz="2800" dirty="0" err="1">
                <a:solidFill>
                  <a:schemeClr val="bg1"/>
                </a:solidFill>
              </a:rPr>
              <a:t>Common</a:t>
            </a:r>
            <a:r>
              <a:rPr lang="es-AR" sz="2800" dirty="0">
                <a:solidFill>
                  <a:schemeClr val="bg1"/>
                </a:solidFill>
              </a:rPr>
              <a:t>, a </a:t>
            </a:r>
            <a:r>
              <a:rPr lang="es-AR" sz="2800" dirty="0" err="1">
                <a:solidFill>
                  <a:schemeClr val="bg1"/>
                </a:solidFill>
              </a:rPr>
              <a:t>third-party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management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firm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352425" indent="-352425">
              <a:buNone/>
            </a:pPr>
            <a:endParaRPr lang="es-AR" sz="2800" dirty="0"/>
          </a:p>
          <a:p>
            <a:pPr marL="0" indent="0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1423878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463040" y="545910"/>
            <a:ext cx="9258300" cy="5631053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/>
          <a:lstStyle/>
          <a:p>
            <a:pPr marL="352425" indent="-352425">
              <a:buNone/>
            </a:pPr>
            <a:r>
              <a:rPr lang="es-AR" sz="2800" dirty="0">
                <a:solidFill>
                  <a:schemeClr val="bg1"/>
                </a:solidFill>
              </a:rPr>
              <a:t>2. </a:t>
            </a:r>
            <a:r>
              <a:rPr lang="es-AR" sz="2800" dirty="0" err="1">
                <a:solidFill>
                  <a:schemeClr val="bg1"/>
                </a:solidFill>
              </a:rPr>
              <a:t>There</a:t>
            </a:r>
            <a:r>
              <a:rPr lang="es-AR" sz="2800" dirty="0">
                <a:solidFill>
                  <a:schemeClr val="bg1"/>
                </a:solidFill>
              </a:rPr>
              <a:t> are </a:t>
            </a:r>
            <a:r>
              <a:rPr lang="es-AR" sz="2800" dirty="0" err="1">
                <a:solidFill>
                  <a:schemeClr val="bg1"/>
                </a:solidFill>
              </a:rPr>
              <a:t>many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options</a:t>
            </a:r>
            <a:r>
              <a:rPr lang="es-AR" sz="2800" dirty="0">
                <a:solidFill>
                  <a:schemeClr val="bg1"/>
                </a:solidFill>
              </a:rPr>
              <a:t> in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field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vision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choice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a </a:t>
            </a:r>
            <a:r>
              <a:rPr lang="es-AR" sz="2800" dirty="0" err="1">
                <a:solidFill>
                  <a:schemeClr val="bg1"/>
                </a:solidFill>
              </a:rPr>
              <a:t>type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system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depends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application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cobot</a:t>
            </a:r>
            <a:r>
              <a:rPr lang="es-AR" sz="2800" dirty="0">
                <a:solidFill>
                  <a:schemeClr val="bg1"/>
                </a:solidFill>
              </a:rPr>
              <a:t> has </a:t>
            </a:r>
            <a:r>
              <a:rPr lang="es-AR" sz="2800" dirty="0" err="1">
                <a:solidFill>
                  <a:schemeClr val="bg1"/>
                </a:solidFill>
              </a:rPr>
              <a:t>to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perform</a:t>
            </a:r>
            <a:r>
              <a:rPr lang="es-AR" sz="2800" dirty="0">
                <a:solidFill>
                  <a:schemeClr val="bg1"/>
                </a:solidFill>
              </a:rPr>
              <a:t>.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difference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is</a:t>
            </a:r>
            <a:r>
              <a:rPr lang="es-AR" sz="2800" dirty="0">
                <a:solidFill>
                  <a:schemeClr val="bg1"/>
                </a:solidFill>
              </a:rPr>
              <a:t> in </a:t>
            </a:r>
            <a:r>
              <a:rPr lang="es-AR" sz="2800" dirty="0" err="1">
                <a:solidFill>
                  <a:schemeClr val="bg1"/>
                </a:solidFill>
              </a:rPr>
              <a:t>cost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flexibility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ease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use. As </a:t>
            </a:r>
            <a:r>
              <a:rPr lang="es-AR" sz="2800" dirty="0" err="1">
                <a:solidFill>
                  <a:schemeClr val="bg1"/>
                </a:solidFill>
              </a:rPr>
              <a:t>said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there</a:t>
            </a:r>
            <a:r>
              <a:rPr lang="es-AR" sz="2800" dirty="0">
                <a:solidFill>
                  <a:schemeClr val="bg1"/>
                </a:solidFill>
              </a:rPr>
              <a:t> are </a:t>
            </a:r>
            <a:r>
              <a:rPr lang="es-AR" sz="2800" dirty="0" err="1">
                <a:solidFill>
                  <a:schemeClr val="bg1"/>
                </a:solidFill>
              </a:rPr>
              <a:t>two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types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camera </a:t>
            </a:r>
            <a:r>
              <a:rPr lang="es-AR" sz="2800" dirty="0" err="1">
                <a:solidFill>
                  <a:schemeClr val="bg1"/>
                </a:solidFill>
              </a:rPr>
              <a:t>types</a:t>
            </a:r>
            <a:r>
              <a:rPr lang="es-AR" sz="2800" dirty="0">
                <a:solidFill>
                  <a:schemeClr val="bg1"/>
                </a:solidFill>
              </a:rPr>
              <a:t>; 2D and 3D.</a:t>
            </a:r>
          </a:p>
          <a:p>
            <a:pPr marL="352425" indent="-352425">
              <a:buNone/>
            </a:pPr>
            <a:endParaRPr lang="es-AR" sz="2800" dirty="0">
              <a:solidFill>
                <a:schemeClr val="bg1"/>
              </a:solidFill>
            </a:endParaRPr>
          </a:p>
          <a:p>
            <a:pPr marL="352425" indent="-352425">
              <a:buNone/>
            </a:pPr>
            <a:r>
              <a:rPr lang="es-AR" sz="2800" dirty="0">
                <a:solidFill>
                  <a:schemeClr val="bg1"/>
                </a:solidFill>
              </a:rPr>
              <a:t>3. </a:t>
            </a:r>
            <a:r>
              <a:rPr lang="es-AR" sz="2800" dirty="0" err="1">
                <a:solidFill>
                  <a:schemeClr val="bg1"/>
                </a:solidFill>
              </a:rPr>
              <a:t>These</a:t>
            </a:r>
            <a:r>
              <a:rPr lang="es-AR" sz="2800" dirty="0">
                <a:solidFill>
                  <a:schemeClr val="bg1"/>
                </a:solidFill>
              </a:rPr>
              <a:t> positions are </a:t>
            </a:r>
            <a:r>
              <a:rPr lang="es-AR" sz="2800" dirty="0" err="1">
                <a:solidFill>
                  <a:schemeClr val="bg1"/>
                </a:solidFill>
              </a:rPr>
              <a:t>maintained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until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changed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by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subsequent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events</a:t>
            </a:r>
            <a:r>
              <a:rPr lang="es-AR" sz="2800" dirty="0">
                <a:solidFill>
                  <a:schemeClr val="bg1"/>
                </a:solidFill>
              </a:rPr>
              <a:t> in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process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352425" indent="-352425">
              <a:buNone/>
            </a:pP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125463968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8BBB3F-8040-90BC-0DA3-FD245AC403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7308451-6F26-4D1C-B53D-67FA9A05BC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90159FE-AB31-8EE4-FB3A-A05EB5A6DB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5900" y="613473"/>
            <a:ext cx="9052560" cy="5631053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352425" indent="-352425">
              <a:buNone/>
            </a:pPr>
            <a:r>
              <a:rPr lang="es-AR" sz="2800" dirty="0">
                <a:solidFill>
                  <a:schemeClr val="bg1"/>
                </a:solidFill>
              </a:rPr>
              <a:t>4. </a:t>
            </a:r>
            <a:r>
              <a:rPr lang="es-AR" sz="2800" dirty="0" err="1">
                <a:solidFill>
                  <a:schemeClr val="bg1"/>
                </a:solidFill>
              </a:rPr>
              <a:t>When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optimising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possible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application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they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b="1" dirty="0" err="1">
                <a:solidFill>
                  <a:srgbClr val="FF0000"/>
                </a:solidFill>
              </a:rPr>
              <a:t>pay</a:t>
            </a:r>
            <a:r>
              <a:rPr lang="es-AR" sz="2800" b="1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minimal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b="1" dirty="0" err="1">
                <a:solidFill>
                  <a:srgbClr val="FF0000"/>
                </a:solidFill>
              </a:rPr>
              <a:t>attention</a:t>
            </a:r>
            <a:r>
              <a:rPr lang="es-AR" sz="2800" dirty="0">
                <a:solidFill>
                  <a:schemeClr val="bg1"/>
                </a:solidFill>
              </a:rPr>
              <a:t> to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tasks</a:t>
            </a:r>
            <a:r>
              <a:rPr lang="es-AR" sz="2800" dirty="0">
                <a:solidFill>
                  <a:schemeClr val="bg1"/>
                </a:solidFill>
              </a:rPr>
              <a:t> of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production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employee</a:t>
            </a:r>
            <a:r>
              <a:rPr lang="es-AR" sz="2800" dirty="0">
                <a:solidFill>
                  <a:schemeClr val="bg1"/>
                </a:solidFill>
              </a:rPr>
              <a:t>. </a:t>
            </a:r>
            <a:r>
              <a:rPr lang="es-AR" sz="2800" dirty="0" err="1">
                <a:solidFill>
                  <a:schemeClr val="bg1"/>
                </a:solidFill>
              </a:rPr>
              <a:t>They</a:t>
            </a:r>
            <a:r>
              <a:rPr lang="es-AR" sz="2800" dirty="0">
                <a:solidFill>
                  <a:schemeClr val="bg1"/>
                </a:solidFill>
              </a:rPr>
              <a:t> are </a:t>
            </a:r>
            <a:r>
              <a:rPr lang="es-AR" sz="2800" dirty="0" err="1">
                <a:solidFill>
                  <a:schemeClr val="bg1"/>
                </a:solidFill>
              </a:rPr>
              <a:t>instructed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supported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where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necessary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352425" indent="-352425">
              <a:buNone/>
            </a:pPr>
            <a:endParaRPr lang="es-AR" sz="2800" dirty="0">
              <a:solidFill>
                <a:schemeClr val="bg1"/>
              </a:solidFill>
            </a:endParaRPr>
          </a:p>
          <a:p>
            <a:pPr marL="352425" indent="-352425">
              <a:buNone/>
            </a:pPr>
            <a:r>
              <a:rPr lang="es-AR" sz="2800" dirty="0">
                <a:solidFill>
                  <a:schemeClr val="bg1"/>
                </a:solidFill>
              </a:rPr>
              <a:t>5. </a:t>
            </a:r>
            <a:r>
              <a:rPr lang="es-AR" sz="2800" dirty="0" err="1">
                <a:solidFill>
                  <a:schemeClr val="bg1"/>
                </a:solidFill>
              </a:rPr>
              <a:t>Considering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balancing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exploration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exploitation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author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presented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an</a:t>
            </a:r>
            <a:r>
              <a:rPr lang="es-AR" sz="2800" dirty="0">
                <a:solidFill>
                  <a:schemeClr val="bg1"/>
                </a:solidFill>
              </a:rPr>
              <a:t> online </a:t>
            </a:r>
            <a:r>
              <a:rPr lang="es-AR" sz="2800" dirty="0" err="1">
                <a:solidFill>
                  <a:schemeClr val="bg1"/>
                </a:solidFill>
              </a:rPr>
              <a:t>algorithm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which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promotes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employees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that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have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not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been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fully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explored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while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optimizing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long-term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platform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utility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with</a:t>
            </a:r>
            <a:r>
              <a:rPr lang="es-AR" sz="2800" dirty="0">
                <a:solidFill>
                  <a:schemeClr val="bg1"/>
                </a:solidFill>
              </a:rPr>
              <a:t> a </a:t>
            </a:r>
            <a:r>
              <a:rPr lang="es-AR" sz="2800" dirty="0" err="1">
                <a:solidFill>
                  <a:schemeClr val="bg1"/>
                </a:solidFill>
              </a:rPr>
              <a:t>limited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budget</a:t>
            </a:r>
            <a:endParaRPr lang="es-A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592882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668780" y="861821"/>
            <a:ext cx="8938260" cy="5631053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/>
          <a:lstStyle/>
          <a:p>
            <a:pPr marL="257175" indent="-257175">
              <a:buNone/>
            </a:pPr>
            <a:r>
              <a:rPr lang="es-AR" sz="2800" dirty="0">
                <a:solidFill>
                  <a:schemeClr val="bg1"/>
                </a:solidFill>
              </a:rPr>
              <a:t>6.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data </a:t>
            </a:r>
            <a:r>
              <a:rPr lang="es-AR" sz="2800" dirty="0" err="1">
                <a:solidFill>
                  <a:schemeClr val="bg1"/>
                </a:solidFill>
              </a:rPr>
              <a:t>required</a:t>
            </a:r>
            <a:r>
              <a:rPr lang="es-AR" sz="2800" dirty="0">
                <a:solidFill>
                  <a:schemeClr val="bg1"/>
                </a:solidFill>
              </a:rPr>
              <a:t> to </a:t>
            </a:r>
            <a:r>
              <a:rPr lang="es-AR" sz="2800" dirty="0" err="1">
                <a:solidFill>
                  <a:schemeClr val="bg1"/>
                </a:solidFill>
              </a:rPr>
              <a:t>satisfy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service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requirement</a:t>
            </a:r>
            <a:r>
              <a:rPr lang="es-AR" sz="2800" dirty="0">
                <a:solidFill>
                  <a:schemeClr val="bg1"/>
                </a:solidFill>
              </a:rPr>
              <a:t> are </a:t>
            </a:r>
            <a:r>
              <a:rPr lang="es-AR" sz="2800" dirty="0" err="1">
                <a:solidFill>
                  <a:schemeClr val="bg1"/>
                </a:solidFill>
              </a:rPr>
              <a:t>acquired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from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reputable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sources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accessible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other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untrusted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sources</a:t>
            </a:r>
            <a:r>
              <a:rPr lang="es-AR" sz="2800" dirty="0">
                <a:solidFill>
                  <a:schemeClr val="bg1"/>
                </a:solidFill>
              </a:rPr>
              <a:t>. </a:t>
            </a:r>
          </a:p>
          <a:p>
            <a:pPr marL="257175" indent="-257175">
              <a:buNone/>
            </a:pPr>
            <a:endParaRPr lang="es-AR" sz="2800" dirty="0">
              <a:solidFill>
                <a:schemeClr val="bg1"/>
              </a:solidFill>
            </a:endParaRPr>
          </a:p>
          <a:p>
            <a:pPr marL="257175" indent="-257175">
              <a:buNone/>
            </a:pPr>
            <a:r>
              <a:rPr lang="es-AR" sz="2800" dirty="0">
                <a:solidFill>
                  <a:schemeClr val="bg1"/>
                </a:solidFill>
              </a:rPr>
              <a:t>7. </a:t>
            </a:r>
            <a:r>
              <a:rPr lang="es-AR" sz="2800" dirty="0" err="1">
                <a:solidFill>
                  <a:schemeClr val="bg1"/>
                </a:solidFill>
              </a:rPr>
              <a:t>Dissimilar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metals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should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not</a:t>
            </a:r>
            <a:r>
              <a:rPr lang="es-AR" sz="2800" dirty="0">
                <a:solidFill>
                  <a:schemeClr val="bg1"/>
                </a:solidFill>
              </a:rPr>
              <a:t> be </a:t>
            </a:r>
            <a:r>
              <a:rPr lang="es-AR" sz="2800" dirty="0" err="1">
                <a:solidFill>
                  <a:schemeClr val="bg1"/>
                </a:solidFill>
              </a:rPr>
              <a:t>connected</a:t>
            </a:r>
            <a:r>
              <a:rPr lang="es-AR" sz="2800" dirty="0">
                <a:solidFill>
                  <a:schemeClr val="bg1"/>
                </a:solidFill>
              </a:rPr>
              <a:t> to </a:t>
            </a:r>
            <a:r>
              <a:rPr lang="es-AR" sz="2800" dirty="0" err="1">
                <a:solidFill>
                  <a:schemeClr val="bg1"/>
                </a:solidFill>
              </a:rPr>
              <a:t>each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other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unless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separated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by</a:t>
            </a:r>
            <a:r>
              <a:rPr lang="es-AR" sz="2800" dirty="0">
                <a:solidFill>
                  <a:schemeClr val="bg1"/>
                </a:solidFill>
              </a:rPr>
              <a:t> a </a:t>
            </a:r>
            <a:r>
              <a:rPr lang="es-AR" sz="2800" dirty="0" err="1">
                <a:solidFill>
                  <a:schemeClr val="bg1"/>
                </a:solidFill>
              </a:rPr>
              <a:t>dielectric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fitting</a:t>
            </a:r>
            <a:r>
              <a:rPr lang="es-A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9869643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solidFill>
            <a:srgbClr val="CC00FF"/>
          </a:solidFill>
        </p:spPr>
        <p:txBody>
          <a:bodyPr anchor="ctr">
            <a:normAutofit/>
          </a:bodyPr>
          <a:lstStyle/>
          <a:p>
            <a:pPr fontAlgn="base"/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E. </a:t>
            </a:r>
            <a:r>
              <a:rPr lang="es-AR" sz="3200" b="1" u="sng" dirty="0">
                <a:solidFill>
                  <a:schemeClr val="bg1"/>
                </a:solidFill>
                <a:latin typeface="Arial Black" panose="020B0A04020102020204" pitchFamily="34" charset="0"/>
              </a:rPr>
              <a:t> Traduzca el segmento asignado a su grupo</a:t>
            </a:r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.</a:t>
            </a:r>
            <a:endParaRPr lang="es-AR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ln w="76200">
            <a:noFill/>
          </a:ln>
        </p:spPr>
        <p:txBody>
          <a:bodyPr/>
          <a:lstStyle/>
          <a:p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22360229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362638" y="534765"/>
            <a:ext cx="8534400" cy="1507067"/>
          </a:xfrm>
          <a:solidFill>
            <a:srgbClr val="9933FF"/>
          </a:solidFill>
        </p:spPr>
        <p:txBody>
          <a:bodyPr>
            <a:normAutofit fontScale="90000"/>
          </a:bodyPr>
          <a:lstStyle/>
          <a:p>
            <a:r>
              <a:rPr lang="es-AR" sz="3600" b="1" dirty="0">
                <a:latin typeface="Arial Black" panose="020B0A04020102020204" pitchFamily="34" charset="0"/>
              </a:rPr>
              <a:t>A. </a:t>
            </a:r>
            <a:r>
              <a:rPr lang="es-AR" sz="3600" b="1" u="sng" dirty="0">
                <a:latin typeface="Arial Black" panose="020B0A04020102020204" pitchFamily="34" charset="0"/>
              </a:rPr>
              <a:t> Traduzca las oraciones con casos de traducción con “se”</a:t>
            </a:r>
            <a:r>
              <a:rPr lang="es-AR" sz="3600" b="1" dirty="0">
                <a:latin typeface="Arial Black" panose="020B0A04020102020204" pitchFamily="34" charset="0"/>
              </a:rPr>
              <a:t>.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524870" y="2204884"/>
            <a:ext cx="8534400" cy="4118351"/>
          </a:xfrm>
          <a:solidFill>
            <a:schemeClr val="tx2"/>
          </a:solidFill>
        </p:spPr>
        <p:txBody>
          <a:bodyPr>
            <a:normAutofit/>
          </a:bodyPr>
          <a:lstStyle/>
          <a:p>
            <a:pPr marL="442913" indent="-442913">
              <a:buNone/>
            </a:pPr>
            <a:r>
              <a:rPr lang="es-AR" sz="2800" dirty="0">
                <a:solidFill>
                  <a:schemeClr val="bg1"/>
                </a:solidFill>
              </a:rPr>
              <a:t>1. </a:t>
            </a:r>
            <a:r>
              <a:rPr lang="es-AR" sz="2800" dirty="0" err="1">
                <a:solidFill>
                  <a:schemeClr val="bg1"/>
                </a:solidFill>
              </a:rPr>
              <a:t>With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ever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increasing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energy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demands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nanotechnology</a:t>
            </a:r>
            <a:r>
              <a:rPr lang="es-AR" sz="2800" dirty="0">
                <a:solidFill>
                  <a:schemeClr val="bg1"/>
                </a:solidFill>
              </a:rPr>
              <a:t> has </a:t>
            </a:r>
            <a:r>
              <a:rPr lang="es-AR" sz="2800" dirty="0" err="1">
                <a:solidFill>
                  <a:schemeClr val="bg1"/>
                </a:solidFill>
              </a:rPr>
              <a:t>been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shown</a:t>
            </a:r>
            <a:r>
              <a:rPr lang="es-AR" sz="2800" dirty="0">
                <a:solidFill>
                  <a:schemeClr val="bg1"/>
                </a:solidFill>
              </a:rPr>
              <a:t> to </a:t>
            </a:r>
            <a:r>
              <a:rPr lang="es-AR" sz="2800" dirty="0" err="1">
                <a:solidFill>
                  <a:schemeClr val="bg1"/>
                </a:solidFill>
              </a:rPr>
              <a:t>significantly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contribute</a:t>
            </a:r>
            <a:r>
              <a:rPr lang="es-AR" sz="2800" dirty="0">
                <a:solidFill>
                  <a:schemeClr val="bg1"/>
                </a:solidFill>
              </a:rPr>
              <a:t> to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production</a:t>
            </a:r>
            <a:r>
              <a:rPr lang="es-AR" sz="2800" dirty="0">
                <a:solidFill>
                  <a:schemeClr val="bg1"/>
                </a:solidFill>
              </a:rPr>
              <a:t> of alternative </a:t>
            </a:r>
            <a:r>
              <a:rPr lang="es-AR" sz="2800" dirty="0" err="1">
                <a:solidFill>
                  <a:schemeClr val="bg1"/>
                </a:solidFill>
              </a:rPr>
              <a:t>energy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98675383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46443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Petróleos - Arquitectura – Civil -LCC</a:t>
            </a:r>
            <a:endParaRPr lang="es-AR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711569"/>
            <a:ext cx="10515600" cy="4465394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t">
            <a:noAutofit/>
          </a:bodyPr>
          <a:lstStyle/>
          <a:p>
            <a:pPr marL="0" indent="0">
              <a:buNone/>
            </a:pPr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Superman-</a:t>
            </a:r>
            <a:r>
              <a:rPr lang="es-AR" sz="32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like</a:t>
            </a:r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s-AR" sz="32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alloy</a:t>
            </a:r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s-AR" sz="32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defies</a:t>
            </a:r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s-AR" sz="32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laws</a:t>
            </a:r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s-AR" sz="32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of</a:t>
            </a:r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s-AR" sz="32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heat</a:t>
            </a:r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, </a:t>
            </a:r>
            <a:r>
              <a:rPr lang="es-AR" sz="32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withstands</a:t>
            </a:r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 400 Kelvin </a:t>
            </a:r>
            <a:r>
              <a:rPr lang="es-AR" sz="32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with</a:t>
            </a:r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s-AR" sz="32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zero</a:t>
            </a:r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 </a:t>
            </a:r>
            <a:r>
              <a:rPr lang="es-AR" sz="3200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expansion</a:t>
            </a:r>
            <a:endParaRPr lang="es-AR" sz="3200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pyrochlore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magnet’s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exceptional</a:t>
            </a:r>
            <a:r>
              <a:rPr lang="es-AR" sz="2800" dirty="0">
                <a:solidFill>
                  <a:schemeClr val="bg1"/>
                </a:solidFill>
              </a:rPr>
              <a:t> performance </a:t>
            </a:r>
            <a:r>
              <a:rPr lang="es-AR" sz="2800" dirty="0" err="1">
                <a:solidFill>
                  <a:schemeClr val="bg1"/>
                </a:solidFill>
              </a:rPr>
              <a:t>is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due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to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its</a:t>
            </a:r>
            <a:r>
              <a:rPr lang="es-AR" sz="2800" dirty="0">
                <a:solidFill>
                  <a:schemeClr val="bg1"/>
                </a:solidFill>
              </a:rPr>
              <a:t> non-</a:t>
            </a:r>
            <a:r>
              <a:rPr lang="es-AR" sz="2800" dirty="0" err="1">
                <a:solidFill>
                  <a:schemeClr val="bg1"/>
                </a:solidFill>
              </a:rPr>
              <a:t>uniform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structure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  <a:endParaRPr lang="es-AR" sz="2400" dirty="0">
              <a:solidFill>
                <a:schemeClr val="bg1"/>
              </a:solidFill>
            </a:endParaRPr>
          </a:p>
          <a:p>
            <a:endParaRPr lang="es-AR" sz="2800" dirty="0"/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FDCEECEF-C619-5AF9-3AD6-35F7C6403BB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3925887" y="3944266"/>
            <a:ext cx="4004432" cy="223269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11473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529249"/>
            <a:ext cx="10515600" cy="1252659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Petróleos - Arquitectura – Civil - LCC</a:t>
            </a:r>
            <a:endParaRPr lang="es-AR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781908"/>
            <a:ext cx="10515600" cy="4395055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</a:rPr>
              <a:t>Things</a:t>
            </a:r>
            <a:r>
              <a:rPr lang="es-AR" sz="2800" dirty="0">
                <a:solidFill>
                  <a:schemeClr val="bg1"/>
                </a:solidFill>
              </a:rPr>
              <a:t> are </a:t>
            </a:r>
            <a:r>
              <a:rPr lang="es-AR" sz="2800" dirty="0" err="1">
                <a:solidFill>
                  <a:schemeClr val="bg1"/>
                </a:solidFill>
              </a:rPr>
              <a:t>known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to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expand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when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get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hot</a:t>
            </a:r>
            <a:r>
              <a:rPr lang="es-AR" sz="2800" dirty="0">
                <a:solidFill>
                  <a:schemeClr val="bg1"/>
                </a:solidFill>
              </a:rPr>
              <a:t>. Bridges, </a:t>
            </a:r>
            <a:r>
              <a:rPr lang="es-AR" sz="2800" dirty="0" err="1">
                <a:solidFill>
                  <a:schemeClr val="bg1"/>
                </a:solidFill>
              </a:rPr>
              <a:t>roads</a:t>
            </a:r>
            <a:r>
              <a:rPr lang="es-AR" sz="2800" dirty="0">
                <a:solidFill>
                  <a:schemeClr val="bg1"/>
                </a:solidFill>
              </a:rPr>
              <a:t>, and </a:t>
            </a:r>
            <a:r>
              <a:rPr lang="es-AR" sz="2800" dirty="0" err="1">
                <a:solidFill>
                  <a:schemeClr val="bg1"/>
                </a:solidFill>
              </a:rPr>
              <a:t>even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Eiffel Tower </a:t>
            </a:r>
            <a:r>
              <a:rPr lang="es-AR" sz="2800" dirty="0" err="1">
                <a:solidFill>
                  <a:schemeClr val="bg1"/>
                </a:solidFill>
              </a:rPr>
              <a:t>grow</a:t>
            </a:r>
            <a:r>
              <a:rPr lang="es-AR" sz="2800" dirty="0">
                <a:solidFill>
                  <a:schemeClr val="bg1"/>
                </a:solidFill>
              </a:rPr>
              <a:t> a </a:t>
            </a:r>
            <a:r>
              <a:rPr lang="es-AR" sz="2800" dirty="0" err="1">
                <a:solidFill>
                  <a:schemeClr val="bg1"/>
                </a:solidFill>
              </a:rPr>
              <a:t>little</a:t>
            </a:r>
            <a:r>
              <a:rPr lang="es-AR" sz="2800" dirty="0">
                <a:solidFill>
                  <a:schemeClr val="bg1"/>
                </a:solidFill>
              </a:rPr>
              <a:t> taller in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summer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endParaRPr lang="es-AR" sz="28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Eiffel </a:t>
            </a:r>
            <a:r>
              <a:rPr lang="es-AR" sz="2800" dirty="0" err="1">
                <a:solidFill>
                  <a:schemeClr val="bg1"/>
                </a:solidFill>
              </a:rPr>
              <a:t>Tower’s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height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changes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by</a:t>
            </a:r>
            <a:r>
              <a:rPr lang="es-AR" sz="2800" dirty="0">
                <a:solidFill>
                  <a:schemeClr val="bg1"/>
                </a:solidFill>
              </a:rPr>
              <a:t> 10 </a:t>
            </a:r>
            <a:r>
              <a:rPr lang="es-AR" sz="2800" dirty="0" err="1">
                <a:solidFill>
                  <a:schemeClr val="bg1"/>
                </a:solidFill>
              </a:rPr>
              <a:t>to</a:t>
            </a:r>
            <a:r>
              <a:rPr lang="es-AR" sz="2800" dirty="0">
                <a:solidFill>
                  <a:schemeClr val="bg1"/>
                </a:solidFill>
              </a:rPr>
              <a:t> 15 </a:t>
            </a:r>
            <a:r>
              <a:rPr lang="es-AR" sz="2800" dirty="0" err="1">
                <a:solidFill>
                  <a:schemeClr val="bg1"/>
                </a:solidFill>
              </a:rPr>
              <a:t>centimeters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between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summer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winter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due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to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thermal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expansion</a:t>
            </a:r>
            <a:r>
              <a:rPr lang="es-AR" sz="2800" dirty="0">
                <a:solidFill>
                  <a:schemeClr val="bg1"/>
                </a:solidFill>
              </a:rPr>
              <a:t>. </a:t>
            </a:r>
            <a:r>
              <a:rPr lang="es-AR" sz="2800" dirty="0" err="1">
                <a:solidFill>
                  <a:schemeClr val="bg1"/>
                </a:solidFill>
              </a:rPr>
              <a:t>It’s</a:t>
            </a:r>
            <a:r>
              <a:rPr lang="es-AR" sz="2800" dirty="0">
                <a:solidFill>
                  <a:schemeClr val="bg1"/>
                </a:solidFill>
              </a:rPr>
              <a:t> taller in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summer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when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metal </a:t>
            </a:r>
            <a:r>
              <a:rPr lang="es-AR" sz="2800" dirty="0" err="1">
                <a:solidFill>
                  <a:schemeClr val="bg1"/>
                </a:solidFill>
              </a:rPr>
              <a:t>is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warmer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expands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6313444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94751"/>
          </a:xfrm>
          <a:solidFill>
            <a:srgbClr val="7030A0"/>
          </a:solidFill>
        </p:spPr>
        <p:txBody>
          <a:bodyPr>
            <a:normAutofit fontScale="90000"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Petróleos - Arquitectura – Civil - LCC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359877"/>
            <a:ext cx="10515600" cy="4817086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</a:rPr>
              <a:t>However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this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expansion</a:t>
            </a:r>
            <a:r>
              <a:rPr lang="es-AR" sz="2800" dirty="0">
                <a:solidFill>
                  <a:schemeClr val="bg1"/>
                </a:solidFill>
              </a:rPr>
              <a:t> can be a real </a:t>
            </a:r>
            <a:r>
              <a:rPr lang="es-AR" sz="2800" dirty="0" err="1">
                <a:solidFill>
                  <a:schemeClr val="bg1"/>
                </a:solidFill>
              </a:rPr>
              <a:t>problem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for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many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technologies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like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precision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instruments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spacecraft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0" indent="0">
              <a:buNone/>
            </a:pPr>
            <a:r>
              <a:rPr lang="es-AR" sz="28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es-AR" sz="2800" dirty="0" err="1">
                <a:solidFill>
                  <a:schemeClr val="bg1"/>
                </a:solidFill>
              </a:rPr>
              <a:t>Researchers</a:t>
            </a:r>
            <a:r>
              <a:rPr lang="es-AR" sz="2800" dirty="0">
                <a:solidFill>
                  <a:schemeClr val="bg1"/>
                </a:solidFill>
              </a:rPr>
              <a:t> at TU </a:t>
            </a:r>
            <a:r>
              <a:rPr lang="es-AR" sz="2800" dirty="0" err="1">
                <a:solidFill>
                  <a:schemeClr val="bg1"/>
                </a:solidFill>
              </a:rPr>
              <a:t>Wien</a:t>
            </a:r>
            <a:r>
              <a:rPr lang="es-AR" sz="2800" dirty="0">
                <a:solidFill>
                  <a:schemeClr val="bg1"/>
                </a:solidFill>
              </a:rPr>
              <a:t> in </a:t>
            </a:r>
            <a:r>
              <a:rPr lang="es-AR" sz="2800" dirty="0" err="1">
                <a:solidFill>
                  <a:schemeClr val="bg1"/>
                </a:solidFill>
              </a:rPr>
              <a:t>Vienna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teamed</a:t>
            </a:r>
            <a:r>
              <a:rPr lang="es-AR" sz="2800" dirty="0">
                <a:solidFill>
                  <a:schemeClr val="bg1"/>
                </a:solidFill>
              </a:rPr>
              <a:t> up </a:t>
            </a:r>
            <a:r>
              <a:rPr lang="es-AR" sz="2800" dirty="0" err="1">
                <a:solidFill>
                  <a:schemeClr val="bg1"/>
                </a:solidFill>
              </a:rPr>
              <a:t>with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experimentalists</a:t>
            </a:r>
            <a:r>
              <a:rPr lang="es-AR" sz="2800" dirty="0">
                <a:solidFill>
                  <a:schemeClr val="bg1"/>
                </a:solidFill>
              </a:rPr>
              <a:t> at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University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Science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Technology</a:t>
            </a:r>
            <a:r>
              <a:rPr lang="es-AR" sz="2800" dirty="0">
                <a:solidFill>
                  <a:schemeClr val="bg1"/>
                </a:solidFill>
              </a:rPr>
              <a:t> Beijing </a:t>
            </a:r>
            <a:r>
              <a:rPr lang="es-AR" sz="2800" dirty="0" err="1">
                <a:solidFill>
                  <a:schemeClr val="bg1"/>
                </a:solidFill>
              </a:rPr>
              <a:t>to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unravel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Invar’s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secret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using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computer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simulations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86172721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6105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s-AR" sz="3200" b="1" dirty="0">
                <a:solidFill>
                  <a:schemeClr val="bg1"/>
                </a:solidFill>
                <a:latin typeface="Arial Black" panose="020B0A04020102020204" pitchFamily="34" charset="0"/>
              </a:rPr>
              <a:t>Petróleos - Arquitectura – Civil- LCC</a:t>
            </a:r>
            <a:endParaRPr lang="es-AR" sz="32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41231"/>
            <a:ext cx="10515600" cy="4535732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es-AR" sz="2800" dirty="0"/>
              <a:t>“Metal </a:t>
            </a:r>
            <a:r>
              <a:rPr lang="es-AR" sz="2800" dirty="0" err="1"/>
              <a:t>usually</a:t>
            </a:r>
            <a:r>
              <a:rPr lang="es-AR" sz="2800" dirty="0"/>
              <a:t> </a:t>
            </a:r>
            <a:r>
              <a:rPr lang="es-AR" sz="2800" dirty="0" err="1"/>
              <a:t>expands</a:t>
            </a:r>
            <a:r>
              <a:rPr lang="es-AR" sz="2800" dirty="0"/>
              <a:t> </a:t>
            </a:r>
            <a:r>
              <a:rPr lang="es-AR" sz="2800" dirty="0" err="1"/>
              <a:t>when</a:t>
            </a:r>
            <a:r>
              <a:rPr lang="es-AR" sz="2800" dirty="0"/>
              <a:t> </a:t>
            </a:r>
            <a:r>
              <a:rPr lang="es-AR" sz="2800" dirty="0" err="1"/>
              <a:t>heated</a:t>
            </a:r>
            <a:r>
              <a:rPr lang="es-AR" sz="2800" dirty="0"/>
              <a:t> and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atoms</a:t>
            </a:r>
            <a:r>
              <a:rPr lang="es-AR" sz="2800" dirty="0"/>
              <a:t> </a:t>
            </a:r>
            <a:r>
              <a:rPr lang="es-AR" sz="2800" dirty="0" err="1"/>
              <a:t>tend</a:t>
            </a:r>
            <a:r>
              <a:rPr lang="es-AR" sz="2800" dirty="0"/>
              <a:t> </a:t>
            </a:r>
            <a:r>
              <a:rPr lang="es-AR" sz="2800" dirty="0" err="1"/>
              <a:t>to</a:t>
            </a:r>
            <a:r>
              <a:rPr lang="es-AR" sz="2800" dirty="0"/>
              <a:t> </a:t>
            </a:r>
            <a:r>
              <a:rPr lang="es-AR" sz="2800" dirty="0" err="1"/>
              <a:t>move</a:t>
            </a:r>
            <a:r>
              <a:rPr lang="es-AR" sz="2800" dirty="0"/>
              <a:t> – and </a:t>
            </a:r>
            <a:r>
              <a:rPr lang="es-AR" sz="2800" dirty="0" err="1"/>
              <a:t>when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atoms</a:t>
            </a:r>
            <a:r>
              <a:rPr lang="es-AR" sz="2800" dirty="0"/>
              <a:t> </a:t>
            </a:r>
            <a:r>
              <a:rPr lang="es-AR" sz="2800" dirty="0" err="1"/>
              <a:t>move</a:t>
            </a:r>
            <a:r>
              <a:rPr lang="es-AR" sz="2800" dirty="0"/>
              <a:t> more, </a:t>
            </a:r>
            <a:r>
              <a:rPr lang="es-AR" sz="2800" dirty="0" err="1"/>
              <a:t>they</a:t>
            </a:r>
            <a:r>
              <a:rPr lang="es-AR" sz="2800" dirty="0"/>
              <a:t> </a:t>
            </a:r>
            <a:r>
              <a:rPr lang="es-AR" sz="2800" dirty="0" err="1"/>
              <a:t>need</a:t>
            </a:r>
            <a:r>
              <a:rPr lang="es-AR" sz="2800" dirty="0"/>
              <a:t> more </a:t>
            </a:r>
            <a:r>
              <a:rPr lang="es-AR" sz="2800" dirty="0" err="1"/>
              <a:t>space</a:t>
            </a:r>
            <a:r>
              <a:rPr lang="es-AR" sz="2800" dirty="0"/>
              <a:t>.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average</a:t>
            </a:r>
            <a:r>
              <a:rPr lang="es-AR" sz="2800" dirty="0"/>
              <a:t> </a:t>
            </a:r>
            <a:r>
              <a:rPr lang="es-AR" sz="2800" dirty="0" err="1"/>
              <a:t>distance</a:t>
            </a:r>
            <a:r>
              <a:rPr lang="es-AR" sz="2800" dirty="0"/>
              <a:t> </a:t>
            </a:r>
            <a:r>
              <a:rPr lang="es-AR" sz="2800" dirty="0" err="1"/>
              <a:t>between</a:t>
            </a:r>
            <a:r>
              <a:rPr lang="es-AR" sz="2800" dirty="0"/>
              <a:t> </a:t>
            </a:r>
            <a:r>
              <a:rPr lang="es-AR" sz="2800" dirty="0" err="1"/>
              <a:t>them</a:t>
            </a:r>
            <a:r>
              <a:rPr lang="es-AR" sz="2800" dirty="0"/>
              <a:t> </a:t>
            </a:r>
            <a:r>
              <a:rPr lang="es-AR" sz="2800" dirty="0" err="1"/>
              <a:t>increases</a:t>
            </a:r>
            <a:r>
              <a:rPr lang="es-AR" sz="2800" dirty="0"/>
              <a:t>,” </a:t>
            </a:r>
            <a:r>
              <a:rPr lang="es-AR" sz="2800" dirty="0" err="1"/>
              <a:t>explained</a:t>
            </a:r>
            <a:r>
              <a:rPr lang="es-AR" sz="2800" dirty="0"/>
              <a:t> </a:t>
            </a:r>
            <a:r>
              <a:rPr lang="es-AR" sz="2800" dirty="0" err="1"/>
              <a:t>Sergii</a:t>
            </a:r>
            <a:r>
              <a:rPr lang="es-AR" sz="2800" dirty="0"/>
              <a:t> </a:t>
            </a:r>
            <a:r>
              <a:rPr lang="es-AR" sz="2800" dirty="0" err="1"/>
              <a:t>Khmelevskyi</a:t>
            </a:r>
            <a:r>
              <a:rPr lang="es-AR" sz="2800" dirty="0"/>
              <a:t> </a:t>
            </a:r>
            <a:r>
              <a:rPr lang="es-AR" sz="2800" dirty="0" err="1"/>
              <a:t>from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Vienna</a:t>
            </a:r>
            <a:r>
              <a:rPr lang="es-AR" sz="2800" dirty="0"/>
              <a:t> </a:t>
            </a:r>
            <a:r>
              <a:rPr lang="es-AR" sz="2800" dirty="0" err="1"/>
              <a:t>Scientific</a:t>
            </a:r>
            <a:r>
              <a:rPr lang="es-AR" sz="2800" dirty="0"/>
              <a:t> </a:t>
            </a:r>
            <a:r>
              <a:rPr lang="es-AR" sz="2800" dirty="0" err="1"/>
              <a:t>Cluster</a:t>
            </a:r>
            <a:r>
              <a:rPr lang="es-AR" sz="2800" dirty="0"/>
              <a:t> (VSC) </a:t>
            </a:r>
            <a:r>
              <a:rPr lang="es-AR" sz="2800" dirty="0" err="1"/>
              <a:t>Research</a:t>
            </a:r>
            <a:r>
              <a:rPr lang="es-AR" sz="2800" dirty="0"/>
              <a:t> Centre at TU </a:t>
            </a:r>
            <a:r>
              <a:rPr lang="es-AR" sz="2800" dirty="0" err="1"/>
              <a:t>Wien</a:t>
            </a:r>
            <a:r>
              <a:rPr lang="es-AR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21535650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18197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Industrial – </a:t>
            </a:r>
            <a:r>
              <a:rPr lang="es-AR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MeCatrónica</a:t>
            </a:r>
            <a:endParaRPr lang="es-AR" dirty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594338"/>
            <a:ext cx="10515600" cy="4582625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>
            <a:normAutofit lnSpcReduction="10000"/>
          </a:bodyPr>
          <a:lstStyle/>
          <a:p>
            <a:pPr marL="0" indent="0">
              <a:buNone/>
            </a:pPr>
            <a:r>
              <a:rPr lang="es-AR" sz="2800" b="1" dirty="0" err="1"/>
              <a:t>Pyrochlore</a:t>
            </a:r>
            <a:r>
              <a:rPr lang="es-AR" sz="2800" b="1" dirty="0"/>
              <a:t> </a:t>
            </a:r>
            <a:r>
              <a:rPr lang="es-AR" sz="2800" b="1" dirty="0" err="1"/>
              <a:t>magnet’s</a:t>
            </a:r>
            <a:r>
              <a:rPr lang="es-AR" sz="2800" b="1" dirty="0"/>
              <a:t> </a:t>
            </a:r>
            <a:r>
              <a:rPr lang="es-AR" sz="2800" b="1" dirty="0" err="1"/>
              <a:t>less</a:t>
            </a:r>
            <a:r>
              <a:rPr lang="es-AR" sz="2800" b="1" dirty="0"/>
              <a:t> </a:t>
            </a:r>
            <a:r>
              <a:rPr lang="es-AR" sz="2800" b="1" dirty="0" err="1"/>
              <a:t>thermal</a:t>
            </a:r>
            <a:r>
              <a:rPr lang="es-AR" sz="2800" b="1" dirty="0"/>
              <a:t> </a:t>
            </a:r>
            <a:r>
              <a:rPr lang="es-AR" sz="2800" b="1" dirty="0" err="1"/>
              <a:t>expansion</a:t>
            </a:r>
            <a:endParaRPr lang="es-AR" sz="2800" dirty="0"/>
          </a:p>
          <a:p>
            <a:pPr marL="0" indent="0">
              <a:buNone/>
            </a:pP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research</a:t>
            </a:r>
            <a:r>
              <a:rPr lang="es-AR" sz="2800" dirty="0"/>
              <a:t> </a:t>
            </a:r>
            <a:r>
              <a:rPr lang="es-AR" sz="2800" dirty="0" err="1"/>
              <a:t>began</a:t>
            </a:r>
            <a:r>
              <a:rPr lang="es-AR" sz="2800" dirty="0"/>
              <a:t> </a:t>
            </a:r>
            <a:r>
              <a:rPr lang="es-AR" sz="2800" dirty="0" err="1"/>
              <a:t>with</a:t>
            </a:r>
            <a:r>
              <a:rPr lang="es-AR" sz="2800" dirty="0"/>
              <a:t> </a:t>
            </a:r>
            <a:r>
              <a:rPr lang="es-AR" sz="2800" dirty="0" err="1"/>
              <a:t>an</a:t>
            </a:r>
            <a:r>
              <a:rPr lang="es-AR" sz="2800" dirty="0"/>
              <a:t> </a:t>
            </a:r>
            <a:r>
              <a:rPr lang="es-AR" sz="2800" dirty="0" err="1"/>
              <a:t>investigation</a:t>
            </a:r>
            <a:r>
              <a:rPr lang="es-AR" sz="2800" dirty="0"/>
              <a:t> </a:t>
            </a:r>
            <a:r>
              <a:rPr lang="es-AR" sz="2800" dirty="0" err="1"/>
              <a:t>into</a:t>
            </a:r>
            <a:r>
              <a:rPr lang="es-AR" sz="2800" dirty="0"/>
              <a:t> </a:t>
            </a:r>
            <a:r>
              <a:rPr lang="es-AR" sz="2800" dirty="0" err="1"/>
              <a:t>Invar’s</a:t>
            </a:r>
            <a:r>
              <a:rPr lang="es-AR" sz="2800" dirty="0"/>
              <a:t> </a:t>
            </a:r>
            <a:r>
              <a:rPr lang="es-AR" sz="2800" dirty="0" err="1"/>
              <a:t>unusual</a:t>
            </a:r>
            <a:r>
              <a:rPr lang="es-AR" sz="2800" dirty="0"/>
              <a:t> </a:t>
            </a:r>
            <a:r>
              <a:rPr lang="es-AR" sz="2800" dirty="0" err="1"/>
              <a:t>property</a:t>
            </a:r>
            <a:r>
              <a:rPr lang="es-AR" sz="2800" dirty="0"/>
              <a:t> </a:t>
            </a:r>
            <a:r>
              <a:rPr lang="es-AR" sz="2800" dirty="0" err="1"/>
              <a:t>of</a:t>
            </a:r>
            <a:r>
              <a:rPr lang="es-AR" sz="2800" dirty="0"/>
              <a:t> </a:t>
            </a:r>
            <a:r>
              <a:rPr lang="es-AR" sz="2800" dirty="0" err="1"/>
              <a:t>low</a:t>
            </a:r>
            <a:r>
              <a:rPr lang="es-AR" sz="2800" dirty="0"/>
              <a:t> </a:t>
            </a:r>
            <a:r>
              <a:rPr lang="es-AR" sz="2800" dirty="0" err="1"/>
              <a:t>thermal</a:t>
            </a:r>
            <a:r>
              <a:rPr lang="es-AR" sz="2800" dirty="0"/>
              <a:t> </a:t>
            </a:r>
            <a:r>
              <a:rPr lang="es-AR" sz="2800" dirty="0" err="1"/>
              <a:t>expansion</a:t>
            </a:r>
            <a:r>
              <a:rPr lang="es-AR" sz="2800" dirty="0"/>
              <a:t>. </a:t>
            </a:r>
            <a:r>
              <a:rPr lang="es-AR" sz="2800" dirty="0" err="1"/>
              <a:t>They</a:t>
            </a:r>
            <a:r>
              <a:rPr lang="es-AR" sz="2800" dirty="0"/>
              <a:t> </a:t>
            </a:r>
            <a:r>
              <a:rPr lang="es-AR" sz="2800" dirty="0" err="1"/>
              <a:t>found</a:t>
            </a:r>
            <a:r>
              <a:rPr lang="es-AR" sz="2800" dirty="0"/>
              <a:t> </a:t>
            </a:r>
            <a:r>
              <a:rPr lang="es-AR" sz="2800" dirty="0" err="1"/>
              <a:t>that</a:t>
            </a:r>
            <a:r>
              <a:rPr lang="es-AR" sz="2800" dirty="0"/>
              <a:t> </a:t>
            </a:r>
            <a:r>
              <a:rPr lang="es-AR" sz="2800" dirty="0" err="1"/>
              <a:t>its</a:t>
            </a:r>
            <a:r>
              <a:rPr lang="es-AR" sz="2800" dirty="0"/>
              <a:t> </a:t>
            </a:r>
            <a:r>
              <a:rPr lang="es-AR" sz="2800" dirty="0" err="1"/>
              <a:t>magnetic</a:t>
            </a:r>
            <a:r>
              <a:rPr lang="es-AR" sz="2800" dirty="0"/>
              <a:t> </a:t>
            </a:r>
            <a:r>
              <a:rPr lang="es-AR" sz="2800" dirty="0" err="1"/>
              <a:t>properties</a:t>
            </a:r>
            <a:r>
              <a:rPr lang="es-AR" sz="2800" dirty="0"/>
              <a:t> are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key</a:t>
            </a:r>
            <a:r>
              <a:rPr lang="es-AR" sz="2800" dirty="0"/>
              <a:t> </a:t>
            </a:r>
            <a:r>
              <a:rPr lang="es-AR" sz="2800" dirty="0" err="1"/>
              <a:t>to</a:t>
            </a:r>
            <a:r>
              <a:rPr lang="es-AR" sz="2800" dirty="0"/>
              <a:t> </a:t>
            </a:r>
            <a:r>
              <a:rPr lang="es-AR" sz="2800" dirty="0" err="1"/>
              <a:t>its</a:t>
            </a:r>
            <a:r>
              <a:rPr lang="es-AR" sz="2800" dirty="0"/>
              <a:t> </a:t>
            </a:r>
            <a:r>
              <a:rPr lang="es-AR" sz="2800" dirty="0" err="1"/>
              <a:t>stability</a:t>
            </a:r>
            <a:r>
              <a:rPr lang="es-AR" sz="2800" dirty="0"/>
              <a:t>.</a:t>
            </a:r>
          </a:p>
          <a:p>
            <a:pPr marL="0" indent="0">
              <a:buNone/>
            </a:pPr>
            <a:endParaRPr lang="es-AR" sz="2400" dirty="0"/>
          </a:p>
          <a:p>
            <a:pPr marL="0" indent="0">
              <a:buNone/>
            </a:pPr>
            <a:r>
              <a:rPr lang="es-AR" sz="2800" dirty="0"/>
              <a:t>“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effect</a:t>
            </a:r>
            <a:r>
              <a:rPr lang="es-AR" sz="2800" dirty="0"/>
              <a:t>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due</a:t>
            </a:r>
            <a:r>
              <a:rPr lang="es-AR" sz="2800" dirty="0"/>
              <a:t> </a:t>
            </a:r>
            <a:r>
              <a:rPr lang="es-AR" sz="2800" dirty="0" err="1"/>
              <a:t>to</a:t>
            </a:r>
            <a:r>
              <a:rPr lang="es-AR" sz="2800" dirty="0"/>
              <a:t> </a:t>
            </a:r>
            <a:r>
              <a:rPr lang="es-AR" sz="2800" dirty="0" err="1"/>
              <a:t>certain</a:t>
            </a:r>
            <a:r>
              <a:rPr lang="es-AR" sz="2800" dirty="0"/>
              <a:t> </a:t>
            </a:r>
            <a:r>
              <a:rPr lang="es-AR" sz="2800" dirty="0" err="1"/>
              <a:t>electrons</a:t>
            </a:r>
            <a:r>
              <a:rPr lang="es-AR" sz="2800" dirty="0"/>
              <a:t> </a:t>
            </a:r>
            <a:r>
              <a:rPr lang="es-AR" sz="2800" dirty="0" err="1"/>
              <a:t>changing</a:t>
            </a:r>
            <a:r>
              <a:rPr lang="es-AR" sz="2800" dirty="0"/>
              <a:t> </a:t>
            </a:r>
            <a:r>
              <a:rPr lang="es-AR" sz="2800" dirty="0" err="1"/>
              <a:t>their</a:t>
            </a:r>
            <a:r>
              <a:rPr lang="es-AR" sz="2800" dirty="0"/>
              <a:t> </a:t>
            </a:r>
            <a:r>
              <a:rPr lang="es-AR" sz="2800" dirty="0" err="1"/>
              <a:t>state</a:t>
            </a:r>
            <a:r>
              <a:rPr lang="es-AR" sz="2800" dirty="0"/>
              <a:t> as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temperature</a:t>
            </a:r>
            <a:r>
              <a:rPr lang="es-AR" sz="2800" dirty="0"/>
              <a:t> </a:t>
            </a:r>
            <a:r>
              <a:rPr lang="es-AR" sz="2800" dirty="0" err="1"/>
              <a:t>rises</a:t>
            </a:r>
            <a:r>
              <a:rPr lang="es-AR" sz="2800" dirty="0"/>
              <a:t>.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magnetic</a:t>
            </a:r>
            <a:r>
              <a:rPr lang="es-AR" sz="2800" dirty="0"/>
              <a:t> </a:t>
            </a:r>
            <a:r>
              <a:rPr lang="es-AR" sz="2800" dirty="0" err="1"/>
              <a:t>order</a:t>
            </a:r>
            <a:r>
              <a:rPr lang="es-AR" sz="2800" dirty="0"/>
              <a:t> in </a:t>
            </a:r>
            <a:r>
              <a:rPr lang="es-AR" sz="2800" dirty="0" err="1"/>
              <a:t>the</a:t>
            </a:r>
            <a:r>
              <a:rPr lang="es-AR" sz="2800" dirty="0"/>
              <a:t> material </a:t>
            </a:r>
            <a:r>
              <a:rPr lang="es-AR" sz="2800" dirty="0" err="1"/>
              <a:t>decreases</a:t>
            </a:r>
            <a:r>
              <a:rPr lang="es-AR" sz="2800" dirty="0"/>
              <a:t>, </a:t>
            </a:r>
            <a:r>
              <a:rPr lang="es-AR" sz="2800" dirty="0" err="1"/>
              <a:t>causing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material </a:t>
            </a:r>
            <a:r>
              <a:rPr lang="es-AR" sz="2800" dirty="0" err="1"/>
              <a:t>to</a:t>
            </a:r>
            <a:r>
              <a:rPr lang="es-AR" sz="2800" dirty="0"/>
              <a:t> </a:t>
            </a:r>
            <a:r>
              <a:rPr lang="es-AR" sz="2800" dirty="0" err="1"/>
              <a:t>contract</a:t>
            </a:r>
            <a:r>
              <a:rPr lang="es-AR" sz="2800" dirty="0"/>
              <a:t>. </a:t>
            </a:r>
            <a:r>
              <a:rPr lang="es-AR" sz="2800" dirty="0" err="1"/>
              <a:t>This</a:t>
            </a:r>
            <a:r>
              <a:rPr lang="es-AR" sz="2800" dirty="0"/>
              <a:t> </a:t>
            </a:r>
            <a:r>
              <a:rPr lang="es-AR" sz="2800" dirty="0" err="1"/>
              <a:t>effect</a:t>
            </a:r>
            <a:r>
              <a:rPr lang="es-AR" sz="2800" dirty="0"/>
              <a:t> </a:t>
            </a:r>
            <a:r>
              <a:rPr lang="es-AR" sz="2800" dirty="0" err="1"/>
              <a:t>almost</a:t>
            </a:r>
            <a:r>
              <a:rPr lang="es-AR" sz="2800" dirty="0"/>
              <a:t> </a:t>
            </a:r>
            <a:r>
              <a:rPr lang="es-AR" sz="2800" dirty="0" err="1"/>
              <a:t>exactly</a:t>
            </a:r>
            <a:r>
              <a:rPr lang="es-AR" sz="2800" dirty="0"/>
              <a:t> </a:t>
            </a:r>
            <a:r>
              <a:rPr lang="es-AR" sz="2800" dirty="0" err="1"/>
              <a:t>cancels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usual </a:t>
            </a:r>
            <a:r>
              <a:rPr lang="es-AR" sz="2800" dirty="0" err="1"/>
              <a:t>thermal</a:t>
            </a:r>
            <a:r>
              <a:rPr lang="es-AR" sz="2800" dirty="0"/>
              <a:t> </a:t>
            </a:r>
            <a:r>
              <a:rPr lang="es-AR" sz="2800" dirty="0" err="1"/>
              <a:t>expansion</a:t>
            </a:r>
            <a:r>
              <a:rPr lang="es-AR" sz="2800" dirty="0"/>
              <a:t>,” </a:t>
            </a:r>
            <a:r>
              <a:rPr lang="es-AR" sz="2800" dirty="0" err="1"/>
              <a:t>said</a:t>
            </a:r>
            <a:r>
              <a:rPr lang="es-AR" sz="2800" dirty="0"/>
              <a:t> </a:t>
            </a:r>
            <a:r>
              <a:rPr lang="es-AR" sz="2800" dirty="0" err="1"/>
              <a:t>Khmelevskyi</a:t>
            </a:r>
            <a:r>
              <a:rPr lang="es-AR" sz="2800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249106830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65089"/>
          </a:xfrm>
          <a:solidFill>
            <a:srgbClr val="7030A0"/>
          </a:solidFill>
        </p:spPr>
        <p:txBody>
          <a:bodyPr>
            <a:normAutofit/>
          </a:bodyPr>
          <a:lstStyle/>
          <a:p>
            <a:pPr algn="ctr"/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Industrial – </a:t>
            </a:r>
            <a:r>
              <a:rPr lang="es-AR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MeCatrónica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45919"/>
            <a:ext cx="10515600" cy="4531043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>
              <a:buNone/>
              <a:tabLst>
                <a:tab pos="1714500" algn="l"/>
              </a:tabLst>
            </a:pPr>
            <a:r>
              <a:rPr lang="es-AR" sz="2800" dirty="0" err="1"/>
              <a:t>Researchers</a:t>
            </a:r>
            <a:r>
              <a:rPr lang="es-AR" sz="2800" dirty="0"/>
              <a:t> </a:t>
            </a:r>
            <a:r>
              <a:rPr lang="es-AR" sz="2800" dirty="0" err="1"/>
              <a:t>developed</a:t>
            </a:r>
            <a:r>
              <a:rPr lang="es-AR" sz="2800" dirty="0"/>
              <a:t> a new </a:t>
            </a:r>
            <a:r>
              <a:rPr lang="es-AR" sz="2800" dirty="0" err="1"/>
              <a:t>alloy</a:t>
            </a:r>
            <a:r>
              <a:rPr lang="es-AR" sz="2800" dirty="0"/>
              <a:t>,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pyrochlore</a:t>
            </a:r>
            <a:r>
              <a:rPr lang="es-AR" sz="2800" dirty="0"/>
              <a:t> </a:t>
            </a:r>
            <a:r>
              <a:rPr lang="es-AR" sz="2800" dirty="0" err="1"/>
              <a:t>magnet</a:t>
            </a:r>
            <a:r>
              <a:rPr lang="es-AR" sz="2800" dirty="0"/>
              <a:t>, </a:t>
            </a:r>
            <a:r>
              <a:rPr lang="es-AR" sz="2800" dirty="0" err="1"/>
              <a:t>which</a:t>
            </a:r>
            <a:r>
              <a:rPr lang="es-AR" sz="2800" dirty="0"/>
              <a:t> </a:t>
            </a:r>
            <a:r>
              <a:rPr lang="es-AR" sz="2800" dirty="0" err="1"/>
              <a:t>exhibits</a:t>
            </a:r>
            <a:r>
              <a:rPr lang="es-AR" sz="2800" dirty="0"/>
              <a:t> </a:t>
            </a:r>
            <a:r>
              <a:rPr lang="es-AR" sz="2800" dirty="0" err="1"/>
              <a:t>even</a:t>
            </a:r>
            <a:r>
              <a:rPr lang="es-AR" sz="2800" dirty="0"/>
              <a:t> </a:t>
            </a:r>
            <a:r>
              <a:rPr lang="es-AR" sz="2800" dirty="0" err="1"/>
              <a:t>less</a:t>
            </a:r>
            <a:r>
              <a:rPr lang="es-AR" sz="2800" dirty="0"/>
              <a:t> </a:t>
            </a:r>
            <a:r>
              <a:rPr lang="es-AR" sz="2800" dirty="0" err="1"/>
              <a:t>thermal</a:t>
            </a:r>
            <a:r>
              <a:rPr lang="es-AR" sz="2800" dirty="0"/>
              <a:t> </a:t>
            </a:r>
            <a:r>
              <a:rPr lang="es-AR" sz="2800" dirty="0" err="1"/>
              <a:t>expansion</a:t>
            </a:r>
            <a:r>
              <a:rPr lang="es-AR" sz="2800" dirty="0"/>
              <a:t> </a:t>
            </a:r>
            <a:r>
              <a:rPr lang="es-AR" sz="2800" dirty="0" err="1"/>
              <a:t>than</a:t>
            </a:r>
            <a:r>
              <a:rPr lang="es-AR" sz="2800" dirty="0"/>
              <a:t> Invar.</a:t>
            </a:r>
          </a:p>
          <a:p>
            <a:pPr marL="0" indent="0">
              <a:buNone/>
              <a:tabLst>
                <a:tab pos="1714500" algn="l"/>
              </a:tabLst>
            </a:pPr>
            <a:r>
              <a:rPr lang="es-AR" sz="2800" dirty="0"/>
              <a:t> </a:t>
            </a:r>
          </a:p>
          <a:p>
            <a:pPr marL="0" indent="0">
              <a:buNone/>
              <a:tabLst>
                <a:tab pos="1714500" algn="l"/>
              </a:tabLst>
            </a:pP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pyrochlore</a:t>
            </a:r>
            <a:r>
              <a:rPr lang="es-AR" sz="2800" dirty="0"/>
              <a:t> </a:t>
            </a:r>
            <a:r>
              <a:rPr lang="es-AR" sz="2800" dirty="0" err="1"/>
              <a:t>magnet</a:t>
            </a:r>
            <a:r>
              <a:rPr lang="es-AR" sz="2800" dirty="0"/>
              <a:t> </a:t>
            </a:r>
            <a:r>
              <a:rPr lang="es-AR" sz="2800" dirty="0" err="1"/>
              <a:t>exhibits</a:t>
            </a:r>
            <a:r>
              <a:rPr lang="es-AR" sz="2800" dirty="0"/>
              <a:t> </a:t>
            </a:r>
            <a:r>
              <a:rPr lang="es-AR" sz="2800" dirty="0" err="1"/>
              <a:t>incredibly</a:t>
            </a:r>
            <a:r>
              <a:rPr lang="es-AR" sz="2800" dirty="0"/>
              <a:t> </a:t>
            </a:r>
            <a:r>
              <a:rPr lang="es-AR" sz="2800" dirty="0" err="1"/>
              <a:t>stable</a:t>
            </a:r>
            <a:r>
              <a:rPr lang="es-AR" sz="2800" dirty="0"/>
              <a:t> </a:t>
            </a:r>
            <a:r>
              <a:rPr lang="es-AR" sz="2800" dirty="0" err="1"/>
              <a:t>dimensions</a:t>
            </a:r>
            <a:r>
              <a:rPr lang="es-AR" sz="2800" dirty="0"/>
              <a:t> </a:t>
            </a:r>
            <a:r>
              <a:rPr lang="es-AR" sz="2800" dirty="0" err="1"/>
              <a:t>across</a:t>
            </a:r>
            <a:r>
              <a:rPr lang="es-AR" sz="2800" dirty="0"/>
              <a:t> a </a:t>
            </a:r>
            <a:r>
              <a:rPr lang="es-AR" sz="2800" dirty="0" err="1"/>
              <a:t>wide</a:t>
            </a:r>
            <a:r>
              <a:rPr lang="es-AR" sz="2800" dirty="0"/>
              <a:t> </a:t>
            </a:r>
            <a:r>
              <a:rPr lang="es-AR" sz="2800" dirty="0" err="1"/>
              <a:t>temperature</a:t>
            </a:r>
            <a:r>
              <a:rPr lang="es-AR" sz="2800" dirty="0"/>
              <a:t> </a:t>
            </a:r>
            <a:r>
              <a:rPr lang="es-AR" sz="2800" dirty="0" err="1"/>
              <a:t>range</a:t>
            </a:r>
            <a:r>
              <a:rPr lang="es-AR" sz="2800" dirty="0"/>
              <a:t> </a:t>
            </a:r>
            <a:r>
              <a:rPr lang="es-AR" sz="2800" dirty="0" err="1"/>
              <a:t>of</a:t>
            </a:r>
            <a:r>
              <a:rPr lang="es-AR" sz="2800" dirty="0"/>
              <a:t> </a:t>
            </a:r>
            <a:r>
              <a:rPr lang="es-AR" sz="2800" dirty="0" err="1"/>
              <a:t>over</a:t>
            </a:r>
            <a:r>
              <a:rPr lang="es-AR" sz="2800" dirty="0"/>
              <a:t> 400 </a:t>
            </a:r>
            <a:r>
              <a:rPr lang="es-AR" sz="2800" dirty="0" err="1"/>
              <a:t>Kelvins</a:t>
            </a:r>
            <a:r>
              <a:rPr lang="es-AR" sz="2800" dirty="0"/>
              <a:t> (126.8 </a:t>
            </a:r>
            <a:r>
              <a:rPr lang="es-AR" sz="2800" dirty="0" err="1"/>
              <a:t>degrees</a:t>
            </a:r>
            <a:r>
              <a:rPr lang="es-AR" sz="2800" dirty="0"/>
              <a:t> Celsius). </a:t>
            </a:r>
            <a:r>
              <a:rPr lang="es-AR" sz="2800" dirty="0" err="1"/>
              <a:t>Interestingly</a:t>
            </a:r>
            <a:r>
              <a:rPr lang="es-AR" sz="2800" dirty="0"/>
              <a:t>, </a:t>
            </a:r>
            <a:r>
              <a:rPr lang="es-AR" sz="2800" dirty="0" err="1"/>
              <a:t>it</a:t>
            </a:r>
            <a:r>
              <a:rPr lang="es-AR" sz="2800" dirty="0"/>
              <a:t> </a:t>
            </a:r>
            <a:r>
              <a:rPr lang="es-AR" sz="2800" dirty="0" err="1"/>
              <a:t>changes</a:t>
            </a:r>
            <a:r>
              <a:rPr lang="es-AR" sz="2800" dirty="0"/>
              <a:t> </a:t>
            </a:r>
            <a:r>
              <a:rPr lang="es-AR" sz="2800" dirty="0" err="1"/>
              <a:t>by</a:t>
            </a:r>
            <a:r>
              <a:rPr lang="es-AR" sz="2800" dirty="0"/>
              <a:t> </a:t>
            </a:r>
            <a:r>
              <a:rPr lang="es-AR" sz="2800" dirty="0" err="1"/>
              <a:t>only</a:t>
            </a:r>
            <a:r>
              <a:rPr lang="es-AR" sz="2800" dirty="0"/>
              <a:t> “</a:t>
            </a:r>
            <a:r>
              <a:rPr lang="es-AR" sz="2800" dirty="0" err="1"/>
              <a:t>one</a:t>
            </a:r>
            <a:r>
              <a:rPr lang="es-AR" sz="2800" dirty="0"/>
              <a:t> ten-</a:t>
            </a:r>
            <a:r>
              <a:rPr lang="es-AR" sz="2800" dirty="0" err="1"/>
              <a:t>thousandth</a:t>
            </a:r>
            <a:r>
              <a:rPr lang="es-AR" sz="2800" dirty="0"/>
              <a:t> </a:t>
            </a:r>
            <a:r>
              <a:rPr lang="es-AR" sz="2800" dirty="0" err="1"/>
              <a:t>of</a:t>
            </a:r>
            <a:r>
              <a:rPr lang="es-AR" sz="2800" dirty="0"/>
              <a:t> </a:t>
            </a:r>
            <a:r>
              <a:rPr lang="es-AR" sz="2800" dirty="0" err="1"/>
              <a:t>one</a:t>
            </a:r>
            <a:r>
              <a:rPr lang="es-AR" sz="2800" dirty="0"/>
              <a:t> </a:t>
            </a:r>
            <a:r>
              <a:rPr lang="es-AR" sz="2800" dirty="0" err="1"/>
              <a:t>percent</a:t>
            </a:r>
            <a:r>
              <a:rPr lang="es-AR" sz="2800" dirty="0"/>
              <a:t> per Kelvin.” </a:t>
            </a:r>
          </a:p>
        </p:txBody>
      </p:sp>
    </p:spTree>
    <p:extLst>
      <p:ext uri="{BB962C8B-B14F-4D97-AF65-F5344CB8AC3E}">
        <p14:creationId xmlns:p14="http://schemas.microsoft.com/office/powerpoint/2010/main" val="346349486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7"/>
            <a:ext cx="10515600" cy="755014"/>
          </a:xfrm>
          <a:solidFill>
            <a:srgbClr val="7030A0"/>
          </a:solidFill>
        </p:spPr>
        <p:txBody>
          <a:bodyPr>
            <a:normAutofit/>
          </a:bodyPr>
          <a:lstStyle/>
          <a:p>
            <a:r>
              <a:rPr lang="es-AR" b="1" dirty="0">
                <a:solidFill>
                  <a:schemeClr val="bg1"/>
                </a:solidFill>
                <a:latin typeface="Arial Black" panose="020B0A04020102020204" pitchFamily="34" charset="0"/>
              </a:rPr>
              <a:t>Industrial – </a:t>
            </a:r>
            <a:r>
              <a:rPr lang="es-AR" b="1" dirty="0" err="1">
                <a:solidFill>
                  <a:schemeClr val="bg1"/>
                </a:solidFill>
                <a:latin typeface="Arial Black" panose="020B0A04020102020204" pitchFamily="34" charset="0"/>
              </a:rPr>
              <a:t>MeCatrónica</a:t>
            </a:r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120141"/>
            <a:ext cx="10515600" cy="5372732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>
            <a:noAutofit/>
          </a:bodyPr>
          <a:lstStyle/>
          <a:p>
            <a:pPr marL="0" indent="0">
              <a:buNone/>
            </a:pPr>
            <a:r>
              <a:rPr lang="es-AR" sz="2800" b="1" dirty="0" err="1"/>
              <a:t>Composed</a:t>
            </a:r>
            <a:r>
              <a:rPr lang="es-AR" sz="2800" b="1" dirty="0"/>
              <a:t> </a:t>
            </a:r>
            <a:r>
              <a:rPr lang="es-AR" sz="2800" b="1" dirty="0" err="1"/>
              <a:t>of</a:t>
            </a:r>
            <a:r>
              <a:rPr lang="es-AR" sz="2800" b="1" dirty="0"/>
              <a:t> </a:t>
            </a:r>
            <a:r>
              <a:rPr lang="es-AR" sz="2800" b="1" dirty="0" err="1"/>
              <a:t>four</a:t>
            </a:r>
            <a:r>
              <a:rPr lang="es-AR" sz="2800" b="1" dirty="0"/>
              <a:t> </a:t>
            </a:r>
            <a:r>
              <a:rPr lang="es-AR" sz="2800" b="1" dirty="0" err="1"/>
              <a:t>metals</a:t>
            </a:r>
            <a:endParaRPr lang="es-AR" sz="2800" dirty="0"/>
          </a:p>
          <a:p>
            <a:pPr marL="0" indent="0">
              <a:buNone/>
            </a:pPr>
            <a:r>
              <a:rPr lang="es-AR" sz="2800" dirty="0" err="1"/>
              <a:t>The</a:t>
            </a:r>
            <a:r>
              <a:rPr lang="es-AR" sz="2800" dirty="0"/>
              <a:t> Invar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made</a:t>
            </a:r>
            <a:r>
              <a:rPr lang="es-AR" sz="2800" dirty="0"/>
              <a:t> </a:t>
            </a:r>
            <a:r>
              <a:rPr lang="es-AR" sz="2800" dirty="0" err="1"/>
              <a:t>of</a:t>
            </a:r>
            <a:r>
              <a:rPr lang="es-AR" sz="2800" dirty="0"/>
              <a:t> </a:t>
            </a:r>
            <a:r>
              <a:rPr lang="es-AR" sz="2800" dirty="0" err="1"/>
              <a:t>two</a:t>
            </a:r>
            <a:r>
              <a:rPr lang="es-AR" sz="2800" dirty="0"/>
              <a:t> </a:t>
            </a:r>
            <a:r>
              <a:rPr lang="es-AR" sz="2800" dirty="0" err="1"/>
              <a:t>metals</a:t>
            </a:r>
            <a:r>
              <a:rPr lang="es-AR" sz="2800" dirty="0"/>
              <a:t>, </a:t>
            </a:r>
            <a:r>
              <a:rPr lang="es-AR" sz="2800" dirty="0" err="1"/>
              <a:t>but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pyrochlore</a:t>
            </a:r>
            <a:r>
              <a:rPr lang="es-AR" sz="2800" dirty="0"/>
              <a:t> </a:t>
            </a:r>
            <a:r>
              <a:rPr lang="es-AR" sz="2800" dirty="0" err="1"/>
              <a:t>magnet</a:t>
            </a:r>
            <a:r>
              <a:rPr lang="es-AR" sz="2800" dirty="0"/>
              <a:t> </a:t>
            </a:r>
            <a:r>
              <a:rPr lang="es-AR" sz="2800" dirty="0" err="1"/>
              <a:t>is</a:t>
            </a:r>
            <a:r>
              <a:rPr lang="es-AR" sz="2800" dirty="0"/>
              <a:t> </a:t>
            </a:r>
            <a:r>
              <a:rPr lang="es-AR" sz="2800" dirty="0" err="1"/>
              <a:t>composed</a:t>
            </a:r>
            <a:r>
              <a:rPr lang="es-AR" sz="2800" dirty="0"/>
              <a:t> </a:t>
            </a:r>
            <a:r>
              <a:rPr lang="es-AR" sz="2800" dirty="0" err="1"/>
              <a:t>of</a:t>
            </a:r>
            <a:r>
              <a:rPr lang="es-AR" sz="2800" dirty="0"/>
              <a:t> </a:t>
            </a:r>
            <a:r>
              <a:rPr lang="es-AR" sz="2800" dirty="0" err="1"/>
              <a:t>four</a:t>
            </a:r>
            <a:r>
              <a:rPr lang="es-AR" sz="2800" dirty="0"/>
              <a:t>: </a:t>
            </a:r>
            <a:r>
              <a:rPr lang="es-AR" sz="2800" dirty="0" err="1"/>
              <a:t>zirconium</a:t>
            </a:r>
            <a:r>
              <a:rPr lang="es-AR" sz="2800" dirty="0"/>
              <a:t>, </a:t>
            </a:r>
            <a:r>
              <a:rPr lang="es-AR" sz="2800" dirty="0" err="1"/>
              <a:t>niobium</a:t>
            </a:r>
            <a:r>
              <a:rPr lang="es-AR" sz="2800" dirty="0"/>
              <a:t>, </a:t>
            </a:r>
            <a:r>
              <a:rPr lang="es-AR" sz="2800" dirty="0" err="1"/>
              <a:t>iron</a:t>
            </a:r>
            <a:r>
              <a:rPr lang="es-AR" sz="2800" dirty="0"/>
              <a:t>, and </a:t>
            </a:r>
            <a:r>
              <a:rPr lang="es-AR" sz="2800" dirty="0" err="1"/>
              <a:t>cobalt</a:t>
            </a:r>
            <a:r>
              <a:rPr lang="es-AR" sz="2800" dirty="0"/>
              <a:t>. </a:t>
            </a:r>
            <a:r>
              <a:rPr lang="es-AR" sz="2800" dirty="0" err="1"/>
              <a:t>This</a:t>
            </a:r>
            <a:r>
              <a:rPr lang="es-AR" sz="2800" dirty="0"/>
              <a:t> more </a:t>
            </a:r>
            <a:r>
              <a:rPr lang="es-AR" sz="2800" dirty="0" err="1"/>
              <a:t>complex</a:t>
            </a:r>
            <a:r>
              <a:rPr lang="es-AR" sz="2800" dirty="0"/>
              <a:t> </a:t>
            </a:r>
            <a:r>
              <a:rPr lang="es-AR" sz="2800" dirty="0" err="1"/>
              <a:t>composition</a:t>
            </a:r>
            <a:r>
              <a:rPr lang="es-AR" sz="2800" dirty="0"/>
              <a:t> </a:t>
            </a:r>
            <a:r>
              <a:rPr lang="es-AR" sz="2800" dirty="0" err="1"/>
              <a:t>gives</a:t>
            </a:r>
            <a:r>
              <a:rPr lang="es-AR" sz="2800" dirty="0"/>
              <a:t> </a:t>
            </a:r>
            <a:r>
              <a:rPr lang="es-AR" sz="2800" dirty="0" err="1"/>
              <a:t>it</a:t>
            </a:r>
            <a:r>
              <a:rPr lang="es-AR" sz="2800" dirty="0"/>
              <a:t> </a:t>
            </a:r>
            <a:r>
              <a:rPr lang="es-AR" sz="2800" dirty="0" err="1"/>
              <a:t>an</a:t>
            </a:r>
            <a:r>
              <a:rPr lang="es-AR" sz="2800" dirty="0"/>
              <a:t> </a:t>
            </a:r>
            <a:r>
              <a:rPr lang="es-AR" sz="2800" dirty="0" err="1"/>
              <a:t>unprecedented</a:t>
            </a:r>
            <a:r>
              <a:rPr lang="es-AR" sz="2800" dirty="0"/>
              <a:t> </a:t>
            </a:r>
            <a:r>
              <a:rPr lang="es-AR" sz="2800" dirty="0" err="1"/>
              <a:t>ability</a:t>
            </a:r>
            <a:r>
              <a:rPr lang="es-AR" sz="2800" dirty="0"/>
              <a:t> </a:t>
            </a:r>
            <a:r>
              <a:rPr lang="es-AR" sz="2800" dirty="0" err="1"/>
              <a:t>to</a:t>
            </a:r>
            <a:r>
              <a:rPr lang="es-AR" sz="2800" dirty="0"/>
              <a:t> </a:t>
            </a:r>
            <a:r>
              <a:rPr lang="es-AR" sz="2800" dirty="0" err="1"/>
              <a:t>resist</a:t>
            </a:r>
            <a:r>
              <a:rPr lang="es-AR" sz="2800" dirty="0"/>
              <a:t> </a:t>
            </a:r>
            <a:r>
              <a:rPr lang="es-AR" sz="2800" dirty="0" err="1"/>
              <a:t>thermal</a:t>
            </a:r>
            <a:r>
              <a:rPr lang="es-AR" sz="2800" dirty="0"/>
              <a:t> </a:t>
            </a:r>
            <a:r>
              <a:rPr lang="es-AR" sz="2800" dirty="0" err="1"/>
              <a:t>expansion</a:t>
            </a:r>
            <a:r>
              <a:rPr lang="es-AR" sz="2800" dirty="0"/>
              <a:t>.</a:t>
            </a:r>
          </a:p>
          <a:p>
            <a:pPr marL="0" indent="0">
              <a:buNone/>
            </a:pPr>
            <a:r>
              <a:rPr lang="es-AR" sz="2800" dirty="0"/>
              <a:t> </a:t>
            </a:r>
          </a:p>
          <a:p>
            <a:pPr marL="0" indent="0">
              <a:buNone/>
            </a:pPr>
            <a:r>
              <a:rPr lang="es-AR" sz="2800" dirty="0"/>
              <a:t>“</a:t>
            </a:r>
            <a:r>
              <a:rPr lang="es-AR" sz="2800" dirty="0" err="1"/>
              <a:t>It</a:t>
            </a:r>
            <a:r>
              <a:rPr lang="es-AR" sz="2800" dirty="0"/>
              <a:t> </a:t>
            </a:r>
            <a:r>
              <a:rPr lang="es-AR" sz="2800" dirty="0" err="1"/>
              <a:t>is</a:t>
            </a:r>
            <a:r>
              <a:rPr lang="es-AR" sz="2800" dirty="0"/>
              <a:t> a material </a:t>
            </a:r>
            <a:r>
              <a:rPr lang="es-AR" sz="2800" dirty="0" err="1"/>
              <a:t>with</a:t>
            </a:r>
            <a:r>
              <a:rPr lang="es-AR" sz="2800" dirty="0"/>
              <a:t> </a:t>
            </a:r>
            <a:r>
              <a:rPr lang="es-AR" sz="2800" dirty="0" err="1"/>
              <a:t>an</a:t>
            </a:r>
            <a:r>
              <a:rPr lang="es-AR" sz="2800" dirty="0"/>
              <a:t> </a:t>
            </a:r>
            <a:r>
              <a:rPr lang="es-AR" sz="2800" dirty="0" err="1"/>
              <a:t>extremely</a:t>
            </a:r>
            <a:r>
              <a:rPr lang="es-AR" sz="2800" dirty="0"/>
              <a:t> </a:t>
            </a:r>
            <a:r>
              <a:rPr lang="es-AR" sz="2800" dirty="0" err="1"/>
              <a:t>low</a:t>
            </a:r>
            <a:r>
              <a:rPr lang="es-AR" sz="2800" dirty="0"/>
              <a:t> </a:t>
            </a:r>
            <a:r>
              <a:rPr lang="es-AR" sz="2800" dirty="0" err="1"/>
              <a:t>coefficient</a:t>
            </a:r>
            <a:r>
              <a:rPr lang="es-AR" sz="2800" dirty="0"/>
              <a:t> </a:t>
            </a:r>
            <a:r>
              <a:rPr lang="es-AR" sz="2800" dirty="0" err="1"/>
              <a:t>of</a:t>
            </a:r>
            <a:r>
              <a:rPr lang="es-AR" sz="2800" dirty="0"/>
              <a:t> </a:t>
            </a:r>
            <a:r>
              <a:rPr lang="es-AR" sz="2800" dirty="0" err="1"/>
              <a:t>thermal</a:t>
            </a:r>
            <a:r>
              <a:rPr lang="es-AR" sz="2800" dirty="0"/>
              <a:t> </a:t>
            </a:r>
            <a:r>
              <a:rPr lang="es-AR" sz="2800" dirty="0" err="1"/>
              <a:t>expansion</a:t>
            </a:r>
            <a:r>
              <a:rPr lang="es-AR" sz="2800" dirty="0"/>
              <a:t> </a:t>
            </a:r>
            <a:r>
              <a:rPr lang="es-AR" sz="2800" dirty="0" err="1"/>
              <a:t>over</a:t>
            </a:r>
            <a:r>
              <a:rPr lang="es-AR" sz="2800" dirty="0"/>
              <a:t> </a:t>
            </a:r>
            <a:r>
              <a:rPr lang="es-AR" sz="2800" dirty="0" err="1"/>
              <a:t>an</a:t>
            </a:r>
            <a:r>
              <a:rPr lang="es-AR" sz="2800" dirty="0"/>
              <a:t> </a:t>
            </a:r>
            <a:r>
              <a:rPr lang="es-AR" sz="2800" dirty="0" err="1"/>
              <a:t>unprecedentedly</a:t>
            </a:r>
            <a:r>
              <a:rPr lang="es-AR" sz="2800" dirty="0"/>
              <a:t> </a:t>
            </a:r>
            <a:r>
              <a:rPr lang="es-AR" sz="2800" dirty="0" err="1"/>
              <a:t>wide</a:t>
            </a:r>
            <a:r>
              <a:rPr lang="es-AR" sz="2800" dirty="0"/>
              <a:t> </a:t>
            </a:r>
            <a:r>
              <a:rPr lang="es-AR" sz="2800" dirty="0" err="1"/>
              <a:t>temperature</a:t>
            </a:r>
            <a:r>
              <a:rPr lang="es-AR" sz="2800" dirty="0"/>
              <a:t> </a:t>
            </a:r>
            <a:r>
              <a:rPr lang="es-AR" sz="2800" dirty="0" err="1"/>
              <a:t>range</a:t>
            </a:r>
            <a:r>
              <a:rPr lang="es-AR" sz="2800" dirty="0"/>
              <a:t>,” </a:t>
            </a:r>
            <a:r>
              <a:rPr lang="es-AR" sz="2800" dirty="0" err="1"/>
              <a:t>said</a:t>
            </a:r>
            <a:r>
              <a:rPr lang="es-AR" sz="2800" dirty="0"/>
              <a:t> </a:t>
            </a:r>
            <a:r>
              <a:rPr lang="es-AR" sz="2800" dirty="0" err="1"/>
              <a:t>Yili</a:t>
            </a:r>
            <a:r>
              <a:rPr lang="es-AR" sz="2800" dirty="0"/>
              <a:t> Cao </a:t>
            </a:r>
            <a:r>
              <a:rPr lang="es-AR" sz="2800" dirty="0" err="1"/>
              <a:t>from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Institute</a:t>
            </a:r>
            <a:r>
              <a:rPr lang="es-AR" sz="2800" dirty="0"/>
              <a:t> </a:t>
            </a:r>
            <a:r>
              <a:rPr lang="es-AR" sz="2800" dirty="0" err="1"/>
              <a:t>of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Solid </a:t>
            </a:r>
            <a:r>
              <a:rPr lang="es-AR" sz="2800" dirty="0" err="1"/>
              <a:t>State</a:t>
            </a:r>
            <a:r>
              <a:rPr lang="es-AR" sz="2800" dirty="0"/>
              <a:t> </a:t>
            </a:r>
            <a:r>
              <a:rPr lang="es-AR" sz="2800" dirty="0" err="1"/>
              <a:t>Chemistry</a:t>
            </a:r>
            <a:r>
              <a:rPr lang="es-AR" sz="2800" dirty="0"/>
              <a:t> </a:t>
            </a:r>
            <a:r>
              <a:rPr lang="es-AR" sz="2800" dirty="0" err="1"/>
              <a:t>of</a:t>
            </a:r>
            <a:r>
              <a:rPr lang="es-AR" sz="2800" dirty="0"/>
              <a:t> </a:t>
            </a:r>
            <a:r>
              <a:rPr lang="es-AR" sz="2800" dirty="0" err="1"/>
              <a:t>the</a:t>
            </a:r>
            <a:r>
              <a:rPr lang="es-AR" sz="2800" dirty="0"/>
              <a:t> </a:t>
            </a:r>
            <a:r>
              <a:rPr lang="es-AR" sz="2800" dirty="0" err="1"/>
              <a:t>University</a:t>
            </a:r>
            <a:r>
              <a:rPr lang="es-AR" sz="2800" dirty="0"/>
              <a:t> </a:t>
            </a:r>
            <a:r>
              <a:rPr lang="es-AR" sz="2800" dirty="0" err="1"/>
              <a:t>of</a:t>
            </a:r>
            <a:r>
              <a:rPr lang="es-AR" sz="2800" dirty="0"/>
              <a:t> </a:t>
            </a:r>
            <a:r>
              <a:rPr lang="es-AR" sz="2800" dirty="0" err="1"/>
              <a:t>Science</a:t>
            </a:r>
            <a:r>
              <a:rPr lang="es-AR" sz="2800" dirty="0"/>
              <a:t> and </a:t>
            </a:r>
            <a:r>
              <a:rPr lang="es-AR" sz="2800" dirty="0" err="1"/>
              <a:t>Technology</a:t>
            </a:r>
            <a:r>
              <a:rPr lang="es-AR" sz="2800" dirty="0"/>
              <a:t> Beijing.</a:t>
            </a:r>
          </a:p>
        </p:txBody>
      </p:sp>
    </p:spTree>
    <p:extLst>
      <p:ext uri="{BB962C8B-B14F-4D97-AF65-F5344CB8AC3E}">
        <p14:creationId xmlns:p14="http://schemas.microsoft.com/office/powerpoint/2010/main" val="3337658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tx2"/>
            </a:gs>
            <a:gs pos="100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492370"/>
            <a:ext cx="10515600" cy="5684594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</a:rPr>
              <a:t>2. </a:t>
            </a:r>
            <a:r>
              <a:rPr lang="es-AR" sz="2800" dirty="0" err="1">
                <a:solidFill>
                  <a:schemeClr val="bg1"/>
                </a:solidFill>
              </a:rPr>
              <a:t>Petroleum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is</a:t>
            </a:r>
            <a:r>
              <a:rPr lang="es-AR" sz="2800" dirty="0">
                <a:solidFill>
                  <a:schemeClr val="bg1"/>
                </a:solidFill>
              </a:rPr>
              <a:t> a </a:t>
            </a:r>
            <a:r>
              <a:rPr lang="es-AR" sz="2800" dirty="0" err="1">
                <a:solidFill>
                  <a:schemeClr val="bg1"/>
                </a:solidFill>
              </a:rPr>
              <a:t>type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heterogeneous</a:t>
            </a:r>
            <a:r>
              <a:rPr lang="es-AR" sz="2800" dirty="0">
                <a:solidFill>
                  <a:schemeClr val="bg1"/>
                </a:solidFill>
              </a:rPr>
              <a:t> mixture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different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hydrocarbons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that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include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alicyclic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aliphatic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aromatic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hydrocarbons</a:t>
            </a:r>
            <a:r>
              <a:rPr lang="es-AR" sz="2800" dirty="0">
                <a:solidFill>
                  <a:schemeClr val="bg1"/>
                </a:solidFill>
              </a:rPr>
              <a:t>. </a:t>
            </a:r>
            <a:r>
              <a:rPr lang="es-AR" sz="2800" dirty="0" err="1">
                <a:solidFill>
                  <a:schemeClr val="bg1"/>
                </a:solidFill>
              </a:rPr>
              <a:t>These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hydrocarbons</a:t>
            </a:r>
            <a:r>
              <a:rPr lang="es-AR" sz="2800" dirty="0">
                <a:solidFill>
                  <a:schemeClr val="bg1"/>
                </a:solidFill>
              </a:rPr>
              <a:t> are </a:t>
            </a:r>
            <a:r>
              <a:rPr lang="es-AR" sz="2800" dirty="0" err="1">
                <a:solidFill>
                  <a:schemeClr val="bg1"/>
                </a:solidFill>
              </a:rPr>
              <a:t>known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to</a:t>
            </a:r>
            <a:r>
              <a:rPr lang="es-AR" sz="2800" dirty="0">
                <a:solidFill>
                  <a:schemeClr val="bg1"/>
                </a:solidFill>
              </a:rPr>
              <a:t> be </a:t>
            </a:r>
            <a:r>
              <a:rPr lang="es-AR" sz="2800" dirty="0" err="1">
                <a:solidFill>
                  <a:schemeClr val="bg1"/>
                </a:solidFill>
              </a:rPr>
              <a:t>organic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compounds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that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contain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hydrogen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carbon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that</a:t>
            </a:r>
            <a:r>
              <a:rPr lang="es-AR" sz="2800" dirty="0">
                <a:solidFill>
                  <a:schemeClr val="bg1"/>
                </a:solidFill>
              </a:rPr>
              <a:t> are </a:t>
            </a:r>
            <a:r>
              <a:rPr lang="es-AR" sz="2800" dirty="0" err="1">
                <a:solidFill>
                  <a:schemeClr val="bg1"/>
                </a:solidFill>
              </a:rPr>
              <a:t>extremely</a:t>
            </a:r>
            <a:r>
              <a:rPr lang="es-AR" sz="2800" dirty="0">
                <a:solidFill>
                  <a:schemeClr val="bg1"/>
                </a:solidFill>
              </a:rPr>
              <a:t> insoluble in </a:t>
            </a:r>
            <a:r>
              <a:rPr lang="es-AR" sz="2800" dirty="0" err="1">
                <a:solidFill>
                  <a:schemeClr val="bg1"/>
                </a:solidFill>
              </a:rPr>
              <a:t>water</a:t>
            </a:r>
            <a:r>
              <a:rPr lang="es-AR" sz="2800" dirty="0">
                <a:solidFill>
                  <a:schemeClr val="bg1"/>
                </a:solidFill>
              </a:rPr>
              <a:t>. </a:t>
            </a:r>
          </a:p>
          <a:p>
            <a:pPr marL="365125" indent="-365125">
              <a:buNone/>
            </a:pPr>
            <a:endParaRPr lang="es-AR" sz="2800" dirty="0">
              <a:solidFill>
                <a:schemeClr val="bg1"/>
              </a:solidFill>
            </a:endParaRPr>
          </a:p>
          <a:p>
            <a:pPr marL="365125" indent="-365125">
              <a:buNone/>
            </a:pPr>
            <a:r>
              <a:rPr lang="es-AR" sz="2800" dirty="0">
                <a:solidFill>
                  <a:schemeClr val="bg1"/>
                </a:solidFill>
              </a:rPr>
              <a:t>3. </a:t>
            </a:r>
            <a:r>
              <a:rPr lang="en-GB" sz="2800" dirty="0">
                <a:solidFill>
                  <a:schemeClr val="bg1"/>
                </a:solidFill>
              </a:rPr>
              <a:t>In 2020 German architect Anna Heringer was given the Obel Award for the </a:t>
            </a:r>
            <a:r>
              <a:rPr lang="en-GB" sz="2800" b="1" u="sng" dirty="0" err="1">
                <a:solidFill>
                  <a:schemeClr val="accent2">
                    <a:lumMod val="50000"/>
                  </a:schemeClr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Anandaloy</a:t>
            </a:r>
            <a:r>
              <a:rPr lang="en-GB" sz="2800" u="sng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 community centre in Bangladesh</a:t>
            </a:r>
            <a:r>
              <a:rPr lang="en-GB" sz="2800" dirty="0">
                <a:solidFill>
                  <a:schemeClr val="bg1"/>
                </a:solidFill>
              </a:rPr>
              <a:t>. The building's structural elements are crafted from rammed earth made with mud from local ponds for its structural elements.</a:t>
            </a:r>
            <a:endParaRPr lang="es-AR" sz="28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2080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457200" indent="-457200">
              <a:buNone/>
            </a:pPr>
            <a:r>
              <a:rPr lang="es-AR" sz="2800" dirty="0">
                <a:solidFill>
                  <a:schemeClr val="bg1"/>
                </a:solidFill>
              </a:rPr>
              <a:t>4. New </a:t>
            </a:r>
            <a:r>
              <a:rPr lang="es-AR" sz="2800" dirty="0" err="1">
                <a:solidFill>
                  <a:schemeClr val="bg1"/>
                </a:solidFill>
              </a:rPr>
              <a:t>types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sandwich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structures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with</a:t>
            </a:r>
            <a:r>
              <a:rPr lang="es-AR" sz="2800" dirty="0">
                <a:solidFill>
                  <a:schemeClr val="bg1"/>
                </a:solidFill>
              </a:rPr>
              <a:t> a </a:t>
            </a:r>
            <a:r>
              <a:rPr lang="es-AR" sz="2800" dirty="0" err="1">
                <a:solidFill>
                  <a:schemeClr val="bg1"/>
                </a:solidFill>
              </a:rPr>
              <a:t>low</a:t>
            </a:r>
            <a:r>
              <a:rPr lang="es-AR" sz="2800" dirty="0">
                <a:solidFill>
                  <a:schemeClr val="bg1"/>
                </a:solidFill>
              </a:rPr>
              <a:t> relative </a:t>
            </a:r>
            <a:r>
              <a:rPr lang="es-AR" sz="2800" dirty="0" err="1">
                <a:solidFill>
                  <a:schemeClr val="bg1"/>
                </a:solidFill>
              </a:rPr>
              <a:t>density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multifunctionality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should</a:t>
            </a:r>
            <a:r>
              <a:rPr lang="es-AR" sz="2800" dirty="0">
                <a:solidFill>
                  <a:schemeClr val="bg1"/>
                </a:solidFill>
              </a:rPr>
              <a:t> be </a:t>
            </a:r>
            <a:r>
              <a:rPr lang="es-AR" sz="2800" dirty="0" err="1">
                <a:solidFill>
                  <a:schemeClr val="bg1"/>
                </a:solidFill>
              </a:rPr>
              <a:t>designed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to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meet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industry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requirements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457200" indent="-457200">
              <a:buNone/>
            </a:pPr>
            <a:endParaRPr lang="es-AR" sz="2800" dirty="0">
              <a:solidFill>
                <a:schemeClr val="bg1"/>
              </a:solidFill>
            </a:endParaRPr>
          </a:p>
          <a:p>
            <a:pPr marL="457200" indent="-457200">
              <a:buNone/>
            </a:pPr>
            <a:r>
              <a:rPr lang="es-AR" sz="2800" dirty="0">
                <a:solidFill>
                  <a:schemeClr val="bg1"/>
                </a:solidFill>
              </a:rPr>
              <a:t>5. </a:t>
            </a:r>
            <a:r>
              <a:rPr lang="es-AR" sz="2800" dirty="0" err="1">
                <a:solidFill>
                  <a:schemeClr val="bg1"/>
                </a:solidFill>
              </a:rPr>
              <a:t>Whether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through</a:t>
            </a:r>
            <a:r>
              <a:rPr lang="es-AR" sz="2800" dirty="0">
                <a:solidFill>
                  <a:schemeClr val="bg1"/>
                </a:solidFill>
              </a:rPr>
              <a:t> virtual, </a:t>
            </a:r>
            <a:r>
              <a:rPr lang="es-AR" sz="2800" dirty="0" err="1">
                <a:solidFill>
                  <a:schemeClr val="bg1"/>
                </a:solidFill>
              </a:rPr>
              <a:t>augmented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or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mixed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reality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an</a:t>
            </a:r>
            <a:r>
              <a:rPr lang="es-AR" sz="2800" dirty="0">
                <a:solidFill>
                  <a:schemeClr val="bg1"/>
                </a:solidFill>
              </a:rPr>
              <a:t> </a:t>
            </a:r>
            <a:r>
              <a:rPr lang="es-AR" sz="2800" dirty="0" err="1">
                <a:solidFill>
                  <a:schemeClr val="bg1"/>
                </a:solidFill>
              </a:rPr>
              <a:t>improvement</a:t>
            </a:r>
            <a:r>
              <a:rPr lang="es-AR" sz="2800" dirty="0">
                <a:solidFill>
                  <a:schemeClr val="bg1"/>
                </a:solidFill>
              </a:rPr>
              <a:t> in </a:t>
            </a:r>
            <a:r>
              <a:rPr lang="es-AR" sz="2800" dirty="0" err="1">
                <a:solidFill>
                  <a:schemeClr val="bg1"/>
                </a:solidFill>
              </a:rPr>
              <a:t>information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retention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motivation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concentration</a:t>
            </a:r>
            <a:r>
              <a:rPr lang="es-AR" sz="2800" dirty="0">
                <a:solidFill>
                  <a:schemeClr val="bg1"/>
                </a:solidFill>
              </a:rPr>
              <a:t> </a:t>
            </a:r>
            <a:r>
              <a:rPr lang="es-AR" sz="2800" dirty="0" err="1">
                <a:solidFill>
                  <a:schemeClr val="bg1"/>
                </a:solidFill>
              </a:rPr>
              <a:t>is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expected</a:t>
            </a:r>
            <a:r>
              <a:rPr lang="es-AR" sz="2800" dirty="0">
                <a:solidFill>
                  <a:schemeClr val="bg1"/>
                </a:solidFill>
              </a:rPr>
              <a:t>, as </a:t>
            </a:r>
            <a:r>
              <a:rPr lang="es-AR" sz="2800" dirty="0" err="1">
                <a:solidFill>
                  <a:schemeClr val="bg1"/>
                </a:solidFill>
              </a:rPr>
              <a:t>indicated</a:t>
            </a:r>
            <a:r>
              <a:rPr lang="es-AR" sz="2800" dirty="0">
                <a:solidFill>
                  <a:schemeClr val="bg1"/>
                </a:solidFill>
              </a:rPr>
              <a:t> a </a:t>
            </a:r>
            <a:r>
              <a:rPr lang="es-AR" sz="2800" dirty="0" err="1">
                <a:solidFill>
                  <a:schemeClr val="bg1"/>
                </a:solidFill>
              </a:rPr>
              <a:t>recent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study</a:t>
            </a:r>
            <a:r>
              <a:rPr lang="es-AR" sz="28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5246885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861821"/>
            <a:ext cx="10515600" cy="5631053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>
            <a:normAutofit fontScale="92500" lnSpcReduction="20000"/>
          </a:bodyPr>
          <a:lstStyle/>
          <a:p>
            <a:pPr marL="365125" indent="-365125">
              <a:buNone/>
            </a:pPr>
            <a:r>
              <a:rPr lang="es-AR" sz="3000" dirty="0">
                <a:solidFill>
                  <a:schemeClr val="bg1"/>
                </a:solidFill>
              </a:rPr>
              <a:t>6. </a:t>
            </a:r>
            <a:r>
              <a:rPr lang="es-AR" sz="3000" dirty="0" err="1">
                <a:solidFill>
                  <a:schemeClr val="bg1"/>
                </a:solidFill>
              </a:rPr>
              <a:t>Participants</a:t>
            </a:r>
            <a:r>
              <a:rPr lang="es-AR" sz="3000" dirty="0">
                <a:solidFill>
                  <a:schemeClr val="bg1"/>
                </a:solidFill>
              </a:rPr>
              <a:t> are </a:t>
            </a:r>
            <a:r>
              <a:rPr lang="es-AR" sz="3000" dirty="0" err="1">
                <a:solidFill>
                  <a:schemeClr val="bg1"/>
                </a:solidFill>
              </a:rPr>
              <a:t>encouraged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to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reflect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on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their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feelings</a:t>
            </a:r>
            <a:r>
              <a:rPr lang="es-AR" sz="3000" dirty="0">
                <a:solidFill>
                  <a:schemeClr val="bg1"/>
                </a:solidFill>
              </a:rPr>
              <a:t> and </a:t>
            </a:r>
            <a:r>
              <a:rPr lang="es-AR" sz="3000" dirty="0" err="1">
                <a:solidFill>
                  <a:schemeClr val="bg1"/>
                </a:solidFill>
              </a:rPr>
              <a:t>evaluate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the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public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nature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of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the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urban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space</a:t>
            </a:r>
            <a:r>
              <a:rPr lang="es-AR" sz="3000" dirty="0">
                <a:solidFill>
                  <a:schemeClr val="bg1"/>
                </a:solidFill>
              </a:rPr>
              <a:t>, </a:t>
            </a:r>
            <a:r>
              <a:rPr lang="es-AR" sz="3000" dirty="0" err="1">
                <a:solidFill>
                  <a:schemeClr val="bg1"/>
                </a:solidFill>
              </a:rPr>
              <a:t>the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intended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usage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of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the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public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space</a:t>
            </a:r>
            <a:r>
              <a:rPr lang="es-AR" sz="3000" dirty="0">
                <a:solidFill>
                  <a:schemeClr val="bg1"/>
                </a:solidFill>
              </a:rPr>
              <a:t>, and </a:t>
            </a:r>
            <a:r>
              <a:rPr lang="es-AR" sz="3000" dirty="0" err="1">
                <a:solidFill>
                  <a:schemeClr val="bg1"/>
                </a:solidFill>
              </a:rPr>
              <a:t>their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impressions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of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walkability</a:t>
            </a:r>
            <a:r>
              <a:rPr lang="es-AR" sz="3000" dirty="0">
                <a:solidFill>
                  <a:schemeClr val="bg1"/>
                </a:solidFill>
              </a:rPr>
              <a:t> and </a:t>
            </a:r>
            <a:r>
              <a:rPr lang="es-AR" sz="3000" dirty="0" err="1">
                <a:solidFill>
                  <a:schemeClr val="bg1"/>
                </a:solidFill>
              </a:rPr>
              <a:t>cyclability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during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these</a:t>
            </a:r>
            <a:r>
              <a:rPr lang="es-AR" sz="3000" dirty="0">
                <a:solidFill>
                  <a:schemeClr val="bg1"/>
                </a:solidFill>
              </a:rPr>
              <a:t> virtual </a:t>
            </a:r>
            <a:r>
              <a:rPr lang="es-AR" sz="3000" dirty="0" err="1">
                <a:solidFill>
                  <a:schemeClr val="bg1"/>
                </a:solidFill>
              </a:rPr>
              <a:t>visits</a:t>
            </a:r>
            <a:r>
              <a:rPr lang="es-AR" sz="3000" dirty="0">
                <a:solidFill>
                  <a:schemeClr val="bg1"/>
                </a:solidFill>
              </a:rPr>
              <a:t> and </a:t>
            </a:r>
            <a:r>
              <a:rPr lang="es-AR" sz="3000" dirty="0" err="1">
                <a:solidFill>
                  <a:schemeClr val="bg1"/>
                </a:solidFill>
              </a:rPr>
              <a:t>during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the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display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of</a:t>
            </a:r>
            <a:r>
              <a:rPr lang="es-AR" sz="3000" dirty="0">
                <a:solidFill>
                  <a:schemeClr val="bg1"/>
                </a:solidFill>
              </a:rPr>
              <a:t> real videos.</a:t>
            </a:r>
          </a:p>
          <a:p>
            <a:pPr marL="365125" indent="-365125">
              <a:buNone/>
            </a:pPr>
            <a:endParaRPr lang="es-AR" sz="3000" dirty="0">
              <a:solidFill>
                <a:schemeClr val="bg1"/>
              </a:solidFill>
            </a:endParaRPr>
          </a:p>
          <a:p>
            <a:pPr marL="365125" indent="-365125">
              <a:buNone/>
            </a:pPr>
            <a:r>
              <a:rPr lang="es-AR" sz="3000" dirty="0">
                <a:solidFill>
                  <a:schemeClr val="bg1"/>
                </a:solidFill>
              </a:rPr>
              <a:t>7. </a:t>
            </a:r>
            <a:r>
              <a:rPr lang="es-AR" sz="3000" dirty="0" err="1">
                <a:solidFill>
                  <a:schemeClr val="bg1"/>
                </a:solidFill>
              </a:rPr>
              <a:t>To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avoid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duplicate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information</a:t>
            </a:r>
            <a:r>
              <a:rPr lang="es-AR" sz="3000" dirty="0">
                <a:solidFill>
                  <a:schemeClr val="bg1"/>
                </a:solidFill>
              </a:rPr>
              <a:t>, multimodal </a:t>
            </a:r>
            <a:r>
              <a:rPr lang="es-AR" sz="3000" dirty="0" err="1">
                <a:solidFill>
                  <a:schemeClr val="bg1"/>
                </a:solidFill>
              </a:rPr>
              <a:t>semantic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items</a:t>
            </a:r>
            <a:r>
              <a:rPr lang="es-AR" sz="3000" dirty="0">
                <a:solidFill>
                  <a:schemeClr val="bg1"/>
                </a:solidFill>
              </a:rPr>
              <a:t> are </a:t>
            </a:r>
            <a:r>
              <a:rPr lang="es-AR" sz="3000" dirty="0" err="1">
                <a:solidFill>
                  <a:schemeClr val="bg1"/>
                </a:solidFill>
              </a:rPr>
              <a:t>synthesized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to</a:t>
            </a:r>
            <a:r>
              <a:rPr lang="es-AR" sz="3000" dirty="0">
                <a:solidFill>
                  <a:schemeClr val="bg1"/>
                </a:solidFill>
              </a:rPr>
              <a:t> a single </a:t>
            </a:r>
            <a:r>
              <a:rPr lang="es-AR" sz="3000" dirty="0" err="1">
                <a:solidFill>
                  <a:schemeClr val="bg1"/>
                </a:solidFill>
              </a:rPr>
              <a:t>format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while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also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minimizing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the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number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of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dimensions</a:t>
            </a:r>
            <a:r>
              <a:rPr lang="es-AR" sz="3000" dirty="0">
                <a:solidFill>
                  <a:schemeClr val="bg1"/>
                </a:solidFill>
              </a:rPr>
              <a:t>.</a:t>
            </a:r>
          </a:p>
          <a:p>
            <a:pPr marL="365125" indent="-365125">
              <a:buNone/>
            </a:pPr>
            <a:endParaRPr lang="es-AR" sz="3000" dirty="0">
              <a:solidFill>
                <a:schemeClr val="bg1"/>
              </a:solidFill>
            </a:endParaRPr>
          </a:p>
          <a:p>
            <a:pPr marL="365125" indent="-365125">
              <a:buNone/>
            </a:pPr>
            <a:r>
              <a:rPr lang="es-AR" sz="3000" dirty="0">
                <a:solidFill>
                  <a:schemeClr val="bg1"/>
                </a:solidFill>
              </a:rPr>
              <a:t>8.  </a:t>
            </a:r>
            <a:r>
              <a:rPr lang="es-AR" sz="3000" dirty="0" err="1">
                <a:solidFill>
                  <a:schemeClr val="bg1"/>
                </a:solidFill>
              </a:rPr>
              <a:t>When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water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cools</a:t>
            </a:r>
            <a:r>
              <a:rPr lang="es-AR" sz="3000" dirty="0">
                <a:solidFill>
                  <a:schemeClr val="bg1"/>
                </a:solidFill>
              </a:rPr>
              <a:t>, </a:t>
            </a:r>
            <a:r>
              <a:rPr lang="es-AR" sz="3000" dirty="0" err="1">
                <a:solidFill>
                  <a:schemeClr val="bg1"/>
                </a:solidFill>
              </a:rPr>
              <a:t>or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evaporates</a:t>
            </a:r>
            <a:r>
              <a:rPr lang="es-AR" sz="3000" dirty="0">
                <a:solidFill>
                  <a:schemeClr val="bg1"/>
                </a:solidFill>
              </a:rPr>
              <a:t>, </a:t>
            </a:r>
            <a:r>
              <a:rPr lang="es-AR" sz="3000" dirty="0" err="1">
                <a:solidFill>
                  <a:schemeClr val="bg1"/>
                </a:solidFill>
              </a:rPr>
              <a:t>its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capacity</a:t>
            </a:r>
            <a:r>
              <a:rPr lang="es-AR" sz="3000" dirty="0">
                <a:solidFill>
                  <a:schemeClr val="bg1"/>
                </a:solidFill>
              </a:rPr>
              <a:t> to </a:t>
            </a:r>
            <a:r>
              <a:rPr lang="es-AR" sz="3000" dirty="0" err="1">
                <a:solidFill>
                  <a:schemeClr val="bg1"/>
                </a:solidFill>
              </a:rPr>
              <a:t>dissolve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is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reduced</a:t>
            </a:r>
            <a:r>
              <a:rPr lang="es-AR" sz="3000" dirty="0">
                <a:solidFill>
                  <a:schemeClr val="bg1"/>
                </a:solidFill>
              </a:rPr>
              <a:t> and </a:t>
            </a:r>
            <a:r>
              <a:rPr lang="es-AR" sz="3000" dirty="0" err="1">
                <a:solidFill>
                  <a:schemeClr val="bg1"/>
                </a:solidFill>
              </a:rPr>
              <a:t>the</a:t>
            </a:r>
            <a:r>
              <a:rPr lang="es-AR" sz="3000" dirty="0">
                <a:solidFill>
                  <a:schemeClr val="bg1"/>
                </a:solidFill>
              </a:rPr>
              <a:t> mineral </a:t>
            </a:r>
            <a:r>
              <a:rPr lang="es-AR" sz="3000" dirty="0" err="1">
                <a:solidFill>
                  <a:schemeClr val="bg1"/>
                </a:solidFill>
              </a:rPr>
              <a:t>salts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that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have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not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dissolved</a:t>
            </a:r>
            <a:r>
              <a:rPr lang="es-AR" sz="3000" dirty="0">
                <a:solidFill>
                  <a:schemeClr val="bg1"/>
                </a:solidFill>
              </a:rPr>
              <a:t> in </a:t>
            </a:r>
            <a:r>
              <a:rPr lang="es-AR" sz="3000" dirty="0" err="1">
                <a:solidFill>
                  <a:schemeClr val="bg1"/>
                </a:solidFill>
              </a:rPr>
              <a:t>it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tend</a:t>
            </a:r>
            <a:r>
              <a:rPr lang="es-AR" sz="3000" dirty="0">
                <a:solidFill>
                  <a:schemeClr val="bg1"/>
                </a:solidFill>
              </a:rPr>
              <a:t> to </a:t>
            </a:r>
            <a:r>
              <a:rPr lang="es-AR" sz="3000" dirty="0" err="1">
                <a:solidFill>
                  <a:schemeClr val="bg1"/>
                </a:solidFill>
              </a:rPr>
              <a:t>separate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from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the</a:t>
            </a:r>
            <a:r>
              <a:rPr lang="es-AR" sz="3000" dirty="0">
                <a:solidFill>
                  <a:schemeClr val="bg1"/>
                </a:solidFill>
              </a:rPr>
              <a:t> </a:t>
            </a:r>
            <a:r>
              <a:rPr lang="es-AR" sz="3000" dirty="0" err="1">
                <a:solidFill>
                  <a:schemeClr val="bg1"/>
                </a:solidFill>
              </a:rPr>
              <a:t>liquid</a:t>
            </a:r>
            <a:r>
              <a:rPr lang="es-AR" sz="3000" dirty="0">
                <a:solidFill>
                  <a:schemeClr val="bg1"/>
                </a:solidFill>
              </a:rPr>
              <a:t> and </a:t>
            </a:r>
            <a:r>
              <a:rPr lang="es-AR" sz="3000" dirty="0" err="1">
                <a:solidFill>
                  <a:schemeClr val="bg1"/>
                </a:solidFill>
              </a:rPr>
              <a:t>stick</a:t>
            </a:r>
            <a:r>
              <a:rPr lang="es-AR" sz="3000" dirty="0">
                <a:solidFill>
                  <a:schemeClr val="bg1"/>
                </a:solidFill>
              </a:rPr>
              <a:t> to </a:t>
            </a:r>
            <a:r>
              <a:rPr lang="es-AR" sz="3000" dirty="0" err="1">
                <a:solidFill>
                  <a:schemeClr val="bg1"/>
                </a:solidFill>
              </a:rPr>
              <a:t>walls</a:t>
            </a:r>
            <a:r>
              <a:rPr lang="es-AR" sz="3000" dirty="0">
                <a:solidFill>
                  <a:schemeClr val="bg1"/>
                </a:solidFill>
              </a:rPr>
              <a:t> and </a:t>
            </a:r>
            <a:r>
              <a:rPr lang="es-AR" sz="3000" dirty="0" err="1">
                <a:solidFill>
                  <a:schemeClr val="bg1"/>
                </a:solidFill>
              </a:rPr>
              <a:t>surfaces</a:t>
            </a:r>
            <a:r>
              <a:rPr lang="es-AR" sz="3000" dirty="0">
                <a:solidFill>
                  <a:schemeClr val="bg1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132280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5719"/>
          </a:xfrm>
        </p:spPr>
        <p:txBody>
          <a:bodyPr>
            <a:normAutofit fontScale="90000"/>
          </a:bodyPr>
          <a:lstStyle/>
          <a:p>
            <a:endParaRPr lang="es-AR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545910"/>
            <a:ext cx="10515600" cy="5631053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>
            <a:normAutofit/>
          </a:bodyPr>
          <a:lstStyle/>
          <a:p>
            <a:pPr marL="539750" indent="-539750">
              <a:buNone/>
            </a:pPr>
            <a:r>
              <a:rPr lang="es-AR" sz="2800" dirty="0">
                <a:solidFill>
                  <a:schemeClr val="bg1"/>
                </a:solidFill>
              </a:rPr>
              <a:t>9.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capacity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elements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built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from</a:t>
            </a:r>
            <a:r>
              <a:rPr lang="es-AR" sz="2800" dirty="0">
                <a:solidFill>
                  <a:schemeClr val="bg1"/>
                </a:solidFill>
              </a:rPr>
              <a:t> composite </a:t>
            </a:r>
            <a:r>
              <a:rPr lang="es-AR" sz="2800" dirty="0" err="1">
                <a:solidFill>
                  <a:schemeClr val="bg1"/>
                </a:solidFill>
              </a:rPr>
              <a:t>materials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dependent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how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concrete and </a:t>
            </a:r>
            <a:r>
              <a:rPr lang="es-AR" sz="2800" dirty="0" err="1">
                <a:solidFill>
                  <a:schemeClr val="bg1"/>
                </a:solidFill>
              </a:rPr>
              <a:t>rebar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interact</a:t>
            </a:r>
            <a:r>
              <a:rPr lang="es-AR" sz="2800" dirty="0">
                <a:solidFill>
                  <a:schemeClr val="bg1"/>
                </a:solidFill>
              </a:rPr>
              <a:t>. Steel </a:t>
            </a:r>
            <a:r>
              <a:rPr lang="es-AR" sz="2800" dirty="0" err="1">
                <a:solidFill>
                  <a:schemeClr val="bg1"/>
                </a:solidFill>
              </a:rPr>
              <a:t>expands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when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corrodes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539750" indent="-539750">
              <a:buNone/>
            </a:pPr>
            <a:endParaRPr lang="es-AR" sz="2800" dirty="0">
              <a:solidFill>
                <a:schemeClr val="bg1"/>
              </a:solidFill>
            </a:endParaRPr>
          </a:p>
          <a:p>
            <a:pPr marL="549275" indent="-549275">
              <a:buNone/>
            </a:pPr>
            <a:r>
              <a:rPr lang="es-AR" sz="2800" dirty="0">
                <a:solidFill>
                  <a:schemeClr val="bg1"/>
                </a:solidFill>
              </a:rPr>
              <a:t>10.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world’s</a:t>
            </a:r>
            <a:r>
              <a:rPr lang="es-AR" sz="2800" dirty="0">
                <a:solidFill>
                  <a:schemeClr val="bg1"/>
                </a:solidFill>
              </a:rPr>
              <a:t> finite </a:t>
            </a:r>
            <a:r>
              <a:rPr lang="es-AR" sz="2800" dirty="0" err="1">
                <a:solidFill>
                  <a:schemeClr val="bg1"/>
                </a:solidFill>
              </a:rPr>
              <a:t>resources</a:t>
            </a:r>
            <a:r>
              <a:rPr lang="es-AR" sz="2800" dirty="0">
                <a:solidFill>
                  <a:schemeClr val="bg1"/>
                </a:solidFill>
              </a:rPr>
              <a:t> are </a:t>
            </a:r>
            <a:r>
              <a:rPr lang="es-AR" sz="2800" dirty="0" err="1">
                <a:solidFill>
                  <a:schemeClr val="bg1"/>
                </a:solidFill>
              </a:rPr>
              <a:t>being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rapidly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depleted</a:t>
            </a:r>
            <a:r>
              <a:rPr lang="es-AR" sz="2800" dirty="0">
                <a:solidFill>
                  <a:schemeClr val="bg1"/>
                </a:solidFill>
              </a:rPr>
              <a:t>. More </a:t>
            </a:r>
            <a:r>
              <a:rPr lang="es-AR" sz="2800" dirty="0" err="1">
                <a:solidFill>
                  <a:schemeClr val="bg1"/>
                </a:solidFill>
              </a:rPr>
              <a:t>than</a:t>
            </a:r>
            <a:r>
              <a:rPr lang="es-AR" sz="2800" dirty="0">
                <a:solidFill>
                  <a:schemeClr val="bg1"/>
                </a:solidFill>
              </a:rPr>
              <a:t> a </a:t>
            </a:r>
            <a:r>
              <a:rPr lang="es-AR" sz="2800" dirty="0" err="1">
                <a:solidFill>
                  <a:schemeClr val="bg1"/>
                </a:solidFill>
              </a:rPr>
              <a:t>third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waste</a:t>
            </a:r>
            <a:r>
              <a:rPr lang="es-AR" sz="2800" dirty="0">
                <a:solidFill>
                  <a:schemeClr val="bg1"/>
                </a:solidFill>
              </a:rPr>
              <a:t> in global </a:t>
            </a:r>
            <a:r>
              <a:rPr lang="es-AR" sz="2800" dirty="0" err="1">
                <a:solidFill>
                  <a:schemeClr val="bg1"/>
                </a:solidFill>
              </a:rPr>
              <a:t>landfill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estimated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to</a:t>
            </a:r>
            <a:r>
              <a:rPr lang="es-AR" sz="2800" dirty="0">
                <a:solidFill>
                  <a:schemeClr val="bg1"/>
                </a:solidFill>
              </a:rPr>
              <a:t> be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demolition</a:t>
            </a:r>
            <a:r>
              <a:rPr lang="es-AR" sz="2800" dirty="0">
                <a:solidFill>
                  <a:schemeClr val="bg1"/>
                </a:solidFill>
              </a:rPr>
              <a:t> and </a:t>
            </a:r>
            <a:r>
              <a:rPr lang="es-AR" sz="2800" dirty="0" err="1">
                <a:solidFill>
                  <a:schemeClr val="bg1"/>
                </a:solidFill>
              </a:rPr>
              <a:t>construction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origin</a:t>
            </a:r>
            <a:r>
              <a:rPr lang="es-AR" sz="2800" dirty="0">
                <a:solidFill>
                  <a:schemeClr val="bg1"/>
                </a:solidFill>
              </a:rPr>
              <a:t>.</a:t>
            </a:r>
          </a:p>
          <a:p>
            <a:pPr marL="549275" indent="-549275">
              <a:buNone/>
            </a:pPr>
            <a:endParaRPr lang="es-AR" sz="2800" dirty="0">
              <a:solidFill>
                <a:schemeClr val="bg1"/>
              </a:solidFill>
            </a:endParaRPr>
          </a:p>
          <a:p>
            <a:pPr marL="549275" indent="-549275">
              <a:buNone/>
            </a:pPr>
            <a:r>
              <a:rPr lang="es-AR" sz="2800" dirty="0">
                <a:solidFill>
                  <a:schemeClr val="bg1"/>
                </a:solidFill>
              </a:rPr>
              <a:t>11. </a:t>
            </a:r>
            <a:r>
              <a:rPr lang="es-AR" sz="2800" dirty="0" err="1">
                <a:solidFill>
                  <a:schemeClr val="bg1"/>
                </a:solidFill>
              </a:rPr>
              <a:t>Flexicomb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inspired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by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nature</a:t>
            </a:r>
            <a:r>
              <a:rPr lang="es-AR" sz="2800" dirty="0">
                <a:solidFill>
                  <a:schemeClr val="bg1"/>
                </a:solidFill>
              </a:rPr>
              <a:t> – as </a:t>
            </a:r>
            <a:r>
              <a:rPr lang="es-AR" sz="2800" dirty="0" err="1">
                <a:solidFill>
                  <a:schemeClr val="bg1"/>
                </a:solidFill>
              </a:rPr>
              <a:t>you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might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guess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from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name</a:t>
            </a:r>
            <a:r>
              <a:rPr lang="es-AR" sz="2800" dirty="0">
                <a:solidFill>
                  <a:schemeClr val="bg1"/>
                </a:solidFill>
              </a:rPr>
              <a:t>, </a:t>
            </a:r>
            <a:r>
              <a:rPr lang="es-AR" sz="2800" dirty="0" err="1">
                <a:solidFill>
                  <a:schemeClr val="bg1"/>
                </a:solidFill>
              </a:rPr>
              <a:t>the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structure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of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this</a:t>
            </a:r>
            <a:r>
              <a:rPr lang="es-AR" sz="2800" dirty="0">
                <a:solidFill>
                  <a:schemeClr val="bg1"/>
                </a:solidFill>
              </a:rPr>
              <a:t> material </a:t>
            </a:r>
            <a:r>
              <a:rPr lang="es-AR" sz="2800" dirty="0" err="1">
                <a:solidFill>
                  <a:schemeClr val="bg1"/>
                </a:solidFill>
              </a:rPr>
              <a:t>is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inspired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by</a:t>
            </a:r>
            <a:r>
              <a:rPr lang="es-AR" sz="2800" dirty="0">
                <a:solidFill>
                  <a:schemeClr val="bg1"/>
                </a:solidFill>
              </a:rPr>
              <a:t> </a:t>
            </a:r>
            <a:r>
              <a:rPr lang="es-AR" sz="2800" dirty="0" err="1">
                <a:solidFill>
                  <a:schemeClr val="bg1"/>
                </a:solidFill>
              </a:rPr>
              <a:t>honeycombs</a:t>
            </a:r>
            <a:r>
              <a:rPr lang="es-AR" sz="2800" dirty="0">
                <a:solidFill>
                  <a:schemeClr val="bg1"/>
                </a:solidFill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3158660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6105"/>
          </a:xfrm>
          <a:solidFill>
            <a:srgbClr val="9933FF"/>
          </a:solidFill>
        </p:spPr>
        <p:txBody>
          <a:bodyPr>
            <a:normAutofit/>
          </a:bodyPr>
          <a:lstStyle/>
          <a:p>
            <a:pPr algn="ctr"/>
            <a:r>
              <a:rPr lang="es-AR" sz="3600" b="1" dirty="0">
                <a:latin typeface="Arial Black" panose="020B0A04020102020204" pitchFamily="34" charset="0"/>
              </a:rPr>
              <a:t>TRADUCCIONES DE LA VOZ PASIVA</a:t>
            </a:r>
            <a:endParaRPr lang="es-AR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41231"/>
            <a:ext cx="10515600" cy="4535732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/>
          <a:lstStyle/>
          <a:p>
            <a:pPr marL="633413" indent="-280988" fontAlgn="base">
              <a:buNone/>
            </a:pPr>
            <a:r>
              <a:rPr lang="es-AR" sz="3200" b="1" dirty="0">
                <a:solidFill>
                  <a:srgbClr val="7030A0"/>
                </a:solidFill>
              </a:rPr>
              <a:t>1) Pasiva común sin </a:t>
            </a:r>
            <a:r>
              <a:rPr lang="es-AR" sz="3200" b="1" dirty="0" err="1">
                <a:solidFill>
                  <a:srgbClr val="7030A0"/>
                </a:solidFill>
              </a:rPr>
              <a:t>by</a:t>
            </a:r>
            <a:r>
              <a:rPr lang="es-AR" sz="3200" b="1" dirty="0">
                <a:solidFill>
                  <a:srgbClr val="7030A0"/>
                </a:solidFill>
              </a:rPr>
              <a:t> + complemento agente. </a:t>
            </a:r>
            <a:endParaRPr lang="es-AR" sz="3200" dirty="0">
              <a:solidFill>
                <a:srgbClr val="7030A0"/>
              </a:solidFill>
            </a:endParaRPr>
          </a:p>
          <a:p>
            <a:pPr marL="633413" indent="-280988" fontAlgn="base">
              <a:buNone/>
            </a:pPr>
            <a:r>
              <a:rPr lang="es-AR" sz="2400" b="1" dirty="0">
                <a:solidFill>
                  <a:srgbClr val="7030A0"/>
                </a:solidFill>
              </a:rPr>
              <a:t>(2 traducciones posibles: con se y perifrástica)</a:t>
            </a:r>
            <a:endParaRPr lang="es-AR" sz="2400" dirty="0">
              <a:solidFill>
                <a:srgbClr val="7030A0"/>
              </a:solidFill>
            </a:endParaRPr>
          </a:p>
          <a:p>
            <a:pPr marL="633413" indent="-280988" fontAlgn="base">
              <a:buNone/>
            </a:pPr>
            <a:r>
              <a:rPr lang="en-US" sz="2400" dirty="0">
                <a:solidFill>
                  <a:schemeClr val="bg1"/>
                </a:solidFill>
              </a:rPr>
              <a:t>Several frequently used statistical indicators are introduced to verify the diagnostic ability of the sample entropy. </a:t>
            </a:r>
            <a:endParaRPr lang="es-AR" sz="2400" dirty="0">
              <a:solidFill>
                <a:schemeClr val="bg1"/>
              </a:solidFill>
            </a:endParaRPr>
          </a:p>
          <a:p>
            <a:pPr marL="633413" lvl="0" indent="-280988" fontAlgn="base">
              <a:buNone/>
            </a:pPr>
            <a:r>
              <a:rPr lang="en-US" sz="2400" dirty="0" err="1">
                <a:solidFill>
                  <a:srgbClr val="7030A0"/>
                </a:solidFill>
              </a:rPr>
              <a:t>Varios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indicadores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estadísticos</a:t>
            </a:r>
            <a:r>
              <a:rPr lang="en-US" sz="2400" dirty="0">
                <a:solidFill>
                  <a:srgbClr val="7030A0"/>
                </a:solidFill>
              </a:rPr>
              <a:t> son </a:t>
            </a:r>
            <a:r>
              <a:rPr lang="en-US" sz="2400" dirty="0" err="1">
                <a:solidFill>
                  <a:srgbClr val="7030A0"/>
                </a:solidFill>
              </a:rPr>
              <a:t>introducidos</a:t>
            </a:r>
            <a:r>
              <a:rPr lang="en-US" sz="2400" dirty="0">
                <a:solidFill>
                  <a:srgbClr val="7030A0"/>
                </a:solidFill>
              </a:rPr>
              <a:t> para </a:t>
            </a:r>
            <a:r>
              <a:rPr lang="en-US" sz="2400" dirty="0" err="1">
                <a:solidFill>
                  <a:srgbClr val="7030A0"/>
                </a:solidFill>
              </a:rPr>
              <a:t>verificar</a:t>
            </a:r>
            <a:r>
              <a:rPr lang="en-US" sz="2400" dirty="0">
                <a:solidFill>
                  <a:srgbClr val="7030A0"/>
                </a:solidFill>
              </a:rPr>
              <a:t> la </a:t>
            </a:r>
            <a:r>
              <a:rPr lang="en-US" sz="2400" dirty="0" err="1">
                <a:solidFill>
                  <a:srgbClr val="7030A0"/>
                </a:solidFill>
              </a:rPr>
              <a:t>capacidad</a:t>
            </a:r>
            <a:r>
              <a:rPr lang="en-US" sz="2400" dirty="0">
                <a:solidFill>
                  <a:srgbClr val="7030A0"/>
                </a:solidFill>
              </a:rPr>
              <a:t> de </a:t>
            </a:r>
            <a:r>
              <a:rPr lang="en-US" sz="2400" dirty="0" err="1">
                <a:solidFill>
                  <a:srgbClr val="7030A0"/>
                </a:solidFill>
              </a:rPr>
              <a:t>diagnóstico</a:t>
            </a:r>
            <a:r>
              <a:rPr lang="en-US" sz="2400" dirty="0">
                <a:solidFill>
                  <a:srgbClr val="7030A0"/>
                </a:solidFill>
              </a:rPr>
              <a:t> de la </a:t>
            </a:r>
            <a:r>
              <a:rPr lang="en-US" sz="2400" dirty="0" err="1">
                <a:solidFill>
                  <a:srgbClr val="7030A0"/>
                </a:solidFill>
              </a:rPr>
              <a:t>entropía</a:t>
            </a:r>
            <a:r>
              <a:rPr lang="en-US" sz="2400" dirty="0">
                <a:solidFill>
                  <a:srgbClr val="7030A0"/>
                </a:solidFill>
              </a:rPr>
              <a:t> de </a:t>
            </a:r>
            <a:r>
              <a:rPr lang="en-US" sz="2400" dirty="0" err="1">
                <a:solidFill>
                  <a:srgbClr val="7030A0"/>
                </a:solidFill>
              </a:rPr>
              <a:t>muestra</a:t>
            </a:r>
            <a:r>
              <a:rPr lang="en-US" sz="2400" dirty="0">
                <a:solidFill>
                  <a:srgbClr val="7030A0"/>
                </a:solidFill>
              </a:rPr>
              <a:t>.</a:t>
            </a:r>
            <a:endParaRPr lang="es-AR" sz="2400" dirty="0">
              <a:solidFill>
                <a:srgbClr val="7030A0"/>
              </a:solidFill>
            </a:endParaRPr>
          </a:p>
          <a:p>
            <a:pPr marL="633413" lvl="0" indent="-280988" fontAlgn="base">
              <a:buNone/>
            </a:pPr>
            <a:r>
              <a:rPr lang="en-US" sz="2400" dirty="0" err="1">
                <a:solidFill>
                  <a:srgbClr val="7030A0"/>
                </a:solidFill>
              </a:rPr>
              <a:t>Varios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indicadores</a:t>
            </a:r>
            <a:r>
              <a:rPr lang="en-US" sz="2400" dirty="0">
                <a:solidFill>
                  <a:srgbClr val="7030A0"/>
                </a:solidFill>
              </a:rPr>
              <a:t> </a:t>
            </a:r>
            <a:r>
              <a:rPr lang="en-US" sz="2400" dirty="0" err="1">
                <a:solidFill>
                  <a:srgbClr val="7030A0"/>
                </a:solidFill>
              </a:rPr>
              <a:t>estadísticos</a:t>
            </a:r>
            <a:r>
              <a:rPr lang="en-US" sz="2400" dirty="0">
                <a:solidFill>
                  <a:srgbClr val="7030A0"/>
                </a:solidFill>
              </a:rPr>
              <a:t> se </a:t>
            </a:r>
            <a:r>
              <a:rPr lang="en-US" sz="2400" dirty="0" err="1">
                <a:solidFill>
                  <a:srgbClr val="7030A0"/>
                </a:solidFill>
              </a:rPr>
              <a:t>introducen</a:t>
            </a:r>
            <a:r>
              <a:rPr lang="en-US" sz="2400" dirty="0">
                <a:solidFill>
                  <a:srgbClr val="7030A0"/>
                </a:solidFill>
              </a:rPr>
              <a:t> para </a:t>
            </a:r>
            <a:r>
              <a:rPr lang="en-US" sz="2400" dirty="0" err="1">
                <a:solidFill>
                  <a:srgbClr val="7030A0"/>
                </a:solidFill>
              </a:rPr>
              <a:t>verificar</a:t>
            </a:r>
            <a:r>
              <a:rPr lang="en-US" sz="2400" dirty="0">
                <a:solidFill>
                  <a:srgbClr val="7030A0"/>
                </a:solidFill>
              </a:rPr>
              <a:t> la </a:t>
            </a:r>
            <a:r>
              <a:rPr lang="en-US" sz="2400" dirty="0" err="1">
                <a:solidFill>
                  <a:srgbClr val="7030A0"/>
                </a:solidFill>
              </a:rPr>
              <a:t>capacidad</a:t>
            </a:r>
            <a:r>
              <a:rPr lang="en-US" sz="2400" dirty="0">
                <a:solidFill>
                  <a:srgbClr val="7030A0"/>
                </a:solidFill>
              </a:rPr>
              <a:t> de </a:t>
            </a:r>
            <a:r>
              <a:rPr lang="en-US" sz="2400" dirty="0" err="1">
                <a:solidFill>
                  <a:srgbClr val="7030A0"/>
                </a:solidFill>
              </a:rPr>
              <a:t>diagnóstico</a:t>
            </a:r>
            <a:r>
              <a:rPr lang="en-US" sz="2400" dirty="0">
                <a:solidFill>
                  <a:srgbClr val="7030A0"/>
                </a:solidFill>
              </a:rPr>
              <a:t> de la </a:t>
            </a:r>
            <a:r>
              <a:rPr lang="en-US" sz="2400" dirty="0" err="1">
                <a:solidFill>
                  <a:srgbClr val="7030A0"/>
                </a:solidFill>
              </a:rPr>
              <a:t>entropía</a:t>
            </a:r>
            <a:r>
              <a:rPr lang="en-US" sz="2400" dirty="0">
                <a:solidFill>
                  <a:srgbClr val="7030A0"/>
                </a:solidFill>
              </a:rPr>
              <a:t> de </a:t>
            </a:r>
            <a:r>
              <a:rPr lang="en-US" sz="2400" dirty="0" err="1">
                <a:solidFill>
                  <a:srgbClr val="7030A0"/>
                </a:solidFill>
              </a:rPr>
              <a:t>muestra</a:t>
            </a:r>
            <a:r>
              <a:rPr lang="en-US" sz="2400" dirty="0">
                <a:solidFill>
                  <a:srgbClr val="7030A0"/>
                </a:solidFill>
              </a:rPr>
              <a:t>.</a:t>
            </a:r>
            <a:endParaRPr lang="es-AR" sz="24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604348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6105"/>
          </a:xfrm>
          <a:solidFill>
            <a:srgbClr val="9933FF"/>
          </a:solidFill>
        </p:spPr>
        <p:txBody>
          <a:bodyPr>
            <a:normAutofit/>
          </a:bodyPr>
          <a:lstStyle/>
          <a:p>
            <a:pPr algn="ctr"/>
            <a:r>
              <a:rPr lang="es-AR" sz="3600" b="1" dirty="0">
                <a:latin typeface="Arial Black" panose="020B0A04020102020204" pitchFamily="34" charset="0"/>
              </a:rPr>
              <a:t>TRADUCCIONES DE LA VOZ PASIVA</a:t>
            </a:r>
            <a:endParaRPr lang="es-AR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41231"/>
            <a:ext cx="10515600" cy="4535732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>
            <a:normAutofit/>
          </a:bodyPr>
          <a:lstStyle/>
          <a:p>
            <a:pPr marL="0" indent="0" fontAlgn="base">
              <a:buNone/>
            </a:pPr>
            <a:r>
              <a:rPr lang="es-AR" sz="2400" b="1" dirty="0">
                <a:solidFill>
                  <a:srgbClr val="7030A0"/>
                </a:solidFill>
                <a:latin typeface="Arial Black" panose="020B0A04020102020204" pitchFamily="34" charset="0"/>
              </a:rPr>
              <a:t>2) Pasiva común con </a:t>
            </a:r>
            <a:r>
              <a:rPr lang="es-AR" sz="2400" b="1" dirty="0" err="1">
                <a:solidFill>
                  <a:srgbClr val="7030A0"/>
                </a:solidFill>
                <a:latin typeface="Arial Black" panose="020B0A04020102020204" pitchFamily="34" charset="0"/>
              </a:rPr>
              <a:t>by</a:t>
            </a:r>
            <a:r>
              <a:rPr lang="es-AR" sz="2400" b="1" dirty="0">
                <a:solidFill>
                  <a:srgbClr val="7030A0"/>
                </a:solidFill>
                <a:latin typeface="Arial Black" panose="020B0A04020102020204" pitchFamily="34" charset="0"/>
              </a:rPr>
              <a:t> + complemento agente. </a:t>
            </a:r>
            <a:endParaRPr lang="es-AR" sz="2400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 marL="0" indent="0" fontAlgn="base">
              <a:buNone/>
            </a:pPr>
            <a:r>
              <a:rPr lang="es-AR" sz="2400" b="1" dirty="0">
                <a:solidFill>
                  <a:srgbClr val="7030A0"/>
                </a:solidFill>
                <a:latin typeface="Arial Black" panose="020B0A04020102020204" pitchFamily="34" charset="0"/>
              </a:rPr>
              <a:t> (Una sola traducción posible: perifrástica)</a:t>
            </a:r>
            <a:endParaRPr lang="es-AR" sz="2400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 marL="0" indent="0" fontAlgn="base">
              <a:buNone/>
            </a:pPr>
            <a:r>
              <a:rPr lang="en-US" sz="2400" dirty="0">
                <a:solidFill>
                  <a:schemeClr val="bg1"/>
                </a:solidFill>
              </a:rPr>
              <a:t>Anyone wearing a respirator must be trained by the company.</a:t>
            </a:r>
            <a:endParaRPr lang="es-AR" sz="2400" dirty="0">
              <a:solidFill>
                <a:schemeClr val="bg1"/>
              </a:solidFill>
            </a:endParaRPr>
          </a:p>
          <a:p>
            <a:pPr marL="0" indent="0" fontAlgn="base">
              <a:buNone/>
            </a:pPr>
            <a:r>
              <a:rPr lang="en-US" sz="2400" dirty="0" err="1">
                <a:solidFill>
                  <a:schemeClr val="bg1"/>
                </a:solidFill>
              </a:rPr>
              <a:t>Cualquiera</a:t>
            </a:r>
            <a:r>
              <a:rPr lang="en-US" sz="2400" dirty="0">
                <a:solidFill>
                  <a:schemeClr val="bg1"/>
                </a:solidFill>
              </a:rPr>
              <a:t> que use un </a:t>
            </a:r>
            <a:r>
              <a:rPr lang="en-US" sz="2400" dirty="0" err="1">
                <a:solidFill>
                  <a:schemeClr val="bg1"/>
                </a:solidFill>
              </a:rPr>
              <a:t>respirador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debe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ser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entrenado</a:t>
            </a:r>
            <a:r>
              <a:rPr lang="en-US" sz="2400" dirty="0">
                <a:solidFill>
                  <a:schemeClr val="bg1"/>
                </a:solidFill>
              </a:rPr>
              <a:t> </a:t>
            </a:r>
            <a:r>
              <a:rPr lang="en-US" sz="2400" dirty="0" err="1">
                <a:solidFill>
                  <a:schemeClr val="bg1"/>
                </a:solidFill>
              </a:rPr>
              <a:t>por</a:t>
            </a:r>
            <a:r>
              <a:rPr lang="en-US" sz="2400" dirty="0">
                <a:solidFill>
                  <a:schemeClr val="bg1"/>
                </a:solidFill>
              </a:rPr>
              <a:t> la </a:t>
            </a:r>
            <a:r>
              <a:rPr lang="en-US" sz="2400" dirty="0" err="1">
                <a:solidFill>
                  <a:schemeClr val="bg1"/>
                </a:solidFill>
              </a:rPr>
              <a:t>compañía</a:t>
            </a:r>
            <a:r>
              <a:rPr lang="en-US" sz="2400" dirty="0">
                <a:solidFill>
                  <a:schemeClr val="bg1"/>
                </a:solidFill>
              </a:rPr>
              <a:t>.</a:t>
            </a:r>
            <a:endParaRPr lang="es-AR" sz="2400" dirty="0">
              <a:solidFill>
                <a:schemeClr val="bg1"/>
              </a:solidFill>
            </a:endParaRPr>
          </a:p>
          <a:p>
            <a:pPr marL="0" indent="0" fontAlgn="base">
              <a:buNone/>
            </a:pPr>
            <a:r>
              <a:rPr lang="en-US" sz="2400" strike="sngStrike" dirty="0" err="1">
                <a:solidFill>
                  <a:schemeClr val="bg1"/>
                </a:solidFill>
              </a:rPr>
              <a:t>Cualquiera</a:t>
            </a:r>
            <a:r>
              <a:rPr lang="en-US" sz="2400" strike="sngStrike" dirty="0">
                <a:solidFill>
                  <a:schemeClr val="bg1"/>
                </a:solidFill>
              </a:rPr>
              <a:t> que use un </a:t>
            </a:r>
            <a:r>
              <a:rPr lang="en-US" sz="2400" strike="sngStrike" dirty="0" err="1">
                <a:solidFill>
                  <a:schemeClr val="bg1"/>
                </a:solidFill>
              </a:rPr>
              <a:t>respirador</a:t>
            </a:r>
            <a:r>
              <a:rPr lang="en-US" sz="2400" strike="sngStrike" dirty="0">
                <a:solidFill>
                  <a:schemeClr val="bg1"/>
                </a:solidFill>
              </a:rPr>
              <a:t> se </a:t>
            </a:r>
            <a:r>
              <a:rPr lang="en-US" sz="2400" strike="sngStrike" dirty="0" err="1">
                <a:solidFill>
                  <a:schemeClr val="bg1"/>
                </a:solidFill>
              </a:rPr>
              <a:t>debe</a:t>
            </a:r>
            <a:r>
              <a:rPr lang="en-US" sz="2400" strike="sngStrike" dirty="0">
                <a:solidFill>
                  <a:schemeClr val="bg1"/>
                </a:solidFill>
              </a:rPr>
              <a:t> </a:t>
            </a:r>
            <a:r>
              <a:rPr lang="en-US" sz="2400" strike="sngStrike" dirty="0" err="1">
                <a:solidFill>
                  <a:schemeClr val="bg1"/>
                </a:solidFill>
              </a:rPr>
              <a:t>ser</a:t>
            </a:r>
            <a:r>
              <a:rPr lang="en-US" sz="2400" strike="sngStrike" dirty="0">
                <a:solidFill>
                  <a:schemeClr val="bg1"/>
                </a:solidFill>
              </a:rPr>
              <a:t> </a:t>
            </a:r>
            <a:r>
              <a:rPr lang="en-US" sz="2400" strike="sngStrike" dirty="0" err="1">
                <a:solidFill>
                  <a:schemeClr val="bg1"/>
                </a:solidFill>
              </a:rPr>
              <a:t>entrenar</a:t>
            </a:r>
            <a:r>
              <a:rPr lang="en-US" sz="2400" strike="sngStrike" dirty="0">
                <a:solidFill>
                  <a:schemeClr val="bg1"/>
                </a:solidFill>
              </a:rPr>
              <a:t> </a:t>
            </a:r>
            <a:r>
              <a:rPr lang="en-US" sz="2400" strike="sngStrike" dirty="0" err="1">
                <a:solidFill>
                  <a:schemeClr val="bg1"/>
                </a:solidFill>
              </a:rPr>
              <a:t>por</a:t>
            </a:r>
            <a:r>
              <a:rPr lang="en-US" sz="2400" strike="sngStrike" dirty="0">
                <a:solidFill>
                  <a:schemeClr val="bg1"/>
                </a:solidFill>
              </a:rPr>
              <a:t> la </a:t>
            </a:r>
            <a:r>
              <a:rPr lang="en-US" sz="2400" strike="sngStrike" dirty="0" err="1">
                <a:solidFill>
                  <a:schemeClr val="bg1"/>
                </a:solidFill>
              </a:rPr>
              <a:t>compañía</a:t>
            </a:r>
            <a:r>
              <a:rPr lang="en-US" sz="2400" strike="sngStrike" dirty="0">
                <a:solidFill>
                  <a:schemeClr val="bg1"/>
                </a:solidFill>
              </a:rPr>
              <a:t>.</a:t>
            </a:r>
            <a:endParaRPr lang="es-AR" sz="2400" dirty="0">
              <a:solidFill>
                <a:schemeClr val="bg1"/>
              </a:solidFill>
            </a:endParaRPr>
          </a:p>
          <a:p>
            <a:pPr marL="0" indent="0" fontAlgn="base">
              <a:buNone/>
            </a:pPr>
            <a:r>
              <a:rPr lang="es-AR" sz="2400" b="1" dirty="0">
                <a:solidFill>
                  <a:schemeClr val="bg1"/>
                </a:solidFill>
              </a:rPr>
              <a:t> </a:t>
            </a:r>
            <a:endParaRPr lang="es-AR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57802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276105"/>
          </a:xfrm>
          <a:solidFill>
            <a:srgbClr val="9933FF"/>
          </a:solidFill>
        </p:spPr>
        <p:txBody>
          <a:bodyPr>
            <a:normAutofit/>
          </a:bodyPr>
          <a:lstStyle/>
          <a:p>
            <a:pPr algn="ctr"/>
            <a:r>
              <a:rPr lang="es-AR" sz="3600" b="1" dirty="0">
                <a:latin typeface="Arial Black" panose="020B0A04020102020204" pitchFamily="34" charset="0"/>
              </a:rPr>
              <a:t>TRADUCCIONES DE LA VOZ PASIVA</a:t>
            </a:r>
            <a:endParaRPr lang="es-AR" sz="3600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838200" y="1641231"/>
            <a:ext cx="10515600" cy="4535732"/>
          </a:xfrm>
          <a:solidFill>
            <a:schemeClr val="tx2"/>
          </a:solidFill>
          <a:ln w="57150">
            <a:solidFill>
              <a:srgbClr val="7030A0"/>
            </a:solidFill>
          </a:ln>
        </p:spPr>
        <p:txBody>
          <a:bodyPr anchor="ctr"/>
          <a:lstStyle/>
          <a:p>
            <a:pPr marL="0" indent="0" fontAlgn="base">
              <a:buNone/>
            </a:pPr>
            <a:r>
              <a:rPr lang="es-AR" sz="3200" b="1" dirty="0">
                <a:solidFill>
                  <a:srgbClr val="7030A0"/>
                </a:solidFill>
                <a:latin typeface="Arial Black" panose="020B0A04020102020204" pitchFamily="34" charset="0"/>
              </a:rPr>
              <a:t>3) Pasiva especial</a:t>
            </a:r>
            <a:endParaRPr lang="es-AR" sz="3200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 marL="0" indent="0" fontAlgn="base">
              <a:buNone/>
            </a:pPr>
            <a:r>
              <a:rPr lang="es-AR" sz="2800" b="1" dirty="0">
                <a:solidFill>
                  <a:srgbClr val="7030A0"/>
                </a:solidFill>
                <a:latin typeface="Arial Black" panose="020B0A04020102020204" pitchFamily="34" charset="0"/>
              </a:rPr>
              <a:t>(Una sola traducción posible: con se y alterando el orden)</a:t>
            </a:r>
            <a:endParaRPr lang="es-AR" sz="2800" dirty="0">
              <a:solidFill>
                <a:srgbClr val="7030A0"/>
              </a:solidFill>
              <a:latin typeface="Arial Black" panose="020B0A04020102020204" pitchFamily="34" charset="0"/>
            </a:endParaRPr>
          </a:p>
          <a:p>
            <a:pPr marL="0" indent="0" fontAlgn="base">
              <a:buNone/>
            </a:pPr>
            <a:r>
              <a:rPr lang="es-AR" sz="2400" dirty="0" err="1">
                <a:solidFill>
                  <a:schemeClr val="bg1"/>
                </a:solidFill>
              </a:rPr>
              <a:t>Almost</a:t>
            </a:r>
            <a:r>
              <a:rPr lang="es-AR" sz="2400" dirty="0">
                <a:solidFill>
                  <a:schemeClr val="bg1"/>
                </a:solidFill>
              </a:rPr>
              <a:t> 75% of </a:t>
            </a:r>
            <a:r>
              <a:rPr lang="es-AR" sz="2400" dirty="0" err="1">
                <a:solidFill>
                  <a:schemeClr val="bg1"/>
                </a:solidFill>
              </a:rPr>
              <a:t>the</a:t>
            </a:r>
            <a:r>
              <a:rPr lang="es-AR" sz="2400" dirty="0">
                <a:solidFill>
                  <a:schemeClr val="bg1"/>
                </a:solidFill>
              </a:rPr>
              <a:t> </a:t>
            </a:r>
            <a:r>
              <a:rPr lang="es-AR" sz="2400" dirty="0" err="1">
                <a:solidFill>
                  <a:schemeClr val="bg1"/>
                </a:solidFill>
              </a:rPr>
              <a:t>population</a:t>
            </a:r>
            <a:r>
              <a:rPr lang="es-AR" sz="2400" dirty="0">
                <a:solidFill>
                  <a:schemeClr val="bg1"/>
                </a:solidFill>
              </a:rPr>
              <a:t> </a:t>
            </a:r>
            <a:r>
              <a:rPr lang="es-AR" sz="2400" dirty="0" err="1">
                <a:solidFill>
                  <a:schemeClr val="bg1"/>
                </a:solidFill>
              </a:rPr>
              <a:t>is</a:t>
            </a:r>
            <a:r>
              <a:rPr lang="es-AR" sz="2400" dirty="0">
                <a:solidFill>
                  <a:schemeClr val="bg1"/>
                </a:solidFill>
              </a:rPr>
              <a:t> </a:t>
            </a:r>
            <a:r>
              <a:rPr lang="es-AR" sz="2400" dirty="0" err="1">
                <a:solidFill>
                  <a:schemeClr val="bg1"/>
                </a:solidFill>
              </a:rPr>
              <a:t>expected</a:t>
            </a:r>
            <a:r>
              <a:rPr lang="es-AR" sz="2400" dirty="0">
                <a:solidFill>
                  <a:schemeClr val="bg1"/>
                </a:solidFill>
              </a:rPr>
              <a:t> to be </a:t>
            </a:r>
            <a:r>
              <a:rPr lang="es-AR" sz="2400" dirty="0" err="1">
                <a:solidFill>
                  <a:schemeClr val="bg1"/>
                </a:solidFill>
              </a:rPr>
              <a:t>urban</a:t>
            </a:r>
            <a:r>
              <a:rPr lang="es-AR" sz="2400" dirty="0">
                <a:solidFill>
                  <a:schemeClr val="bg1"/>
                </a:solidFill>
              </a:rPr>
              <a:t> </a:t>
            </a:r>
            <a:r>
              <a:rPr lang="es-AR" sz="2400" dirty="0" err="1">
                <a:solidFill>
                  <a:schemeClr val="bg1"/>
                </a:solidFill>
              </a:rPr>
              <a:t>by</a:t>
            </a:r>
            <a:r>
              <a:rPr lang="es-AR" sz="2400" dirty="0">
                <a:solidFill>
                  <a:schemeClr val="bg1"/>
                </a:solidFill>
              </a:rPr>
              <a:t> 2030</a:t>
            </a:r>
            <a:r>
              <a:rPr lang="es-AR" sz="2400" dirty="0"/>
              <a:t>.</a:t>
            </a:r>
          </a:p>
          <a:p>
            <a:pPr marL="0" indent="0">
              <a:buNone/>
            </a:pPr>
            <a:r>
              <a:rPr lang="es-AR" sz="2400" dirty="0">
                <a:solidFill>
                  <a:srgbClr val="7030A0"/>
                </a:solidFill>
              </a:rPr>
              <a:t>Se espera que casi el 70% de la población sea urbana para 2030</a:t>
            </a:r>
          </a:p>
        </p:txBody>
      </p:sp>
    </p:spTree>
    <p:extLst>
      <p:ext uri="{BB962C8B-B14F-4D97-AF65-F5344CB8AC3E}">
        <p14:creationId xmlns:p14="http://schemas.microsoft.com/office/powerpoint/2010/main" val="1941471634"/>
      </p:ext>
    </p:extLst>
  </p:cSld>
  <p:clrMapOvr>
    <a:masterClrMapping/>
  </p:clrMapOvr>
</p:sld>
</file>

<file path=ppt/theme/theme1.xml><?xml version="1.0" encoding="utf-8"?>
<a:theme xmlns:a="http://schemas.openxmlformats.org/drawingml/2006/main" name="Sector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Sector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ctor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274</TotalTime>
  <Words>1530</Words>
  <Application>Microsoft Office PowerPoint</Application>
  <PresentationFormat>Panorámica</PresentationFormat>
  <Paragraphs>102</Paragraphs>
  <Slides>26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26</vt:i4>
      </vt:variant>
    </vt:vector>
  </HeadingPairs>
  <TitlesOfParts>
    <vt:vector size="30" baseType="lpstr">
      <vt:lpstr>Arial Black</vt:lpstr>
      <vt:lpstr>Century Gothic</vt:lpstr>
      <vt:lpstr>Wingdings 3</vt:lpstr>
      <vt:lpstr>Sector</vt:lpstr>
      <vt:lpstr>TRABAJO PRÁCTICO N° 5</vt:lpstr>
      <vt:lpstr>A.  Traduzca las oraciones con casos de traducción con “se”.</vt:lpstr>
      <vt:lpstr>Presentación de PowerPoint</vt:lpstr>
      <vt:lpstr>Presentación de PowerPoint</vt:lpstr>
      <vt:lpstr>Presentación de PowerPoint</vt:lpstr>
      <vt:lpstr>Presentación de PowerPoint</vt:lpstr>
      <vt:lpstr>TRADUCCIONES DE LA VOZ PASIVA</vt:lpstr>
      <vt:lpstr>TRADUCCIONES DE LA VOZ PASIVA</vt:lpstr>
      <vt:lpstr>TRADUCCIONES DE LA VOZ PASIVA</vt:lpstr>
      <vt:lpstr>TRADUCCIONES DE LA VOZ PASIVA</vt:lpstr>
      <vt:lpstr>D.  Traduzca apropiadamente las oraciones en voz pasiva según el contexto y función.</vt:lpstr>
      <vt:lpstr>Presentación de PowerPoint</vt:lpstr>
      <vt:lpstr>Presentación de PowerPoint</vt:lpstr>
      <vt:lpstr>II.   ELIPSIS</vt:lpstr>
      <vt:lpstr>C. Traduzca los siguientes casos de elipsis</vt:lpstr>
      <vt:lpstr>Presentación de PowerPoint</vt:lpstr>
      <vt:lpstr>Presentación de PowerPoint</vt:lpstr>
      <vt:lpstr>Presentación de PowerPoint</vt:lpstr>
      <vt:lpstr>E.  Traduzca el segmento asignado a su grupo.</vt:lpstr>
      <vt:lpstr>Petróleos - Arquitectura – Civil -LCC</vt:lpstr>
      <vt:lpstr>Petróleos - Arquitectura – Civil - LCC</vt:lpstr>
      <vt:lpstr>Petróleos - Arquitectura – Civil - LCC</vt:lpstr>
      <vt:lpstr>Petróleos - Arquitectura – Civil- LCC</vt:lpstr>
      <vt:lpstr>Industrial – MeCatrónica</vt:lpstr>
      <vt:lpstr>Industrial – MeCatrónica</vt:lpstr>
      <vt:lpstr>Industrial – MeCatrónica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Stella Pellicer</dc:creator>
  <cp:lastModifiedBy>Stella Pellicer</cp:lastModifiedBy>
  <cp:revision>21</cp:revision>
  <dcterms:created xsi:type="dcterms:W3CDTF">2025-04-23T13:41:58Z</dcterms:created>
  <dcterms:modified xsi:type="dcterms:W3CDTF">2025-09-12T04:47:48Z</dcterms:modified>
</cp:coreProperties>
</file>