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757" r:id="rId2"/>
    <p:sldId id="759" r:id="rId3"/>
    <p:sldId id="758" r:id="rId4"/>
    <p:sldId id="773" r:id="rId5"/>
    <p:sldId id="755" r:id="rId6"/>
    <p:sldId id="760" r:id="rId7"/>
    <p:sldId id="270" r:id="rId8"/>
    <p:sldId id="271" r:id="rId9"/>
    <p:sldId id="276" r:id="rId10"/>
    <p:sldId id="774" r:id="rId11"/>
    <p:sldId id="279" r:id="rId12"/>
    <p:sldId id="272" r:id="rId13"/>
    <p:sldId id="277" r:id="rId14"/>
    <p:sldId id="278" r:id="rId15"/>
    <p:sldId id="763" r:id="rId16"/>
    <p:sldId id="273" r:id="rId17"/>
    <p:sldId id="732" r:id="rId18"/>
    <p:sldId id="736" r:id="rId19"/>
    <p:sldId id="737" r:id="rId20"/>
    <p:sldId id="738" r:id="rId21"/>
    <p:sldId id="739" r:id="rId22"/>
    <p:sldId id="740" r:id="rId23"/>
    <p:sldId id="741" r:id="rId24"/>
    <p:sldId id="771" r:id="rId25"/>
    <p:sldId id="767" r:id="rId26"/>
    <p:sldId id="282" r:id="rId27"/>
    <p:sldId id="745" r:id="rId28"/>
    <p:sldId id="275" r:id="rId29"/>
    <p:sldId id="775" r:id="rId30"/>
    <p:sldId id="768" r:id="rId31"/>
    <p:sldId id="285" r:id="rId32"/>
    <p:sldId id="286" r:id="rId33"/>
    <p:sldId id="743" r:id="rId34"/>
    <p:sldId id="769" r:id="rId35"/>
    <p:sldId id="288" r:id="rId36"/>
    <p:sldId id="289" r:id="rId37"/>
    <p:sldId id="290" r:id="rId38"/>
    <p:sldId id="747" r:id="rId39"/>
    <p:sldId id="292" r:id="rId40"/>
    <p:sldId id="748" r:id="rId41"/>
    <p:sldId id="749" r:id="rId42"/>
    <p:sldId id="750" r:id="rId43"/>
    <p:sldId id="770" r:id="rId44"/>
    <p:sldId id="776" r:id="rId45"/>
    <p:sldId id="293" r:id="rId46"/>
    <p:sldId id="294" r:id="rId47"/>
    <p:sldId id="295" r:id="rId48"/>
    <p:sldId id="751" r:id="rId4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 Dieguez" userId="fe6e7e7479d2ae01" providerId="LiveId" clId="{9E46DA1D-5A35-4E83-B0E0-1734362DDE50}"/>
    <pc:docChg chg="modSld sldOrd">
      <pc:chgData name="Lilia Dieguez" userId="fe6e7e7479d2ae01" providerId="LiveId" clId="{9E46DA1D-5A35-4E83-B0E0-1734362DDE50}" dt="2025-08-01T19:20:08.531" v="4" actId="14734"/>
      <pc:docMkLst>
        <pc:docMk/>
      </pc:docMkLst>
      <pc:sldChg chg="ord">
        <pc:chgData name="Lilia Dieguez" userId="fe6e7e7479d2ae01" providerId="LiveId" clId="{9E46DA1D-5A35-4E83-B0E0-1734362DDE50}" dt="2025-08-01T18:44:38.951" v="3"/>
        <pc:sldMkLst>
          <pc:docMk/>
          <pc:sldMk cId="3934980058" sldId="755"/>
        </pc:sldMkLst>
      </pc:sldChg>
      <pc:sldChg chg="modSp mod">
        <pc:chgData name="Lilia Dieguez" userId="fe6e7e7479d2ae01" providerId="LiveId" clId="{9E46DA1D-5A35-4E83-B0E0-1734362DDE50}" dt="2025-08-01T19:20:08.531" v="4" actId="14734"/>
        <pc:sldMkLst>
          <pc:docMk/>
          <pc:sldMk cId="1890815824" sldId="767"/>
        </pc:sldMkLst>
        <pc:graphicFrameChg chg="modGraphic">
          <ac:chgData name="Lilia Dieguez" userId="fe6e7e7479d2ae01" providerId="LiveId" clId="{9E46DA1D-5A35-4E83-B0E0-1734362DDE50}" dt="2025-08-01T19:20:08.531" v="4" actId="14734"/>
          <ac:graphicFrameMkLst>
            <pc:docMk/>
            <pc:sldMk cId="1890815824" sldId="767"/>
            <ac:graphicFrameMk id="4" creationId="{00000000-0000-0000-0000-000000000000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3-13T01:18:42.1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7938 11733,'0'-25,"25"25,-1 0,1-25,0 25,0 0,0 0,-1 0,26 0,-25 0,25 0,-26 0,1 0,0 0,0 0,0 0,-1 0,1 0,0 0,0 0,0 0,-1 0,1 0,0 0,0 0,0 0,-1 0,1 0,25 0,-25 0,-1 0,1 0,0 0,0 0,0 0,-1 25,1-25,25 0,-25 25,-1-25,1 0,0 0,0 0,0 0,-1 0,1 24,0-24,0 0,0 0,-1 0,1 0,25 0,-25 25,24-25,-24 25,0-25,25 0,-26 0,26 0,-25 0,0 25,-1-25,1 0,0 0,25 0,-26 0,1 0,0 0,0 0,24 0,-24 0,0 0,0 0,0 0,-1 0,26 0,-25 0,0 0,-1 0,1 0,0 0,0 0,0 0,-1 0,1 0,0 0,0 0,0 0,24 0,-24 0,0 0,0 0,0 0,-1 0,1 0,0 0,0 0,0 0,-1 0,1 0,0 0,0 0,0 0,-1 0,1 0,0 0,0 0,0 0,-1 0,1 0,0 0,0 0,0 0,-1 0,-24-25,25 25,0 0,0 0,0 0,-1 0,1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025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766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23505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9276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011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5793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8384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37375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228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014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531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24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161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151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464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217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759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9873A65-F0C6-4969-B490-4299A9F76C25}" type="datetimeFigureOut">
              <a:rPr lang="es-AR" smtClean="0"/>
              <a:t>1/8/2025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77115-93AD-41FB-B847-32AB5773C2D0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1628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com.ar/url?sa=i&amp;rct=j&amp;q=&amp;esrc=s&amp;frm=1&amp;source=images&amp;cd=&amp;cad=rja&amp;uact=8&amp;ved=0CAcQjRw&amp;url=http://www.newvision.co.ug/news/640298-too-little-money-deal-with-the-problem.html&amp;ei=SQn2VLj9M8uqogTg2IDACw&amp;bvm=bv.87519884,d.cWc&amp;psig=AFQjCNEsAm6cUuwzuGBoxMssvTHDST7sXg&amp;ust=142549598059760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ar/imgres?imgurl=http://s3.amazonaws.com/rapgenius/filepicker/gt4SXoR7RlW7Exvi0BW8_little_money.jpg&amp;imgrefurl=http://genius.com/1819602/Hustle-gang-animal/Well-i-have-my-weed-and-my-money-green&amp;h=427&amp;w=640&amp;tbnid=pH0uFgwTHYaa_M:&amp;zoom=1&amp;docid=jfLmUkUroHOP-M&amp;ei=sQr2VN3XINPIsQTRy4CoAw&amp;tbm=isch&amp;ved=0CBkQMygRMBE4ZA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com.ar/imgres?imgurl=http://static1.squarespace.com/static/525f17d6e4b0e94ba1d31914/t/53c5d97ae4b0cd4116e540d4/1405475220118/&amp;imgrefurl=http://www.debtfreeguys.com/debt-free-guys-blog/2014/7/15/turning-a-little-money-into-a-lot-of-money&amp;h=250&amp;w=375&amp;tbnid=cIYrwMdyz_pSzM:&amp;zoom=1&amp;docid=g2UO3I0jdAx1lM&amp;ei=Kwb2VPbDOsLmsASt1oLYBQ&amp;tbm=isch&amp;ved=0CD4QMygZMBk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FRASE/GRUPO NOMINAL </a:t>
            </a:r>
            <a:br>
              <a:rPr lang="es-ES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es-A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(NOUN PHRASE)</a:t>
            </a:r>
            <a:br>
              <a:rPr lang="es-A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12375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214847"/>
            <a:ext cx="10972800" cy="491131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Another</a:t>
            </a:r>
            <a:r>
              <a:rPr lang="es-ES" sz="3000" b="1" dirty="0"/>
              <a:t>: </a:t>
            </a:r>
            <a:r>
              <a:rPr lang="es-ES" sz="3000" dirty="0"/>
              <a:t>otro/a, distinto/a</a:t>
            </a:r>
            <a:endParaRPr lang="es-ES" sz="3000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Much</a:t>
            </a:r>
            <a:r>
              <a:rPr lang="es-ES" sz="3000" b="1" dirty="0"/>
              <a:t>: </a:t>
            </a:r>
            <a:r>
              <a:rPr lang="es-ES" sz="3000" dirty="0"/>
              <a:t>mucho, la mayor parte de, la mayoría </a:t>
            </a:r>
            <a:endParaRPr lang="es-ES" sz="3000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Few</a:t>
            </a:r>
            <a:r>
              <a:rPr lang="es-ES" sz="3000" b="1" dirty="0"/>
              <a:t>: </a:t>
            </a:r>
            <a:r>
              <a:rPr lang="es-ES" sz="3000" dirty="0"/>
              <a:t>pocos / </a:t>
            </a:r>
            <a:r>
              <a:rPr lang="es-ES" sz="3000" b="1" dirty="0"/>
              <a:t>a </a:t>
            </a:r>
            <a:r>
              <a:rPr lang="es-ES" sz="3000" b="1" dirty="0" err="1"/>
              <a:t>few</a:t>
            </a:r>
            <a:r>
              <a:rPr lang="es-ES" sz="3000" b="1" dirty="0"/>
              <a:t> </a:t>
            </a:r>
            <a:r>
              <a:rPr lang="es-ES" sz="3000" dirty="0"/>
              <a:t>algunos      </a:t>
            </a:r>
            <a:r>
              <a:rPr lang="es-ES" sz="3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little</a:t>
            </a:r>
            <a:r>
              <a:rPr lang="es-ES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sz="3000" dirty="0"/>
              <a:t>poco / </a:t>
            </a:r>
            <a:r>
              <a:rPr lang="es-ES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es-ES" sz="3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little</a:t>
            </a:r>
            <a:r>
              <a:rPr lang="es-ES" sz="3000" dirty="0"/>
              <a:t> algo, un poco</a:t>
            </a:r>
            <a:endParaRPr lang="es-ES" sz="3000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Eithe</a:t>
            </a:r>
            <a:r>
              <a:rPr lang="es-ES" sz="3000" dirty="0" err="1"/>
              <a:t>r</a:t>
            </a:r>
            <a:r>
              <a:rPr lang="es-ES" sz="3000" dirty="0"/>
              <a:t>: ambos, cualquier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Either</a:t>
            </a:r>
            <a:r>
              <a:rPr lang="es-ES" sz="3000" b="1" dirty="0"/>
              <a:t>:</a:t>
            </a:r>
            <a:r>
              <a:rPr lang="es-ES" sz="3000" dirty="0"/>
              <a:t> A </a:t>
            </a:r>
            <a:r>
              <a:rPr lang="es-ES" sz="3000" dirty="0" err="1"/>
              <a:t>or</a:t>
            </a:r>
            <a:r>
              <a:rPr lang="es-ES" sz="3000" dirty="0"/>
              <a:t> B,, ya sea una o la otra</a:t>
            </a:r>
            <a:endParaRPr lang="es-ES" sz="3000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Both</a:t>
            </a:r>
            <a:r>
              <a:rPr lang="es-ES" sz="3000" b="1" dirty="0"/>
              <a:t>:</a:t>
            </a:r>
            <a:r>
              <a:rPr lang="es-ES" sz="3000" dirty="0"/>
              <a:t> ambos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Both</a:t>
            </a:r>
            <a:r>
              <a:rPr lang="es-ES" sz="3000" dirty="0"/>
              <a:t> A </a:t>
            </a:r>
            <a:r>
              <a:rPr lang="es-ES" sz="3000" b="1" dirty="0"/>
              <a:t>and</a:t>
            </a:r>
            <a:r>
              <a:rPr lang="es-ES" sz="3000" dirty="0"/>
              <a:t> B : tanto A como B</a:t>
            </a:r>
            <a:endParaRPr lang="es-ES" sz="3000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Neither</a:t>
            </a:r>
            <a:r>
              <a:rPr lang="es-ES" sz="3000" b="1" dirty="0"/>
              <a:t>:</a:t>
            </a:r>
            <a:r>
              <a:rPr lang="es-ES" sz="3000" dirty="0"/>
              <a:t> ningún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Neither</a:t>
            </a:r>
            <a:r>
              <a:rPr lang="es-ES" sz="3000" dirty="0"/>
              <a:t> A </a:t>
            </a:r>
            <a:r>
              <a:rPr lang="es-ES" sz="3000" b="1" dirty="0" err="1"/>
              <a:t>nor</a:t>
            </a:r>
            <a:r>
              <a:rPr lang="es-ES" sz="3000" dirty="0"/>
              <a:t> B: Ni A ni B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s-ES" sz="3000" b="1" dirty="0" err="1"/>
              <a:t>Most</a:t>
            </a:r>
            <a:r>
              <a:rPr lang="es-ES" sz="3000" b="1" dirty="0"/>
              <a:t> + </a:t>
            </a:r>
            <a:r>
              <a:rPr lang="es-ES" sz="3000" b="1" dirty="0" err="1"/>
              <a:t>Sust</a:t>
            </a:r>
            <a:r>
              <a:rPr lang="es-ES" sz="3000" b="1" dirty="0"/>
              <a:t> plural: </a:t>
            </a:r>
            <a:r>
              <a:rPr lang="es-ES" sz="3000" dirty="0"/>
              <a:t>la mayoría de </a:t>
            </a:r>
          </a:p>
        </p:txBody>
      </p:sp>
    </p:spTree>
    <p:extLst>
      <p:ext uri="{BB962C8B-B14F-4D97-AF65-F5344CB8AC3E}">
        <p14:creationId xmlns:p14="http://schemas.microsoft.com/office/powerpoint/2010/main" val="165900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2800">
                <a:solidFill>
                  <a:srgbClr val="3333CC"/>
                </a:solidFill>
              </a:rPr>
              <a:t>PREMODIFICADORES:</a:t>
            </a:r>
            <a:br>
              <a:rPr lang="es-ES" sz="3200">
                <a:solidFill>
                  <a:srgbClr val="3333CC"/>
                </a:solidFill>
              </a:rPr>
            </a:br>
            <a:r>
              <a:rPr lang="es-ES" sz="4000" b="1" u="sng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Numerativos y cuantificadores definidos</a:t>
            </a:r>
            <a:r>
              <a:rPr lang="es-ES" sz="400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" sz="3200" b="1" dirty="0" err="1"/>
              <a:t>One</a:t>
            </a:r>
            <a:r>
              <a:rPr lang="es-ES" sz="3200" b="1" dirty="0"/>
              <a:t>, </a:t>
            </a:r>
            <a:r>
              <a:rPr lang="es-ES" sz="3200" b="1" dirty="0" err="1"/>
              <a:t>two</a:t>
            </a:r>
            <a:r>
              <a:rPr lang="es-ES" sz="3200" dirty="0"/>
              <a:t>, </a:t>
            </a:r>
            <a:r>
              <a:rPr lang="es-ES" sz="3200" dirty="0" err="1"/>
              <a:t>etc</a:t>
            </a:r>
            <a:r>
              <a:rPr lang="es-ES" sz="3200" dirty="0"/>
              <a:t>: uno, dos, etc.</a:t>
            </a:r>
            <a:endParaRPr lang="en-US" sz="3200" b="1" dirty="0"/>
          </a:p>
          <a:p>
            <a:pPr eaLnBrk="1" hangingPunct="1"/>
            <a:r>
              <a:rPr lang="en-US" sz="3200" b="1" dirty="0"/>
              <a:t>One hundred</a:t>
            </a:r>
            <a:r>
              <a:rPr lang="en-US" sz="3200" dirty="0"/>
              <a:t>: </a:t>
            </a:r>
            <a:r>
              <a:rPr lang="en-US" sz="3200" dirty="0" err="1"/>
              <a:t>cien</a:t>
            </a:r>
            <a:r>
              <a:rPr lang="en-US" sz="3200" dirty="0"/>
              <a:t>, etc.</a:t>
            </a:r>
            <a:endParaRPr lang="en-US" sz="3200" b="1" dirty="0"/>
          </a:p>
          <a:p>
            <a:pPr eaLnBrk="1" hangingPunct="1"/>
            <a:r>
              <a:rPr lang="en-US" sz="3200" b="1" dirty="0"/>
              <a:t>Two thousand</a:t>
            </a:r>
            <a:r>
              <a:rPr lang="en-US" sz="3200" dirty="0"/>
              <a:t> dos mil, etc.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First</a:t>
            </a:r>
            <a:r>
              <a:rPr lang="es-ES" sz="3200" b="1" dirty="0"/>
              <a:t>, </a:t>
            </a:r>
            <a:r>
              <a:rPr lang="es-ES" sz="3200" b="1" dirty="0" err="1"/>
              <a:t>second</a:t>
            </a:r>
            <a:r>
              <a:rPr lang="es-ES" sz="3200" b="1" dirty="0"/>
              <a:t>, </a:t>
            </a:r>
            <a:r>
              <a:rPr lang="es-ES" sz="3200" b="1" dirty="0" err="1"/>
              <a:t>third</a:t>
            </a:r>
            <a:r>
              <a:rPr lang="es-ES" sz="3200" dirty="0"/>
              <a:t>: primero, Segundo, tercero, 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forth</a:t>
            </a:r>
            <a:r>
              <a:rPr lang="es-ES" sz="3200" b="1" dirty="0"/>
              <a:t>, </a:t>
            </a:r>
            <a:r>
              <a:rPr lang="es-ES" sz="3200" b="1" dirty="0" err="1"/>
              <a:t>fitfth</a:t>
            </a:r>
            <a:r>
              <a:rPr lang="es-ES" sz="3200" b="1" dirty="0"/>
              <a:t>, </a:t>
            </a:r>
            <a:r>
              <a:rPr lang="es-ES" sz="3200" b="1" dirty="0" err="1"/>
              <a:t>sixth</a:t>
            </a:r>
            <a:r>
              <a:rPr lang="es-ES" sz="3200" b="1" dirty="0"/>
              <a:t> </a:t>
            </a:r>
            <a:r>
              <a:rPr lang="es-ES" sz="3200" dirty="0"/>
              <a:t>… cuarto, quinto, sexto…</a:t>
            </a:r>
          </a:p>
        </p:txBody>
      </p:sp>
    </p:spTree>
    <p:extLst>
      <p:ext uri="{BB962C8B-B14F-4D97-AF65-F5344CB8AC3E}">
        <p14:creationId xmlns:p14="http://schemas.microsoft.com/office/powerpoint/2010/main" val="2126186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3200">
                <a:solidFill>
                  <a:srgbClr val="3333CC"/>
                </a:solidFill>
              </a:rPr>
              <a:t>PREMODIFICADORES:</a:t>
            </a:r>
            <a:r>
              <a:rPr lang="es-ES" sz="4000">
                <a:solidFill>
                  <a:srgbClr val="3333CC"/>
                </a:solidFill>
              </a:rPr>
              <a:t> </a:t>
            </a:r>
            <a:br>
              <a:rPr lang="es-ES" sz="4000">
                <a:solidFill>
                  <a:srgbClr val="3333CC"/>
                </a:solidFill>
              </a:rPr>
            </a:br>
            <a:r>
              <a:rPr lang="es-ES" sz="4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POSESIVOS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s-ES" sz="3200" b="1" dirty="0" err="1"/>
              <a:t>My</a:t>
            </a:r>
            <a:r>
              <a:rPr lang="es-ES" sz="3200" b="1" dirty="0"/>
              <a:t>       </a:t>
            </a:r>
            <a:r>
              <a:rPr lang="es-ES" sz="3200" dirty="0"/>
              <a:t>mi    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Your</a:t>
            </a:r>
            <a:r>
              <a:rPr lang="es-ES" sz="3200" b="1" dirty="0"/>
              <a:t>   </a:t>
            </a:r>
            <a:r>
              <a:rPr lang="es-ES" sz="3200" dirty="0"/>
              <a:t>tu /su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His</a:t>
            </a:r>
            <a:r>
              <a:rPr lang="es-ES" sz="3200" b="1" dirty="0"/>
              <a:t>      </a:t>
            </a:r>
            <a:r>
              <a:rPr lang="es-ES" sz="3200" dirty="0"/>
              <a:t>su (de él) 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Her</a:t>
            </a:r>
            <a:r>
              <a:rPr lang="es-ES" sz="3200" b="1" dirty="0"/>
              <a:t>     </a:t>
            </a:r>
            <a:r>
              <a:rPr lang="es-ES" sz="3200" dirty="0"/>
              <a:t>su (de ella)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Its</a:t>
            </a:r>
            <a:r>
              <a:rPr lang="es-ES" sz="3200" b="1" dirty="0"/>
              <a:t>       </a:t>
            </a:r>
            <a:r>
              <a:rPr lang="es-ES" sz="3200" dirty="0"/>
              <a:t>su  (no de persona)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Our</a:t>
            </a:r>
            <a:r>
              <a:rPr lang="es-ES" sz="3200" b="1" dirty="0"/>
              <a:t>     </a:t>
            </a:r>
            <a:r>
              <a:rPr lang="es-ES" sz="3200" dirty="0"/>
              <a:t>nuestro</a:t>
            </a:r>
            <a:endParaRPr lang="es-ES" sz="3200" b="1" dirty="0"/>
          </a:p>
          <a:p>
            <a:pPr eaLnBrk="1" hangingPunct="1"/>
            <a:r>
              <a:rPr lang="es-ES" sz="3200" b="1" dirty="0" err="1"/>
              <a:t>Their</a:t>
            </a:r>
            <a:r>
              <a:rPr lang="es-ES" sz="3200" b="1" dirty="0"/>
              <a:t>  </a:t>
            </a:r>
            <a:r>
              <a:rPr lang="es-ES" sz="3200" dirty="0"/>
              <a:t>su (de ellos)</a:t>
            </a:r>
          </a:p>
        </p:txBody>
      </p:sp>
    </p:spTree>
    <p:extLst>
      <p:ext uri="{BB962C8B-B14F-4D97-AF65-F5344CB8AC3E}">
        <p14:creationId xmlns:p14="http://schemas.microsoft.com/office/powerpoint/2010/main" val="1256718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34" y="2012347"/>
            <a:ext cx="8143932" cy="136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472" y="4572009"/>
            <a:ext cx="8072462" cy="122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52" y="357167"/>
            <a:ext cx="6715172" cy="91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1624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571481"/>
            <a:ext cx="8229600" cy="5554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i="1" dirty="0"/>
              <a:t>A lot of money</a:t>
            </a:r>
            <a:r>
              <a:rPr lang="en-US" i="1" dirty="0"/>
              <a:t>.</a:t>
            </a:r>
          </a:p>
          <a:p>
            <a:endParaRPr lang="en-US" i="1" dirty="0"/>
          </a:p>
          <a:p>
            <a:pPr>
              <a:buNone/>
            </a:pPr>
            <a:r>
              <a:rPr lang="en-US" i="1" dirty="0"/>
              <a:t>                                                    </a:t>
            </a:r>
          </a:p>
          <a:p>
            <a:pPr>
              <a:buNone/>
            </a:pPr>
            <a:endParaRPr lang="en-US" i="1" dirty="0"/>
          </a:p>
          <a:p>
            <a:pPr>
              <a:buNone/>
            </a:pPr>
            <a:r>
              <a:rPr lang="en-US" b="1" i="1" dirty="0"/>
              <a:t>a little money</a:t>
            </a:r>
            <a:endParaRPr lang="en-US" b="1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l</a:t>
            </a:r>
            <a:r>
              <a:rPr lang="es-AR" b="1" dirty="0" err="1"/>
              <a:t>ittle</a:t>
            </a:r>
            <a:r>
              <a:rPr lang="es-AR" b="1" dirty="0"/>
              <a:t> </a:t>
            </a:r>
            <a:r>
              <a:rPr lang="es-AR" b="1" dirty="0" err="1"/>
              <a:t>money</a:t>
            </a:r>
            <a:endParaRPr lang="es-AR" b="1" dirty="0"/>
          </a:p>
        </p:txBody>
      </p:sp>
      <p:pic>
        <p:nvPicPr>
          <p:cNvPr id="4" name="irc_mi" descr="http://www.newvision.co.ug/newvision_cms/gall_content/2013/3/2013_3$largeimg203_Mar_2013_192519263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934" y="4786322"/>
            <a:ext cx="27860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Resultado de imagen para little money a little money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72" y="285728"/>
            <a:ext cx="450059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Resultado de imagen para little money a little money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2993" y="2643183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90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09600" y="251956"/>
            <a:ext cx="10972800" cy="715454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Determinantes: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496390"/>
            <a:ext cx="10972800" cy="5655901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61888"/>
              </p:ext>
            </p:extLst>
          </p:nvPr>
        </p:nvGraphicFramePr>
        <p:xfrm>
          <a:off x="609600" y="1211844"/>
          <a:ext cx="11131825" cy="448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711">
                  <a:extLst>
                    <a:ext uri="{9D8B030D-6E8A-4147-A177-3AD203B41FA5}">
                      <a16:colId xmlns:a16="http://schemas.microsoft.com/office/drawing/2014/main" val="587563703"/>
                    </a:ext>
                  </a:extLst>
                </a:gridCol>
                <a:gridCol w="1575416">
                  <a:extLst>
                    <a:ext uri="{9D8B030D-6E8A-4147-A177-3AD203B41FA5}">
                      <a16:colId xmlns:a16="http://schemas.microsoft.com/office/drawing/2014/main" val="2183334862"/>
                    </a:ext>
                  </a:extLst>
                </a:gridCol>
                <a:gridCol w="4132073">
                  <a:extLst>
                    <a:ext uri="{9D8B030D-6E8A-4147-A177-3AD203B41FA5}">
                      <a16:colId xmlns:a16="http://schemas.microsoft.com/office/drawing/2014/main" val="1455804906"/>
                    </a:ext>
                  </a:extLst>
                </a:gridCol>
                <a:gridCol w="1333028">
                  <a:extLst>
                    <a:ext uri="{9D8B030D-6E8A-4147-A177-3AD203B41FA5}">
                      <a16:colId xmlns:a16="http://schemas.microsoft.com/office/drawing/2014/main" val="2786441262"/>
                    </a:ext>
                  </a:extLst>
                </a:gridCol>
                <a:gridCol w="950354">
                  <a:extLst>
                    <a:ext uri="{9D8B030D-6E8A-4147-A177-3AD203B41FA5}">
                      <a16:colId xmlns:a16="http://schemas.microsoft.com/office/drawing/2014/main" val="1704427333"/>
                    </a:ext>
                  </a:extLst>
                </a:gridCol>
                <a:gridCol w="1533243">
                  <a:extLst>
                    <a:ext uri="{9D8B030D-6E8A-4147-A177-3AD203B41FA5}">
                      <a16:colId xmlns:a16="http://schemas.microsoft.com/office/drawing/2014/main" val="1721947338"/>
                    </a:ext>
                  </a:extLst>
                </a:gridCol>
              </a:tblGrid>
              <a:tr h="560494">
                <a:tc>
                  <a:txBody>
                    <a:bodyPr/>
                    <a:lstStyle/>
                    <a:p>
                      <a:pPr algn="ctr"/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err="1">
                          <a:solidFill>
                            <a:srgbClr val="18464F"/>
                          </a:solidFill>
                        </a:rPr>
                        <a:t>Charges</a:t>
                      </a:r>
                      <a:endParaRPr lang="es-AR" sz="2400" dirty="0">
                        <a:solidFill>
                          <a:srgbClr val="18464F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>
                        <a:solidFill>
                          <a:srgbClr val="18464F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rgbClr val="18464F"/>
                          </a:solidFill>
                        </a:rPr>
                        <a:t>are</a:t>
                      </a:r>
                      <a:endParaRPr lang="es-AR" sz="2400" dirty="0">
                        <a:solidFill>
                          <a:srgbClr val="18464F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rgbClr val="18464F"/>
                          </a:solidFill>
                        </a:rPr>
                        <a:t>positive</a:t>
                      </a:r>
                      <a:endParaRPr lang="es-AR" sz="2400" dirty="0">
                        <a:solidFill>
                          <a:srgbClr val="18464F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448295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795142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25548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This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600084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Those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charges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are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524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Its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952301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algn="ctr"/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Most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charges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dirty="0">
                          <a:solidFill>
                            <a:schemeClr val="bg1"/>
                          </a:solidFill>
                        </a:rPr>
                        <a:t>are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pPr algn="ctr"/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Both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AR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AR" sz="2400" b="1" baseline="0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r>
                        <a:rPr lang="es-AR" sz="2400" b="1" baseline="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es-AR" sz="2400" b="1" baseline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AR" sz="2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AR" sz="2400" b="1" baseline="0" dirty="0" err="1">
                          <a:solidFill>
                            <a:schemeClr val="bg1"/>
                          </a:solidFill>
                        </a:rPr>
                        <a:t>circuit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9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0129" y="790789"/>
            <a:ext cx="9650547" cy="5352434"/>
          </a:xfrm>
        </p:spPr>
        <p:txBody>
          <a:bodyPr>
            <a:normAutofit/>
          </a:bodyPr>
          <a:lstStyle/>
          <a:p>
            <a:pPr marL="609600" indent="-609600">
              <a:buFont typeface="+mj-lt"/>
              <a:buAutoNum type="arabicPeriod" startAt="15"/>
            </a:pPr>
            <a:r>
              <a:rPr lang="en-US" sz="2800" b="1" u="sng" dirty="0"/>
              <a:t>My</a:t>
            </a:r>
            <a:r>
              <a:rPr lang="en-US" sz="2800" u="sng" dirty="0"/>
              <a:t> design </a:t>
            </a:r>
            <a:r>
              <a:rPr lang="en-US" sz="2800" dirty="0"/>
              <a:t>has new features.</a:t>
            </a:r>
            <a:endParaRPr lang="en-US" sz="2800" b="1" dirty="0"/>
          </a:p>
          <a:p>
            <a:pPr marL="609600" indent="-609600">
              <a:buFont typeface="+mj-lt"/>
              <a:buAutoNum type="arabicPeriod" startAt="15"/>
            </a:pPr>
            <a:r>
              <a:rPr lang="en-US" sz="2800" b="1" u="sng" dirty="0"/>
              <a:t>Our </a:t>
            </a:r>
            <a:r>
              <a:rPr lang="en-US" sz="2800" u="sng" dirty="0"/>
              <a:t>intention </a:t>
            </a:r>
            <a:r>
              <a:rPr lang="en-US" sz="2800" dirty="0"/>
              <a:t>is to transmit knowledge.</a:t>
            </a:r>
            <a:endParaRPr lang="en-US" sz="2800" b="1" dirty="0"/>
          </a:p>
          <a:p>
            <a:pPr marL="609600" indent="-609600">
              <a:buFont typeface="+mj-lt"/>
              <a:buAutoNum type="arabicPeriod" startAt="15"/>
            </a:pPr>
            <a:r>
              <a:rPr lang="en-US" sz="2800" b="1" u="sng" dirty="0"/>
              <a:t>His </a:t>
            </a:r>
            <a:r>
              <a:rPr lang="en-US" sz="2800" u="sng" dirty="0"/>
              <a:t>book </a:t>
            </a:r>
            <a:r>
              <a:rPr lang="en-US" sz="2800" dirty="0"/>
              <a:t>was published in 1985.</a:t>
            </a:r>
          </a:p>
          <a:p>
            <a:pPr marL="609600" indent="-609600">
              <a:buFont typeface="+mj-lt"/>
              <a:buAutoNum type="arabicPeriod" startAt="22"/>
            </a:pPr>
            <a:r>
              <a:rPr lang="en-US" sz="2800" u="sng" dirty="0"/>
              <a:t>The first edition </a:t>
            </a:r>
            <a:r>
              <a:rPr lang="en-US" sz="2800" dirty="0"/>
              <a:t>appeared in 1985.</a:t>
            </a:r>
          </a:p>
          <a:p>
            <a:pPr marL="609600" indent="-609600">
              <a:buFont typeface="+mj-lt"/>
              <a:buAutoNum type="arabicPeriod" startAt="22"/>
            </a:pPr>
            <a:r>
              <a:rPr lang="en-US" sz="2800" u="sng" dirty="0"/>
              <a:t>A few instructions </a:t>
            </a:r>
            <a:r>
              <a:rPr lang="en-US" sz="2800" dirty="0"/>
              <a:t>appear in the first chapter.</a:t>
            </a:r>
          </a:p>
          <a:p>
            <a:pPr marL="609600" indent="-609600">
              <a:buFont typeface="+mj-lt"/>
              <a:buAutoNum type="arabicPeriod" startAt="22"/>
            </a:pPr>
            <a:r>
              <a:rPr lang="en-US" sz="2800" u="sng" dirty="0"/>
              <a:t>Each machine </a:t>
            </a:r>
            <a:r>
              <a:rPr lang="en-US" sz="2800" dirty="0"/>
              <a:t>is similar to one in the book.</a:t>
            </a:r>
          </a:p>
          <a:p>
            <a:pPr marL="609600" indent="-609600">
              <a:buFont typeface="+mj-lt"/>
              <a:buAutoNum type="arabicPeriod" startAt="22"/>
            </a:pPr>
            <a:r>
              <a:rPr lang="en-US" sz="2800" u="sng" dirty="0"/>
              <a:t>Many applications </a:t>
            </a:r>
            <a:r>
              <a:rPr lang="en-US" sz="2800" dirty="0"/>
              <a:t>are included here.</a:t>
            </a:r>
            <a:endParaRPr lang="es-ES" sz="2800" dirty="0"/>
          </a:p>
          <a:p>
            <a:pPr marL="609600" indent="-609600">
              <a:buFont typeface="+mj-lt"/>
              <a:buAutoNum type="arabicPeriod" startAt="15"/>
            </a:pPr>
            <a:r>
              <a:rPr lang="es-E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Back</a:t>
            </a:r>
          </a:p>
          <a:p>
            <a:pPr marL="609600" indent="-609600">
              <a:buFont typeface="+mj-lt"/>
              <a:buAutoNum type="arabicPeriod" startAt="15"/>
            </a:pPr>
            <a:endParaRPr lang="en-US" sz="2800" b="1" dirty="0"/>
          </a:p>
          <a:p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1186665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345546" y="278404"/>
            <a:ext cx="14401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  <a:latin typeface="Calibri"/>
              </a:rPr>
              <a:t>Página 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3D8EA5-C008-49ED-A6D6-9F4D33340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88" y="111211"/>
            <a:ext cx="5947578" cy="66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61477B5-93D4-44C7-A798-683A379AA42F}"/>
              </a:ext>
            </a:extLst>
          </p:cNvPr>
          <p:cNvSpPr txBox="1"/>
          <p:nvPr/>
        </p:nvSpPr>
        <p:spPr>
          <a:xfrm>
            <a:off x="904240" y="437249"/>
            <a:ext cx="374904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BRU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</a:t>
            </a:r>
            <a:r>
              <a:rPr lang="es-AR" sz="3600" dirty="0"/>
              <a:t> -BRUSH</a:t>
            </a:r>
            <a:r>
              <a:rPr lang="es-AR" sz="3600" dirty="0">
                <a:solidFill>
                  <a:srgbClr val="FFFF00"/>
                </a:solidFill>
              </a:rPr>
              <a:t>ES</a:t>
            </a:r>
            <a:r>
              <a:rPr lang="es-AR" sz="3600" dirty="0"/>
              <a:t> BRUSH</a:t>
            </a:r>
            <a:r>
              <a:rPr lang="es-AR" sz="3600" dirty="0">
                <a:highlight>
                  <a:srgbClr val="FFFF00"/>
                </a:highlight>
              </a:rPr>
              <a:t>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1FA3C2-7F43-4EDD-8818-75AD1B17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7" y="3911135"/>
            <a:ext cx="3092977" cy="69673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CC9675C-70B8-4F3C-80C6-53E7E43AE467}"/>
              </a:ext>
            </a:extLst>
          </p:cNvPr>
          <p:cNvSpPr txBox="1"/>
          <p:nvPr/>
        </p:nvSpPr>
        <p:spPr>
          <a:xfrm>
            <a:off x="853440" y="3264804"/>
            <a:ext cx="382016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KNI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s-AR" sz="3600" dirty="0"/>
              <a:t> - KNI</a:t>
            </a:r>
            <a:r>
              <a:rPr lang="es-AR" sz="3600" dirty="0">
                <a:highlight>
                  <a:srgbClr val="FFFF00"/>
                </a:highlight>
              </a:rPr>
              <a:t>VES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E12764B-E66A-4E5B-9457-962E5338B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987" y="1083580"/>
            <a:ext cx="2223585" cy="17495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E344A6-04D7-46BA-9E86-36F6A78BC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" y="1083580"/>
            <a:ext cx="827826" cy="16565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F524322-62B8-467D-93A8-6689B326A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265" y="4834431"/>
            <a:ext cx="1957636" cy="180300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F07916D-977D-47BA-9121-F0F90F6D5A03}"/>
              </a:ext>
            </a:extLst>
          </p:cNvPr>
          <p:cNvSpPr txBox="1"/>
          <p:nvPr/>
        </p:nvSpPr>
        <p:spPr>
          <a:xfrm>
            <a:off x="5936342" y="337469"/>
            <a:ext cx="393337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Bo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s-AR" sz="3600" dirty="0"/>
              <a:t> - box</a:t>
            </a:r>
            <a:r>
              <a:rPr lang="es-AR" sz="3600" dirty="0">
                <a:highlight>
                  <a:srgbClr val="FFFF00"/>
                </a:highlight>
              </a:rPr>
              <a:t>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C503768-F333-4F03-80ED-1A947BD66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296" y="861010"/>
            <a:ext cx="2118732" cy="21879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D6BC503-2C44-4068-BD65-2715DD6DD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715" y="1307348"/>
            <a:ext cx="1674028" cy="165176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0587116-59C1-4D3D-BCF3-47E414092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983" y="4595091"/>
            <a:ext cx="3581352" cy="165176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4A69CED-D96D-45FE-9AF2-D8DCA910D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3600" y="4456548"/>
            <a:ext cx="1895746" cy="200160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B5B4EBBC-FB64-4614-8F5C-E4A62BF6FA6F}"/>
              </a:ext>
            </a:extLst>
          </p:cNvPr>
          <p:cNvSpPr txBox="1"/>
          <p:nvPr/>
        </p:nvSpPr>
        <p:spPr>
          <a:xfrm>
            <a:off x="6411836" y="3587969"/>
            <a:ext cx="434325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Countr</a:t>
            </a:r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s-AR" sz="3600" dirty="0"/>
              <a:t> - </a:t>
            </a:r>
            <a:r>
              <a:rPr lang="es-AR" sz="3600" dirty="0" err="1"/>
              <a:t>countr</a:t>
            </a:r>
            <a:r>
              <a:rPr lang="es-AR" sz="3600" dirty="0" err="1">
                <a:highlight>
                  <a:srgbClr val="FFFF00"/>
                </a:highlight>
              </a:rPr>
              <a:t>ies</a:t>
            </a:r>
            <a:endParaRPr lang="es-AR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48989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DC6C581-4849-4467-9505-622E0DB7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36" y="453851"/>
            <a:ext cx="1162212" cy="24958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06F63F-8F09-48BF-93A8-AD70FF40B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619" y="453851"/>
            <a:ext cx="3743847" cy="281026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64E709-1462-4317-98C2-2C6394EBFE44}"/>
              </a:ext>
            </a:extLst>
          </p:cNvPr>
          <p:cNvSpPr txBox="1"/>
          <p:nvPr/>
        </p:nvSpPr>
        <p:spPr>
          <a:xfrm>
            <a:off x="660358" y="2775857"/>
            <a:ext cx="3788228" cy="6531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Woman</a:t>
            </a:r>
            <a:r>
              <a:rPr lang="es-AR" sz="3600" dirty="0"/>
              <a:t> - </a:t>
            </a:r>
            <a:r>
              <a:rPr lang="es-AR" sz="3600" dirty="0" err="1"/>
              <a:t>women</a:t>
            </a:r>
            <a:endParaRPr lang="es-AR" sz="36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FE79A2-CA1F-4B43-879E-8F4347858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261" y="1285060"/>
            <a:ext cx="2784739" cy="13526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1B417D-4CB5-4593-B84E-7A8747FBD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723" y="350543"/>
            <a:ext cx="1132815" cy="322172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E46126F-FD3F-4F52-8D6B-49A443D66F69}"/>
              </a:ext>
            </a:extLst>
          </p:cNvPr>
          <p:cNvSpPr txBox="1"/>
          <p:nvPr/>
        </p:nvSpPr>
        <p:spPr>
          <a:xfrm>
            <a:off x="8606971" y="350543"/>
            <a:ext cx="291737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Foot</a:t>
            </a:r>
            <a:r>
              <a:rPr lang="es-AR" sz="3600" dirty="0"/>
              <a:t> - </a:t>
            </a:r>
            <a:r>
              <a:rPr lang="es-AR" sz="3600" dirty="0" err="1"/>
              <a:t>feet</a:t>
            </a:r>
            <a:endParaRPr lang="es-AR" sz="36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8AD6AAD-6F61-4E2F-8737-3796801F5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922" y="4716174"/>
            <a:ext cx="2381078" cy="173989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1D3FD09-5BC8-4691-AB39-0CC9B9500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78" y="4606891"/>
            <a:ext cx="2381079" cy="179725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DB0569A-DD2D-4107-964E-50C6AED07DBA}"/>
              </a:ext>
            </a:extLst>
          </p:cNvPr>
          <p:cNvSpPr txBox="1"/>
          <p:nvPr/>
        </p:nvSpPr>
        <p:spPr>
          <a:xfrm>
            <a:off x="1770743" y="3846286"/>
            <a:ext cx="354148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Medium - media</a:t>
            </a:r>
          </a:p>
        </p:txBody>
      </p:sp>
    </p:spTree>
    <p:extLst>
      <p:ext uri="{BB962C8B-B14F-4D97-AF65-F5344CB8AC3E}">
        <p14:creationId xmlns:p14="http://schemas.microsoft.com/office/powerpoint/2010/main" val="224844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5719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431075"/>
            <a:ext cx="10972800" cy="5695090"/>
          </a:xfrm>
        </p:spPr>
        <p:txBody>
          <a:bodyPr anchor="ctr">
            <a:normAutofit/>
          </a:bodyPr>
          <a:lstStyle/>
          <a:p>
            <a:r>
              <a:rPr lang="es-ES" sz="4000" dirty="0">
                <a:solidFill>
                  <a:schemeClr val="tx2">
                    <a:lumMod val="90000"/>
                  </a:schemeClr>
                </a:solidFill>
                <a:latin typeface="Arial Black" panose="020B0A04020102020204" pitchFamily="34" charset="0"/>
              </a:rPr>
              <a:t>Se construyen en torno a un sustantivo (núcleo de la frase nominal)</a:t>
            </a:r>
          </a:p>
          <a:p>
            <a:r>
              <a:rPr lang="es-ES" sz="4000" dirty="0">
                <a:solidFill>
                  <a:schemeClr val="tx2">
                    <a:lumMod val="90000"/>
                  </a:schemeClr>
                </a:solidFill>
                <a:latin typeface="Arial Black" panose="020B0A04020102020204" pitchFamily="34" charset="0"/>
              </a:rPr>
              <a:t>Importantes en el contexto de la traducción.</a:t>
            </a:r>
            <a:endParaRPr lang="es-AR" sz="4000" dirty="0">
              <a:solidFill>
                <a:schemeClr val="tx2">
                  <a:lumMod val="9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09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61A4E3F-3C43-4C86-8A0F-EB8C501C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91" y="598319"/>
            <a:ext cx="4124901" cy="24101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D50D969-C846-4CF8-817F-B17FAE43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643" y="503572"/>
            <a:ext cx="4778816" cy="25049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0DD9C39-2DD0-4102-A04D-D80DAB7A0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32" y="4378878"/>
            <a:ext cx="2391109" cy="20576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9FC3AF7-10F2-4093-9782-488CAF3FB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541" y="3545114"/>
            <a:ext cx="4124901" cy="300756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443FA89-F907-4F72-8BB5-3491C07AE4D3}"/>
              </a:ext>
            </a:extLst>
          </p:cNvPr>
          <p:cNvSpPr txBox="1"/>
          <p:nvPr/>
        </p:nvSpPr>
        <p:spPr>
          <a:xfrm>
            <a:off x="2583541" y="349385"/>
            <a:ext cx="606839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A </a:t>
            </a:r>
            <a:r>
              <a:rPr lang="es-AR" sz="3600" dirty="0" err="1"/>
              <a:t>sheep</a:t>
            </a:r>
            <a:r>
              <a:rPr lang="es-AR" sz="3600" dirty="0"/>
              <a:t> – </a:t>
            </a:r>
            <a:r>
              <a:rPr lang="es-AR" sz="3600" dirty="0" err="1"/>
              <a:t>lots</a:t>
            </a:r>
            <a:r>
              <a:rPr lang="es-AR" sz="3600" dirty="0"/>
              <a:t> </a:t>
            </a:r>
            <a:r>
              <a:rPr lang="es-AR" sz="3600" dirty="0" err="1"/>
              <a:t>of</a:t>
            </a:r>
            <a:r>
              <a:rPr lang="es-AR" sz="3600" dirty="0"/>
              <a:t>  </a:t>
            </a:r>
            <a:r>
              <a:rPr lang="es-AR" sz="3600" dirty="0" err="1"/>
              <a:t>sheep</a:t>
            </a:r>
            <a:endParaRPr lang="es-AR" sz="36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89DEBC-58C0-458D-B09C-76055C8F5FD8}"/>
              </a:ext>
            </a:extLst>
          </p:cNvPr>
          <p:cNvSpPr txBox="1"/>
          <p:nvPr/>
        </p:nvSpPr>
        <p:spPr>
          <a:xfrm>
            <a:off x="330984" y="3732547"/>
            <a:ext cx="412490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A </a:t>
            </a:r>
            <a:r>
              <a:rPr lang="es-AR" sz="3600" dirty="0" err="1"/>
              <a:t>fish</a:t>
            </a:r>
            <a:r>
              <a:rPr lang="es-AR" sz="3600" dirty="0"/>
              <a:t> – a </a:t>
            </a:r>
            <a:r>
              <a:rPr lang="es-AR" sz="3600" dirty="0" err="1"/>
              <a:t>lot</a:t>
            </a:r>
            <a:r>
              <a:rPr lang="es-AR" sz="3600" dirty="0"/>
              <a:t> </a:t>
            </a:r>
            <a:r>
              <a:rPr lang="es-AR" sz="3600" dirty="0" err="1"/>
              <a:t>of</a:t>
            </a:r>
            <a:r>
              <a:rPr lang="es-AR" sz="3600" dirty="0"/>
              <a:t> </a:t>
            </a:r>
            <a:r>
              <a:rPr lang="es-AR" sz="3600" dirty="0" err="1"/>
              <a:t>fish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3116413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1DC4180-9B16-44C6-BF8A-4F3DAF34E392}"/>
              </a:ext>
            </a:extLst>
          </p:cNvPr>
          <p:cNvSpPr txBox="1"/>
          <p:nvPr/>
        </p:nvSpPr>
        <p:spPr>
          <a:xfrm>
            <a:off x="769256" y="769257"/>
            <a:ext cx="3955143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potat</a:t>
            </a:r>
            <a:r>
              <a:rPr lang="es-A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AR" sz="3600" dirty="0"/>
              <a:t> - </a:t>
            </a:r>
            <a:r>
              <a:rPr lang="es-AR" sz="3600" dirty="0" err="1"/>
              <a:t>potato</a:t>
            </a:r>
            <a:r>
              <a:rPr lang="es-AR" sz="3600" dirty="0" err="1">
                <a:highlight>
                  <a:srgbClr val="FFFF00"/>
                </a:highlight>
              </a:rPr>
              <a:t>es</a:t>
            </a:r>
            <a:endParaRPr lang="es-AR" sz="3600" dirty="0">
              <a:highlight>
                <a:srgbClr val="FFFF00"/>
              </a:highligh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5B1DD7-EDC9-4575-87A5-822DD974D2B8}"/>
              </a:ext>
            </a:extLst>
          </p:cNvPr>
          <p:cNvSpPr txBox="1"/>
          <p:nvPr/>
        </p:nvSpPr>
        <p:spPr>
          <a:xfrm>
            <a:off x="6752869" y="277908"/>
            <a:ext cx="494191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tomat</a:t>
            </a:r>
            <a:r>
              <a:rPr lang="es-A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AR" sz="3600" dirty="0"/>
              <a:t> - </a:t>
            </a:r>
            <a:r>
              <a:rPr lang="es-AR" sz="3600" dirty="0" err="1"/>
              <a:t>tomato</a:t>
            </a:r>
            <a:r>
              <a:rPr lang="es-AR" sz="3600" dirty="0" err="1">
                <a:highlight>
                  <a:srgbClr val="FFFF00"/>
                </a:highlight>
              </a:rPr>
              <a:t>es</a:t>
            </a:r>
            <a:endParaRPr lang="es-AR" sz="3600" dirty="0">
              <a:highlight>
                <a:srgbClr val="FFFF00"/>
              </a:highligh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5D68D80-4EA2-4E10-9226-75CF2AFAB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33" y="1412270"/>
            <a:ext cx="2908339" cy="208641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46F916B-1A34-4553-B909-B341CD484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030" y="987457"/>
            <a:ext cx="1858148" cy="17345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64E0FB-8F87-4EB1-B422-7A7CCE548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487" y="769257"/>
            <a:ext cx="2570413" cy="20356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7C820BD-2322-42FD-9A49-D0C7C3D8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01767"/>
            <a:ext cx="2638975" cy="221630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87F8E31-63CD-40A9-A658-5F24917A2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6334" y="4479465"/>
            <a:ext cx="3280721" cy="193860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D2CC1B5-1527-4311-A4D2-46031328E8B4}"/>
              </a:ext>
            </a:extLst>
          </p:cNvPr>
          <p:cNvSpPr txBox="1"/>
          <p:nvPr/>
        </p:nvSpPr>
        <p:spPr>
          <a:xfrm>
            <a:off x="7649029" y="3429000"/>
            <a:ext cx="31496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Radi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AR" sz="3600" dirty="0"/>
              <a:t>- radio</a:t>
            </a:r>
            <a:r>
              <a:rPr lang="es-AR" sz="3600" dirty="0">
                <a:highlight>
                  <a:srgbClr val="FFFF00"/>
                </a:highlight>
              </a:rPr>
              <a:t>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095670E-D229-463A-84F7-CE8528FC7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" y="1415588"/>
            <a:ext cx="2027714" cy="108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25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0DB033A-2A52-4D0D-AA67-E8DBF3EE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540" y="586507"/>
            <a:ext cx="4772691" cy="106694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4A62BC-A5D4-419C-A96E-0967A6F3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469" y="586507"/>
            <a:ext cx="2353003" cy="11431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8B4E22-3928-44CE-ACE1-500A33DDD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40" y="2295650"/>
            <a:ext cx="5249245" cy="28004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E3E01C-255B-465A-B404-75EF88992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405" y="585811"/>
            <a:ext cx="2553196" cy="28431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9A214B4-7D39-4DF2-BFD1-068D4C500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947" y="5447790"/>
            <a:ext cx="4582164" cy="58110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F4E6BF1-B6F5-45B0-9907-BD8922295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778" y="3617408"/>
            <a:ext cx="3537682" cy="29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2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0FD1CC-4AD2-452A-BEF5-C147486FF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31" y="478112"/>
            <a:ext cx="3888681" cy="1428047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5E1D90-7E6B-4017-A208-3D80BE86C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391" y="1209261"/>
            <a:ext cx="3203643" cy="20682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146858C-703B-4203-B7EE-227D8345FA9D}"/>
              </a:ext>
            </a:extLst>
          </p:cNvPr>
          <p:cNvSpPr txBox="1"/>
          <p:nvPr/>
        </p:nvSpPr>
        <p:spPr>
          <a:xfrm>
            <a:off x="10291957" y="2631216"/>
            <a:ext cx="168365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pliers</a:t>
            </a:r>
            <a:endParaRPr lang="es-AR" sz="3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084776-6324-4850-AA76-409B2EF0FDA7}"/>
              </a:ext>
            </a:extLst>
          </p:cNvPr>
          <p:cNvSpPr txBox="1"/>
          <p:nvPr/>
        </p:nvSpPr>
        <p:spPr>
          <a:xfrm>
            <a:off x="2960915" y="154947"/>
            <a:ext cx="191588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pincers</a:t>
            </a:r>
            <a:endParaRPr lang="es-AR" sz="36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C0DA4D-EC7D-4F78-A858-8DD167163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15" y="315176"/>
            <a:ext cx="3676361" cy="175391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126742C-0906-4B53-ADFE-83F15FF24511}"/>
              </a:ext>
            </a:extLst>
          </p:cNvPr>
          <p:cNvSpPr txBox="1"/>
          <p:nvPr/>
        </p:nvSpPr>
        <p:spPr>
          <a:xfrm>
            <a:off x="8318016" y="801278"/>
            <a:ext cx="187234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tongs</a:t>
            </a:r>
            <a:endParaRPr lang="es-AR" sz="36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3D75847-1707-4C39-97B6-0A7C3C02E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371" y="1814763"/>
            <a:ext cx="3888681" cy="261206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A400B19-36A4-42D9-9A52-4FD4EF926D7C}"/>
              </a:ext>
            </a:extLst>
          </p:cNvPr>
          <p:cNvSpPr txBox="1"/>
          <p:nvPr/>
        </p:nvSpPr>
        <p:spPr>
          <a:xfrm>
            <a:off x="216386" y="3277547"/>
            <a:ext cx="1785257" cy="653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 err="1"/>
              <a:t>scissors</a:t>
            </a:r>
            <a:endParaRPr lang="es-AR" sz="36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D139432F-44C9-4D8A-A28E-B86FB9441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020" y="4788907"/>
            <a:ext cx="3676361" cy="16560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75070A9-1E3B-4A3B-9D1D-4FA806D6B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1407" y="4380603"/>
            <a:ext cx="2120016" cy="219916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5DB979C-35A8-42AA-AB73-A49607A98F6F}"/>
              </a:ext>
            </a:extLst>
          </p:cNvPr>
          <p:cNvSpPr txBox="1"/>
          <p:nvPr/>
        </p:nvSpPr>
        <p:spPr>
          <a:xfrm>
            <a:off x="6569592" y="4136571"/>
            <a:ext cx="372236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sz="3600" dirty="0"/>
              <a:t>a </a:t>
            </a:r>
            <a:r>
              <a:rPr lang="es-AR" sz="3600" dirty="0" err="1"/>
              <a:t>glass</a:t>
            </a:r>
            <a:r>
              <a:rPr lang="es-AR" sz="3600" dirty="0"/>
              <a:t> - </a:t>
            </a:r>
            <a:r>
              <a:rPr lang="es-AR" sz="3600" dirty="0" err="1"/>
              <a:t>glasses</a:t>
            </a:r>
            <a:endParaRPr lang="es-AR" sz="3600" dirty="0"/>
          </a:p>
        </p:txBody>
      </p:sp>
      <p:sp>
        <p:nvSpPr>
          <p:cNvPr id="2" name="Rectángulo 1"/>
          <p:cNvSpPr/>
          <p:nvPr/>
        </p:nvSpPr>
        <p:spPr>
          <a:xfrm>
            <a:off x="928193" y="5440312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8" action="ppaction://hlinksldjump"/>
              </a:rPr>
              <a:t>Back</a:t>
            </a:r>
            <a:endParaRPr lang="es-ES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012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959" y="220898"/>
            <a:ext cx="9404723" cy="1400530"/>
          </a:xfrm>
        </p:spPr>
        <p:txBody>
          <a:bodyPr/>
          <a:lstStyle/>
          <a:p>
            <a:r>
              <a:rPr lang="es-ES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Descriptores del núcleo (adjetivos )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639" y="1068947"/>
            <a:ext cx="11320530" cy="5299980"/>
          </a:xfrm>
        </p:spPr>
        <p:txBody>
          <a:bodyPr>
            <a:noAutofit/>
          </a:bodyPr>
          <a:lstStyle/>
          <a:p>
            <a:r>
              <a:rPr lang="es-ES" sz="2800" dirty="0"/>
              <a:t>Indican cualidades de los sustantivos a los que preceden</a:t>
            </a:r>
          </a:p>
          <a:p>
            <a:r>
              <a:rPr lang="es-ES" sz="2800" dirty="0"/>
              <a:t>Muchos se reconocen por su terminación</a:t>
            </a:r>
          </a:p>
          <a:p>
            <a:r>
              <a:rPr lang="es-ES" sz="2800" dirty="0"/>
              <a:t>No tienen forma plural en inglés. Debemos proporcionarla cuando el verbo núcleo esté en plural.</a:t>
            </a:r>
          </a:p>
          <a:p>
            <a:r>
              <a:rPr lang="es-ES" sz="2800" dirty="0"/>
              <a:t>Generalmente se traducen después del núcleo del grupo nominal.</a:t>
            </a:r>
          </a:p>
          <a:p>
            <a:r>
              <a:rPr lang="es-ES" sz="2800" dirty="0"/>
              <a:t>Pueden ser modificados por </a:t>
            </a:r>
            <a:r>
              <a:rPr lang="es-ES" sz="2800" b="1" i="1" u="sng" dirty="0">
                <a:solidFill>
                  <a:srgbClr val="C00000"/>
                </a:solidFill>
              </a:rPr>
              <a:t>intensificadores del adjetivo (adverbios)</a:t>
            </a:r>
            <a:r>
              <a:rPr lang="es-ES" sz="2800" dirty="0">
                <a:solidFill>
                  <a:srgbClr val="C00000"/>
                </a:solidFill>
              </a:rPr>
              <a:t>: </a:t>
            </a:r>
            <a:r>
              <a:rPr lang="es-ES" sz="2800" dirty="0" err="1">
                <a:solidFill>
                  <a:srgbClr val="C00000"/>
                </a:solidFill>
              </a:rPr>
              <a:t>very</a:t>
            </a:r>
            <a:r>
              <a:rPr lang="es-ES" sz="2800" dirty="0">
                <a:solidFill>
                  <a:srgbClr val="C00000"/>
                </a:solidFill>
              </a:rPr>
              <a:t>,</a:t>
            </a:r>
            <a:r>
              <a:rPr lang="es-ES" sz="2800" dirty="0">
                <a:solidFill>
                  <a:srgbClr val="FF0000"/>
                </a:solidFill>
              </a:rPr>
              <a:t> </a:t>
            </a:r>
            <a:r>
              <a:rPr lang="es-ES" sz="2800" dirty="0"/>
              <a:t>muy; </a:t>
            </a:r>
            <a:r>
              <a:rPr lang="es-ES" sz="2800" b="1" dirty="0" err="1">
                <a:solidFill>
                  <a:srgbClr val="C00000"/>
                </a:solidFill>
              </a:rPr>
              <a:t>extremely</a:t>
            </a:r>
            <a:r>
              <a:rPr lang="es-ES" sz="2800" dirty="0"/>
              <a:t>, extremadamente; </a:t>
            </a:r>
            <a:r>
              <a:rPr lang="es-ES" sz="2800" dirty="0" err="1">
                <a:solidFill>
                  <a:srgbClr val="C00000"/>
                </a:solidFill>
              </a:rPr>
              <a:t>completely</a:t>
            </a:r>
            <a:r>
              <a:rPr lang="es-ES" sz="2800" dirty="0">
                <a:solidFill>
                  <a:srgbClr val="FF0000"/>
                </a:solidFill>
              </a:rPr>
              <a:t>,</a:t>
            </a:r>
            <a:r>
              <a:rPr lang="es-ES" sz="2800" dirty="0"/>
              <a:t> completamente, etc.</a:t>
            </a:r>
          </a:p>
          <a:p>
            <a:r>
              <a:rPr lang="es-ES" sz="2800" dirty="0"/>
              <a:t>Cuando hay varios descriptores pueden estar separados por comas (no es común </a:t>
            </a:r>
            <a:r>
              <a:rPr lang="es-ES" sz="2800" b="1" i="1" dirty="0">
                <a:solidFill>
                  <a:srgbClr val="FF0000"/>
                </a:solidFill>
              </a:rPr>
              <a:t>and</a:t>
            </a:r>
            <a:r>
              <a:rPr lang="es-ES" sz="2800" dirty="0"/>
              <a:t> en la enumeración de adjetivos que preceden al sustantivo)</a:t>
            </a:r>
          </a:p>
          <a:p>
            <a:r>
              <a:rPr lang="es-ES" sz="2800" dirty="0"/>
              <a:t>A veces se trata de adjetivos compuestos unidos por un </a:t>
            </a:r>
            <a:r>
              <a:rPr lang="es-ES" sz="2800" dirty="0" err="1"/>
              <a:t>guión</a:t>
            </a:r>
            <a:r>
              <a:rPr lang="es-ES" sz="2800" dirty="0"/>
              <a:t> corto.</a:t>
            </a:r>
          </a:p>
          <a:p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1995851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9953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Descriptores del núcleo (adjetivos )</a:t>
            </a: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496390"/>
            <a:ext cx="10972800" cy="5655901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73186"/>
              </p:ext>
            </p:extLst>
          </p:nvPr>
        </p:nvGraphicFramePr>
        <p:xfrm>
          <a:off x="352022" y="1005533"/>
          <a:ext cx="11522298" cy="546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705">
                  <a:extLst>
                    <a:ext uri="{9D8B030D-6E8A-4147-A177-3AD203B41FA5}">
                      <a16:colId xmlns:a16="http://schemas.microsoft.com/office/drawing/2014/main" val="587563703"/>
                    </a:ext>
                  </a:extLst>
                </a:gridCol>
                <a:gridCol w="786121">
                  <a:extLst>
                    <a:ext uri="{9D8B030D-6E8A-4147-A177-3AD203B41FA5}">
                      <a16:colId xmlns:a16="http://schemas.microsoft.com/office/drawing/2014/main" val="1348146878"/>
                    </a:ext>
                  </a:extLst>
                </a:gridCol>
                <a:gridCol w="2752099">
                  <a:extLst>
                    <a:ext uri="{9D8B030D-6E8A-4147-A177-3AD203B41FA5}">
                      <a16:colId xmlns:a16="http://schemas.microsoft.com/office/drawing/2014/main" val="3346936772"/>
                    </a:ext>
                  </a:extLst>
                </a:gridCol>
                <a:gridCol w="1920383">
                  <a:extLst>
                    <a:ext uri="{9D8B030D-6E8A-4147-A177-3AD203B41FA5}">
                      <a16:colId xmlns:a16="http://schemas.microsoft.com/office/drawing/2014/main" val="2183334862"/>
                    </a:ext>
                  </a:extLst>
                </a:gridCol>
                <a:gridCol w="1689757">
                  <a:extLst>
                    <a:ext uri="{9D8B030D-6E8A-4147-A177-3AD203B41FA5}">
                      <a16:colId xmlns:a16="http://schemas.microsoft.com/office/drawing/2014/main" val="1455804906"/>
                    </a:ext>
                  </a:extLst>
                </a:gridCol>
                <a:gridCol w="964106">
                  <a:extLst>
                    <a:ext uri="{9D8B030D-6E8A-4147-A177-3AD203B41FA5}">
                      <a16:colId xmlns:a16="http://schemas.microsoft.com/office/drawing/2014/main" val="2786441262"/>
                    </a:ext>
                  </a:extLst>
                </a:gridCol>
                <a:gridCol w="893511">
                  <a:extLst>
                    <a:ext uri="{9D8B030D-6E8A-4147-A177-3AD203B41FA5}">
                      <a16:colId xmlns:a16="http://schemas.microsoft.com/office/drawing/2014/main" val="1704427333"/>
                    </a:ext>
                  </a:extLst>
                </a:gridCol>
                <a:gridCol w="1413616">
                  <a:extLst>
                    <a:ext uri="{9D8B030D-6E8A-4147-A177-3AD203B41FA5}">
                      <a16:colId xmlns:a16="http://schemas.microsoft.com/office/drawing/2014/main" val="1721947338"/>
                    </a:ext>
                  </a:extLst>
                </a:gridCol>
              </a:tblGrid>
              <a:tr h="826810">
                <a:tc>
                  <a:txBody>
                    <a:bodyPr/>
                    <a:lstStyle/>
                    <a:p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powerful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charges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are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448295"/>
                  </a:ext>
                </a:extLst>
              </a:tr>
              <a:tr h="826810">
                <a:tc>
                  <a:txBody>
                    <a:bodyPr/>
                    <a:lstStyle/>
                    <a:p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electric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charges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are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795142"/>
                  </a:ext>
                </a:extLst>
              </a:tr>
              <a:tr h="826810">
                <a:tc>
                  <a:txBody>
                    <a:bodyPr/>
                    <a:lstStyle/>
                    <a:p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These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two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different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electric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charges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are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25548"/>
                  </a:ext>
                </a:extLst>
              </a:tr>
              <a:tr h="826810">
                <a:tc>
                  <a:txBody>
                    <a:bodyPr/>
                    <a:lstStyle/>
                    <a:p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very</a:t>
                      </a:r>
                      <a:r>
                        <a:rPr lang="es-ES" sz="26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important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electric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600084"/>
                  </a:ext>
                </a:extLst>
              </a:tr>
              <a:tr h="826810">
                <a:tc>
                  <a:txBody>
                    <a:bodyPr/>
                    <a:lstStyle/>
                    <a:p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An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extremely</a:t>
                      </a:r>
                      <a:r>
                        <a:rPr lang="es-ES" sz="26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high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electric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813450"/>
                  </a:ext>
                </a:extLst>
              </a:tr>
              <a:tr h="826810">
                <a:tc>
                  <a:txBody>
                    <a:bodyPr/>
                    <a:lstStyle/>
                    <a:p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well</a:t>
                      </a:r>
                      <a:r>
                        <a:rPr lang="es-ES" sz="26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distributed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rgbClr val="00B050"/>
                          </a:solidFill>
                        </a:rPr>
                        <a:t>electric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05498"/>
                  </a:ext>
                </a:extLst>
              </a:tr>
              <a:tr h="508280">
                <a:tc>
                  <a:txBody>
                    <a:bodyPr/>
                    <a:lstStyle/>
                    <a:p>
                      <a:r>
                        <a:rPr lang="es-AR" sz="26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AR" sz="26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600" b="1" dirty="0" err="1">
                          <a:solidFill>
                            <a:srgbClr val="00B050"/>
                          </a:solidFill>
                        </a:rPr>
                        <a:t>existing</a:t>
                      </a:r>
                      <a:endParaRPr lang="es-AR" sz="2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6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815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Adjetivos que se pueden traducir antes o después del núcleo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sz="2800" b="1" dirty="0" err="1"/>
              <a:t>Same</a:t>
            </a:r>
            <a:r>
              <a:rPr lang="es-ES" sz="2800" b="1" dirty="0"/>
              <a:t>, </a:t>
            </a:r>
            <a:r>
              <a:rPr lang="es-ES" sz="2800" dirty="0"/>
              <a:t>el mismo, los mismos…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b="1" dirty="0" err="1"/>
              <a:t>Different</a:t>
            </a:r>
            <a:r>
              <a:rPr lang="es-ES" sz="2800" dirty="0"/>
              <a:t>, diferente, diferentes,</a:t>
            </a:r>
            <a:endParaRPr lang="es-ES" sz="2800" b="1" dirty="0"/>
          </a:p>
          <a:p>
            <a:pPr eaLnBrk="1" hangingPunct="1">
              <a:lnSpc>
                <a:spcPct val="90000"/>
              </a:lnSpc>
            </a:pPr>
            <a:r>
              <a:rPr lang="es-ES" sz="2800" b="1" dirty="0" err="1"/>
              <a:t>Various</a:t>
            </a:r>
            <a:r>
              <a:rPr lang="es-ES" sz="2800" dirty="0"/>
              <a:t>, distintos, variados</a:t>
            </a:r>
            <a:endParaRPr lang="es-ES" sz="2800" b="1" dirty="0"/>
          </a:p>
          <a:p>
            <a:pPr eaLnBrk="1" hangingPunct="1">
              <a:lnSpc>
                <a:spcPct val="90000"/>
              </a:lnSpc>
            </a:pPr>
            <a:r>
              <a:rPr lang="es-ES" sz="2800" b="1" dirty="0" err="1"/>
              <a:t>Whole</a:t>
            </a:r>
            <a:r>
              <a:rPr lang="es-ES" sz="2800" dirty="0"/>
              <a:t>, todo, la totalidad de</a:t>
            </a:r>
            <a:endParaRPr lang="es-ES" sz="2800" b="1" dirty="0"/>
          </a:p>
          <a:p>
            <a:pPr eaLnBrk="1" hangingPunct="1">
              <a:lnSpc>
                <a:spcPct val="90000"/>
              </a:lnSpc>
            </a:pPr>
            <a:r>
              <a:rPr lang="es-ES" sz="2800" b="1" dirty="0" err="1"/>
              <a:t>Respective</a:t>
            </a:r>
            <a:r>
              <a:rPr lang="es-ES" sz="2800" dirty="0"/>
              <a:t>, respectivo/s</a:t>
            </a:r>
            <a:endParaRPr lang="es-ES" sz="2800" b="1" dirty="0"/>
          </a:p>
          <a:p>
            <a:pPr eaLnBrk="1" hangingPunct="1">
              <a:lnSpc>
                <a:spcPct val="90000"/>
              </a:lnSpc>
            </a:pPr>
            <a:r>
              <a:rPr lang="es-ES" sz="2800" b="1" dirty="0" err="1"/>
              <a:t>Possible</a:t>
            </a:r>
            <a:r>
              <a:rPr lang="es-ES" sz="2800" dirty="0"/>
              <a:t>, posible, posibles</a:t>
            </a:r>
            <a:endParaRPr lang="es-ES" sz="2800" b="1" dirty="0"/>
          </a:p>
          <a:p>
            <a:pPr eaLnBrk="1" hangingPunct="1">
              <a:lnSpc>
                <a:spcPct val="90000"/>
              </a:lnSpc>
            </a:pPr>
            <a:r>
              <a:rPr lang="es-ES" sz="2800" b="1" dirty="0" err="1"/>
              <a:t>Obvious</a:t>
            </a:r>
            <a:r>
              <a:rPr lang="es-ES" sz="2800" b="1" dirty="0"/>
              <a:t>,</a:t>
            </a:r>
            <a:r>
              <a:rPr lang="es-ES" sz="2800" dirty="0"/>
              <a:t> obvio/s</a:t>
            </a:r>
            <a:endParaRPr lang="es-ES" sz="2800" b="1" dirty="0"/>
          </a:p>
          <a:p>
            <a:pPr eaLnBrk="1" hangingPunct="1">
              <a:lnSpc>
                <a:spcPct val="90000"/>
              </a:lnSpc>
            </a:pPr>
            <a:r>
              <a:rPr lang="es-ES" sz="2800" b="1" dirty="0"/>
              <a:t>Complete,</a:t>
            </a:r>
            <a:r>
              <a:rPr lang="es-ES" sz="2800" dirty="0"/>
              <a:t> todo, entero </a:t>
            </a:r>
          </a:p>
          <a:p>
            <a:pPr eaLnBrk="1" hangingPunct="1">
              <a:lnSpc>
                <a:spcPct val="90000"/>
              </a:lnSpc>
            </a:pP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524513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ADC309-1C86-4016-BF5F-FC38F3AE3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90833"/>
            <a:ext cx="11018108" cy="5335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26.</a:t>
            </a:r>
            <a:r>
              <a:rPr lang="en-US" sz="2800" dirty="0"/>
              <a:t> I am using </a:t>
            </a:r>
            <a:r>
              <a:rPr lang="en-US" sz="2800" dirty="0">
                <a:highlight>
                  <a:srgbClr val="FFFF00"/>
                </a:highlight>
              </a:rPr>
              <a:t>the same devices. </a:t>
            </a:r>
          </a:p>
          <a:p>
            <a:pPr marL="0" indent="0">
              <a:buNone/>
            </a:pPr>
            <a:r>
              <a:rPr lang="en-US" sz="2800" dirty="0"/>
              <a:t>27. The </a:t>
            </a:r>
            <a:r>
              <a:rPr lang="en-US" sz="2800" dirty="0">
                <a:highlight>
                  <a:srgbClr val="FFFF00"/>
                </a:highlight>
              </a:rPr>
              <a:t>possible uses </a:t>
            </a:r>
            <a:r>
              <a:rPr lang="en-US" sz="2800" dirty="0"/>
              <a:t>follow. </a:t>
            </a:r>
          </a:p>
          <a:p>
            <a:pPr marL="0" indent="0">
              <a:buNone/>
            </a:pPr>
            <a:r>
              <a:rPr lang="en-US" sz="2800" dirty="0"/>
              <a:t>28. The </a:t>
            </a:r>
            <a:r>
              <a:rPr lang="en-US" sz="2800" dirty="0">
                <a:highlight>
                  <a:srgbClr val="FFFF00"/>
                </a:highlight>
              </a:rPr>
              <a:t>various reasons </a:t>
            </a:r>
            <a:r>
              <a:rPr lang="en-US" sz="2800" dirty="0"/>
              <a:t>are given. </a:t>
            </a:r>
          </a:p>
          <a:p>
            <a:pPr marL="0" indent="0">
              <a:buNone/>
            </a:pPr>
            <a:r>
              <a:rPr lang="en-US" sz="2800" dirty="0"/>
              <a:t>29. The </a:t>
            </a:r>
            <a:r>
              <a:rPr lang="en-US" sz="2800" dirty="0">
                <a:highlight>
                  <a:srgbClr val="FFFF00"/>
                </a:highlight>
              </a:rPr>
              <a:t>respective alternatives </a:t>
            </a:r>
            <a:r>
              <a:rPr lang="en-US" sz="2800" dirty="0"/>
              <a:t>are these ones. </a:t>
            </a:r>
          </a:p>
          <a:p>
            <a:pPr marL="0" indent="0">
              <a:buNone/>
            </a:pPr>
            <a:r>
              <a:rPr lang="en-US" sz="2800" dirty="0"/>
              <a:t>32. The </a:t>
            </a:r>
            <a:r>
              <a:rPr lang="en-US" sz="2800" dirty="0">
                <a:highlight>
                  <a:srgbClr val="FFFF00"/>
                </a:highlight>
              </a:rPr>
              <a:t>other possible two alternatives </a:t>
            </a:r>
            <a:r>
              <a:rPr lang="en-US" sz="2800" dirty="0"/>
              <a:t>are these ones. </a:t>
            </a:r>
          </a:p>
          <a:p>
            <a:pPr marL="0" indent="0">
              <a:buNone/>
            </a:pPr>
            <a:r>
              <a:rPr lang="en-US" sz="2800" dirty="0"/>
              <a:t>33. A </a:t>
            </a:r>
            <a:r>
              <a:rPr lang="en-US" sz="2800" dirty="0">
                <a:highlight>
                  <a:srgbClr val="FFFF00"/>
                </a:highlight>
              </a:rPr>
              <a:t>famous book </a:t>
            </a:r>
            <a:r>
              <a:rPr lang="en-US" sz="2800" dirty="0"/>
              <a:t>was mentioned. </a:t>
            </a:r>
          </a:p>
          <a:p>
            <a:pPr marL="0" indent="0">
              <a:buNone/>
            </a:pPr>
            <a:r>
              <a:rPr lang="en-US" sz="2800" dirty="0"/>
              <a:t>34. The energy sector requires </a:t>
            </a:r>
            <a:r>
              <a:rPr lang="en-US" sz="2800" dirty="0">
                <a:highlight>
                  <a:srgbClr val="FFFF00"/>
                </a:highlight>
              </a:rPr>
              <a:t>new proposals </a:t>
            </a:r>
          </a:p>
          <a:p>
            <a:pPr marL="0" indent="0">
              <a:buNone/>
            </a:pPr>
            <a:endParaRPr lang="es-A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97013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3200">
                <a:solidFill>
                  <a:srgbClr val="3333CC"/>
                </a:solidFill>
              </a:rPr>
              <a:t>PREMODIFICADORES:</a:t>
            </a:r>
            <a:r>
              <a:rPr lang="es-ES" sz="4000">
                <a:solidFill>
                  <a:srgbClr val="3333CC"/>
                </a:solidFill>
              </a:rPr>
              <a:t> </a:t>
            </a:r>
            <a:br>
              <a:rPr lang="es-ES" sz="4000">
                <a:solidFill>
                  <a:srgbClr val="3333CC"/>
                </a:solidFill>
              </a:rPr>
            </a:br>
            <a:r>
              <a:rPr lang="es-ES" sz="4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POSESIVO: `S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600201"/>
            <a:ext cx="91440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s-ES" b="1" dirty="0" err="1"/>
              <a:t>Smith´s</a:t>
            </a:r>
            <a:r>
              <a:rPr lang="es-ES" b="1" dirty="0"/>
              <a:t>   </a:t>
            </a:r>
            <a:r>
              <a:rPr lang="es-ES" dirty="0"/>
              <a:t>de Smith (perteneciente a Smith)</a:t>
            </a:r>
          </a:p>
          <a:p>
            <a:pPr eaLnBrk="1" hangingPunct="1"/>
            <a:r>
              <a:rPr lang="en-US" b="1" dirty="0"/>
              <a:t>Smith and Simpson´s  </a:t>
            </a:r>
            <a:r>
              <a:rPr lang="en-US" dirty="0"/>
              <a:t>de/</a:t>
            </a:r>
            <a:r>
              <a:rPr lang="en-US" dirty="0" err="1"/>
              <a:t>perteneciente</a:t>
            </a:r>
            <a:r>
              <a:rPr lang="en-US" dirty="0"/>
              <a:t> a Smith y Simpson.</a:t>
            </a:r>
          </a:p>
          <a:p>
            <a:pPr eaLnBrk="1" hangingPunct="1"/>
            <a:r>
              <a:rPr lang="en-US" b="1" dirty="0"/>
              <a:t>Smith and Harris´</a:t>
            </a:r>
            <a:r>
              <a:rPr lang="en-US" dirty="0"/>
              <a:t>       de/</a:t>
            </a:r>
            <a:r>
              <a:rPr lang="en-US" dirty="0" err="1"/>
              <a:t>perteneciente</a:t>
            </a:r>
            <a:r>
              <a:rPr lang="en-US" dirty="0"/>
              <a:t> a Smith y Harris.</a:t>
            </a:r>
            <a:r>
              <a:rPr lang="es-ES" dirty="0"/>
              <a:t> </a:t>
            </a:r>
          </a:p>
          <a:p>
            <a:pPr marL="457200" lvl="1" indent="0">
              <a:buNone/>
            </a:pPr>
            <a:r>
              <a:rPr lang="en-US" b="1" dirty="0"/>
              <a:t>o</a:t>
            </a:r>
          </a:p>
          <a:p>
            <a:r>
              <a:rPr lang="en-US" b="1" dirty="0"/>
              <a:t>Smith and Harris´s</a:t>
            </a:r>
          </a:p>
          <a:p>
            <a:pPr lvl="1"/>
            <a:r>
              <a:rPr lang="en-US" b="1" dirty="0"/>
              <a:t> </a:t>
            </a:r>
            <a:r>
              <a:rPr lang="en-US" b="1" dirty="0" err="1"/>
              <a:t>pero</a:t>
            </a:r>
            <a:endParaRPr lang="en-US" b="1" dirty="0"/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employers</a:t>
            </a:r>
            <a:r>
              <a:rPr lang="es-ES" dirty="0"/>
              <a:t>’ </a:t>
            </a:r>
            <a:r>
              <a:rPr lang="es-ES" dirty="0" err="1"/>
              <a:t>account</a:t>
            </a:r>
            <a:endParaRPr lang="es-ES" dirty="0"/>
          </a:p>
          <a:p>
            <a:pPr marL="609600" indent="-609600">
              <a:buFont typeface="+mj-lt"/>
              <a:buAutoNum type="arabicPeriod" startAt="15"/>
            </a:pPr>
            <a:r>
              <a:rPr lang="en-US" b="1" u="sng" dirty="0"/>
              <a:t>Maxwell's</a:t>
            </a:r>
            <a:r>
              <a:rPr lang="en-US" u="sng" dirty="0"/>
              <a:t> Equations </a:t>
            </a:r>
            <a:r>
              <a:rPr lang="en-US" dirty="0"/>
              <a:t>are in chapter 8.</a:t>
            </a:r>
            <a:endParaRPr lang="en-US" b="1" dirty="0"/>
          </a:p>
          <a:p>
            <a:pPr marL="609600" indent="-609600">
              <a:buFont typeface="+mj-lt"/>
              <a:buAutoNum type="arabicPeriod" startAt="15"/>
            </a:pPr>
            <a:r>
              <a:rPr lang="en-US" b="1" u="sng" dirty="0"/>
              <a:t>Peter Norton´s</a:t>
            </a:r>
            <a:r>
              <a:rPr lang="en-US" u="sng" dirty="0"/>
              <a:t> book</a:t>
            </a:r>
            <a:r>
              <a:rPr lang="en-US" dirty="0"/>
              <a:t>.</a:t>
            </a:r>
            <a:endParaRPr lang="en-US" b="1" dirty="0"/>
          </a:p>
          <a:p>
            <a:pPr marL="609600" indent="-609600">
              <a:buFont typeface="+mj-lt"/>
              <a:buAutoNum type="arabicPeriod" startAt="15"/>
            </a:pPr>
            <a:r>
              <a:rPr lang="en-US" b="1" u="sng" dirty="0"/>
              <a:t>PPG´s</a:t>
            </a:r>
            <a:r>
              <a:rPr lang="en-US" u="sng" dirty="0"/>
              <a:t> Coatings </a:t>
            </a:r>
            <a:r>
              <a:rPr lang="en-US" dirty="0"/>
              <a:t>will be quoted.</a:t>
            </a:r>
            <a:endParaRPr lang="en-US" b="1" dirty="0"/>
          </a:p>
          <a:p>
            <a:pPr eaLnBrk="1" hangingPunct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2754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Sustantivos</a:t>
            </a:r>
            <a:r>
              <a:rPr lang="en-GB" dirty="0"/>
              <a:t> en </a:t>
            </a:r>
            <a:r>
              <a:rPr lang="en-GB" dirty="0" err="1"/>
              <a:t>posición</a:t>
            </a:r>
            <a:r>
              <a:rPr lang="en-GB" dirty="0"/>
              <a:t> </a:t>
            </a:r>
            <a:r>
              <a:rPr lang="en-GB" dirty="0" err="1"/>
              <a:t>adjetiva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2900" y="1671639"/>
            <a:ext cx="11341100" cy="4708526"/>
          </a:xfrm>
        </p:spPr>
        <p:txBody>
          <a:bodyPr>
            <a:normAutofit/>
          </a:bodyPr>
          <a:lstStyle/>
          <a:p>
            <a:r>
              <a:rPr lang="en-GB" sz="3400" b="1" dirty="0">
                <a:solidFill>
                  <a:schemeClr val="accent3">
                    <a:lumMod val="75000"/>
                  </a:schemeClr>
                </a:solidFill>
              </a:rPr>
              <a:t>Wind</a:t>
            </a:r>
            <a:r>
              <a:rPr lang="en-GB" sz="3400" dirty="0"/>
              <a:t> energy </a:t>
            </a:r>
            <a:r>
              <a:rPr lang="en-GB" sz="3400" dirty="0">
                <a:sym typeface="Wingdings" panose="05000000000000000000" pitchFamily="2" charset="2"/>
              </a:rPr>
              <a:t> </a:t>
            </a:r>
            <a:r>
              <a:rPr lang="en-GB" sz="3400" dirty="0" err="1">
                <a:sym typeface="Wingdings" panose="05000000000000000000" pitchFamily="2" charset="2"/>
              </a:rPr>
              <a:t>energía</a:t>
            </a:r>
            <a:r>
              <a:rPr lang="en-GB" sz="3400" dirty="0">
                <a:sym typeface="Wingdings" panose="05000000000000000000" pitchFamily="2" charset="2"/>
              </a:rPr>
              <a:t> </a:t>
            </a:r>
            <a:r>
              <a:rPr lang="en-GB" sz="3400" b="1" dirty="0" err="1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eólica</a:t>
            </a:r>
            <a:r>
              <a:rPr lang="en-GB" sz="34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sz="3400" dirty="0">
                <a:sym typeface="Wingdings" panose="05000000000000000000" pitchFamily="2" charset="2"/>
              </a:rPr>
              <a:t>(</a:t>
            </a:r>
            <a:r>
              <a:rPr lang="en-GB" sz="3400" dirty="0" err="1">
                <a:sym typeface="Wingdings" panose="05000000000000000000" pitchFamily="2" charset="2"/>
              </a:rPr>
              <a:t>adjetivo</a:t>
            </a:r>
            <a:r>
              <a:rPr lang="en-GB" sz="3400" dirty="0">
                <a:sym typeface="Wingdings" panose="05000000000000000000" pitchFamily="2" charset="2"/>
              </a:rPr>
              <a:t>)</a:t>
            </a:r>
          </a:p>
          <a:p>
            <a:endParaRPr lang="en-GB" sz="3400" b="1" dirty="0">
              <a:solidFill>
                <a:schemeClr val="accent3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en-GB" sz="34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Oil</a:t>
            </a:r>
            <a:r>
              <a:rPr lang="en-GB" sz="3400" dirty="0">
                <a:sym typeface="Wingdings" panose="05000000000000000000" pitchFamily="2" charset="2"/>
              </a:rPr>
              <a:t> pressure </a:t>
            </a:r>
            <a:r>
              <a:rPr lang="en-GB" sz="3400" dirty="0" err="1">
                <a:sym typeface="Wingdings" panose="05000000000000000000" pitchFamily="2" charset="2"/>
              </a:rPr>
              <a:t>presión</a:t>
            </a:r>
            <a:r>
              <a:rPr lang="en-GB" sz="3400" dirty="0">
                <a:sym typeface="Wingdings" panose="05000000000000000000" pitchFamily="2" charset="2"/>
              </a:rPr>
              <a:t> </a:t>
            </a:r>
            <a:r>
              <a:rPr lang="en-GB" sz="34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de </a:t>
            </a:r>
            <a:r>
              <a:rPr lang="en-GB" sz="3400" b="1" dirty="0" err="1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aceite</a:t>
            </a:r>
            <a:r>
              <a:rPr lang="en-GB" sz="3400" dirty="0">
                <a:sym typeface="Wingdings" panose="05000000000000000000" pitchFamily="2" charset="2"/>
              </a:rPr>
              <a:t> (</a:t>
            </a:r>
            <a:r>
              <a:rPr lang="en-GB" sz="3400" dirty="0" err="1">
                <a:sym typeface="Wingdings" panose="05000000000000000000" pitchFamily="2" charset="2"/>
              </a:rPr>
              <a:t>preposicisión</a:t>
            </a:r>
            <a:r>
              <a:rPr lang="en-GB" sz="3400" dirty="0">
                <a:sym typeface="Wingdings" panose="05000000000000000000" pitchFamily="2" charset="2"/>
              </a:rPr>
              <a:t>+   																			</a:t>
            </a:r>
            <a:r>
              <a:rPr lang="en-GB" sz="3400" dirty="0" err="1">
                <a:sym typeface="Wingdings" panose="05000000000000000000" pitchFamily="2" charset="2"/>
              </a:rPr>
              <a:t>sustantivo</a:t>
            </a:r>
            <a:r>
              <a:rPr lang="en-GB" sz="3400" dirty="0">
                <a:sym typeface="Wingdings" panose="05000000000000000000" pitchFamily="2" charset="2"/>
              </a:rPr>
              <a:t>)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305504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45719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320357"/>
            <a:ext cx="10972800" cy="58058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2600" dirty="0">
                <a:solidFill>
                  <a:schemeClr val="accent4">
                    <a:lumMod val="75000"/>
                  </a:schemeClr>
                </a:solidFill>
              </a:rPr>
              <a:t>Pueden ser muy simples, como las constituidas por un sustantivo</a:t>
            </a:r>
          </a:p>
          <a:p>
            <a:pPr marL="400050" lvl="1" indent="0">
              <a:buNone/>
            </a:pPr>
            <a:r>
              <a:rPr lang="es-ES" sz="3200" dirty="0">
                <a:solidFill>
                  <a:schemeClr val="accent4">
                    <a:lumMod val="75000"/>
                  </a:schemeClr>
                </a:solidFill>
              </a:rPr>
              <a:t>             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</a:rPr>
              <a:t>Charges</a:t>
            </a:r>
            <a:r>
              <a:rPr lang="es-ES" sz="3200" dirty="0">
                <a:solidFill>
                  <a:schemeClr val="accent6">
                    <a:lumMod val="75000"/>
                  </a:schemeClr>
                </a:solidFill>
              </a:rPr>
              <a:t> are positive</a:t>
            </a:r>
          </a:p>
          <a:p>
            <a:pPr marL="0" indent="0">
              <a:buNone/>
            </a:pPr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sz="2600" dirty="0">
                <a:solidFill>
                  <a:schemeClr val="accent4">
                    <a:lumMod val="75000"/>
                  </a:schemeClr>
                </a:solidFill>
              </a:rPr>
              <a:t>O mucho más complejas. </a:t>
            </a:r>
          </a:p>
          <a:p>
            <a:pPr marL="0" indent="0">
              <a:buNone/>
            </a:pP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</a:rPr>
              <a:t>These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</a:rPr>
              <a:t>two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</a:rPr>
              <a:t>extremely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</a:rPr>
              <a:t>high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</a:rPr>
              <a:t>electric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 capacitor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</a:rPr>
              <a:t>charges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3200" dirty="0">
                <a:solidFill>
                  <a:schemeClr val="accent6">
                    <a:lumMod val="75000"/>
                  </a:schemeClr>
                </a:solidFill>
              </a:rPr>
              <a:t>are positive.</a:t>
            </a:r>
          </a:p>
          <a:p>
            <a:pPr marL="0" indent="0">
              <a:buNone/>
            </a:pPr>
            <a:endParaRPr lang="es-ES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La complejidad se debe a los diversos elementos que pueden modificar al sustantivo núcleo.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70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93209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Sustantivos modificadores del núcleo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496390"/>
            <a:ext cx="10972800" cy="5655901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233713"/>
              </p:ext>
            </p:extLst>
          </p:nvPr>
        </p:nvGraphicFramePr>
        <p:xfrm>
          <a:off x="696684" y="2206728"/>
          <a:ext cx="10466616" cy="1669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699">
                  <a:extLst>
                    <a:ext uri="{9D8B030D-6E8A-4147-A177-3AD203B41FA5}">
                      <a16:colId xmlns:a16="http://schemas.microsoft.com/office/drawing/2014/main" val="2006148918"/>
                    </a:ext>
                  </a:extLst>
                </a:gridCol>
                <a:gridCol w="1150864">
                  <a:extLst>
                    <a:ext uri="{9D8B030D-6E8A-4147-A177-3AD203B41FA5}">
                      <a16:colId xmlns:a16="http://schemas.microsoft.com/office/drawing/2014/main" val="587563703"/>
                    </a:ext>
                  </a:extLst>
                </a:gridCol>
                <a:gridCol w="2279395">
                  <a:extLst>
                    <a:ext uri="{9D8B030D-6E8A-4147-A177-3AD203B41FA5}">
                      <a16:colId xmlns:a16="http://schemas.microsoft.com/office/drawing/2014/main" val="2183334862"/>
                    </a:ext>
                  </a:extLst>
                </a:gridCol>
                <a:gridCol w="1615158">
                  <a:extLst>
                    <a:ext uri="{9D8B030D-6E8A-4147-A177-3AD203B41FA5}">
                      <a16:colId xmlns:a16="http://schemas.microsoft.com/office/drawing/2014/main" val="14558049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8644126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044273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1721947338"/>
                    </a:ext>
                  </a:extLst>
                </a:gridCol>
              </a:tblGrid>
              <a:tr h="560494">
                <a:tc>
                  <a:txBody>
                    <a:bodyPr/>
                    <a:lstStyle/>
                    <a:p>
                      <a:endParaRPr lang="en-GB" sz="3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30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capacitor</a:t>
                      </a:r>
                      <a:endParaRPr lang="es-AR" sz="30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0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0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0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448295"/>
                  </a:ext>
                </a:extLst>
              </a:tr>
              <a:tr h="560494">
                <a:tc>
                  <a:txBody>
                    <a:bodyPr/>
                    <a:lstStyle/>
                    <a:p>
                      <a:endParaRPr lang="en-GB" sz="3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30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pole</a:t>
                      </a:r>
                      <a:endParaRPr lang="es-AR" sz="30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0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0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000" b="1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795142"/>
                  </a:ext>
                </a:extLst>
              </a:tr>
              <a:tr h="406157">
                <a:tc>
                  <a:txBody>
                    <a:bodyPr/>
                    <a:lstStyle/>
                    <a:p>
                      <a:pPr algn="ctr"/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0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AR" sz="30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3000" b="1" dirty="0" err="1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oil</a:t>
                      </a:r>
                      <a:r>
                        <a:rPr lang="es-AR" sz="30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3000" b="1" dirty="0" err="1">
                          <a:solidFill>
                            <a:schemeClr val="bg1"/>
                          </a:solidFill>
                        </a:rPr>
                        <a:t>industry</a:t>
                      </a:r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3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045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70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2800" dirty="0">
                <a:solidFill>
                  <a:srgbClr val="3333CC"/>
                </a:solidFill>
              </a:rPr>
              <a:t>PREMODIFICADORES:</a:t>
            </a:r>
            <a:br>
              <a:rPr lang="es-ES" sz="2800" dirty="0">
                <a:solidFill>
                  <a:srgbClr val="3333CC"/>
                </a:solidFill>
              </a:rPr>
            </a:br>
            <a:r>
              <a:rPr lang="es-ES" sz="4000" b="1" u="sng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Clasificadores del núcleo sustantivo </a:t>
            </a:r>
            <a:r>
              <a:rPr lang="es-ES" sz="3200" b="1" u="sng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(sustantivos o adjetivos)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01953"/>
            <a:ext cx="8229600" cy="4622674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Business services.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Real-Time Algorithms.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Elimination Algorithms.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Distribut</a:t>
            </a:r>
            <a:r>
              <a:rPr lang="en-US" sz="2600" dirty="0">
                <a:highlight>
                  <a:srgbClr val="FFFF00"/>
                </a:highlight>
              </a:rPr>
              <a:t>ive</a:t>
            </a:r>
            <a:r>
              <a:rPr lang="en-US" sz="2600" dirty="0"/>
              <a:t> Algorithms.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Parall</a:t>
            </a:r>
            <a:r>
              <a:rPr lang="en-US" sz="2600" dirty="0">
                <a:highlight>
                  <a:srgbClr val="FFFF00"/>
                </a:highlight>
              </a:rPr>
              <a:t>el</a:t>
            </a:r>
            <a:r>
              <a:rPr lang="en-US" sz="2600" dirty="0"/>
              <a:t> Algorithms.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Numeric</a:t>
            </a:r>
            <a:r>
              <a:rPr lang="en-US" sz="2600" dirty="0">
                <a:highlight>
                  <a:srgbClr val="FFFF00"/>
                </a:highlight>
              </a:rPr>
              <a:t>al</a:t>
            </a:r>
            <a:r>
              <a:rPr lang="en-US" sz="2600" dirty="0"/>
              <a:t> Algorithms.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Sequence comparison.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/>
            </a:pPr>
            <a:r>
              <a:rPr lang="en-US" sz="2600" dirty="0"/>
              <a:t>Arithmet</a:t>
            </a:r>
            <a:r>
              <a:rPr lang="en-US" sz="2600" b="1" dirty="0">
                <a:highlight>
                  <a:srgbClr val="FFFF00"/>
                </a:highlight>
              </a:rPr>
              <a:t>ic</a:t>
            </a:r>
            <a:r>
              <a:rPr lang="en-US" sz="2600" dirty="0"/>
              <a:t> operation.</a:t>
            </a:r>
            <a:endParaRPr lang="es-ES" sz="2600" dirty="0"/>
          </a:p>
        </p:txBody>
      </p:sp>
    </p:spTree>
    <p:extLst>
      <p:ext uri="{BB962C8B-B14F-4D97-AF65-F5344CB8AC3E}">
        <p14:creationId xmlns:p14="http://schemas.microsoft.com/office/powerpoint/2010/main" val="216660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609601"/>
            <a:ext cx="10972800" cy="5516564"/>
          </a:xfrm>
        </p:spPr>
        <p:txBody>
          <a:bodyPr>
            <a:normAutofit/>
          </a:bodyPr>
          <a:lstStyle/>
          <a:p>
            <a:pPr marL="514350" indent="-514350">
              <a:buFontTx/>
              <a:buAutoNum type="arabicPeriod" startAt="41"/>
            </a:pPr>
            <a:r>
              <a:rPr lang="en-US" sz="2800" dirty="0"/>
              <a:t>Business </a:t>
            </a:r>
            <a:r>
              <a:rPr lang="en-US" sz="2800" b="1" dirty="0"/>
              <a:t>services</a:t>
            </a:r>
            <a:r>
              <a:rPr lang="en-US" sz="2800" dirty="0"/>
              <a:t>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Pipeline </a:t>
            </a:r>
            <a:r>
              <a:rPr lang="en-US" sz="2800" b="1" dirty="0"/>
              <a:t>management</a:t>
            </a:r>
            <a:r>
              <a:rPr lang="en-US" sz="2800" dirty="0"/>
              <a:t>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High pressure hoses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800" dirty="0"/>
              <a:t> connectors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Compatibility certification.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Voice modulation patterns.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Turbine efficiency.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Petrochemic</a:t>
            </a:r>
            <a:r>
              <a:rPr lang="en-US" sz="2800" b="1" dirty="0">
                <a:highlight>
                  <a:srgbClr val="FFFF00"/>
                </a:highlight>
              </a:rPr>
              <a:t>al</a:t>
            </a:r>
            <a:r>
              <a:rPr lang="en-US" sz="2800" b="1" dirty="0"/>
              <a:t> </a:t>
            </a:r>
            <a:r>
              <a:rPr lang="en-US" sz="2800" dirty="0"/>
              <a:t>plant.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Gas compression.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Arithmet</a:t>
            </a:r>
            <a:r>
              <a:rPr lang="en-US" sz="2800" b="1" dirty="0">
                <a:highlight>
                  <a:srgbClr val="FFFF00"/>
                </a:highlight>
              </a:rPr>
              <a:t>ic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/>
              <a:t>operation.</a:t>
            </a:r>
            <a:endParaRPr lang="es-AR" sz="2800" dirty="0"/>
          </a:p>
          <a:p>
            <a:pPr marL="514350" indent="-514350">
              <a:buFontTx/>
              <a:buAutoNum type="arabicPeriod" startAt="41"/>
            </a:pPr>
            <a:r>
              <a:rPr lang="en-US" sz="2800" dirty="0"/>
              <a:t>Intern</a:t>
            </a:r>
            <a:r>
              <a:rPr lang="en-US" sz="2800" dirty="0">
                <a:highlight>
                  <a:srgbClr val="FFFF00"/>
                </a:highlight>
              </a:rPr>
              <a:t>al</a:t>
            </a:r>
            <a:r>
              <a:rPr lang="en-US" sz="2800" dirty="0"/>
              <a:t> memory</a:t>
            </a:r>
            <a:endParaRPr lang="es-AR" sz="2800" dirty="0"/>
          </a:p>
          <a:p>
            <a:endParaRPr lang="es-AR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140A14-1005-4ED0-AD4E-CEA04385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65" y="3663805"/>
            <a:ext cx="3058481" cy="16477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ECF7EA-D24E-429A-8D2C-75EE8F6F9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370" y="1481096"/>
            <a:ext cx="3208846" cy="16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38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5128750-2AD7-497A-9379-E4DA2659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93" y="1133856"/>
            <a:ext cx="2981640" cy="18720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1ED9DE-FF3F-4B75-AF8E-4EA29D77B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" y="3074276"/>
            <a:ext cx="2416967" cy="4197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1305695-10FF-43BC-A157-24F7677AD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357" y="244069"/>
            <a:ext cx="3671894" cy="30008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9DB027C-8C34-4506-9776-4FEEF22AB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677" y="3265825"/>
            <a:ext cx="4911226" cy="4218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7B006E4-35A2-4FF1-A456-0F622A7CE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78" y="761851"/>
            <a:ext cx="3601973" cy="283588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1DA6A4-34C2-4AB5-A2E5-7AD8D0EC4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5903" y="3618064"/>
            <a:ext cx="3979925" cy="4974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154036E-4126-4BFA-9AF6-00C64AD2F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72" y="3866809"/>
            <a:ext cx="3397885" cy="24873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3A99B22-4613-434B-BB4C-49D5F14B59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4677" y="4918070"/>
            <a:ext cx="7996384" cy="67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86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93690" y="135782"/>
            <a:ext cx="10972800" cy="995363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Post-modificación del núcleo: </a:t>
            </a:r>
            <a:b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frase </a:t>
            </a:r>
            <a:r>
              <a:rPr lang="es-ES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presposicional</a:t>
            </a:r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</a:t>
            </a:r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s-ES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pp</a:t>
            </a:r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), </a:t>
            </a:r>
            <a:r>
              <a:rPr lang="es-ES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ing</a:t>
            </a:r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to </a:t>
            </a:r>
            <a:r>
              <a:rPr lang="es-ES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infinitive</a:t>
            </a:r>
            <a:r>
              <a:rPr lang="es-E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relativos</a:t>
            </a:r>
            <a:endParaRPr lang="es-AR" sz="3200" b="1" dirty="0">
              <a:solidFill>
                <a:srgbClr val="00B0F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5782"/>
            <a:ext cx="10972800" cy="5655901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22754"/>
              </p:ext>
            </p:extLst>
          </p:nvPr>
        </p:nvGraphicFramePr>
        <p:xfrm>
          <a:off x="244697" y="1231953"/>
          <a:ext cx="11655383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299">
                  <a:extLst>
                    <a:ext uri="{9D8B030D-6E8A-4147-A177-3AD203B41FA5}">
                      <a16:colId xmlns:a16="http://schemas.microsoft.com/office/drawing/2014/main" val="587563703"/>
                    </a:ext>
                  </a:extLst>
                </a:gridCol>
                <a:gridCol w="1530781">
                  <a:extLst>
                    <a:ext uri="{9D8B030D-6E8A-4147-A177-3AD203B41FA5}">
                      <a16:colId xmlns:a16="http://schemas.microsoft.com/office/drawing/2014/main" val="1620737106"/>
                    </a:ext>
                  </a:extLst>
                </a:gridCol>
                <a:gridCol w="1841679">
                  <a:extLst>
                    <a:ext uri="{9D8B030D-6E8A-4147-A177-3AD203B41FA5}">
                      <a16:colId xmlns:a16="http://schemas.microsoft.com/office/drawing/2014/main" val="1455804906"/>
                    </a:ext>
                  </a:extLst>
                </a:gridCol>
                <a:gridCol w="4958367">
                  <a:extLst>
                    <a:ext uri="{9D8B030D-6E8A-4147-A177-3AD203B41FA5}">
                      <a16:colId xmlns:a16="http://schemas.microsoft.com/office/drawing/2014/main" val="2786441262"/>
                    </a:ext>
                  </a:extLst>
                </a:gridCol>
                <a:gridCol w="528033">
                  <a:extLst>
                    <a:ext uri="{9D8B030D-6E8A-4147-A177-3AD203B41FA5}">
                      <a16:colId xmlns:a16="http://schemas.microsoft.com/office/drawing/2014/main" val="1704427333"/>
                    </a:ext>
                  </a:extLst>
                </a:gridCol>
                <a:gridCol w="1571224">
                  <a:extLst>
                    <a:ext uri="{9D8B030D-6E8A-4147-A177-3AD203B41FA5}">
                      <a16:colId xmlns:a16="http://schemas.microsoft.com/office/drawing/2014/main" val="1721947338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>
                          <a:solidFill>
                            <a:srgbClr val="00B0F0"/>
                          </a:solidFill>
                        </a:rPr>
                        <a:t>in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the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 capacitor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44829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electric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>
                          <a:solidFill>
                            <a:srgbClr val="00B0F0"/>
                          </a:solidFill>
                        </a:rPr>
                        <a:t>to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the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capacitor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79514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>
                          <a:solidFill>
                            <a:srgbClr val="00B0F0"/>
                          </a:solidFill>
                        </a:rPr>
                        <a:t>to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move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the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engine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2554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measur</a:t>
                      </a:r>
                      <a:r>
                        <a:rPr lang="es-ES" sz="2800" b="1" dirty="0" err="1">
                          <a:solidFill>
                            <a:srgbClr val="00B0F0"/>
                          </a:solidFill>
                        </a:rPr>
                        <a:t>ed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in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the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capacitor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60008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electric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 err="1">
                          <a:solidFill>
                            <a:srgbClr val="00B0F0"/>
                          </a:solidFill>
                        </a:rPr>
                        <a:t>for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the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capacitor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81345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requir</a:t>
                      </a:r>
                      <a:r>
                        <a:rPr lang="es-ES" sz="2800" b="1" dirty="0" err="1">
                          <a:solidFill>
                            <a:srgbClr val="00B0F0"/>
                          </a:solidFill>
                        </a:rPr>
                        <a:t>ing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supervisión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40549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>
                          <a:solidFill>
                            <a:srgbClr val="00B0F0"/>
                          </a:solidFill>
                        </a:rPr>
                        <a:t>(</a:t>
                      </a:r>
                      <a:r>
                        <a:rPr lang="es-ES" sz="2800" b="1" dirty="0" err="1">
                          <a:solidFill>
                            <a:srgbClr val="00B0F0"/>
                          </a:solidFill>
                        </a:rPr>
                        <a:t>which</a:t>
                      </a:r>
                      <a:r>
                        <a:rPr lang="es-ES" sz="2800" b="1" dirty="0">
                          <a:solidFill>
                            <a:srgbClr val="00B0F0"/>
                          </a:solidFill>
                        </a:rPr>
                        <a:t>)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we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incorporated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2426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>
                          <a:solidFill>
                            <a:srgbClr val="00B0F0"/>
                          </a:solidFill>
                        </a:rPr>
                        <a:t>(</a:t>
                      </a:r>
                      <a:r>
                        <a:rPr lang="es-ES" sz="2800" b="1" dirty="0" err="1">
                          <a:solidFill>
                            <a:srgbClr val="00B0F0"/>
                          </a:solidFill>
                        </a:rPr>
                        <a:t>that</a:t>
                      </a:r>
                      <a:r>
                        <a:rPr lang="es-ES" sz="2800" b="1" dirty="0">
                          <a:solidFill>
                            <a:srgbClr val="00B0F0"/>
                          </a:solidFill>
                        </a:rPr>
                        <a:t>)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the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device</a:t>
                      </a:r>
                      <a:r>
                        <a:rPr lang="es-ES" sz="2800" b="0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2800" b="0" dirty="0" err="1">
                          <a:solidFill>
                            <a:srgbClr val="00B0F0"/>
                          </a:solidFill>
                        </a:rPr>
                        <a:t>requires</a:t>
                      </a:r>
                      <a:endParaRPr lang="es-AR" sz="2800" b="0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0" dirty="0">
                          <a:solidFill>
                            <a:schemeClr val="bg1"/>
                          </a:solidFill>
                        </a:rPr>
                        <a:t>positive</a:t>
                      </a:r>
                      <a:endParaRPr lang="es-AR" sz="2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202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515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02" y="169383"/>
            <a:ext cx="9404723" cy="140053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24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 POSTMODIFICADORES DE LA FRASE NOMINAL</a:t>
            </a:r>
            <a:br>
              <a:rPr lang="es-ES" sz="28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sz="3600" b="1" u="sng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Preposiciones</a:t>
            </a:r>
            <a:br>
              <a:rPr lang="es-ES" sz="36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3600" b="1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774826" y="1196976"/>
            <a:ext cx="8507413" cy="56610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About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acerca de, cerca de, alrededor de, aproximadamente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Above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por encima de 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Across</a:t>
            </a:r>
            <a:r>
              <a:rPr lang="es-E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través de, del otro lado de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After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después de, detrás de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Against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contra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Along</a:t>
            </a:r>
            <a:r>
              <a:rPr lang="es-E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 lo largo de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Among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entre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Around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en , alrededor de,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At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en a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Before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antes, frente a,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behind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detrás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below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por debajo de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Beside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al lado de, cerca de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Between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entre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por, junto a, hacia, para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Down,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debajo de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Down </a:t>
            </a:r>
            <a:r>
              <a:rPr lang="es-E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hasta (con sentido descendente)</a:t>
            </a:r>
            <a:r>
              <a:rPr lang="es-E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064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0"/>
            <a:ext cx="8229600" cy="659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during</a:t>
            </a:r>
            <a:r>
              <a:rPr lang="es-ES" sz="2400" dirty="0"/>
              <a:t>, durante, mientras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</a:t>
            </a:r>
            <a:r>
              <a:rPr lang="es-ES" sz="2400" b="1" dirty="0"/>
              <a:t>:</a:t>
            </a:r>
            <a:r>
              <a:rPr lang="es-ES" sz="2400" dirty="0"/>
              <a:t> para, (con sentido de intercambio) en, por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From</a:t>
            </a:r>
            <a:r>
              <a:rPr lang="es-ES" sz="2400" dirty="0"/>
              <a:t>: desde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  <a:r>
              <a:rPr lang="es-ES" sz="2400" dirty="0"/>
              <a:t>: en, dentro de,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Inside</a:t>
            </a:r>
            <a:r>
              <a:rPr lang="es-ES" sz="2400" dirty="0"/>
              <a:t>, en el interior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Into</a:t>
            </a:r>
            <a:r>
              <a:rPr lang="es-ES" sz="2400" b="1" dirty="0"/>
              <a:t>,</a:t>
            </a:r>
            <a:r>
              <a:rPr lang="es-ES" sz="2400" dirty="0"/>
              <a:t> adentro, hacia adentro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Like</a:t>
            </a:r>
            <a:r>
              <a:rPr lang="es-ES" sz="2400" b="1" dirty="0"/>
              <a:t>:</a:t>
            </a:r>
            <a:r>
              <a:rPr lang="es-ES" sz="2400" dirty="0"/>
              <a:t> como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/>
              <a:t>Unlike</a:t>
            </a:r>
            <a:r>
              <a:rPr lang="es-ES" sz="2400" b="1" dirty="0"/>
              <a:t>: </a:t>
            </a:r>
            <a:r>
              <a:rPr lang="es-ES" sz="2400" dirty="0"/>
              <a:t>a diferencia de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Near</a:t>
            </a:r>
            <a:r>
              <a:rPr lang="es-ES" sz="2400" b="1" dirty="0"/>
              <a:t>:</a:t>
            </a:r>
            <a:r>
              <a:rPr lang="es-ES" sz="2400" dirty="0"/>
              <a:t> cerca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r>
              <a:rPr 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" sz="2400" dirty="0"/>
              <a:t> junto a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s-ES" sz="2400" dirty="0"/>
              <a:t>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Off</a:t>
            </a:r>
            <a:r>
              <a:rPr lang="es-ES" sz="2400" dirty="0"/>
              <a:t> desde, fuera de, lejos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On</a:t>
            </a:r>
            <a:r>
              <a:rPr lang="es-ES" sz="2400" b="1" dirty="0"/>
              <a:t>,</a:t>
            </a:r>
            <a:r>
              <a:rPr lang="es-ES" sz="2400" dirty="0"/>
              <a:t> sobre, encima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Opposite</a:t>
            </a:r>
            <a:r>
              <a:rPr lang="es-ES" sz="2400" dirty="0"/>
              <a:t>, enfrente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Out</a:t>
            </a:r>
            <a:r>
              <a:rPr lang="es-ES" sz="2400" dirty="0"/>
              <a:t>, fuera, afuera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Outside</a:t>
            </a:r>
            <a:r>
              <a:rPr lang="es-ES" sz="2400" dirty="0"/>
              <a:t>, afuera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Over</a:t>
            </a:r>
            <a:r>
              <a:rPr lang="es-ES" sz="2400" b="1" dirty="0"/>
              <a:t>,</a:t>
            </a:r>
            <a:r>
              <a:rPr lang="es-ES" sz="2400" dirty="0"/>
              <a:t> sobre, encima de</a:t>
            </a:r>
            <a:endParaRPr lang="es-ES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Per</a:t>
            </a:r>
            <a:r>
              <a:rPr lang="es-ES" sz="2400" b="1" dirty="0"/>
              <a:t>, </a:t>
            </a:r>
            <a:r>
              <a:rPr lang="es-ES" sz="2400" dirty="0"/>
              <a:t>por (al mencionar una medida o una relación) </a:t>
            </a:r>
          </a:p>
        </p:txBody>
      </p:sp>
    </p:spTree>
    <p:extLst>
      <p:ext uri="{BB962C8B-B14F-4D97-AF65-F5344CB8AC3E}">
        <p14:creationId xmlns:p14="http://schemas.microsoft.com/office/powerpoint/2010/main" val="3986509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404814"/>
            <a:ext cx="8229600" cy="64531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Round</a:t>
            </a:r>
            <a:r>
              <a:rPr lang="es-ES" sz="2400" dirty="0"/>
              <a:t>, alrededor de, en 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Since</a:t>
            </a:r>
            <a:r>
              <a:rPr lang="es-ES" sz="2400" dirty="0"/>
              <a:t>, desde , a partir de 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Till</a:t>
            </a:r>
            <a:r>
              <a:rPr lang="es-ES" sz="2400" dirty="0"/>
              <a:t>, hasta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Through</a:t>
            </a:r>
            <a:r>
              <a:rPr lang="es-ES" sz="2400" dirty="0"/>
              <a:t>, a través de , durante, por medio de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" sz="2400" dirty="0"/>
              <a:t>: a, para, hacia, hasta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Together</a:t>
            </a:r>
            <a:r>
              <a:rPr lang="es-ES" sz="2400" dirty="0"/>
              <a:t>, junto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Together</a:t>
            </a:r>
            <a:r>
              <a:rPr 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es-ES" sz="2400" dirty="0"/>
              <a:t>, junto con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Under</a:t>
            </a:r>
            <a:r>
              <a:rPr lang="es-ES" sz="2400" dirty="0"/>
              <a:t>, debajo de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Until</a:t>
            </a:r>
            <a:r>
              <a:rPr lang="es-ES" sz="2400" b="1" dirty="0"/>
              <a:t>,</a:t>
            </a:r>
            <a:r>
              <a:rPr lang="es-ES" sz="2400" dirty="0"/>
              <a:t> hasta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Up</a:t>
            </a:r>
            <a:r>
              <a:rPr lang="es-ES" sz="2400" dirty="0"/>
              <a:t>, hacia arriba</a:t>
            </a:r>
            <a:endParaRPr lang="es-E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Up </a:t>
            </a:r>
            <a:r>
              <a:rPr lang="es-E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es-ES" sz="2400" b="1" dirty="0"/>
              <a:t>:</a:t>
            </a:r>
            <a:r>
              <a:rPr lang="es-ES" sz="2400" dirty="0"/>
              <a:t> hasta (con sentido ascendente)</a:t>
            </a:r>
            <a:endParaRPr lang="en-U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Upon</a:t>
            </a:r>
            <a:r>
              <a:rPr lang="en-US" sz="2400" dirty="0"/>
              <a:t>, </a:t>
            </a:r>
            <a:r>
              <a:rPr lang="en-US" sz="2400" dirty="0" err="1"/>
              <a:t>sobre</a:t>
            </a:r>
            <a:endParaRPr lang="en-U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While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US" sz="2400" dirty="0"/>
              <a:t> </a:t>
            </a:r>
            <a:r>
              <a:rPr lang="en-US" sz="2400" dirty="0" err="1"/>
              <a:t>mientras</a:t>
            </a:r>
            <a:endParaRPr lang="en-U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en-US" sz="2400" dirty="0"/>
              <a:t>, con</a:t>
            </a:r>
            <a:endParaRPr lang="en-U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Within</a:t>
            </a:r>
            <a:r>
              <a:rPr lang="en-US" sz="2400" b="1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dentro</a:t>
            </a:r>
            <a:r>
              <a:rPr lang="en-US" sz="2400" dirty="0"/>
              <a:t> de</a:t>
            </a:r>
            <a:endParaRPr lang="en-US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Without</a:t>
            </a:r>
            <a:r>
              <a:rPr lang="en-US" sz="2400" dirty="0"/>
              <a:t>, sin</a:t>
            </a:r>
            <a:r>
              <a:rPr lang="es-E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6191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A1A1E-04A8-427F-841E-6B47BDDBB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720" y="501754"/>
            <a:ext cx="11110175" cy="5199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51. The complexity </a:t>
            </a:r>
            <a:r>
              <a:rPr lang="en-US" sz="3200" dirty="0">
                <a:highlight>
                  <a:srgbClr val="FFFF00"/>
                </a:highlight>
              </a:rPr>
              <a:t>of</a:t>
            </a:r>
            <a:r>
              <a:rPr lang="en-US" sz="3200" dirty="0"/>
              <a:t> algorithms. </a:t>
            </a:r>
          </a:p>
          <a:p>
            <a:pPr marL="0" indent="0">
              <a:buNone/>
            </a:pPr>
            <a:r>
              <a:rPr lang="en-US" sz="3200" dirty="0"/>
              <a:t>52. The correctness </a:t>
            </a:r>
            <a:r>
              <a:rPr lang="en-US" sz="3200" dirty="0">
                <a:highlight>
                  <a:srgbClr val="FFFF00"/>
                </a:highlight>
              </a:rPr>
              <a:t>of </a:t>
            </a:r>
            <a:r>
              <a:rPr lang="en-US" sz="3200" dirty="0"/>
              <a:t>algorithms. </a:t>
            </a:r>
          </a:p>
          <a:p>
            <a:pPr marL="0" indent="0">
              <a:buNone/>
            </a:pPr>
            <a:r>
              <a:rPr lang="en-US" sz="3200" dirty="0"/>
              <a:t>53. Typical applications </a:t>
            </a:r>
            <a:r>
              <a:rPr lang="en-US" sz="3200" dirty="0">
                <a:highlight>
                  <a:srgbClr val="FFFF00"/>
                </a:highlight>
              </a:rPr>
              <a:t>of</a:t>
            </a:r>
            <a:r>
              <a:rPr lang="en-US" sz="3200" dirty="0"/>
              <a:t> refrigeration and gas compression. </a:t>
            </a:r>
          </a:p>
          <a:p>
            <a:pPr marL="0" indent="0">
              <a:buNone/>
            </a:pPr>
            <a:r>
              <a:rPr lang="en-US" sz="3200" dirty="0"/>
              <a:t>54. Center </a:t>
            </a:r>
            <a:r>
              <a:rPr lang="en-US" sz="3200" dirty="0">
                <a:highlight>
                  <a:srgbClr val="FFFF00"/>
                </a:highlight>
              </a:rPr>
              <a:t>for</a:t>
            </a:r>
            <a:r>
              <a:rPr lang="en-US" sz="3200" dirty="0"/>
              <a:t> chemical process safety. </a:t>
            </a:r>
          </a:p>
          <a:p>
            <a:pPr marL="0" indent="0">
              <a:buNone/>
            </a:pPr>
            <a:r>
              <a:rPr lang="en-US" sz="3200" dirty="0"/>
              <a:t>55. The evolution </a:t>
            </a:r>
            <a:r>
              <a:rPr lang="en-US" sz="3200" dirty="0">
                <a:highlight>
                  <a:srgbClr val="FFFF00"/>
                </a:highlight>
              </a:rPr>
              <a:t>of</a:t>
            </a:r>
            <a:r>
              <a:rPr lang="en-US" sz="3200" dirty="0"/>
              <a:t> high performance. </a:t>
            </a:r>
          </a:p>
          <a:p>
            <a:pPr marL="0" indent="0">
              <a:buNone/>
            </a:pPr>
            <a:r>
              <a:rPr lang="en-US" sz="3200" dirty="0"/>
              <a:t>56. Origins and development </a:t>
            </a:r>
            <a:r>
              <a:rPr lang="en-US" sz="3200" dirty="0">
                <a:highlight>
                  <a:srgbClr val="FFFF00"/>
                </a:highlight>
              </a:rPr>
              <a:t>of </a:t>
            </a:r>
            <a:r>
              <a:rPr lang="en-US" sz="3200" dirty="0"/>
              <a:t>the Argentine Oil Industry. </a:t>
            </a:r>
          </a:p>
          <a:p>
            <a:pPr marL="0" indent="0">
              <a:buNone/>
            </a:pPr>
            <a:r>
              <a:rPr lang="en-US" sz="3200" dirty="0"/>
              <a:t>57. Strategies </a:t>
            </a:r>
            <a:r>
              <a:rPr lang="en-US" sz="3200" dirty="0">
                <a:highlight>
                  <a:srgbClr val="FFFF00"/>
                </a:highlight>
              </a:rPr>
              <a:t>for</a:t>
            </a:r>
            <a:r>
              <a:rPr lang="en-US" sz="3200" dirty="0"/>
              <a:t> a rational use of energy in the industry. </a:t>
            </a:r>
          </a:p>
          <a:p>
            <a:pPr marL="0" indent="0">
              <a:buNone/>
            </a:pPr>
            <a:r>
              <a:rPr lang="en-US" sz="3200" dirty="0"/>
              <a:t>58. University training </a:t>
            </a:r>
            <a:r>
              <a:rPr lang="en-US" sz="3200" dirty="0">
                <a:highlight>
                  <a:srgbClr val="FFFF00"/>
                </a:highlight>
              </a:rPr>
              <a:t>in</a:t>
            </a:r>
            <a:r>
              <a:rPr lang="en-US" sz="3200" dirty="0"/>
              <a:t> the work environment. 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300303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81200" y="357166"/>
            <a:ext cx="8229600" cy="614366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a company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several organic chemicals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the earth´s curvature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a </a:t>
            </a:r>
            <a:r>
              <a:rPr lang="en-GB" sz="3400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well-developed</a:t>
            </a: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 project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the great</a:t>
            </a:r>
            <a:r>
              <a:rPr lang="en-GB" sz="3400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 breakthrough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his academic career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a similar technique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the commercial applications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many highway bridges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several scientific societies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400" b="1" dirty="0">
                <a:solidFill>
                  <a:schemeClr val="tx1">
                    <a:lumMod val="85000"/>
                  </a:schemeClr>
                </a:solidFill>
              </a:rPr>
              <a:t>the two Japanese companies</a:t>
            </a:r>
            <a:endParaRPr lang="es-AR" sz="3400" b="1" dirty="0">
              <a:solidFill>
                <a:schemeClr val="tx1">
                  <a:lumMod val="85000"/>
                </a:schemeClr>
              </a:solidFill>
            </a:endParaRPr>
          </a:p>
          <a:p>
            <a:pPr marL="0" indent="0">
              <a:buNone/>
            </a:pP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encontramos</a:t>
            </a:r>
            <a:r>
              <a:rPr lang="en-GB" dirty="0"/>
              <a:t> FN?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5760" y="1600201"/>
            <a:ext cx="11826240" cy="4565468"/>
          </a:xfrm>
        </p:spPr>
        <p:txBody>
          <a:bodyPr/>
          <a:lstStyle/>
          <a:p>
            <a:r>
              <a:rPr lang="en-US" sz="3400" dirty="0"/>
              <a:t>En el </a:t>
            </a:r>
            <a:r>
              <a:rPr lang="en-US" sz="3400" dirty="0" err="1"/>
              <a:t>sujeto</a:t>
            </a:r>
            <a:r>
              <a:rPr lang="en-US" sz="3400" dirty="0"/>
              <a:t> de la </a:t>
            </a:r>
            <a:r>
              <a:rPr lang="en-US" sz="3400" dirty="0" err="1"/>
              <a:t>oración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Y </a:t>
            </a:r>
            <a:r>
              <a:rPr lang="en-US" sz="3400" dirty="0" err="1"/>
              <a:t>también</a:t>
            </a:r>
            <a:r>
              <a:rPr lang="en-US" sz="3400" dirty="0"/>
              <a:t> en el </a:t>
            </a:r>
            <a:r>
              <a:rPr lang="en-US" sz="3400" dirty="0" err="1"/>
              <a:t>predicado</a:t>
            </a:r>
            <a:endParaRPr lang="en-US" sz="3400" dirty="0"/>
          </a:p>
          <a:p>
            <a:pPr marL="0" indent="0">
              <a:buNone/>
            </a:pPr>
            <a:endParaRPr lang="en-US" sz="3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34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Chemours</a:t>
            </a:r>
            <a:r>
              <a:rPr lang="en-US" sz="3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’ responsible manufacturing advances</a:t>
            </a:r>
            <a:r>
              <a:rPr lang="en-US" sz="3400" dirty="0"/>
              <a:t> work to achieve </a:t>
            </a:r>
            <a:r>
              <a:rPr lang="en-US" sz="3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environmental leadership.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1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242664-06A2-4AE6-97FE-066724D31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18985"/>
            <a:ext cx="10972800" cy="615366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the machine </a:t>
            </a:r>
          </a:p>
          <a:p>
            <a:pPr marL="0" indent="0">
              <a:buNone/>
            </a:pPr>
            <a:r>
              <a:rPr lang="en-US" dirty="0"/>
              <a:t>2.     the brick </a:t>
            </a:r>
          </a:p>
          <a:p>
            <a:pPr marL="0" indent="0">
              <a:buNone/>
            </a:pPr>
            <a:r>
              <a:rPr lang="en-US" dirty="0"/>
              <a:t>3.     his computer </a:t>
            </a:r>
          </a:p>
          <a:p>
            <a:pPr marL="0" indent="0">
              <a:buNone/>
            </a:pPr>
            <a:r>
              <a:rPr lang="en-US" dirty="0"/>
              <a:t>4.     these brushes </a:t>
            </a:r>
          </a:p>
          <a:p>
            <a:pPr marL="0" indent="0">
              <a:buNone/>
            </a:pPr>
            <a:r>
              <a:rPr lang="en-US" dirty="0"/>
              <a:t>5.     all faults </a:t>
            </a:r>
          </a:p>
          <a:p>
            <a:pPr marL="0" indent="0">
              <a:buNone/>
            </a:pPr>
            <a:r>
              <a:rPr lang="en-US" dirty="0"/>
              <a:t>6.     first stage </a:t>
            </a:r>
          </a:p>
          <a:p>
            <a:pPr marL="0" indent="0">
              <a:buNone/>
            </a:pPr>
            <a:r>
              <a:rPr lang="en-US" dirty="0"/>
              <a:t>7.     many engines </a:t>
            </a:r>
          </a:p>
          <a:p>
            <a:pPr marL="0" indent="0">
              <a:buNone/>
            </a:pPr>
            <a:r>
              <a:rPr lang="en-US" dirty="0"/>
              <a:t>8.    some materials </a:t>
            </a:r>
          </a:p>
          <a:p>
            <a:pPr marL="0" indent="0">
              <a:buNone/>
            </a:pPr>
            <a:r>
              <a:rPr lang="en-US" dirty="0"/>
              <a:t>9.    other controls </a:t>
            </a:r>
          </a:p>
          <a:p>
            <a:pPr marL="0" indent="0">
              <a:buNone/>
            </a:pPr>
            <a:r>
              <a:rPr lang="en-US" dirty="0"/>
              <a:t>10.  three panels </a:t>
            </a:r>
          </a:p>
          <a:p>
            <a:pPr marL="0" indent="0">
              <a:buNone/>
            </a:pPr>
            <a:r>
              <a:rPr lang="en-US" dirty="0"/>
              <a:t>11.  organic compound </a:t>
            </a:r>
          </a:p>
          <a:p>
            <a:pPr marL="0" indent="0">
              <a:buNone/>
            </a:pPr>
            <a:r>
              <a:rPr lang="en-US" dirty="0"/>
              <a:t>12.  atomic number </a:t>
            </a:r>
          </a:p>
          <a:p>
            <a:pPr marL="0" indent="0">
              <a:buNone/>
            </a:pPr>
            <a:r>
              <a:rPr lang="en-US" dirty="0"/>
              <a:t>13.  new tools </a:t>
            </a:r>
          </a:p>
          <a:p>
            <a:pPr marL="0" indent="0">
              <a:buNone/>
            </a:pPr>
            <a:r>
              <a:rPr lang="en-US" dirty="0"/>
              <a:t>14.  light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15.  porous membrane </a:t>
            </a:r>
          </a:p>
          <a:p>
            <a:pPr marL="0" indent="0">
              <a:buNone/>
            </a:pPr>
            <a:r>
              <a:rPr lang="en-US" dirty="0"/>
              <a:t>16.  good materials </a:t>
            </a:r>
          </a:p>
          <a:p>
            <a:pPr marL="0" indent="0">
              <a:buNone/>
            </a:pPr>
            <a:r>
              <a:rPr lang="en-US" dirty="0"/>
              <a:t>17.  good construction workers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94429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BE7131-74AC-4385-AD28-B1AA12CAC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76" y="425003"/>
            <a:ext cx="11080124" cy="57011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/>
              <a:t>18. some mechanical devices </a:t>
            </a:r>
          </a:p>
          <a:p>
            <a:pPr marL="0" indent="0">
              <a:buNone/>
            </a:pPr>
            <a:r>
              <a:rPr lang="en-US" sz="2700" dirty="0"/>
              <a:t>19. a big industrial suburban area </a:t>
            </a:r>
          </a:p>
          <a:p>
            <a:pPr marL="0" indent="0">
              <a:buNone/>
            </a:pPr>
            <a:r>
              <a:rPr lang="en-US" sz="2700" dirty="0"/>
              <a:t>20. block construction </a:t>
            </a:r>
          </a:p>
          <a:p>
            <a:pPr marL="0" indent="0">
              <a:buNone/>
            </a:pPr>
            <a:r>
              <a:rPr lang="en-US" sz="2700" dirty="0"/>
              <a:t>21. his deep clear scientific thought </a:t>
            </a:r>
          </a:p>
          <a:p>
            <a:pPr marL="0" indent="0">
              <a:buNone/>
            </a:pPr>
            <a:r>
              <a:rPr lang="en-US" sz="2700" dirty="0"/>
              <a:t>22. crack control </a:t>
            </a:r>
          </a:p>
          <a:p>
            <a:pPr marL="0" indent="0">
              <a:buNone/>
            </a:pPr>
            <a:r>
              <a:rPr lang="en-US" sz="2700" dirty="0"/>
              <a:t>23. important useful information </a:t>
            </a:r>
          </a:p>
          <a:p>
            <a:pPr marL="0" indent="0">
              <a:buNone/>
            </a:pPr>
            <a:r>
              <a:rPr lang="en-US" sz="2700" dirty="0"/>
              <a:t>24. field tests </a:t>
            </a:r>
          </a:p>
          <a:p>
            <a:pPr marL="0" indent="0">
              <a:buNone/>
            </a:pPr>
            <a:r>
              <a:rPr lang="en-US" sz="2700" dirty="0"/>
              <a:t>25. short construction time </a:t>
            </a:r>
          </a:p>
          <a:p>
            <a:pPr marL="0" indent="0">
              <a:buNone/>
            </a:pPr>
            <a:r>
              <a:rPr lang="en-US" sz="2700" dirty="0"/>
              <a:t>26. Einstein´s theories </a:t>
            </a:r>
          </a:p>
          <a:p>
            <a:pPr marL="0" indent="0">
              <a:buNone/>
            </a:pPr>
            <a:r>
              <a:rPr lang="en-US" sz="2700" dirty="0"/>
              <a:t>27. tool boxes </a:t>
            </a:r>
          </a:p>
          <a:p>
            <a:pPr marL="0" indent="0">
              <a:buNone/>
            </a:pPr>
            <a:r>
              <a:rPr lang="en-US" sz="2700" dirty="0"/>
              <a:t>28. his teacher`s notes </a:t>
            </a:r>
          </a:p>
          <a:p>
            <a:pPr marL="0" indent="0">
              <a:buNone/>
            </a:pPr>
            <a:r>
              <a:rPr lang="en-US" sz="2700" dirty="0"/>
              <a:t>29. copper wire </a:t>
            </a:r>
          </a:p>
          <a:p>
            <a:pPr marL="0" indent="0">
              <a:buNone/>
            </a:pPr>
            <a:r>
              <a:rPr lang="en-US" sz="2700" dirty="0"/>
              <a:t>30. the </a:t>
            </a:r>
            <a:r>
              <a:rPr lang="en-US" sz="2700" dirty="0" err="1"/>
              <a:t>scientists´work</a:t>
            </a:r>
            <a:r>
              <a:rPr lang="en-US" sz="2700" dirty="0"/>
              <a:t> </a:t>
            </a:r>
          </a:p>
          <a:p>
            <a:pPr marL="0" indent="0">
              <a:buNone/>
            </a:pPr>
            <a:r>
              <a:rPr lang="en-US" sz="2700" dirty="0"/>
              <a:t>31. information from outer space </a:t>
            </a:r>
          </a:p>
          <a:p>
            <a:pPr marL="0" indent="0">
              <a:buNone/>
            </a:pPr>
            <a:r>
              <a:rPr lang="en-US" sz="2700" dirty="0"/>
              <a:t>32. huge volume of data for future use </a:t>
            </a:r>
          </a:p>
          <a:p>
            <a:pPr marL="0" indent="0">
              <a:buNone/>
            </a:pPr>
            <a:r>
              <a:rPr lang="en-US" sz="2700" dirty="0"/>
              <a:t>33. Industrial wealth </a:t>
            </a:r>
            <a:endParaRPr lang="es-AR" sz="2700" dirty="0"/>
          </a:p>
        </p:txBody>
      </p:sp>
    </p:spTree>
    <p:extLst>
      <p:ext uri="{BB962C8B-B14F-4D97-AF65-F5344CB8AC3E}">
        <p14:creationId xmlns:p14="http://schemas.microsoft.com/office/powerpoint/2010/main" val="795086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A9001-7260-4222-836F-D684A400E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30195"/>
            <a:ext cx="10972800" cy="5495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34. great theories </a:t>
            </a:r>
          </a:p>
          <a:p>
            <a:pPr marL="0" indent="0">
              <a:buNone/>
            </a:pPr>
            <a:r>
              <a:rPr lang="en-US" dirty="0"/>
              <a:t>35. thermal qualities </a:t>
            </a:r>
          </a:p>
          <a:p>
            <a:pPr marL="0" indent="0">
              <a:buNone/>
            </a:pPr>
            <a:r>
              <a:rPr lang="en-US" dirty="0"/>
              <a:t>36. the </a:t>
            </a:r>
            <a:r>
              <a:rPr lang="en-US" dirty="0" err="1"/>
              <a:t>customers´needs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37. plans for development </a:t>
            </a:r>
          </a:p>
          <a:p>
            <a:pPr marL="0" indent="0">
              <a:buNone/>
            </a:pPr>
            <a:r>
              <a:rPr lang="en-US" dirty="0"/>
              <a:t>38. the atomic </a:t>
            </a:r>
            <a:r>
              <a:rPr lang="en-US" dirty="0">
                <a:highlight>
                  <a:srgbClr val="FFFF00"/>
                </a:highlight>
              </a:rPr>
              <a:t>nuclei. </a:t>
            </a:r>
          </a:p>
          <a:p>
            <a:pPr marL="0" indent="0">
              <a:buNone/>
            </a:pPr>
            <a:r>
              <a:rPr lang="en-US" dirty="0"/>
              <a:t>39. mass communication </a:t>
            </a:r>
          </a:p>
          <a:p>
            <a:pPr marL="0" indent="0">
              <a:buNone/>
            </a:pPr>
            <a:r>
              <a:rPr lang="en-US" dirty="0"/>
              <a:t>40. communication work </a:t>
            </a:r>
          </a:p>
          <a:p>
            <a:pPr marL="0" indent="0">
              <a:buNone/>
            </a:pPr>
            <a:r>
              <a:rPr lang="en-US" dirty="0"/>
              <a:t>41. a </a:t>
            </a:r>
            <a:r>
              <a:rPr lang="en-US" dirty="0">
                <a:highlight>
                  <a:srgbClr val="FFFF00"/>
                </a:highlight>
              </a:rPr>
              <a:t>relatively small </a:t>
            </a:r>
            <a:r>
              <a:rPr lang="en-US" dirty="0"/>
              <a:t>open area </a:t>
            </a:r>
          </a:p>
          <a:p>
            <a:pPr marL="0" indent="0">
              <a:buNone/>
            </a:pPr>
            <a:r>
              <a:rPr lang="en-US" dirty="0"/>
              <a:t>42. the great inventor´s original scientific discovery </a:t>
            </a:r>
          </a:p>
          <a:p>
            <a:pPr marL="0" indent="0">
              <a:buNone/>
            </a:pPr>
            <a:r>
              <a:rPr lang="en-US" dirty="0"/>
              <a:t>43. wooden </a:t>
            </a:r>
            <a:r>
              <a:rPr lang="en-US" dirty="0">
                <a:highlight>
                  <a:srgbClr val="FFFF00"/>
                </a:highlight>
              </a:rPr>
              <a:t>knives </a:t>
            </a:r>
          </a:p>
          <a:p>
            <a:pPr marL="0" indent="0">
              <a:buNone/>
            </a:pPr>
            <a:r>
              <a:rPr lang="en-US" dirty="0"/>
              <a:t>44. wooden shelves </a:t>
            </a:r>
          </a:p>
          <a:p>
            <a:pPr marL="0" indent="0">
              <a:buNone/>
            </a:pPr>
            <a:r>
              <a:rPr lang="en-US" dirty="0"/>
              <a:t>45. two large, modern factories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4492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995363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Núcleo con </a:t>
            </a:r>
            <a:r>
              <a:rPr lang="es-ES" sz="4000" b="1" i="1" dirty="0">
                <a:solidFill>
                  <a:srgbClr val="FF0000"/>
                </a:solidFill>
              </a:rPr>
              <a:t>–</a:t>
            </a:r>
            <a:r>
              <a:rPr lang="es-ES" sz="4000" b="1" i="1" dirty="0" err="1">
                <a:solidFill>
                  <a:srgbClr val="FF0000"/>
                </a:solidFill>
              </a:rPr>
              <a:t>ing</a:t>
            </a:r>
            <a:r>
              <a:rPr lang="es-ES" sz="4000" b="1" dirty="0">
                <a:solidFill>
                  <a:srgbClr val="FF0000"/>
                </a:solidFill>
              </a:rPr>
              <a:t> (gerundio) y </a:t>
            </a:r>
            <a:r>
              <a:rPr lang="es-ES" sz="4000" b="1" i="1" dirty="0">
                <a:solidFill>
                  <a:srgbClr val="FF0000"/>
                </a:solidFill>
              </a:rPr>
              <a:t>to </a:t>
            </a:r>
            <a:r>
              <a:rPr lang="es-ES" sz="4000" b="1" i="1" dirty="0" err="1">
                <a:solidFill>
                  <a:srgbClr val="FF0000"/>
                </a:solidFill>
              </a:rPr>
              <a:t>inf</a:t>
            </a:r>
            <a:endParaRPr lang="es-AR" sz="4000" b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496390"/>
            <a:ext cx="10972800" cy="5655901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178871"/>
              </p:ext>
            </p:extLst>
          </p:nvPr>
        </p:nvGraphicFramePr>
        <p:xfrm>
          <a:off x="469901" y="1397001"/>
          <a:ext cx="10972801" cy="40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350">
                  <a:extLst>
                    <a:ext uri="{9D8B030D-6E8A-4147-A177-3AD203B41FA5}">
                      <a16:colId xmlns:a16="http://schemas.microsoft.com/office/drawing/2014/main" val="587563703"/>
                    </a:ext>
                  </a:extLst>
                </a:gridCol>
                <a:gridCol w="137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2010">
                  <a:extLst>
                    <a:ext uri="{9D8B030D-6E8A-4147-A177-3AD203B41FA5}">
                      <a16:colId xmlns:a16="http://schemas.microsoft.com/office/drawing/2014/main" val="1455804906"/>
                    </a:ext>
                  </a:extLst>
                </a:gridCol>
                <a:gridCol w="3003804">
                  <a:extLst>
                    <a:ext uri="{9D8B030D-6E8A-4147-A177-3AD203B41FA5}">
                      <a16:colId xmlns:a16="http://schemas.microsoft.com/office/drawing/2014/main" val="2786441262"/>
                    </a:ext>
                  </a:extLst>
                </a:gridCol>
                <a:gridCol w="1768966">
                  <a:extLst>
                    <a:ext uri="{9D8B030D-6E8A-4147-A177-3AD203B41FA5}">
                      <a16:colId xmlns:a16="http://schemas.microsoft.com/office/drawing/2014/main" val="1704427333"/>
                    </a:ext>
                  </a:extLst>
                </a:gridCol>
                <a:gridCol w="2110632">
                  <a:extLst>
                    <a:ext uri="{9D8B030D-6E8A-4147-A177-3AD203B41FA5}">
                      <a16:colId xmlns:a16="http://schemas.microsoft.com/office/drawing/2014/main" val="1721947338"/>
                    </a:ext>
                  </a:extLst>
                </a:gridCol>
              </a:tblGrid>
              <a:tr h="812536">
                <a:tc>
                  <a:txBody>
                    <a:bodyPr/>
                    <a:lstStyle/>
                    <a:p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4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warning</a:t>
                      </a:r>
                      <a:endParaRPr lang="es-AR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came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too</a:t>
                      </a:r>
                      <a:r>
                        <a:rPr lang="es-AR" sz="2400" b="1" dirty="0">
                          <a:solidFill>
                            <a:schemeClr val="bg1"/>
                          </a:solidFill>
                        </a:rPr>
                        <a:t> late.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536">
                <a:tc>
                  <a:txBody>
                    <a:bodyPr/>
                    <a:lstStyle/>
                    <a:p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2400" b="1" dirty="0" err="1">
                          <a:solidFill>
                            <a:schemeClr val="bg1"/>
                          </a:solidFill>
                        </a:rPr>
                        <a:t>extense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charging</a:t>
                      </a:r>
                      <a:endParaRPr lang="es-AR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of </a:t>
                      </a: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 capacitor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fundamental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448295"/>
                  </a:ext>
                </a:extLst>
              </a:tr>
              <a:tr h="812536">
                <a:tc>
                  <a:txBody>
                    <a:bodyPr/>
                    <a:lstStyle/>
                    <a:p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Charging</a:t>
                      </a:r>
                      <a:endParaRPr lang="es-AR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capacitor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fundamental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795142"/>
                  </a:ext>
                </a:extLst>
              </a:tr>
              <a:tr h="812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To</a:t>
                      </a:r>
                      <a:r>
                        <a:rPr lang="es-ES" sz="2400" b="1" baseline="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s-ES" sz="2400" b="1" baseline="0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charge</a:t>
                      </a:r>
                      <a:endParaRPr lang="es-AR" sz="2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" sz="2400" b="1" baseline="0" dirty="0">
                          <a:solidFill>
                            <a:schemeClr val="bg1"/>
                          </a:solidFill>
                        </a:rPr>
                        <a:t> capacitor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is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fundamental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25548"/>
                  </a:ext>
                </a:extLst>
              </a:tr>
              <a:tr h="812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To </a:t>
                      </a: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charge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capacitor,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follow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" sz="2400" b="1" dirty="0" err="1">
                          <a:solidFill>
                            <a:schemeClr val="bg1"/>
                          </a:solidFill>
                        </a:rPr>
                        <a:t>instructions</a:t>
                      </a:r>
                      <a:endParaRPr lang="es-AR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A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600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427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7882" y="167425"/>
            <a:ext cx="11320529" cy="6581105"/>
          </a:xfrm>
        </p:spPr>
        <p:txBody>
          <a:bodyPr>
            <a:noAutofit/>
          </a:bodyPr>
          <a:lstStyle/>
          <a:p>
            <a:r>
              <a:rPr lang="en-US" sz="2400" dirty="0"/>
              <a:t>In the double feed starting, the rotor winding is connected in parallel with the stator winding across the supply for a predetermined short period.</a:t>
            </a:r>
          </a:p>
          <a:p>
            <a:r>
              <a:rPr lang="en-US" sz="2400" dirty="0"/>
              <a:t>Unplugging the power cord while the POWER lamp is lit or flashing may cause drying or clogging of the print head and print quality may be reduced.</a:t>
            </a:r>
          </a:p>
          <a:p>
            <a:r>
              <a:rPr lang="en-US" sz="2400" dirty="0"/>
              <a:t>This is a foundation for most sustainable design approaches, i.e. conducting a life-cycle analysis, prioritizing the most important problems, and matching the technologies and operations to address them.</a:t>
            </a:r>
          </a:p>
          <a:p>
            <a:r>
              <a:rPr lang="en-US" sz="2400" dirty="0"/>
              <a:t>This is a foundation for most sustainable design approaches, i.e. conducting a life-cycle analysis, prioritizing the most important problems, and matching the technologies and operations to address them.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The pump housing, and the pump bearings can all leak, and to stop the leak,</a:t>
            </a:r>
            <a:r>
              <a:rPr lang="en-US" sz="2400" b="1" dirty="0"/>
              <a:t> </a:t>
            </a:r>
            <a:r>
              <a:rPr lang="en-US" sz="2400" dirty="0"/>
              <a:t>these will require a physical repair or replacement </a:t>
            </a:r>
          </a:p>
          <a:p>
            <a:r>
              <a:rPr lang="en-US" sz="2400" dirty="0"/>
              <a:t>To stop a leak may not be an easy task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47553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6367" y="428604"/>
            <a:ext cx="11191740" cy="614366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13"/>
            </a:pPr>
            <a:r>
              <a:rPr lang="en-GB" sz="3200" dirty="0"/>
              <a:t>the increas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GB" sz="3200" dirty="0"/>
              <a:t> production potential</a:t>
            </a:r>
            <a:endParaRPr lang="es-AR" sz="3200" dirty="0"/>
          </a:p>
          <a:p>
            <a:pPr marL="514350" indent="-514350">
              <a:buFont typeface="+mj-lt"/>
              <a:buAutoNum type="arabicPeriod" startAt="13"/>
            </a:pPr>
            <a:r>
              <a:rPr lang="en-GB" sz="3200" dirty="0"/>
              <a:t>a new bridge construction technology</a:t>
            </a:r>
            <a:endParaRPr lang="es-AR" sz="3200" dirty="0"/>
          </a:p>
          <a:p>
            <a:pPr marL="514350" indent="-514350">
              <a:buFont typeface="+mj-lt"/>
              <a:buAutoNum type="arabicPeriod" startAt="13"/>
            </a:pPr>
            <a:r>
              <a:rPr lang="en-GB" sz="3200" dirty="0"/>
              <a:t>the long-term existing environmental implications.</a:t>
            </a:r>
            <a:endParaRPr lang="es-AR" sz="3200" dirty="0"/>
          </a:p>
          <a:p>
            <a:pPr marL="514350" indent="-514350">
              <a:buFont typeface="+mj-lt"/>
              <a:buAutoNum type="arabicPeriod" startAt="13"/>
            </a:pPr>
            <a:r>
              <a:rPr lang="en-GB" sz="3200" dirty="0"/>
              <a:t>his contributions to the aerospace industry.</a:t>
            </a:r>
            <a:endParaRPr lang="es-AR" sz="3200" dirty="0"/>
          </a:p>
          <a:p>
            <a:pPr marL="514350" indent="-514350">
              <a:buFont typeface="+mj-lt"/>
              <a:buAutoNum type="arabicPeriod" startAt="13"/>
            </a:pPr>
            <a:r>
              <a:rPr lang="en-GB" sz="3200" dirty="0"/>
              <a:t>the </a:t>
            </a:r>
            <a:r>
              <a:rPr lang="en-GB" sz="3200" dirty="0">
                <a:solidFill>
                  <a:srgbClr val="FF0000"/>
                </a:solidFill>
              </a:rPr>
              <a:t>linear static </a:t>
            </a:r>
            <a:r>
              <a:rPr lang="en-GB" sz="3200" dirty="0"/>
              <a:t>stress analysis</a:t>
            </a:r>
            <a:endParaRPr lang="es-AR" sz="3200" dirty="0"/>
          </a:p>
          <a:p>
            <a:pPr marL="514350" indent="-514350">
              <a:buFont typeface="+mj-lt"/>
              <a:buAutoNum type="arabicPeriod" startAt="13"/>
            </a:pPr>
            <a:r>
              <a:rPr lang="en-GB" sz="3200" dirty="0"/>
              <a:t>a leading international petroleum and petrochemical company</a:t>
            </a:r>
            <a:endParaRPr lang="es-AR" sz="3200" dirty="0"/>
          </a:p>
          <a:p>
            <a:pPr marL="514350" indent="-514350">
              <a:buFont typeface="+mj-lt"/>
              <a:buAutoNum type="arabicPeriod" startAt="13"/>
            </a:pPr>
            <a:r>
              <a:rPr lang="en-GB" sz="3200" dirty="0"/>
              <a:t>a sophisticated new electronic dealing system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883402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5189" y="1412875"/>
            <a:ext cx="7920037" cy="1670050"/>
          </a:xfrm>
          <a:noFill/>
        </p:spPr>
      </p:pic>
    </p:spTree>
    <p:extLst>
      <p:ext uri="{BB962C8B-B14F-4D97-AF65-F5344CB8AC3E}">
        <p14:creationId xmlns:p14="http://schemas.microsoft.com/office/powerpoint/2010/main" val="2643330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1928802"/>
            <a:ext cx="814393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1 Entrada de lápiz"/>
              <p14:cNvContentPartPr/>
              <p14:nvPr/>
            </p14:nvContentPartPr>
            <p14:xfrm>
              <a:off x="4381680" y="4205880"/>
              <a:ext cx="1188000" cy="54000"/>
            </p14:xfrm>
          </p:contentPart>
        </mc:Choice>
        <mc:Fallback xmlns="">
          <p:pic>
            <p:nvPicPr>
              <p:cNvPr id="2" name="1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5840" y="4142520"/>
                <a:ext cx="1219320" cy="1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9334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9717972-F2BC-44B4-AA6F-EB98782B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000" y="556054"/>
            <a:ext cx="9074118" cy="5788333"/>
          </a:xfrm>
        </p:spPr>
      </p:pic>
    </p:spTree>
    <p:extLst>
      <p:ext uri="{BB962C8B-B14F-4D97-AF65-F5344CB8AC3E}">
        <p14:creationId xmlns:p14="http://schemas.microsoft.com/office/powerpoint/2010/main" val="11029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06" y="309815"/>
            <a:ext cx="5275326" cy="638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98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996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5155" y="496390"/>
            <a:ext cx="11676845" cy="5655901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s-AR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Esa </a:t>
            </a:r>
            <a:r>
              <a:rPr lang="es-A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carga </a:t>
            </a:r>
            <a:r>
              <a:rPr lang="es-AR" sz="3600" b="1" dirty="0">
                <a:solidFill>
                  <a:srgbClr val="92D050"/>
                </a:solidFill>
              </a:rPr>
              <a:t>eléctrica extremadamente alta</a:t>
            </a:r>
            <a:r>
              <a:rPr lang="es-AR" sz="3600" b="1" dirty="0"/>
              <a:t> </a:t>
            </a:r>
            <a:r>
              <a:rPr lang="es-AR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 el capacitor</a:t>
            </a:r>
            <a:r>
              <a:rPr lang="es-AR" sz="3600" dirty="0"/>
              <a:t> es….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90635"/>
              </p:ext>
            </p:extLst>
          </p:nvPr>
        </p:nvGraphicFramePr>
        <p:xfrm>
          <a:off x="342900" y="340724"/>
          <a:ext cx="11347807" cy="2202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896">
                  <a:extLst>
                    <a:ext uri="{9D8B030D-6E8A-4147-A177-3AD203B41FA5}">
                      <a16:colId xmlns:a16="http://schemas.microsoft.com/office/drawing/2014/main" val="587563703"/>
                    </a:ext>
                  </a:extLst>
                </a:gridCol>
                <a:gridCol w="3957204">
                  <a:extLst>
                    <a:ext uri="{9D8B030D-6E8A-4147-A177-3AD203B41FA5}">
                      <a16:colId xmlns:a16="http://schemas.microsoft.com/office/drawing/2014/main" val="1348146878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183334862"/>
                    </a:ext>
                  </a:extLst>
                </a:gridCol>
                <a:gridCol w="2562642">
                  <a:extLst>
                    <a:ext uri="{9D8B030D-6E8A-4147-A177-3AD203B41FA5}">
                      <a16:colId xmlns:a16="http://schemas.microsoft.com/office/drawing/2014/main" val="2786441262"/>
                    </a:ext>
                  </a:extLst>
                </a:gridCol>
                <a:gridCol w="1082258">
                  <a:extLst>
                    <a:ext uri="{9D8B030D-6E8A-4147-A177-3AD203B41FA5}">
                      <a16:colId xmlns:a16="http://schemas.microsoft.com/office/drawing/2014/main" val="1704427333"/>
                    </a:ext>
                  </a:extLst>
                </a:gridCol>
                <a:gridCol w="1238607">
                  <a:extLst>
                    <a:ext uri="{9D8B030D-6E8A-4147-A177-3AD203B41FA5}">
                      <a16:colId xmlns:a16="http://schemas.microsoft.com/office/drawing/2014/main" val="1721947338"/>
                    </a:ext>
                  </a:extLst>
                </a:gridCol>
              </a:tblGrid>
              <a:tr h="595691">
                <a:tc gridSpan="2">
                  <a:txBody>
                    <a:bodyPr/>
                    <a:lstStyle/>
                    <a:p>
                      <a:pPr algn="ctr"/>
                      <a:r>
                        <a:rPr lang="es-AR" sz="2400" dirty="0" err="1"/>
                        <a:t>Premodificadores</a:t>
                      </a:r>
                      <a:endParaRPr lang="es-AR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A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AR" sz="2400" dirty="0"/>
                        <a:t>Núcleo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AR" sz="2400" dirty="0"/>
                        <a:t>Post modificadores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AR" sz="2200" dirty="0"/>
                        <a:t>Verbo finito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s-A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880">
                <a:tc>
                  <a:txBody>
                    <a:bodyPr/>
                    <a:lstStyle/>
                    <a:p>
                      <a:pPr algn="ctr"/>
                      <a:r>
                        <a:rPr lang="es-AR" sz="2000" dirty="0"/>
                        <a:t>Determinantes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dirty="0"/>
                        <a:t>Adjetivos y otros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740">
                <a:tc>
                  <a:txBody>
                    <a:bodyPr/>
                    <a:lstStyle/>
                    <a:p>
                      <a:pPr algn="ctr"/>
                      <a:r>
                        <a:rPr lang="es-AR" sz="2400" dirty="0" err="1"/>
                        <a:t>That</a:t>
                      </a:r>
                      <a:endParaRPr lang="es-A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dirty="0" err="1"/>
                        <a:t>extremely</a:t>
                      </a:r>
                      <a:r>
                        <a:rPr lang="es-AR" sz="2400" dirty="0"/>
                        <a:t> </a:t>
                      </a:r>
                      <a:r>
                        <a:rPr lang="es-AR" sz="2400" dirty="0" err="1"/>
                        <a:t>high</a:t>
                      </a:r>
                      <a:r>
                        <a:rPr lang="es-AR" sz="2400" dirty="0"/>
                        <a:t> </a:t>
                      </a:r>
                      <a:r>
                        <a:rPr lang="es-AR" sz="2400" dirty="0" err="1"/>
                        <a:t>electric</a:t>
                      </a:r>
                      <a:r>
                        <a:rPr lang="es-AR" sz="2400" baseline="0" dirty="0"/>
                        <a:t> </a:t>
                      </a:r>
                      <a:endParaRPr lang="es-A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dirty="0" err="1"/>
                        <a:t>charge</a:t>
                      </a:r>
                      <a:endParaRPr lang="es-AR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dirty="0"/>
                        <a:t>in </a:t>
                      </a:r>
                      <a:r>
                        <a:rPr lang="es-AR" sz="2400" dirty="0" err="1"/>
                        <a:t>the</a:t>
                      </a:r>
                      <a:r>
                        <a:rPr lang="es-AR" sz="2400" dirty="0"/>
                        <a:t> capacitor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/>
                        <a:t>is</a:t>
                      </a:r>
                      <a:endParaRPr lang="es-A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positive</a:t>
                      </a:r>
                      <a:endParaRPr lang="es-A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1448295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306939" y="2404229"/>
            <a:ext cx="4567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317893" y="2401010"/>
            <a:ext cx="4567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40792" y="2404229"/>
            <a:ext cx="4567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239618" y="2401010"/>
            <a:ext cx="4567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522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s-ES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sz="4000" b="1" u="sng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Artículos:</a:t>
            </a:r>
            <a:br>
              <a:rPr lang="es-ES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40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4781128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None/>
            </a:pPr>
            <a:r>
              <a:rPr lang="es-ES" sz="2800" b="1" dirty="0" err="1"/>
              <a:t>The</a:t>
            </a:r>
            <a:r>
              <a:rPr lang="es-ES" sz="2800" dirty="0"/>
              <a:t>:     el, la, los, las, lo</a:t>
            </a:r>
            <a:endParaRPr lang="es-ES" sz="2800" b="1" dirty="0"/>
          </a:p>
          <a:p>
            <a:pPr marL="609600" indent="-609600">
              <a:lnSpc>
                <a:spcPct val="90000"/>
              </a:lnSpc>
              <a:buNone/>
            </a:pPr>
            <a:r>
              <a:rPr lang="es-ES" sz="2800" b="1" dirty="0"/>
              <a:t>A</a:t>
            </a:r>
            <a:r>
              <a:rPr lang="es-ES" sz="2800" dirty="0"/>
              <a:t>, </a:t>
            </a:r>
            <a:r>
              <a:rPr lang="es-ES" sz="2800" b="1" dirty="0" err="1"/>
              <a:t>an</a:t>
            </a:r>
            <a:r>
              <a:rPr lang="es-ES" sz="2800" dirty="0"/>
              <a:t>:   un, una</a:t>
            </a:r>
            <a:endParaRPr lang="es-ES" sz="2800" i="1" dirty="0"/>
          </a:p>
          <a:p>
            <a:pPr marL="0" indent="0">
              <a:buNone/>
              <a:defRPr/>
            </a:pPr>
            <a:r>
              <a:rPr lang="en-US" sz="2800" dirty="0"/>
              <a:t>There is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dirty="0"/>
              <a:t> plant that produces gas and oil.</a:t>
            </a:r>
            <a:endParaRPr lang="es-AR" sz="2800" dirty="0"/>
          </a:p>
          <a:p>
            <a:pPr marL="0" indent="0"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2800" dirty="0"/>
              <a:t> plant is in Mendoza.</a:t>
            </a:r>
            <a:endParaRPr lang="es-AR" sz="28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u="sng" dirty="0"/>
              <a:t>Computers</a:t>
            </a:r>
            <a:r>
              <a:rPr lang="en-US" sz="2800" dirty="0"/>
              <a:t> are electronic and digital.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/>
              <a:t>machinery is called hardware.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dirty="0"/>
              <a:t>instructions and data are called software.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dirty="0"/>
              <a:t> central processing unit is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2800" dirty="0"/>
              <a:t> heart of 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800" dirty="0"/>
              <a:t>computer.</a:t>
            </a:r>
          </a:p>
        </p:txBody>
      </p:sp>
    </p:spTree>
    <p:extLst>
      <p:ext uri="{BB962C8B-B14F-4D97-AF65-F5344CB8AC3E}">
        <p14:creationId xmlns:p14="http://schemas.microsoft.com/office/powerpoint/2010/main" val="271109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DEMOSTRATIVOS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es-ES" b="1" dirty="0" err="1"/>
              <a:t>This</a:t>
            </a:r>
            <a:r>
              <a:rPr lang="es-ES" b="1" dirty="0"/>
              <a:t>:    </a:t>
            </a:r>
            <a:r>
              <a:rPr lang="es-ES" dirty="0"/>
              <a:t>este, esta, esto, éste, ésta.</a:t>
            </a:r>
            <a:endParaRPr lang="es-ES" b="1" dirty="0"/>
          </a:p>
          <a:p>
            <a:pPr marL="609600" indent="-609600"/>
            <a:r>
              <a:rPr lang="es-ES" b="1" dirty="0" err="1"/>
              <a:t>These</a:t>
            </a:r>
            <a:r>
              <a:rPr lang="es-ES" b="1" dirty="0"/>
              <a:t>: </a:t>
            </a:r>
            <a:r>
              <a:rPr lang="es-ES" dirty="0"/>
              <a:t>estos, estas, éstos, éstas.</a:t>
            </a:r>
            <a:endParaRPr lang="es-ES" b="1" dirty="0"/>
          </a:p>
          <a:p>
            <a:pPr marL="609600" indent="-609600"/>
            <a:r>
              <a:rPr lang="es-ES" b="1" dirty="0" err="1"/>
              <a:t>That</a:t>
            </a:r>
            <a:r>
              <a:rPr lang="es-ES" b="1" dirty="0"/>
              <a:t>:   </a:t>
            </a:r>
            <a:r>
              <a:rPr lang="es-ES" dirty="0"/>
              <a:t>ese, esa, eso, aquel, aquella, aquello.</a:t>
            </a:r>
            <a:endParaRPr lang="es-ES" b="1" dirty="0"/>
          </a:p>
          <a:p>
            <a:pPr marL="609600" indent="-609600"/>
            <a:r>
              <a:rPr lang="es-ES" b="1" dirty="0" err="1"/>
              <a:t>Those</a:t>
            </a:r>
            <a:r>
              <a:rPr lang="es-ES" b="1" dirty="0"/>
              <a:t>: </a:t>
            </a:r>
            <a:r>
              <a:rPr lang="es-ES" dirty="0"/>
              <a:t>esos, esas, aquellos, aquellas.</a:t>
            </a:r>
            <a:endParaRPr lang="es-ES" i="1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book </a:t>
            </a:r>
            <a:r>
              <a:rPr lang="en-US" dirty="0"/>
              <a:t>is about Civil Engineering.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services </a:t>
            </a:r>
            <a:r>
              <a:rPr lang="en-US" dirty="0"/>
              <a:t>are provided by the </a:t>
            </a:r>
            <a:r>
              <a:rPr lang="en-US" sz="3100" dirty="0"/>
              <a:t>technicians.</a:t>
            </a:r>
            <a:endParaRPr lang="es-ES" sz="3100" dirty="0"/>
          </a:p>
        </p:txBody>
      </p:sp>
    </p:spTree>
    <p:extLst>
      <p:ext uri="{BB962C8B-B14F-4D97-AF65-F5344CB8AC3E}">
        <p14:creationId xmlns:p14="http://schemas.microsoft.com/office/powerpoint/2010/main" val="112914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2800" dirty="0">
                <a:solidFill>
                  <a:srgbClr val="3333CC"/>
                </a:solidFill>
              </a:rPr>
              <a:t>PREMODIFICADORES - DETERMINANTES:</a:t>
            </a:r>
            <a:br>
              <a:rPr lang="es-ES" sz="3200" dirty="0">
                <a:solidFill>
                  <a:srgbClr val="3333CC"/>
                </a:solidFill>
              </a:rPr>
            </a:br>
            <a:r>
              <a:rPr lang="es-ES" sz="3600" b="1" u="sng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Numerativos y cuantificadores indefinidos</a:t>
            </a:r>
            <a:r>
              <a:rPr lang="es-ES" sz="3600" dirty="0"/>
              <a:t> </a:t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417638"/>
            <a:ext cx="9144000" cy="512483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Some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algo (de) un poco de, algunos, algunas, (</a:t>
            </a: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some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 + cantidad= 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alrededor de)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Any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cualquier +, algún?, ningún-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No: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nada de, ningún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Every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todo, todos, cada, todos los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Each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cada (uno), todo(s) cada cual, 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Many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muchos, numerosos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Several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varios/as, diversos/as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All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todos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s-ES" sz="3000" b="1" dirty="0" err="1">
                <a:solidFill>
                  <a:schemeClr val="tx2">
                    <a:lumMod val="90000"/>
                  </a:schemeClr>
                </a:solidFill>
              </a:rPr>
              <a:t>Other</a:t>
            </a:r>
            <a:r>
              <a:rPr lang="es-ES" sz="3000" b="1" dirty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otros, otras (</a:t>
            </a:r>
            <a:r>
              <a:rPr lang="es-ES" sz="3000" dirty="0" err="1">
                <a:solidFill>
                  <a:schemeClr val="tx2">
                    <a:lumMod val="90000"/>
                  </a:schemeClr>
                </a:solidFill>
              </a:rPr>
              <a:t>other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s-ES" sz="3000" dirty="0" err="1">
                <a:solidFill>
                  <a:schemeClr val="tx2">
                    <a:lumMod val="90000"/>
                  </a:schemeClr>
                </a:solidFill>
              </a:rPr>
              <a:t>than</a:t>
            </a:r>
            <a:r>
              <a:rPr lang="es-ES" sz="3000" dirty="0">
                <a:solidFill>
                  <a:schemeClr val="tx2">
                    <a:lumMod val="90000"/>
                  </a:schemeClr>
                </a:solidFill>
              </a:rPr>
              <a:t>=que no sea)</a:t>
            </a:r>
            <a:endParaRPr lang="es-ES" sz="3000" b="1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460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2405</TotalTime>
  <Words>2126</Words>
  <Application>Microsoft Office PowerPoint</Application>
  <PresentationFormat>Widescreen</PresentationFormat>
  <Paragraphs>458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 Black</vt:lpstr>
      <vt:lpstr>Calibri</vt:lpstr>
      <vt:lpstr>Century Gothic</vt:lpstr>
      <vt:lpstr>Wingdings</vt:lpstr>
      <vt:lpstr>Wingdings 3</vt:lpstr>
      <vt:lpstr>Ion</vt:lpstr>
      <vt:lpstr>FRASE/GRUPO NOMINAL  </vt:lpstr>
      <vt:lpstr>PowerPoint Presentation</vt:lpstr>
      <vt:lpstr>PowerPoint Presentation</vt:lpstr>
      <vt:lpstr>¿Dónde encontramos FN?</vt:lpstr>
      <vt:lpstr>PowerPoint Presentation</vt:lpstr>
      <vt:lpstr>PowerPoint Presentation</vt:lpstr>
      <vt:lpstr>  Artículos: </vt:lpstr>
      <vt:lpstr>DEMOSTRATIVOS</vt:lpstr>
      <vt:lpstr>PREMODIFICADORES - DETERMINANTES: Numerativos y cuantificadores indefinidos  </vt:lpstr>
      <vt:lpstr>PowerPoint Presentation</vt:lpstr>
      <vt:lpstr>PREMODIFICADORES: Numerativos y cuantificadores definidos </vt:lpstr>
      <vt:lpstr>PREMODIFICADORES:  POSESIVOS</vt:lpstr>
      <vt:lpstr>PowerPoint Presentation</vt:lpstr>
      <vt:lpstr>PowerPoint Presentation</vt:lpstr>
      <vt:lpstr>Determinantes: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Descriptores del núcleo (adjetivos )</vt:lpstr>
      <vt:lpstr>Descriptores del núcleo (adjetivos ) </vt:lpstr>
      <vt:lpstr>Adjetivos que se pueden traducir antes o después del núcleo</vt:lpstr>
      <vt:lpstr>PowerPoint Presentation</vt:lpstr>
      <vt:lpstr>PREMODIFICADORES:  POSESIVO: `S</vt:lpstr>
      <vt:lpstr>Sustantivos en posición adjetiva  </vt:lpstr>
      <vt:lpstr>Sustantivos modificadores del núcleo</vt:lpstr>
      <vt:lpstr>PREMODIFICADORES: Clasificadores del núcleo sustantivo (sustantivos o adjetivos)</vt:lpstr>
      <vt:lpstr>PowerPoint Presentation</vt:lpstr>
      <vt:lpstr>PowerPoint Presentation</vt:lpstr>
      <vt:lpstr>Post-modificación del núcleo:  frase presposicional, ed (pp), ing, to infinitive, relativos</vt:lpstr>
      <vt:lpstr>LOS POSTMODIFICADORES DE LA FRASE NOMINAL Preposiciones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Núcleo con –ing (gerundio) y to inf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Lilia Dieguez</cp:lastModifiedBy>
  <cp:revision>96</cp:revision>
  <dcterms:created xsi:type="dcterms:W3CDTF">2021-03-28T22:20:24Z</dcterms:created>
  <dcterms:modified xsi:type="dcterms:W3CDTF">2025-08-01T19:20:19Z</dcterms:modified>
</cp:coreProperties>
</file>