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307" r:id="rId6"/>
    <p:sldId id="292" r:id="rId7"/>
    <p:sldId id="294" r:id="rId8"/>
    <p:sldId id="259" r:id="rId9"/>
    <p:sldId id="260" r:id="rId10"/>
    <p:sldId id="267" r:id="rId11"/>
    <p:sldId id="268" r:id="rId12"/>
    <p:sldId id="269" r:id="rId13"/>
    <p:sldId id="270" r:id="rId14"/>
    <p:sldId id="277" r:id="rId15"/>
    <p:sldId id="272" r:id="rId16"/>
    <p:sldId id="273" r:id="rId17"/>
    <p:sldId id="274" r:id="rId18"/>
    <p:sldId id="275" r:id="rId19"/>
    <p:sldId id="280" r:id="rId20"/>
    <p:sldId id="283" r:id="rId21"/>
    <p:sldId id="284" r:id="rId22"/>
    <p:sldId id="285" r:id="rId23"/>
    <p:sldId id="286" r:id="rId24"/>
    <p:sldId id="287" r:id="rId25"/>
    <p:sldId id="290" r:id="rId26"/>
    <p:sldId id="291" r:id="rId27"/>
    <p:sldId id="288"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CC00CC"/>
    <a:srgbClr val="FFFFFF"/>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70" d="100"/>
          <a:sy n="70" d="100"/>
        </p:scale>
        <p:origin x="8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F1FE9A8D-E1F2-437D-8C51-60B055D4FA43}"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129431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F1FE9A8D-E1F2-437D-8C51-60B055D4FA43}"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86202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F1FE9A8D-E1F2-437D-8C51-60B055D4FA43}"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246400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F1FE9A8D-E1F2-437D-8C51-60B055D4FA43}"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151048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1FE9A8D-E1F2-437D-8C51-60B055D4FA43}"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89198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F1FE9A8D-E1F2-437D-8C51-60B055D4FA43}"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136907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F1FE9A8D-E1F2-437D-8C51-60B055D4FA43}" type="datetimeFigureOut">
              <a:rPr lang="es-AR" smtClean="0"/>
              <a:t>27/3/2024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143017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F1FE9A8D-E1F2-437D-8C51-60B055D4FA43}" type="datetimeFigureOut">
              <a:rPr lang="es-AR" smtClean="0"/>
              <a:t>27/3/2024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290166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1FE9A8D-E1F2-437D-8C51-60B055D4FA43}" type="datetimeFigureOut">
              <a:rPr lang="es-AR" smtClean="0"/>
              <a:t>27/3/2024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55545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1FE9A8D-E1F2-437D-8C51-60B055D4FA43}"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208528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1FE9A8D-E1F2-437D-8C51-60B055D4FA43}"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3EE3FCF-4DD9-4A3C-940D-09EBABEDFFA2}" type="slidenum">
              <a:rPr lang="es-AR" smtClean="0"/>
              <a:t>‹Nº›</a:t>
            </a:fld>
            <a:endParaRPr lang="es-AR"/>
          </a:p>
        </p:txBody>
      </p:sp>
    </p:spTree>
    <p:extLst>
      <p:ext uri="{BB962C8B-B14F-4D97-AF65-F5344CB8AC3E}">
        <p14:creationId xmlns:p14="http://schemas.microsoft.com/office/powerpoint/2010/main" val="17158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E9A8D-E1F2-437D-8C51-60B055D4FA43}" type="datetimeFigureOut">
              <a:rPr lang="es-AR" smtClean="0"/>
              <a:t>27/3/2024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3FCF-4DD9-4A3C-940D-09EBABEDFFA2}" type="slidenum">
              <a:rPr lang="es-AR" smtClean="0"/>
              <a:t>‹Nº›</a:t>
            </a:fld>
            <a:endParaRPr lang="es-AR"/>
          </a:p>
        </p:txBody>
      </p:sp>
    </p:spTree>
    <p:extLst>
      <p:ext uri="{BB962C8B-B14F-4D97-AF65-F5344CB8AC3E}">
        <p14:creationId xmlns:p14="http://schemas.microsoft.com/office/powerpoint/2010/main" val="347197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opscience.iop.org/article/10.1088/2631-8695/ab67ed"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CARF%20REPAIR.pptx" TargetMode="External"/><Relationship Id="rId2" Type="http://schemas.openxmlformats.org/officeDocument/2006/relationships/hyperlink" Target="https://www.sciencedirect.com/science/article/pii/S0143749619302441"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science/article/pii/S209580991930861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science/article/pii/S0143749619302878" TargetMode="External"/><Relationship Id="rId2" Type="http://schemas.openxmlformats.org/officeDocument/2006/relationships/hyperlink" Target="https://www.sciencedirect.com/science/article/pii/S209580991930829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sciencedirect.com/science/article/pii/S014374961930288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14438"/>
            <a:ext cx="9144000" cy="2387600"/>
          </a:xfrm>
          <a:solidFill>
            <a:srgbClr val="FFFFFF"/>
          </a:solidFill>
          <a:ln w="57150">
            <a:solidFill>
              <a:srgbClr val="FF0000"/>
            </a:solidFill>
          </a:ln>
        </p:spPr>
        <p:txBody>
          <a:bodyPr>
            <a:normAutofit fontScale="90000"/>
          </a:bodyPr>
          <a:lstStyle/>
          <a:p>
            <a:r>
              <a:rPr lang="es-ES" dirty="0" smtClean="0">
                <a:solidFill>
                  <a:srgbClr val="FF0000"/>
                </a:solidFill>
                <a:latin typeface="Arial Black" panose="020B0A04020102020204" pitchFamily="34" charset="0"/>
              </a:rPr>
              <a:t>TRABAJO PRÁCTICO 2</a:t>
            </a:r>
            <a:r>
              <a:rPr lang="es-AR" dirty="0" smtClean="0">
                <a:solidFill>
                  <a:srgbClr val="FF0000"/>
                </a:solidFill>
                <a:latin typeface="Arial Black" panose="020B0A04020102020204" pitchFamily="34" charset="0"/>
              </a:rPr>
              <a:t/>
            </a:r>
            <a:br>
              <a:rPr lang="es-AR" dirty="0" smtClean="0">
                <a:solidFill>
                  <a:srgbClr val="FF0000"/>
                </a:solidFill>
                <a:latin typeface="Arial Black" panose="020B0A04020102020204" pitchFamily="34" charset="0"/>
              </a:rPr>
            </a:br>
            <a:endParaRPr lang="es-AR" dirty="0">
              <a:solidFill>
                <a:srgbClr val="FF0000"/>
              </a:solidFill>
              <a:latin typeface="Arial Black" panose="020B0A04020102020204" pitchFamily="34" charset="0"/>
            </a:endParaRPr>
          </a:p>
        </p:txBody>
      </p:sp>
      <p:sp>
        <p:nvSpPr>
          <p:cNvPr id="3" name="Subtítulo 2"/>
          <p:cNvSpPr>
            <a:spLocks noGrp="1"/>
          </p:cNvSpPr>
          <p:nvPr>
            <p:ph type="subTitle" idx="1"/>
          </p:nvPr>
        </p:nvSpPr>
        <p:spPr>
          <a:solidFill>
            <a:srgbClr val="FFFFFF"/>
          </a:solidFill>
          <a:ln w="38100">
            <a:solidFill>
              <a:srgbClr val="FF0000"/>
            </a:solidFill>
          </a:ln>
        </p:spPr>
        <p:txBody>
          <a:bodyPr/>
          <a:lstStyle/>
          <a:p>
            <a:r>
              <a:rPr lang="es-AR" sz="3200" b="1" dirty="0"/>
              <a:t>Frase Nominal compleja:</a:t>
            </a:r>
            <a:r>
              <a:rPr lang="es-AR" b="1" dirty="0"/>
              <a:t> “</a:t>
            </a:r>
            <a:r>
              <a:rPr lang="es-AR" b="1" dirty="0" err="1"/>
              <a:t>to</a:t>
            </a:r>
            <a:r>
              <a:rPr lang="es-AR" b="1" dirty="0"/>
              <a:t> </a:t>
            </a:r>
            <a:r>
              <a:rPr lang="es-AR" b="1" dirty="0" err="1"/>
              <a:t>infinitive</a:t>
            </a:r>
            <a:r>
              <a:rPr lang="es-AR" b="1" dirty="0"/>
              <a:t>”, forma-</a:t>
            </a:r>
            <a:r>
              <a:rPr lang="es-AR" b="1" dirty="0" err="1"/>
              <a:t>ing</a:t>
            </a:r>
            <a:r>
              <a:rPr lang="es-AR" b="1" dirty="0"/>
              <a:t>, forma –</a:t>
            </a:r>
            <a:r>
              <a:rPr lang="es-AR" b="1" dirty="0" err="1"/>
              <a:t>ed</a:t>
            </a:r>
            <a:r>
              <a:rPr lang="es-AR" b="1" dirty="0"/>
              <a:t>, cognados y falsos cognados, derivados, compuestos y cambio de función.</a:t>
            </a:r>
          </a:p>
        </p:txBody>
      </p:sp>
    </p:spTree>
    <p:extLst>
      <p:ext uri="{BB962C8B-B14F-4D97-AF65-F5344CB8AC3E}">
        <p14:creationId xmlns:p14="http://schemas.microsoft.com/office/powerpoint/2010/main" val="2153648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ES" b="1" dirty="0" smtClean="0"/>
          </a:p>
          <a:p>
            <a:endParaRPr lang="es-ES" b="1" dirty="0"/>
          </a:p>
          <a:p>
            <a:endParaRPr lang="es-ES" b="1" dirty="0" smtClean="0"/>
          </a:p>
          <a:p>
            <a:r>
              <a:rPr lang="es-ES" b="1" dirty="0" smtClean="0">
                <a:solidFill>
                  <a:srgbClr val="FF0000"/>
                </a:solidFill>
              </a:rPr>
              <a:t>C</a:t>
            </a:r>
            <a:r>
              <a:rPr lang="es-ES" b="1" dirty="0">
                <a:solidFill>
                  <a:srgbClr val="FF0000"/>
                </a:solidFill>
              </a:rPr>
              <a:t>. </a:t>
            </a:r>
            <a:r>
              <a:rPr lang="es-ES" b="1" u="sng" dirty="0">
                <a:solidFill>
                  <a:srgbClr val="FF0000"/>
                </a:solidFill>
              </a:rPr>
              <a:t>Traduzca las siguientes oraciones que contienen frases nominales complejas</a:t>
            </a:r>
            <a:r>
              <a:rPr lang="es-ES" b="1" dirty="0">
                <a:solidFill>
                  <a:srgbClr val="FF0000"/>
                </a:solidFill>
              </a:rPr>
              <a:t>.</a:t>
            </a:r>
            <a:endParaRPr lang="es-AR" dirty="0">
              <a:solidFill>
                <a:srgbClr val="FF0000"/>
              </a:solidFill>
            </a:endParaRPr>
          </a:p>
        </p:txBody>
      </p:sp>
    </p:spTree>
    <p:extLst>
      <p:ext uri="{BB962C8B-B14F-4D97-AF65-F5344CB8AC3E}">
        <p14:creationId xmlns:p14="http://schemas.microsoft.com/office/powerpoint/2010/main" val="2886294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normAutofit fontScale="92500" lnSpcReduction="10000"/>
          </a:bodyPr>
          <a:lstStyle/>
          <a:p>
            <a:pPr algn="l"/>
            <a:endParaRPr lang="es-AR" dirty="0" smtClean="0"/>
          </a:p>
          <a:p>
            <a:pPr marL="457200" indent="-457200" algn="l">
              <a:buAutoNum type="arabicPeriod"/>
            </a:pPr>
            <a:r>
              <a:rPr lang="en-GB" smtClean="0"/>
              <a:t>Anadarko's </a:t>
            </a:r>
            <a:r>
              <a:rPr lang="en-GB" dirty="0"/>
              <a:t>Ketchum Mountain field </a:t>
            </a:r>
            <a:r>
              <a:rPr lang="en-GB" b="1" dirty="0"/>
              <a:t>is</a:t>
            </a:r>
            <a:r>
              <a:rPr lang="en-GB" dirty="0"/>
              <a:t> a </a:t>
            </a:r>
            <a:r>
              <a:rPr lang="en-GB" dirty="0" err="1"/>
              <a:t>Clearfork</a:t>
            </a:r>
            <a:r>
              <a:rPr lang="en-GB" dirty="0"/>
              <a:t> formation marine </a:t>
            </a:r>
            <a:r>
              <a:rPr lang="en-GB" dirty="0" err="1"/>
              <a:t>turbidite</a:t>
            </a:r>
            <a:r>
              <a:rPr lang="en-GB" dirty="0"/>
              <a:t> sandstone reservoir</a:t>
            </a:r>
            <a:r>
              <a:rPr lang="en-GB" dirty="0" smtClean="0"/>
              <a:t>.</a:t>
            </a:r>
          </a:p>
          <a:p>
            <a:pPr marL="457200" indent="-457200" algn="l">
              <a:buAutoNum type="arabicPeriod"/>
            </a:pPr>
            <a:endParaRPr lang="en-GB" sz="1000" dirty="0" smtClean="0"/>
          </a:p>
          <a:p>
            <a:pPr marL="457200" indent="-457200" algn="l">
              <a:buAutoNum type="arabicPeriod"/>
            </a:pPr>
            <a:r>
              <a:rPr lang="en-GB" dirty="0" smtClean="0"/>
              <a:t>Personnel </a:t>
            </a:r>
            <a:r>
              <a:rPr lang="en-GB" dirty="0"/>
              <a:t>overlooking the robotic weld cell </a:t>
            </a:r>
            <a:r>
              <a:rPr lang="en-GB" b="1" dirty="0"/>
              <a:t>then</a:t>
            </a:r>
            <a:r>
              <a:rPr lang="en-GB" dirty="0"/>
              <a:t> </a:t>
            </a:r>
            <a:r>
              <a:rPr lang="en-GB" b="1" dirty="0"/>
              <a:t>need</a:t>
            </a:r>
            <a:r>
              <a:rPr lang="en-GB" dirty="0"/>
              <a:t> to stop production to address rework or scrap the part</a:t>
            </a:r>
            <a:r>
              <a:rPr lang="en-GB" dirty="0" smtClean="0"/>
              <a:t>.</a:t>
            </a:r>
          </a:p>
          <a:p>
            <a:pPr marL="457200" indent="-457200" algn="l">
              <a:buAutoNum type="arabicPeriod"/>
            </a:pPr>
            <a:endParaRPr lang="en-GB" sz="1000" dirty="0" smtClean="0"/>
          </a:p>
          <a:p>
            <a:pPr marL="457200" indent="-457200" algn="l">
              <a:buFont typeface="Arial" panose="020B0604020202020204" pitchFamily="34" charset="0"/>
              <a:buAutoNum type="arabicPeriod"/>
            </a:pPr>
            <a:r>
              <a:rPr lang="en-GB" dirty="0" smtClean="0"/>
              <a:t>The </a:t>
            </a:r>
            <a:r>
              <a:rPr lang="en-GB" dirty="0"/>
              <a:t>major change in the interpretation of the C sandstone correlation on the later cross section </a:t>
            </a:r>
            <a:r>
              <a:rPr lang="en-GB" b="1" dirty="0"/>
              <a:t>occurs</a:t>
            </a:r>
            <a:r>
              <a:rPr lang="en-GB" dirty="0"/>
              <a:t> in the producer Well B</a:t>
            </a:r>
            <a:r>
              <a:rPr lang="en-GB" dirty="0" smtClean="0"/>
              <a:t>.</a:t>
            </a:r>
          </a:p>
          <a:p>
            <a:pPr marL="457200" indent="-457200" algn="l">
              <a:buFont typeface="Arial" panose="020B0604020202020204" pitchFamily="34" charset="0"/>
              <a:buAutoNum type="arabicPeriod"/>
            </a:pPr>
            <a:endParaRPr lang="en-GB" sz="1100" dirty="0" smtClean="0"/>
          </a:p>
          <a:p>
            <a:pPr marL="457200" indent="-457200" algn="l">
              <a:buFont typeface="Arial" panose="020B0604020202020204" pitchFamily="34" charset="0"/>
              <a:buAutoNum type="arabicPeriod"/>
            </a:pPr>
            <a:r>
              <a:rPr lang="en-GB" dirty="0" smtClean="0"/>
              <a:t>The</a:t>
            </a:r>
            <a:r>
              <a:rPr lang="en-GB" dirty="0"/>
              <a:t> wind turbine internal cabin transmission system and the layout of sensors </a:t>
            </a:r>
            <a:r>
              <a:rPr lang="en-GB" b="1" dirty="0"/>
              <a:t>are</a:t>
            </a:r>
            <a:r>
              <a:rPr lang="en-GB" dirty="0"/>
              <a:t> showed in Fig. 1.</a:t>
            </a:r>
            <a:endParaRPr lang="es-AR" dirty="0"/>
          </a:p>
          <a:p>
            <a:pPr marL="457200" indent="-457200" algn="l">
              <a:buAutoNum type="arabicPeriod"/>
            </a:pPr>
            <a:endParaRPr lang="es-AR" dirty="0"/>
          </a:p>
        </p:txBody>
      </p:sp>
    </p:spTree>
    <p:extLst>
      <p:ext uri="{BB962C8B-B14F-4D97-AF65-F5344CB8AC3E}">
        <p14:creationId xmlns:p14="http://schemas.microsoft.com/office/powerpoint/2010/main" val="83546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pPr algn="l"/>
            <a:endParaRPr lang="es-AR" dirty="0" smtClean="0"/>
          </a:p>
          <a:p>
            <a:pPr algn="l"/>
            <a:endParaRPr lang="es-AR" dirty="0"/>
          </a:p>
          <a:p>
            <a:pPr algn="l"/>
            <a:endParaRPr lang="es-AR" dirty="0" smtClean="0"/>
          </a:p>
          <a:p>
            <a:pPr algn="l"/>
            <a:r>
              <a:rPr lang="es-AR" b="1" dirty="0">
                <a:solidFill>
                  <a:srgbClr val="FF0000"/>
                </a:solidFill>
              </a:rPr>
              <a:t>D. </a:t>
            </a:r>
            <a:r>
              <a:rPr lang="es-AR" b="1" u="sng" dirty="0">
                <a:solidFill>
                  <a:srgbClr val="FF0000"/>
                </a:solidFill>
              </a:rPr>
              <a:t>En la siguiente lista indique qué palabras son cognados (C) y cuáles falsos cognados (FC), o ninguno de los dos (-) y escriba el significado de todas las palabras de la lista.</a:t>
            </a:r>
            <a:endParaRPr lang="es-AR" dirty="0">
              <a:solidFill>
                <a:srgbClr val="FF0000"/>
              </a:solidFill>
            </a:endParaRPr>
          </a:p>
          <a:p>
            <a:pPr algn="l"/>
            <a:endParaRPr lang="es-AR" dirty="0"/>
          </a:p>
        </p:txBody>
      </p:sp>
    </p:spTree>
    <p:extLst>
      <p:ext uri="{BB962C8B-B14F-4D97-AF65-F5344CB8AC3E}">
        <p14:creationId xmlns:p14="http://schemas.microsoft.com/office/powerpoint/2010/main" val="2759506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pPr algn="l"/>
            <a:endParaRPr lang="es-AR" dirty="0" smtClean="0"/>
          </a:p>
          <a:p>
            <a:pPr algn="l"/>
            <a:endParaRPr lang="es-AR" dirty="0" smtClean="0"/>
          </a:p>
        </p:txBody>
      </p:sp>
      <p:graphicFrame>
        <p:nvGraphicFramePr>
          <p:cNvPr id="4" name="Tabla 3"/>
          <p:cNvGraphicFramePr>
            <a:graphicFrameLocks noGrp="1"/>
          </p:cNvGraphicFramePr>
          <p:nvPr>
            <p:extLst>
              <p:ext uri="{D42A27DB-BD31-4B8C-83A1-F6EECF244321}">
                <p14:modId xmlns:p14="http://schemas.microsoft.com/office/powerpoint/2010/main" val="2506576595"/>
              </p:ext>
            </p:extLst>
          </p:nvPr>
        </p:nvGraphicFramePr>
        <p:xfrm>
          <a:off x="1524000" y="1328058"/>
          <a:ext cx="9144001" cy="4003544"/>
        </p:xfrm>
        <a:graphic>
          <a:graphicData uri="http://schemas.openxmlformats.org/drawingml/2006/table">
            <a:tbl>
              <a:tblPr firstRow="1" bandRow="1">
                <a:tableStyleId>{5C22544A-7EE6-4342-B048-85BDC9FD1C3A}</a:tableStyleId>
              </a:tblPr>
              <a:tblGrid>
                <a:gridCol w="3383045">
                  <a:extLst>
                    <a:ext uri="{9D8B030D-6E8A-4147-A177-3AD203B41FA5}">
                      <a16:colId xmlns:a16="http://schemas.microsoft.com/office/drawing/2014/main" val="20000"/>
                    </a:ext>
                  </a:extLst>
                </a:gridCol>
                <a:gridCol w="1140353">
                  <a:extLst>
                    <a:ext uri="{9D8B030D-6E8A-4147-A177-3AD203B41FA5}">
                      <a16:colId xmlns:a16="http://schemas.microsoft.com/office/drawing/2014/main" val="20001"/>
                    </a:ext>
                  </a:extLst>
                </a:gridCol>
                <a:gridCol w="4620603">
                  <a:extLst>
                    <a:ext uri="{9D8B030D-6E8A-4147-A177-3AD203B41FA5}">
                      <a16:colId xmlns:a16="http://schemas.microsoft.com/office/drawing/2014/main" val="20002"/>
                    </a:ext>
                  </a:extLst>
                </a:gridCol>
              </a:tblGrid>
              <a:tr h="474839">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r>
                        <a:rPr lang="es-AR" sz="1700" baseline="0" dirty="0" smtClean="0">
                          <a:solidFill>
                            <a:srgbClr val="FF0000"/>
                          </a:solidFill>
                        </a:rPr>
                        <a:t>(C) (FC) (-)</a:t>
                      </a:r>
                      <a:endParaRPr lang="es-AR" sz="1700" baseline="0" dirty="0">
                        <a:solidFill>
                          <a:srgbClr val="FF0000"/>
                        </a:solidFill>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r>
                        <a:rPr lang="es-AR" sz="2000" dirty="0" smtClean="0">
                          <a:solidFill>
                            <a:srgbClr val="FF0000"/>
                          </a:solidFill>
                        </a:rPr>
                        <a:t>Significado</a:t>
                      </a:r>
                      <a:endParaRPr lang="es-AR" sz="2000" dirty="0">
                        <a:solidFill>
                          <a:srgbClr val="FF0000"/>
                        </a:solidFill>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05870">
                <a:tc>
                  <a:txBody>
                    <a:bodyPr/>
                    <a:lstStyle/>
                    <a:p>
                      <a:pPr>
                        <a:lnSpc>
                          <a:spcPct val="150000"/>
                        </a:lnSpc>
                        <a:spcAft>
                          <a:spcPts val="0"/>
                        </a:spcAft>
                      </a:pPr>
                      <a:r>
                        <a:rPr lang="en-US" sz="2400" dirty="0">
                          <a:effectLst/>
                          <a:latin typeface="Times New Roman" panose="02020603050405020304" pitchFamily="18" charset="0"/>
                          <a:ea typeface="Times New Roman" panose="02020603050405020304" pitchFamily="18" charset="0"/>
                        </a:rPr>
                        <a:t>1. weight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1"/>
                  </a:ext>
                </a:extLst>
              </a:tr>
              <a:tr h="474839">
                <a:tc>
                  <a:txBody>
                    <a:bodyPr/>
                    <a:lstStyle/>
                    <a:p>
                      <a:pPr>
                        <a:spcAft>
                          <a:spcPts val="1200"/>
                        </a:spcAft>
                      </a:pPr>
                      <a:r>
                        <a:rPr lang="en-US" sz="2400" dirty="0">
                          <a:effectLst/>
                          <a:latin typeface="Times New Roman" panose="02020603050405020304" pitchFamily="18" charset="0"/>
                          <a:ea typeface="Times New Roman" panose="02020603050405020304" pitchFamily="18" charset="0"/>
                        </a:rPr>
                        <a:t>2. </a:t>
                      </a:r>
                      <a:r>
                        <a:rPr lang="en-GB" sz="2400" dirty="0">
                          <a:solidFill>
                            <a:srgbClr val="333333"/>
                          </a:solidFill>
                          <a:effectLst/>
                          <a:latin typeface="Times New Roman" panose="02020603050405020304" pitchFamily="18" charset="0"/>
                          <a:ea typeface="Times New Roman" panose="02020603050405020304" pitchFamily="18" charset="0"/>
                        </a:rPr>
                        <a:t>library</a:t>
                      </a:r>
                      <a:r>
                        <a:rPr lang="en-US" sz="2400" dirty="0">
                          <a:effectLst/>
                          <a:latin typeface="Times New Roman" panose="02020603050405020304" pitchFamily="18" charset="0"/>
                          <a:ea typeface="Times New Roman" panose="02020603050405020304" pitchFamily="18" charset="0"/>
                        </a:rPr>
                        <a:t>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2"/>
                  </a:ext>
                </a:extLst>
              </a:tr>
              <a:tr h="474839">
                <a:tc>
                  <a:txBody>
                    <a:bodyPr/>
                    <a:lstStyle/>
                    <a:p>
                      <a:pPr>
                        <a:spcAft>
                          <a:spcPts val="1200"/>
                        </a:spcAft>
                      </a:pPr>
                      <a:r>
                        <a:rPr lang="en-US" sz="2400" dirty="0">
                          <a:effectLst/>
                          <a:latin typeface="Times New Roman" panose="02020603050405020304" pitchFamily="18" charset="0"/>
                          <a:ea typeface="Times New Roman" panose="02020603050405020304" pitchFamily="18" charset="0"/>
                        </a:rPr>
                        <a:t>3. enhance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3"/>
                  </a:ext>
                </a:extLst>
              </a:tr>
              <a:tr h="474839">
                <a:tc>
                  <a:txBody>
                    <a:bodyPr/>
                    <a:lstStyle/>
                    <a:p>
                      <a:pPr>
                        <a:spcAft>
                          <a:spcPts val="1200"/>
                        </a:spcAft>
                      </a:pPr>
                      <a:r>
                        <a:rPr lang="en-US" sz="2400" dirty="0">
                          <a:effectLst/>
                          <a:latin typeface="Times New Roman" panose="02020603050405020304" pitchFamily="18" charset="0"/>
                          <a:ea typeface="Times New Roman" panose="02020603050405020304" pitchFamily="18" charset="0"/>
                        </a:rPr>
                        <a:t>4. </a:t>
                      </a:r>
                      <a:r>
                        <a:rPr lang="en-GB" sz="2400" dirty="0">
                          <a:solidFill>
                            <a:srgbClr val="333333"/>
                          </a:solidFill>
                          <a:effectLst/>
                          <a:latin typeface="Times New Roman" panose="02020603050405020304" pitchFamily="18" charset="0"/>
                          <a:ea typeface="Times New Roman" panose="02020603050405020304" pitchFamily="18" charset="0"/>
                        </a:rPr>
                        <a:t>attend</a:t>
                      </a:r>
                      <a:r>
                        <a:rPr lang="en-US" sz="2400" dirty="0">
                          <a:effectLst/>
                          <a:latin typeface="Times New Roman" panose="02020603050405020304" pitchFamily="18" charset="0"/>
                          <a:ea typeface="Times New Roman" panose="02020603050405020304" pitchFamily="18" charset="0"/>
                        </a:rPr>
                        <a:t>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4"/>
                  </a:ext>
                </a:extLst>
              </a:tr>
              <a:tr h="474839">
                <a:tc>
                  <a:txBody>
                    <a:bodyPr/>
                    <a:lstStyle/>
                    <a:p>
                      <a:pPr>
                        <a:spcAft>
                          <a:spcPts val="1200"/>
                        </a:spcAft>
                      </a:pPr>
                      <a:r>
                        <a:rPr lang="en-US" sz="2400" dirty="0">
                          <a:effectLst/>
                          <a:latin typeface="Times New Roman" panose="02020603050405020304" pitchFamily="18" charset="0"/>
                          <a:ea typeface="Times New Roman" panose="02020603050405020304" pitchFamily="18" charset="0"/>
                        </a:rPr>
                        <a:t>5. </a:t>
                      </a:r>
                      <a:r>
                        <a:rPr lang="en-US" sz="2400" dirty="0" smtClean="0">
                          <a:effectLst/>
                          <a:latin typeface="Times New Roman" panose="02020603050405020304" pitchFamily="18" charset="0"/>
                          <a:ea typeface="Times New Roman" panose="02020603050405020304" pitchFamily="18" charset="0"/>
                        </a:rPr>
                        <a:t>equation</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5"/>
                  </a:ext>
                </a:extLst>
              </a:tr>
              <a:tr h="474839">
                <a:tc>
                  <a:txBody>
                    <a:bodyPr/>
                    <a:lstStyle/>
                    <a:p>
                      <a:pPr>
                        <a:spcAft>
                          <a:spcPts val="1200"/>
                        </a:spcAft>
                      </a:pPr>
                      <a:r>
                        <a:rPr lang="en-US" sz="2400" dirty="0">
                          <a:effectLst/>
                          <a:latin typeface="Times New Roman" panose="02020603050405020304" pitchFamily="18" charset="0"/>
                          <a:ea typeface="Times New Roman" panose="02020603050405020304" pitchFamily="18" charset="0"/>
                        </a:rPr>
                        <a:t>6. space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6"/>
                  </a:ext>
                </a:extLst>
              </a:tr>
              <a:tr h="474839">
                <a:tc>
                  <a:txBody>
                    <a:bodyPr/>
                    <a:lstStyle/>
                    <a:p>
                      <a:pPr>
                        <a:lnSpc>
                          <a:spcPct val="150000"/>
                        </a:lnSpc>
                        <a:spcAft>
                          <a:spcPts val="0"/>
                        </a:spcAft>
                      </a:pPr>
                      <a:r>
                        <a:rPr lang="en-US" sz="2400" dirty="0">
                          <a:effectLst/>
                          <a:latin typeface="Times New Roman" panose="02020603050405020304" pitchFamily="18" charset="0"/>
                          <a:ea typeface="Times New Roman" panose="02020603050405020304" pitchFamily="18" charset="0"/>
                        </a:rPr>
                        <a:t>7. </a:t>
                      </a:r>
                      <a:r>
                        <a:rPr lang="en-US" sz="2400" dirty="0" smtClean="0">
                          <a:effectLst/>
                          <a:latin typeface="Times New Roman" panose="02020603050405020304" pitchFamily="18" charset="0"/>
                          <a:ea typeface="Times New Roman" panose="02020603050405020304" pitchFamily="18" charset="0"/>
                        </a:rPr>
                        <a:t>analysis</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69881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pPr algn="l"/>
            <a:endParaRPr lang="es-AR" dirty="0" smtClean="0"/>
          </a:p>
          <a:p>
            <a:pPr algn="l"/>
            <a:endParaRPr lang="es-AR" dirty="0" smtClean="0"/>
          </a:p>
        </p:txBody>
      </p:sp>
      <p:graphicFrame>
        <p:nvGraphicFramePr>
          <p:cNvPr id="4" name="Tabla 3"/>
          <p:cNvGraphicFramePr>
            <a:graphicFrameLocks noGrp="1"/>
          </p:cNvGraphicFramePr>
          <p:nvPr>
            <p:extLst>
              <p:ext uri="{D42A27DB-BD31-4B8C-83A1-F6EECF244321}">
                <p14:modId xmlns:p14="http://schemas.microsoft.com/office/powerpoint/2010/main" val="1106242197"/>
              </p:ext>
            </p:extLst>
          </p:nvPr>
        </p:nvGraphicFramePr>
        <p:xfrm>
          <a:off x="1524000" y="1328058"/>
          <a:ext cx="9144001" cy="4625985"/>
        </p:xfrm>
        <a:graphic>
          <a:graphicData uri="http://schemas.openxmlformats.org/drawingml/2006/table">
            <a:tbl>
              <a:tblPr firstRow="1" bandRow="1">
                <a:tableStyleId>{5C22544A-7EE6-4342-B048-85BDC9FD1C3A}</a:tableStyleId>
              </a:tblPr>
              <a:tblGrid>
                <a:gridCol w="3383045">
                  <a:extLst>
                    <a:ext uri="{9D8B030D-6E8A-4147-A177-3AD203B41FA5}">
                      <a16:colId xmlns:a16="http://schemas.microsoft.com/office/drawing/2014/main" val="20000"/>
                    </a:ext>
                  </a:extLst>
                </a:gridCol>
                <a:gridCol w="1140353">
                  <a:extLst>
                    <a:ext uri="{9D8B030D-6E8A-4147-A177-3AD203B41FA5}">
                      <a16:colId xmlns:a16="http://schemas.microsoft.com/office/drawing/2014/main" val="20001"/>
                    </a:ext>
                  </a:extLst>
                </a:gridCol>
                <a:gridCol w="4620603">
                  <a:extLst>
                    <a:ext uri="{9D8B030D-6E8A-4147-A177-3AD203B41FA5}">
                      <a16:colId xmlns:a16="http://schemas.microsoft.com/office/drawing/2014/main" val="20002"/>
                    </a:ext>
                  </a:extLst>
                </a:gridCol>
              </a:tblGrid>
              <a:tr h="474839">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r>
                        <a:rPr lang="es-AR" sz="1700" baseline="0" dirty="0" smtClean="0">
                          <a:solidFill>
                            <a:srgbClr val="FF0000"/>
                          </a:solidFill>
                        </a:rPr>
                        <a:t>(C) (FC) (-)</a:t>
                      </a:r>
                      <a:endParaRPr lang="es-AR" sz="1700" baseline="0" dirty="0">
                        <a:solidFill>
                          <a:srgbClr val="FF0000"/>
                        </a:solidFill>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r>
                        <a:rPr lang="es-AR" sz="2000" dirty="0" smtClean="0">
                          <a:solidFill>
                            <a:srgbClr val="FF0000"/>
                          </a:solidFill>
                        </a:rPr>
                        <a:t>Significado</a:t>
                      </a:r>
                      <a:endParaRPr lang="es-AR" sz="2000" dirty="0">
                        <a:solidFill>
                          <a:srgbClr val="FF0000"/>
                        </a:solidFill>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05870">
                <a:tc>
                  <a:txBody>
                    <a:bodyPr/>
                    <a:lstStyle/>
                    <a:p>
                      <a:pPr algn="l">
                        <a:spcAft>
                          <a:spcPts val="1200"/>
                        </a:spcAft>
                      </a:pPr>
                      <a:r>
                        <a:rPr lang="en-US" sz="2400" dirty="0">
                          <a:effectLst/>
                          <a:latin typeface="Times New Roman" panose="02020603050405020304" pitchFamily="18" charset="0"/>
                          <a:ea typeface="Times New Roman" panose="02020603050405020304" pitchFamily="18" charset="0"/>
                        </a:rPr>
                        <a:t>8. </a:t>
                      </a:r>
                      <a:r>
                        <a:rPr lang="en-GB" sz="2400" dirty="0">
                          <a:solidFill>
                            <a:srgbClr val="333333"/>
                          </a:solidFill>
                          <a:effectLst/>
                          <a:latin typeface="Times New Roman" panose="02020603050405020304" pitchFamily="18" charset="0"/>
                          <a:ea typeface="Times New Roman" panose="02020603050405020304" pitchFamily="18" charset="0"/>
                        </a:rPr>
                        <a:t>exit</a:t>
                      </a:r>
                      <a:r>
                        <a:rPr lang="en-US" sz="2400" dirty="0">
                          <a:effectLst/>
                          <a:latin typeface="Times New Roman" panose="02020603050405020304" pitchFamily="18" charset="0"/>
                          <a:ea typeface="Times New Roman" panose="02020603050405020304" pitchFamily="18" charset="0"/>
                        </a:rPr>
                        <a:t>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1"/>
                  </a:ext>
                </a:extLst>
              </a:tr>
              <a:tr h="474839">
                <a:tc>
                  <a:txBody>
                    <a:bodyPr/>
                    <a:lstStyle/>
                    <a:p>
                      <a:pPr algn="l">
                        <a:spcAft>
                          <a:spcPts val="1200"/>
                        </a:spcAft>
                      </a:pPr>
                      <a:r>
                        <a:rPr lang="en-US" sz="2400" dirty="0">
                          <a:effectLst/>
                          <a:latin typeface="Times New Roman" panose="02020603050405020304" pitchFamily="18" charset="0"/>
                          <a:ea typeface="Times New Roman" panose="02020603050405020304" pitchFamily="18" charset="0"/>
                        </a:rPr>
                        <a:t>9. </a:t>
                      </a:r>
                      <a:r>
                        <a:rPr lang="en-GB" sz="2400" dirty="0">
                          <a:solidFill>
                            <a:srgbClr val="333333"/>
                          </a:solidFill>
                          <a:effectLst/>
                          <a:latin typeface="Times New Roman" panose="02020603050405020304" pitchFamily="18" charset="0"/>
                          <a:ea typeface="Times New Roman" panose="02020603050405020304" pitchFamily="18" charset="0"/>
                        </a:rPr>
                        <a:t>facility</a:t>
                      </a:r>
                      <a:r>
                        <a:rPr lang="en-US" sz="2400" dirty="0">
                          <a:effectLst/>
                          <a:latin typeface="Times New Roman" panose="02020603050405020304" pitchFamily="18" charset="0"/>
                          <a:ea typeface="Times New Roman" panose="02020603050405020304" pitchFamily="18" charset="0"/>
                        </a:rPr>
                        <a:t> </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2"/>
                  </a:ext>
                </a:extLst>
              </a:tr>
              <a:tr h="474839">
                <a:tc>
                  <a:txBody>
                    <a:bodyPr/>
                    <a:lstStyle/>
                    <a:p>
                      <a:pPr algn="l">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rPr>
                        <a:t>10. </a:t>
                      </a:r>
                      <a:r>
                        <a:rPr lang="en-US" sz="2400" dirty="0" smtClean="0">
                          <a:effectLst/>
                          <a:latin typeface="Times New Roman" panose="02020603050405020304" pitchFamily="18" charset="0"/>
                          <a:ea typeface="Times New Roman" panose="02020603050405020304" pitchFamily="18" charset="0"/>
                        </a:rPr>
                        <a:t>reflect</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3"/>
                  </a:ext>
                </a:extLst>
              </a:tr>
              <a:tr h="474839">
                <a:tc>
                  <a:txBody>
                    <a:bodyPr/>
                    <a:lstStyle/>
                    <a:p>
                      <a:pPr algn="l">
                        <a:lnSpc>
                          <a:spcPct val="150000"/>
                        </a:lnSpc>
                        <a:spcAft>
                          <a:spcPts val="0"/>
                        </a:spcAft>
                      </a:pPr>
                      <a:r>
                        <a:rPr lang="en-US" sz="2400" dirty="0">
                          <a:effectLst/>
                          <a:latin typeface="Times New Roman" panose="02020603050405020304" pitchFamily="18" charset="0"/>
                          <a:ea typeface="Times New Roman" panose="02020603050405020304" pitchFamily="18" charset="0"/>
                        </a:rPr>
                        <a:t>11. </a:t>
                      </a:r>
                      <a:r>
                        <a:rPr lang="en-GB" sz="2400" dirty="0" smtClean="0">
                          <a:solidFill>
                            <a:srgbClr val="333333"/>
                          </a:solidFill>
                          <a:effectLst/>
                          <a:latin typeface="Times New Roman" panose="02020603050405020304" pitchFamily="18" charset="0"/>
                          <a:ea typeface="Times New Roman" panose="02020603050405020304" pitchFamily="18" charset="0"/>
                        </a:rPr>
                        <a:t>diversion</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4"/>
                  </a:ext>
                </a:extLst>
              </a:tr>
              <a:tr h="474839">
                <a:tc>
                  <a:txBody>
                    <a:bodyPr/>
                    <a:lstStyle/>
                    <a:p>
                      <a:pPr algn="l">
                        <a:spcAft>
                          <a:spcPts val="1200"/>
                        </a:spcAft>
                      </a:pPr>
                      <a:r>
                        <a:rPr lang="en-US" sz="2400" dirty="0">
                          <a:effectLst/>
                          <a:latin typeface="Times New Roman" panose="02020603050405020304" pitchFamily="18" charset="0"/>
                          <a:ea typeface="Times New Roman" panose="02020603050405020304" pitchFamily="18" charset="0"/>
                        </a:rPr>
                        <a:t>12. </a:t>
                      </a:r>
                      <a:r>
                        <a:rPr lang="en-US" sz="2400" dirty="0" smtClean="0">
                          <a:effectLst/>
                          <a:latin typeface="Times New Roman" panose="02020603050405020304" pitchFamily="18" charset="0"/>
                          <a:ea typeface="Times New Roman" panose="02020603050405020304" pitchFamily="18" charset="0"/>
                        </a:rPr>
                        <a:t>debris</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5"/>
                  </a:ext>
                </a:extLst>
              </a:tr>
              <a:tr h="474839">
                <a:tc>
                  <a:txBody>
                    <a:bodyPr/>
                    <a:lstStyle/>
                    <a:p>
                      <a:pPr algn="l">
                        <a:lnSpc>
                          <a:spcPct val="150000"/>
                        </a:lnSpc>
                        <a:spcAft>
                          <a:spcPts val="0"/>
                        </a:spcAft>
                      </a:pPr>
                      <a:r>
                        <a:rPr lang="en-US" sz="2400" dirty="0">
                          <a:effectLst/>
                          <a:latin typeface="Times New Roman" panose="02020603050405020304" pitchFamily="18" charset="0"/>
                          <a:ea typeface="Times New Roman" panose="02020603050405020304" pitchFamily="18" charset="0"/>
                        </a:rPr>
                        <a:t>13. </a:t>
                      </a:r>
                      <a:r>
                        <a:rPr lang="en-US" sz="2400" dirty="0" smtClean="0">
                          <a:effectLst/>
                          <a:latin typeface="Times New Roman" panose="02020603050405020304" pitchFamily="18" charset="0"/>
                          <a:ea typeface="Times New Roman" panose="02020603050405020304" pitchFamily="18" charset="0"/>
                        </a:rPr>
                        <a:t>system</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6"/>
                  </a:ext>
                </a:extLst>
              </a:tr>
              <a:tr h="474839">
                <a:tc>
                  <a:txBody>
                    <a:bodyPr/>
                    <a:lstStyle/>
                    <a:p>
                      <a:pPr algn="l">
                        <a:lnSpc>
                          <a:spcPct val="150000"/>
                        </a:lnSpc>
                        <a:spcAft>
                          <a:spcPts val="0"/>
                        </a:spcAft>
                      </a:pPr>
                      <a:r>
                        <a:rPr lang="en-US" sz="2400" dirty="0">
                          <a:effectLst/>
                          <a:latin typeface="Times New Roman" panose="02020603050405020304" pitchFamily="18" charset="0"/>
                          <a:ea typeface="Times New Roman" panose="02020603050405020304" pitchFamily="18" charset="0"/>
                        </a:rPr>
                        <a:t>14. </a:t>
                      </a:r>
                      <a:r>
                        <a:rPr lang="en-GB" sz="2400" dirty="0" smtClean="0">
                          <a:solidFill>
                            <a:srgbClr val="000000"/>
                          </a:solidFill>
                          <a:effectLst/>
                          <a:latin typeface="Times New Roman" panose="02020603050405020304" pitchFamily="18" charset="0"/>
                          <a:ea typeface="Times New Roman" panose="02020603050405020304" pitchFamily="18" charset="0"/>
                        </a:rPr>
                        <a:t>remove</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chemeClr val="bg1"/>
                    </a:solidFill>
                  </a:tcPr>
                </a:tc>
                <a:extLst>
                  <a:ext uri="{0D108BD9-81ED-4DB2-BD59-A6C34878D82A}">
                    <a16:rowId xmlns:a16="http://schemas.microsoft.com/office/drawing/2014/main" val="10007"/>
                  </a:ext>
                </a:extLst>
              </a:tr>
              <a:tr h="474839">
                <a:tc>
                  <a:txBody>
                    <a:bodyPr/>
                    <a:lstStyle/>
                    <a:p>
                      <a:pPr algn="l">
                        <a:spcAft>
                          <a:spcPts val="1200"/>
                        </a:spcAft>
                      </a:pPr>
                      <a:r>
                        <a:rPr lang="en-US" sz="2400" dirty="0">
                          <a:effectLst/>
                          <a:latin typeface="Times New Roman" panose="02020603050405020304" pitchFamily="18" charset="0"/>
                          <a:ea typeface="Times New Roman" panose="02020603050405020304" pitchFamily="18" charset="0"/>
                        </a:rPr>
                        <a:t>15. </a:t>
                      </a:r>
                      <a:r>
                        <a:rPr lang="en-GB" sz="2400" dirty="0" smtClean="0">
                          <a:solidFill>
                            <a:srgbClr val="333333"/>
                          </a:solidFill>
                          <a:effectLst/>
                          <a:latin typeface="Times New Roman" panose="02020603050405020304" pitchFamily="18" charset="0"/>
                          <a:ea typeface="Times New Roman" panose="02020603050405020304" pitchFamily="18" charset="0"/>
                        </a:rPr>
                        <a:t>actually</a:t>
                      </a:r>
                      <a:endParaRPr lang="es-AR" sz="24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64646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AR" b="1" dirty="0" smtClean="0"/>
          </a:p>
          <a:p>
            <a:endParaRPr lang="es-AR" b="1" dirty="0"/>
          </a:p>
          <a:p>
            <a:endParaRPr lang="es-AR" b="1" dirty="0" smtClean="0"/>
          </a:p>
          <a:p>
            <a:r>
              <a:rPr lang="es-AR" b="1" dirty="0" smtClean="0">
                <a:solidFill>
                  <a:srgbClr val="FF0000"/>
                </a:solidFill>
              </a:rPr>
              <a:t>E</a:t>
            </a:r>
            <a:r>
              <a:rPr lang="es-AR" b="1" dirty="0">
                <a:solidFill>
                  <a:srgbClr val="FF0000"/>
                </a:solidFill>
              </a:rPr>
              <a:t>.</a:t>
            </a:r>
            <a:r>
              <a:rPr lang="es-AR" b="1" u="sng" dirty="0">
                <a:solidFill>
                  <a:srgbClr val="FF0000"/>
                </a:solidFill>
              </a:rPr>
              <a:t> Significados sugeridos por los afijos</a:t>
            </a:r>
            <a:endParaRPr lang="es-AR" dirty="0">
              <a:solidFill>
                <a:srgbClr val="FF0000"/>
              </a:solidFill>
            </a:endParaRPr>
          </a:p>
        </p:txBody>
      </p:sp>
    </p:spTree>
    <p:extLst>
      <p:ext uri="{BB962C8B-B14F-4D97-AF65-F5344CB8AC3E}">
        <p14:creationId xmlns:p14="http://schemas.microsoft.com/office/powerpoint/2010/main" val="3418494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AR" dirty="0" smtClean="0"/>
          </a:p>
          <a:p>
            <a:endParaRPr lang="es-AR" dirty="0"/>
          </a:p>
          <a:p>
            <a:endParaRPr lang="es-AR" dirty="0" smtClean="0"/>
          </a:p>
          <a:p>
            <a:endParaRPr lang="es-AR" dirty="0"/>
          </a:p>
          <a:p>
            <a:pPr algn="l"/>
            <a:r>
              <a:rPr lang="es-AR" b="1" u="sng" dirty="0" smtClean="0">
                <a:solidFill>
                  <a:srgbClr val="FF0000"/>
                </a:solidFill>
              </a:rPr>
              <a:t>Ordene </a:t>
            </a:r>
            <a:r>
              <a:rPr lang="es-AR" b="1" u="sng" dirty="0">
                <a:solidFill>
                  <a:srgbClr val="FF0000"/>
                </a:solidFill>
              </a:rPr>
              <a:t>las siguientes palabras debajo de los títulos según indiquen superioridad, inferioridad, negación, anticipación o repetición</a:t>
            </a:r>
            <a:r>
              <a:rPr lang="es-AR" b="1" dirty="0">
                <a:solidFill>
                  <a:srgbClr val="FF0000"/>
                </a:solidFill>
              </a:rPr>
              <a:t>.</a:t>
            </a:r>
          </a:p>
          <a:p>
            <a:r>
              <a:rPr lang="es-AR" dirty="0"/>
              <a:t> </a:t>
            </a:r>
          </a:p>
          <a:p>
            <a:endParaRPr lang="es-AR" dirty="0"/>
          </a:p>
        </p:txBody>
      </p:sp>
    </p:spTree>
    <p:extLst>
      <p:ext uri="{BB962C8B-B14F-4D97-AF65-F5344CB8AC3E}">
        <p14:creationId xmlns:p14="http://schemas.microsoft.com/office/powerpoint/2010/main" val="249620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normAutofit lnSpcReduction="10000"/>
          </a:bodyPr>
          <a:lstStyle/>
          <a:p>
            <a:pPr algn="l">
              <a:lnSpc>
                <a:spcPct val="100000"/>
              </a:lnSpc>
              <a:spcBef>
                <a:spcPts val="0"/>
              </a:spcBef>
            </a:pPr>
            <a:r>
              <a:rPr lang="en-GB" b="1" dirty="0"/>
              <a:t> </a:t>
            </a:r>
            <a:endParaRPr lang="en-GB" b="1" dirty="0" smtClean="0"/>
          </a:p>
          <a:p>
            <a:pPr algn="l">
              <a:lnSpc>
                <a:spcPct val="100000"/>
              </a:lnSpc>
              <a:spcBef>
                <a:spcPts val="0"/>
              </a:spcBef>
            </a:pPr>
            <a:endParaRPr lang="en-GB" b="1" dirty="0"/>
          </a:p>
          <a:p>
            <a:pPr algn="l">
              <a:lnSpc>
                <a:spcPct val="100000"/>
              </a:lnSpc>
              <a:spcBef>
                <a:spcPts val="0"/>
              </a:spcBef>
            </a:pPr>
            <a:endParaRPr lang="en-GB" b="1" dirty="0" smtClean="0"/>
          </a:p>
          <a:p>
            <a:pPr algn="l">
              <a:lnSpc>
                <a:spcPct val="100000"/>
              </a:lnSpc>
              <a:spcBef>
                <a:spcPts val="0"/>
              </a:spcBef>
            </a:pPr>
            <a:endParaRPr lang="en-GB" b="1" dirty="0"/>
          </a:p>
          <a:p>
            <a:pPr algn="l">
              <a:lnSpc>
                <a:spcPct val="100000"/>
              </a:lnSpc>
              <a:spcBef>
                <a:spcPts val="0"/>
              </a:spcBef>
            </a:pPr>
            <a:endParaRPr lang="en-GB" b="1" dirty="0" smtClean="0"/>
          </a:p>
          <a:p>
            <a:pPr algn="l">
              <a:lnSpc>
                <a:spcPct val="100000"/>
              </a:lnSpc>
              <a:spcBef>
                <a:spcPts val="0"/>
              </a:spcBef>
            </a:pPr>
            <a:endParaRPr lang="en-GB" b="1" dirty="0"/>
          </a:p>
          <a:p>
            <a:pPr algn="l">
              <a:lnSpc>
                <a:spcPct val="100000"/>
              </a:lnSpc>
              <a:spcBef>
                <a:spcPts val="0"/>
              </a:spcBef>
            </a:pPr>
            <a:endParaRPr lang="en-GB" b="1" dirty="0" smtClean="0"/>
          </a:p>
          <a:p>
            <a:pPr algn="l">
              <a:lnSpc>
                <a:spcPct val="100000"/>
              </a:lnSpc>
              <a:spcBef>
                <a:spcPts val="0"/>
              </a:spcBef>
            </a:pPr>
            <a:r>
              <a:rPr lang="en-GB" dirty="0" err="1" smtClean="0"/>
              <a:t>Palabras</a:t>
            </a:r>
            <a:r>
              <a:rPr lang="en-GB" dirty="0" smtClean="0"/>
              <a:t>: degas   overestimate   underline   displace   premature   </a:t>
            </a:r>
          </a:p>
          <a:p>
            <a:pPr algn="l">
              <a:lnSpc>
                <a:spcPct val="100000"/>
              </a:lnSpc>
              <a:spcBef>
                <a:spcPts val="0"/>
              </a:spcBef>
            </a:pPr>
            <a:r>
              <a:rPr lang="en-GB" dirty="0" smtClean="0"/>
              <a:t>                   non   negotiable   redirect   unintentional  supernatural    </a:t>
            </a:r>
          </a:p>
          <a:p>
            <a:pPr algn="l">
              <a:lnSpc>
                <a:spcPct val="100000"/>
              </a:lnSpc>
              <a:spcBef>
                <a:spcPts val="0"/>
              </a:spcBef>
            </a:pPr>
            <a:r>
              <a:rPr lang="en-GB" dirty="0"/>
              <a:t> </a:t>
            </a:r>
            <a:r>
              <a:rPr lang="en-GB" dirty="0" smtClean="0"/>
              <a:t>                  inaccurate   </a:t>
            </a:r>
            <a:r>
              <a:rPr lang="en-GB" dirty="0" err="1" smtClean="0"/>
              <a:t>microgrip</a:t>
            </a:r>
            <a:r>
              <a:rPr lang="en-GB" dirty="0" smtClean="0"/>
              <a:t>    independent  forecast   discomfort </a:t>
            </a:r>
          </a:p>
          <a:p>
            <a:pPr algn="l">
              <a:lnSpc>
                <a:spcPct val="100000"/>
              </a:lnSpc>
              <a:spcBef>
                <a:spcPts val="0"/>
              </a:spcBef>
            </a:pPr>
            <a:r>
              <a:rPr lang="en-GB" dirty="0"/>
              <a:t> </a:t>
            </a:r>
            <a:r>
              <a:rPr lang="en-GB" dirty="0" smtClean="0"/>
              <a:t>                  dimensionless</a:t>
            </a:r>
            <a:endParaRPr lang="es-AR" dirty="0" smtClean="0"/>
          </a:p>
          <a:p>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1577550386"/>
              </p:ext>
            </p:extLst>
          </p:nvPr>
        </p:nvGraphicFramePr>
        <p:xfrm>
          <a:off x="1648691" y="1438893"/>
          <a:ext cx="8730340" cy="2175934"/>
        </p:xfrm>
        <a:graphic>
          <a:graphicData uri="http://schemas.openxmlformats.org/drawingml/2006/table">
            <a:tbl>
              <a:tblPr firstRow="1" bandRow="1">
                <a:tableStyleId>{5C22544A-7EE6-4342-B048-85BDC9FD1C3A}</a:tableStyleId>
              </a:tblPr>
              <a:tblGrid>
                <a:gridCol w="1746068">
                  <a:extLst>
                    <a:ext uri="{9D8B030D-6E8A-4147-A177-3AD203B41FA5}">
                      <a16:colId xmlns:a16="http://schemas.microsoft.com/office/drawing/2014/main" val="20000"/>
                    </a:ext>
                  </a:extLst>
                </a:gridCol>
                <a:gridCol w="1746068">
                  <a:extLst>
                    <a:ext uri="{9D8B030D-6E8A-4147-A177-3AD203B41FA5}">
                      <a16:colId xmlns:a16="http://schemas.microsoft.com/office/drawing/2014/main" val="20001"/>
                    </a:ext>
                  </a:extLst>
                </a:gridCol>
                <a:gridCol w="1746068">
                  <a:extLst>
                    <a:ext uri="{9D8B030D-6E8A-4147-A177-3AD203B41FA5}">
                      <a16:colId xmlns:a16="http://schemas.microsoft.com/office/drawing/2014/main" val="20002"/>
                    </a:ext>
                  </a:extLst>
                </a:gridCol>
                <a:gridCol w="1746068">
                  <a:extLst>
                    <a:ext uri="{9D8B030D-6E8A-4147-A177-3AD203B41FA5}">
                      <a16:colId xmlns:a16="http://schemas.microsoft.com/office/drawing/2014/main" val="20003"/>
                    </a:ext>
                  </a:extLst>
                </a:gridCol>
                <a:gridCol w="1746068">
                  <a:extLst>
                    <a:ext uri="{9D8B030D-6E8A-4147-A177-3AD203B41FA5}">
                      <a16:colId xmlns:a16="http://schemas.microsoft.com/office/drawing/2014/main" val="20004"/>
                    </a:ext>
                  </a:extLst>
                </a:gridCol>
              </a:tblGrid>
              <a:tr h="678976">
                <a:tc>
                  <a:txBody>
                    <a:bodyPr/>
                    <a:lstStyle/>
                    <a:p>
                      <a:pPr algn="ctr"/>
                      <a:r>
                        <a:rPr lang="es-AR" sz="2200" baseline="0" dirty="0" smtClean="0">
                          <a:solidFill>
                            <a:srgbClr val="FF0000"/>
                          </a:solidFill>
                        </a:rPr>
                        <a:t>Superioridad</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Inferioridad</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Negación</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Anticipación</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Repetición</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96958">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11801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AR" dirty="0" smtClean="0"/>
          </a:p>
          <a:p>
            <a:endParaRPr lang="es-AR" dirty="0"/>
          </a:p>
          <a:p>
            <a:endParaRPr lang="es-AR" b="1" dirty="0" smtClean="0">
              <a:solidFill>
                <a:srgbClr val="FF0000"/>
              </a:solidFill>
            </a:endParaRPr>
          </a:p>
          <a:p>
            <a:endParaRPr lang="es-AR" b="1" dirty="0">
              <a:solidFill>
                <a:srgbClr val="FF0000"/>
              </a:solidFill>
            </a:endParaRPr>
          </a:p>
          <a:p>
            <a:r>
              <a:rPr lang="es-AR" b="1" dirty="0" smtClean="0">
                <a:solidFill>
                  <a:srgbClr val="FF0000"/>
                </a:solidFill>
              </a:rPr>
              <a:t>F</a:t>
            </a:r>
            <a:r>
              <a:rPr lang="es-AR" b="1" dirty="0">
                <a:solidFill>
                  <a:srgbClr val="FF0000"/>
                </a:solidFill>
              </a:rPr>
              <a:t>.</a:t>
            </a:r>
            <a:r>
              <a:rPr lang="es-AR" b="1" u="sng" dirty="0">
                <a:solidFill>
                  <a:srgbClr val="FF0000"/>
                </a:solidFill>
              </a:rPr>
              <a:t> Funciones de palabras con afijos</a:t>
            </a:r>
            <a:r>
              <a:rPr lang="es-AR" b="1" dirty="0">
                <a:solidFill>
                  <a:srgbClr val="FF0000"/>
                </a:solidFill>
              </a:rPr>
              <a:t>.</a:t>
            </a:r>
            <a:endParaRPr lang="es-AR" dirty="0">
              <a:solidFill>
                <a:srgbClr val="FF0000"/>
              </a:solidFill>
            </a:endParaRPr>
          </a:p>
          <a:p>
            <a:endParaRPr lang="es-AR" dirty="0"/>
          </a:p>
        </p:txBody>
      </p:sp>
    </p:spTree>
    <p:extLst>
      <p:ext uri="{BB962C8B-B14F-4D97-AF65-F5344CB8AC3E}">
        <p14:creationId xmlns:p14="http://schemas.microsoft.com/office/powerpoint/2010/main" val="1866205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AR" b="1" u="sng" dirty="0" smtClean="0">
              <a:solidFill>
                <a:srgbClr val="FF0000"/>
              </a:solidFill>
            </a:endParaRPr>
          </a:p>
          <a:p>
            <a:endParaRPr lang="es-AR" b="1" u="sng" dirty="0">
              <a:solidFill>
                <a:srgbClr val="FF0000"/>
              </a:solidFill>
            </a:endParaRPr>
          </a:p>
          <a:p>
            <a:endParaRPr lang="es-AR" b="1" u="sng" dirty="0" smtClean="0">
              <a:solidFill>
                <a:srgbClr val="FF0000"/>
              </a:solidFill>
            </a:endParaRPr>
          </a:p>
          <a:p>
            <a:endParaRPr lang="es-AR" b="1" u="sng" dirty="0">
              <a:solidFill>
                <a:srgbClr val="FF0000"/>
              </a:solidFill>
            </a:endParaRPr>
          </a:p>
          <a:p>
            <a:r>
              <a:rPr lang="es-AR" b="1" u="sng" dirty="0" smtClean="0">
                <a:solidFill>
                  <a:srgbClr val="FF0000"/>
                </a:solidFill>
              </a:rPr>
              <a:t>Ordene las siguientes palabras según su función</a:t>
            </a:r>
            <a:endParaRPr lang="es-AR" b="1" u="sng" dirty="0">
              <a:solidFill>
                <a:srgbClr val="FF0000"/>
              </a:solidFill>
            </a:endParaRPr>
          </a:p>
        </p:txBody>
      </p:sp>
    </p:spTree>
    <p:extLst>
      <p:ext uri="{BB962C8B-B14F-4D97-AF65-F5344CB8AC3E}">
        <p14:creationId xmlns:p14="http://schemas.microsoft.com/office/powerpoint/2010/main" val="4206800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lstStyle/>
          <a:p>
            <a:endParaRPr lang="es-AR" b="1" dirty="0" smtClean="0"/>
          </a:p>
          <a:p>
            <a:endParaRPr lang="es-AR" b="1" dirty="0"/>
          </a:p>
          <a:p>
            <a:endParaRPr lang="es-AR" b="1" dirty="0" smtClean="0"/>
          </a:p>
          <a:p>
            <a:r>
              <a:rPr lang="es-AR" b="1" dirty="0" smtClean="0">
                <a:solidFill>
                  <a:srgbClr val="FF0000"/>
                </a:solidFill>
              </a:rPr>
              <a:t>A</a:t>
            </a:r>
            <a:r>
              <a:rPr lang="es-AR" b="1" dirty="0">
                <a:solidFill>
                  <a:srgbClr val="FF0000"/>
                </a:solidFill>
              </a:rPr>
              <a:t>. </a:t>
            </a:r>
            <a:r>
              <a:rPr lang="es-AR" b="1" u="sng" dirty="0">
                <a:solidFill>
                  <a:srgbClr val="FF0000"/>
                </a:solidFill>
              </a:rPr>
              <a:t>Traduzca las siguientes frases nominales complejas. Todas son títulos  de trabajos de investigación.</a:t>
            </a:r>
            <a:endParaRPr lang="es-AR" dirty="0">
              <a:solidFill>
                <a:srgbClr val="FF0000"/>
              </a:solidFill>
            </a:endParaRPr>
          </a:p>
        </p:txBody>
      </p:sp>
    </p:spTree>
    <p:extLst>
      <p:ext uri="{BB962C8B-B14F-4D97-AF65-F5344CB8AC3E}">
        <p14:creationId xmlns:p14="http://schemas.microsoft.com/office/powerpoint/2010/main" val="2088892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normAutofit/>
          </a:bodyPr>
          <a:lstStyle/>
          <a:p>
            <a:pPr algn="l">
              <a:lnSpc>
                <a:spcPct val="100000"/>
              </a:lnSpc>
              <a:spcBef>
                <a:spcPts val="0"/>
              </a:spcBef>
            </a:pPr>
            <a:r>
              <a:rPr lang="en-GB" sz="2200" b="1" dirty="0"/>
              <a:t> </a:t>
            </a:r>
            <a:r>
              <a:rPr lang="en-GB" sz="2200" b="1" dirty="0" err="1" smtClean="0"/>
              <a:t>Palabras</a:t>
            </a:r>
            <a:r>
              <a:rPr lang="en-GB" sz="2200" b="1" dirty="0"/>
              <a:t>:</a:t>
            </a:r>
            <a:r>
              <a:rPr lang="en-GB" sz="2200" dirty="0"/>
              <a:t> enable   detector   </a:t>
            </a:r>
            <a:r>
              <a:rPr lang="en-GB" sz="2200" dirty="0" err="1" smtClean="0"/>
              <a:t>greatfully</a:t>
            </a:r>
            <a:r>
              <a:rPr lang="en-GB" sz="2200" dirty="0" smtClean="0"/>
              <a:t>   </a:t>
            </a:r>
            <a:r>
              <a:rPr lang="en-GB" sz="2200" dirty="0"/>
              <a:t>partnership   harmful </a:t>
            </a:r>
            <a:endParaRPr lang="en-GB" sz="2200" dirty="0" smtClean="0"/>
          </a:p>
          <a:p>
            <a:pPr algn="l">
              <a:lnSpc>
                <a:spcPct val="100000"/>
              </a:lnSpc>
              <a:spcBef>
                <a:spcPts val="0"/>
              </a:spcBef>
            </a:pPr>
            <a:r>
              <a:rPr lang="en-GB" sz="2200" dirty="0"/>
              <a:t> </a:t>
            </a:r>
            <a:r>
              <a:rPr lang="en-GB" sz="2200" dirty="0" smtClean="0"/>
              <a:t>                 computer   </a:t>
            </a:r>
            <a:r>
              <a:rPr lang="en-GB" sz="2200" dirty="0"/>
              <a:t>predictable   seamlessly  international   heavy   </a:t>
            </a:r>
            <a:endParaRPr lang="en-GB" sz="2200" dirty="0" smtClean="0"/>
          </a:p>
          <a:p>
            <a:pPr algn="l">
              <a:lnSpc>
                <a:spcPct val="100000"/>
              </a:lnSpc>
              <a:spcBef>
                <a:spcPts val="0"/>
              </a:spcBef>
            </a:pPr>
            <a:r>
              <a:rPr lang="en-GB" sz="2200" dirty="0"/>
              <a:t> </a:t>
            </a:r>
            <a:r>
              <a:rPr lang="en-GB" sz="2200" dirty="0" smtClean="0"/>
              <a:t>                 thickness   </a:t>
            </a:r>
            <a:r>
              <a:rPr lang="en-GB" sz="2200" dirty="0"/>
              <a:t>economics   interact   recycler   </a:t>
            </a:r>
            <a:r>
              <a:rPr lang="en-GB" sz="2200" dirty="0" smtClean="0"/>
              <a:t>overexposure</a:t>
            </a:r>
          </a:p>
          <a:p>
            <a:pPr algn="l">
              <a:lnSpc>
                <a:spcPct val="100000"/>
              </a:lnSpc>
              <a:spcBef>
                <a:spcPts val="0"/>
              </a:spcBef>
            </a:pPr>
            <a:r>
              <a:rPr lang="en-GB" sz="2200" dirty="0"/>
              <a:t> </a:t>
            </a:r>
            <a:r>
              <a:rPr lang="en-GB" sz="2200" dirty="0" smtClean="0"/>
              <a:t>                 </a:t>
            </a:r>
            <a:r>
              <a:rPr lang="en-GB" sz="2200" dirty="0"/>
              <a:t>analytical    encapsulate   length   seismic   compliment   wireless</a:t>
            </a:r>
            <a:endParaRPr lang="es-AR" sz="2200" dirty="0"/>
          </a:p>
          <a:p>
            <a:r>
              <a:rPr lang="en-GB" dirty="0"/>
              <a:t> </a:t>
            </a:r>
            <a:endParaRPr lang="es-AR" dirty="0"/>
          </a:p>
          <a:p>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3019161621"/>
              </p:ext>
            </p:extLst>
          </p:nvPr>
        </p:nvGraphicFramePr>
        <p:xfrm>
          <a:off x="1730830" y="2962893"/>
          <a:ext cx="8730340" cy="2175934"/>
        </p:xfrm>
        <a:graphic>
          <a:graphicData uri="http://schemas.openxmlformats.org/drawingml/2006/table">
            <a:tbl>
              <a:tblPr firstRow="1" bandRow="1">
                <a:tableStyleId>{5C22544A-7EE6-4342-B048-85BDC9FD1C3A}</a:tableStyleId>
              </a:tblPr>
              <a:tblGrid>
                <a:gridCol w="2182585">
                  <a:extLst>
                    <a:ext uri="{9D8B030D-6E8A-4147-A177-3AD203B41FA5}">
                      <a16:colId xmlns:a16="http://schemas.microsoft.com/office/drawing/2014/main" val="20000"/>
                    </a:ext>
                  </a:extLst>
                </a:gridCol>
                <a:gridCol w="2182585">
                  <a:extLst>
                    <a:ext uri="{9D8B030D-6E8A-4147-A177-3AD203B41FA5}">
                      <a16:colId xmlns:a16="http://schemas.microsoft.com/office/drawing/2014/main" val="20001"/>
                    </a:ext>
                  </a:extLst>
                </a:gridCol>
                <a:gridCol w="2182585">
                  <a:extLst>
                    <a:ext uri="{9D8B030D-6E8A-4147-A177-3AD203B41FA5}">
                      <a16:colId xmlns:a16="http://schemas.microsoft.com/office/drawing/2014/main" val="20002"/>
                    </a:ext>
                  </a:extLst>
                </a:gridCol>
                <a:gridCol w="2182585">
                  <a:extLst>
                    <a:ext uri="{9D8B030D-6E8A-4147-A177-3AD203B41FA5}">
                      <a16:colId xmlns:a16="http://schemas.microsoft.com/office/drawing/2014/main" val="20003"/>
                    </a:ext>
                  </a:extLst>
                </a:gridCol>
              </a:tblGrid>
              <a:tr h="678976">
                <a:tc>
                  <a:txBody>
                    <a:bodyPr/>
                    <a:lstStyle/>
                    <a:p>
                      <a:pPr algn="ctr"/>
                      <a:r>
                        <a:rPr lang="es-AR" sz="2200" baseline="0" dirty="0" smtClean="0">
                          <a:solidFill>
                            <a:srgbClr val="FF0000"/>
                          </a:solidFill>
                        </a:rPr>
                        <a:t>Verbo</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Sustantivo</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dirty="0" smtClean="0">
                          <a:solidFill>
                            <a:srgbClr val="FF0000"/>
                          </a:solidFill>
                        </a:rPr>
                        <a:t>Adjetivo</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es-AR" sz="2200" baseline="0" smtClean="0">
                          <a:solidFill>
                            <a:srgbClr val="FF0000"/>
                          </a:solidFill>
                        </a:rPr>
                        <a:t>Adverbio</a:t>
                      </a:r>
                      <a:endParaRPr lang="es-AR" sz="2200" baseline="0" dirty="0">
                        <a:solidFill>
                          <a:srgbClr val="FF0000"/>
                        </a:solidFill>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96958">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s-AR"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0040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38100">
            <a:solidFill>
              <a:srgbClr val="FF0000"/>
            </a:solidFill>
          </a:ln>
        </p:spPr>
        <p:txBody>
          <a:bodyPr/>
          <a:lstStyle/>
          <a:p>
            <a:endParaRPr lang="es-ES" b="1" dirty="0" smtClean="0"/>
          </a:p>
          <a:p>
            <a:endParaRPr lang="es-ES" b="1" dirty="0"/>
          </a:p>
          <a:p>
            <a:endParaRPr lang="es-ES" b="1" dirty="0" smtClean="0"/>
          </a:p>
          <a:p>
            <a:r>
              <a:rPr lang="es-ES" b="1" dirty="0" smtClean="0">
                <a:solidFill>
                  <a:srgbClr val="FF0000"/>
                </a:solidFill>
              </a:rPr>
              <a:t>G</a:t>
            </a:r>
            <a:r>
              <a:rPr lang="es-ES" b="1" dirty="0">
                <a:solidFill>
                  <a:srgbClr val="FF0000"/>
                </a:solidFill>
              </a:rPr>
              <a:t>.</a:t>
            </a:r>
            <a:r>
              <a:rPr lang="es-ES" b="1" u="sng" dirty="0">
                <a:solidFill>
                  <a:srgbClr val="FF0000"/>
                </a:solidFill>
              </a:rPr>
              <a:t> Lea el siguientes texto</a:t>
            </a:r>
            <a:endParaRPr lang="es-AR" dirty="0">
              <a:solidFill>
                <a:srgbClr val="FF0000"/>
              </a:solidFill>
            </a:endParaRPr>
          </a:p>
          <a:p>
            <a:endParaRPr lang="es-AR" dirty="0">
              <a:solidFill>
                <a:srgbClr val="FF0000"/>
              </a:solidFill>
            </a:endParaRPr>
          </a:p>
        </p:txBody>
      </p:sp>
    </p:spTree>
    <p:extLst>
      <p:ext uri="{BB962C8B-B14F-4D97-AF65-F5344CB8AC3E}">
        <p14:creationId xmlns:p14="http://schemas.microsoft.com/office/powerpoint/2010/main" val="3811173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38100">
            <a:solidFill>
              <a:srgbClr val="FF0000"/>
            </a:solidFill>
          </a:ln>
        </p:spPr>
        <p:txBody>
          <a:bodyPr>
            <a:normAutofit lnSpcReduction="10000"/>
          </a:bodyPr>
          <a:lstStyle/>
          <a:p>
            <a:pPr algn="l"/>
            <a:r>
              <a:rPr lang="en-GB" b="1" cap="all" dirty="0"/>
              <a:t>ON-LINE LEAK SEALING &amp; MECHANICAL REPAIR</a:t>
            </a:r>
            <a:r>
              <a:rPr lang="en-GB" dirty="0"/>
              <a:t/>
            </a:r>
            <a:br>
              <a:rPr lang="en-GB" dirty="0"/>
            </a:br>
            <a:r>
              <a:rPr lang="en-GB" dirty="0"/>
              <a:t/>
            </a:r>
            <a:br>
              <a:rPr lang="en-GB" dirty="0"/>
            </a:br>
            <a:r>
              <a:rPr lang="en-GB" dirty="0"/>
              <a:t>Leaks can cost industries millions of dollars in lost energy, while increasing emissions, creating safety hazards, and lowering the reliability of operations. Valves and piping systems can fail in a number of ways. The most commonly experienced failures, or threatened failures, are associated with either internal or external corrosion of the pipe wall. Other failures are often caused by erosion, fretting or gouging. </a:t>
            </a:r>
            <a:endParaRPr lang="es-AR" dirty="0"/>
          </a:p>
          <a:p>
            <a:pPr algn="l"/>
            <a:r>
              <a:rPr lang="en-GB" dirty="0"/>
              <a:t>Shutting down to repair leaks means a loss in production. TEAM's leak sealing services allow repairs to be made without interruption to normal operations. All methods are non-destructive, helping preserve the integrity and useful life of the equipment</a:t>
            </a:r>
            <a:r>
              <a:rPr lang="en-GB" dirty="0" smtClean="0"/>
              <a:t>.</a:t>
            </a:r>
            <a:endParaRPr lang="es-AR" dirty="0"/>
          </a:p>
        </p:txBody>
      </p:sp>
    </p:spTree>
    <p:extLst>
      <p:ext uri="{BB962C8B-B14F-4D97-AF65-F5344CB8AC3E}">
        <p14:creationId xmlns:p14="http://schemas.microsoft.com/office/powerpoint/2010/main" val="3948018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38100">
            <a:solidFill>
              <a:srgbClr val="FF0000"/>
            </a:solidFill>
          </a:ln>
        </p:spPr>
        <p:txBody>
          <a:bodyPr>
            <a:normAutofit fontScale="85000" lnSpcReduction="20000"/>
          </a:bodyPr>
          <a:lstStyle/>
          <a:p>
            <a:pPr algn="l"/>
            <a:r>
              <a:rPr lang="en-GB" dirty="0"/>
              <a:t>Our team is uniquely qualified to assist with your repairs, as we invented the process of on-line leak sealing, and have spent nearly 100 years perfecting it. We’ve handled just about every imaginable leak-sealing application. Our in-house engineering and manufacturing capabilities further enhanced our offerings. We use the latest 3D CAD, calculation and engineering analysis software, with major engineering </a:t>
            </a:r>
            <a:r>
              <a:rPr lang="en-GB" dirty="0" err="1"/>
              <a:t>centers</a:t>
            </a:r>
            <a:r>
              <a:rPr lang="en-GB" dirty="0"/>
              <a:t> across the globe. Our engineers can, and often do, design wholly bespoke solutions to unusual problems.</a:t>
            </a:r>
            <a:endParaRPr lang="es-AR" dirty="0"/>
          </a:p>
          <a:p>
            <a:pPr algn="l"/>
            <a:r>
              <a:rPr lang="en-GB" b="1" dirty="0"/>
              <a:t>TEAM can help your company:</a:t>
            </a:r>
            <a:endParaRPr lang="es-AR" dirty="0"/>
          </a:p>
          <a:p>
            <a:pPr marL="342900" lvl="0" indent="-342900" algn="l">
              <a:buFont typeface="Arial" panose="020B0604020202020204" pitchFamily="34" charset="0"/>
              <a:buChar char="•"/>
            </a:pPr>
            <a:r>
              <a:rPr lang="en-GB" dirty="0"/>
              <a:t>Prevent expensive shutdowns by providing safe, controlled on site and on stream leak repairs for any component or process</a:t>
            </a:r>
            <a:endParaRPr lang="es-AR" dirty="0"/>
          </a:p>
          <a:p>
            <a:pPr marL="342900" lvl="0" indent="-342900" algn="l">
              <a:buFont typeface="Arial" panose="020B0604020202020204" pitchFamily="34" charset="0"/>
              <a:buChar char="•"/>
            </a:pPr>
            <a:r>
              <a:rPr lang="en-GB" dirty="0"/>
              <a:t>Help preserve the integrity and useful life of the equipment</a:t>
            </a:r>
            <a:endParaRPr lang="es-AR" dirty="0"/>
          </a:p>
          <a:p>
            <a:pPr marL="342900" lvl="0" indent="-342900" algn="l">
              <a:buFont typeface="Arial" panose="020B0604020202020204" pitchFamily="34" charset="0"/>
              <a:buChar char="•"/>
            </a:pPr>
            <a:r>
              <a:rPr lang="es-ES" dirty="0" err="1"/>
              <a:t>Save</a:t>
            </a:r>
            <a:r>
              <a:rPr lang="es-ES" dirty="0"/>
              <a:t> time and </a:t>
            </a:r>
            <a:r>
              <a:rPr lang="es-ES" dirty="0" err="1"/>
              <a:t>product</a:t>
            </a:r>
            <a:endParaRPr lang="es-AR" dirty="0"/>
          </a:p>
          <a:p>
            <a:pPr marL="342900" lvl="0" indent="-342900" algn="l">
              <a:buFont typeface="Arial" panose="020B0604020202020204" pitchFamily="34" charset="0"/>
              <a:buChar char="•"/>
            </a:pPr>
            <a:r>
              <a:rPr lang="es-ES" dirty="0" err="1"/>
              <a:t>Minimize</a:t>
            </a:r>
            <a:r>
              <a:rPr lang="es-ES" dirty="0"/>
              <a:t> </a:t>
            </a:r>
            <a:r>
              <a:rPr lang="es-ES" dirty="0" err="1"/>
              <a:t>environmental</a:t>
            </a:r>
            <a:r>
              <a:rPr lang="es-ES" dirty="0"/>
              <a:t> </a:t>
            </a:r>
            <a:r>
              <a:rPr lang="es-ES" dirty="0" err="1"/>
              <a:t>impact</a:t>
            </a:r>
            <a:endParaRPr lang="es-AR" dirty="0"/>
          </a:p>
          <a:p>
            <a:pPr marL="342900" indent="-342900" algn="l">
              <a:buFont typeface="Arial" panose="020B0604020202020204" pitchFamily="34" charset="0"/>
              <a:buChar char="•"/>
            </a:pPr>
            <a:r>
              <a:rPr lang="es-ES" dirty="0"/>
              <a:t>Reduce </a:t>
            </a:r>
            <a:r>
              <a:rPr lang="es-ES" dirty="0" err="1"/>
              <a:t>administrative</a:t>
            </a:r>
            <a:r>
              <a:rPr lang="es-ES" dirty="0"/>
              <a:t> </a:t>
            </a:r>
            <a:r>
              <a:rPr lang="es-ES" dirty="0" err="1"/>
              <a:t>burden</a:t>
            </a:r>
            <a:endParaRPr lang="es-AR" dirty="0"/>
          </a:p>
          <a:p>
            <a:endParaRPr lang="es-AR" dirty="0"/>
          </a:p>
        </p:txBody>
      </p:sp>
    </p:spTree>
    <p:extLst>
      <p:ext uri="{BB962C8B-B14F-4D97-AF65-F5344CB8AC3E}">
        <p14:creationId xmlns:p14="http://schemas.microsoft.com/office/powerpoint/2010/main" val="4183621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38100">
            <a:solidFill>
              <a:srgbClr val="FF0000"/>
            </a:solidFill>
          </a:ln>
        </p:spPr>
        <p:txBody>
          <a:bodyPr>
            <a:normAutofit fontScale="92500" lnSpcReduction="20000"/>
          </a:bodyPr>
          <a:lstStyle/>
          <a:p>
            <a:pPr lvl="0" algn="l"/>
            <a:r>
              <a:rPr lang="es-AR" b="1" dirty="0">
                <a:solidFill>
                  <a:srgbClr val="FF0000"/>
                </a:solidFill>
              </a:rPr>
              <a:t>Traduzca el primer y Segundo </a:t>
            </a:r>
            <a:r>
              <a:rPr lang="es-AR" b="1" dirty="0" smtClean="0">
                <a:solidFill>
                  <a:srgbClr val="FF0000"/>
                </a:solidFill>
              </a:rPr>
              <a:t>párrafos</a:t>
            </a:r>
          </a:p>
          <a:p>
            <a:pPr lvl="0" algn="l"/>
            <a:endParaRPr lang="es-AR" b="1" dirty="0">
              <a:solidFill>
                <a:srgbClr val="FF0000"/>
              </a:solidFill>
            </a:endParaRPr>
          </a:p>
          <a:p>
            <a:pPr algn="l"/>
            <a:r>
              <a:rPr lang="en-GB" b="1" cap="all" dirty="0"/>
              <a:t>ON-LINE LEAK SEALING &amp; MECHANICAL REPAIR</a:t>
            </a:r>
            <a:r>
              <a:rPr lang="en-GB" dirty="0"/>
              <a:t/>
            </a:r>
            <a:br>
              <a:rPr lang="en-GB" dirty="0"/>
            </a:br>
            <a:r>
              <a:rPr lang="en-GB" dirty="0"/>
              <a:t/>
            </a:r>
            <a:br>
              <a:rPr lang="en-GB" dirty="0"/>
            </a:br>
            <a:r>
              <a:rPr lang="en-GB" dirty="0"/>
              <a:t>Leaks can cost industries millions of dollars in lost energy, </a:t>
            </a:r>
            <a:r>
              <a:rPr lang="en-GB" b="1" dirty="0">
                <a:solidFill>
                  <a:srgbClr val="FF0000"/>
                </a:solidFill>
              </a:rPr>
              <a:t>while increasing </a:t>
            </a:r>
            <a:r>
              <a:rPr lang="en-GB" dirty="0"/>
              <a:t>emissions, creating safety hazards, and lowering the reliability of operations. Valves and piping systems can fail in a number of ways. The most commonly experienced failures, or threatened failures, are associated with either internal or external corrosion of the pipe wall. Other failures are often caused by erosion, fretting or gouging. </a:t>
            </a:r>
            <a:endParaRPr lang="es-AR" dirty="0"/>
          </a:p>
          <a:p>
            <a:pPr algn="l"/>
            <a:r>
              <a:rPr lang="en-GB" dirty="0"/>
              <a:t>Shutting down to repair leaks means a loss in production. TEAM's leak sealing services </a:t>
            </a:r>
            <a:r>
              <a:rPr lang="en-GB" b="1" dirty="0">
                <a:solidFill>
                  <a:srgbClr val="FF0000"/>
                </a:solidFill>
              </a:rPr>
              <a:t>allow repairs to be made </a:t>
            </a:r>
            <a:r>
              <a:rPr lang="en-GB" dirty="0"/>
              <a:t>without interruption to normal operations. All methods are non-destructive, helping preserve the integrity and useful life of the equipment</a:t>
            </a:r>
            <a:r>
              <a:rPr lang="en-GB" dirty="0" smtClean="0"/>
              <a:t>.</a:t>
            </a:r>
            <a:endParaRPr lang="es-AR" dirty="0">
              <a:solidFill>
                <a:srgbClr val="FF0000"/>
              </a:solidFill>
            </a:endParaRPr>
          </a:p>
          <a:p>
            <a:pPr algn="l"/>
            <a:endParaRPr lang="es-AR" dirty="0"/>
          </a:p>
        </p:txBody>
      </p:sp>
    </p:spTree>
    <p:extLst>
      <p:ext uri="{BB962C8B-B14F-4D97-AF65-F5344CB8AC3E}">
        <p14:creationId xmlns:p14="http://schemas.microsoft.com/office/powerpoint/2010/main" val="3613332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es-AR" dirty="0"/>
          </a:p>
        </p:txBody>
      </p:sp>
      <p:sp>
        <p:nvSpPr>
          <p:cNvPr id="3" name="Marcador de contenido 2"/>
          <p:cNvSpPr>
            <a:spLocks noGrp="1"/>
          </p:cNvSpPr>
          <p:nvPr>
            <p:ph idx="1"/>
          </p:nvPr>
        </p:nvSpPr>
        <p:spPr>
          <a:xfrm>
            <a:off x="838200" y="545910"/>
            <a:ext cx="10515600" cy="5631053"/>
          </a:xfrm>
        </p:spPr>
        <p:txBody>
          <a:bodyPr>
            <a:normAutofit/>
          </a:bodyPr>
          <a:lstStyle/>
          <a:p>
            <a:r>
              <a:rPr lang="es-ES" b="1" dirty="0" err="1" smtClean="0">
                <a:solidFill>
                  <a:srgbClr val="FF0000"/>
                </a:solidFill>
              </a:rPr>
              <a:t>While</a:t>
            </a:r>
            <a:r>
              <a:rPr lang="es-ES" b="1" dirty="0" smtClean="0">
                <a:solidFill>
                  <a:srgbClr val="FF0000"/>
                </a:solidFill>
              </a:rPr>
              <a:t> </a:t>
            </a:r>
            <a:r>
              <a:rPr lang="es-ES" b="1" dirty="0" err="1" smtClean="0">
                <a:solidFill>
                  <a:srgbClr val="FF0000"/>
                </a:solidFill>
              </a:rPr>
              <a:t>increasing</a:t>
            </a:r>
            <a:r>
              <a:rPr lang="es-ES" b="1" dirty="0" smtClean="0">
                <a:solidFill>
                  <a:srgbClr val="FF0000"/>
                </a:solidFill>
              </a:rPr>
              <a:t>:</a:t>
            </a:r>
          </a:p>
          <a:p>
            <a:pPr marL="0" indent="0">
              <a:buNone/>
            </a:pPr>
            <a:r>
              <a:rPr lang="es-ES" dirty="0" smtClean="0"/>
              <a:t>	Elipsis (omisión de palabra o palabras sobreentendidas)</a:t>
            </a:r>
          </a:p>
          <a:p>
            <a:pPr marL="0" indent="0">
              <a:buNone/>
            </a:pPr>
            <a:r>
              <a:rPr lang="es-ES" dirty="0"/>
              <a:t>	</a:t>
            </a:r>
            <a:r>
              <a:rPr lang="es-ES" b="1" dirty="0" smtClean="0">
                <a:solidFill>
                  <a:srgbClr val="FF0000"/>
                </a:solidFill>
              </a:rPr>
              <a:t>Mientras (se) aumentan.</a:t>
            </a:r>
          </a:p>
          <a:p>
            <a:pPr marL="0" indent="0">
              <a:buNone/>
            </a:pPr>
            <a:endParaRPr lang="es-ES" b="1" dirty="0" smtClean="0">
              <a:solidFill>
                <a:srgbClr val="FF0000"/>
              </a:solidFill>
            </a:endParaRPr>
          </a:p>
          <a:p>
            <a:pPr marL="914400" lvl="2" indent="0">
              <a:buNone/>
            </a:pPr>
            <a:endParaRPr lang="es-AR" sz="2800" b="1" dirty="0"/>
          </a:p>
        </p:txBody>
      </p:sp>
    </p:spTree>
    <p:extLst>
      <p:ext uri="{BB962C8B-B14F-4D97-AF65-F5344CB8AC3E}">
        <p14:creationId xmlns:p14="http://schemas.microsoft.com/office/powerpoint/2010/main" val="39678476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7956"/>
          </a:xfrm>
        </p:spPr>
        <p:txBody>
          <a:bodyPr>
            <a:normAutofit fontScale="90000"/>
          </a:bodyPr>
          <a:lstStyle/>
          <a:p>
            <a:endParaRPr lang="es-AR" dirty="0"/>
          </a:p>
        </p:txBody>
      </p:sp>
      <p:sp>
        <p:nvSpPr>
          <p:cNvPr id="3" name="Marcador de contenido 2"/>
          <p:cNvSpPr>
            <a:spLocks noGrp="1"/>
          </p:cNvSpPr>
          <p:nvPr>
            <p:ph idx="1"/>
          </p:nvPr>
        </p:nvSpPr>
        <p:spPr>
          <a:xfrm>
            <a:off x="838200" y="532262"/>
            <a:ext cx="10515600" cy="6073253"/>
          </a:xfrm>
        </p:spPr>
        <p:txBody>
          <a:bodyPr>
            <a:normAutofit fontScale="92500"/>
          </a:bodyPr>
          <a:lstStyle/>
          <a:p>
            <a:pPr marL="0" indent="0">
              <a:buNone/>
            </a:pPr>
            <a:r>
              <a:rPr lang="en-GB" b="1" dirty="0">
                <a:solidFill>
                  <a:srgbClr val="FF0000"/>
                </a:solidFill>
              </a:rPr>
              <a:t>allow repairs to be made: </a:t>
            </a:r>
          </a:p>
          <a:p>
            <a:pPr marL="0" indent="0">
              <a:buNone/>
            </a:pPr>
            <a:r>
              <a:rPr lang="en-GB" b="1" dirty="0">
                <a:solidFill>
                  <a:srgbClr val="FF0000"/>
                </a:solidFill>
              </a:rPr>
              <a:t>	allow + </a:t>
            </a:r>
            <a:r>
              <a:rPr lang="en-GB" b="1" dirty="0" err="1">
                <a:solidFill>
                  <a:srgbClr val="FF0000"/>
                </a:solidFill>
              </a:rPr>
              <a:t>verbo</a:t>
            </a:r>
            <a:r>
              <a:rPr lang="en-GB" b="1" dirty="0">
                <a:solidFill>
                  <a:srgbClr val="FF0000"/>
                </a:solidFill>
              </a:rPr>
              <a:t>: </a:t>
            </a:r>
            <a:r>
              <a:rPr lang="en-GB" b="1" dirty="0" err="1">
                <a:solidFill>
                  <a:srgbClr val="FF0000"/>
                </a:solidFill>
              </a:rPr>
              <a:t>permitir</a:t>
            </a:r>
            <a:r>
              <a:rPr lang="en-GB" b="1" dirty="0">
                <a:solidFill>
                  <a:srgbClr val="FF0000"/>
                </a:solidFill>
              </a:rPr>
              <a:t> </a:t>
            </a:r>
            <a:r>
              <a:rPr lang="en-GB" b="1" dirty="0" err="1">
                <a:solidFill>
                  <a:srgbClr val="FF0000"/>
                </a:solidFill>
              </a:rPr>
              <a:t>algo</a:t>
            </a:r>
            <a:endParaRPr lang="es-ES" b="1" dirty="0">
              <a:solidFill>
                <a:srgbClr val="FF0000"/>
              </a:solidFill>
            </a:endParaRPr>
          </a:p>
          <a:p>
            <a:pPr lvl="2"/>
            <a:r>
              <a:rPr lang="en-US" sz="2800" dirty="0"/>
              <a:t>These data are typical of a company’s database that </a:t>
            </a:r>
            <a:r>
              <a:rPr lang="en-US" sz="2800" dirty="0">
                <a:solidFill>
                  <a:srgbClr val="00B050"/>
                </a:solidFill>
              </a:rPr>
              <a:t>would allow the entry of information</a:t>
            </a:r>
            <a:r>
              <a:rPr lang="en-US" sz="2800" dirty="0" smtClean="0">
                <a:solidFill>
                  <a:srgbClr val="00B050"/>
                </a:solidFill>
              </a:rPr>
              <a:t>. </a:t>
            </a:r>
            <a:r>
              <a:rPr lang="en-US" sz="2800" dirty="0" smtClean="0">
                <a:solidFill>
                  <a:srgbClr val="CC00CC"/>
                </a:solidFill>
              </a:rPr>
              <a:t>(</a:t>
            </a:r>
            <a:r>
              <a:rPr lang="en-US" sz="2800" dirty="0" err="1" smtClean="0">
                <a:solidFill>
                  <a:srgbClr val="CC00CC"/>
                </a:solidFill>
              </a:rPr>
              <a:t>permitirá</a:t>
            </a:r>
            <a:r>
              <a:rPr lang="en-US" sz="2800" dirty="0" smtClean="0">
                <a:solidFill>
                  <a:srgbClr val="CC00CC"/>
                </a:solidFill>
              </a:rPr>
              <a:t> la entrada de </a:t>
            </a:r>
            <a:r>
              <a:rPr lang="en-US" sz="2800" dirty="0" err="1" smtClean="0">
                <a:solidFill>
                  <a:srgbClr val="CC00CC"/>
                </a:solidFill>
              </a:rPr>
              <a:t>información</a:t>
            </a:r>
            <a:r>
              <a:rPr lang="en-US" sz="2800" dirty="0" smtClean="0">
                <a:solidFill>
                  <a:srgbClr val="CC00CC"/>
                </a:solidFill>
              </a:rPr>
              <a:t>)</a:t>
            </a:r>
            <a:endParaRPr lang="es-AR" sz="2800" dirty="0">
              <a:solidFill>
                <a:srgbClr val="CC00CC"/>
              </a:solidFill>
            </a:endParaRPr>
          </a:p>
          <a:p>
            <a:pPr lvl="2"/>
            <a:r>
              <a:rPr lang="en-US" sz="2800" dirty="0" smtClean="0"/>
              <a:t>This </a:t>
            </a:r>
            <a:r>
              <a:rPr lang="en-US" sz="2800" dirty="0">
                <a:solidFill>
                  <a:srgbClr val="00B050"/>
                </a:solidFill>
              </a:rPr>
              <a:t>would allow quick and easy retrieval of the </a:t>
            </a:r>
            <a:r>
              <a:rPr lang="en-US" sz="2800" dirty="0" err="1">
                <a:solidFill>
                  <a:srgbClr val="00B050"/>
                </a:solidFill>
              </a:rPr>
              <a:t>suboperations</a:t>
            </a:r>
            <a:r>
              <a:rPr lang="en-US" sz="2800" dirty="0"/>
              <a:t>.</a:t>
            </a:r>
          </a:p>
          <a:p>
            <a:pPr marL="914400" lvl="2" indent="0">
              <a:buNone/>
            </a:pPr>
            <a:r>
              <a:rPr lang="en-US" sz="2800" dirty="0" smtClean="0">
                <a:solidFill>
                  <a:srgbClr val="CC00CC"/>
                </a:solidFill>
              </a:rPr>
              <a:t>(</a:t>
            </a:r>
            <a:r>
              <a:rPr lang="en-US" sz="2800" dirty="0" err="1" smtClean="0">
                <a:solidFill>
                  <a:srgbClr val="CC00CC"/>
                </a:solidFill>
              </a:rPr>
              <a:t>permitiría</a:t>
            </a:r>
            <a:r>
              <a:rPr lang="en-US" sz="2800" dirty="0" smtClean="0">
                <a:solidFill>
                  <a:srgbClr val="CC00CC"/>
                </a:solidFill>
              </a:rPr>
              <a:t> la </a:t>
            </a:r>
            <a:r>
              <a:rPr lang="en-US" sz="2800" dirty="0" err="1" smtClean="0">
                <a:solidFill>
                  <a:srgbClr val="CC00CC"/>
                </a:solidFill>
              </a:rPr>
              <a:t>recuperación</a:t>
            </a:r>
            <a:r>
              <a:rPr lang="en-US" sz="2800" dirty="0" smtClean="0">
                <a:solidFill>
                  <a:srgbClr val="CC00CC"/>
                </a:solidFill>
              </a:rPr>
              <a:t> </a:t>
            </a:r>
            <a:r>
              <a:rPr lang="en-US" sz="2800" dirty="0" err="1" smtClean="0">
                <a:solidFill>
                  <a:srgbClr val="CC00CC"/>
                </a:solidFill>
              </a:rPr>
              <a:t>fácil</a:t>
            </a:r>
            <a:r>
              <a:rPr lang="en-US" sz="2800" dirty="0" smtClean="0">
                <a:solidFill>
                  <a:srgbClr val="CC00CC"/>
                </a:solidFill>
              </a:rPr>
              <a:t> y </a:t>
            </a:r>
            <a:r>
              <a:rPr lang="en-US" sz="2800" dirty="0" err="1" smtClean="0">
                <a:solidFill>
                  <a:srgbClr val="CC00CC"/>
                </a:solidFill>
              </a:rPr>
              <a:t>rápida</a:t>
            </a:r>
            <a:r>
              <a:rPr lang="en-US" sz="2800" dirty="0" smtClean="0">
                <a:solidFill>
                  <a:srgbClr val="CC00CC"/>
                </a:solidFill>
              </a:rPr>
              <a:t> de </a:t>
            </a:r>
            <a:r>
              <a:rPr lang="en-US" sz="2800" dirty="0" err="1" smtClean="0">
                <a:solidFill>
                  <a:srgbClr val="CC00CC"/>
                </a:solidFill>
              </a:rPr>
              <a:t>suboperaciones</a:t>
            </a:r>
            <a:r>
              <a:rPr lang="en-US" sz="2800" dirty="0" smtClean="0">
                <a:solidFill>
                  <a:srgbClr val="CC00CC"/>
                </a:solidFill>
              </a:rPr>
              <a:t>)</a:t>
            </a:r>
            <a:endParaRPr lang="en-US" sz="2800" dirty="0">
              <a:solidFill>
                <a:srgbClr val="CC00CC"/>
              </a:solidFill>
            </a:endParaRPr>
          </a:p>
          <a:p>
            <a:pPr marL="914400" lvl="2" indent="0">
              <a:buNone/>
            </a:pPr>
            <a:endParaRPr lang="en-US" sz="2800" b="1" dirty="0" smtClean="0">
              <a:solidFill>
                <a:srgbClr val="FF0000"/>
              </a:solidFill>
            </a:endParaRPr>
          </a:p>
          <a:p>
            <a:pPr marL="914400" lvl="2" indent="0">
              <a:buNone/>
            </a:pPr>
            <a:r>
              <a:rPr lang="en-US" sz="2800" b="1" dirty="0" smtClean="0">
                <a:solidFill>
                  <a:srgbClr val="FF0000"/>
                </a:solidFill>
              </a:rPr>
              <a:t>Allow </a:t>
            </a:r>
            <a:r>
              <a:rPr lang="en-US" sz="2800" b="1" dirty="0">
                <a:solidFill>
                  <a:srgbClr val="FF0000"/>
                </a:solidFill>
              </a:rPr>
              <a:t>+ </a:t>
            </a:r>
            <a:r>
              <a:rPr lang="en-US" sz="2800" b="1" dirty="0" err="1">
                <a:solidFill>
                  <a:srgbClr val="FF0000"/>
                </a:solidFill>
              </a:rPr>
              <a:t>Frase</a:t>
            </a:r>
            <a:r>
              <a:rPr lang="en-US" sz="2800" b="1" dirty="0">
                <a:solidFill>
                  <a:srgbClr val="FF0000"/>
                </a:solidFill>
              </a:rPr>
              <a:t> Nominal + to infinitive: </a:t>
            </a:r>
            <a:r>
              <a:rPr lang="en-US" sz="2800" b="1" dirty="0" err="1">
                <a:solidFill>
                  <a:srgbClr val="FF0000"/>
                </a:solidFill>
              </a:rPr>
              <a:t>permitir</a:t>
            </a:r>
            <a:r>
              <a:rPr lang="en-US" sz="2800" b="1" dirty="0">
                <a:solidFill>
                  <a:srgbClr val="FF0000"/>
                </a:solidFill>
              </a:rPr>
              <a:t> que (</a:t>
            </a:r>
            <a:r>
              <a:rPr lang="en-US" sz="2800" b="1" dirty="0" err="1">
                <a:solidFill>
                  <a:srgbClr val="FF0000"/>
                </a:solidFill>
              </a:rPr>
              <a:t>alguien</a:t>
            </a:r>
            <a:r>
              <a:rPr lang="en-US" sz="2800" b="1" dirty="0">
                <a:solidFill>
                  <a:srgbClr val="FF0000"/>
                </a:solidFill>
              </a:rPr>
              <a:t>) </a:t>
            </a:r>
            <a:r>
              <a:rPr lang="en-US" sz="2800" b="1" dirty="0" err="1">
                <a:solidFill>
                  <a:srgbClr val="FF0000"/>
                </a:solidFill>
              </a:rPr>
              <a:t>haga</a:t>
            </a:r>
            <a:r>
              <a:rPr lang="en-US" sz="2800" b="1" dirty="0">
                <a:solidFill>
                  <a:srgbClr val="FF0000"/>
                </a:solidFill>
              </a:rPr>
              <a:t> </a:t>
            </a:r>
            <a:r>
              <a:rPr lang="en-US" sz="2800" b="1" dirty="0" err="1">
                <a:solidFill>
                  <a:srgbClr val="FF0000"/>
                </a:solidFill>
              </a:rPr>
              <a:t>algo</a:t>
            </a:r>
            <a:r>
              <a:rPr lang="en-US" sz="2800" b="1" dirty="0">
                <a:solidFill>
                  <a:srgbClr val="FF0000"/>
                </a:solidFill>
              </a:rPr>
              <a:t> (</a:t>
            </a:r>
            <a:r>
              <a:rPr lang="en-US" sz="2800" b="1" dirty="0" err="1">
                <a:solidFill>
                  <a:srgbClr val="FF0000"/>
                </a:solidFill>
              </a:rPr>
              <a:t>verbo</a:t>
            </a:r>
            <a:r>
              <a:rPr lang="en-US" sz="2800" b="1" dirty="0">
                <a:solidFill>
                  <a:srgbClr val="FF0000"/>
                </a:solidFill>
              </a:rPr>
              <a:t> </a:t>
            </a:r>
            <a:r>
              <a:rPr lang="en-US" sz="2800" b="1" dirty="0" err="1">
                <a:solidFill>
                  <a:srgbClr val="FF0000"/>
                </a:solidFill>
              </a:rPr>
              <a:t>en</a:t>
            </a:r>
            <a:r>
              <a:rPr lang="en-US" sz="2800" b="1" dirty="0">
                <a:solidFill>
                  <a:srgbClr val="FF0000"/>
                </a:solidFill>
              </a:rPr>
              <a:t> </a:t>
            </a:r>
            <a:r>
              <a:rPr lang="en-US" sz="2800" b="1" dirty="0" err="1">
                <a:solidFill>
                  <a:srgbClr val="FF0000"/>
                </a:solidFill>
              </a:rPr>
              <a:t>subjuntivo</a:t>
            </a:r>
            <a:r>
              <a:rPr lang="en-US" sz="2800" b="1" dirty="0">
                <a:solidFill>
                  <a:srgbClr val="FF0000"/>
                </a:solidFill>
              </a:rPr>
              <a:t>)</a:t>
            </a:r>
          </a:p>
          <a:p>
            <a:pPr lvl="2"/>
            <a:r>
              <a:rPr lang="en-US" sz="2800" dirty="0"/>
              <a:t>Identifying these variances </a:t>
            </a:r>
            <a:r>
              <a:rPr lang="en-US" sz="2800" dirty="0">
                <a:solidFill>
                  <a:srgbClr val="00B050"/>
                </a:solidFill>
              </a:rPr>
              <a:t>will allow management to take action to improve performance. </a:t>
            </a:r>
            <a:r>
              <a:rPr lang="en-US" sz="2800" dirty="0">
                <a:solidFill>
                  <a:srgbClr val="CC00CC"/>
                </a:solidFill>
              </a:rPr>
              <a:t>(</a:t>
            </a:r>
            <a:r>
              <a:rPr lang="en-US" sz="2800" dirty="0" err="1">
                <a:solidFill>
                  <a:srgbClr val="CC00CC"/>
                </a:solidFill>
              </a:rPr>
              <a:t>permitirá</a:t>
            </a:r>
            <a:r>
              <a:rPr lang="en-US" sz="2800" dirty="0">
                <a:solidFill>
                  <a:srgbClr val="CC00CC"/>
                </a:solidFill>
              </a:rPr>
              <a:t> que la </a:t>
            </a:r>
            <a:r>
              <a:rPr lang="en-US" sz="2800" dirty="0" err="1">
                <a:solidFill>
                  <a:srgbClr val="CC00CC"/>
                </a:solidFill>
              </a:rPr>
              <a:t>gerencia</a:t>
            </a:r>
            <a:r>
              <a:rPr lang="en-US" sz="2800" dirty="0">
                <a:solidFill>
                  <a:srgbClr val="CC00CC"/>
                </a:solidFill>
              </a:rPr>
              <a:t> </a:t>
            </a:r>
            <a:r>
              <a:rPr lang="en-US" sz="2800" dirty="0" err="1">
                <a:solidFill>
                  <a:srgbClr val="002060"/>
                </a:solidFill>
              </a:rPr>
              <a:t>realice</a:t>
            </a:r>
            <a:r>
              <a:rPr lang="en-US" sz="2800" dirty="0">
                <a:solidFill>
                  <a:srgbClr val="CC00CC"/>
                </a:solidFill>
              </a:rPr>
              <a:t> </a:t>
            </a:r>
            <a:r>
              <a:rPr lang="en-US" sz="2800" dirty="0" err="1">
                <a:solidFill>
                  <a:srgbClr val="CC00CC"/>
                </a:solidFill>
              </a:rPr>
              <a:t>acciones</a:t>
            </a:r>
            <a:r>
              <a:rPr lang="en-US" sz="2800" dirty="0">
                <a:solidFill>
                  <a:srgbClr val="CC00CC"/>
                </a:solidFill>
              </a:rPr>
              <a:t>/tome </a:t>
            </a:r>
            <a:r>
              <a:rPr lang="en-US" sz="2800" dirty="0" err="1">
                <a:solidFill>
                  <a:srgbClr val="CC00CC"/>
                </a:solidFill>
              </a:rPr>
              <a:t>medidas</a:t>
            </a:r>
            <a:r>
              <a:rPr lang="en-US" sz="2800" dirty="0">
                <a:solidFill>
                  <a:srgbClr val="CC00CC"/>
                </a:solidFill>
              </a:rPr>
              <a:t> para </a:t>
            </a:r>
            <a:r>
              <a:rPr lang="en-US" sz="2800" dirty="0" err="1">
                <a:solidFill>
                  <a:srgbClr val="CC00CC"/>
                </a:solidFill>
              </a:rPr>
              <a:t>mejorar</a:t>
            </a:r>
            <a:r>
              <a:rPr lang="en-US" sz="2800" dirty="0">
                <a:solidFill>
                  <a:srgbClr val="CC00CC"/>
                </a:solidFill>
              </a:rPr>
              <a:t> el </a:t>
            </a:r>
            <a:r>
              <a:rPr lang="en-US" sz="2800" dirty="0" err="1">
                <a:solidFill>
                  <a:srgbClr val="CC00CC"/>
                </a:solidFill>
              </a:rPr>
              <a:t>desempeño</a:t>
            </a:r>
            <a:r>
              <a:rPr lang="en-US" sz="2800" dirty="0">
                <a:solidFill>
                  <a:srgbClr val="CC00CC"/>
                </a:solidFill>
              </a:rPr>
              <a:t>) </a:t>
            </a:r>
            <a:endParaRPr lang="en-US" sz="2800" dirty="0" smtClean="0">
              <a:solidFill>
                <a:srgbClr val="CC00CC"/>
              </a:solidFill>
            </a:endParaRPr>
          </a:p>
          <a:p>
            <a:pPr lvl="2"/>
            <a:r>
              <a:rPr lang="en-US" sz="2800" dirty="0" smtClean="0"/>
              <a:t>These </a:t>
            </a:r>
            <a:r>
              <a:rPr lang="en-US" sz="2800" dirty="0"/>
              <a:t>tools </a:t>
            </a:r>
            <a:r>
              <a:rPr lang="en-US" sz="2800" dirty="0">
                <a:solidFill>
                  <a:srgbClr val="00B050"/>
                </a:solidFill>
              </a:rPr>
              <a:t>allow </a:t>
            </a:r>
            <a:r>
              <a:rPr lang="en-US" sz="2800" dirty="0" smtClean="0">
                <a:solidFill>
                  <a:srgbClr val="00B050"/>
                </a:solidFill>
              </a:rPr>
              <a:t>engineers </a:t>
            </a:r>
            <a:r>
              <a:rPr lang="en-US" sz="2800" dirty="0">
                <a:solidFill>
                  <a:srgbClr val="00B050"/>
                </a:solidFill>
              </a:rPr>
              <a:t>to add more value to the </a:t>
            </a:r>
            <a:r>
              <a:rPr lang="en-US" sz="2800" dirty="0" smtClean="0">
                <a:solidFill>
                  <a:srgbClr val="00B050"/>
                </a:solidFill>
              </a:rPr>
              <a:t>organization. </a:t>
            </a:r>
            <a:r>
              <a:rPr lang="en-US" sz="2800" dirty="0" smtClean="0">
                <a:solidFill>
                  <a:srgbClr val="CC00CC"/>
                </a:solidFill>
              </a:rPr>
              <a:t>(</a:t>
            </a:r>
            <a:r>
              <a:rPr lang="en-US" sz="2800" dirty="0" err="1" smtClean="0">
                <a:solidFill>
                  <a:srgbClr val="CC00CC"/>
                </a:solidFill>
              </a:rPr>
              <a:t>permiten</a:t>
            </a:r>
            <a:r>
              <a:rPr lang="en-US" sz="2800" dirty="0" smtClean="0">
                <a:solidFill>
                  <a:srgbClr val="CC00CC"/>
                </a:solidFill>
              </a:rPr>
              <a:t> que </a:t>
            </a:r>
            <a:r>
              <a:rPr lang="en-US" sz="2800" dirty="0" err="1" smtClean="0">
                <a:solidFill>
                  <a:srgbClr val="CC00CC"/>
                </a:solidFill>
              </a:rPr>
              <a:t>los</a:t>
            </a:r>
            <a:r>
              <a:rPr lang="en-US" sz="2800" dirty="0" smtClean="0">
                <a:solidFill>
                  <a:srgbClr val="CC00CC"/>
                </a:solidFill>
              </a:rPr>
              <a:t> </a:t>
            </a:r>
            <a:r>
              <a:rPr lang="en-US" sz="2800" dirty="0" err="1" smtClean="0">
                <a:solidFill>
                  <a:srgbClr val="CC00CC"/>
                </a:solidFill>
              </a:rPr>
              <a:t>ingenieros</a:t>
            </a:r>
            <a:r>
              <a:rPr lang="en-US" sz="2800" dirty="0" smtClean="0">
                <a:solidFill>
                  <a:srgbClr val="CC00CC"/>
                </a:solidFill>
              </a:rPr>
              <a:t> </a:t>
            </a:r>
            <a:r>
              <a:rPr lang="en-US" sz="2800" dirty="0" err="1" smtClean="0">
                <a:solidFill>
                  <a:srgbClr val="002060"/>
                </a:solidFill>
              </a:rPr>
              <a:t>agreguen</a:t>
            </a:r>
            <a:r>
              <a:rPr lang="en-US" sz="2800" dirty="0" smtClean="0">
                <a:solidFill>
                  <a:srgbClr val="CC00CC"/>
                </a:solidFill>
              </a:rPr>
              <a:t> </a:t>
            </a:r>
            <a:r>
              <a:rPr lang="en-US" sz="2800" dirty="0" err="1" smtClean="0">
                <a:solidFill>
                  <a:srgbClr val="CC00CC"/>
                </a:solidFill>
              </a:rPr>
              <a:t>más</a:t>
            </a:r>
            <a:r>
              <a:rPr lang="en-US" sz="2800" dirty="0" smtClean="0">
                <a:solidFill>
                  <a:srgbClr val="CC00CC"/>
                </a:solidFill>
              </a:rPr>
              <a:t> valor a la </a:t>
            </a:r>
            <a:r>
              <a:rPr lang="en-US" sz="2800" dirty="0" err="1" smtClean="0">
                <a:solidFill>
                  <a:srgbClr val="CC00CC"/>
                </a:solidFill>
              </a:rPr>
              <a:t>organización</a:t>
            </a:r>
            <a:r>
              <a:rPr lang="en-US" sz="2800" dirty="0" smtClean="0">
                <a:solidFill>
                  <a:srgbClr val="CC00CC"/>
                </a:solidFill>
              </a:rPr>
              <a:t>)</a:t>
            </a:r>
          </a:p>
        </p:txBody>
      </p:sp>
    </p:spTree>
    <p:extLst>
      <p:ext uri="{BB962C8B-B14F-4D97-AF65-F5344CB8AC3E}">
        <p14:creationId xmlns:p14="http://schemas.microsoft.com/office/powerpoint/2010/main" val="3491935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38100">
            <a:solidFill>
              <a:srgbClr val="FF0000"/>
            </a:solidFill>
          </a:ln>
        </p:spPr>
        <p:txBody>
          <a:bodyPr>
            <a:normAutofit/>
          </a:bodyPr>
          <a:lstStyle/>
          <a:p>
            <a:pPr lvl="0" algn="l"/>
            <a:r>
              <a:rPr lang="es-AR" b="1" dirty="0">
                <a:solidFill>
                  <a:srgbClr val="FF0000"/>
                </a:solidFill>
              </a:rPr>
              <a:t>Responda las siguientes preguntas</a:t>
            </a:r>
            <a:endParaRPr lang="es-AR" dirty="0">
              <a:solidFill>
                <a:srgbClr val="FF0000"/>
              </a:solidFill>
            </a:endParaRPr>
          </a:p>
          <a:p>
            <a:pPr marL="457200" indent="-457200" algn="l">
              <a:buAutoNum type="arabicPeriod"/>
            </a:pPr>
            <a:r>
              <a:rPr lang="es-AR" dirty="0" smtClean="0"/>
              <a:t>¿Qué ventaja tiene TEAM como inventores de este sistema?</a:t>
            </a:r>
          </a:p>
          <a:p>
            <a:pPr marL="457200" indent="-457200" algn="l">
              <a:buAutoNum type="arabicPeriod"/>
            </a:pPr>
            <a:r>
              <a:rPr lang="es-AR" dirty="0" smtClean="0"/>
              <a:t>¿</a:t>
            </a:r>
            <a:r>
              <a:rPr lang="es-AR" dirty="0"/>
              <a:t>Qué actuación destacada tiene el personal</a:t>
            </a:r>
            <a:r>
              <a:rPr lang="es-AR" dirty="0" smtClean="0"/>
              <a:t>?</a:t>
            </a:r>
          </a:p>
          <a:p>
            <a:pPr marL="457200" indent="-457200" algn="l">
              <a:buAutoNum type="arabicPeriod"/>
            </a:pPr>
            <a:r>
              <a:rPr lang="es-AR" dirty="0" smtClean="0"/>
              <a:t>¿Qué </a:t>
            </a:r>
            <a:r>
              <a:rPr lang="es-AR" dirty="0"/>
              <a:t>ventajas tecnológicas tiene la empresa y por qué es tan importante</a:t>
            </a:r>
            <a:r>
              <a:rPr lang="es-AR" dirty="0" smtClean="0"/>
              <a:t>?</a:t>
            </a:r>
          </a:p>
          <a:p>
            <a:pPr marL="457200" indent="-457200" algn="l">
              <a:buAutoNum type="arabicPeriod"/>
            </a:pPr>
            <a:r>
              <a:rPr lang="es-AR" dirty="0" smtClean="0"/>
              <a:t>¿Cómo </a:t>
            </a:r>
            <a:r>
              <a:rPr lang="es-AR" dirty="0"/>
              <a:t>evita TEAM un cierre oneroso de su empresa?</a:t>
            </a:r>
          </a:p>
          <a:p>
            <a:pPr algn="l"/>
            <a:r>
              <a:rPr lang="es-AR" dirty="0" smtClean="0"/>
              <a:t>5. ¿Qué otras ventajas económicas y ecológicas ofrece la empresa TEAM?</a:t>
            </a:r>
          </a:p>
          <a:p>
            <a:pPr marL="457200" indent="-457200" algn="l">
              <a:buAutoNum type="arabicPeriod"/>
            </a:pPr>
            <a:endParaRPr lang="es-AR" dirty="0" smtClean="0"/>
          </a:p>
        </p:txBody>
      </p:sp>
    </p:spTree>
    <p:extLst>
      <p:ext uri="{BB962C8B-B14F-4D97-AF65-F5344CB8AC3E}">
        <p14:creationId xmlns:p14="http://schemas.microsoft.com/office/powerpoint/2010/main" val="2580907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gradFill flip="none" rotWithShape="1">
            <a:gsLst>
              <a:gs pos="0">
                <a:srgbClr val="660066">
                  <a:tint val="66000"/>
                  <a:satMod val="160000"/>
                </a:srgbClr>
              </a:gs>
              <a:gs pos="50000">
                <a:srgbClr val="660066">
                  <a:tint val="44500"/>
                  <a:satMod val="160000"/>
                </a:srgbClr>
              </a:gs>
              <a:gs pos="100000">
                <a:srgbClr val="660066">
                  <a:tint val="23500"/>
                  <a:satMod val="160000"/>
                </a:srgbClr>
              </a:gs>
            </a:gsLst>
            <a:lin ang="5400000" scaled="1"/>
            <a:tileRect/>
          </a:gradFill>
          <a:ln w="57150">
            <a:solidFill>
              <a:srgbClr val="660066"/>
            </a:solidFill>
          </a:ln>
        </p:spPr>
        <p:txBody>
          <a:bodyPr anchor="ctr">
            <a:normAutofit/>
          </a:bodyPr>
          <a:lstStyle/>
          <a:p>
            <a:pPr marL="0" indent="0" algn="ctr">
              <a:buNone/>
            </a:pPr>
            <a:r>
              <a:rPr lang="es-AR" sz="3600" b="1" dirty="0"/>
              <a:t>II.  FUNCIONES DE –ING </a:t>
            </a:r>
            <a:r>
              <a:rPr lang="es-AR" sz="3600" b="1" dirty="0" smtClean="0"/>
              <a:t>E </a:t>
            </a:r>
            <a:r>
              <a:rPr lang="es-AR" sz="3600" b="1" dirty="0"/>
              <a:t>INFINITIVO CON </a:t>
            </a:r>
            <a:r>
              <a:rPr lang="es-AR" sz="3600" b="1" i="1" dirty="0"/>
              <a:t>TO</a:t>
            </a:r>
            <a:endParaRPr lang="es-AR" sz="3600" dirty="0"/>
          </a:p>
          <a:p>
            <a:pPr marL="0" indent="0" algn="ctr">
              <a:buNone/>
            </a:pPr>
            <a:endParaRPr lang="es-AR" sz="3600" dirty="0"/>
          </a:p>
        </p:txBody>
      </p:sp>
    </p:spTree>
    <p:extLst>
      <p:ext uri="{BB962C8B-B14F-4D97-AF65-F5344CB8AC3E}">
        <p14:creationId xmlns:p14="http://schemas.microsoft.com/office/powerpoint/2010/main" val="3451490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lgn="ctr">
              <a:buNone/>
            </a:pPr>
            <a:r>
              <a:rPr lang="en-US" sz="3600" b="1" dirty="0" smtClean="0"/>
              <a:t> A</a:t>
            </a:r>
            <a:r>
              <a:rPr lang="en-US" sz="3600" b="1" dirty="0"/>
              <a:t>.</a:t>
            </a:r>
            <a:r>
              <a:rPr lang="en-US" sz="3600" b="1" u="sng" dirty="0"/>
              <a:t> </a:t>
            </a:r>
            <a:r>
              <a:rPr lang="en-US" sz="3600" b="1" u="sng" dirty="0" err="1"/>
              <a:t>Traduzca</a:t>
            </a:r>
            <a:r>
              <a:rPr lang="en-US" sz="3600" b="1" u="sng" dirty="0"/>
              <a:t> </a:t>
            </a:r>
            <a:r>
              <a:rPr lang="en-US" sz="3600" b="1" u="sng" dirty="0" err="1"/>
              <a:t>las</a:t>
            </a:r>
            <a:r>
              <a:rPr lang="en-US" sz="3600" b="1" u="sng" dirty="0"/>
              <a:t> </a:t>
            </a:r>
            <a:r>
              <a:rPr lang="en-US" sz="3600" b="1" u="sng" dirty="0" err="1"/>
              <a:t>siguientes</a:t>
            </a:r>
            <a:r>
              <a:rPr lang="en-US" sz="3600" b="1" u="sng" dirty="0"/>
              <a:t> </a:t>
            </a:r>
            <a:r>
              <a:rPr lang="en-US" sz="3600" b="1" u="sng" dirty="0" err="1"/>
              <a:t>oraciones</a:t>
            </a:r>
            <a:r>
              <a:rPr lang="en-US" sz="3600" b="1" u="sng" dirty="0"/>
              <a:t>.</a:t>
            </a:r>
            <a:endParaRPr lang="es-AR" sz="3600" b="1" u="sng" dirty="0"/>
          </a:p>
        </p:txBody>
      </p:sp>
    </p:spTree>
    <p:extLst>
      <p:ext uri="{BB962C8B-B14F-4D97-AF65-F5344CB8AC3E}">
        <p14:creationId xmlns:p14="http://schemas.microsoft.com/office/powerpoint/2010/main" val="1439700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4936265"/>
          </a:xfrm>
          <a:ln w="57150">
            <a:solidFill>
              <a:srgbClr val="FF0000"/>
            </a:solidFill>
          </a:ln>
        </p:spPr>
        <p:txBody>
          <a:bodyPr>
            <a:normAutofit/>
          </a:bodyPr>
          <a:lstStyle/>
          <a:p>
            <a:pPr algn="l"/>
            <a:endParaRPr lang="es-ES" dirty="0" smtClean="0"/>
          </a:p>
          <a:p>
            <a:pPr algn="l"/>
            <a:endParaRPr lang="es-ES" dirty="0"/>
          </a:p>
          <a:p>
            <a:pPr algn="l"/>
            <a:endParaRPr lang="es-AR" dirty="0" smtClean="0"/>
          </a:p>
          <a:p>
            <a:pPr marL="457200" indent="-457200" algn="l" fontAlgn="base">
              <a:buAutoNum type="arabicPeriod"/>
            </a:pPr>
            <a:r>
              <a:rPr lang="en-GB" b="1" u="sng" dirty="0" smtClean="0">
                <a:hlinkClick r:id="rId2"/>
              </a:rPr>
              <a:t>Compliant </a:t>
            </a:r>
            <a:r>
              <a:rPr lang="en-GB" b="1" u="sng" dirty="0">
                <a:hlinkClick r:id="rId2"/>
              </a:rPr>
              <a:t>bipolar electrostatic gripper </a:t>
            </a:r>
            <a:r>
              <a:rPr lang="en-GB" b="1" i="1" u="sng" dirty="0">
                <a:solidFill>
                  <a:srgbClr val="FF0000"/>
                </a:solidFill>
                <a:effectLst>
                  <a:outerShdw blurRad="38100" dist="38100" dir="2700000" algn="tl">
                    <a:srgbClr val="000000">
                      <a:alpha val="43137"/>
                    </a:srgbClr>
                  </a:outerShdw>
                </a:effectLst>
                <a:hlinkClick r:id="rId2"/>
              </a:rPr>
              <a:t>using</a:t>
            </a:r>
            <a:r>
              <a:rPr lang="en-GB" b="1" u="sng" dirty="0">
                <a:solidFill>
                  <a:srgbClr val="FF0000"/>
                </a:solidFill>
                <a:hlinkClick r:id="rId2"/>
              </a:rPr>
              <a:t> </a:t>
            </a:r>
            <a:r>
              <a:rPr lang="en-GB" b="1" u="sng" dirty="0">
                <a:hlinkClick r:id="rId2"/>
              </a:rPr>
              <a:t>3D-printed-layered elastic </a:t>
            </a:r>
            <a:r>
              <a:rPr lang="en-GB" b="1" u="sng" dirty="0" smtClean="0">
                <a:hlinkClick r:id="rId2"/>
              </a:rPr>
              <a:t> probes</a:t>
            </a:r>
            <a:endParaRPr lang="es-AR" b="1" dirty="0"/>
          </a:p>
          <a:p>
            <a:pPr marL="450850" indent="-450850" algn="l" fontAlgn="base"/>
            <a:r>
              <a:rPr lang="en-GB" dirty="0" smtClean="0"/>
              <a:t>       </a:t>
            </a:r>
            <a:r>
              <a:rPr lang="en-GB" dirty="0" err="1" smtClean="0"/>
              <a:t>Pasomphone</a:t>
            </a:r>
            <a:r>
              <a:rPr lang="en-GB" dirty="0" smtClean="0"/>
              <a:t> </a:t>
            </a:r>
            <a:r>
              <a:rPr lang="en-GB" dirty="0" err="1"/>
              <a:t>Hemthavy</a:t>
            </a:r>
            <a:r>
              <a:rPr lang="en-GB" dirty="0"/>
              <a:t>, Kenta Kudo, </a:t>
            </a:r>
            <a:r>
              <a:rPr lang="en-GB" dirty="0" err="1"/>
              <a:t>Kento</a:t>
            </a:r>
            <a:r>
              <a:rPr lang="en-GB" dirty="0"/>
              <a:t> Kawano, </a:t>
            </a:r>
            <a:r>
              <a:rPr lang="en-GB" dirty="0" err="1"/>
              <a:t>Kunio</a:t>
            </a:r>
            <a:r>
              <a:rPr lang="en-GB" dirty="0"/>
              <a:t> </a:t>
            </a:r>
            <a:r>
              <a:rPr lang="en-GB" dirty="0" smtClean="0"/>
              <a:t>Takahashi and </a:t>
            </a:r>
            <a:r>
              <a:rPr lang="en-GB" dirty="0"/>
              <a:t>Shigeki </a:t>
            </a:r>
            <a:r>
              <a:rPr lang="en-GB" dirty="0" smtClean="0"/>
              <a:t>Saito</a:t>
            </a:r>
            <a:endParaRPr lang="es-AR" dirty="0" smtClean="0"/>
          </a:p>
        </p:txBody>
      </p:sp>
    </p:spTree>
    <p:extLst>
      <p:ext uri="{BB962C8B-B14F-4D97-AF65-F5344CB8AC3E}">
        <p14:creationId xmlns:p14="http://schemas.microsoft.com/office/powerpoint/2010/main" val="694680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Autofit/>
          </a:bodyPr>
          <a:lstStyle/>
          <a:p>
            <a:pPr marL="0" indent="0">
              <a:lnSpc>
                <a:spcPct val="100000"/>
              </a:lnSpc>
              <a:buNone/>
            </a:pPr>
            <a:r>
              <a:rPr lang="en-GB" sz="3200" dirty="0"/>
              <a:t>1. The previous analysis confirms that the rolling bearing faults are developing </a:t>
            </a:r>
            <a:endParaRPr lang="es-AR" sz="1050" dirty="0"/>
          </a:p>
          <a:p>
            <a:pPr marL="0" indent="0">
              <a:lnSpc>
                <a:spcPct val="100000"/>
              </a:lnSpc>
              <a:buNone/>
            </a:pPr>
            <a:r>
              <a:rPr lang="en-GB" sz="3200" dirty="0"/>
              <a:t>2. To analyse the failure mechanism of structures is generally essential</a:t>
            </a:r>
            <a:r>
              <a:rPr lang="en-GB" sz="3200" dirty="0" smtClean="0"/>
              <a:t>.</a:t>
            </a:r>
            <a:endParaRPr lang="es-AR" sz="3200" dirty="0"/>
          </a:p>
          <a:p>
            <a:pPr marL="0" indent="0">
              <a:lnSpc>
                <a:spcPct val="100000"/>
              </a:lnSpc>
              <a:buNone/>
            </a:pPr>
            <a:r>
              <a:rPr lang="en-GB" sz="3200" dirty="0"/>
              <a:t>3. Welding these metals </a:t>
            </a:r>
            <a:r>
              <a:rPr lang="en-GB" sz="3200" dirty="0" smtClean="0"/>
              <a:t>effectively is </a:t>
            </a:r>
            <a:r>
              <a:rPr lang="en-GB" sz="3200" dirty="0"/>
              <a:t>impossible with the contact process of resistance welding</a:t>
            </a:r>
            <a:r>
              <a:rPr lang="en-GB" sz="3200" dirty="0" smtClean="0"/>
              <a:t>.</a:t>
            </a:r>
            <a:endParaRPr lang="es-AR" sz="3200" dirty="0"/>
          </a:p>
          <a:p>
            <a:pPr marL="0" indent="0">
              <a:lnSpc>
                <a:spcPct val="100000"/>
              </a:lnSpc>
              <a:buNone/>
            </a:pPr>
            <a:r>
              <a:rPr lang="en-GB" sz="3200" dirty="0"/>
              <a:t>4. Owing to the ever-changing weather conditions, the rotational speed could not always reach 1080 RPM, to ensure a consistent monitoring, the collection dates may be varied accordingly and we have to accept this reality</a:t>
            </a:r>
            <a:r>
              <a:rPr lang="en-GB" sz="3200" dirty="0" smtClean="0"/>
              <a:t>.</a:t>
            </a:r>
            <a:endParaRPr lang="es-AR" sz="3200" dirty="0"/>
          </a:p>
        </p:txBody>
      </p:sp>
    </p:spTree>
    <p:extLst>
      <p:ext uri="{BB962C8B-B14F-4D97-AF65-F5344CB8AC3E}">
        <p14:creationId xmlns:p14="http://schemas.microsoft.com/office/powerpoint/2010/main" val="11973355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n-GB" sz="3600" dirty="0"/>
              <a:t>5. Ventilation can also be used for temperature control by bringing outside air into a building.</a:t>
            </a:r>
            <a:endParaRPr lang="es-AR" sz="3600" dirty="0"/>
          </a:p>
          <a:p>
            <a:pPr marL="0" indent="0">
              <a:buNone/>
            </a:pPr>
            <a:r>
              <a:rPr lang="en-GB" sz="3600" dirty="0"/>
              <a:t> </a:t>
            </a:r>
            <a:endParaRPr lang="es-AR" sz="3600" dirty="0"/>
          </a:p>
          <a:p>
            <a:pPr marL="0" indent="0">
              <a:buNone/>
            </a:pPr>
            <a:r>
              <a:rPr lang="en-GB" sz="3600" dirty="0"/>
              <a:t>6. In 1995 the Congress removed all funding for OTA, thus ending its existence. (OTA Office of Technology Assessment)</a:t>
            </a:r>
            <a:endParaRPr lang="es-AR" sz="3600" dirty="0"/>
          </a:p>
          <a:p>
            <a:pPr marL="0" indent="0">
              <a:buNone/>
            </a:pPr>
            <a:r>
              <a:rPr lang="en-GB" sz="3600" dirty="0"/>
              <a:t> </a:t>
            </a:r>
            <a:endParaRPr lang="es-AR" sz="3600" dirty="0"/>
          </a:p>
          <a:p>
            <a:pPr marL="0" indent="0">
              <a:buNone/>
            </a:pPr>
            <a:r>
              <a:rPr lang="en-GB" sz="3600" dirty="0"/>
              <a:t>7. But we need your ongoing support to keep working as we do</a:t>
            </a:r>
            <a:r>
              <a:rPr lang="en-GB" sz="3600" dirty="0" smtClean="0"/>
              <a:t>.</a:t>
            </a:r>
            <a:endParaRPr lang="es-AR" sz="3600" dirty="0"/>
          </a:p>
        </p:txBody>
      </p:sp>
    </p:spTree>
    <p:extLst>
      <p:ext uri="{BB962C8B-B14F-4D97-AF65-F5344CB8AC3E}">
        <p14:creationId xmlns:p14="http://schemas.microsoft.com/office/powerpoint/2010/main" val="38163098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n-GB" sz="3600" dirty="0"/>
              <a:t>8. The ability to weld dissimilar metals creates a variety of efficiency advantages for EV batteries. </a:t>
            </a:r>
            <a:endParaRPr lang="es-AR" sz="3600" dirty="0"/>
          </a:p>
          <a:p>
            <a:pPr marL="0" indent="0">
              <a:buNone/>
            </a:pPr>
            <a:r>
              <a:rPr lang="en-GB" sz="3600" dirty="0"/>
              <a:t> </a:t>
            </a:r>
            <a:endParaRPr lang="es-AR" sz="3600" dirty="0"/>
          </a:p>
          <a:p>
            <a:pPr marL="0" indent="0">
              <a:buNone/>
            </a:pPr>
            <a:r>
              <a:rPr lang="en-GB" sz="3600" dirty="0"/>
              <a:t>9. Thank you for choosing to join us on this journey, which we believe is about to take off shortly.</a:t>
            </a:r>
            <a:endParaRPr lang="es-AR" sz="3600" dirty="0"/>
          </a:p>
          <a:p>
            <a:pPr marL="0" indent="0">
              <a:buNone/>
            </a:pPr>
            <a:r>
              <a:rPr lang="en-GB" sz="3600" dirty="0"/>
              <a:t> </a:t>
            </a:r>
            <a:endParaRPr lang="es-AR" sz="3600" dirty="0"/>
          </a:p>
          <a:p>
            <a:pPr marL="0" indent="0">
              <a:buNone/>
            </a:pPr>
            <a:r>
              <a:rPr lang="en-GB" sz="3600" dirty="0"/>
              <a:t>10. The connectors would have to work and be easy to detach as the batteries would be swappable.</a:t>
            </a:r>
            <a:endParaRPr lang="es-AR" sz="3600" dirty="0"/>
          </a:p>
          <a:p>
            <a:pPr marL="0" indent="0" algn="ctr">
              <a:buNone/>
            </a:pPr>
            <a:endParaRPr lang="es-AR" sz="3600" dirty="0"/>
          </a:p>
        </p:txBody>
      </p:sp>
    </p:spTree>
    <p:extLst>
      <p:ext uri="{BB962C8B-B14F-4D97-AF65-F5344CB8AC3E}">
        <p14:creationId xmlns:p14="http://schemas.microsoft.com/office/powerpoint/2010/main" val="2093562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blipFill>
            <a:blip r:embed="rId2"/>
            <a:tile tx="0" ty="0" sx="100000" sy="100000" flip="none" algn="tl"/>
          </a:blipFill>
          <a:ln w="57150">
            <a:solidFill>
              <a:srgbClr val="660066"/>
            </a:solidFill>
          </a:ln>
        </p:spPr>
        <p:txBody>
          <a:bodyPr anchor="ctr">
            <a:normAutofit/>
          </a:bodyPr>
          <a:lstStyle/>
          <a:p>
            <a:pPr marL="0" indent="0" algn="ctr">
              <a:buNone/>
            </a:pPr>
            <a:r>
              <a:rPr lang="es-ES" sz="3600" b="1" dirty="0">
                <a:solidFill>
                  <a:schemeClr val="bg1"/>
                </a:solidFill>
                <a:latin typeface="Arial Black" panose="020B0A04020102020204" pitchFamily="34" charset="0"/>
              </a:rPr>
              <a:t>B. </a:t>
            </a:r>
            <a:r>
              <a:rPr lang="es-ES" sz="3600" b="1" u="sng" dirty="0">
                <a:solidFill>
                  <a:schemeClr val="bg1"/>
                </a:solidFill>
                <a:latin typeface="Arial Black" panose="020B0A04020102020204" pitchFamily="34" charset="0"/>
              </a:rPr>
              <a:t>Lea el siguiente texto</a:t>
            </a:r>
            <a:endParaRPr lang="es-AR" sz="3600" dirty="0">
              <a:solidFill>
                <a:schemeClr val="bg1"/>
              </a:solidFill>
              <a:latin typeface="Arial Black" panose="020B0A04020102020204" pitchFamily="34" charset="0"/>
            </a:endParaRPr>
          </a:p>
          <a:p>
            <a:pPr marL="0" indent="0" algn="ctr">
              <a:buNone/>
            </a:pPr>
            <a:endParaRPr lang="es-AR" sz="3600" dirty="0"/>
          </a:p>
        </p:txBody>
      </p:sp>
    </p:spTree>
    <p:extLst>
      <p:ext uri="{BB962C8B-B14F-4D97-AF65-F5344CB8AC3E}">
        <p14:creationId xmlns:p14="http://schemas.microsoft.com/office/powerpoint/2010/main" val="1079974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b">
            <a:normAutofit/>
          </a:bodyPr>
          <a:lstStyle/>
          <a:p>
            <a:pPr marL="0" indent="0">
              <a:buNone/>
            </a:pPr>
            <a:r>
              <a:rPr lang="en-GB" sz="3400" b="1" dirty="0"/>
              <a:t>Abstract: </a:t>
            </a:r>
            <a:endParaRPr lang="es-AR" sz="3400" dirty="0"/>
          </a:p>
          <a:p>
            <a:pPr marL="0" indent="0">
              <a:buNone/>
            </a:pPr>
            <a:r>
              <a:rPr lang="en-GB" sz="3400" dirty="0"/>
              <a:t>We define </a:t>
            </a:r>
            <a:r>
              <a:rPr lang="en-GB" sz="3400" dirty="0" err="1"/>
              <a:t>Infranomics</a:t>
            </a:r>
            <a:r>
              <a:rPr lang="en-GB" sz="3400" dirty="0"/>
              <a:t> as a body of discipline supporting analysis and decision making regarding modern societal vexing issues of sustainability, asset management, energy and safety, ethics, education, and engineering design. While it is in its infancy, </a:t>
            </a:r>
            <a:r>
              <a:rPr lang="en-GB" sz="3400" dirty="0" err="1"/>
              <a:t>Infranomics</a:t>
            </a:r>
            <a:r>
              <a:rPr lang="en-GB" sz="3400" dirty="0"/>
              <a:t> is proposed as a thesis enabling better decision making in an increasing ambiguous, complex, emergent, interdependent, and uncertain world. </a:t>
            </a:r>
            <a:endParaRPr lang="es-AR" sz="3400" dirty="0"/>
          </a:p>
        </p:txBody>
      </p:sp>
      <p:graphicFrame>
        <p:nvGraphicFramePr>
          <p:cNvPr id="4" name="Tabla 3"/>
          <p:cNvGraphicFramePr>
            <a:graphicFrameLocks noGrp="1"/>
          </p:cNvGraphicFramePr>
          <p:nvPr>
            <p:extLst/>
          </p:nvPr>
        </p:nvGraphicFramePr>
        <p:xfrm>
          <a:off x="1284514" y="1133323"/>
          <a:ext cx="9601199" cy="521306"/>
        </p:xfrm>
        <a:graphic>
          <a:graphicData uri="http://schemas.openxmlformats.org/drawingml/2006/table">
            <a:tbl>
              <a:tblPr firstRow="1" bandRow="1">
                <a:tableStyleId>{5C22544A-7EE6-4342-B048-85BDC9FD1C3A}</a:tableStyleId>
              </a:tblPr>
              <a:tblGrid>
                <a:gridCol w="9601199">
                  <a:extLst>
                    <a:ext uri="{9D8B030D-6E8A-4147-A177-3AD203B41FA5}">
                      <a16:colId xmlns:a16="http://schemas.microsoft.com/office/drawing/2014/main" val="20000"/>
                    </a:ext>
                  </a:extLst>
                </a:gridCol>
              </a:tblGrid>
              <a:tr h="5213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700" b="1" baseline="0" dirty="0" err="1" smtClean="0"/>
                        <a:t>Infranomics</a:t>
                      </a:r>
                      <a:r>
                        <a:rPr lang="en-GB" sz="2700" b="1" baseline="0" dirty="0" smtClean="0"/>
                        <a:t> - Sustainability, Engineering Design and Governance</a:t>
                      </a:r>
                      <a:endParaRPr lang="es-AR" sz="2700" baseline="0" dirty="0" smtClean="0"/>
                    </a:p>
                  </a:txBody>
                  <a:tcPr anchor="ctr">
                    <a:solidFill>
                      <a:srgbClr val="66006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84527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n-GB" sz="3600" dirty="0"/>
              <a:t>As modern society contends with rapid technological changes, socioeconomic institutional changes, increased globalization, and scarcity of resources, decision makers (i.e., policymakers and private entity operators, and researchers) are faced with a daunting task of ensuring the well-being of public health, security, and economy. Since no nation has unlimited resources, the time is ripe for a discipline that supports analysis and decision making to increase anticipation in an increasingly uncertain world. </a:t>
            </a:r>
            <a:endParaRPr lang="es-AR" sz="3400" dirty="0"/>
          </a:p>
        </p:txBody>
      </p:sp>
    </p:spTree>
    <p:extLst>
      <p:ext uri="{BB962C8B-B14F-4D97-AF65-F5344CB8AC3E}">
        <p14:creationId xmlns:p14="http://schemas.microsoft.com/office/powerpoint/2010/main" val="32055548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n-GB" sz="3600" dirty="0"/>
              <a:t>In the 25 works contributing to this book, we illuminate </a:t>
            </a:r>
            <a:r>
              <a:rPr lang="en-GB" sz="3600" dirty="0" err="1"/>
              <a:t>Infranomics</a:t>
            </a:r>
            <a:r>
              <a:rPr lang="en-GB" sz="3600" dirty="0"/>
              <a:t> in different aspects of modern society. The paper by Gheorghe et al., serves as the introduction to this volume. It addresses the interdisciplinary format of </a:t>
            </a:r>
            <a:r>
              <a:rPr lang="en-GB" sz="3600" dirty="0" err="1"/>
              <a:t>Infranomics</a:t>
            </a:r>
            <a:r>
              <a:rPr lang="en-GB" sz="3600" dirty="0"/>
              <a:t>, highlighting some potential initial areas of applications, and the category of analytical instruments adequately empowered to deal with the complex domain of the new body of discipline.</a:t>
            </a:r>
            <a:endParaRPr lang="es-AR" sz="3400" dirty="0"/>
          </a:p>
        </p:txBody>
      </p:sp>
    </p:spTree>
    <p:extLst>
      <p:ext uri="{BB962C8B-B14F-4D97-AF65-F5344CB8AC3E}">
        <p14:creationId xmlns:p14="http://schemas.microsoft.com/office/powerpoint/2010/main" val="14093572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s-AR" sz="3600" b="1" dirty="0"/>
              <a:t>C. </a:t>
            </a:r>
            <a:r>
              <a:rPr lang="es-AR" sz="3600" b="1" u="sng" dirty="0"/>
              <a:t>Responda en forma breve las siguientes preguntas sobre el texto</a:t>
            </a:r>
            <a:endParaRPr lang="es-AR" sz="3600" dirty="0"/>
          </a:p>
        </p:txBody>
      </p:sp>
    </p:spTree>
    <p:extLst>
      <p:ext uri="{BB962C8B-B14F-4D97-AF65-F5344CB8AC3E}">
        <p14:creationId xmlns:p14="http://schemas.microsoft.com/office/powerpoint/2010/main" val="2829416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s-AR" sz="3600" dirty="0"/>
              <a:t>1. ¿Dónde se podría encontrar este tipo de texto?</a:t>
            </a:r>
          </a:p>
          <a:p>
            <a:pPr marL="0" indent="0">
              <a:buNone/>
            </a:pPr>
            <a:r>
              <a:rPr lang="es-AR" sz="3600" dirty="0"/>
              <a:t> </a:t>
            </a:r>
          </a:p>
          <a:p>
            <a:pPr marL="0" indent="0">
              <a:buNone/>
            </a:pPr>
            <a:r>
              <a:rPr lang="es-AR" sz="3600" dirty="0"/>
              <a:t>2. ¿Cuál es el objetivo de la </a:t>
            </a:r>
            <a:r>
              <a:rPr lang="es-AR" sz="3600" dirty="0" err="1"/>
              <a:t>infranómica</a:t>
            </a:r>
            <a:r>
              <a:rPr lang="es-AR" sz="3600" dirty="0"/>
              <a:t>?</a:t>
            </a:r>
          </a:p>
          <a:p>
            <a:pPr marL="0" indent="0">
              <a:buNone/>
            </a:pPr>
            <a:r>
              <a:rPr lang="es-AR" sz="3600" dirty="0"/>
              <a:t> </a:t>
            </a:r>
          </a:p>
          <a:p>
            <a:pPr marL="0" indent="0">
              <a:buNone/>
            </a:pPr>
            <a:r>
              <a:rPr lang="es-AR" sz="3600" dirty="0"/>
              <a:t>3. ¿Qué cambios globales hacen que se desarrolle esta disciplina?</a:t>
            </a:r>
          </a:p>
        </p:txBody>
      </p:sp>
    </p:spTree>
    <p:extLst>
      <p:ext uri="{BB962C8B-B14F-4D97-AF65-F5344CB8AC3E}">
        <p14:creationId xmlns:p14="http://schemas.microsoft.com/office/powerpoint/2010/main" val="36973643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3" name="Marcador de contenido 2"/>
          <p:cNvSpPr>
            <a:spLocks noGrp="1"/>
          </p:cNvSpPr>
          <p:nvPr>
            <p:ph idx="1"/>
          </p:nvPr>
        </p:nvSpPr>
        <p:spPr>
          <a:xfrm>
            <a:off x="838200" y="674914"/>
            <a:ext cx="10515600" cy="5502049"/>
          </a:xfrm>
          <a:solidFill>
            <a:schemeClr val="bg1"/>
          </a:solidFill>
          <a:ln w="57150">
            <a:solidFill>
              <a:srgbClr val="660066"/>
            </a:solidFill>
          </a:ln>
        </p:spPr>
        <p:txBody>
          <a:bodyPr anchor="ctr">
            <a:normAutofit/>
          </a:bodyPr>
          <a:lstStyle/>
          <a:p>
            <a:pPr marL="0" indent="0">
              <a:buNone/>
            </a:pPr>
            <a:r>
              <a:rPr lang="es-419" sz="3600" dirty="0"/>
              <a:t>4. ¿ Cuál es la consecuencia de la limitación en los recursos de las naciones?</a:t>
            </a:r>
            <a:endParaRPr lang="es-AR" sz="3600" dirty="0"/>
          </a:p>
          <a:p>
            <a:pPr marL="0" indent="0">
              <a:buNone/>
            </a:pPr>
            <a:r>
              <a:rPr lang="es-419" sz="3600" dirty="0"/>
              <a:t> </a:t>
            </a:r>
            <a:endParaRPr lang="es-AR" sz="3600" dirty="0"/>
          </a:p>
          <a:p>
            <a:pPr marL="0" indent="0">
              <a:buNone/>
            </a:pPr>
            <a:r>
              <a:rPr lang="es-419" sz="3600" dirty="0"/>
              <a:t>5. ¿A qué sujetos está orientada o es útil esta disciplina?</a:t>
            </a:r>
            <a:endParaRPr lang="es-AR" sz="3600" dirty="0"/>
          </a:p>
          <a:p>
            <a:pPr marL="0" indent="0">
              <a:buNone/>
            </a:pPr>
            <a:r>
              <a:rPr lang="es-419" sz="3600" dirty="0"/>
              <a:t> </a:t>
            </a:r>
            <a:endParaRPr lang="es-AR" sz="3600" dirty="0"/>
          </a:p>
          <a:p>
            <a:pPr marL="0" indent="0">
              <a:buNone/>
            </a:pPr>
            <a:r>
              <a:rPr lang="es-419" sz="3600" dirty="0"/>
              <a:t>6. ¿Por qué se considera que es interdisciplinaria?</a:t>
            </a:r>
            <a:endParaRPr lang="es-AR" sz="3400" dirty="0"/>
          </a:p>
        </p:txBody>
      </p:sp>
    </p:spTree>
    <p:extLst>
      <p:ext uri="{BB962C8B-B14F-4D97-AF65-F5344CB8AC3E}">
        <p14:creationId xmlns:p14="http://schemas.microsoft.com/office/powerpoint/2010/main" val="31171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3734" y="460660"/>
            <a:ext cx="10515600" cy="98898"/>
          </a:xfrm>
        </p:spPr>
        <p:txBody>
          <a:bodyPr>
            <a:normAutofit fontScale="90000"/>
          </a:bodyPr>
          <a:lstStyle/>
          <a:p>
            <a:endParaRPr lang="es-AR" dirty="0"/>
          </a:p>
        </p:txBody>
      </p:sp>
      <p:sp>
        <p:nvSpPr>
          <p:cNvPr id="3" name="Marcador de contenido 2"/>
          <p:cNvSpPr>
            <a:spLocks noGrp="1"/>
          </p:cNvSpPr>
          <p:nvPr>
            <p:ph idx="1"/>
          </p:nvPr>
        </p:nvSpPr>
        <p:spPr>
          <a:xfrm>
            <a:off x="838200" y="750627"/>
            <a:ext cx="10515600" cy="5426336"/>
          </a:xfrm>
          <a:ln w="38100">
            <a:solidFill>
              <a:schemeClr val="tx1"/>
            </a:solidFill>
          </a:ln>
        </p:spPr>
        <p:txBody>
          <a:bodyPr>
            <a:normAutofit lnSpcReduction="10000"/>
          </a:bodyPr>
          <a:lstStyle/>
          <a:p>
            <a:pPr marL="0" indent="0" algn="ctr">
              <a:buNone/>
            </a:pPr>
            <a:r>
              <a:rPr lang="es-ES" sz="3200" dirty="0" smtClean="0">
                <a:solidFill>
                  <a:srgbClr val="FF0000"/>
                </a:solidFill>
                <a:latin typeface="Arial Black" panose="020B0A04020102020204" pitchFamily="34" charset="0"/>
              </a:rPr>
              <a:t>SELECCIÓN DE LA ACEPCIÓN CORRECTA, SEGÚN EL CONTEXTO</a:t>
            </a:r>
          </a:p>
          <a:p>
            <a:pPr marL="0" indent="0">
              <a:buNone/>
            </a:pPr>
            <a:endParaRPr lang="es-ES" sz="3200" dirty="0"/>
          </a:p>
          <a:p>
            <a:pPr marL="0" indent="0">
              <a:buNone/>
            </a:pPr>
            <a:r>
              <a:rPr lang="es-ES" sz="3200" b="1" dirty="0" err="1" smtClean="0">
                <a:solidFill>
                  <a:srgbClr val="FF0000"/>
                </a:solidFill>
                <a:latin typeface="Arial Black" panose="020B0A04020102020204" pitchFamily="34" charset="0"/>
              </a:rPr>
              <a:t>Compliant</a:t>
            </a:r>
            <a:r>
              <a:rPr lang="es-ES" sz="3200" b="1" dirty="0">
                <a:solidFill>
                  <a:srgbClr val="FF0000"/>
                </a:solidFill>
                <a:latin typeface="Arial Black" panose="020B0A04020102020204" pitchFamily="34" charset="0"/>
              </a:rPr>
              <a:t>:      </a:t>
            </a:r>
            <a:r>
              <a:rPr lang="es-ES" sz="3200" dirty="0" smtClean="0"/>
              <a:t>sumiso</a:t>
            </a:r>
            <a:r>
              <a:rPr lang="es-ES" sz="3200" dirty="0"/>
              <a:t>, obediente, complaciente, dócil.</a:t>
            </a:r>
          </a:p>
          <a:p>
            <a:pPr marL="0" indent="0">
              <a:buNone/>
            </a:pPr>
            <a:endParaRPr lang="es-ES" sz="3200" dirty="0"/>
          </a:p>
          <a:p>
            <a:pPr marL="0" indent="0">
              <a:buNone/>
            </a:pPr>
            <a:r>
              <a:rPr lang="es-ES" sz="3200" dirty="0" smtClean="0"/>
              <a:t>                                   conforme, </a:t>
            </a:r>
            <a:r>
              <a:rPr lang="es-ES" sz="3200" dirty="0"/>
              <a:t>de acuerdo con</a:t>
            </a:r>
          </a:p>
          <a:p>
            <a:pPr marL="0" indent="0">
              <a:buNone/>
            </a:pPr>
            <a:endParaRPr lang="es-ES" sz="3200" dirty="0"/>
          </a:p>
          <a:p>
            <a:pPr marL="0" indent="0">
              <a:buNone/>
            </a:pPr>
            <a:r>
              <a:rPr lang="es-ES" sz="3200" dirty="0"/>
              <a:t> </a:t>
            </a:r>
            <a:r>
              <a:rPr lang="es-ES" sz="3200" dirty="0" smtClean="0"/>
              <a:t>                                  cumplidor</a:t>
            </a:r>
            <a:endParaRPr lang="es-ES" sz="3200" dirty="0"/>
          </a:p>
          <a:p>
            <a:pPr marL="0" indent="0">
              <a:buNone/>
            </a:pPr>
            <a:endParaRPr lang="es-ES" sz="3200" dirty="0"/>
          </a:p>
          <a:p>
            <a:pPr marL="0" indent="0">
              <a:buNone/>
            </a:pPr>
            <a:r>
              <a:rPr lang="es-ES" sz="3200" dirty="0" smtClean="0"/>
              <a:t>                                   compatible</a:t>
            </a:r>
            <a:endParaRPr lang="es-ES" sz="3200" dirty="0"/>
          </a:p>
          <a:p>
            <a:endParaRPr lang="es-ES" dirty="0"/>
          </a:p>
          <a:p>
            <a:endParaRPr lang="es-AR" dirty="0"/>
          </a:p>
          <a:p>
            <a:endParaRPr lang="es-AR" dirty="0"/>
          </a:p>
        </p:txBody>
      </p:sp>
      <p:sp>
        <p:nvSpPr>
          <p:cNvPr id="4" name="Flecha derecha 3"/>
          <p:cNvSpPr/>
          <p:nvPr/>
        </p:nvSpPr>
        <p:spPr>
          <a:xfrm>
            <a:off x="3357349" y="2156346"/>
            <a:ext cx="791570" cy="491319"/>
          </a:xfrm>
          <a:prstGeom prst="rightArrow">
            <a:avLst/>
          </a:prstGeom>
          <a:solidFill>
            <a:srgbClr val="CC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Flecha doblada hacia arriba 6"/>
          <p:cNvSpPr/>
          <p:nvPr/>
        </p:nvSpPr>
        <p:spPr>
          <a:xfrm rot="5400000">
            <a:off x="3091215" y="2613547"/>
            <a:ext cx="1228301" cy="887105"/>
          </a:xfrm>
          <a:prstGeom prst="bentUpArrow">
            <a:avLst/>
          </a:prstGeom>
          <a:solidFill>
            <a:srgbClr val="CC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Flecha doblada hacia arriba 7"/>
          <p:cNvSpPr/>
          <p:nvPr/>
        </p:nvSpPr>
        <p:spPr>
          <a:xfrm rot="5400000">
            <a:off x="3091215" y="4712570"/>
            <a:ext cx="1228301" cy="887105"/>
          </a:xfrm>
          <a:prstGeom prst="bentUpArrow">
            <a:avLst/>
          </a:prstGeom>
          <a:solidFill>
            <a:srgbClr val="CC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Flecha doblada hacia arriba 8"/>
          <p:cNvSpPr/>
          <p:nvPr/>
        </p:nvSpPr>
        <p:spPr>
          <a:xfrm rot="5400000">
            <a:off x="3091216" y="3634393"/>
            <a:ext cx="1228301" cy="887105"/>
          </a:xfrm>
          <a:prstGeom prst="bentUpArrow">
            <a:avLst/>
          </a:prstGeom>
          <a:solidFill>
            <a:srgbClr val="CC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7234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274639"/>
            <a:ext cx="10972800" cy="653410"/>
          </a:xfrm>
        </p:spPr>
        <p:txBody>
          <a:bodyPr>
            <a:normAutofit fontScale="90000"/>
          </a:bodyPr>
          <a:lstStyle/>
          <a:p>
            <a:pPr marL="838200" indent="-838200">
              <a:defRPr/>
            </a:pPr>
            <a:r>
              <a:rPr lang="es-ES" sz="3600" b="1" dirty="0">
                <a:solidFill>
                  <a:srgbClr val="FF0000"/>
                </a:solidFill>
                <a:effectLst>
                  <a:outerShdw blurRad="38100" dist="38100" dir="2700000" algn="tl">
                    <a:srgbClr val="C0C0C0"/>
                  </a:outerShdw>
                </a:effectLst>
              </a:rPr>
              <a:t>-</a:t>
            </a:r>
            <a:r>
              <a:rPr lang="es-ES" sz="3600" b="1" dirty="0">
                <a:solidFill>
                  <a:srgbClr val="FF0000"/>
                </a:solidFill>
                <a:effectLst>
                  <a:outerShdw blurRad="38100" dist="38100" dir="2700000" algn="tl">
                    <a:srgbClr val="C0C0C0"/>
                  </a:outerShdw>
                </a:effectLst>
                <a:latin typeface="Arial Black" panose="020B0A04020102020204" pitchFamily="34" charset="0"/>
              </a:rPr>
              <a:t>ING</a:t>
            </a:r>
            <a:r>
              <a:rPr lang="es-ES" sz="3600" b="1" dirty="0">
                <a:solidFill>
                  <a:srgbClr val="FF0000"/>
                </a:solidFill>
                <a:latin typeface="Arial Black" panose="020B0A04020102020204" pitchFamily="34" charset="0"/>
              </a:rPr>
              <a:t> COMO POSTMODIFICADOR DEL NÚCLEO</a:t>
            </a:r>
          </a:p>
        </p:txBody>
      </p:sp>
      <p:sp>
        <p:nvSpPr>
          <p:cNvPr id="33795" name="Rectangle 3"/>
          <p:cNvSpPr>
            <a:spLocks noGrp="1" noChangeArrowheads="1"/>
          </p:cNvSpPr>
          <p:nvPr>
            <p:ph type="body" idx="1"/>
          </p:nvPr>
        </p:nvSpPr>
        <p:spPr>
          <a:xfrm>
            <a:off x="609600" y="1050879"/>
            <a:ext cx="10972800" cy="5075286"/>
          </a:xfrm>
        </p:spPr>
        <p:txBody>
          <a:bodyPr>
            <a:normAutofit/>
          </a:bodyPr>
          <a:lstStyle/>
          <a:p>
            <a:pPr marL="0" indent="0">
              <a:buNone/>
            </a:pPr>
            <a:r>
              <a:rPr lang="en-US" sz="2800" b="1" dirty="0" smtClean="0">
                <a:solidFill>
                  <a:srgbClr val="7030A0"/>
                </a:solidFill>
              </a:rPr>
              <a:t>The </a:t>
            </a:r>
            <a:r>
              <a:rPr lang="en-US" sz="2800" b="1" dirty="0">
                <a:solidFill>
                  <a:srgbClr val="7030A0"/>
                </a:solidFill>
              </a:rPr>
              <a:t>development team processes the </a:t>
            </a:r>
            <a:r>
              <a:rPr lang="en-US" sz="2800" b="1" dirty="0" smtClean="0">
                <a:solidFill>
                  <a:srgbClr val="7030A0"/>
                </a:solidFill>
              </a:rPr>
              <a:t>problem </a:t>
            </a:r>
            <a:r>
              <a:rPr lang="en-US" sz="2800" b="1" dirty="0">
                <a:solidFill>
                  <a:srgbClr val="7030A0"/>
                </a:solidFill>
              </a:rPr>
              <a:t>using the P-D-C-A </a:t>
            </a:r>
            <a:r>
              <a:rPr lang="en-US" sz="2800" b="1" dirty="0" smtClean="0">
                <a:solidFill>
                  <a:srgbClr val="7030A0"/>
                </a:solidFill>
              </a:rPr>
              <a:t>procedure.</a:t>
            </a:r>
            <a:endParaRPr lang="es-ES" sz="2800" b="1" dirty="0">
              <a:solidFill>
                <a:srgbClr val="7030A0"/>
              </a:solidFill>
            </a:endParaRPr>
          </a:p>
          <a:p>
            <a:pPr marL="0" indent="0">
              <a:buNone/>
            </a:pPr>
            <a:r>
              <a:rPr lang="es-ES" sz="2800" dirty="0" smtClean="0"/>
              <a:t>(P-D-C-A: plan, do, </a:t>
            </a:r>
            <a:r>
              <a:rPr lang="es-ES" sz="2800" dirty="0" err="1" smtClean="0"/>
              <a:t>check</a:t>
            </a:r>
            <a:r>
              <a:rPr lang="es-ES" sz="2800" dirty="0" smtClean="0"/>
              <a:t>, </a:t>
            </a:r>
            <a:r>
              <a:rPr lang="es-ES" sz="2800" dirty="0" err="1" smtClean="0"/>
              <a:t>action</a:t>
            </a:r>
            <a:r>
              <a:rPr lang="es-ES" sz="2800" dirty="0" smtClean="0"/>
              <a:t>)</a:t>
            </a:r>
          </a:p>
          <a:p>
            <a:pPr marL="514350" indent="-514350">
              <a:buAutoNum type="arabicPeriod"/>
            </a:pPr>
            <a:r>
              <a:rPr lang="es-ES" sz="2800" dirty="0" smtClean="0"/>
              <a:t>El equipo de desarrollo procesa el problema </a:t>
            </a:r>
            <a:r>
              <a:rPr lang="es-ES" sz="2800" dirty="0" smtClean="0">
                <a:solidFill>
                  <a:srgbClr val="FF0000"/>
                </a:solidFill>
              </a:rPr>
              <a:t>usando</a:t>
            </a:r>
            <a:r>
              <a:rPr lang="es-ES" sz="2800" dirty="0" smtClean="0"/>
              <a:t> el procedimiento P-D-C-A</a:t>
            </a:r>
            <a:r>
              <a:rPr lang="es-ES" sz="2800" dirty="0"/>
              <a:t>. </a:t>
            </a:r>
            <a:endParaRPr lang="es-ES" sz="2800" dirty="0" smtClean="0"/>
          </a:p>
          <a:p>
            <a:pPr marL="514350" indent="-514350">
              <a:buAutoNum type="arabicPeriod"/>
            </a:pPr>
            <a:endParaRPr lang="es-ES" sz="2800" dirty="0" smtClean="0"/>
          </a:p>
          <a:p>
            <a:pPr marL="514350" indent="-514350">
              <a:buAutoNum type="arabicPeriod"/>
            </a:pPr>
            <a:endParaRPr lang="es-ES" sz="2800" dirty="0" smtClean="0"/>
          </a:p>
          <a:p>
            <a:pPr marL="514350" indent="-514350">
              <a:buAutoNum type="arabicPeriod"/>
            </a:pPr>
            <a:r>
              <a:rPr lang="es-ES" sz="2800" dirty="0" smtClean="0"/>
              <a:t>El </a:t>
            </a:r>
            <a:r>
              <a:rPr lang="es-ES" sz="2800" dirty="0"/>
              <a:t>equipo de desarrollo procesa </a:t>
            </a:r>
            <a:r>
              <a:rPr lang="es-ES" sz="2800" dirty="0" smtClean="0"/>
              <a:t>el problema </a:t>
            </a:r>
            <a:r>
              <a:rPr lang="es-ES" sz="2800" dirty="0" smtClean="0">
                <a:solidFill>
                  <a:srgbClr val="FF0000"/>
                </a:solidFill>
              </a:rPr>
              <a:t>que usa </a:t>
            </a:r>
            <a:r>
              <a:rPr lang="es-ES" sz="2800" dirty="0" smtClean="0"/>
              <a:t>el </a:t>
            </a:r>
            <a:r>
              <a:rPr lang="es-ES" sz="2800" dirty="0"/>
              <a:t>procedimiento </a:t>
            </a:r>
            <a:r>
              <a:rPr lang="es-ES" sz="2800" dirty="0" smtClean="0"/>
              <a:t>P-D-C-A.</a:t>
            </a:r>
          </a:p>
          <a:p>
            <a:pPr marL="0" indent="0">
              <a:buNone/>
            </a:pPr>
            <a:endParaRPr lang="es-ES" sz="2800" dirty="0"/>
          </a:p>
        </p:txBody>
      </p:sp>
      <p:graphicFrame>
        <p:nvGraphicFramePr>
          <p:cNvPr id="2" name="Tabla 1"/>
          <p:cNvGraphicFramePr>
            <a:graphicFrameLocks noGrp="1"/>
          </p:cNvGraphicFramePr>
          <p:nvPr/>
        </p:nvGraphicFramePr>
        <p:xfrm>
          <a:off x="1199485" y="5318595"/>
          <a:ext cx="10087213" cy="944880"/>
        </p:xfrm>
        <a:graphic>
          <a:graphicData uri="http://schemas.openxmlformats.org/drawingml/2006/table">
            <a:tbl>
              <a:tblPr firstRow="1" bandRow="1">
                <a:tableStyleId>{5C22544A-7EE6-4342-B048-85BDC9FD1C3A}</a:tableStyleId>
              </a:tblPr>
              <a:tblGrid>
                <a:gridCol w="10087213">
                  <a:extLst>
                    <a:ext uri="{9D8B030D-6E8A-4147-A177-3AD203B41FA5}">
                      <a16:colId xmlns:a16="http://schemas.microsoft.com/office/drawing/2014/main" val="90397953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800" dirty="0" smtClean="0"/>
                        <a:t>El equipo no procesa todos los problemas, sino sólo los que usan el procedimiento P-D-C-A.</a:t>
                      </a:r>
                    </a:p>
                  </a:txBody>
                  <a:tcPr>
                    <a:solidFill>
                      <a:srgbClr val="7030A0"/>
                    </a:solidFill>
                  </a:tcPr>
                </a:tc>
                <a:extLst>
                  <a:ext uri="{0D108BD9-81ED-4DB2-BD59-A6C34878D82A}">
                    <a16:rowId xmlns:a16="http://schemas.microsoft.com/office/drawing/2014/main" val="1006323856"/>
                  </a:ext>
                </a:extLst>
              </a:tr>
            </a:tbl>
          </a:graphicData>
        </a:graphic>
      </p:graphicFrame>
      <p:graphicFrame>
        <p:nvGraphicFramePr>
          <p:cNvPr id="3" name="Tabla 2"/>
          <p:cNvGraphicFramePr>
            <a:graphicFrameLocks noGrp="1"/>
          </p:cNvGraphicFramePr>
          <p:nvPr/>
        </p:nvGraphicFramePr>
        <p:xfrm>
          <a:off x="1199485" y="3361742"/>
          <a:ext cx="10087214" cy="944880"/>
        </p:xfrm>
        <a:graphic>
          <a:graphicData uri="http://schemas.openxmlformats.org/drawingml/2006/table">
            <a:tbl>
              <a:tblPr firstRow="1" bandRow="1">
                <a:tableStyleId>{5C22544A-7EE6-4342-B048-85BDC9FD1C3A}</a:tableStyleId>
              </a:tblPr>
              <a:tblGrid>
                <a:gridCol w="10087214">
                  <a:extLst>
                    <a:ext uri="{9D8B030D-6E8A-4147-A177-3AD203B41FA5}">
                      <a16:colId xmlns:a16="http://schemas.microsoft.com/office/drawing/2014/main" val="917294599"/>
                    </a:ext>
                  </a:extLst>
                </a:gridCol>
              </a:tblGrid>
              <a:tr h="370840">
                <a:tc>
                  <a:txBody>
                    <a:bodyPr/>
                    <a:lstStyle/>
                    <a:p>
                      <a:r>
                        <a:rPr lang="es-ES" sz="2800" dirty="0" smtClean="0"/>
                        <a:t>el procedimiento P-D-C-A es el medio, herramienta o instrumento para realizar el procesamiento de los problemas.</a:t>
                      </a:r>
                      <a:endParaRPr lang="es-AR" sz="2800" dirty="0"/>
                    </a:p>
                  </a:txBody>
                  <a:tcPr>
                    <a:solidFill>
                      <a:srgbClr val="7030A0"/>
                    </a:solidFill>
                  </a:tcPr>
                </a:tc>
                <a:extLst>
                  <a:ext uri="{0D108BD9-81ED-4DB2-BD59-A6C34878D82A}">
                    <a16:rowId xmlns:a16="http://schemas.microsoft.com/office/drawing/2014/main" val="4219129461"/>
                  </a:ext>
                </a:extLst>
              </a:tr>
            </a:tbl>
          </a:graphicData>
        </a:graphic>
      </p:graphicFrame>
    </p:spTree>
    <p:extLst>
      <p:ext uri="{BB962C8B-B14F-4D97-AF65-F5344CB8AC3E}">
        <p14:creationId xmlns:p14="http://schemas.microsoft.com/office/powerpoint/2010/main" val="2025257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normAutofit/>
          </a:bodyPr>
          <a:lstStyle/>
          <a:p>
            <a:pPr algn="l"/>
            <a:endParaRPr lang="es-ES" dirty="0" smtClean="0"/>
          </a:p>
          <a:p>
            <a:pPr algn="l"/>
            <a:endParaRPr lang="es-AR" dirty="0" smtClean="0"/>
          </a:p>
          <a:p>
            <a:pPr algn="l" fontAlgn="base"/>
            <a:r>
              <a:rPr lang="en-GB" b="1" dirty="0" smtClean="0"/>
              <a:t>2.    </a:t>
            </a:r>
            <a:r>
              <a:rPr lang="en-GB" b="1" u="sng" dirty="0" smtClean="0">
                <a:hlinkClick r:id="rId2" tooltip="Evaluating experimentally and numerically different scarf-repair methodologies of composite structures"/>
              </a:rPr>
              <a:t>Evaluating experimentally </a:t>
            </a:r>
            <a:r>
              <a:rPr lang="en-GB" b="1" u="sng" dirty="0">
                <a:hlinkClick r:id="rId2" tooltip="Evaluating experimentally and numerically different scarf-repair methodologies of composite structures"/>
              </a:rPr>
              <a:t>and numerically </a:t>
            </a:r>
            <a:r>
              <a:rPr lang="en-GB" b="1" i="1" u="sng" dirty="0">
                <a:hlinkClick r:id="rId2" tooltip="Evaluating experimentally and numerically different scarf-repair methodologies of composite structures"/>
              </a:rPr>
              <a:t>different</a:t>
            </a:r>
            <a:r>
              <a:rPr lang="en-GB" b="1" u="sng" dirty="0">
                <a:hlinkClick r:id="rId2" tooltip="Evaluating experimentally and numerically different scarf-repair methodologies of composite structures"/>
              </a:rPr>
              <a:t> scarf-repair </a:t>
            </a:r>
            <a:endParaRPr lang="en-GB" b="1" u="sng" dirty="0" smtClean="0">
              <a:hlinkClick r:id="rId2" tooltip="Evaluating experimentally and numerically different scarf-repair methodologies of composite structures"/>
            </a:endParaRPr>
          </a:p>
          <a:p>
            <a:pPr algn="l" fontAlgn="base"/>
            <a:r>
              <a:rPr lang="en-GB" b="1" u="sng" dirty="0" smtClean="0">
                <a:uFill>
                  <a:solidFill>
                    <a:schemeClr val="bg1"/>
                  </a:solidFill>
                </a:uFill>
                <a:hlinkClick r:id="rId2" tooltip="Evaluating experimentally and numerically different scarf-repair methodologies of composite structures"/>
              </a:rPr>
              <a:t>       </a:t>
            </a:r>
            <a:r>
              <a:rPr lang="en-GB" sz="2400" b="1" u="sng" dirty="0" smtClean="0">
                <a:hlinkClick r:id="rId2" tooltip="Evaluating experimentally and numerically different scarf-repair methodologies of composite structures"/>
              </a:rPr>
              <a:t>methodologies </a:t>
            </a:r>
            <a:r>
              <a:rPr lang="en-GB" sz="2400" b="1" i="1" u="sng" dirty="0">
                <a:hlinkClick r:id="rId2" tooltip="Evaluating experimentally and numerically different scarf-repair methodologies of composite structures"/>
              </a:rPr>
              <a:t>of </a:t>
            </a:r>
            <a:r>
              <a:rPr lang="en-GB" sz="2400" b="1" u="sng" dirty="0">
                <a:hlinkClick r:id="rId2" tooltip="Evaluating experimentally and numerically different scarf-repair methodologies of composite structures"/>
              </a:rPr>
              <a:t>composite structures</a:t>
            </a:r>
            <a:r>
              <a:rPr lang="en-GB" sz="2400" b="1" u="sng" dirty="0" smtClean="0"/>
              <a:t> </a:t>
            </a:r>
            <a:r>
              <a:rPr lang="en-GB" sz="2400" b="1" dirty="0" smtClean="0"/>
              <a:t> </a:t>
            </a:r>
            <a:r>
              <a:rPr lang="en-GB" sz="2400" dirty="0" smtClean="0"/>
              <a:t> </a:t>
            </a:r>
          </a:p>
          <a:p>
            <a:pPr algn="l" fontAlgn="base"/>
            <a:r>
              <a:rPr lang="en-GB" dirty="0"/>
              <a:t> </a:t>
            </a:r>
            <a:r>
              <a:rPr lang="en-GB" dirty="0" smtClean="0"/>
              <a:t>      S</a:t>
            </a:r>
            <a:r>
              <a:rPr lang="en-GB" dirty="0"/>
              <a:t>. </a:t>
            </a:r>
            <a:r>
              <a:rPr lang="en-GB" dirty="0" err="1"/>
              <a:t>Psarras</a:t>
            </a:r>
            <a:r>
              <a:rPr lang="en-GB" dirty="0"/>
              <a:t> | T. </a:t>
            </a:r>
            <a:r>
              <a:rPr lang="en-GB" dirty="0" err="1"/>
              <a:t>Loutas</a:t>
            </a:r>
            <a:r>
              <a:rPr lang="en-GB" dirty="0"/>
              <a:t> | G. Galanopoulos | G. </a:t>
            </a:r>
            <a:r>
              <a:rPr lang="en-GB" dirty="0" err="1"/>
              <a:t>Karamadoukis</a:t>
            </a:r>
            <a:r>
              <a:rPr lang="en-GB" dirty="0"/>
              <a:t> | G. </a:t>
            </a:r>
            <a:endParaRPr lang="en-GB" dirty="0" smtClean="0"/>
          </a:p>
          <a:p>
            <a:pPr algn="l"/>
            <a:r>
              <a:rPr lang="en-GB" dirty="0"/>
              <a:t> </a:t>
            </a:r>
            <a:r>
              <a:rPr lang="en-GB" dirty="0" smtClean="0"/>
              <a:t>      </a:t>
            </a:r>
            <a:r>
              <a:rPr lang="en-GB" dirty="0" err="1" smtClean="0"/>
              <a:t>Sotiriadis</a:t>
            </a:r>
            <a:r>
              <a:rPr lang="en-GB" dirty="0" smtClean="0"/>
              <a:t> </a:t>
            </a:r>
            <a:r>
              <a:rPr lang="en-GB" dirty="0"/>
              <a:t>| V. </a:t>
            </a:r>
            <a:r>
              <a:rPr lang="en-GB" dirty="0" err="1" smtClean="0"/>
              <a:t>Kostopoulos</a:t>
            </a:r>
            <a:endParaRPr lang="en-GB" dirty="0" smtClean="0"/>
          </a:p>
          <a:p>
            <a:pPr algn="l" fontAlgn="base"/>
            <a:r>
              <a:rPr lang="es-AR" dirty="0" smtClean="0">
                <a:hlinkClick r:id="rId3" action="ppaction://hlinkpres?slideindex=1&amp;slidetitle="/>
              </a:rPr>
              <a:t>SCARF REPAIR.pptx</a:t>
            </a:r>
            <a:endParaRPr lang="es-AR" dirty="0"/>
          </a:p>
          <a:p>
            <a:pPr algn="l"/>
            <a:endParaRPr lang="es-AR" dirty="0"/>
          </a:p>
        </p:txBody>
      </p:sp>
    </p:spTree>
    <p:extLst>
      <p:ext uri="{BB962C8B-B14F-4D97-AF65-F5344CB8AC3E}">
        <p14:creationId xmlns:p14="http://schemas.microsoft.com/office/powerpoint/2010/main" val="4218734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FF0000"/>
            </a:solidFill>
          </a:ln>
        </p:spPr>
        <p:txBody>
          <a:bodyPr>
            <a:normAutofit/>
          </a:bodyPr>
          <a:lstStyle/>
          <a:p>
            <a:pPr algn="l"/>
            <a:endParaRPr lang="es-AR" dirty="0" smtClean="0"/>
          </a:p>
          <a:p>
            <a:pPr algn="l"/>
            <a:r>
              <a:rPr lang="en-GB" b="1" dirty="0" smtClean="0"/>
              <a:t>3</a:t>
            </a:r>
            <a:r>
              <a:rPr lang="en-GB" b="1" dirty="0"/>
              <a:t>. </a:t>
            </a:r>
            <a:r>
              <a:rPr lang="en-GB" b="1" dirty="0" smtClean="0"/>
              <a:t>  </a:t>
            </a:r>
            <a:r>
              <a:rPr lang="en-GB" b="1" u="sng" dirty="0" smtClean="0">
                <a:hlinkClick r:id="rId2"/>
              </a:rPr>
              <a:t>Optimal </a:t>
            </a:r>
            <a:r>
              <a:rPr lang="en-GB" b="1" u="sng" dirty="0">
                <a:hlinkClick r:id="rId2"/>
              </a:rPr>
              <a:t>Antibody Purification Strategies </a:t>
            </a:r>
            <a:r>
              <a:rPr lang="en-GB" b="1" i="1" u="sng" dirty="0">
                <a:hlinkClick r:id="rId2"/>
              </a:rPr>
              <a:t>Using</a:t>
            </a:r>
            <a:r>
              <a:rPr lang="en-GB" b="1" u="sng" dirty="0">
                <a:hlinkClick r:id="rId2"/>
              </a:rPr>
              <a:t> Data-Driven Models</a:t>
            </a:r>
            <a:endParaRPr lang="es-AR" b="1" dirty="0"/>
          </a:p>
          <a:p>
            <a:pPr algn="l"/>
            <a:r>
              <a:rPr lang="es-AR" dirty="0" smtClean="0"/>
              <a:t>       </a:t>
            </a:r>
            <a:r>
              <a:rPr lang="es-AR" dirty="0" err="1" smtClean="0"/>
              <a:t>Songsong</a:t>
            </a:r>
            <a:r>
              <a:rPr lang="es-AR" dirty="0" smtClean="0"/>
              <a:t> </a:t>
            </a:r>
            <a:r>
              <a:rPr lang="es-AR" dirty="0" err="1"/>
              <a:t>Liu</a:t>
            </a:r>
            <a:r>
              <a:rPr lang="es-AR" dirty="0"/>
              <a:t>, Lazaros G. </a:t>
            </a:r>
            <a:r>
              <a:rPr lang="es-AR" dirty="0" err="1" smtClean="0"/>
              <a:t>Papageorgiou</a:t>
            </a:r>
            <a:endParaRPr lang="es-AR" dirty="0" smtClean="0"/>
          </a:p>
          <a:p>
            <a:pPr algn="l"/>
            <a:endParaRPr lang="en-GB" b="1" dirty="0" smtClean="0"/>
          </a:p>
          <a:p>
            <a:pPr algn="l"/>
            <a:r>
              <a:rPr lang="en-GB" b="1" dirty="0" smtClean="0"/>
              <a:t>4</a:t>
            </a:r>
            <a:r>
              <a:rPr lang="en-GB" b="1" dirty="0"/>
              <a:t>.   </a:t>
            </a:r>
            <a:r>
              <a:rPr lang="en-GB" b="1" u="sng" dirty="0">
                <a:solidFill>
                  <a:schemeClr val="accent1">
                    <a:lumMod val="75000"/>
                  </a:schemeClr>
                </a:solidFill>
              </a:rPr>
              <a:t>Opportunities and Challenges of Artificial Intelligence for Green </a:t>
            </a:r>
          </a:p>
          <a:p>
            <a:pPr algn="l"/>
            <a:r>
              <a:rPr lang="en-GB" b="1" dirty="0">
                <a:solidFill>
                  <a:schemeClr val="accent1">
                    <a:lumMod val="75000"/>
                  </a:schemeClr>
                </a:solidFill>
              </a:rPr>
              <a:t>      </a:t>
            </a:r>
            <a:r>
              <a:rPr lang="en-GB" b="1" u="sng" dirty="0">
                <a:solidFill>
                  <a:schemeClr val="accent1">
                    <a:lumMod val="75000"/>
                  </a:schemeClr>
                </a:solidFill>
              </a:rPr>
              <a:t>Manufacturing in the Process Industry</a:t>
            </a:r>
            <a:endParaRPr lang="es-AR" b="1" dirty="0">
              <a:solidFill>
                <a:schemeClr val="accent1">
                  <a:lumMod val="75000"/>
                </a:schemeClr>
              </a:solidFill>
            </a:endParaRPr>
          </a:p>
          <a:p>
            <a:pPr algn="l"/>
            <a:r>
              <a:rPr lang="en-GB" dirty="0"/>
              <a:t>      </a:t>
            </a:r>
            <a:r>
              <a:rPr lang="en-GB" dirty="0" err="1"/>
              <a:t>Shuai</a:t>
            </a:r>
            <a:r>
              <a:rPr lang="en-GB" dirty="0"/>
              <a:t> Mao, Bing Wang, Yang Tang, Feng Qian</a:t>
            </a:r>
          </a:p>
          <a:p>
            <a:pPr algn="l"/>
            <a:endParaRPr lang="es-AR" dirty="0"/>
          </a:p>
          <a:p>
            <a:pPr algn="l"/>
            <a:endParaRPr lang="es-AR" b="1" dirty="0"/>
          </a:p>
          <a:p>
            <a:pPr algn="l" fontAlgn="base"/>
            <a:endParaRPr lang="es-AR" dirty="0"/>
          </a:p>
          <a:p>
            <a:pPr algn="l"/>
            <a:endParaRPr lang="es-AR" dirty="0"/>
          </a:p>
        </p:txBody>
      </p:sp>
    </p:spTree>
    <p:extLst>
      <p:ext uri="{BB962C8B-B14F-4D97-AF65-F5344CB8AC3E}">
        <p14:creationId xmlns:p14="http://schemas.microsoft.com/office/powerpoint/2010/main" val="277524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4506686"/>
          </a:xfrm>
          <a:ln w="57150">
            <a:solidFill>
              <a:srgbClr val="FF0000"/>
            </a:solidFill>
          </a:ln>
        </p:spPr>
        <p:txBody>
          <a:bodyPr>
            <a:normAutofit fontScale="92500"/>
          </a:bodyPr>
          <a:lstStyle/>
          <a:p>
            <a:pPr algn="l"/>
            <a:endParaRPr lang="en-GB" b="1" dirty="0" smtClean="0"/>
          </a:p>
          <a:p>
            <a:pPr marL="457200" indent="-457200" algn="l">
              <a:buAutoNum type="arabicPeriod" startAt="5"/>
            </a:pPr>
            <a:r>
              <a:rPr lang="en-GB" b="1" u="sng" dirty="0" smtClean="0">
                <a:hlinkClick r:id="rId2"/>
              </a:rPr>
              <a:t>Research </a:t>
            </a:r>
            <a:r>
              <a:rPr lang="en-GB" b="1" u="sng" dirty="0">
                <a:hlinkClick r:id="rId2"/>
              </a:rPr>
              <a:t>and Implementations of Structural Monitoring for Bridges </a:t>
            </a:r>
            <a:r>
              <a:rPr lang="en-GB" b="1" u="sng" dirty="0" smtClean="0">
                <a:hlinkClick r:id="rId2"/>
              </a:rPr>
              <a:t>and</a:t>
            </a:r>
          </a:p>
          <a:p>
            <a:pPr algn="l"/>
            <a:r>
              <a:rPr lang="en-GB" b="1" u="sng" dirty="0" smtClean="0">
                <a:uFill>
                  <a:solidFill>
                    <a:schemeClr val="bg1"/>
                  </a:solidFill>
                </a:uFill>
                <a:hlinkClick r:id="rId2"/>
              </a:rPr>
              <a:t>       </a:t>
            </a:r>
            <a:r>
              <a:rPr lang="en-GB" b="1" u="sng" dirty="0" smtClean="0">
                <a:hlinkClick r:id="rId2"/>
              </a:rPr>
              <a:t>Buildings </a:t>
            </a:r>
            <a:r>
              <a:rPr lang="en-GB" b="1" u="sng" dirty="0">
                <a:hlinkClick r:id="rId2"/>
              </a:rPr>
              <a:t>in Japan</a:t>
            </a:r>
            <a:endParaRPr lang="es-AR" b="1" dirty="0"/>
          </a:p>
          <a:p>
            <a:pPr algn="l"/>
            <a:r>
              <a:rPr lang="es-ES" dirty="0" smtClean="0"/>
              <a:t>       </a:t>
            </a:r>
            <a:r>
              <a:rPr lang="es-ES" dirty="0" err="1" smtClean="0"/>
              <a:t>Yozo</a:t>
            </a:r>
            <a:r>
              <a:rPr lang="es-ES" dirty="0" smtClean="0"/>
              <a:t> </a:t>
            </a:r>
            <a:r>
              <a:rPr lang="es-ES" dirty="0" err="1"/>
              <a:t>Fujino</a:t>
            </a:r>
            <a:r>
              <a:rPr lang="es-ES" dirty="0"/>
              <a:t>, </a:t>
            </a:r>
            <a:r>
              <a:rPr lang="es-ES" dirty="0" err="1"/>
              <a:t>Dionysius</a:t>
            </a:r>
            <a:r>
              <a:rPr lang="es-ES" dirty="0"/>
              <a:t> M. </a:t>
            </a:r>
            <a:r>
              <a:rPr lang="es-ES" dirty="0" err="1"/>
              <a:t>Siringoringo</a:t>
            </a:r>
            <a:r>
              <a:rPr lang="es-ES" dirty="0"/>
              <a:t>, </a:t>
            </a:r>
            <a:r>
              <a:rPr lang="es-ES" dirty="0" err="1"/>
              <a:t>Yoshiki</a:t>
            </a:r>
            <a:r>
              <a:rPr lang="es-ES" dirty="0"/>
              <a:t> </a:t>
            </a:r>
            <a:r>
              <a:rPr lang="es-ES" dirty="0" err="1"/>
              <a:t>Ikeda</a:t>
            </a:r>
            <a:r>
              <a:rPr lang="es-ES" dirty="0"/>
              <a:t>, </a:t>
            </a:r>
            <a:r>
              <a:rPr lang="es-ES" dirty="0" err="1"/>
              <a:t>Tomonori</a:t>
            </a:r>
            <a:r>
              <a:rPr lang="es-ES" dirty="0"/>
              <a:t> </a:t>
            </a:r>
            <a:r>
              <a:rPr lang="es-ES" dirty="0" err="1"/>
              <a:t>Nagayama</a:t>
            </a:r>
            <a:r>
              <a:rPr lang="es-ES" dirty="0"/>
              <a:t>, </a:t>
            </a:r>
            <a:endParaRPr lang="es-ES" dirty="0" smtClean="0"/>
          </a:p>
          <a:p>
            <a:pPr algn="l"/>
            <a:r>
              <a:rPr lang="es-ES" dirty="0"/>
              <a:t> </a:t>
            </a:r>
            <a:r>
              <a:rPr lang="es-ES" dirty="0" smtClean="0"/>
              <a:t>      </a:t>
            </a:r>
            <a:r>
              <a:rPr lang="es-ES" dirty="0" err="1" smtClean="0"/>
              <a:t>Tsukasa</a:t>
            </a:r>
            <a:r>
              <a:rPr lang="es-ES" dirty="0" smtClean="0"/>
              <a:t> </a:t>
            </a:r>
            <a:r>
              <a:rPr lang="es-ES" dirty="0" err="1" smtClean="0"/>
              <a:t>Mizutani</a:t>
            </a:r>
            <a:endParaRPr lang="es-ES" dirty="0" smtClean="0"/>
          </a:p>
          <a:p>
            <a:pPr algn="l"/>
            <a:endParaRPr lang="es-AR" dirty="0"/>
          </a:p>
          <a:p>
            <a:pPr marL="457200" indent="-457200" algn="l" fontAlgn="base">
              <a:buAutoNum type="arabicPeriod" startAt="6"/>
            </a:pPr>
            <a:r>
              <a:rPr lang="en-GB" b="1" u="sng" dirty="0" smtClean="0">
                <a:hlinkClick r:id="rId3" tooltip="Treating UHMWPE surface for enhancing the adhesion properties by cellulose grafting"/>
              </a:rPr>
              <a:t>Treating </a:t>
            </a:r>
            <a:r>
              <a:rPr lang="en-GB" b="1" u="sng" dirty="0">
                <a:hlinkClick r:id="rId3" tooltip="Treating UHMWPE surface for enhancing the adhesion properties by cellulose grafting"/>
              </a:rPr>
              <a:t>UHMWPE surface for enhancing the adhesion properties by </a:t>
            </a:r>
            <a:endParaRPr lang="en-GB" b="1" u="sng" dirty="0" smtClean="0">
              <a:hlinkClick r:id="rId3" tooltip="Treating UHMWPE surface for enhancing the adhesion properties by cellulose grafting"/>
            </a:endParaRPr>
          </a:p>
          <a:p>
            <a:pPr algn="l" fontAlgn="base"/>
            <a:r>
              <a:rPr lang="en-GB" b="1" u="sng" dirty="0" smtClean="0">
                <a:uFill>
                  <a:solidFill>
                    <a:schemeClr val="bg1"/>
                  </a:solidFill>
                </a:uFill>
                <a:hlinkClick r:id="rId3" tooltip="Treating UHMWPE surface for enhancing the adhesion properties by cellulose grafting"/>
              </a:rPr>
              <a:t>       </a:t>
            </a:r>
            <a:r>
              <a:rPr lang="en-GB" b="1" u="sng" dirty="0" smtClean="0">
                <a:hlinkClick r:id="rId3" tooltip="Treating UHMWPE surface for enhancing the adhesion properties by cellulose grafting"/>
              </a:rPr>
              <a:t>cellulose grafting</a:t>
            </a:r>
            <a:r>
              <a:rPr lang="en-GB" b="1" u="sng" dirty="0" smtClean="0"/>
              <a:t>. (</a:t>
            </a:r>
            <a:r>
              <a:rPr lang="en-GB" b="1" u="sng" dirty="0" smtClean="0">
                <a:hlinkClick r:id="rId3" tooltip="Treating UHMWPE surface for enhancing the adhesion properties by cellulose grafting"/>
              </a:rPr>
              <a:t>UHMWPE</a:t>
            </a:r>
            <a:r>
              <a:rPr lang="en-GB" b="1" u="sng" dirty="0" smtClean="0"/>
              <a:t>: ultra high molecular weight polyethylene)</a:t>
            </a:r>
            <a:endParaRPr lang="es-AR" b="1" dirty="0"/>
          </a:p>
          <a:p>
            <a:pPr algn="l" fontAlgn="base"/>
            <a:r>
              <a:rPr lang="en-GB" dirty="0" smtClean="0"/>
              <a:t>       </a:t>
            </a:r>
            <a:r>
              <a:rPr lang="en-GB" dirty="0" err="1" smtClean="0"/>
              <a:t>Tarek</a:t>
            </a:r>
            <a:r>
              <a:rPr lang="en-GB" dirty="0" smtClean="0"/>
              <a:t> </a:t>
            </a:r>
            <a:r>
              <a:rPr lang="en-GB" dirty="0" err="1"/>
              <a:t>Dayyoub</a:t>
            </a:r>
            <a:r>
              <a:rPr lang="en-GB" dirty="0"/>
              <a:t> | Aleksey V. </a:t>
            </a:r>
            <a:r>
              <a:rPr lang="en-GB" dirty="0" err="1"/>
              <a:t>Maksimkin</a:t>
            </a:r>
            <a:r>
              <a:rPr lang="en-GB" dirty="0"/>
              <a:t> | </a:t>
            </a:r>
            <a:r>
              <a:rPr lang="en-GB" dirty="0" err="1"/>
              <a:t>Fedor</a:t>
            </a:r>
            <a:r>
              <a:rPr lang="en-GB" dirty="0"/>
              <a:t> S. </a:t>
            </a:r>
            <a:r>
              <a:rPr lang="en-GB" dirty="0" err="1"/>
              <a:t>Senatov</a:t>
            </a:r>
            <a:r>
              <a:rPr lang="en-GB" dirty="0"/>
              <a:t> | Sergey D. </a:t>
            </a:r>
            <a:endParaRPr lang="en-GB" dirty="0" smtClean="0"/>
          </a:p>
          <a:p>
            <a:pPr algn="l" fontAlgn="base"/>
            <a:r>
              <a:rPr lang="en-GB" dirty="0"/>
              <a:t> </a:t>
            </a:r>
            <a:r>
              <a:rPr lang="en-GB" dirty="0" smtClean="0"/>
              <a:t>      </a:t>
            </a:r>
            <a:r>
              <a:rPr lang="en-GB" dirty="0" err="1" smtClean="0"/>
              <a:t>Kaloshkin</a:t>
            </a:r>
            <a:r>
              <a:rPr lang="en-GB" dirty="0" smtClean="0"/>
              <a:t> </a:t>
            </a:r>
            <a:r>
              <a:rPr lang="en-GB" dirty="0"/>
              <a:t>| Anna </a:t>
            </a:r>
            <a:r>
              <a:rPr lang="en-GB" dirty="0" err="1"/>
              <a:t>Zimina</a:t>
            </a:r>
            <a:r>
              <a:rPr lang="en-GB" dirty="0"/>
              <a:t> | </a:t>
            </a:r>
            <a:r>
              <a:rPr lang="en-GB" dirty="0" err="1"/>
              <a:t>Evgeniy</a:t>
            </a:r>
            <a:r>
              <a:rPr lang="en-GB" dirty="0"/>
              <a:t> A. </a:t>
            </a:r>
            <a:r>
              <a:rPr lang="en-GB" dirty="0" err="1"/>
              <a:t>Kolesnikov</a:t>
            </a:r>
            <a:endParaRPr lang="es-AR" dirty="0"/>
          </a:p>
          <a:p>
            <a:endParaRPr lang="es-AR" dirty="0"/>
          </a:p>
        </p:txBody>
      </p:sp>
    </p:spTree>
    <p:extLst>
      <p:ext uri="{BB962C8B-B14F-4D97-AF65-F5344CB8AC3E}">
        <p14:creationId xmlns:p14="http://schemas.microsoft.com/office/powerpoint/2010/main" val="401571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4226582"/>
          </a:xfrm>
          <a:ln w="57150">
            <a:solidFill>
              <a:srgbClr val="FF0000"/>
            </a:solidFill>
          </a:ln>
        </p:spPr>
        <p:txBody>
          <a:bodyPr/>
          <a:lstStyle/>
          <a:p>
            <a:pPr algn="l" fontAlgn="base"/>
            <a:endParaRPr lang="en-GB" dirty="0" smtClean="0"/>
          </a:p>
          <a:p>
            <a:pPr marL="457200" indent="-457200" algn="l" fontAlgn="base">
              <a:buAutoNum type="arabicPeriod" startAt="7"/>
            </a:pPr>
            <a:r>
              <a:rPr lang="en-GB" b="1" u="sng" dirty="0" smtClean="0">
                <a:hlinkClick r:id="rId2" tooltip="Interfacial adhesion in glass-fiber thermoplastic composites processed from acrylic reactive systems, a multi-scale experimental analysis"/>
              </a:rPr>
              <a:t>Interfacial </a:t>
            </a:r>
            <a:r>
              <a:rPr lang="en-GB" b="1" u="sng" dirty="0">
                <a:hlinkClick r:id="rId2" tooltip="Interfacial adhesion in glass-fiber thermoplastic composites processed from acrylic reactive systems, a multi-scale experimental analysis"/>
              </a:rPr>
              <a:t>adhesion in glass-</a:t>
            </a:r>
            <a:r>
              <a:rPr lang="en-GB" b="1" u="sng" dirty="0" err="1">
                <a:hlinkClick r:id="rId2" tooltip="Interfacial adhesion in glass-fiber thermoplastic composites processed from acrylic reactive systems, a multi-scale experimental analysis"/>
              </a:rPr>
              <a:t>fiber</a:t>
            </a:r>
            <a:r>
              <a:rPr lang="en-GB" b="1" u="sng" dirty="0">
                <a:hlinkClick r:id="rId2" tooltip="Interfacial adhesion in glass-fiber thermoplastic composites processed from acrylic reactive systems, a multi-scale experimental analysis"/>
              </a:rPr>
              <a:t> thermoplastic composites </a:t>
            </a:r>
            <a:endParaRPr lang="en-GB" b="1" u="sng" dirty="0" smtClean="0">
              <a:hlinkClick r:id="rId2" tooltip="Interfacial adhesion in glass-fiber thermoplastic composites processed from acrylic reactive systems, a multi-scale experimental analysis"/>
            </a:endParaRPr>
          </a:p>
          <a:p>
            <a:pPr algn="l" fontAlgn="base"/>
            <a:r>
              <a:rPr lang="en-GB" b="1" u="sng" dirty="0">
                <a:uFill>
                  <a:solidFill>
                    <a:schemeClr val="bg1"/>
                  </a:solidFill>
                </a:uFill>
                <a:hlinkClick r:id="rId2" tooltip="Interfacial adhesion in glass-fiber thermoplastic composites processed from acrylic reactive systems, a multi-scale experimental analysis"/>
              </a:rPr>
              <a:t> </a:t>
            </a:r>
            <a:r>
              <a:rPr lang="en-GB" b="1" u="sng" dirty="0" smtClean="0">
                <a:uFill>
                  <a:solidFill>
                    <a:schemeClr val="bg1"/>
                  </a:solidFill>
                </a:uFill>
                <a:hlinkClick r:id="rId2" tooltip="Interfacial adhesion in glass-fiber thermoplastic composites processed from acrylic reactive systems, a multi-scale experimental analysis"/>
              </a:rPr>
              <a:t>      </a:t>
            </a:r>
            <a:r>
              <a:rPr lang="en-GB" b="1" u="sng" dirty="0" smtClean="0">
                <a:hlinkClick r:id="rId2" tooltip="Interfacial adhesion in glass-fiber thermoplastic composites processed from acrylic reactive systems, a multi-scale experimental analysis"/>
              </a:rPr>
              <a:t>processed </a:t>
            </a:r>
            <a:r>
              <a:rPr lang="en-GB" b="1" u="sng" dirty="0">
                <a:hlinkClick r:id="rId2" tooltip="Interfacial adhesion in glass-fiber thermoplastic composites processed from acrylic reactive systems, a multi-scale experimental analysis"/>
              </a:rPr>
              <a:t>from acrylic reactive system: a multi-scale experimental </a:t>
            </a:r>
            <a:endParaRPr lang="en-GB" b="1" u="sng" dirty="0" smtClean="0">
              <a:hlinkClick r:id="rId2" tooltip="Interfacial adhesion in glass-fiber thermoplastic composites processed from acrylic reactive systems, a multi-scale experimental analysis"/>
            </a:endParaRPr>
          </a:p>
          <a:p>
            <a:pPr algn="l" fontAlgn="base"/>
            <a:r>
              <a:rPr lang="en-GB" b="1" u="sng" dirty="0">
                <a:uFill>
                  <a:solidFill>
                    <a:schemeClr val="bg1"/>
                  </a:solidFill>
                </a:uFill>
                <a:hlinkClick r:id="rId2" tooltip="Interfacial adhesion in glass-fiber thermoplastic composites processed from acrylic reactive systems, a multi-scale experimental analysis"/>
              </a:rPr>
              <a:t> </a:t>
            </a:r>
            <a:r>
              <a:rPr lang="en-GB" b="1" u="sng" dirty="0" smtClean="0">
                <a:uFill>
                  <a:solidFill>
                    <a:schemeClr val="bg1"/>
                  </a:solidFill>
                </a:uFill>
                <a:hlinkClick r:id="rId2" tooltip="Interfacial adhesion in glass-fiber thermoplastic composites processed from acrylic reactive systems, a multi-scale experimental analysis"/>
              </a:rPr>
              <a:t>     </a:t>
            </a:r>
            <a:r>
              <a:rPr lang="en-GB" b="1" u="sng" dirty="0" smtClean="0">
                <a:hlinkClick r:id="rId2" tooltip="Interfacial adhesion in glass-fiber thermoplastic composites processed from acrylic reactive systems, a multi-scale experimental analysis"/>
              </a:rPr>
              <a:t>analysis</a:t>
            </a:r>
            <a:endParaRPr lang="es-AR" b="1" dirty="0"/>
          </a:p>
          <a:p>
            <a:pPr algn="l" fontAlgn="base"/>
            <a:r>
              <a:rPr lang="en-GB" dirty="0" smtClean="0"/>
              <a:t>      Q</a:t>
            </a:r>
            <a:r>
              <a:rPr lang="en-GB" dirty="0"/>
              <a:t>. </a:t>
            </a:r>
            <a:r>
              <a:rPr lang="en-GB" dirty="0" err="1"/>
              <a:t>Charlier</a:t>
            </a:r>
            <a:r>
              <a:rPr lang="en-GB" dirty="0"/>
              <a:t> | F. </a:t>
            </a:r>
            <a:r>
              <a:rPr lang="en-GB" dirty="0" err="1"/>
              <a:t>Lortie</a:t>
            </a:r>
            <a:r>
              <a:rPr lang="en-GB" dirty="0"/>
              <a:t> | J.-F. </a:t>
            </a:r>
            <a:r>
              <a:rPr lang="en-GB" dirty="0" smtClean="0"/>
              <a:t>Gérard</a:t>
            </a:r>
          </a:p>
          <a:p>
            <a:pPr algn="l" fontAlgn="base"/>
            <a:endParaRPr lang="es-AR" dirty="0"/>
          </a:p>
          <a:p>
            <a:pPr algn="l" fontAlgn="base"/>
            <a:r>
              <a:rPr lang="en-GB" b="1" dirty="0" smtClean="0"/>
              <a:t>8. </a:t>
            </a:r>
            <a:r>
              <a:rPr lang="en-GB" b="1" u="sng" dirty="0" smtClean="0">
                <a:solidFill>
                  <a:schemeClr val="accent1">
                    <a:lumMod val="75000"/>
                  </a:schemeClr>
                </a:solidFill>
              </a:rPr>
              <a:t>Significance </a:t>
            </a:r>
            <a:r>
              <a:rPr lang="en-GB" b="1" u="sng" dirty="0">
                <a:solidFill>
                  <a:schemeClr val="accent1">
                    <a:lumMod val="75000"/>
                  </a:schemeClr>
                </a:solidFill>
              </a:rPr>
              <a:t>of Modules with Ascending Chain Condition Which </a:t>
            </a:r>
            <a:endParaRPr lang="en-GB" b="1" u="sng" dirty="0" smtClean="0">
              <a:solidFill>
                <a:schemeClr val="accent1">
                  <a:lumMod val="75000"/>
                </a:schemeClr>
              </a:solidFill>
            </a:endParaRPr>
          </a:p>
          <a:p>
            <a:pPr algn="l" fontAlgn="base"/>
            <a:r>
              <a:rPr lang="en-GB" b="1" dirty="0">
                <a:solidFill>
                  <a:schemeClr val="accent1">
                    <a:lumMod val="75000"/>
                  </a:schemeClr>
                </a:solidFill>
              </a:rPr>
              <a:t> </a:t>
            </a:r>
            <a:r>
              <a:rPr lang="en-GB" b="1" dirty="0" smtClean="0">
                <a:solidFill>
                  <a:schemeClr val="accent1">
                    <a:lumMod val="75000"/>
                  </a:schemeClr>
                </a:solidFill>
              </a:rPr>
              <a:t>      </a:t>
            </a:r>
            <a:r>
              <a:rPr lang="en-GB" b="1" u="sng" dirty="0" smtClean="0">
                <a:solidFill>
                  <a:schemeClr val="accent1">
                    <a:lumMod val="75000"/>
                  </a:schemeClr>
                </a:solidFill>
              </a:rPr>
              <a:t>Corresponds </a:t>
            </a:r>
            <a:r>
              <a:rPr lang="en-GB" b="1" u="sng" dirty="0">
                <a:solidFill>
                  <a:schemeClr val="accent1">
                    <a:lumMod val="75000"/>
                  </a:schemeClr>
                </a:solidFill>
              </a:rPr>
              <a:t>of Definite Sorts of Annihilator</a:t>
            </a:r>
            <a:endParaRPr lang="es-AR" b="1" dirty="0">
              <a:solidFill>
                <a:schemeClr val="accent1">
                  <a:lumMod val="75000"/>
                </a:schemeClr>
              </a:solidFill>
            </a:endParaRPr>
          </a:p>
          <a:p>
            <a:pPr algn="l" fontAlgn="base"/>
            <a:r>
              <a:rPr lang="es-AR" dirty="0" smtClean="0"/>
              <a:t>       </a:t>
            </a:r>
            <a:r>
              <a:rPr lang="es-AR" dirty="0" err="1" smtClean="0"/>
              <a:t>Rehana</a:t>
            </a:r>
            <a:r>
              <a:rPr lang="es-AR" dirty="0" smtClean="0"/>
              <a:t> </a:t>
            </a:r>
            <a:r>
              <a:rPr lang="es-AR" dirty="0" err="1"/>
              <a:t>Parvin</a:t>
            </a:r>
            <a:r>
              <a:rPr lang="es-AR" dirty="0"/>
              <a:t>, </a:t>
            </a:r>
            <a:r>
              <a:rPr lang="es-AR" dirty="0" err="1"/>
              <a:t>Momotz</a:t>
            </a:r>
            <a:r>
              <a:rPr lang="es-AR" dirty="0"/>
              <a:t> </a:t>
            </a:r>
            <a:r>
              <a:rPr lang="es-AR" dirty="0" err="1"/>
              <a:t>Katun</a:t>
            </a:r>
            <a:r>
              <a:rPr lang="es-AR" dirty="0"/>
              <a:t>, </a:t>
            </a:r>
            <a:r>
              <a:rPr lang="es-AR" dirty="0" err="1"/>
              <a:t>Rashida</a:t>
            </a:r>
            <a:r>
              <a:rPr lang="es-AR" dirty="0"/>
              <a:t> </a:t>
            </a:r>
            <a:r>
              <a:rPr lang="es-AR" dirty="0" err="1"/>
              <a:t>Pervin</a:t>
            </a:r>
            <a:r>
              <a:rPr lang="es-AR" dirty="0"/>
              <a:t>.</a:t>
            </a:r>
          </a:p>
          <a:p>
            <a:endParaRPr lang="es-AR" dirty="0"/>
          </a:p>
        </p:txBody>
      </p:sp>
    </p:spTree>
    <p:extLst>
      <p:ext uri="{BB962C8B-B14F-4D97-AF65-F5344CB8AC3E}">
        <p14:creationId xmlns:p14="http://schemas.microsoft.com/office/powerpoint/2010/main" val="3136843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1088</Words>
  <Application>Microsoft Office PowerPoint</Application>
  <PresentationFormat>Panorámica</PresentationFormat>
  <Paragraphs>213</Paragraphs>
  <Slides>39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39</vt:i4>
      </vt:variant>
    </vt:vector>
  </HeadingPairs>
  <TitlesOfParts>
    <vt:vector size="45" baseType="lpstr">
      <vt:lpstr>Arial</vt:lpstr>
      <vt:lpstr>Arial Black</vt:lpstr>
      <vt:lpstr>Calibri</vt:lpstr>
      <vt:lpstr>Calibri Light</vt:lpstr>
      <vt:lpstr>Times New Roman</vt:lpstr>
      <vt:lpstr>Tema de Office</vt:lpstr>
      <vt:lpstr>TRABAJO PRÁCTICO 2 </vt:lpstr>
      <vt:lpstr>Presentación de PowerPoint</vt:lpstr>
      <vt:lpstr>Presentación de PowerPoint</vt:lpstr>
      <vt:lpstr>Presentación de PowerPoint</vt:lpstr>
      <vt:lpstr>-ING COMO POSTMODIFICADOR DEL NÚCLEO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PRÁCTICO 2</dc:title>
  <dc:creator>Stella pellicer</dc:creator>
  <cp:lastModifiedBy>Stella Pellicer</cp:lastModifiedBy>
  <cp:revision>46</cp:revision>
  <dcterms:created xsi:type="dcterms:W3CDTF">2021-03-29T19:47:44Z</dcterms:created>
  <dcterms:modified xsi:type="dcterms:W3CDTF">2024-03-27T04:32:06Z</dcterms:modified>
</cp:coreProperties>
</file>