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37" r:id="rId2"/>
    <p:sldId id="865" r:id="rId3"/>
    <p:sldId id="866" r:id="rId4"/>
    <p:sldId id="867" r:id="rId5"/>
    <p:sldId id="868" r:id="rId6"/>
    <p:sldId id="869" r:id="rId7"/>
    <p:sldId id="872" r:id="rId8"/>
    <p:sldId id="870" r:id="rId9"/>
    <p:sldId id="871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FF33CC"/>
    <a:srgbClr val="6BE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92F6F-C3FD-4901-BF1A-4C86DD23A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A9EF27F-D843-419F-9C0B-0118C17BB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53C89F3-A475-43FD-BA7D-46776F56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834C448-A58D-4915-91D8-6DC9B4AD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B176A9E-B147-492F-BBF9-E4403764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78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8FC73F-FA68-4F5D-B2EC-738F7DD5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DF359CC-9B97-4BAA-8031-386EE8342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24E7A08-5D14-42A7-B1A8-21B608CD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F7A208A-ABBC-49CC-B01A-38609C59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E24E93B-97A5-4BA6-A980-20CA5C88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988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B88BE68-4213-4283-A3FF-03FD5715B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87CB6D3-1C0C-4AAB-9EA9-FA6E41398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DCAB56-3B2F-4D73-9FD0-67DEAD43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24C781E-D4B7-4063-90C3-7894C56F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AC37D2B-CD59-4D68-BC9C-C371BFDD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309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91D064-7F00-408D-A333-5D4293D4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FDA9F39-754A-49BE-94A6-6E3732115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5E2D38A-5635-479D-8D64-D95D000D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D179065-B027-44F0-A1E1-1BCFA04A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E4D03F4-E4BB-44A2-A1E5-C224D787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642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199814-B838-4272-B77E-21608369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2F7C155-800D-4447-932E-48C4CCD0D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948EEAB-7115-4B37-856A-4DBD1466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0B2AB75-8262-4FE1-A995-4D8BAB2B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321C281-047E-4D54-91F9-8EC9CFA7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282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3AFC5E-4C31-410B-949A-1C37C2C2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9452301-6FA6-420A-838C-E3ABF3991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64C0A10-A608-4DD5-BA21-BE1170BF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F3A5604-C95B-4EAC-9822-A47F5147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9413A63-2672-4B36-A844-1C77ED7C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F011B90-7278-460C-80A8-AEE9FF4E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551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AF38D1-3708-47F3-84BF-AA86BD4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CD242DF-BA82-4E6E-86A3-7A81997CB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25612B9-B850-47EE-911F-EF549865A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7F427AA-19E8-43F5-BA4C-A465D7C66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4B1D225-0D62-44A6-BE7B-DB040972E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B9A684F-EF8E-4175-B8A9-5E785D3A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030FD1E-6DBA-4A20-AB30-7B2D86ED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E7AFD78-B76B-4240-9D6F-DB2AE409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833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1C1CFB-F1DC-4DAA-9378-D77570A4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CB333B5-38C9-489B-B333-EB32EF80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DA7CCFD-75B1-464A-8A95-E01D3890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616AF59-8756-4ED4-9C50-E0F98488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38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A1546625-C61C-4E3B-ADC8-0821CBC6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1ED1FD1-07B0-4965-92CD-70A2440B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39AC21B-6929-4A8C-950B-A32445AE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3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D9282D-FAD4-4B9F-BCE5-3EC55681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D28F664-7889-42DE-BAE3-79D632D23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FF446C7-ECBF-4007-85C3-0FACD8BD2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D48118D-A720-443E-A4B9-7EB0765A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CF21E65-D04A-4DFE-BA5D-EA87EBDF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8679ABF-E9C9-42B4-8D29-B72B5E35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164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09F013-7AB5-45FC-B23A-8BD37F55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F65EDE2-42CD-4E35-8FA2-1E84A0712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DA1E934-0F3B-491F-8B8C-63D06FA71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0AF2E78-AC79-4BF5-9E10-DAA50576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25AE90E-5F3F-4167-8281-91288F81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496E5B1-51E0-4310-BA61-19A82024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41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C7B5A-E0BC-436B-8576-DD08A571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7250015-8F49-433D-B6FA-18B8C9193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FF6FD2B-2A35-4C1D-923A-FB292D229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9B42-8F0B-44ED-BC46-18CBA88470D6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61DA008-17C6-422F-807D-7D06D95B4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4C59C3F-0F75-4584-AD46-19FC4502D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625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2" y="682040"/>
            <a:ext cx="100298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05" y="3168315"/>
            <a:ext cx="4389521" cy="279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8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667861"/>
            <a:ext cx="8073189" cy="579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06" y="796340"/>
            <a:ext cx="33813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2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6" y="332554"/>
            <a:ext cx="7346164" cy="424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93" y="1794069"/>
            <a:ext cx="1221205" cy="3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63" y="2680714"/>
            <a:ext cx="2223082" cy="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63" y="3635018"/>
            <a:ext cx="1944371" cy="2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51" y="3620979"/>
            <a:ext cx="2410075" cy="3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42" y="2696759"/>
            <a:ext cx="1760478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42" y="1806422"/>
            <a:ext cx="1671865" cy="35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51" y="880775"/>
            <a:ext cx="2162280" cy="39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96" y="918412"/>
            <a:ext cx="767017" cy="30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ElemSB_5.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54126" y="918412"/>
            <a:ext cx="609600" cy="6096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51" y="4204492"/>
            <a:ext cx="5642560" cy="209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577" y="239515"/>
            <a:ext cx="2914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32" y="930944"/>
            <a:ext cx="52863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ElemSB_5.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3453" y="626144"/>
            <a:ext cx="609600" cy="609600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 flipV="1">
            <a:off x="1528011" y="3140242"/>
            <a:ext cx="625642" cy="1179095"/>
          </a:xfrm>
          <a:prstGeom prst="straightConnector1">
            <a:avLst/>
          </a:prstGeom>
          <a:ln w="38100">
            <a:solidFill>
              <a:srgbClr val="FF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1552075" y="1816768"/>
            <a:ext cx="625642" cy="2967791"/>
          </a:xfrm>
          <a:prstGeom prst="straightConnector1">
            <a:avLst/>
          </a:prstGeom>
          <a:ln w="381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4543927" y="3292641"/>
            <a:ext cx="625642" cy="1179095"/>
          </a:xfrm>
          <a:prstGeom prst="straightConnector1">
            <a:avLst/>
          </a:prstGeom>
          <a:ln w="38100">
            <a:solidFill>
              <a:srgbClr val="FF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4543927" y="2129589"/>
            <a:ext cx="918410" cy="265497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37" y="5195637"/>
            <a:ext cx="581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71" y="806116"/>
            <a:ext cx="8368156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ElemSB_5.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9453" y="806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1263" y="818147"/>
            <a:ext cx="10948737" cy="557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sz="2500" dirty="0"/>
              <a:t>The best thing about the weather in London is that </a:t>
            </a:r>
            <a:r>
              <a:rPr lang="en-US" sz="2500" b="1" dirty="0"/>
              <a:t>it’s never extreme</a:t>
            </a:r>
            <a:r>
              <a:rPr lang="en-US" sz="2500" dirty="0"/>
              <a:t>. </a:t>
            </a:r>
            <a:r>
              <a:rPr lang="en-US" sz="2500" b="1" dirty="0"/>
              <a:t>It isn’t usually very hot or very cold</a:t>
            </a:r>
            <a:r>
              <a:rPr lang="en-US" sz="2500" dirty="0"/>
              <a:t>. </a:t>
            </a:r>
            <a:r>
              <a:rPr lang="en-US" sz="2500" u="sng" dirty="0"/>
              <a:t>In the summer</a:t>
            </a:r>
            <a:r>
              <a:rPr lang="en-US" sz="2500" dirty="0"/>
              <a:t>, </a:t>
            </a:r>
            <a:r>
              <a:rPr lang="en-US" sz="2500" b="1" dirty="0"/>
              <a:t>it’s sometimes sunny </a:t>
            </a:r>
            <a:r>
              <a:rPr lang="en-US" sz="2500" dirty="0"/>
              <a:t>and </a:t>
            </a:r>
            <a:r>
              <a:rPr lang="en-US" sz="2500" b="1" dirty="0"/>
              <a:t>sometimes cloudy,</a:t>
            </a:r>
            <a:r>
              <a:rPr lang="en-US" sz="2500" dirty="0"/>
              <a:t> with temperatures of about </a:t>
            </a:r>
            <a:r>
              <a:rPr lang="en-US" sz="2500" dirty="0">
                <a:solidFill>
                  <a:srgbClr val="FF0000"/>
                </a:solidFill>
              </a:rPr>
              <a:t>22 degrees</a:t>
            </a:r>
            <a:r>
              <a:rPr lang="en-US" sz="2500" dirty="0"/>
              <a:t>. And of course, </a:t>
            </a:r>
            <a:r>
              <a:rPr lang="en-US" sz="2500" b="1" dirty="0"/>
              <a:t>it sometimes rains</a:t>
            </a:r>
            <a:r>
              <a:rPr lang="en-US" sz="2500" dirty="0"/>
              <a:t>. </a:t>
            </a:r>
          </a:p>
          <a:p>
            <a:pPr>
              <a:lnSpc>
                <a:spcPts val="3300"/>
              </a:lnSpc>
            </a:pPr>
            <a:r>
              <a:rPr lang="en-US" sz="2500" u="sng" dirty="0"/>
              <a:t>In winter</a:t>
            </a:r>
            <a:r>
              <a:rPr lang="en-US" sz="2500" dirty="0"/>
              <a:t>, the temperature is usually </a:t>
            </a:r>
            <a:r>
              <a:rPr lang="en-US" sz="2500" dirty="0">
                <a:solidFill>
                  <a:srgbClr val="FF0000"/>
                </a:solidFill>
              </a:rPr>
              <a:t>between zero and ten degrees</a:t>
            </a:r>
            <a:r>
              <a:rPr lang="en-US" sz="2500" dirty="0"/>
              <a:t>. </a:t>
            </a:r>
            <a:r>
              <a:rPr lang="en-US" sz="2500" b="1" dirty="0"/>
              <a:t>It can be windy and cold</a:t>
            </a:r>
            <a:r>
              <a:rPr lang="en-US" sz="2500" dirty="0"/>
              <a:t>, but </a:t>
            </a:r>
            <a:r>
              <a:rPr lang="en-US" sz="2500" b="1" dirty="0"/>
              <a:t>it hardly ever snows</a:t>
            </a:r>
            <a:r>
              <a:rPr lang="en-US" sz="2500" dirty="0"/>
              <a:t>. </a:t>
            </a:r>
          </a:p>
          <a:p>
            <a:pPr>
              <a:lnSpc>
                <a:spcPts val="3300"/>
              </a:lnSpc>
            </a:pPr>
            <a:r>
              <a:rPr lang="en-US" sz="2500" u="sng" dirty="0"/>
              <a:t>In spring and in autumn </a:t>
            </a:r>
            <a:r>
              <a:rPr lang="en-US" sz="2500" b="1" dirty="0">
                <a:solidFill>
                  <a:srgbClr val="FF0000"/>
                </a:solidFill>
              </a:rPr>
              <a:t>the weather is very changeable </a:t>
            </a:r>
            <a:r>
              <a:rPr lang="en-US" sz="2500" dirty="0"/>
              <a:t>– you can have </a:t>
            </a:r>
            <a:r>
              <a:rPr lang="en-US" sz="2500" u="sng" dirty="0"/>
              <a:t>all the four seasons in one day</a:t>
            </a:r>
            <a:r>
              <a:rPr lang="en-US" sz="2500" dirty="0"/>
              <a:t>! </a:t>
            </a:r>
            <a:r>
              <a:rPr lang="en-US" sz="2500" b="1" dirty="0"/>
              <a:t>It can be sunny in the morning</a:t>
            </a:r>
            <a:r>
              <a:rPr lang="en-US" sz="2500" dirty="0"/>
              <a:t>, </a:t>
            </a:r>
            <a:r>
              <a:rPr lang="en-US" sz="2500" b="1" dirty="0"/>
              <a:t>cloudy at lunchtime</a:t>
            </a:r>
            <a:r>
              <a:rPr lang="en-US" sz="2500" dirty="0"/>
              <a:t>, </a:t>
            </a:r>
            <a:r>
              <a:rPr lang="en-US" sz="2500" b="1" dirty="0"/>
              <a:t>raining in the afternoon</a:t>
            </a:r>
            <a:r>
              <a:rPr lang="en-US" sz="2500" dirty="0"/>
              <a:t>, and then </a:t>
            </a:r>
            <a:r>
              <a:rPr lang="en-US" sz="2500" b="1" dirty="0"/>
              <a:t>cold and windy in the evening</a:t>
            </a:r>
            <a:r>
              <a:rPr lang="en-US" sz="2500" dirty="0"/>
              <a:t>. I always tell tourists to take their sunglasses and their umbrellas when they go out! </a:t>
            </a:r>
          </a:p>
          <a:p>
            <a:pPr>
              <a:lnSpc>
                <a:spcPts val="3300"/>
              </a:lnSpc>
            </a:pPr>
            <a:r>
              <a:rPr lang="en-US" sz="2500" dirty="0"/>
              <a:t>But one thing you don’t often see these days in London is </a:t>
            </a:r>
            <a:r>
              <a:rPr lang="en-US" sz="2500" b="1" dirty="0"/>
              <a:t>fog</a:t>
            </a:r>
            <a:r>
              <a:rPr lang="en-US" sz="2500" dirty="0"/>
              <a:t>. A lot of tourists come to London and say, ‘Where’s the fog? </a:t>
            </a:r>
            <a:r>
              <a:rPr lang="en-US" sz="2500" b="1" dirty="0"/>
              <a:t>London is always foggy </a:t>
            </a:r>
            <a:r>
              <a:rPr lang="en-US" sz="2500" dirty="0"/>
              <a:t>in films!’ Well, it’s true that, in the past, that is, until </a:t>
            </a:r>
            <a:r>
              <a:rPr lang="en-US" sz="2500" u="sng" dirty="0"/>
              <a:t>the 1950s</a:t>
            </a:r>
            <a:r>
              <a:rPr lang="en-US" sz="2500" dirty="0"/>
              <a:t>, </a:t>
            </a:r>
            <a:r>
              <a:rPr lang="en-US" sz="2500" b="1" dirty="0"/>
              <a:t>London was a very foggy city </a:t>
            </a:r>
            <a:r>
              <a:rPr lang="en-US" sz="2500" dirty="0"/>
              <a:t>because the air was really dirty. But today the air is clean and </a:t>
            </a:r>
            <a:r>
              <a:rPr lang="en-US" sz="2500" b="1" dirty="0"/>
              <a:t>it’s hardly ever foggy</a:t>
            </a:r>
            <a:r>
              <a:rPr lang="en-US" sz="2500" dirty="0"/>
              <a:t>. </a:t>
            </a:r>
            <a:endParaRPr lang="es-AR" sz="2500" dirty="0"/>
          </a:p>
        </p:txBody>
      </p:sp>
      <p:pic>
        <p:nvPicPr>
          <p:cNvPr id="5" name="EF4e_ElemSB_5.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63000" y="208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69" y="279256"/>
            <a:ext cx="65055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ElemSB_5.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8176" y="630382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90" y="4438403"/>
            <a:ext cx="4829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95" y="3933578"/>
            <a:ext cx="61150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37" y="216569"/>
            <a:ext cx="7936581" cy="64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974411" y="5876306"/>
            <a:ext cx="2792052" cy="30875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 redondeado"/>
          <p:cNvSpPr/>
          <p:nvPr/>
        </p:nvSpPr>
        <p:spPr>
          <a:xfrm>
            <a:off x="6125689" y="2432463"/>
            <a:ext cx="1640774" cy="30875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 redondeado"/>
          <p:cNvSpPr/>
          <p:nvPr/>
        </p:nvSpPr>
        <p:spPr>
          <a:xfrm>
            <a:off x="3204358" y="3131680"/>
            <a:ext cx="2519548" cy="30875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 redondeado"/>
          <p:cNvSpPr/>
          <p:nvPr/>
        </p:nvSpPr>
        <p:spPr>
          <a:xfrm>
            <a:off x="3821876" y="3440438"/>
            <a:ext cx="1367642" cy="30875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 redondeado"/>
          <p:cNvSpPr/>
          <p:nvPr/>
        </p:nvSpPr>
        <p:spPr>
          <a:xfrm>
            <a:off x="4696690" y="4142509"/>
            <a:ext cx="1304937" cy="30875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 redondeado"/>
          <p:cNvSpPr/>
          <p:nvPr/>
        </p:nvSpPr>
        <p:spPr>
          <a:xfrm>
            <a:off x="7728857" y="4890654"/>
            <a:ext cx="1027215" cy="30875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 redondeado"/>
          <p:cNvSpPr/>
          <p:nvPr/>
        </p:nvSpPr>
        <p:spPr>
          <a:xfrm>
            <a:off x="8242464" y="5555673"/>
            <a:ext cx="2054431" cy="30875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" name="2 Conector recto"/>
          <p:cNvCxnSpPr/>
          <p:nvPr/>
        </p:nvCxnSpPr>
        <p:spPr>
          <a:xfrm>
            <a:off x="7920840" y="1698171"/>
            <a:ext cx="1816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217226" y="2349335"/>
            <a:ext cx="1153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788227" y="4461163"/>
            <a:ext cx="908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982167" y="5197432"/>
            <a:ext cx="18169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0296895" y="3594817"/>
            <a:ext cx="11034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 err="1" smtClean="0"/>
              <a:t>have</a:t>
            </a:r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296894" y="4823911"/>
            <a:ext cx="11034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 err="1" smtClean="0"/>
              <a:t>need</a:t>
            </a:r>
            <a:endParaRPr lang="es-AR" dirty="0"/>
          </a:p>
        </p:txBody>
      </p:sp>
      <p:cxnSp>
        <p:nvCxnSpPr>
          <p:cNvPr id="23" name="22 Conector recto"/>
          <p:cNvCxnSpPr/>
          <p:nvPr/>
        </p:nvCxnSpPr>
        <p:spPr>
          <a:xfrm>
            <a:off x="3333995" y="5864431"/>
            <a:ext cx="2389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644061" y="6185064"/>
            <a:ext cx="11964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6001627" y="6541324"/>
            <a:ext cx="20023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37" y="387912"/>
            <a:ext cx="8199520" cy="589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4748" y="1175083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57749" y="1405848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smtClean="0">
                <a:solidFill>
                  <a:schemeClr val="accent5">
                    <a:lumMod val="75000"/>
                  </a:schemeClr>
                </a:solidFill>
              </a:rPr>
              <a:t>Are</a:t>
            </a: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26072" y="1439426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chemeClr val="accent5">
                    <a:lumMod val="75000"/>
                  </a:schemeClr>
                </a:solidFill>
              </a:rPr>
              <a:t>doing</a:t>
            </a: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25968" y="1789148"/>
            <a:ext cx="282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smtClean="0">
                <a:solidFill>
                  <a:schemeClr val="accent5">
                    <a:lumMod val="75000"/>
                  </a:schemeClr>
                </a:solidFill>
              </a:rPr>
              <a:t>‘m </a:t>
            </a:r>
            <a:r>
              <a:rPr lang="es-MX" sz="2400" i="1" dirty="0" err="1" smtClean="0">
                <a:solidFill>
                  <a:schemeClr val="accent5">
                    <a:lumMod val="75000"/>
                  </a:schemeClr>
                </a:solidFill>
              </a:rPr>
              <a:t>waiting</a:t>
            </a: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89777" y="2158755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smtClean="0">
                <a:solidFill>
                  <a:schemeClr val="accent5">
                    <a:lumMod val="75000"/>
                  </a:schemeClr>
                </a:solidFill>
              </a:rPr>
              <a:t>Do</a:t>
            </a: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871101" y="2158755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chemeClr val="accent5">
                    <a:lumMod val="75000"/>
                  </a:schemeClr>
                </a:solidFill>
              </a:rPr>
              <a:t>like</a:t>
            </a: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94044" y="2871406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s-MX" sz="2400" i="1" dirty="0" err="1" smtClean="0">
                <a:solidFill>
                  <a:schemeClr val="accent5">
                    <a:lumMod val="75000"/>
                  </a:schemeClr>
                </a:solidFill>
              </a:rPr>
              <a:t>on’t</a:t>
            </a:r>
            <a:r>
              <a:rPr lang="es-MX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400" i="1" dirty="0" err="1" smtClean="0">
                <a:solidFill>
                  <a:schemeClr val="accent5">
                    <a:lumMod val="75000"/>
                  </a:schemeClr>
                </a:solidFill>
              </a:rPr>
              <a:t>eat</a:t>
            </a: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06414" y="3619420"/>
            <a:ext cx="341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s-MX" sz="2400" i="1" dirty="0" smtClean="0">
                <a:solidFill>
                  <a:schemeClr val="accent5">
                    <a:lumMod val="75000"/>
                  </a:schemeClr>
                </a:solidFill>
              </a:rPr>
              <a:t>re </a:t>
            </a:r>
            <a:r>
              <a:rPr lang="es-MX" sz="2400" i="1" dirty="0" err="1" smtClean="0">
                <a:solidFill>
                  <a:schemeClr val="accent5">
                    <a:lumMod val="75000"/>
                  </a:schemeClr>
                </a:solidFill>
              </a:rPr>
              <a:t>having</a:t>
            </a: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53482" y="4308189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s-MX" sz="2400" i="1" dirty="0" err="1" smtClean="0">
                <a:solidFill>
                  <a:schemeClr val="accent5">
                    <a:lumMod val="75000"/>
                  </a:schemeClr>
                </a:solidFill>
              </a:rPr>
              <a:t>ave</a:t>
            </a:r>
            <a:r>
              <a:rPr lang="es-MX" sz="2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622103" y="5068210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chemeClr val="accent5">
                    <a:lumMod val="75000"/>
                  </a:schemeClr>
                </a:solidFill>
              </a:rPr>
              <a:t>does</a:t>
            </a: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312191" y="5068209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smtClean="0">
                <a:solidFill>
                  <a:schemeClr val="accent5">
                    <a:lumMod val="75000"/>
                  </a:schemeClr>
                </a:solidFill>
              </a:rPr>
              <a:t>do</a:t>
            </a: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258398" y="5412595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chemeClr val="accent5">
                    <a:lumMod val="75000"/>
                  </a:schemeClr>
                </a:solidFill>
              </a:rPr>
              <a:t>works</a:t>
            </a:r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53591" y="1004159"/>
            <a:ext cx="1636295" cy="46166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A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2100380" y="1473073"/>
            <a:ext cx="1153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794412" y="1867513"/>
            <a:ext cx="1153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818539" y="4081085"/>
            <a:ext cx="1153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6977127" y="4769854"/>
            <a:ext cx="19713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10011887" y="2250813"/>
            <a:ext cx="11034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 err="1" smtClean="0"/>
              <a:t>like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000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235</Words>
  <Application>Microsoft Office PowerPoint</Application>
  <PresentationFormat>Personalizado</PresentationFormat>
  <Paragraphs>18</Paragraphs>
  <Slides>9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B</dc:title>
  <dc:creator>Gladys</dc:creator>
  <cp:lastModifiedBy>gladysmaba@outlook.com</cp:lastModifiedBy>
  <cp:revision>58</cp:revision>
  <dcterms:created xsi:type="dcterms:W3CDTF">2020-11-09T14:58:16Z</dcterms:created>
  <dcterms:modified xsi:type="dcterms:W3CDTF">2025-05-22T01:17:00Z</dcterms:modified>
</cp:coreProperties>
</file>