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5" r:id="rId6"/>
    <p:sldId id="260" r:id="rId7"/>
    <p:sldId id="261" r:id="rId8"/>
    <p:sldId id="262" r:id="rId9"/>
    <p:sldId id="263" r:id="rId10"/>
    <p:sldId id="296" r:id="rId11"/>
    <p:sldId id="264" r:id="rId12"/>
    <p:sldId id="272" r:id="rId13"/>
    <p:sldId id="273" r:id="rId14"/>
    <p:sldId id="274" r:id="rId15"/>
    <p:sldId id="281" r:id="rId16"/>
    <p:sldId id="275" r:id="rId17"/>
    <p:sldId id="289" r:id="rId18"/>
    <p:sldId id="276" r:id="rId19"/>
    <p:sldId id="291" r:id="rId20"/>
    <p:sldId id="277" r:id="rId21"/>
    <p:sldId id="292" r:id="rId22"/>
    <p:sldId id="278" r:id="rId23"/>
    <p:sldId id="293" r:id="rId24"/>
    <p:sldId id="279" r:id="rId25"/>
    <p:sldId id="294" r:id="rId26"/>
    <p:sldId id="280" r:id="rId27"/>
    <p:sldId id="297" r:id="rId28"/>
    <p:sldId id="298" r:id="rId29"/>
    <p:sldId id="300" r:id="rId30"/>
    <p:sldId id="301" r:id="rId3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69" d="100"/>
          <a:sy n="69" d="100"/>
        </p:scale>
        <p:origin x="7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998425FB-0A4E-4569-BCE0-F8FEFE9142AB}" type="datetimeFigureOut">
              <a:rPr lang="es-AR" smtClean="0"/>
              <a:t>22/5/2024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47340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998425FB-0A4E-4569-BCE0-F8FEFE9142AB}" type="datetimeFigureOut">
              <a:rPr lang="es-AR" smtClean="0"/>
              <a:t>22/5/2024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3288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998425FB-0A4E-4569-BCE0-F8FEFE9142AB}" type="datetimeFigureOut">
              <a:rPr lang="es-AR" smtClean="0"/>
              <a:t>22/5/2024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128473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998425FB-0A4E-4569-BCE0-F8FEFE9142AB}" type="datetimeFigureOut">
              <a:rPr lang="es-AR" smtClean="0"/>
              <a:t>22/5/2024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408404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98425FB-0A4E-4569-BCE0-F8FEFE9142AB}" type="datetimeFigureOut">
              <a:rPr lang="es-AR" smtClean="0"/>
              <a:t>22/5/2024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194609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998425FB-0A4E-4569-BCE0-F8FEFE9142AB}" type="datetimeFigureOut">
              <a:rPr lang="es-AR" smtClean="0"/>
              <a:t>22/5/2024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412210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998425FB-0A4E-4569-BCE0-F8FEFE9142AB}" type="datetimeFigureOut">
              <a:rPr lang="es-AR" smtClean="0"/>
              <a:t>22/5/2024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172818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998425FB-0A4E-4569-BCE0-F8FEFE9142AB}" type="datetimeFigureOut">
              <a:rPr lang="es-AR" smtClean="0"/>
              <a:t>22/5/2024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2414303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98425FB-0A4E-4569-BCE0-F8FEFE9142AB}" type="datetimeFigureOut">
              <a:rPr lang="es-AR" smtClean="0"/>
              <a:t>22/5/2024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350979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98425FB-0A4E-4569-BCE0-F8FEFE9142AB}" type="datetimeFigureOut">
              <a:rPr lang="es-AR" smtClean="0"/>
              <a:t>22/5/2024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392818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98425FB-0A4E-4569-BCE0-F8FEFE9142AB}" type="datetimeFigureOut">
              <a:rPr lang="es-AR" smtClean="0"/>
              <a:t>22/5/2024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FF9582A4-3287-4EFD-8EF3-D12498395B53}" type="slidenum">
              <a:rPr lang="es-AR" smtClean="0"/>
              <a:t>‹Nº›</a:t>
            </a:fld>
            <a:endParaRPr lang="es-AR"/>
          </a:p>
        </p:txBody>
      </p:sp>
    </p:spTree>
    <p:extLst>
      <p:ext uri="{BB962C8B-B14F-4D97-AF65-F5344CB8AC3E}">
        <p14:creationId xmlns:p14="http://schemas.microsoft.com/office/powerpoint/2010/main" val="167905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425FB-0A4E-4569-BCE0-F8FEFE9142AB}" type="datetimeFigureOut">
              <a:rPr lang="es-AR" smtClean="0"/>
              <a:t>22/5/2024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582A4-3287-4EFD-8EF3-D12498395B53}" type="slidenum">
              <a:rPr lang="es-AR" smtClean="0"/>
              <a:t>‹Nº›</a:t>
            </a:fld>
            <a:endParaRPr lang="es-AR"/>
          </a:p>
        </p:txBody>
      </p:sp>
    </p:spTree>
    <p:extLst>
      <p:ext uri="{BB962C8B-B14F-4D97-AF65-F5344CB8AC3E}">
        <p14:creationId xmlns:p14="http://schemas.microsoft.com/office/powerpoint/2010/main" val="205239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inhabitat.com/innovation/transportation" TargetMode="External"/><Relationship Id="rId2" Type="http://schemas.openxmlformats.org/officeDocument/2006/relationships/hyperlink" Target="https://inhabitat.com/green-materials" TargetMode="External"/><Relationship Id="rId1" Type="http://schemas.openxmlformats.org/officeDocument/2006/relationships/slideLayout" Target="../slideLayouts/slideLayout1.xml"/><Relationship Id="rId4" Type="http://schemas.openxmlformats.org/officeDocument/2006/relationships/hyperlink" Target="https://inhabitat.com/medical-technology-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habitat.com/6-of-the-lightest-and-strongest-materials-on-earth/#popup-896872" TargetMode="External"/><Relationship Id="rId2" Type="http://schemas.openxmlformats.org/officeDocument/2006/relationships/hyperlink" Target="https://inhabitat.com/mit-researchers-unveil-ultralight-material-10-times-stronger-than-steel/"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hyperlink" Target="https://inhabitat.com/tag/graphene/" TargetMode="External"/><Relationship Id="rId2" Type="http://schemas.openxmlformats.org/officeDocument/2006/relationships/hyperlink" Target="https://inhabitat.com/tag/carbon"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nhabitat.com/scientists-have-finally-made-a-substance-thats-even-stronger-than-graphene/"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inhabitat.com/tag/graphene/" TargetMode="External"/><Relationship Id="rId2" Type="http://schemas.openxmlformats.org/officeDocument/2006/relationships/hyperlink" Target="http://medienportal.univie.ac.at/presse/aktuelle-pressemeldungen/detailansicht/artikel/unraveling-truly-one-dimensional-carbon-solids/"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nhabitat.com/german-scientists-develop-aerographite-claim-it-as-the-lightest-material-in-the-world/"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inhabitat.com/tag/-ion-battery/"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inhabitat.com/newly-developed-graphene-aerogel-is-the-worlds-lightest-materia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inhabitat.com/tag/oil-spill" TargetMode="External"/><Relationship Id="rId2" Type="http://schemas.openxmlformats.org/officeDocument/2006/relationships/hyperlink" Target="http://www.zju.edu.cn/c165055/content_2285977.html"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inhabitat.com/6-of-the-lightest-and-strongest-materials-on-earth/#popup-896872" TargetMode="External"/><Relationship Id="rId2" Type="http://schemas.openxmlformats.org/officeDocument/2006/relationships/hyperlink" Target="https://inhabitat.com/scientists-develop-worlds-lightest-metal-100x-lighter-than-styrofoam/"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inhabitat.com/6-of-the-lightest-and-strongest-materials-on-earth/#popup-896872" TargetMode="External"/><Relationship Id="rId2" Type="http://schemas.openxmlformats.org/officeDocument/2006/relationships/hyperlink" Target="https://inhabitat.com/scientists-discover-the-worlds-strongest-natural-material/" TargetMode="Externa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hyperlink" Target="https://inhabitat.com/tag/spider-silk" TargetMode="External"/><Relationship Id="rId2" Type="http://schemas.openxmlformats.org/officeDocument/2006/relationships/hyperlink" Target="http://www.port.ac.uk/uopnews/"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inhabitat.com/scientists-discover-the-worlds-strongest-natural-materia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4800" dirty="0">
                <a:solidFill>
                  <a:srgbClr val="006699"/>
                </a:solidFill>
                <a:latin typeface="Arial Black" panose="020B0A04020102020204" pitchFamily="34" charset="0"/>
              </a:rPr>
              <a:t>TRABAJO PRÁCTICO 10</a:t>
            </a:r>
            <a:endParaRPr lang="es-AR" sz="4800" dirty="0">
              <a:solidFill>
                <a:srgbClr val="006699"/>
              </a:solidFill>
              <a:latin typeface="Arial Black" panose="020B0A04020102020204" pitchFamily="34" charset="0"/>
            </a:endParaRPr>
          </a:p>
        </p:txBody>
      </p:sp>
      <p:sp>
        <p:nvSpPr>
          <p:cNvPr id="3" name="Subtítulo 2"/>
          <p:cNvSpPr>
            <a:spLocks noGrp="1"/>
          </p:cNvSpPr>
          <p:nvPr>
            <p:ph type="subTitle" idx="1"/>
          </p:nvPr>
        </p:nvSpPr>
        <p:spPr>
          <a:solidFill>
            <a:srgbClr val="006699"/>
          </a:solidFill>
        </p:spPr>
        <p:txBody>
          <a:bodyPr>
            <a:noAutofit/>
          </a:bodyPr>
          <a:lstStyle/>
          <a:p>
            <a:r>
              <a:rPr lang="es-ES" sz="4000" b="1" dirty="0">
                <a:solidFill>
                  <a:schemeClr val="bg1"/>
                </a:solidFill>
              </a:rPr>
              <a:t>Comparación de adjetivos y adverbios:</a:t>
            </a:r>
            <a:r>
              <a:rPr lang="es-ES" sz="4000" dirty="0">
                <a:solidFill>
                  <a:schemeClr val="bg1"/>
                </a:solidFill>
              </a:rPr>
              <a:t> comunes, irregulares, comparativos especiales</a:t>
            </a:r>
            <a:r>
              <a:rPr lang="es-ES" sz="4400" dirty="0">
                <a:solidFill>
                  <a:schemeClr val="bg1"/>
                </a:solidFill>
              </a:rPr>
              <a:t>.</a:t>
            </a:r>
            <a:endParaRPr lang="es-AR" sz="4400" dirty="0">
              <a:solidFill>
                <a:schemeClr val="bg1"/>
              </a:solidFill>
            </a:endParaRPr>
          </a:p>
        </p:txBody>
      </p:sp>
    </p:spTree>
    <p:extLst>
      <p:ext uri="{BB962C8B-B14F-4D97-AF65-F5344CB8AC3E}">
        <p14:creationId xmlns:p14="http://schemas.microsoft.com/office/powerpoint/2010/main" val="3735716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lstStyle/>
          <a:p>
            <a:pPr algn="l"/>
            <a:r>
              <a:rPr lang="es-AR" b="1" dirty="0" smtClean="0">
                <a:solidFill>
                  <a:srgbClr val="FF0000"/>
                </a:solidFill>
                <a:latin typeface="Times New Roman" panose="02020603050405020304" pitchFamily="18" charset="0"/>
                <a:cs typeface="Times New Roman" panose="02020603050405020304" pitchFamily="18" charset="0"/>
              </a:rPr>
              <a:t>Wearable </a:t>
            </a:r>
            <a:r>
              <a:rPr lang="es-AR" b="1" dirty="0" err="1">
                <a:solidFill>
                  <a:srgbClr val="FF0000"/>
                </a:solidFill>
                <a:latin typeface="Times New Roman" panose="02020603050405020304" pitchFamily="18" charset="0"/>
                <a:cs typeface="Times New Roman" panose="02020603050405020304" pitchFamily="18" charset="0"/>
              </a:rPr>
              <a:t>suit</a:t>
            </a:r>
            <a:r>
              <a:rPr lang="es-AR" dirty="0">
                <a:solidFill>
                  <a:srgbClr val="FF0000"/>
                </a:solidFill>
                <a:latin typeface="Times New Roman" panose="02020603050405020304" pitchFamily="18" charset="0"/>
                <a:cs typeface="Times New Roman" panose="02020603050405020304" pitchFamily="18" charset="0"/>
              </a:rPr>
              <a:t>:</a:t>
            </a:r>
            <a:r>
              <a:rPr lang="es-AR" dirty="0">
                <a:solidFill>
                  <a:srgbClr val="006699"/>
                </a:solidFill>
                <a:latin typeface="Times New Roman" panose="02020603050405020304" pitchFamily="18" charset="0"/>
                <a:cs typeface="Times New Roman" panose="02020603050405020304" pitchFamily="18" charset="0"/>
              </a:rPr>
              <a:t> traje portable, se trata de un traje artificial.</a:t>
            </a:r>
          </a:p>
          <a:p>
            <a:pPr algn="l"/>
            <a:endParaRPr lang="es-AR" dirty="0">
              <a:solidFill>
                <a:srgbClr val="006699"/>
              </a:solidFill>
              <a:latin typeface="Times New Roman" panose="02020603050405020304" pitchFamily="18" charset="0"/>
              <a:cs typeface="Times New Roman" panose="02020603050405020304" pitchFamily="18" charset="0"/>
            </a:endParaRPr>
          </a:p>
          <a:p>
            <a:pPr algn="l"/>
            <a:r>
              <a:rPr lang="es-AR" b="1" dirty="0" err="1">
                <a:solidFill>
                  <a:srgbClr val="FF0000"/>
                </a:solidFill>
                <a:latin typeface="Times New Roman" panose="02020603050405020304" pitchFamily="18" charset="0"/>
                <a:cs typeface="Times New Roman" panose="02020603050405020304" pitchFamily="18" charset="0"/>
              </a:rPr>
              <a:t>By</a:t>
            </a:r>
            <a:r>
              <a:rPr lang="es-AR" dirty="0">
                <a:solidFill>
                  <a:srgbClr val="FF0000"/>
                </a:solidFill>
                <a:latin typeface="Times New Roman" panose="02020603050405020304" pitchFamily="18" charset="0"/>
                <a:cs typeface="Times New Roman" panose="02020603050405020304" pitchFamily="18" charset="0"/>
              </a:rPr>
              <a:t>:</a:t>
            </a:r>
            <a:r>
              <a:rPr lang="es-AR" dirty="0">
                <a:solidFill>
                  <a:srgbClr val="006699"/>
                </a:solidFill>
                <a:latin typeface="Times New Roman" panose="02020603050405020304" pitchFamily="18" charset="0"/>
                <a:cs typeface="Times New Roman" panose="02020603050405020304" pitchFamily="18" charset="0"/>
              </a:rPr>
              <a:t> hay un significado de </a:t>
            </a:r>
            <a:r>
              <a:rPr lang="es-AR" i="1" dirty="0" err="1">
                <a:solidFill>
                  <a:srgbClr val="006699"/>
                </a:solidFill>
                <a:latin typeface="Times New Roman" panose="02020603050405020304" pitchFamily="18" charset="0"/>
                <a:cs typeface="Times New Roman" panose="02020603050405020304" pitchFamily="18" charset="0"/>
              </a:rPr>
              <a:t>by</a:t>
            </a:r>
            <a:r>
              <a:rPr lang="es-AR" dirty="0">
                <a:solidFill>
                  <a:srgbClr val="006699"/>
                </a:solidFill>
                <a:latin typeface="Times New Roman" panose="02020603050405020304" pitchFamily="18" charset="0"/>
                <a:cs typeface="Times New Roman" panose="02020603050405020304" pitchFamily="18" charset="0"/>
              </a:rPr>
              <a:t> asociado con cantidades y porcentajes. Al estar </a:t>
            </a:r>
            <a:r>
              <a:rPr lang="es-AR" i="1" dirty="0">
                <a:solidFill>
                  <a:srgbClr val="006699"/>
                </a:solidFill>
                <a:latin typeface="Times New Roman" panose="02020603050405020304" pitchFamily="18" charset="0"/>
                <a:cs typeface="Times New Roman" panose="02020603050405020304" pitchFamily="18" charset="0"/>
              </a:rPr>
              <a:t>as </a:t>
            </a:r>
            <a:r>
              <a:rPr lang="es-AR" i="1" dirty="0" err="1">
                <a:solidFill>
                  <a:srgbClr val="006699"/>
                </a:solidFill>
                <a:latin typeface="Times New Roman" panose="02020603050405020304" pitchFamily="18" charset="0"/>
                <a:cs typeface="Times New Roman" panose="02020603050405020304" pitchFamily="18" charset="0"/>
              </a:rPr>
              <a:t>much</a:t>
            </a:r>
            <a:r>
              <a:rPr lang="es-AR" i="1" dirty="0">
                <a:solidFill>
                  <a:srgbClr val="006699"/>
                </a:solidFill>
                <a:latin typeface="Times New Roman" panose="02020603050405020304" pitchFamily="18" charset="0"/>
                <a:cs typeface="Times New Roman" panose="02020603050405020304" pitchFamily="18" charset="0"/>
              </a:rPr>
              <a:t> as</a:t>
            </a:r>
            <a:r>
              <a:rPr lang="es-AR" dirty="0">
                <a:solidFill>
                  <a:srgbClr val="006699"/>
                </a:solidFill>
                <a:latin typeface="Times New Roman" panose="02020603050405020304" pitchFamily="18" charset="0"/>
                <a:cs typeface="Times New Roman" panose="02020603050405020304" pitchFamily="18" charset="0"/>
              </a:rPr>
              <a:t>, la preposición </a:t>
            </a:r>
            <a:r>
              <a:rPr lang="es-AR" i="1" dirty="0" err="1">
                <a:solidFill>
                  <a:srgbClr val="006699"/>
                </a:solidFill>
                <a:latin typeface="Times New Roman" panose="02020603050405020304" pitchFamily="18" charset="0"/>
                <a:cs typeface="Times New Roman" panose="02020603050405020304" pitchFamily="18" charset="0"/>
              </a:rPr>
              <a:t>by</a:t>
            </a:r>
            <a:r>
              <a:rPr lang="es-AR" i="1" dirty="0">
                <a:solidFill>
                  <a:srgbClr val="006699"/>
                </a:solidFill>
                <a:latin typeface="Times New Roman" panose="02020603050405020304" pitchFamily="18" charset="0"/>
                <a:cs typeface="Times New Roman" panose="02020603050405020304" pitchFamily="18" charset="0"/>
              </a:rPr>
              <a:t> </a:t>
            </a:r>
            <a:r>
              <a:rPr lang="es-AR" dirty="0">
                <a:solidFill>
                  <a:srgbClr val="006699"/>
                </a:solidFill>
                <a:latin typeface="Times New Roman" panose="02020603050405020304" pitchFamily="18" charset="0"/>
                <a:cs typeface="Times New Roman" panose="02020603050405020304" pitchFamily="18" charset="0"/>
              </a:rPr>
              <a:t>no se traduce, si la frase fuera </a:t>
            </a:r>
            <a:r>
              <a:rPr lang="es-AR" i="1" dirty="0" err="1">
                <a:solidFill>
                  <a:srgbClr val="006699"/>
                </a:solidFill>
                <a:latin typeface="Times New Roman" panose="02020603050405020304" pitchFamily="18" charset="0"/>
                <a:cs typeface="Times New Roman" panose="02020603050405020304" pitchFamily="18" charset="0"/>
              </a:rPr>
              <a:t>reducing</a:t>
            </a:r>
            <a:r>
              <a:rPr lang="es-AR" i="1" dirty="0">
                <a:solidFill>
                  <a:srgbClr val="006699"/>
                </a:solidFill>
                <a:latin typeface="Times New Roman" panose="02020603050405020304" pitchFamily="18" charset="0"/>
                <a:cs typeface="Times New Roman" panose="02020603050405020304" pitchFamily="18" charset="0"/>
              </a:rPr>
              <a:t> </a:t>
            </a:r>
            <a:r>
              <a:rPr lang="es-AR" i="1" dirty="0" err="1">
                <a:solidFill>
                  <a:srgbClr val="006699"/>
                </a:solidFill>
                <a:latin typeface="Times New Roman" panose="02020603050405020304" pitchFamily="18" charset="0"/>
                <a:cs typeface="Times New Roman" panose="02020603050405020304" pitchFamily="18" charset="0"/>
              </a:rPr>
              <a:t>required</a:t>
            </a:r>
            <a:r>
              <a:rPr lang="es-AR" i="1" dirty="0">
                <a:solidFill>
                  <a:srgbClr val="006699"/>
                </a:solidFill>
                <a:latin typeface="Times New Roman" panose="02020603050405020304" pitchFamily="18" charset="0"/>
                <a:cs typeface="Times New Roman" panose="02020603050405020304" pitchFamily="18" charset="0"/>
              </a:rPr>
              <a:t> </a:t>
            </a:r>
            <a:r>
              <a:rPr lang="es-AR" i="1" dirty="0" err="1">
                <a:solidFill>
                  <a:srgbClr val="006699"/>
                </a:solidFill>
                <a:latin typeface="Times New Roman" panose="02020603050405020304" pitchFamily="18" charset="0"/>
                <a:cs typeface="Times New Roman" panose="02020603050405020304" pitchFamily="18" charset="0"/>
              </a:rPr>
              <a:t>muscle</a:t>
            </a:r>
            <a:r>
              <a:rPr lang="es-AR" i="1" dirty="0">
                <a:solidFill>
                  <a:srgbClr val="006699"/>
                </a:solidFill>
                <a:latin typeface="Times New Roman" panose="02020603050405020304" pitchFamily="18" charset="0"/>
                <a:cs typeface="Times New Roman" panose="02020603050405020304" pitchFamily="18" charset="0"/>
              </a:rPr>
              <a:t> </a:t>
            </a:r>
            <a:r>
              <a:rPr lang="es-AR" i="1" dirty="0" err="1">
                <a:solidFill>
                  <a:srgbClr val="006699"/>
                </a:solidFill>
                <a:latin typeface="Times New Roman" panose="02020603050405020304" pitchFamily="18" charset="0"/>
                <a:cs typeface="Times New Roman" panose="02020603050405020304" pitchFamily="18" charset="0"/>
              </a:rPr>
              <a:t>force</a:t>
            </a:r>
            <a:r>
              <a:rPr lang="es-AR" i="1" dirty="0">
                <a:solidFill>
                  <a:srgbClr val="006699"/>
                </a:solidFill>
                <a:latin typeface="Times New Roman" panose="02020603050405020304" pitchFamily="18" charset="0"/>
                <a:cs typeface="Times New Roman" panose="02020603050405020304" pitchFamily="18" charset="0"/>
              </a:rPr>
              <a:t> </a:t>
            </a:r>
            <a:r>
              <a:rPr lang="es-AR" i="1" dirty="0" err="1">
                <a:solidFill>
                  <a:srgbClr val="006699"/>
                </a:solidFill>
                <a:latin typeface="Times New Roman" panose="02020603050405020304" pitchFamily="18" charset="0"/>
                <a:cs typeface="Times New Roman" panose="02020603050405020304" pitchFamily="18" charset="0"/>
              </a:rPr>
              <a:t>by</a:t>
            </a:r>
            <a:r>
              <a:rPr lang="es-AR" i="1" dirty="0">
                <a:solidFill>
                  <a:srgbClr val="006699"/>
                </a:solidFill>
                <a:latin typeface="Times New Roman" panose="02020603050405020304" pitchFamily="18" charset="0"/>
                <a:cs typeface="Times New Roman" panose="02020603050405020304" pitchFamily="18" charset="0"/>
              </a:rPr>
              <a:t> 60%</a:t>
            </a:r>
            <a:r>
              <a:rPr lang="es-AR" dirty="0">
                <a:solidFill>
                  <a:srgbClr val="006699"/>
                </a:solidFill>
                <a:latin typeface="Times New Roman" panose="02020603050405020304" pitchFamily="18" charset="0"/>
                <a:cs typeface="Times New Roman" panose="02020603050405020304" pitchFamily="18" charset="0"/>
              </a:rPr>
              <a:t>. Ahí sí se traduciría </a:t>
            </a:r>
            <a:r>
              <a:rPr lang="es-AR" dirty="0" err="1">
                <a:solidFill>
                  <a:srgbClr val="006699"/>
                </a:solidFill>
                <a:latin typeface="Times New Roman" panose="02020603050405020304" pitchFamily="18" charset="0"/>
                <a:cs typeface="Times New Roman" panose="02020603050405020304" pitchFamily="18" charset="0"/>
              </a:rPr>
              <a:t>by</a:t>
            </a:r>
            <a:r>
              <a:rPr lang="es-AR" dirty="0">
                <a:solidFill>
                  <a:srgbClr val="006699"/>
                </a:solidFill>
                <a:latin typeface="Times New Roman" panose="02020603050405020304" pitchFamily="18" charset="0"/>
                <a:cs typeface="Times New Roman" panose="02020603050405020304" pitchFamily="18" charset="0"/>
              </a:rPr>
              <a:t> y quedaría </a:t>
            </a:r>
            <a:r>
              <a:rPr lang="es-AR" i="1" dirty="0">
                <a:solidFill>
                  <a:srgbClr val="006699"/>
                </a:solidFill>
                <a:latin typeface="Times New Roman" panose="02020603050405020304" pitchFamily="18" charset="0"/>
                <a:cs typeface="Times New Roman" panose="02020603050405020304" pitchFamily="18" charset="0"/>
              </a:rPr>
              <a:t>reduciendo la fuerza muscular requerida en un 60%.</a:t>
            </a:r>
          </a:p>
          <a:p>
            <a:pPr algn="l"/>
            <a:endParaRPr lang="es-AR" dirty="0"/>
          </a:p>
          <a:p>
            <a:pPr algn="l"/>
            <a:r>
              <a:rPr lang="es-AR" dirty="0"/>
              <a:t> </a:t>
            </a:r>
          </a:p>
          <a:p>
            <a:pPr algn="l"/>
            <a:endParaRPr lang="es-AR" sz="2800" dirty="0"/>
          </a:p>
        </p:txBody>
      </p:sp>
    </p:spTree>
    <p:extLst>
      <p:ext uri="{BB962C8B-B14F-4D97-AF65-F5344CB8AC3E}">
        <p14:creationId xmlns:p14="http://schemas.microsoft.com/office/powerpoint/2010/main" val="141067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a:t>13. </a:t>
            </a:r>
            <a:r>
              <a:rPr lang="en-GB" sz="2800" dirty="0" err="1"/>
              <a:t>Nanomaterials</a:t>
            </a:r>
            <a:r>
              <a:rPr lang="en-GB" sz="2800" dirty="0"/>
              <a:t> are usually defined as materials that have at least one dimension smaller than 100 </a:t>
            </a:r>
            <a:r>
              <a:rPr lang="en-GB" sz="2800" dirty="0" err="1"/>
              <a:t>nanometers</a:t>
            </a:r>
            <a:r>
              <a:rPr lang="en-GB" sz="2800" dirty="0"/>
              <a:t>. </a:t>
            </a:r>
            <a:endParaRPr lang="es-AR" sz="2800" dirty="0"/>
          </a:p>
          <a:p>
            <a:pPr algn="l"/>
            <a:r>
              <a:rPr lang="en-GB" sz="2800" dirty="0"/>
              <a:t> </a:t>
            </a:r>
            <a:endParaRPr lang="es-AR" sz="2800" dirty="0"/>
          </a:p>
          <a:p>
            <a:pPr algn="l"/>
            <a:r>
              <a:rPr lang="en-GB" sz="2800" dirty="0"/>
              <a:t>14. In stabilized grades, Sigma phase precipitation is faster than other grades of stainless steel grades (for example as is shown in Fig. 2, precipitating in alloy 347 is slightly faster than that in alloy 321)</a:t>
            </a:r>
            <a:endParaRPr lang="es-AR" sz="2800" dirty="0"/>
          </a:p>
        </p:txBody>
      </p:sp>
    </p:spTree>
    <p:extLst>
      <p:ext uri="{BB962C8B-B14F-4D97-AF65-F5344CB8AC3E}">
        <p14:creationId xmlns:p14="http://schemas.microsoft.com/office/powerpoint/2010/main" val="216731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s-ES" sz="3200" b="1" dirty="0">
                <a:solidFill>
                  <a:srgbClr val="006699"/>
                </a:solidFill>
              </a:rPr>
              <a:t>C. 1) </a:t>
            </a:r>
            <a:r>
              <a:rPr lang="es-ES" sz="3200" b="1" u="sng" dirty="0">
                <a:solidFill>
                  <a:srgbClr val="006699"/>
                </a:solidFill>
              </a:rPr>
              <a:t>En el siguiente texto, subraye todos los casos de estructuras comparativas y superlativas (comunes y especiales), y 2) Traduzca dichas oraciones</a:t>
            </a:r>
            <a:r>
              <a:rPr lang="es-ES" sz="3200" b="1" dirty="0">
                <a:solidFill>
                  <a:srgbClr val="006699"/>
                </a:solidFill>
              </a:rPr>
              <a:t>.</a:t>
            </a:r>
            <a:endParaRPr lang="es-AR" sz="3200" b="1" dirty="0">
              <a:solidFill>
                <a:srgbClr val="006699"/>
              </a:solidFill>
            </a:endParaRPr>
          </a:p>
        </p:txBody>
      </p:sp>
    </p:spTree>
    <p:extLst>
      <p:ext uri="{BB962C8B-B14F-4D97-AF65-F5344CB8AC3E}">
        <p14:creationId xmlns:p14="http://schemas.microsoft.com/office/powerpoint/2010/main" val="1402459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r>
              <a:rPr lang="en-GB" sz="3200" b="1" dirty="0">
                <a:solidFill>
                  <a:srgbClr val="006699"/>
                </a:solidFill>
                <a:latin typeface="Arial Black" panose="020B0A04020102020204" pitchFamily="34" charset="0"/>
              </a:rPr>
              <a:t>6 of the lightest and strongest materials on </a:t>
            </a:r>
            <a:r>
              <a:rPr lang="en-GB" sz="3200" b="1" dirty="0" smtClean="0">
                <a:solidFill>
                  <a:srgbClr val="006699"/>
                </a:solidFill>
                <a:latin typeface="Arial Black" panose="020B0A04020102020204" pitchFamily="34" charset="0"/>
              </a:rPr>
              <a:t>Earth</a:t>
            </a:r>
            <a:endParaRPr lang="es-AR" sz="3200" dirty="0">
              <a:solidFill>
                <a:srgbClr val="006699"/>
              </a:solidFill>
              <a:latin typeface="Arial Black" panose="020B0A04020102020204" pitchFamily="34" charset="0"/>
            </a:endParaRPr>
          </a:p>
        </p:txBody>
      </p:sp>
    </p:spTree>
    <p:extLst>
      <p:ext uri="{BB962C8B-B14F-4D97-AF65-F5344CB8AC3E}">
        <p14:creationId xmlns:p14="http://schemas.microsoft.com/office/powerpoint/2010/main" val="254380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a:solidFill>
                  <a:schemeClr val="accent2"/>
                </a:solidFill>
              </a:rPr>
              <a:t>The </a:t>
            </a:r>
            <a:r>
              <a:rPr lang="en-GB" sz="2800" dirty="0">
                <a:solidFill>
                  <a:schemeClr val="accent2"/>
                </a:solidFill>
                <a:hlinkClick r:id="rId2"/>
              </a:rPr>
              <a:t>future of construction</a:t>
            </a:r>
            <a:r>
              <a:rPr lang="en-GB" sz="2800" dirty="0">
                <a:solidFill>
                  <a:schemeClr val="accent2"/>
                </a:solidFill>
              </a:rPr>
              <a:t> is getting more and more exciting thanks to huge technological developments in material innovation. Researchers are constantly developing new materials that are stronger and lighter than ever before, paving the </a:t>
            </a:r>
            <a:r>
              <a:rPr lang="en-GB" sz="2800" dirty="0" smtClean="0">
                <a:solidFill>
                  <a:schemeClr val="accent2"/>
                </a:solidFill>
              </a:rPr>
              <a:t>way</a:t>
            </a:r>
            <a:r>
              <a:rPr lang="es-ES" sz="2800" b="1" baseline="30000" dirty="0">
                <a:solidFill>
                  <a:schemeClr val="accent2"/>
                </a:solidFill>
              </a:rPr>
              <a:t>1</a:t>
            </a:r>
            <a:r>
              <a:rPr lang="en-GB" sz="2800" dirty="0" smtClean="0">
                <a:solidFill>
                  <a:schemeClr val="accent2"/>
                </a:solidFill>
              </a:rPr>
              <a:t> </a:t>
            </a:r>
            <a:r>
              <a:rPr lang="en-GB" sz="2800" dirty="0">
                <a:solidFill>
                  <a:schemeClr val="accent2"/>
                </a:solidFill>
              </a:rPr>
              <a:t>to a more energy-efficient and </a:t>
            </a:r>
            <a:r>
              <a:rPr lang="en-GB" sz="2800" dirty="0" smtClean="0">
                <a:solidFill>
                  <a:schemeClr val="accent2"/>
                </a:solidFill>
              </a:rPr>
              <a:t>eco-friendly</a:t>
            </a:r>
            <a:r>
              <a:rPr lang="es-ES" sz="2800" b="1" baseline="30000" dirty="0" smtClean="0">
                <a:solidFill>
                  <a:schemeClr val="accent2"/>
                </a:solidFill>
              </a:rPr>
              <a:t>2</a:t>
            </a:r>
            <a:r>
              <a:rPr lang="en-GB" sz="2800" dirty="0" smtClean="0">
                <a:solidFill>
                  <a:schemeClr val="accent2"/>
                </a:solidFill>
              </a:rPr>
              <a:t> </a:t>
            </a:r>
            <a:r>
              <a:rPr lang="en-GB" sz="2800" dirty="0">
                <a:solidFill>
                  <a:schemeClr val="accent2"/>
                </a:solidFill>
              </a:rPr>
              <a:t>future in everything from </a:t>
            </a:r>
            <a:r>
              <a:rPr lang="en-GB" sz="2800" dirty="0">
                <a:solidFill>
                  <a:schemeClr val="accent2"/>
                </a:solidFill>
                <a:hlinkClick r:id="rId3"/>
              </a:rPr>
              <a:t>transportation</a:t>
            </a:r>
            <a:r>
              <a:rPr lang="en-GB" sz="2800" dirty="0">
                <a:solidFill>
                  <a:schemeClr val="accent2"/>
                </a:solidFill>
              </a:rPr>
              <a:t> to </a:t>
            </a:r>
            <a:r>
              <a:rPr lang="en-GB" sz="2800" dirty="0">
                <a:solidFill>
                  <a:schemeClr val="accent2"/>
                </a:solidFill>
                <a:hlinkClick r:id="rId4"/>
              </a:rPr>
              <a:t>medical technology</a:t>
            </a:r>
            <a:r>
              <a:rPr lang="en-GB" sz="2800" dirty="0">
                <a:solidFill>
                  <a:schemeClr val="accent2"/>
                </a:solidFill>
              </a:rPr>
              <a:t>. We’ve rounded up six cutting-edge materials that </a:t>
            </a:r>
            <a:r>
              <a:rPr lang="en-GB" sz="2800" dirty="0" smtClean="0">
                <a:solidFill>
                  <a:schemeClr val="accent2"/>
                </a:solidFill>
              </a:rPr>
              <a:t>rank</a:t>
            </a:r>
            <a:r>
              <a:rPr lang="es-ES" sz="2800" b="1" baseline="30000" dirty="0" smtClean="0">
                <a:solidFill>
                  <a:schemeClr val="accent2"/>
                </a:solidFill>
              </a:rPr>
              <a:t>3</a:t>
            </a:r>
            <a:r>
              <a:rPr lang="en-GB" sz="2800" dirty="0" smtClean="0">
                <a:solidFill>
                  <a:schemeClr val="accent2"/>
                </a:solidFill>
              </a:rPr>
              <a:t> </a:t>
            </a:r>
            <a:r>
              <a:rPr lang="en-GB" sz="2800" dirty="0">
                <a:solidFill>
                  <a:schemeClr val="accent2"/>
                </a:solidFill>
              </a:rPr>
              <a:t>among some of the lightest and strongest ever discovered—</a:t>
            </a:r>
            <a:r>
              <a:rPr lang="en-GB" sz="2800" dirty="0"/>
              <a:t>keep reading to see them all.</a:t>
            </a:r>
            <a:endParaRPr lang="es-AR" sz="2800" dirty="0"/>
          </a:p>
        </p:txBody>
      </p:sp>
    </p:spTree>
    <p:extLst>
      <p:ext uri="{BB962C8B-B14F-4D97-AF65-F5344CB8AC3E}">
        <p14:creationId xmlns:p14="http://schemas.microsoft.com/office/powerpoint/2010/main" val="822061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482436" y="872837"/>
            <a:ext cx="9144000" cy="776288"/>
          </a:xfrm>
          <a:ln w="57150">
            <a:solidFill>
              <a:schemeClr val="accent1"/>
            </a:solidFill>
          </a:ln>
        </p:spPr>
        <p:txBody>
          <a:bodyPr anchor="ctr">
            <a:normAutofit/>
          </a:bodyPr>
          <a:lstStyle/>
          <a:p>
            <a:r>
              <a:rPr lang="es-AR" b="1" u="sng" dirty="0" smtClean="0">
                <a:latin typeface="Arial Black" panose="020B0A04020102020204" pitchFamily="34" charset="0"/>
                <a:hlinkClick r:id="rId2"/>
              </a:rPr>
              <a:t>3D </a:t>
            </a:r>
            <a:r>
              <a:rPr lang="es-AR" b="1" u="sng" dirty="0" err="1">
                <a:latin typeface="Arial Black" panose="020B0A04020102020204" pitchFamily="34" charset="0"/>
                <a:hlinkClick r:id="rId2"/>
              </a:rPr>
              <a:t>Graphene</a:t>
            </a:r>
            <a:endParaRPr lang="es-AR" dirty="0"/>
          </a:p>
        </p:txBody>
      </p:sp>
      <p:pic>
        <p:nvPicPr>
          <p:cNvPr id="5" name="Imagen 4" descr="https://inhabitat.com/wp-content/blogs.dir/1/files/2017/01/3D-Graphene-120x120.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338945" y="2036619"/>
            <a:ext cx="4724400" cy="3221182"/>
          </a:xfrm>
          <a:prstGeom prst="rect">
            <a:avLst/>
          </a:prstGeom>
          <a:noFill/>
          <a:ln>
            <a:noFill/>
          </a:ln>
        </p:spPr>
      </p:pic>
    </p:spTree>
    <p:extLst>
      <p:ext uri="{BB962C8B-B14F-4D97-AF65-F5344CB8AC3E}">
        <p14:creationId xmlns:p14="http://schemas.microsoft.com/office/powerpoint/2010/main" val="15354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Autofit/>
          </a:bodyPr>
          <a:lstStyle/>
          <a:p>
            <a:pPr algn="l" fontAlgn="base"/>
            <a:r>
              <a:rPr lang="en-GB" sz="2800" dirty="0" smtClean="0">
                <a:solidFill>
                  <a:schemeClr val="accent2"/>
                </a:solidFill>
              </a:rPr>
              <a:t>Made from pure </a:t>
            </a:r>
            <a:r>
              <a:rPr lang="en-GB" sz="2800" u="sng" dirty="0" smtClean="0">
                <a:solidFill>
                  <a:schemeClr val="accent2"/>
                </a:solidFill>
                <a:hlinkClick r:id="rId2"/>
              </a:rPr>
              <a:t>carbon</a:t>
            </a:r>
            <a:r>
              <a:rPr lang="en-GB" sz="2800" dirty="0" smtClean="0">
                <a:solidFill>
                  <a:schemeClr val="accent2"/>
                </a:solidFill>
              </a:rPr>
              <a:t>, ultra-thin </a:t>
            </a:r>
            <a:r>
              <a:rPr lang="en-GB" sz="2800" dirty="0" err="1" smtClean="0">
                <a:solidFill>
                  <a:schemeClr val="accent2"/>
                </a:solidFill>
              </a:rPr>
              <a:t>graphene</a:t>
            </a:r>
            <a:r>
              <a:rPr lang="en-GB" sz="2800" dirty="0" smtClean="0">
                <a:solidFill>
                  <a:schemeClr val="accent2"/>
                </a:solidFill>
              </a:rPr>
              <a:t> is  thought to be one of the strongest materials on the planet. But earlier this year, </a:t>
            </a:r>
            <a:r>
              <a:rPr lang="en-GB" sz="2800" dirty="0" smtClean="0"/>
              <a:t>researchers at MIT found a way to turn two-dimensional </a:t>
            </a:r>
            <a:r>
              <a:rPr lang="en-GB" sz="2800" dirty="0" err="1" smtClean="0"/>
              <a:t>graphene</a:t>
            </a:r>
            <a:r>
              <a:rPr lang="en-GB" sz="2800" dirty="0" smtClean="0"/>
              <a:t> into a three-dimensional structure by designing </a:t>
            </a:r>
            <a:r>
              <a:rPr lang="en-GB" sz="2800" dirty="0" smtClean="0">
                <a:solidFill>
                  <a:schemeClr val="accent2"/>
                </a:solidFill>
              </a:rPr>
              <a:t>a new material with a sponge-like configuration that’s 5 percent the density of steel and about 10 times as strong. The super-strong and lightweight 3D graphene has been shown</a:t>
            </a:r>
            <a:r>
              <a:rPr lang="es-ES" sz="2800" b="1" baseline="30000" dirty="0" smtClean="0">
                <a:solidFill>
                  <a:schemeClr val="accent2"/>
                </a:solidFill>
              </a:rPr>
              <a:t>4</a:t>
            </a:r>
            <a:r>
              <a:rPr lang="en-GB" sz="2800" dirty="0" smtClean="0">
                <a:solidFill>
                  <a:schemeClr val="accent2"/>
                </a:solidFill>
              </a:rPr>
              <a:t> to be stronger than </a:t>
            </a:r>
            <a:r>
              <a:rPr lang="en-GB" sz="2800" dirty="0" smtClean="0">
                <a:solidFill>
                  <a:srgbClr val="C00000"/>
                </a:solidFill>
              </a:rPr>
              <a:t>its </a:t>
            </a:r>
            <a:r>
              <a:rPr lang="en-GB" sz="2800" dirty="0" smtClean="0">
                <a:solidFill>
                  <a:srgbClr val="C00000"/>
                </a:solidFill>
                <a:hlinkClick r:id="rId3"/>
              </a:rPr>
              <a:t>2D counterpart</a:t>
            </a:r>
            <a:r>
              <a:rPr lang="en-GB" sz="2800" dirty="0" smtClean="0">
                <a:solidFill>
                  <a:srgbClr val="C00000"/>
                </a:solidFill>
              </a:rPr>
              <a:t> and offers greater</a:t>
            </a:r>
            <a:r>
              <a:rPr lang="es-ES" sz="2800" b="1" baseline="30000" dirty="0" smtClean="0">
                <a:solidFill>
                  <a:srgbClr val="C00000"/>
                </a:solidFill>
              </a:rPr>
              <a:t>5</a:t>
            </a:r>
            <a:r>
              <a:rPr lang="en-GB" sz="2800" dirty="0" smtClean="0">
                <a:solidFill>
                  <a:srgbClr val="C00000"/>
                </a:solidFill>
              </a:rPr>
              <a:t> potential uses thanks to its building block form</a:t>
            </a:r>
            <a:r>
              <a:rPr lang="en-GB" sz="2800" dirty="0" smtClean="0"/>
              <a:t>.</a:t>
            </a:r>
            <a:endParaRPr lang="es-AR" sz="2800" dirty="0"/>
          </a:p>
        </p:txBody>
      </p:sp>
    </p:spTree>
    <p:extLst>
      <p:ext uri="{BB962C8B-B14F-4D97-AF65-F5344CB8AC3E}">
        <p14:creationId xmlns:p14="http://schemas.microsoft.com/office/powerpoint/2010/main" val="2291196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870363" y="914400"/>
            <a:ext cx="9144000" cy="776288"/>
          </a:xfrm>
          <a:ln w="57150">
            <a:solidFill>
              <a:schemeClr val="accent1"/>
            </a:solidFill>
          </a:ln>
        </p:spPr>
        <p:txBody>
          <a:bodyPr anchor="ctr">
            <a:normAutofit/>
          </a:bodyPr>
          <a:lstStyle/>
          <a:p>
            <a:pPr algn="ctr"/>
            <a:r>
              <a:rPr lang="en-GB" b="1" u="sng" dirty="0" err="1" smtClean="0">
                <a:latin typeface="Arial Black" panose="020B0A04020102020204" pitchFamily="34" charset="0"/>
                <a:hlinkClick r:id="rId2"/>
              </a:rPr>
              <a:t>Carbyne</a:t>
            </a:r>
            <a:endParaRPr lang="es-AR" dirty="0">
              <a:latin typeface="Arial Black" panose="020B0A04020102020204" pitchFamily="34" charset="0"/>
            </a:endParaRPr>
          </a:p>
        </p:txBody>
      </p:sp>
      <p:pic>
        <p:nvPicPr>
          <p:cNvPr id="6" name="Imagen 5" descr="strongest materials on earth, world’s lightest materials, world’s lightest and strongest materials, lowest density materials, futuristic construction materials, world’s strongest natural material, materials stronger than graphene, materials lighter than graphene, materials lighter than air, materials stronger than steel, materials stronger than diamonds"/>
          <p:cNvPicPr/>
          <p:nvPr/>
        </p:nvPicPr>
        <p:blipFill>
          <a:blip r:embed="rId3">
            <a:extLst>
              <a:ext uri="{28A0092B-C50C-407E-A947-70E740481C1C}">
                <a14:useLocalDpi xmlns:a14="http://schemas.microsoft.com/office/drawing/2010/main" val="0"/>
              </a:ext>
            </a:extLst>
          </a:blip>
          <a:srcRect/>
          <a:stretch>
            <a:fillRect/>
          </a:stretch>
        </p:blipFill>
        <p:spPr bwMode="auto">
          <a:xfrm>
            <a:off x="4211782" y="2036619"/>
            <a:ext cx="3559521" cy="3221182"/>
          </a:xfrm>
          <a:prstGeom prst="rect">
            <a:avLst/>
          </a:prstGeom>
          <a:noFill/>
          <a:ln>
            <a:noFill/>
          </a:ln>
        </p:spPr>
      </p:pic>
    </p:spTree>
    <p:extLst>
      <p:ext uri="{BB962C8B-B14F-4D97-AF65-F5344CB8AC3E}">
        <p14:creationId xmlns:p14="http://schemas.microsoft.com/office/powerpoint/2010/main" val="1256293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smtClean="0"/>
              <a:t>In </a:t>
            </a:r>
            <a:r>
              <a:rPr lang="en-GB" sz="2800" dirty="0"/>
              <a:t>the spring of 2016, </a:t>
            </a:r>
            <a:r>
              <a:rPr lang="en-GB" sz="2800" dirty="0">
                <a:hlinkClick r:id="rId2"/>
              </a:rPr>
              <a:t>a team of </a:t>
            </a:r>
            <a:r>
              <a:rPr lang="en-GB" sz="2800" dirty="0" smtClean="0">
                <a:hlinkClick r:id="rId2"/>
              </a:rPr>
              <a:t>Austrian researchers</a:t>
            </a:r>
            <a:r>
              <a:rPr lang="en-GB" sz="2800" dirty="0"/>
              <a:t> revealed that they were able to successfully synthesize </a:t>
            </a:r>
            <a:r>
              <a:rPr lang="en-GB" sz="2800" dirty="0" err="1"/>
              <a:t>Carbyne</a:t>
            </a:r>
            <a:r>
              <a:rPr lang="en-GB" sz="2800" dirty="0"/>
              <a:t>, an exotic form of carbon that </a:t>
            </a:r>
            <a:r>
              <a:rPr lang="en-GB" sz="2800" dirty="0">
                <a:solidFill>
                  <a:schemeClr val="accent2"/>
                </a:solidFill>
              </a:rPr>
              <a:t>they </a:t>
            </a:r>
            <a:r>
              <a:rPr lang="en-GB" sz="2800" dirty="0" smtClean="0">
                <a:solidFill>
                  <a:schemeClr val="accent2"/>
                </a:solidFill>
              </a:rPr>
              <a:t>say</a:t>
            </a:r>
            <a:r>
              <a:rPr lang="es-ES" sz="2800" b="1" baseline="30000" dirty="0" smtClean="0">
                <a:solidFill>
                  <a:schemeClr val="accent2"/>
                </a:solidFill>
              </a:rPr>
              <a:t>6</a:t>
            </a:r>
            <a:r>
              <a:rPr lang="en-GB" sz="2800" dirty="0" smtClean="0">
                <a:solidFill>
                  <a:schemeClr val="accent2"/>
                </a:solidFill>
              </a:rPr>
              <a:t> </a:t>
            </a:r>
            <a:r>
              <a:rPr lang="en-GB" sz="2800" dirty="0">
                <a:solidFill>
                  <a:schemeClr val="accent2"/>
                </a:solidFill>
              </a:rPr>
              <a:t>is the strongest of all known </a:t>
            </a:r>
            <a:r>
              <a:rPr lang="en-GB" sz="2800" dirty="0" smtClean="0">
                <a:solidFill>
                  <a:schemeClr val="accent2"/>
                </a:solidFill>
              </a:rPr>
              <a:t>materials—even</a:t>
            </a:r>
            <a:r>
              <a:rPr lang="es-ES" sz="2800" b="1" baseline="30000" dirty="0" smtClean="0">
                <a:solidFill>
                  <a:schemeClr val="accent2"/>
                </a:solidFill>
              </a:rPr>
              <a:t>7</a:t>
            </a:r>
            <a:r>
              <a:rPr lang="en-GB" sz="2800" dirty="0" smtClean="0">
                <a:solidFill>
                  <a:schemeClr val="accent2"/>
                </a:solidFill>
              </a:rPr>
              <a:t> </a:t>
            </a:r>
            <a:r>
              <a:rPr lang="en-GB" sz="2800" dirty="0">
                <a:solidFill>
                  <a:schemeClr val="accent2"/>
                </a:solidFill>
              </a:rPr>
              <a:t>surpassing </a:t>
            </a:r>
            <a:r>
              <a:rPr lang="en-GB" sz="2800" u="sng" dirty="0">
                <a:solidFill>
                  <a:schemeClr val="accent2"/>
                </a:solidFill>
                <a:hlinkClick r:id="rId3"/>
              </a:rPr>
              <a:t>graphene</a:t>
            </a:r>
            <a:r>
              <a:rPr lang="en-GB" sz="2800" dirty="0">
                <a:solidFill>
                  <a:schemeClr val="accent2"/>
                </a:solidFill>
              </a:rPr>
              <a:t>. </a:t>
            </a:r>
            <a:r>
              <a:rPr lang="en-GB" sz="2800" dirty="0"/>
              <a:t>Considered the holy grail of carbon allotropes, </a:t>
            </a:r>
            <a:r>
              <a:rPr lang="en-GB" sz="2800" dirty="0" err="1"/>
              <a:t>Carbyne</a:t>
            </a:r>
            <a:r>
              <a:rPr lang="en-GB" sz="2800" dirty="0"/>
              <a:t> is made from a </a:t>
            </a:r>
            <a:r>
              <a:rPr lang="en-GB" sz="2800" dirty="0" err="1"/>
              <a:t>monodimensional</a:t>
            </a:r>
            <a:r>
              <a:rPr lang="en-GB" sz="2800" dirty="0"/>
              <a:t> chain of carbon atoms that’s highly reactive, making it very tricky to synthesize. </a:t>
            </a:r>
            <a:r>
              <a:rPr lang="en-GB" sz="2800" dirty="0">
                <a:solidFill>
                  <a:srgbClr val="C00000"/>
                </a:solidFill>
              </a:rPr>
              <a:t>The stiff material is believed to be twice as strong as carbon nanotubes.</a:t>
            </a:r>
            <a:endParaRPr lang="es-AR" sz="2800" dirty="0">
              <a:solidFill>
                <a:srgbClr val="C00000"/>
              </a:solidFill>
            </a:endParaRPr>
          </a:p>
        </p:txBody>
      </p:sp>
    </p:spTree>
    <p:extLst>
      <p:ext uri="{BB962C8B-B14F-4D97-AF65-F5344CB8AC3E}">
        <p14:creationId xmlns:p14="http://schemas.microsoft.com/office/powerpoint/2010/main" val="2983852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856509" y="872836"/>
            <a:ext cx="9144000" cy="776288"/>
          </a:xfrm>
          <a:ln w="57150">
            <a:solidFill>
              <a:schemeClr val="accent1"/>
            </a:solidFill>
          </a:ln>
        </p:spPr>
        <p:txBody>
          <a:bodyPr anchor="ctr">
            <a:normAutofit/>
          </a:bodyPr>
          <a:lstStyle/>
          <a:p>
            <a:pPr algn="ctr" fontAlgn="base"/>
            <a:r>
              <a:rPr lang="en-GB" b="1" u="sng" dirty="0" err="1">
                <a:latin typeface="Arial Black" panose="020B0A04020102020204" pitchFamily="34" charset="0"/>
                <a:hlinkClick r:id="rId2"/>
              </a:rPr>
              <a:t>Aerographite</a:t>
            </a:r>
            <a:endParaRPr lang="es-AR" dirty="0">
              <a:latin typeface="Arial Black" panose="020B0A04020102020204" pitchFamily="34" charset="0"/>
            </a:endParaRPr>
          </a:p>
        </p:txBody>
      </p:sp>
      <p:pic>
        <p:nvPicPr>
          <p:cNvPr id="4" name="Imagen 3" descr="strongest materials on earth, world’s lightest materials, world’s lightest and strongest materials, lowest density materials, futuristic construction materials, world’s strongest natural material, materials stronger than graphene, materials lighter than graphene, materials lighter than air, materials stronger than steel, materials stronger than diamonds"/>
          <p:cNvPicPr/>
          <p:nvPr/>
        </p:nvPicPr>
        <p:blipFill>
          <a:blip r:embed="rId3">
            <a:extLst>
              <a:ext uri="{28A0092B-C50C-407E-A947-70E740481C1C}">
                <a14:useLocalDpi xmlns:a14="http://schemas.microsoft.com/office/drawing/2010/main" val="0"/>
              </a:ext>
            </a:extLst>
          </a:blip>
          <a:srcRect/>
          <a:stretch>
            <a:fillRect/>
          </a:stretch>
        </p:blipFill>
        <p:spPr bwMode="auto">
          <a:xfrm>
            <a:off x="3685309" y="2036619"/>
            <a:ext cx="4175673" cy="3221182"/>
          </a:xfrm>
          <a:prstGeom prst="rect">
            <a:avLst/>
          </a:prstGeom>
          <a:noFill/>
          <a:ln>
            <a:noFill/>
          </a:ln>
        </p:spPr>
      </p:pic>
    </p:spTree>
    <p:extLst>
      <p:ext uri="{BB962C8B-B14F-4D97-AF65-F5344CB8AC3E}">
        <p14:creationId xmlns:p14="http://schemas.microsoft.com/office/powerpoint/2010/main" val="66743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31818" y="1487055"/>
            <a:ext cx="9144000" cy="4089400"/>
          </a:xfrm>
          <a:ln w="57150">
            <a:solidFill>
              <a:srgbClr val="006699"/>
            </a:solidFill>
          </a:ln>
        </p:spPr>
        <p:txBody>
          <a:bodyPr anchor="ctr">
            <a:normAutofit/>
          </a:bodyPr>
          <a:lstStyle/>
          <a:p>
            <a:pPr marL="0" indent="0" algn="ctr">
              <a:buNone/>
            </a:pPr>
            <a:r>
              <a:rPr lang="en-GB" sz="3600" b="1" dirty="0">
                <a:solidFill>
                  <a:srgbClr val="006699"/>
                </a:solidFill>
              </a:rPr>
              <a:t>A. </a:t>
            </a:r>
            <a:r>
              <a:rPr lang="en-GB" sz="3600" b="1" u="sng" dirty="0" err="1">
                <a:solidFill>
                  <a:srgbClr val="006699"/>
                </a:solidFill>
              </a:rPr>
              <a:t>Traduzca</a:t>
            </a:r>
            <a:r>
              <a:rPr lang="en-GB" sz="3600" b="1" u="sng" dirty="0">
                <a:solidFill>
                  <a:srgbClr val="006699"/>
                </a:solidFill>
              </a:rPr>
              <a:t> </a:t>
            </a:r>
            <a:r>
              <a:rPr lang="en-GB" sz="3600" b="1" u="sng" dirty="0" err="1">
                <a:solidFill>
                  <a:srgbClr val="006699"/>
                </a:solidFill>
              </a:rPr>
              <a:t>las</a:t>
            </a:r>
            <a:r>
              <a:rPr lang="en-GB" sz="3600" b="1" u="sng" dirty="0">
                <a:solidFill>
                  <a:srgbClr val="006699"/>
                </a:solidFill>
              </a:rPr>
              <a:t> </a:t>
            </a:r>
            <a:r>
              <a:rPr lang="en-GB" sz="3600" b="1" u="sng" dirty="0" err="1">
                <a:solidFill>
                  <a:srgbClr val="006699"/>
                </a:solidFill>
              </a:rPr>
              <a:t>siguientes</a:t>
            </a:r>
            <a:r>
              <a:rPr lang="en-GB" sz="3600" b="1" u="sng" dirty="0">
                <a:solidFill>
                  <a:srgbClr val="006699"/>
                </a:solidFill>
              </a:rPr>
              <a:t> </a:t>
            </a:r>
            <a:r>
              <a:rPr lang="en-GB" sz="3600" b="1" u="sng" dirty="0" err="1">
                <a:solidFill>
                  <a:srgbClr val="006699"/>
                </a:solidFill>
              </a:rPr>
              <a:t>oraciones</a:t>
            </a:r>
            <a:endParaRPr lang="es-AR" sz="3600" dirty="0">
              <a:solidFill>
                <a:srgbClr val="006699"/>
              </a:solidFill>
            </a:endParaRPr>
          </a:p>
        </p:txBody>
      </p:sp>
    </p:spTree>
    <p:extLst>
      <p:ext uri="{BB962C8B-B14F-4D97-AF65-F5344CB8AC3E}">
        <p14:creationId xmlns:p14="http://schemas.microsoft.com/office/powerpoint/2010/main" val="2644005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87236" y="1395990"/>
            <a:ext cx="9144000" cy="4089400"/>
          </a:xfrm>
          <a:ln w="57150">
            <a:solidFill>
              <a:srgbClr val="006699"/>
            </a:solidFill>
          </a:ln>
        </p:spPr>
        <p:txBody>
          <a:bodyPr anchor="ctr">
            <a:normAutofit/>
          </a:bodyPr>
          <a:lstStyle/>
          <a:p>
            <a:pPr marL="0" indent="0">
              <a:buNone/>
            </a:pPr>
            <a:r>
              <a:rPr lang="en-GB" sz="2800" dirty="0" smtClean="0"/>
              <a:t>Created </a:t>
            </a:r>
            <a:r>
              <a:rPr lang="en-GB" sz="2800" dirty="0"/>
              <a:t>from a network of porous carbon tubes, </a:t>
            </a:r>
            <a:r>
              <a:rPr lang="en-GB" sz="2800" dirty="0" err="1">
                <a:solidFill>
                  <a:srgbClr val="C00000"/>
                </a:solidFill>
              </a:rPr>
              <a:t>aerographite</a:t>
            </a:r>
            <a:r>
              <a:rPr lang="en-GB" sz="2800" dirty="0">
                <a:solidFill>
                  <a:srgbClr val="C00000"/>
                </a:solidFill>
              </a:rPr>
              <a:t> is synthetic foam that’s one of the lightest structural materials </a:t>
            </a:r>
            <a:r>
              <a:rPr lang="en-GB" sz="2800" dirty="0" smtClean="0">
                <a:solidFill>
                  <a:srgbClr val="C00000"/>
                </a:solidFill>
              </a:rPr>
              <a:t>ever</a:t>
            </a:r>
            <a:r>
              <a:rPr lang="es-ES" b="1" baseline="30000" dirty="0" smtClean="0">
                <a:solidFill>
                  <a:srgbClr val="C00000"/>
                </a:solidFill>
              </a:rPr>
              <a:t>8</a:t>
            </a:r>
            <a:r>
              <a:rPr lang="en-GB" sz="2800" dirty="0" smtClean="0">
                <a:solidFill>
                  <a:srgbClr val="C00000"/>
                </a:solidFill>
              </a:rPr>
              <a:t> </a:t>
            </a:r>
            <a:r>
              <a:rPr lang="en-GB" sz="2800" dirty="0">
                <a:solidFill>
                  <a:srgbClr val="C00000"/>
                </a:solidFill>
              </a:rPr>
              <a:t>created. </a:t>
            </a:r>
            <a:r>
              <a:rPr lang="en-GB" sz="2800" dirty="0"/>
              <a:t>Developed by researchers at the University of Kiel and the Technical University of Hamburg, </a:t>
            </a:r>
            <a:r>
              <a:rPr lang="en-GB" sz="2800" dirty="0" err="1">
                <a:solidFill>
                  <a:srgbClr val="C00000"/>
                </a:solidFill>
              </a:rPr>
              <a:t>aerographite</a:t>
            </a:r>
            <a:r>
              <a:rPr lang="en-GB" sz="2800" dirty="0">
                <a:solidFill>
                  <a:srgbClr val="C00000"/>
                </a:solidFill>
              </a:rPr>
              <a:t> can be produced in a variety of shapes and boasts a density of just 180 grams per cubic meter, making it about 75 times lighter than </a:t>
            </a:r>
            <a:r>
              <a:rPr lang="en-GB" sz="2800" dirty="0" err="1" smtClean="0">
                <a:solidFill>
                  <a:srgbClr val="C00000"/>
                </a:solidFill>
              </a:rPr>
              <a:t>styrofoam</a:t>
            </a:r>
            <a:r>
              <a:rPr lang="es-ES" b="1" baseline="30000" dirty="0" smtClean="0">
                <a:solidFill>
                  <a:srgbClr val="C00000"/>
                </a:solidFill>
              </a:rPr>
              <a:t>9</a:t>
            </a:r>
            <a:r>
              <a:rPr lang="en-GB" sz="2800" dirty="0" smtClean="0">
                <a:solidFill>
                  <a:srgbClr val="C00000"/>
                </a:solidFill>
              </a:rPr>
              <a:t>. </a:t>
            </a:r>
            <a:r>
              <a:rPr lang="en-GB" sz="2800" dirty="0"/>
              <a:t>The material could be used on the electrodes of </a:t>
            </a:r>
            <a:r>
              <a:rPr lang="en-GB" sz="2800" u="sng" dirty="0">
                <a:hlinkClick r:id="rId2"/>
              </a:rPr>
              <a:t>lithium ion batteries</a:t>
            </a:r>
            <a:r>
              <a:rPr lang="en-GB" sz="2800" dirty="0"/>
              <a:t> to reduce their weight.</a:t>
            </a:r>
            <a:endParaRPr lang="es-AR" sz="2800" dirty="0"/>
          </a:p>
        </p:txBody>
      </p:sp>
    </p:spTree>
    <p:extLst>
      <p:ext uri="{BB962C8B-B14F-4D97-AF65-F5344CB8AC3E}">
        <p14:creationId xmlns:p14="http://schemas.microsoft.com/office/powerpoint/2010/main" val="3001358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731818" y="914400"/>
            <a:ext cx="9144000" cy="776288"/>
          </a:xfrm>
          <a:ln w="57150">
            <a:solidFill>
              <a:schemeClr val="accent1"/>
            </a:solidFill>
          </a:ln>
        </p:spPr>
        <p:txBody>
          <a:bodyPr anchor="ctr">
            <a:normAutofit/>
          </a:bodyPr>
          <a:lstStyle/>
          <a:p>
            <a:pPr algn="ctr"/>
            <a:r>
              <a:rPr lang="en-GB" b="1" u="sng" dirty="0" err="1">
                <a:latin typeface="Arial Black" panose="020B0A04020102020204" pitchFamily="34" charset="0"/>
                <a:hlinkClick r:id="rId2"/>
              </a:rPr>
              <a:t>Aerographene</a:t>
            </a:r>
            <a:endParaRPr lang="es-AR" dirty="0"/>
          </a:p>
        </p:txBody>
      </p:sp>
      <p:pic>
        <p:nvPicPr>
          <p:cNvPr id="5" name="Picture 2" descr="strongest materials on earth, world’s lightest materials, world’s lightest and strongest materials, lowest density materials, futuristic construction materials, world’s strongest natural material, materials stronger than graphene, materials lighter than graphene, materials lighter than air, materials stronger than steel, materials stronger than diamonds"/>
          <p:cNvPicPr/>
          <p:nvPr/>
        </p:nvPicPr>
        <p:blipFill>
          <a:blip r:embed="rId3">
            <a:extLst>
              <a:ext uri="{28A0092B-C50C-407E-A947-70E740481C1C}">
                <a14:useLocalDpi xmlns:a14="http://schemas.microsoft.com/office/drawing/2010/main" val="0"/>
              </a:ext>
            </a:extLst>
          </a:blip>
          <a:srcRect/>
          <a:stretch>
            <a:fillRect/>
          </a:stretch>
        </p:blipFill>
        <p:spPr bwMode="auto">
          <a:xfrm>
            <a:off x="4082991" y="2036619"/>
            <a:ext cx="3966499" cy="3221182"/>
          </a:xfrm>
          <a:prstGeom prst="rect">
            <a:avLst/>
          </a:prstGeom>
          <a:noFill/>
          <a:extLst/>
        </p:spPr>
      </p:pic>
    </p:spTree>
    <p:extLst>
      <p:ext uri="{BB962C8B-B14F-4D97-AF65-F5344CB8AC3E}">
        <p14:creationId xmlns:p14="http://schemas.microsoft.com/office/powerpoint/2010/main" val="896973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73382" y="1251527"/>
            <a:ext cx="9144000" cy="4089400"/>
          </a:xfrm>
          <a:ln w="57150">
            <a:solidFill>
              <a:srgbClr val="006699"/>
            </a:solidFill>
          </a:ln>
        </p:spPr>
        <p:txBody>
          <a:bodyPr anchor="ctr">
            <a:normAutofit/>
          </a:bodyPr>
          <a:lstStyle/>
          <a:p>
            <a:pPr marL="0" indent="0">
              <a:buNone/>
            </a:pPr>
            <a:r>
              <a:rPr lang="en-GB" sz="2800" dirty="0" err="1" smtClean="0">
                <a:solidFill>
                  <a:srgbClr val="C00000"/>
                </a:solidFill>
              </a:rPr>
              <a:t>Aerographene</a:t>
            </a:r>
            <a:r>
              <a:rPr lang="en-GB" sz="2800" dirty="0">
                <a:solidFill>
                  <a:srgbClr val="C00000"/>
                </a:solidFill>
              </a:rPr>
              <a:t>, also known as </a:t>
            </a:r>
            <a:r>
              <a:rPr lang="en-GB" sz="2800" dirty="0" err="1">
                <a:solidFill>
                  <a:srgbClr val="C00000"/>
                </a:solidFill>
              </a:rPr>
              <a:t>graphene</a:t>
            </a:r>
            <a:r>
              <a:rPr lang="en-GB" sz="2800" dirty="0">
                <a:solidFill>
                  <a:srgbClr val="C00000"/>
                </a:solidFill>
              </a:rPr>
              <a:t> aerogel, is believed to be the world’s lightest material </a:t>
            </a:r>
            <a:r>
              <a:rPr lang="en-GB" sz="2800" dirty="0"/>
              <a:t>with a density of just 0.16 milligram per cubic </a:t>
            </a:r>
            <a:r>
              <a:rPr lang="en-GB" sz="2800" dirty="0" err="1"/>
              <a:t>centimeter</a:t>
            </a:r>
            <a:r>
              <a:rPr lang="en-GB" sz="2800" dirty="0"/>
              <a:t>. </a:t>
            </a:r>
            <a:r>
              <a:rPr lang="en-GB" sz="2800" dirty="0" smtClean="0">
                <a:solidFill>
                  <a:srgbClr val="C00000"/>
                </a:solidFill>
              </a:rPr>
              <a:t> </a:t>
            </a:r>
            <a:r>
              <a:rPr lang="en-GB" sz="2800" u="sng" dirty="0" smtClean="0">
                <a:solidFill>
                  <a:srgbClr val="C00000"/>
                </a:solidFill>
                <a:hlinkClick r:id="rId2"/>
              </a:rPr>
              <a:t>Zhejiang </a:t>
            </a:r>
            <a:r>
              <a:rPr lang="en-GB" sz="2800" u="sng" dirty="0" smtClean="0">
                <a:solidFill>
                  <a:srgbClr val="C00000"/>
                </a:solidFill>
                <a:hlinkClick r:id="rId2"/>
              </a:rPr>
              <a:t>University</a:t>
            </a:r>
            <a:r>
              <a:rPr lang="en-GB" sz="2800" dirty="0">
                <a:solidFill>
                  <a:srgbClr val="C00000"/>
                </a:solidFill>
              </a:rPr>
              <a:t> researchers developed the material, which is approximately 7.5 times less dense than air. </a:t>
            </a:r>
            <a:r>
              <a:rPr lang="en-GB" sz="2800" dirty="0"/>
              <a:t>The extremely elastic material can absorb up to 900 times their own weight in oil and water, making </a:t>
            </a:r>
            <a:r>
              <a:rPr lang="en-GB" sz="2800" u="sng" dirty="0">
                <a:hlinkClick r:id="rId3"/>
              </a:rPr>
              <a:t>oil spill</a:t>
            </a:r>
            <a:r>
              <a:rPr lang="en-GB" sz="2800" dirty="0"/>
              <a:t> </a:t>
            </a:r>
            <a:r>
              <a:rPr lang="en-GB" sz="2800" dirty="0" err="1"/>
              <a:t>cleanups</a:t>
            </a:r>
            <a:r>
              <a:rPr lang="en-GB" sz="2800" dirty="0"/>
              <a:t> a potential </a:t>
            </a:r>
            <a:r>
              <a:rPr lang="en-GB" sz="2800" dirty="0" smtClean="0"/>
              <a:t>application.</a:t>
            </a:r>
            <a:endParaRPr lang="es-AR" sz="2800" dirty="0"/>
          </a:p>
        </p:txBody>
      </p:sp>
    </p:spTree>
    <p:extLst>
      <p:ext uri="{BB962C8B-B14F-4D97-AF65-F5344CB8AC3E}">
        <p14:creationId xmlns:p14="http://schemas.microsoft.com/office/powerpoint/2010/main" val="12824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773382" y="886691"/>
            <a:ext cx="9144000" cy="776288"/>
          </a:xfrm>
          <a:ln w="57150">
            <a:solidFill>
              <a:schemeClr val="accent1"/>
            </a:solidFill>
          </a:ln>
        </p:spPr>
        <p:txBody>
          <a:bodyPr anchor="ctr">
            <a:normAutofit/>
          </a:bodyPr>
          <a:lstStyle/>
          <a:p>
            <a:pPr algn="ctr"/>
            <a:r>
              <a:rPr lang="en-GB" b="1" u="sng" dirty="0">
                <a:latin typeface="Arial Black" panose="020B0A04020102020204" pitchFamily="34" charset="0"/>
                <a:hlinkClick r:id="rId2"/>
              </a:rPr>
              <a:t>Metallic </a:t>
            </a:r>
            <a:r>
              <a:rPr lang="en-GB" b="1" u="sng" dirty="0" err="1" smtClean="0">
                <a:latin typeface="Arial Black" panose="020B0A04020102020204" pitchFamily="34" charset="0"/>
                <a:hlinkClick r:id="rId2"/>
              </a:rPr>
              <a:t>microlattice</a:t>
            </a:r>
            <a:endParaRPr lang="es-AR" dirty="0">
              <a:latin typeface="Arial Black" panose="020B0A04020102020204" pitchFamily="34" charset="0"/>
            </a:endParaRPr>
          </a:p>
        </p:txBody>
      </p:sp>
      <p:pic>
        <p:nvPicPr>
          <p:cNvPr id="4" name="Imagen 3" descr="https://inhabitat.com/wp-content/blogs.dir/1/files/2017/01/Metallic-microlattice-120x120.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06982" y="2036619"/>
            <a:ext cx="3796145" cy="3221182"/>
          </a:xfrm>
          <a:prstGeom prst="rect">
            <a:avLst/>
          </a:prstGeom>
          <a:noFill/>
          <a:ln>
            <a:noFill/>
          </a:ln>
        </p:spPr>
      </p:pic>
    </p:spTree>
    <p:extLst>
      <p:ext uri="{BB962C8B-B14F-4D97-AF65-F5344CB8AC3E}">
        <p14:creationId xmlns:p14="http://schemas.microsoft.com/office/powerpoint/2010/main" val="3504482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814946" y="1182254"/>
            <a:ext cx="9144000" cy="4089400"/>
          </a:xfrm>
          <a:ln w="57150">
            <a:solidFill>
              <a:srgbClr val="006699"/>
            </a:solidFill>
          </a:ln>
        </p:spPr>
        <p:txBody>
          <a:bodyPr anchor="ctr"/>
          <a:lstStyle/>
          <a:p>
            <a:pPr marL="0" indent="0" fontAlgn="base">
              <a:buNone/>
            </a:pPr>
            <a:r>
              <a:rPr lang="en-GB" sz="2800" dirty="0" smtClean="0">
                <a:solidFill>
                  <a:srgbClr val="C00000"/>
                </a:solidFill>
              </a:rPr>
              <a:t>Metallic </a:t>
            </a:r>
            <a:r>
              <a:rPr lang="en-GB" sz="2800" dirty="0" err="1" smtClean="0">
                <a:solidFill>
                  <a:srgbClr val="C00000"/>
                </a:solidFill>
              </a:rPr>
              <a:t>microlattice</a:t>
            </a:r>
            <a:r>
              <a:rPr lang="es-ES" b="1" baseline="30000" dirty="0" smtClean="0">
                <a:solidFill>
                  <a:srgbClr val="C00000"/>
                </a:solidFill>
              </a:rPr>
              <a:t>10</a:t>
            </a:r>
            <a:r>
              <a:rPr lang="en-GB" sz="2800" dirty="0" smtClean="0">
                <a:solidFill>
                  <a:srgbClr val="C00000"/>
                </a:solidFill>
              </a:rPr>
              <a:t> </a:t>
            </a:r>
            <a:r>
              <a:rPr lang="en-GB" sz="2800" dirty="0">
                <a:solidFill>
                  <a:srgbClr val="C00000"/>
                </a:solidFill>
              </a:rPr>
              <a:t>is the world’s lightest metal and one of the lightest structural materials.</a:t>
            </a:r>
            <a:r>
              <a:rPr lang="en-GB" sz="2800" dirty="0"/>
              <a:t> </a:t>
            </a:r>
            <a:r>
              <a:rPr lang="en-GB" sz="2800" dirty="0" smtClean="0">
                <a:solidFill>
                  <a:srgbClr val="C00000"/>
                </a:solidFill>
              </a:rPr>
              <a:t>This </a:t>
            </a:r>
            <a:r>
              <a:rPr lang="en-GB" sz="2800" dirty="0">
                <a:solidFill>
                  <a:srgbClr val="C00000"/>
                </a:solidFill>
              </a:rPr>
              <a:t>synthetic porous material made from nickel </a:t>
            </a:r>
            <a:r>
              <a:rPr lang="en-GB" sz="2800" dirty="0" smtClean="0">
                <a:solidFill>
                  <a:srgbClr val="C00000"/>
                </a:solidFill>
              </a:rPr>
              <a:t>phosphorous</a:t>
            </a:r>
            <a:r>
              <a:rPr lang="es-ES" b="1" baseline="30000" dirty="0" smtClean="0">
                <a:solidFill>
                  <a:srgbClr val="C00000"/>
                </a:solidFill>
              </a:rPr>
              <a:t>11</a:t>
            </a:r>
            <a:r>
              <a:rPr lang="en-GB" sz="2800" dirty="0" smtClean="0">
                <a:solidFill>
                  <a:srgbClr val="C00000"/>
                </a:solidFill>
              </a:rPr>
              <a:t> </a:t>
            </a:r>
            <a:r>
              <a:rPr lang="en-GB" sz="2800" dirty="0">
                <a:solidFill>
                  <a:srgbClr val="C00000"/>
                </a:solidFill>
              </a:rPr>
              <a:t>tubes has a density as low as 0.9 milligrams per cubic </a:t>
            </a:r>
            <a:r>
              <a:rPr lang="en-GB" sz="2800" dirty="0" err="1">
                <a:solidFill>
                  <a:srgbClr val="C00000"/>
                </a:solidFill>
              </a:rPr>
              <a:t>centimeter</a:t>
            </a:r>
            <a:r>
              <a:rPr lang="en-GB" sz="2800" dirty="0">
                <a:solidFill>
                  <a:srgbClr val="C00000"/>
                </a:solidFill>
              </a:rPr>
              <a:t>. </a:t>
            </a:r>
            <a:r>
              <a:rPr lang="en-GB" sz="2800" dirty="0"/>
              <a:t>Potential uses include applications in automotive engineering, aeronautical engineering, and more.</a:t>
            </a:r>
            <a:endParaRPr lang="es-AR" sz="2800" dirty="0"/>
          </a:p>
          <a:p>
            <a:pPr algn="l"/>
            <a:endParaRPr lang="es-AR" dirty="0"/>
          </a:p>
        </p:txBody>
      </p:sp>
    </p:spTree>
    <p:extLst>
      <p:ext uri="{BB962C8B-B14F-4D97-AF65-F5344CB8AC3E}">
        <p14:creationId xmlns:p14="http://schemas.microsoft.com/office/powerpoint/2010/main" val="2931917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2105891" y="762000"/>
            <a:ext cx="9144000" cy="776288"/>
          </a:xfrm>
          <a:ln w="57150">
            <a:solidFill>
              <a:schemeClr val="accent1"/>
            </a:solidFill>
          </a:ln>
        </p:spPr>
        <p:txBody>
          <a:bodyPr anchor="ctr">
            <a:normAutofit/>
          </a:bodyPr>
          <a:lstStyle/>
          <a:p>
            <a:r>
              <a:rPr lang="en-GB" b="1" u="sng" dirty="0">
                <a:latin typeface="Arial Black" panose="020B0A04020102020204" pitchFamily="34" charset="0"/>
                <a:hlinkClick r:id="rId2"/>
              </a:rPr>
              <a:t>Limpet </a:t>
            </a:r>
            <a:r>
              <a:rPr lang="en-GB" b="1" u="sng" dirty="0" smtClean="0">
                <a:latin typeface="Arial Black" panose="020B0A04020102020204" pitchFamily="34" charset="0"/>
                <a:hlinkClick r:id="rId2"/>
              </a:rPr>
              <a:t>teeth</a:t>
            </a:r>
            <a:endParaRPr lang="es-AR" dirty="0">
              <a:latin typeface="Arial Black" panose="020B0A04020102020204" pitchFamily="34" charset="0"/>
            </a:endParaRPr>
          </a:p>
        </p:txBody>
      </p:sp>
      <p:pic>
        <p:nvPicPr>
          <p:cNvPr id="4" name="Imagen 3" descr="https://inhabitat.com/wp-content/blogs.dir/1/files/2017/01/Limpet-teeth-120x120.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41618" y="2036619"/>
            <a:ext cx="4308764" cy="3221182"/>
          </a:xfrm>
          <a:prstGeom prst="rect">
            <a:avLst/>
          </a:prstGeom>
          <a:noFill/>
          <a:ln>
            <a:noFill/>
          </a:ln>
        </p:spPr>
      </p:pic>
    </p:spTree>
    <p:extLst>
      <p:ext uri="{BB962C8B-B14F-4D97-AF65-F5344CB8AC3E}">
        <p14:creationId xmlns:p14="http://schemas.microsoft.com/office/powerpoint/2010/main" val="3979867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59527" y="1168400"/>
            <a:ext cx="9144000" cy="4089400"/>
          </a:xfrm>
          <a:ln w="57150">
            <a:solidFill>
              <a:srgbClr val="006699"/>
            </a:solidFill>
          </a:ln>
        </p:spPr>
        <p:txBody>
          <a:bodyPr anchor="ctr">
            <a:normAutofit/>
          </a:bodyPr>
          <a:lstStyle/>
          <a:p>
            <a:pPr marL="0" indent="0">
              <a:buNone/>
            </a:pPr>
            <a:r>
              <a:rPr lang="en-GB" sz="2800" dirty="0" smtClean="0">
                <a:solidFill>
                  <a:srgbClr val="C00000"/>
                </a:solidFill>
              </a:rPr>
              <a:t>The </a:t>
            </a:r>
            <a:r>
              <a:rPr lang="en-GB" sz="2800" dirty="0">
                <a:solidFill>
                  <a:srgbClr val="C00000"/>
                </a:solidFill>
              </a:rPr>
              <a:t>teeth of </a:t>
            </a:r>
            <a:r>
              <a:rPr lang="en-GB" sz="2800" dirty="0" smtClean="0">
                <a:solidFill>
                  <a:srgbClr val="C00000"/>
                </a:solidFill>
              </a:rPr>
              <a:t>limpets</a:t>
            </a:r>
            <a:r>
              <a:rPr lang="es-ES" b="1" baseline="30000" dirty="0" smtClean="0">
                <a:solidFill>
                  <a:srgbClr val="C00000"/>
                </a:solidFill>
              </a:rPr>
              <a:t>12</a:t>
            </a:r>
            <a:r>
              <a:rPr lang="en-GB" sz="2800" dirty="0" smtClean="0"/>
              <a:t>, </a:t>
            </a:r>
            <a:r>
              <a:rPr lang="en-GB" sz="2800" dirty="0"/>
              <a:t>the term for aquatic snails found clinging to rocky shores, </a:t>
            </a:r>
            <a:r>
              <a:rPr lang="en-GB" sz="2800" dirty="0">
                <a:solidFill>
                  <a:srgbClr val="C00000"/>
                </a:solidFill>
              </a:rPr>
              <a:t>are considered to be one of the strongest biological materials in the world. </a:t>
            </a:r>
            <a:r>
              <a:rPr lang="en-GB" sz="2800" dirty="0"/>
              <a:t>Made of a mineral-protein composite, </a:t>
            </a:r>
            <a:r>
              <a:rPr lang="en-GB" sz="2800" dirty="0">
                <a:solidFill>
                  <a:srgbClr val="C00000"/>
                </a:solidFill>
              </a:rPr>
              <a:t>limpet teeth have been revealed in a </a:t>
            </a:r>
            <a:r>
              <a:rPr lang="en-GB" sz="2800" u="sng" dirty="0">
                <a:solidFill>
                  <a:srgbClr val="C00000"/>
                </a:solidFill>
                <a:hlinkClick r:id="rId2"/>
              </a:rPr>
              <a:t>University of Portsmouth</a:t>
            </a:r>
            <a:r>
              <a:rPr lang="en-GB" sz="2800" dirty="0">
                <a:solidFill>
                  <a:srgbClr val="C00000"/>
                </a:solidFill>
              </a:rPr>
              <a:t> study to be much stronger than </a:t>
            </a:r>
            <a:r>
              <a:rPr lang="en-GB" sz="2800" u="sng" dirty="0">
                <a:solidFill>
                  <a:srgbClr val="C00000"/>
                </a:solidFill>
                <a:hlinkClick r:id="rId3"/>
              </a:rPr>
              <a:t>spider silk</a:t>
            </a:r>
            <a:r>
              <a:rPr lang="en-GB" sz="2800" dirty="0">
                <a:solidFill>
                  <a:srgbClr val="C00000"/>
                </a:solidFill>
              </a:rPr>
              <a:t>. </a:t>
            </a:r>
            <a:r>
              <a:rPr lang="en-GB" sz="2800" dirty="0"/>
              <a:t>Its strength is believed to be due to its tightly </a:t>
            </a:r>
            <a:r>
              <a:rPr lang="en-GB" sz="2800" dirty="0" smtClean="0"/>
              <a:t>packed</a:t>
            </a:r>
            <a:r>
              <a:rPr lang="es-ES" b="1" baseline="30000" dirty="0" smtClean="0">
                <a:solidFill>
                  <a:srgbClr val="FF0000"/>
                </a:solidFill>
              </a:rPr>
              <a:t>13</a:t>
            </a:r>
            <a:r>
              <a:rPr lang="en-GB" sz="2800" dirty="0" smtClean="0"/>
              <a:t> </a:t>
            </a:r>
            <a:r>
              <a:rPr lang="en-GB" sz="2800" dirty="0"/>
              <a:t>mineral </a:t>
            </a:r>
            <a:r>
              <a:rPr lang="en-GB" sz="2800" dirty="0" err="1"/>
              <a:t>fibers</a:t>
            </a:r>
            <a:r>
              <a:rPr lang="en-GB" sz="2800" dirty="0"/>
              <a:t>, which scientists could combine into </a:t>
            </a:r>
            <a:r>
              <a:rPr lang="en-GB" sz="2800" dirty="0" smtClean="0"/>
              <a:t>man-made</a:t>
            </a:r>
            <a:r>
              <a:rPr lang="es-ES" b="1" baseline="30000" dirty="0" smtClean="0">
                <a:solidFill>
                  <a:srgbClr val="FF0000"/>
                </a:solidFill>
              </a:rPr>
              <a:t>14</a:t>
            </a:r>
            <a:r>
              <a:rPr lang="en-GB" sz="2800" dirty="0" smtClean="0"/>
              <a:t> </a:t>
            </a:r>
            <a:r>
              <a:rPr lang="en-GB" sz="2800" dirty="0"/>
              <a:t>composites to create stronger planes, cars, and even dental fillings.</a:t>
            </a:r>
            <a:endParaRPr lang="es-AR" sz="2800" dirty="0"/>
          </a:p>
        </p:txBody>
      </p:sp>
    </p:spTree>
    <p:extLst>
      <p:ext uri="{BB962C8B-B14F-4D97-AF65-F5344CB8AC3E}">
        <p14:creationId xmlns:p14="http://schemas.microsoft.com/office/powerpoint/2010/main" val="3087929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59527" y="1168400"/>
            <a:ext cx="9144000" cy="4089400"/>
          </a:xfrm>
          <a:ln w="57150">
            <a:solidFill>
              <a:srgbClr val="006699"/>
            </a:solidFill>
          </a:ln>
        </p:spPr>
        <p:txBody>
          <a:bodyPr anchor="ctr">
            <a:normAutofit/>
          </a:bodyPr>
          <a:lstStyle/>
          <a:p>
            <a:pPr marL="0" indent="0" algn="l">
              <a:buNone/>
            </a:pPr>
            <a:endParaRPr lang="es-AR" sz="2800" dirty="0"/>
          </a:p>
        </p:txBody>
      </p:sp>
      <p:pic>
        <p:nvPicPr>
          <p:cNvPr id="1026" name="Picture 2" descr="The Structure of the Limpet's Teeth | Was It Desig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918" y="1280295"/>
            <a:ext cx="7731218" cy="3865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620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59527" y="1168400"/>
            <a:ext cx="9144000" cy="4089400"/>
          </a:xfrm>
          <a:ln w="57150">
            <a:solidFill>
              <a:srgbClr val="006699"/>
            </a:solidFill>
          </a:ln>
        </p:spPr>
        <p:txBody>
          <a:bodyPr anchor="ctr">
            <a:normAutofit fontScale="85000" lnSpcReduction="20000"/>
          </a:bodyPr>
          <a:lstStyle/>
          <a:p>
            <a:pPr marL="0" indent="0">
              <a:buNone/>
            </a:pPr>
            <a:r>
              <a:rPr lang="es-ES" b="1" u="sng" dirty="0">
                <a:solidFill>
                  <a:srgbClr val="0070C0"/>
                </a:solidFill>
              </a:rPr>
              <a:t>Introducción</a:t>
            </a:r>
            <a:endParaRPr lang="es-AR" u="sng" dirty="0">
              <a:solidFill>
                <a:srgbClr val="0070C0"/>
              </a:solidFill>
            </a:endParaRPr>
          </a:p>
          <a:p>
            <a:pPr marL="0" indent="0">
              <a:buNone/>
            </a:pPr>
            <a:r>
              <a:rPr lang="es-ES" baseline="30000" dirty="0"/>
              <a:t>1</a:t>
            </a:r>
            <a:r>
              <a:rPr lang="es-ES" dirty="0"/>
              <a:t>Pave </a:t>
            </a:r>
            <a:r>
              <a:rPr lang="es-ES" dirty="0" err="1"/>
              <a:t>the</a:t>
            </a:r>
            <a:r>
              <a:rPr lang="es-ES" dirty="0"/>
              <a:t> </a:t>
            </a:r>
            <a:r>
              <a:rPr lang="es-ES" dirty="0" err="1"/>
              <a:t>way</a:t>
            </a:r>
            <a:r>
              <a:rPr lang="es-ES" dirty="0"/>
              <a:t>: </a:t>
            </a:r>
            <a:r>
              <a:rPr lang="es-ES" i="1" dirty="0" err="1"/>
              <a:t>pave</a:t>
            </a:r>
            <a:r>
              <a:rPr lang="es-ES" dirty="0"/>
              <a:t> es </a:t>
            </a:r>
            <a:r>
              <a:rPr lang="es-ES" i="1" dirty="0"/>
              <a:t>pavimentar</a:t>
            </a:r>
            <a:r>
              <a:rPr lang="es-ES" dirty="0"/>
              <a:t>, pero esto es una frase que se traduce como </a:t>
            </a:r>
            <a:r>
              <a:rPr lang="es-ES" i="1" dirty="0" smtClean="0"/>
              <a:t>preparar, allanar </a:t>
            </a:r>
            <a:r>
              <a:rPr lang="es-ES" i="1" dirty="0"/>
              <a:t>el camino</a:t>
            </a:r>
            <a:r>
              <a:rPr lang="es-ES" dirty="0"/>
              <a:t>.</a:t>
            </a:r>
            <a:endParaRPr lang="es-AR" dirty="0"/>
          </a:p>
          <a:p>
            <a:pPr marL="0" indent="0">
              <a:buNone/>
            </a:pPr>
            <a:r>
              <a:rPr lang="es-ES" baseline="30000" dirty="0"/>
              <a:t>2</a:t>
            </a:r>
            <a:r>
              <a:rPr lang="es-ES" dirty="0"/>
              <a:t>Eco </a:t>
            </a:r>
            <a:r>
              <a:rPr lang="es-ES" dirty="0" err="1"/>
              <a:t>friendly</a:t>
            </a:r>
            <a:r>
              <a:rPr lang="es-ES" dirty="0"/>
              <a:t>: se traduce como </a:t>
            </a:r>
            <a:r>
              <a:rPr lang="es-ES" i="1" dirty="0"/>
              <a:t>ecológico</a:t>
            </a:r>
            <a:r>
              <a:rPr lang="es-ES" dirty="0"/>
              <a:t>, </a:t>
            </a:r>
            <a:r>
              <a:rPr lang="es-ES" i="1" dirty="0"/>
              <a:t>amigable con el medio ambiente</a:t>
            </a:r>
            <a:r>
              <a:rPr lang="es-ES" dirty="0"/>
              <a:t> sería también aceptable, pero </a:t>
            </a:r>
            <a:r>
              <a:rPr lang="es-ES" i="1" dirty="0"/>
              <a:t>ecológico</a:t>
            </a:r>
            <a:r>
              <a:rPr lang="es-ES" dirty="0"/>
              <a:t> sintetiza mejor la misma idea.</a:t>
            </a:r>
            <a:endParaRPr lang="es-AR" dirty="0"/>
          </a:p>
          <a:p>
            <a:pPr marL="0" indent="0">
              <a:buNone/>
            </a:pPr>
            <a:r>
              <a:rPr lang="es-ES" baseline="30000" dirty="0"/>
              <a:t>3</a:t>
            </a:r>
            <a:r>
              <a:rPr lang="es-ES" dirty="0"/>
              <a:t>Rank: buscar un significado que se adapte a la frase, ya que no tiene aquí ninguno de los significados comunes.</a:t>
            </a:r>
            <a:endParaRPr lang="es-AR" dirty="0"/>
          </a:p>
          <a:p>
            <a:pPr marL="0" indent="0">
              <a:buNone/>
            </a:pPr>
            <a:endParaRPr lang="es-AR" sz="900" dirty="0"/>
          </a:p>
          <a:p>
            <a:pPr marL="0" indent="0">
              <a:buNone/>
            </a:pPr>
            <a:r>
              <a:rPr lang="es-AR" b="1" u="sng" dirty="0" err="1">
                <a:solidFill>
                  <a:srgbClr val="0070C0"/>
                </a:solidFill>
              </a:rPr>
              <a:t>Grafeno</a:t>
            </a:r>
            <a:r>
              <a:rPr lang="es-AR" b="1" u="sng" dirty="0">
                <a:solidFill>
                  <a:srgbClr val="0070C0"/>
                </a:solidFill>
              </a:rPr>
              <a:t> 3D</a:t>
            </a:r>
            <a:endParaRPr lang="es-AR" u="sng" dirty="0">
              <a:solidFill>
                <a:srgbClr val="0070C0"/>
              </a:solidFill>
            </a:endParaRPr>
          </a:p>
          <a:p>
            <a:pPr marL="0" indent="0">
              <a:buNone/>
            </a:pPr>
            <a:r>
              <a:rPr lang="es-ES" baseline="30000" dirty="0"/>
              <a:t>4</a:t>
            </a:r>
            <a:r>
              <a:rPr lang="es-ES" dirty="0"/>
              <a:t>Shown: traduzcan como </a:t>
            </a:r>
            <a:r>
              <a:rPr lang="es-ES" i="1" dirty="0"/>
              <a:t>demostrar</a:t>
            </a:r>
            <a:r>
              <a:rPr lang="es-ES" dirty="0"/>
              <a:t>.</a:t>
            </a:r>
            <a:endParaRPr lang="es-AR" dirty="0"/>
          </a:p>
          <a:p>
            <a:pPr marL="0" indent="0">
              <a:buNone/>
            </a:pPr>
            <a:r>
              <a:rPr lang="es-ES" baseline="30000" dirty="0"/>
              <a:t>5</a:t>
            </a:r>
            <a:r>
              <a:rPr lang="es-ES" dirty="0"/>
              <a:t>Greater: en este contexto se traduce como </a:t>
            </a:r>
            <a:r>
              <a:rPr lang="es-ES" i="1" dirty="0"/>
              <a:t>más </a:t>
            </a:r>
            <a:r>
              <a:rPr lang="es-ES" i="1" dirty="0" smtClean="0"/>
              <a:t>importante</a:t>
            </a:r>
            <a:endParaRPr lang="es-AR" dirty="0"/>
          </a:p>
        </p:txBody>
      </p:sp>
    </p:spTree>
    <p:extLst>
      <p:ext uri="{BB962C8B-B14F-4D97-AF65-F5344CB8AC3E}">
        <p14:creationId xmlns:p14="http://schemas.microsoft.com/office/powerpoint/2010/main" val="3407328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59527" y="1168400"/>
            <a:ext cx="9144000" cy="4089400"/>
          </a:xfrm>
          <a:ln w="57150">
            <a:solidFill>
              <a:srgbClr val="006699"/>
            </a:solidFill>
          </a:ln>
        </p:spPr>
        <p:txBody>
          <a:bodyPr anchor="ctr">
            <a:normAutofit fontScale="92500" lnSpcReduction="10000"/>
          </a:bodyPr>
          <a:lstStyle/>
          <a:p>
            <a:pPr marL="0" indent="0">
              <a:buNone/>
            </a:pPr>
            <a:r>
              <a:rPr lang="es-AR" b="1" u="sng" dirty="0" err="1">
                <a:solidFill>
                  <a:srgbClr val="0070C0"/>
                </a:solidFill>
              </a:rPr>
              <a:t>Carbino</a:t>
            </a:r>
            <a:endParaRPr lang="es-AR" u="sng" dirty="0">
              <a:solidFill>
                <a:srgbClr val="0070C0"/>
              </a:solidFill>
            </a:endParaRPr>
          </a:p>
          <a:p>
            <a:pPr marL="0" indent="0">
              <a:buNone/>
            </a:pPr>
            <a:r>
              <a:rPr lang="es-AR" baseline="30000" dirty="0"/>
              <a:t>6</a:t>
            </a:r>
            <a:r>
              <a:rPr lang="es-ES" dirty="0" err="1"/>
              <a:t>They</a:t>
            </a:r>
            <a:r>
              <a:rPr lang="es-ES" dirty="0"/>
              <a:t> </a:t>
            </a:r>
            <a:r>
              <a:rPr lang="es-ES" dirty="0" err="1"/>
              <a:t>say</a:t>
            </a:r>
            <a:r>
              <a:rPr lang="es-ES" dirty="0"/>
              <a:t>: Esta frase es impersonal por lo que se traduce como </a:t>
            </a:r>
            <a:r>
              <a:rPr lang="es-ES" i="1" dirty="0"/>
              <a:t>se dice</a:t>
            </a:r>
            <a:r>
              <a:rPr lang="es-ES" dirty="0"/>
              <a:t>.</a:t>
            </a:r>
            <a:endParaRPr lang="es-AR" dirty="0"/>
          </a:p>
          <a:p>
            <a:pPr marL="0" indent="0">
              <a:buNone/>
            </a:pPr>
            <a:r>
              <a:rPr lang="es-ES" baseline="30000" dirty="0"/>
              <a:t>7</a:t>
            </a:r>
            <a:r>
              <a:rPr lang="es-ES" dirty="0"/>
              <a:t>Even: Recuerden que en el texto está como adverbio y está en afirmativo</a:t>
            </a:r>
            <a:r>
              <a:rPr lang="es-ES" dirty="0" smtClean="0"/>
              <a:t>.</a:t>
            </a:r>
            <a:endParaRPr lang="es-AR" dirty="0" smtClean="0"/>
          </a:p>
          <a:p>
            <a:pPr marL="0" indent="0">
              <a:buNone/>
            </a:pPr>
            <a:endParaRPr lang="es-AR" sz="900" dirty="0"/>
          </a:p>
          <a:p>
            <a:pPr marL="0" indent="0">
              <a:buNone/>
            </a:pPr>
            <a:r>
              <a:rPr lang="es-ES" b="1" u="sng" dirty="0" err="1">
                <a:solidFill>
                  <a:srgbClr val="0070C0"/>
                </a:solidFill>
              </a:rPr>
              <a:t>Aerografito</a:t>
            </a:r>
            <a:endParaRPr lang="es-AR" u="sng" dirty="0">
              <a:solidFill>
                <a:srgbClr val="0070C0"/>
              </a:solidFill>
            </a:endParaRPr>
          </a:p>
          <a:p>
            <a:pPr marL="0" indent="0">
              <a:buNone/>
            </a:pPr>
            <a:r>
              <a:rPr lang="es-ES" baseline="30000" dirty="0"/>
              <a:t>8</a:t>
            </a:r>
            <a:r>
              <a:rPr lang="es-ES" dirty="0"/>
              <a:t>Ever </a:t>
            </a:r>
            <a:r>
              <a:rPr lang="es-ES" dirty="0" err="1"/>
              <a:t>created</a:t>
            </a:r>
            <a:r>
              <a:rPr lang="es-ES" dirty="0"/>
              <a:t>: </a:t>
            </a:r>
            <a:r>
              <a:rPr lang="es-ES" i="1" dirty="0" err="1"/>
              <a:t>ever</a:t>
            </a:r>
            <a:r>
              <a:rPr lang="es-ES" dirty="0"/>
              <a:t> aquí es, como en la mayoría de los casos </a:t>
            </a:r>
            <a:r>
              <a:rPr lang="es-ES" i="1" dirty="0"/>
              <a:t>alguna vez</a:t>
            </a:r>
            <a:r>
              <a:rPr lang="es-ES" dirty="0"/>
              <a:t>.</a:t>
            </a:r>
            <a:endParaRPr lang="es-AR" dirty="0"/>
          </a:p>
          <a:p>
            <a:pPr marL="0" indent="0">
              <a:buNone/>
            </a:pPr>
            <a:r>
              <a:rPr lang="es-ES" baseline="30000" dirty="0"/>
              <a:t>9</a:t>
            </a:r>
            <a:r>
              <a:rPr lang="es-ES" dirty="0"/>
              <a:t>Styrofoam: </a:t>
            </a:r>
            <a:r>
              <a:rPr lang="es-ES" i="1" dirty="0"/>
              <a:t>espuma de </a:t>
            </a:r>
            <a:r>
              <a:rPr lang="es-ES" i="1" dirty="0" err="1"/>
              <a:t>poliestireno</a:t>
            </a:r>
            <a:r>
              <a:rPr lang="es-ES" dirty="0" smtClean="0"/>
              <a:t>.</a:t>
            </a:r>
            <a:endParaRPr lang="es-AR" dirty="0"/>
          </a:p>
        </p:txBody>
      </p:sp>
    </p:spTree>
    <p:extLst>
      <p:ext uri="{BB962C8B-B14F-4D97-AF65-F5344CB8AC3E}">
        <p14:creationId xmlns:p14="http://schemas.microsoft.com/office/powerpoint/2010/main" val="152407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a:t>1. These processes require less equipment than those used on global export facilities and are far less </a:t>
            </a:r>
            <a:r>
              <a:rPr lang="en-GB" sz="2800" dirty="0" smtClean="0"/>
              <a:t>complex, </a:t>
            </a:r>
            <a:r>
              <a:rPr lang="en-GB" sz="2800" dirty="0"/>
              <a:t>which lead to a simplified operation. </a:t>
            </a:r>
            <a:endParaRPr lang="es-AR" sz="2800" dirty="0"/>
          </a:p>
          <a:p>
            <a:pPr algn="l"/>
            <a:r>
              <a:rPr lang="en-GB" sz="2800" dirty="0"/>
              <a:t> </a:t>
            </a:r>
            <a:endParaRPr lang="es-AR" sz="2800" dirty="0"/>
          </a:p>
          <a:p>
            <a:pPr algn="l"/>
            <a:r>
              <a:rPr lang="en-GB" sz="2800" dirty="0"/>
              <a:t>2. Durability issues can drive up costs—the higher the FRC replacement rate, the higher the overall costs. </a:t>
            </a:r>
            <a:r>
              <a:rPr lang="es-AR" sz="2800" dirty="0"/>
              <a:t>(FRC: </a:t>
            </a:r>
            <a:r>
              <a:rPr lang="es-AR" sz="2800" dirty="0" err="1"/>
              <a:t>flame-resistant</a:t>
            </a:r>
            <a:r>
              <a:rPr lang="es-AR" sz="2800" dirty="0"/>
              <a:t> </a:t>
            </a:r>
            <a:r>
              <a:rPr lang="es-AR" sz="2800" dirty="0" err="1"/>
              <a:t>clothing</a:t>
            </a:r>
            <a:r>
              <a:rPr lang="es-AR" sz="2800" dirty="0"/>
              <a:t>)</a:t>
            </a:r>
          </a:p>
        </p:txBody>
      </p:sp>
    </p:spTree>
    <p:extLst>
      <p:ext uri="{BB962C8B-B14F-4D97-AF65-F5344CB8AC3E}">
        <p14:creationId xmlns:p14="http://schemas.microsoft.com/office/powerpoint/2010/main" val="279963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759527" y="1168400"/>
            <a:ext cx="9144000" cy="4089400"/>
          </a:xfrm>
          <a:ln w="57150">
            <a:solidFill>
              <a:srgbClr val="006699"/>
            </a:solidFill>
          </a:ln>
        </p:spPr>
        <p:txBody>
          <a:bodyPr anchor="ctr">
            <a:normAutofit fontScale="77500" lnSpcReduction="20000"/>
          </a:bodyPr>
          <a:lstStyle/>
          <a:p>
            <a:pPr marL="0" indent="0">
              <a:buNone/>
            </a:pPr>
            <a:r>
              <a:rPr lang="es-ES" b="1" u="sng" dirty="0" err="1">
                <a:solidFill>
                  <a:srgbClr val="0070C0"/>
                </a:solidFill>
              </a:rPr>
              <a:t>Metallic</a:t>
            </a:r>
            <a:r>
              <a:rPr lang="es-ES" b="1" u="sng" dirty="0">
                <a:solidFill>
                  <a:srgbClr val="0070C0"/>
                </a:solidFill>
              </a:rPr>
              <a:t> </a:t>
            </a:r>
            <a:r>
              <a:rPr lang="es-ES" b="1" u="sng" dirty="0" err="1">
                <a:solidFill>
                  <a:srgbClr val="0070C0"/>
                </a:solidFill>
              </a:rPr>
              <a:t>Microlattice</a:t>
            </a:r>
            <a:endParaRPr lang="es-AR" u="sng" dirty="0">
              <a:solidFill>
                <a:srgbClr val="0070C0"/>
              </a:solidFill>
            </a:endParaRPr>
          </a:p>
          <a:p>
            <a:pPr marL="0" indent="0">
              <a:buNone/>
            </a:pPr>
            <a:r>
              <a:rPr lang="es-ES" baseline="30000" dirty="0"/>
              <a:t>10</a:t>
            </a:r>
            <a:r>
              <a:rPr lang="es-AR" dirty="0" err="1"/>
              <a:t>Metallic</a:t>
            </a:r>
            <a:r>
              <a:rPr lang="es-AR" dirty="0"/>
              <a:t> </a:t>
            </a:r>
            <a:r>
              <a:rPr lang="es-AR" dirty="0" err="1"/>
              <a:t>microlattice</a:t>
            </a:r>
            <a:r>
              <a:rPr lang="es-AR" dirty="0"/>
              <a:t>: </a:t>
            </a:r>
            <a:r>
              <a:rPr lang="es-AR" i="1" dirty="0" err="1"/>
              <a:t>microrretícula</a:t>
            </a:r>
            <a:r>
              <a:rPr lang="es-AR" i="1" dirty="0"/>
              <a:t> metálica</a:t>
            </a:r>
            <a:r>
              <a:rPr lang="es-AR" dirty="0"/>
              <a:t>.</a:t>
            </a:r>
          </a:p>
          <a:p>
            <a:pPr marL="0" indent="0">
              <a:buNone/>
            </a:pPr>
            <a:r>
              <a:rPr lang="es-ES" baseline="30000" dirty="0"/>
              <a:t>11</a:t>
            </a:r>
            <a:r>
              <a:rPr lang="es-ES" dirty="0"/>
              <a:t>Nickel </a:t>
            </a:r>
            <a:r>
              <a:rPr lang="es-ES" dirty="0" err="1"/>
              <a:t>phosphorous</a:t>
            </a:r>
            <a:r>
              <a:rPr lang="es-ES" dirty="0"/>
              <a:t>: </a:t>
            </a:r>
            <a:r>
              <a:rPr lang="es-ES" i="1" dirty="0" err="1"/>
              <a:t>phosphorous</a:t>
            </a:r>
            <a:r>
              <a:rPr lang="es-ES" dirty="0"/>
              <a:t> es </a:t>
            </a:r>
            <a:r>
              <a:rPr lang="es-ES" i="1" dirty="0"/>
              <a:t>fosforoso</a:t>
            </a:r>
            <a:r>
              <a:rPr lang="es-ES" dirty="0"/>
              <a:t>, pero la </a:t>
            </a:r>
            <a:r>
              <a:rPr lang="es-ES" dirty="0" err="1"/>
              <a:t>microrretícula</a:t>
            </a:r>
            <a:r>
              <a:rPr lang="es-ES" dirty="0"/>
              <a:t> metálica está compuesta por tubos de una aleación de níquel y fósforo, por lo tanto hay que traducirlo como </a:t>
            </a:r>
            <a:r>
              <a:rPr lang="es-ES" i="1" dirty="0"/>
              <a:t>aleación de níquel y fósforo</a:t>
            </a:r>
            <a:r>
              <a:rPr lang="es-ES" dirty="0"/>
              <a:t>, aunque no esté presente la palabra </a:t>
            </a:r>
            <a:r>
              <a:rPr lang="es-ES" i="1" dirty="0"/>
              <a:t>aleación</a:t>
            </a:r>
            <a:r>
              <a:rPr lang="es-ES" dirty="0"/>
              <a:t>.</a:t>
            </a:r>
            <a:endParaRPr lang="es-AR" dirty="0"/>
          </a:p>
          <a:p>
            <a:pPr marL="0" indent="0" fontAlgn="base">
              <a:buNone/>
            </a:pPr>
            <a:endParaRPr lang="es-AR" sz="1000" dirty="0"/>
          </a:p>
          <a:p>
            <a:pPr marL="0" indent="0" fontAlgn="base">
              <a:buNone/>
            </a:pPr>
            <a:r>
              <a:rPr lang="en-GB" b="1" dirty="0">
                <a:hlinkClick r:id="rId2"/>
              </a:rPr>
              <a:t>Limpet teeth</a:t>
            </a:r>
            <a:endParaRPr lang="es-AR" dirty="0"/>
          </a:p>
          <a:p>
            <a:pPr marL="0" indent="0">
              <a:buNone/>
            </a:pPr>
            <a:r>
              <a:rPr lang="en-GB" baseline="30000" dirty="0"/>
              <a:t>12</a:t>
            </a:r>
            <a:r>
              <a:rPr lang="en-GB" dirty="0"/>
              <a:t>Limpet teeth: </a:t>
            </a:r>
            <a:r>
              <a:rPr lang="en-GB" dirty="0" err="1"/>
              <a:t>dientes</a:t>
            </a:r>
            <a:r>
              <a:rPr lang="en-GB" dirty="0"/>
              <a:t> de </a:t>
            </a:r>
            <a:r>
              <a:rPr lang="en-GB" dirty="0" err="1"/>
              <a:t>lapa</a:t>
            </a:r>
            <a:endParaRPr lang="es-AR" dirty="0"/>
          </a:p>
          <a:p>
            <a:pPr marL="0" indent="0">
              <a:buNone/>
            </a:pPr>
            <a:r>
              <a:rPr lang="es-ES" baseline="30000" dirty="0"/>
              <a:t>13</a:t>
            </a:r>
            <a:r>
              <a:rPr lang="es-ES" dirty="0"/>
              <a:t>Tightly </a:t>
            </a:r>
            <a:r>
              <a:rPr lang="es-ES" dirty="0" err="1"/>
              <a:t>packed</a:t>
            </a:r>
            <a:r>
              <a:rPr lang="es-ES" dirty="0"/>
              <a:t>: ya que está referido a las fibras no se sugiere traducir </a:t>
            </a:r>
            <a:r>
              <a:rPr lang="es-ES" i="1" dirty="0" err="1"/>
              <a:t>packed</a:t>
            </a:r>
            <a:r>
              <a:rPr lang="es-ES" dirty="0"/>
              <a:t> como </a:t>
            </a:r>
            <a:r>
              <a:rPr lang="es-ES" i="1" dirty="0"/>
              <a:t>empacadas</a:t>
            </a:r>
            <a:r>
              <a:rPr lang="es-ES" dirty="0"/>
              <a:t>, sería mejor usar </a:t>
            </a:r>
            <a:r>
              <a:rPr lang="es-ES" i="1" dirty="0"/>
              <a:t>dispuestas apretadamente</a:t>
            </a:r>
            <a:r>
              <a:rPr lang="es-ES" dirty="0"/>
              <a:t>.</a:t>
            </a:r>
            <a:endParaRPr lang="es-AR" dirty="0"/>
          </a:p>
          <a:p>
            <a:pPr marL="0" indent="0">
              <a:buNone/>
            </a:pPr>
            <a:r>
              <a:rPr lang="es-ES" baseline="30000" dirty="0"/>
              <a:t>14</a:t>
            </a:r>
            <a:r>
              <a:rPr lang="es-ES" dirty="0"/>
              <a:t>Man </a:t>
            </a:r>
            <a:r>
              <a:rPr lang="es-ES" dirty="0" err="1"/>
              <a:t>made</a:t>
            </a:r>
            <a:r>
              <a:rPr lang="es-ES" dirty="0"/>
              <a:t>: se traduce como </a:t>
            </a:r>
            <a:r>
              <a:rPr lang="es-ES" i="1" dirty="0"/>
              <a:t>sintético</a:t>
            </a:r>
            <a:r>
              <a:rPr lang="es-ES" dirty="0"/>
              <a:t>, ya que lo hecho por el hombre se opone a lo natural</a:t>
            </a:r>
            <a:r>
              <a:rPr lang="es-ES" dirty="0" smtClean="0"/>
              <a:t>.</a:t>
            </a:r>
            <a:endParaRPr lang="es-AR" dirty="0"/>
          </a:p>
        </p:txBody>
      </p:sp>
    </p:spTree>
    <p:extLst>
      <p:ext uri="{BB962C8B-B14F-4D97-AF65-F5344CB8AC3E}">
        <p14:creationId xmlns:p14="http://schemas.microsoft.com/office/powerpoint/2010/main" val="147480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a:t>3. "Standard culture conditions are like a five-star hotel for </a:t>
            </a:r>
            <a:r>
              <a:rPr lang="en-GB" sz="2800" dirty="0" err="1"/>
              <a:t>Geobacter</a:t>
            </a:r>
            <a:r>
              <a:rPr lang="en-GB" sz="2800" dirty="0"/>
              <a:t>," says Gemma </a:t>
            </a:r>
            <a:r>
              <a:rPr lang="en-GB" sz="2800" dirty="0" err="1"/>
              <a:t>Reguera</a:t>
            </a:r>
            <a:r>
              <a:rPr lang="en-GB" sz="2800" dirty="0"/>
              <a:t> of Michigan State University in East Lansing, who led the research. "We had to make life a little rougher for them." </a:t>
            </a:r>
            <a:endParaRPr lang="es-AR" sz="2800" dirty="0"/>
          </a:p>
          <a:p>
            <a:pPr algn="l"/>
            <a:r>
              <a:rPr lang="en-GB" sz="2800" dirty="0"/>
              <a:t> </a:t>
            </a:r>
            <a:endParaRPr lang="es-AR" sz="2800" dirty="0"/>
          </a:p>
          <a:p>
            <a:pPr algn="l"/>
            <a:r>
              <a:rPr lang="en-GB" sz="2800" dirty="0"/>
              <a:t>4. The micro-hardness has increased from the outer side of tube towards the inner side of the tube in HAZ area of the failed </a:t>
            </a:r>
            <a:r>
              <a:rPr lang="en-GB" sz="2800" dirty="0" smtClean="0"/>
              <a:t>pipe.</a:t>
            </a:r>
            <a:endParaRPr lang="es-AR" sz="2800" dirty="0"/>
          </a:p>
        </p:txBody>
      </p:sp>
    </p:spTree>
    <p:extLst>
      <p:ext uri="{BB962C8B-B14F-4D97-AF65-F5344CB8AC3E}">
        <p14:creationId xmlns:p14="http://schemas.microsoft.com/office/powerpoint/2010/main" val="106869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s-AR" b="1" dirty="0" err="1" smtClean="0">
                <a:solidFill>
                  <a:srgbClr val="FF0000"/>
                </a:solidFill>
                <a:latin typeface="Times New Roman" panose="02020603050405020304" pitchFamily="18" charset="0"/>
                <a:cs typeface="Times New Roman" panose="02020603050405020304" pitchFamily="18" charset="0"/>
              </a:rPr>
              <a:t>Geobacterias</a:t>
            </a:r>
            <a:r>
              <a:rPr lang="es-AR" dirty="0" smtClean="0">
                <a:solidFill>
                  <a:srgbClr val="FF0000"/>
                </a:solidFill>
                <a:latin typeface="Times New Roman" panose="02020603050405020304" pitchFamily="18" charset="0"/>
                <a:cs typeface="Times New Roman" panose="02020603050405020304" pitchFamily="18" charset="0"/>
              </a:rPr>
              <a:t>:</a:t>
            </a:r>
            <a:r>
              <a:rPr lang="es-AR" dirty="0" smtClean="0">
                <a:solidFill>
                  <a:srgbClr val="0070C0"/>
                </a:solidFill>
                <a:latin typeface="Times New Roman" panose="02020603050405020304" pitchFamily="18" charset="0"/>
                <a:cs typeface="Times New Roman" panose="02020603050405020304" pitchFamily="18" charset="0"/>
              </a:rPr>
              <a:t> </a:t>
            </a:r>
            <a:r>
              <a:rPr lang="es-AR" dirty="0">
                <a:solidFill>
                  <a:srgbClr val="0070C0"/>
                </a:solidFill>
                <a:latin typeface="Times New Roman" panose="02020603050405020304" pitchFamily="18" charset="0"/>
                <a:cs typeface="Times New Roman" panose="02020603050405020304" pitchFamily="18" charset="0"/>
              </a:rPr>
              <a:t>son bacterias anaeróbicas que tienen capacidades que las hacen útiles para </a:t>
            </a:r>
            <a:r>
              <a:rPr lang="es-AR" dirty="0" err="1">
                <a:solidFill>
                  <a:srgbClr val="0070C0"/>
                </a:solidFill>
                <a:latin typeface="Times New Roman" panose="02020603050405020304" pitchFamily="18" charset="0"/>
                <a:cs typeface="Times New Roman" panose="02020603050405020304" pitchFamily="18" charset="0"/>
              </a:rPr>
              <a:t>biorremediación</a:t>
            </a:r>
            <a:r>
              <a:rPr lang="es-AR" dirty="0">
                <a:solidFill>
                  <a:srgbClr val="0070C0"/>
                </a:solidFill>
                <a:latin typeface="Times New Roman" panose="02020603050405020304" pitchFamily="18" charset="0"/>
                <a:cs typeface="Times New Roman" panose="02020603050405020304" pitchFamily="18" charset="0"/>
              </a:rPr>
              <a:t>. Fueron los primeros organismos que se encontraron con la capacidad de oxidar compuestos orgánicos, metales y derivados del petróleo y transformarlos en compuestos benignos para el medioambiente. En este caso es el nombre de una bacteria usada para eliminar uranio que contamina las aguas.</a:t>
            </a:r>
          </a:p>
          <a:p>
            <a:pPr algn="l"/>
            <a:r>
              <a:rPr lang="es-AR" b="1" dirty="0" err="1" smtClean="0">
                <a:solidFill>
                  <a:srgbClr val="FF0000"/>
                </a:solidFill>
                <a:latin typeface="Times New Roman" panose="02020603050405020304" pitchFamily="18" charset="0"/>
                <a:cs typeface="Times New Roman" panose="02020603050405020304" pitchFamily="18" charset="0"/>
              </a:rPr>
              <a:t>Microdureza</a:t>
            </a:r>
            <a:r>
              <a:rPr lang="es-AR" b="1" dirty="0">
                <a:solidFill>
                  <a:srgbClr val="FF0000"/>
                </a:solidFill>
                <a:latin typeface="Times New Roman" panose="02020603050405020304" pitchFamily="18" charset="0"/>
                <a:cs typeface="Times New Roman" panose="02020603050405020304" pitchFamily="18" charset="0"/>
              </a:rPr>
              <a:t>:</a:t>
            </a:r>
            <a:r>
              <a:rPr lang="es-AR" dirty="0">
                <a:solidFill>
                  <a:srgbClr val="0070C0"/>
                </a:solidFill>
                <a:latin typeface="Times New Roman" panose="02020603050405020304" pitchFamily="18" charset="0"/>
                <a:cs typeface="Times New Roman" panose="02020603050405020304" pitchFamily="18" charset="0"/>
              </a:rPr>
              <a:t> es la resistencia que opone la superficie lisa de un material a ser perforado o rayado.</a:t>
            </a:r>
          </a:p>
          <a:p>
            <a:pPr algn="l"/>
            <a:r>
              <a:rPr lang="es-AR" b="1" dirty="0">
                <a:solidFill>
                  <a:srgbClr val="FF0000"/>
                </a:solidFill>
                <a:latin typeface="Times New Roman" panose="02020603050405020304" pitchFamily="18" charset="0"/>
                <a:cs typeface="Times New Roman" panose="02020603050405020304" pitchFamily="18" charset="0"/>
              </a:rPr>
              <a:t>HAZ:</a:t>
            </a:r>
            <a:r>
              <a:rPr lang="es-AR" dirty="0">
                <a:solidFill>
                  <a:srgbClr val="0070C0"/>
                </a:solidFill>
                <a:latin typeface="Times New Roman" panose="02020603050405020304" pitchFamily="18" charset="0"/>
                <a:cs typeface="Times New Roman" panose="02020603050405020304" pitchFamily="18" charset="0"/>
              </a:rPr>
              <a:t> </a:t>
            </a:r>
            <a:r>
              <a:rPr lang="es-AR" dirty="0" err="1">
                <a:solidFill>
                  <a:srgbClr val="0070C0"/>
                </a:solidFill>
                <a:latin typeface="Times New Roman" panose="02020603050405020304" pitchFamily="18" charset="0"/>
                <a:cs typeface="Times New Roman" panose="02020603050405020304" pitchFamily="18" charset="0"/>
              </a:rPr>
              <a:t>heat</a:t>
            </a:r>
            <a:r>
              <a:rPr lang="es-AR" dirty="0">
                <a:solidFill>
                  <a:srgbClr val="0070C0"/>
                </a:solidFill>
                <a:latin typeface="Times New Roman" panose="02020603050405020304" pitchFamily="18" charset="0"/>
                <a:cs typeface="Times New Roman" panose="02020603050405020304" pitchFamily="18" charset="0"/>
              </a:rPr>
              <a:t> </a:t>
            </a:r>
            <a:r>
              <a:rPr lang="es-AR" dirty="0" err="1">
                <a:solidFill>
                  <a:srgbClr val="0070C0"/>
                </a:solidFill>
                <a:latin typeface="Times New Roman" panose="02020603050405020304" pitchFamily="18" charset="0"/>
                <a:cs typeface="Times New Roman" panose="02020603050405020304" pitchFamily="18" charset="0"/>
              </a:rPr>
              <a:t>affected</a:t>
            </a:r>
            <a:r>
              <a:rPr lang="es-AR" dirty="0">
                <a:solidFill>
                  <a:srgbClr val="0070C0"/>
                </a:solidFill>
                <a:latin typeface="Times New Roman" panose="02020603050405020304" pitchFamily="18" charset="0"/>
                <a:cs typeface="Times New Roman" panose="02020603050405020304" pitchFamily="18" charset="0"/>
              </a:rPr>
              <a:t> </a:t>
            </a:r>
            <a:r>
              <a:rPr lang="es-AR" dirty="0" err="1">
                <a:solidFill>
                  <a:srgbClr val="0070C0"/>
                </a:solidFill>
                <a:latin typeface="Times New Roman" panose="02020603050405020304" pitchFamily="18" charset="0"/>
                <a:cs typeface="Times New Roman" panose="02020603050405020304" pitchFamily="18" charset="0"/>
              </a:rPr>
              <a:t>zone</a:t>
            </a:r>
            <a:r>
              <a:rPr lang="es-AR" dirty="0">
                <a:solidFill>
                  <a:srgbClr val="0070C0"/>
                </a:solidFill>
                <a:latin typeface="Times New Roman" panose="02020603050405020304" pitchFamily="18" charset="0"/>
                <a:cs typeface="Times New Roman" panose="02020603050405020304" pitchFamily="18" charset="0"/>
              </a:rPr>
              <a:t>: En la soldadura, la zona afectada por el calor es el área del material base, sea un metal o termoplástico, no se derrite pero altera su microestructura y propiedades</a:t>
            </a:r>
            <a:r>
              <a:rPr lang="es-AR" dirty="0" smtClean="0">
                <a:solidFill>
                  <a:srgbClr val="0070C0"/>
                </a:solidFill>
                <a:latin typeface="Times New Roman" panose="02020603050405020304" pitchFamily="18" charset="0"/>
                <a:cs typeface="Times New Roman" panose="02020603050405020304" pitchFamily="18" charset="0"/>
              </a:rPr>
              <a:t>.</a:t>
            </a:r>
            <a:endParaRPr lang="es-AR"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83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lstStyle/>
          <a:p>
            <a:pPr algn="l"/>
            <a:r>
              <a:rPr lang="en-GB" sz="2800" dirty="0"/>
              <a:t>5.  Of course, we also need an environment that connects people, is well-lit – the more daylight the better – well-ventilated, has good temperature controls, is connected to nature and where water is </a:t>
            </a:r>
            <a:r>
              <a:rPr lang="en-GB" sz="2800" dirty="0">
                <a:solidFill>
                  <a:srgbClr val="FF0000"/>
                </a:solidFill>
              </a:rPr>
              <a:t>readily available</a:t>
            </a:r>
            <a:r>
              <a:rPr lang="en-GB" sz="2800" dirty="0"/>
              <a:t> to keep us hydrated. </a:t>
            </a:r>
            <a:endParaRPr lang="es-AR" sz="2800" dirty="0"/>
          </a:p>
          <a:p>
            <a:pPr algn="l"/>
            <a:r>
              <a:rPr lang="en-GB" sz="2800" dirty="0"/>
              <a:t> </a:t>
            </a:r>
            <a:endParaRPr lang="es-AR" sz="2800" dirty="0"/>
          </a:p>
          <a:p>
            <a:pPr algn="l"/>
            <a:r>
              <a:rPr lang="en-GB" sz="2800" dirty="0"/>
              <a:t>6. Eight of my </a:t>
            </a:r>
            <a:r>
              <a:rPr lang="en-GB" sz="2800" dirty="0" err="1"/>
              <a:t>favorite</a:t>
            </a:r>
            <a:r>
              <a:rPr lang="en-GB" sz="2800" dirty="0"/>
              <a:t> green building experts were asked one question: “What notable trends ensure us to live a better and better life</a:t>
            </a:r>
            <a:r>
              <a:rPr lang="en-GB" sz="2800" dirty="0" smtClean="0"/>
              <a:t>?”</a:t>
            </a:r>
            <a:endParaRPr lang="es-AR" dirty="0"/>
          </a:p>
        </p:txBody>
      </p:sp>
    </p:spTree>
    <p:extLst>
      <p:ext uri="{BB962C8B-B14F-4D97-AF65-F5344CB8AC3E}">
        <p14:creationId xmlns:p14="http://schemas.microsoft.com/office/powerpoint/2010/main" val="153615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a:t>7. The underlying framework needs to be as efficient as it can be, either managing the data, enabling the geophysical process, or both. </a:t>
            </a:r>
            <a:endParaRPr lang="es-AR" sz="2800" dirty="0"/>
          </a:p>
          <a:p>
            <a:pPr algn="l"/>
            <a:r>
              <a:rPr lang="en-GB" sz="2800" dirty="0"/>
              <a:t> </a:t>
            </a:r>
            <a:endParaRPr lang="es-AR" sz="2800" dirty="0"/>
          </a:p>
          <a:p>
            <a:pPr algn="l"/>
            <a:r>
              <a:rPr lang="en-GB" sz="2800" dirty="0"/>
              <a:t>8. "This work ties a lot of things together," says Derek </a:t>
            </a:r>
            <a:r>
              <a:rPr lang="en-GB" sz="2800" dirty="0" err="1"/>
              <a:t>Lovley</a:t>
            </a:r>
            <a:r>
              <a:rPr lang="en-GB" sz="2800" dirty="0"/>
              <a:t>, a microbiologist at the University of Massachusetts Amherst and </a:t>
            </a:r>
            <a:r>
              <a:rPr lang="en-GB" sz="2800" dirty="0" err="1"/>
              <a:t>Reguera's</a:t>
            </a:r>
            <a:r>
              <a:rPr lang="en-GB" sz="2800" dirty="0"/>
              <a:t> former postdoctoral supervisor.</a:t>
            </a:r>
            <a:endParaRPr lang="es-AR" sz="2800" dirty="0"/>
          </a:p>
        </p:txBody>
      </p:sp>
    </p:spTree>
    <p:extLst>
      <p:ext uri="{BB962C8B-B14F-4D97-AF65-F5344CB8AC3E}">
        <p14:creationId xmlns:p14="http://schemas.microsoft.com/office/powerpoint/2010/main" val="330779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normAutofit/>
          </a:bodyPr>
          <a:lstStyle/>
          <a:p>
            <a:pPr algn="l"/>
            <a:r>
              <a:rPr lang="en-GB" sz="2800" dirty="0"/>
              <a:t>9. The materials intensity of products and processes is a good proxy for their environmental impacts, i.e. the more material is needed in a given product or service, the larger the environmental impact caused in the production stage of those materials. </a:t>
            </a:r>
            <a:endParaRPr lang="es-AR" sz="2800" dirty="0"/>
          </a:p>
          <a:p>
            <a:pPr algn="l"/>
            <a:r>
              <a:rPr lang="en-GB" sz="2800" dirty="0"/>
              <a:t> </a:t>
            </a:r>
            <a:endParaRPr lang="es-AR" sz="2800" dirty="0"/>
          </a:p>
          <a:p>
            <a:pPr algn="l"/>
            <a:r>
              <a:rPr lang="en-GB" sz="2800" dirty="0"/>
              <a:t>10. Nonetheless, looking at the timeline of events in the management of Ghana’s e-waste, a significant activity and intervention is the establishment of a legal framework</a:t>
            </a:r>
            <a:endParaRPr lang="es-AR" sz="2800" dirty="0"/>
          </a:p>
        </p:txBody>
      </p:sp>
    </p:spTree>
    <p:extLst>
      <p:ext uri="{BB962C8B-B14F-4D97-AF65-F5344CB8AC3E}">
        <p14:creationId xmlns:p14="http://schemas.microsoft.com/office/powerpoint/2010/main" val="423085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006699"/>
            </a:solidFill>
          </a:ln>
        </p:spPr>
        <p:txBody>
          <a:bodyPr anchor="ctr"/>
          <a:lstStyle/>
          <a:p>
            <a:pPr algn="l"/>
            <a:r>
              <a:rPr lang="en-GB" sz="2800" dirty="0"/>
              <a:t>11. In brief, these wearable suits help people to walk and lift heavy objects with minimal effort, reducing required muscle force by as much as 60%.</a:t>
            </a:r>
            <a:endParaRPr lang="es-AR" sz="2800" dirty="0"/>
          </a:p>
          <a:p>
            <a:pPr algn="l"/>
            <a:r>
              <a:rPr lang="en-GB" sz="2800" dirty="0"/>
              <a:t> </a:t>
            </a:r>
            <a:endParaRPr lang="es-AR" sz="2800" dirty="0"/>
          </a:p>
          <a:p>
            <a:pPr algn="l"/>
            <a:r>
              <a:rPr lang="en-GB" sz="2800" dirty="0"/>
              <a:t>12. Materials that increase the life of existing building supplies such as self-healing concrete will also become a lot more popular.</a:t>
            </a:r>
            <a:endParaRPr lang="es-AR" sz="2800" dirty="0"/>
          </a:p>
        </p:txBody>
      </p:sp>
    </p:spTree>
    <p:extLst>
      <p:ext uri="{BB962C8B-B14F-4D97-AF65-F5344CB8AC3E}">
        <p14:creationId xmlns:p14="http://schemas.microsoft.com/office/powerpoint/2010/main" val="35923207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885</Words>
  <Application>Microsoft Office PowerPoint</Application>
  <PresentationFormat>Panorámica</PresentationFormat>
  <Paragraphs>70</Paragraphs>
  <Slides>30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Arial</vt:lpstr>
      <vt:lpstr>Arial Black</vt:lpstr>
      <vt:lpstr>Calibri</vt:lpstr>
      <vt:lpstr>Calibri Light</vt:lpstr>
      <vt:lpstr>Times New Roman</vt:lpstr>
      <vt:lpstr>Tema de Office</vt:lpstr>
      <vt:lpstr>TRABAJO PRÁCTICO 10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3D Graphene</vt:lpstr>
      <vt:lpstr>Presentación de PowerPoint</vt:lpstr>
      <vt:lpstr>Carbyne</vt:lpstr>
      <vt:lpstr>Presentación de PowerPoint</vt:lpstr>
      <vt:lpstr>Aerographite</vt:lpstr>
      <vt:lpstr>Presentación de PowerPoint</vt:lpstr>
      <vt:lpstr>Aerographene</vt:lpstr>
      <vt:lpstr>Presentación de PowerPoint</vt:lpstr>
      <vt:lpstr>Metallic microlattice</vt:lpstr>
      <vt:lpstr>Presentación de PowerPoint</vt:lpstr>
      <vt:lpstr>Limpet teeth</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PRÁCTICO 10</dc:title>
  <dc:creator>Stella pellicer</dc:creator>
  <cp:lastModifiedBy>Usuario</cp:lastModifiedBy>
  <cp:revision>37</cp:revision>
  <dcterms:created xsi:type="dcterms:W3CDTF">2021-05-30T00:12:01Z</dcterms:created>
  <dcterms:modified xsi:type="dcterms:W3CDTF">2024-05-22T15:56:50Z</dcterms:modified>
</cp:coreProperties>
</file>