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gwUVgqfTfeinX6JSAeQrYgXCtFt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102"/>
      </p:cViewPr>
      <p:guideLst>
        <p:guide orient="horz" pos="2160"/>
        <p:guide pos="384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42125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Esto conlleva a una conciencia de perdida de los valores sagrados de la naturaleza entonces surge el paisajismo (en Inglaterra: mismo lugar que se inicia la rev industrial) y también a partir del barroco y del sxix con la consolidación de la rev industrial la ciudad se empieza a considerar como foco de todos los males sociales y sanitarios (loop today?) y surgen propuestas como la cdad jardín de Howard por ej (porpone sustituir ciudades indutriales por otras pequeñas rodeadas de tierras agricolas)</a:t>
            </a:r>
            <a:endParaRPr sz="1200">
              <a:solidFill>
                <a:schemeClr val="dk1"/>
              </a:solidFill>
              <a:latin typeface="Calibri"/>
              <a:ea typeface="Calibri"/>
              <a:cs typeface="Calibri"/>
              <a:sym typeface="Calibri"/>
            </a:endParaRPr>
          </a:p>
        </p:txBody>
      </p:sp>
      <p:sp>
        <p:nvSpPr>
          <p:cNvPr id="295" name="Google Shape;295;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Durante el movimiento moderno, arquitectos destacados como Le Corbusier, Walter Gropuis, Frank Lloyd Wright, Alvar Aalto y Louis Kahn, Luis Barragán, entre otros, incorporan en sus trabajos análisis referidos al aprovechamiento solar. En gran parte de sus obras está continuamente presente una atención particular a las soluciones arquitectónicas que aseguren el confort de aquellos que habitarán los espacios.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Le Corbusier, en su proyecto “Chandigar” ubicado en una zona tropical de la India, encuentra los medios para conseguir las mejores condiciones de confort posibles respecto al clima del entorno. De acuerdo con el arquitecto, el confort es el frío, las corrientes de aire, la sombra. Por ello, el sol sólo debe penetrar en horas favorables y en las estaciones adecuadas. Los elementos del problema están dictados inexorablemente por el sol, y por las condiciones que varían de un mes a otro, ya que la temperatura, la humedad y la aridez son todos elementos contradictorios. </a:t>
            </a:r>
            <a:endParaRPr sz="1200">
              <a:solidFill>
                <a:schemeClr val="dk1"/>
              </a:solidFill>
              <a:latin typeface="Calibri"/>
              <a:ea typeface="Calibri"/>
              <a:cs typeface="Calibri"/>
              <a:sym typeface="Calibri"/>
            </a:endParaRPr>
          </a:p>
        </p:txBody>
      </p:sp>
      <p:sp>
        <p:nvSpPr>
          <p:cNvPr id="314" name="Google Shape;314;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Montaner </a:t>
            </a:r>
            <a:endParaRPr sz="1200">
              <a:solidFill>
                <a:schemeClr val="dk1"/>
              </a:solidFill>
              <a:latin typeface="Calibri"/>
              <a:ea typeface="Calibri"/>
              <a:cs typeface="Calibri"/>
              <a:sym typeface="Calibri"/>
            </a:endParaRPr>
          </a:p>
        </p:txBody>
      </p:sp>
      <p:sp>
        <p:nvSpPr>
          <p:cNvPr id="333" name="Google Shape;333;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2a18bf8203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12a18bf8203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12a18bf8203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2a18bf8203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12a18bf8203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12a18bf8203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2a18bf8203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12a18bf8203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Como fue que el boom de la sustentabilidad llegó a la arquitectura. Desarrollo de conceptos teóricos y practicos </a:t>
            </a:r>
            <a:endParaRPr/>
          </a:p>
          <a:p>
            <a:pPr marL="0" lvl="0" indent="0" algn="l" rtl="0">
              <a:lnSpc>
                <a:spcPct val="100000"/>
              </a:lnSpc>
              <a:spcBef>
                <a:spcPts val="0"/>
              </a:spcBef>
              <a:spcAft>
                <a:spcPts val="0"/>
              </a:spcAft>
              <a:buSzPts val="1400"/>
              <a:buNone/>
            </a:pPr>
            <a:r>
              <a:rPr lang="en-US"/>
              <a:t>Pero todos estos conceptos, no estaban desde antes incluidos en la “buena arquitectura”? Arq vernácula … </a:t>
            </a:r>
            <a:endParaRPr/>
          </a:p>
        </p:txBody>
      </p:sp>
      <p:sp>
        <p:nvSpPr>
          <p:cNvPr id="400" name="Google Shape;400;g12a18bf8203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2a18bf8203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12a18bf8203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12a18bf8203_0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latin typeface="Calibri"/>
                <a:ea typeface="Calibri"/>
                <a:cs typeface="Calibri"/>
                <a:sym typeface="Calibri"/>
              </a:rPr>
              <a:t>Proceso mediante el cual la población original de un sector o barrio (céntrico y popular), es progresivamente desplazada por otra de un nivel adquisitivo mayor. Se caracteriza por un cambio en el tejido social y una revalorización del suelo. </a:t>
            </a:r>
            <a:endParaRPr sz="11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Si volvemos a pensar en los aspectos que mencionamos de la arquitectura sust, relacionados a reducir, reciclar y conservar los recursos naturales, y pensamos en la cantidad de personas que viven en nuestro país y en Latinoamérica en asentamientos urbanos, y que en su gran mayoría carecen de los servicios básicos (cloaca, gas natural, agua potable en algunos casos) quizás la respuesta o solución más adecuada y más sustentable en función de satisfacer… sea la PSH</a:t>
            </a:r>
            <a:endParaRPr/>
          </a:p>
          <a:p>
            <a:pPr marL="457200" marR="0" lvl="0" indent="-298450" algn="l" rtl="0">
              <a:lnSpc>
                <a:spcPct val="100000"/>
              </a:lnSpc>
              <a:spcBef>
                <a:spcPts val="0"/>
              </a:spcBef>
              <a:spcAft>
                <a:spcPts val="0"/>
              </a:spcAft>
              <a:buClr>
                <a:srgbClr val="000000"/>
              </a:buClr>
              <a:buSzPts val="1100"/>
              <a:buFont typeface="Arial"/>
              <a:buChar char="●"/>
            </a:pPr>
            <a:r>
              <a:rPr lang="en-US"/>
              <a:t>Surge del esfuerzo que hace una parte importante de la población (sectores populares) por tener una vivienda propia. </a:t>
            </a:r>
            <a:endParaRPr/>
          </a:p>
          <a:p>
            <a:pPr marL="457200" marR="0" lvl="0" indent="-298450" algn="l" rtl="0">
              <a:lnSpc>
                <a:spcPct val="100000"/>
              </a:lnSpc>
              <a:spcBef>
                <a:spcPts val="0"/>
              </a:spcBef>
              <a:spcAft>
                <a:spcPts val="0"/>
              </a:spcAft>
              <a:buClr>
                <a:srgbClr val="000000"/>
              </a:buClr>
              <a:buSzPts val="1100"/>
              <a:buFont typeface="Arial"/>
              <a:buChar char="●"/>
            </a:pPr>
            <a:r>
              <a:rPr lang="en-US"/>
              <a:t>Desde esta realidad social y desde esta perspectiva la vivienda es un derecho humano básico y no una mercancía de intercambio.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la arq ecológica/sustentable  es aquella que acepta a fondo, con todas sus consecuencias, la diversidad cultural del planeta. Y, por otro lado, es aquella que fomenta la conservación y creación de los espacios comunitarios”.</a:t>
            </a:r>
            <a:endParaRPr/>
          </a:p>
          <a:p>
            <a:pPr marL="0" lvl="0" indent="0" algn="l" rtl="0">
              <a:lnSpc>
                <a:spcPct val="100000"/>
              </a:lnSpc>
              <a:spcBef>
                <a:spcPts val="0"/>
              </a:spcBef>
              <a:spcAft>
                <a:spcPts val="0"/>
              </a:spcAft>
              <a:buSzPts val="1400"/>
              <a:buNone/>
            </a:pPr>
            <a:endParaRPr/>
          </a:p>
        </p:txBody>
      </p:sp>
      <p:sp>
        <p:nvSpPr>
          <p:cNvPr id="498" name="Google Shape;49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la arq ecológica/sustentable es aquella que fomenta la conservación y creación de los espacios comunitarios”.</a:t>
            </a:r>
            <a:endParaRPr/>
          </a:p>
          <a:p>
            <a:pPr marL="0" lvl="0" indent="0" algn="l" rtl="0">
              <a:lnSpc>
                <a:spcPct val="100000"/>
              </a:lnSpc>
              <a:spcBef>
                <a:spcPts val="0"/>
              </a:spcBef>
              <a:spcAft>
                <a:spcPts val="0"/>
              </a:spcAft>
              <a:buSzPts val="1400"/>
              <a:buNone/>
            </a:pPr>
            <a:endParaRPr/>
          </a:p>
        </p:txBody>
      </p:sp>
      <p:sp>
        <p:nvSpPr>
          <p:cNvPr id="519" name="Google Shape;51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https://www.plataformaarquitectura.cl/cl/978790/por-que-francis-kere-gano-el-premio-pritzker-2022?fbclid=IwAR0EB92-9Gv5Xina_iepgMFbV6MpASqN2W-NTiSxYr0IE0J8JI3AsnsuLpA</a:t>
            </a:r>
            <a:endParaRPr/>
          </a:p>
        </p:txBody>
      </p:sp>
      <p:sp>
        <p:nvSpPr>
          <p:cNvPr id="536" name="Google Shape;5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238a0f8903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50">
                <a:solidFill>
                  <a:srgbClr val="303030"/>
                </a:solidFill>
                <a:highlight>
                  <a:srgbClr val="FFFFFF"/>
                </a:highlight>
                <a:latin typeface="Arial"/>
                <a:ea typeface="Arial"/>
                <a:cs typeface="Arial"/>
                <a:sym typeface="Arial"/>
              </a:rPr>
              <a:t>trabaja principalmente en áreas cargadas de limitaciones y adversidades, utilizando materiales locales y construyendo instalaciones contemporáneas cuyo valor excede su estructura, sirviendo y estabilizando el futuro de comunidades enteras.</a:t>
            </a:r>
            <a:endParaRPr/>
          </a:p>
        </p:txBody>
      </p:sp>
      <p:sp>
        <p:nvSpPr>
          <p:cNvPr id="570" name="Google Shape;570;g1238a0f8903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238a0f8903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50">
                <a:solidFill>
                  <a:srgbClr val="303030"/>
                </a:solidFill>
                <a:highlight>
                  <a:srgbClr val="FFFFFF"/>
                </a:highlight>
                <a:latin typeface="Arial"/>
                <a:ea typeface="Arial"/>
                <a:cs typeface="Arial"/>
                <a:sym typeface="Arial"/>
              </a:rPr>
              <a:t>trabaja principalmente en áreas cargadas de limitaciones y adversidades, utilizando materiales locales y construyendo instalaciones contemporáneas cuyo valor excede su estructura, sirviendo y estabilizando el futuro de comunidades enteras.</a:t>
            </a:r>
            <a:endParaRPr/>
          </a:p>
        </p:txBody>
      </p:sp>
      <p:sp>
        <p:nvSpPr>
          <p:cNvPr id="582" name="Google Shape;582;g1238a0f8903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Como fue que el boom de la sustentabilidad llegó a la arquitectura. Desarrollo de conceptos teóricos y practicos </a:t>
            </a:r>
            <a:endParaRPr/>
          </a:p>
          <a:p>
            <a:pPr marL="0" lvl="0" indent="0" algn="l" rtl="0">
              <a:lnSpc>
                <a:spcPct val="100000"/>
              </a:lnSpc>
              <a:spcBef>
                <a:spcPts val="0"/>
              </a:spcBef>
              <a:spcAft>
                <a:spcPts val="0"/>
              </a:spcAft>
              <a:buSzPts val="1400"/>
              <a:buNone/>
            </a:pPr>
            <a:r>
              <a:rPr lang="en-US"/>
              <a:t>Pero todos estos conceptos, no estaban desde antes incluidos en la “buena arquitectura”? Arq vernácula … </a:t>
            </a:r>
            <a:endParaRPr/>
          </a:p>
        </p:txBody>
      </p:sp>
      <p:sp>
        <p:nvSpPr>
          <p:cNvPr id="117" name="Google Shape;117;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Dentro de los ejes principales conocidos de la sustentablilidad, nuestro abordaje de trabajo en las prácticas territoriales es el socio-cultural</a:t>
            </a:r>
            <a:endParaRPr/>
          </a:p>
          <a:p>
            <a:pPr marL="0" lvl="0" indent="0" algn="l" rtl="0">
              <a:lnSpc>
                <a:spcPct val="100000"/>
              </a:lnSpc>
              <a:spcBef>
                <a:spcPts val="0"/>
              </a:spcBef>
              <a:spcAft>
                <a:spcPts val="0"/>
              </a:spcAft>
              <a:buSzPts val="1400"/>
              <a:buNone/>
            </a:pPr>
            <a:r>
              <a:rPr lang="en-US"/>
              <a:t>Pero nos vinculamos con el aspecto ambiental y económico desde dos aspectos: por un lado, desde la realización de proyectos de espacios comunes que impliquen un mínimo  impacto, promoviendo el uso de materiales reciclados? Y por otro lado, desde la idea de que cuando crecimiento económico y urbanización se traducen en contaminación o en agotamiento de recursos, esto afecta de manera desmedida a los sectores populares de menores ingresos.  </a:t>
            </a:r>
            <a:endParaRPr/>
          </a:p>
          <a:p>
            <a:pPr marL="0" lvl="0" indent="0" algn="l" rtl="0">
              <a:lnSpc>
                <a:spcPct val="100000"/>
              </a:lnSpc>
              <a:spcBef>
                <a:spcPts val="0"/>
              </a:spcBef>
              <a:spcAft>
                <a:spcPts val="0"/>
              </a:spcAft>
              <a:buSzPts val="1400"/>
              <a:buNone/>
            </a:pPr>
            <a:r>
              <a:rPr lang="en-US"/>
              <a:t>Esto está en contradicción con la idea de que la sustentabilidad trata de satisfacer las necesidades del presente de TODA la sociedad.</a:t>
            </a:r>
            <a:endParaRPr/>
          </a:p>
          <a:p>
            <a:pPr marL="0" lvl="0" indent="0" algn="l" rtl="0">
              <a:lnSpc>
                <a:spcPct val="100000"/>
              </a:lnSpc>
              <a:spcBef>
                <a:spcPts val="0"/>
              </a:spcBef>
              <a:spcAft>
                <a:spcPts val="0"/>
              </a:spcAft>
              <a:buSzPts val="1400"/>
              <a:buNone/>
            </a:pPr>
            <a:r>
              <a:rPr lang="en-US"/>
              <a:t>Por eso, nosotras entendemos al BIEN COMÚN como aspecto esencial de estas necesidades y abordamos  el ámbito del hábitat popular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abordamos entonces el hábitat popular a través de trabajar en el territorio desde lo interdisciplinario, es decir no sólo desde una mirada técnica, sino integral</a:t>
            </a:r>
            <a:endParaRPr/>
          </a:p>
          <a:p>
            <a:pPr marL="0" lvl="0" indent="0" algn="l" rtl="0">
              <a:lnSpc>
                <a:spcPct val="100000"/>
              </a:lnSpc>
              <a:spcBef>
                <a:spcPts val="0"/>
              </a:spcBef>
              <a:spcAft>
                <a:spcPts val="0"/>
              </a:spcAft>
              <a:buSzPts val="1400"/>
              <a:buNone/>
            </a:pPr>
            <a:r>
              <a:rPr lang="en-US"/>
              <a:t>La metodología de diseño participativo parte de: identificar demandas y necesidades de la comunidad-….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4" name="Google Shape;77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-Proceso participativo: 4  jornadas-talleres semana por medio </a:t>
            </a: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metodologías usadas, tiempos, quienes participaron)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Sin embargo, todos estos conceptos de arquitectura bioclimática, ambiental o sustentable, desarrollados e investigados profundamente en los últimos treinta años, lejos de ser conceptos teóricos surgían antiguamente del sentido común y se han llevado a cabo a lo largo de la historia de la arquitectura. Remontándonos a varios siglos antes de Cristo el desarrollo de la construcción se ha basado en la utilización de los materiales que se encuentran disponibles en el entorno, así como también ha existido la preocupación por lograr cierto grado de confort y habitabilidad en las edificaciones.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a:solidFill>
                  <a:schemeClr val="dk1"/>
                </a:solidFill>
                <a:latin typeface="Calibri"/>
                <a:ea typeface="Calibri"/>
                <a:cs typeface="Calibri"/>
                <a:sym typeface="Calibri"/>
              </a:rPr>
              <a:t>Los conceptos de lengua y arquitectura vernácula comenzaron a utilizarse en el siglo XIX, pero de forma despectiva, entendiendo a este tipo de arquitectura como una arquitectura sustentable que no servía, ya que generalmente no se realizaba por un profesional. En el siglo XX muchos arquitectos de renombre como </a:t>
            </a:r>
            <a:r>
              <a:rPr lang="en-US" sz="1200" b="1" i="0">
                <a:solidFill>
                  <a:schemeClr val="dk1"/>
                </a:solidFill>
                <a:latin typeface="Calibri"/>
                <a:ea typeface="Calibri"/>
                <a:cs typeface="Calibri"/>
                <a:sym typeface="Calibri"/>
              </a:rPr>
              <a:t>Frank Lloyd Wright y Le Corbusier,</a:t>
            </a:r>
            <a:r>
              <a:rPr lang="en-US" sz="1200" b="0" i="0">
                <a:solidFill>
                  <a:schemeClr val="dk1"/>
                </a:solidFill>
                <a:latin typeface="Calibri"/>
                <a:ea typeface="Calibri"/>
                <a:cs typeface="Calibri"/>
                <a:sym typeface="Calibri"/>
              </a:rPr>
              <a:t> comenzaron a darle valor a la arquitectura vernácula y a sus características, y esta comenzó a cobrar más peso e importancia entre las personas</a:t>
            </a:r>
            <a:endParaRPr sz="1200">
              <a:solidFill>
                <a:schemeClr val="dk1"/>
              </a:solidFill>
              <a:latin typeface="Calibri"/>
              <a:ea typeface="Calibri"/>
              <a:cs typeface="Calibri"/>
              <a:sym typeface="Calibri"/>
            </a:endParaRPr>
          </a:p>
        </p:txBody>
      </p:sp>
      <p:sp>
        <p:nvSpPr>
          <p:cNvPr id="161" name="Google Shape;161;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-Proceso participativo: 4  jornadas-talleres semana por medio </a:t>
            </a: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metodologías usadas, tiempos, quienes participaron)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rgbClr val="2E75B5"/>
              </a:buClr>
              <a:buSzPts val="1600"/>
              <a:buFont typeface="Noto Sans Symbols"/>
              <a:buChar char="▪"/>
            </a:pPr>
            <a:r>
              <a:rPr lang="en-US" sz="1100" b="1">
                <a:solidFill>
                  <a:srgbClr val="2E75B5"/>
                </a:solidFill>
                <a:latin typeface="Calibri"/>
                <a:ea typeface="Calibri"/>
                <a:cs typeface="Calibri"/>
                <a:sym typeface="Calibri"/>
              </a:rPr>
              <a:t>Diseño Participativo </a:t>
            </a:r>
            <a:r>
              <a:rPr lang="en-US" sz="1100">
                <a:latin typeface="Calibri"/>
                <a:ea typeface="Calibri"/>
                <a:cs typeface="Calibri"/>
                <a:sym typeface="Calibri"/>
              </a:rPr>
              <a:t>(talleres): definición de necesidades y usos, mapeo de sensaciones en el terreno e interpretación colectiva, planos y maquetas que muestren graficamente lo expresado.</a:t>
            </a:r>
            <a:endParaRPr sz="1100">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-Proceso participativo: 4  jornadas-talleres semana por medio  metodologías usadas, tiempos, quienes participaron)</a:t>
            </a:r>
            <a:endParaRPr/>
          </a:p>
          <a:p>
            <a:pPr marL="0" marR="0" lvl="0" indent="0" algn="l" rtl="0">
              <a:lnSpc>
                <a:spcPct val="100000"/>
              </a:lnSpc>
              <a:spcBef>
                <a:spcPts val="0"/>
              </a:spcBef>
              <a:spcAft>
                <a:spcPts val="0"/>
              </a:spcAft>
              <a:buClr>
                <a:schemeClr val="dk1"/>
              </a:buClr>
              <a:buSzPts val="1100"/>
              <a:buFont typeface="Calibri"/>
              <a:buNone/>
            </a:pPr>
            <a:r>
              <a:rPr lang="en-US" sz="1100"/>
              <a:t>Los talleres de diseño participativo se enfocaron a que la comunidad mire el espacio desde otras perspectivas que quizás no había analizado. Al tener que expresar las necesidades/problemas se apopian más del espacio. Esto es lo rico del diseño participativo: el proceso para llegar al resultado final. </a:t>
            </a:r>
            <a:endParaRPr sz="1100"/>
          </a:p>
          <a:p>
            <a:pPr marL="0" lvl="0" indent="0" algn="l" rtl="0">
              <a:lnSpc>
                <a:spcPct val="100000"/>
              </a:lnSpc>
              <a:spcBef>
                <a:spcPts val="0"/>
              </a:spcBef>
              <a:spcAft>
                <a:spcPts val="0"/>
              </a:spcAft>
              <a:buClr>
                <a:schemeClr val="dk1"/>
              </a:buClr>
              <a:buSzPts val="1100"/>
              <a:buFont typeface="Calibri"/>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-Proceso participativo: 4  jornadas-talleres semana por medio </a:t>
            </a: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metodologías usadas, tiempos, quienes participaron)</a:t>
            </a:r>
            <a:endParaRPr/>
          </a:p>
          <a:p>
            <a:pPr marL="0" marR="0" lvl="0" indent="0" algn="l" rtl="0">
              <a:lnSpc>
                <a:spcPct val="100000"/>
              </a:lnSpc>
              <a:spcBef>
                <a:spcPts val="0"/>
              </a:spcBef>
              <a:spcAft>
                <a:spcPts val="0"/>
              </a:spcAft>
              <a:buClr>
                <a:schemeClr val="dk1"/>
              </a:buClr>
              <a:buSzPts val="1100"/>
              <a:buFont typeface="Calibri"/>
              <a:buNone/>
            </a:pPr>
            <a:r>
              <a:rPr lang="en-US" sz="1200">
                <a:latin typeface="Calibri"/>
                <a:ea typeface="Calibri"/>
                <a:cs typeface="Calibri"/>
                <a:sym typeface="Calibri"/>
              </a:rPr>
              <a:t>El </a:t>
            </a:r>
            <a:r>
              <a:rPr lang="en-US" sz="1200" b="1">
                <a:solidFill>
                  <a:srgbClr val="2E75B5"/>
                </a:solidFill>
                <a:latin typeface="Calibri"/>
                <a:ea typeface="Calibri"/>
                <a:cs typeface="Calibri"/>
                <a:sym typeface="Calibri"/>
              </a:rPr>
              <a:t>proyecto como herramienta de poder y como resultado del proceso</a:t>
            </a:r>
            <a:r>
              <a:rPr lang="en-US" sz="1200">
                <a:latin typeface="Calibri"/>
                <a:ea typeface="Calibri"/>
                <a:cs typeface="Calibri"/>
                <a:sym typeface="Calibri"/>
              </a:rPr>
              <a:t>: elaboración de documentación técnica para presentar en los municipios y disputar recursos para la materialización de los espacios públicos comunes proyectados </a:t>
            </a:r>
            <a:endParaRPr sz="120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5" name="Google Shape;84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latin typeface="Arial"/>
                <a:ea typeface="Arial"/>
                <a:cs typeface="Arial"/>
                <a:sym typeface="Arial"/>
              </a:rPr>
              <a:t>-relación con el estado municipal- tensión entre los procesos participativos, la visión de la comunidad y el estado municipal (priorización de la obra y en como se llevó a cabo la obra)</a:t>
            </a:r>
            <a:endParaRPr/>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abordamos entonces el hábitat popular a través de trabajar en el territorio desde lo interdisciplinario, es decir no sólo desde una mirada técnica, sino integral</a:t>
            </a:r>
            <a:endParaRPr/>
          </a:p>
          <a:p>
            <a:pPr marL="0" lvl="0" indent="0" algn="l" rtl="0">
              <a:lnSpc>
                <a:spcPct val="100000"/>
              </a:lnSpc>
              <a:spcBef>
                <a:spcPts val="0"/>
              </a:spcBef>
              <a:spcAft>
                <a:spcPts val="0"/>
              </a:spcAft>
              <a:buSzPts val="1400"/>
              <a:buNone/>
            </a:pPr>
            <a:r>
              <a:rPr lang="en-US"/>
              <a:t>La metodología de diseño participativo parte de: identificar demandas y necesidades de la comunidad-….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1" name="Google Shape;90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a:t>Aca se eligio el espacio y el uso en base a las necesidades (que son muchísimas)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se logra finalmente que la comunidad se APROPIE  de las herramientas de autogestion del habitat</a:t>
            </a:r>
            <a:endParaRPr/>
          </a:p>
        </p:txBody>
      </p:sp>
      <p:sp>
        <p:nvSpPr>
          <p:cNvPr id="919" name="Google Shape;91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abordamos entonces el hábitat popular a través de trabajar en el territorio desde lo interdisciplinario, es decir no sólo desde una mirada técnica, sino integral</a:t>
            </a:r>
            <a:endParaRPr/>
          </a:p>
          <a:p>
            <a:pPr marL="0" lvl="0" indent="0" algn="l" rtl="0">
              <a:lnSpc>
                <a:spcPct val="100000"/>
              </a:lnSpc>
              <a:spcBef>
                <a:spcPts val="0"/>
              </a:spcBef>
              <a:spcAft>
                <a:spcPts val="0"/>
              </a:spcAft>
              <a:buSzPts val="1400"/>
              <a:buNone/>
            </a:pPr>
            <a:r>
              <a:rPr lang="en-US"/>
              <a:t>La metodología de diseño participativo parte de: identificar demandas y necesidades de la comunidad-….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3" name="Google Shape;96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marR="0" lvl="0" indent="0" algn="just" rtl="0">
              <a:lnSpc>
                <a:spcPct val="150000"/>
              </a:lnSpc>
              <a:spcBef>
                <a:spcPts val="0"/>
              </a:spcBef>
              <a:spcAft>
                <a:spcPts val="0"/>
              </a:spcAft>
              <a:buClr>
                <a:schemeClr val="dk1"/>
              </a:buClr>
              <a:buSzPts val="1600"/>
              <a:buFont typeface="Noto Sans Symbols"/>
              <a:buNone/>
            </a:pPr>
            <a:r>
              <a:rPr lang="en-US">
                <a:latin typeface="Calibri"/>
                <a:ea typeface="Calibri"/>
                <a:cs typeface="Calibri"/>
                <a:sym typeface="Calibri"/>
              </a:rPr>
              <a:t>Reconocimiento al rol de las mujeres en la participación de espacios comunes. </a:t>
            </a:r>
            <a:r>
              <a:rPr lang="en-US"/>
              <a:t>EN LOS SECTORES POPULARES LAS MUJERES OCUPAN UN LUGAR PROTAGÓNICO EN LA GESTIÓN SOCIAL DEL HÁBITAT </a:t>
            </a:r>
            <a:endParaRPr/>
          </a:p>
          <a:p>
            <a:pPr marL="127000" lvl="0" indent="0" algn="just" rtl="0">
              <a:lnSpc>
                <a:spcPct val="150000"/>
              </a:lnSpc>
              <a:spcBef>
                <a:spcPts val="0"/>
              </a:spcBef>
              <a:spcAft>
                <a:spcPts val="0"/>
              </a:spcAft>
              <a:buClr>
                <a:schemeClr val="dk1"/>
              </a:buClr>
              <a:buSzPts val="1600"/>
              <a:buFont typeface="Noto Sans Symbols"/>
              <a:buNone/>
            </a:pPr>
            <a:r>
              <a:rPr lang="en-US">
                <a:latin typeface="Calibri"/>
                <a:ea typeface="Calibri"/>
                <a:cs typeface="Calibri"/>
                <a:sym typeface="Calibri"/>
              </a:rPr>
              <a:t>Necesidad de trabajar la perspectiva de género. Formaciones internas sobre el tema.</a:t>
            </a:r>
            <a:endParaRPr/>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se logra finalmente que la comunidad se APROPIE  de las herramientas de autogestion del habitat</a:t>
            </a:r>
            <a:endParaRPr/>
          </a:p>
        </p:txBody>
      </p:sp>
      <p:sp>
        <p:nvSpPr>
          <p:cNvPr id="982" name="Google Shape;98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118adf8a2b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 name="Google Shape;992;g118adf8a2b2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200"/>
              <a:t>El </a:t>
            </a:r>
            <a:r>
              <a:rPr lang="en-US" sz="1200" b="1"/>
              <a:t>proceso proyectual comunitario</a:t>
            </a:r>
            <a:r>
              <a:rPr lang="en-US" sz="1200"/>
              <a:t> </a:t>
            </a:r>
            <a:r>
              <a:rPr lang="en-US" sz="1200" b="1"/>
              <a:t>y participativo</a:t>
            </a:r>
            <a:r>
              <a:rPr lang="en-US" sz="1200"/>
              <a:t> colabora en el fortalecimiento del sentimiento de identidad de las comunidades con su territorio. Esto habilita una mayor integración y vinculación con el resto de la sociedad, permitiendo al mismo tiempo una mayor visibilidad de los problemas socio-ambientales existentes.</a:t>
            </a:r>
            <a:endParaRPr/>
          </a:p>
          <a:p>
            <a:pPr marL="0" marR="0" lvl="0" indent="0" algn="l" rtl="0">
              <a:lnSpc>
                <a:spcPct val="100000"/>
              </a:lnSpc>
              <a:spcBef>
                <a:spcPts val="0"/>
              </a:spcBef>
              <a:spcAft>
                <a:spcPts val="0"/>
              </a:spcAft>
              <a:buClr>
                <a:schemeClr val="dk1"/>
              </a:buClr>
              <a:buSzPts val="1100"/>
              <a:buFont typeface="Calibri"/>
              <a:buNone/>
            </a:pPr>
            <a:r>
              <a:rPr lang="en-US" sz="1200"/>
              <a:t>Necesidad de trabajar la perspectiva de género. Formaciones internas sobre el tema</a:t>
            </a:r>
            <a:endParaRPr/>
          </a:p>
          <a:p>
            <a:pPr marL="0" marR="0" lvl="0" indent="0" algn="l" rtl="0">
              <a:lnSpc>
                <a:spcPct val="100000"/>
              </a:lnSpc>
              <a:spcBef>
                <a:spcPts val="0"/>
              </a:spcBef>
              <a:spcAft>
                <a:spcPts val="0"/>
              </a:spcAft>
              <a:buClr>
                <a:schemeClr val="dk1"/>
              </a:buClr>
              <a:buSzPts val="1100"/>
              <a:buFont typeface="Calibri"/>
              <a:buNone/>
            </a:pPr>
            <a:endParaRPr sz="1200"/>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3" name="Google Shape;101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1" name="Google Shape;102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Arq renacentista (cristal: nueva cultura del espacio interior: mas luz, calor en estaciones frias ). </a:t>
            </a:r>
            <a:r>
              <a:rPr lang="en-US" sz="1200" b="0" i="0">
                <a:solidFill>
                  <a:schemeClr val="dk1"/>
                </a:solidFill>
                <a:latin typeface="Calibri"/>
                <a:ea typeface="Calibri"/>
                <a:cs typeface="Calibri"/>
                <a:sym typeface="Calibri"/>
              </a:rPr>
              <a:t>En el </a:t>
            </a:r>
            <a:r>
              <a:rPr lang="en-US" sz="1200" b="1" i="0">
                <a:solidFill>
                  <a:schemeClr val="dk1"/>
                </a:solidFill>
                <a:latin typeface="Calibri"/>
                <a:ea typeface="Calibri"/>
                <a:cs typeface="Calibri"/>
                <a:sym typeface="Calibri"/>
              </a:rPr>
              <a:t>Renacimiento</a:t>
            </a:r>
            <a:r>
              <a:rPr lang="en-US" sz="1200" b="0" i="0">
                <a:solidFill>
                  <a:schemeClr val="dk1"/>
                </a:solidFill>
                <a:latin typeface="Calibri"/>
                <a:ea typeface="Calibri"/>
                <a:cs typeface="Calibri"/>
                <a:sym typeface="Calibri"/>
              </a:rPr>
              <a:t>, el </a:t>
            </a:r>
            <a:r>
              <a:rPr lang="en-US" sz="1200" b="1" i="0">
                <a:solidFill>
                  <a:schemeClr val="dk1"/>
                </a:solidFill>
                <a:latin typeface="Calibri"/>
                <a:ea typeface="Calibri"/>
                <a:cs typeface="Calibri"/>
                <a:sym typeface="Calibri"/>
              </a:rPr>
              <a:t>arquitecto</a:t>
            </a:r>
            <a:r>
              <a:rPr lang="en-US" sz="1200" b="0" i="0">
                <a:solidFill>
                  <a:schemeClr val="dk1"/>
                </a:solidFill>
                <a:latin typeface="Calibri"/>
                <a:ea typeface="Calibri"/>
                <a:cs typeface="Calibri"/>
                <a:sym typeface="Calibri"/>
              </a:rPr>
              <a:t> se alejó del teocentrismo y el hombre se convirtió en el protagonista, dejando de un lado el significado religioso de la </a:t>
            </a:r>
            <a:r>
              <a:rPr lang="en-US" sz="1200" b="1" i="0">
                <a:solidFill>
                  <a:schemeClr val="dk1"/>
                </a:solidFill>
                <a:latin typeface="Calibri"/>
                <a:ea typeface="Calibri"/>
                <a:cs typeface="Calibri"/>
                <a:sym typeface="Calibri"/>
              </a:rPr>
              <a:t>luz</a:t>
            </a:r>
            <a:r>
              <a:rPr lang="en-US" sz="1200" b="0" i="0">
                <a:solidFill>
                  <a:schemeClr val="dk1"/>
                </a:solidFill>
                <a:latin typeface="Calibri"/>
                <a:ea typeface="Calibri"/>
                <a:cs typeface="Calibri"/>
                <a:sym typeface="Calibri"/>
              </a:rPr>
              <a:t> y resaltando su calidad para la iluminación interior.</a:t>
            </a:r>
            <a:endParaRPr/>
          </a:p>
        </p:txBody>
      </p:sp>
      <p:sp>
        <p:nvSpPr>
          <p:cNvPr id="244" name="Google Shape;244;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Sin embargo, con la revolución industrial que trajo el criterio (burgues) de transformar el entorno para sacarle un provecho rápido y altamente productivo (sin medir impactos ni consecuencias) se fue perdiendo este equilibrio (entre arqui y natu) .</a:t>
            </a:r>
            <a:endParaRPr sz="1200">
              <a:solidFill>
                <a:schemeClr val="dk1"/>
              </a:solidFill>
              <a:latin typeface="Calibri"/>
              <a:ea typeface="Calibri"/>
              <a:cs typeface="Calibri"/>
              <a:sym typeface="Calibri"/>
            </a:endParaRPr>
          </a:p>
        </p:txBody>
      </p:sp>
      <p:sp>
        <p:nvSpPr>
          <p:cNvPr id="278" name="Google Shape;278;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9"/>
        <p:cNvGrpSpPr/>
        <p:nvPr/>
      </p:nvGrpSpPr>
      <p:grpSpPr>
        <a:xfrm>
          <a:off x="0" y="0"/>
          <a:ext cx="0" cy="0"/>
          <a:chOff x="0" y="0"/>
          <a:chExt cx="0" cy="0"/>
        </a:xfrm>
      </p:grpSpPr>
      <p:sp>
        <p:nvSpPr>
          <p:cNvPr id="70" name="Google Shape;70;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5"/>
          <p:cNvSpPr>
            <a:spLocks noGrp="1"/>
          </p:cNvSpPr>
          <p:nvPr>
            <p:ph type="pic" idx="2"/>
          </p:nvPr>
        </p:nvSpPr>
        <p:spPr>
          <a:xfrm>
            <a:off x="5183188" y="987425"/>
            <a:ext cx="6172200" cy="4873625"/>
          </a:xfrm>
          <a:prstGeom prst="rect">
            <a:avLst/>
          </a:prstGeom>
          <a:noFill/>
          <a:ln>
            <a:noFill/>
          </a:ln>
        </p:spPr>
      </p:sp>
      <p:sp>
        <p:nvSpPr>
          <p:cNvPr id="72" name="Google Shape;72;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6"/>
        <p:cNvGrpSpPr/>
        <p:nvPr/>
      </p:nvGrpSpPr>
      <p:grpSpPr>
        <a:xfrm>
          <a:off x="0" y="0"/>
          <a:ext cx="0" cy="0"/>
          <a:chOff x="0" y="0"/>
          <a:chExt cx="0" cy="0"/>
        </a:xfrm>
      </p:grpSpPr>
      <p:sp>
        <p:nvSpPr>
          <p:cNvPr id="77" name="Google Shape;7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2"/>
        <p:cNvGrpSpPr/>
        <p:nvPr/>
      </p:nvGrpSpPr>
      <p:grpSpPr>
        <a:xfrm>
          <a:off x="0" y="0"/>
          <a:ext cx="0" cy="0"/>
          <a:chOff x="0" y="0"/>
          <a:chExt cx="0" cy="0"/>
        </a:xfrm>
      </p:grpSpPr>
      <p:sp>
        <p:nvSpPr>
          <p:cNvPr id="83" name="Google Shape;83;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21"/>
        <p:cNvGrpSpPr/>
        <p:nvPr/>
      </p:nvGrpSpPr>
      <p:grpSpPr>
        <a:xfrm>
          <a:off x="0" y="0"/>
          <a:ext cx="0" cy="0"/>
          <a:chOff x="0" y="0"/>
          <a:chExt cx="0" cy="0"/>
        </a:xfrm>
      </p:grpSpPr>
      <p:sp>
        <p:nvSpPr>
          <p:cNvPr id="22" name="Google Shape;22;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6"/>
        <p:cNvGrpSpPr/>
        <p:nvPr/>
      </p:nvGrpSpPr>
      <p:grpSpPr>
        <a:xfrm>
          <a:off x="0" y="0"/>
          <a:ext cx="0" cy="0"/>
          <a:chOff x="0" y="0"/>
          <a:chExt cx="0" cy="0"/>
        </a:xfrm>
      </p:grpSpPr>
      <p:sp>
        <p:nvSpPr>
          <p:cNvPr id="27" name="Google Shape;27;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48"/>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4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1600"/>
              </a:spcBef>
              <a:spcAft>
                <a:spcPts val="0"/>
              </a:spcAft>
              <a:buClr>
                <a:schemeClr val="dk1"/>
              </a:buClr>
              <a:buSzPts val="1400"/>
              <a:buChar char="○"/>
              <a:defRPr/>
            </a:lvl2pPr>
            <a:lvl3pPr marL="1371600" lvl="2" indent="-317500" algn="l">
              <a:lnSpc>
                <a:spcPct val="115000"/>
              </a:lnSpc>
              <a:spcBef>
                <a:spcPts val="1600"/>
              </a:spcBef>
              <a:spcAft>
                <a:spcPts val="0"/>
              </a:spcAft>
              <a:buClr>
                <a:schemeClr val="dk1"/>
              </a:buClr>
              <a:buSzPts val="1400"/>
              <a:buChar char="■"/>
              <a:defRPr/>
            </a:lvl3pPr>
            <a:lvl4pPr marL="1828800" lvl="3" indent="-317500" algn="l">
              <a:lnSpc>
                <a:spcPct val="115000"/>
              </a:lnSpc>
              <a:spcBef>
                <a:spcPts val="1600"/>
              </a:spcBef>
              <a:spcAft>
                <a:spcPts val="0"/>
              </a:spcAft>
              <a:buClr>
                <a:schemeClr val="dk1"/>
              </a:buClr>
              <a:buSzPts val="1400"/>
              <a:buChar char="●"/>
              <a:defRPr/>
            </a:lvl4pPr>
            <a:lvl5pPr marL="2286000" lvl="4" indent="-317500" algn="l">
              <a:lnSpc>
                <a:spcPct val="115000"/>
              </a:lnSpc>
              <a:spcBef>
                <a:spcPts val="1600"/>
              </a:spcBef>
              <a:spcAft>
                <a:spcPts val="0"/>
              </a:spcAft>
              <a:buClr>
                <a:schemeClr val="dk1"/>
              </a:buClr>
              <a:buSzPts val="1400"/>
              <a:buChar char="○"/>
              <a:defRPr/>
            </a:lvl5pPr>
            <a:lvl6pPr marL="2743200" lvl="5" indent="-317500" algn="l">
              <a:lnSpc>
                <a:spcPct val="115000"/>
              </a:lnSpc>
              <a:spcBef>
                <a:spcPts val="1600"/>
              </a:spcBef>
              <a:spcAft>
                <a:spcPts val="0"/>
              </a:spcAft>
              <a:buClr>
                <a:schemeClr val="dk1"/>
              </a:buClr>
              <a:buSzPts val="1400"/>
              <a:buChar char="■"/>
              <a:defRPr/>
            </a:lvl6pPr>
            <a:lvl7pPr marL="3200400" lvl="6" indent="-317500" algn="l">
              <a:lnSpc>
                <a:spcPct val="115000"/>
              </a:lnSpc>
              <a:spcBef>
                <a:spcPts val="1600"/>
              </a:spcBef>
              <a:spcAft>
                <a:spcPts val="0"/>
              </a:spcAft>
              <a:buClr>
                <a:schemeClr val="dk1"/>
              </a:buClr>
              <a:buSzPts val="1400"/>
              <a:buChar char="●"/>
              <a:defRPr/>
            </a:lvl7pPr>
            <a:lvl8pPr marL="3657600" lvl="7" indent="-317500" algn="l">
              <a:lnSpc>
                <a:spcPct val="115000"/>
              </a:lnSpc>
              <a:spcBef>
                <a:spcPts val="1600"/>
              </a:spcBef>
              <a:spcAft>
                <a:spcPts val="0"/>
              </a:spcAft>
              <a:buClr>
                <a:schemeClr val="dk1"/>
              </a:buClr>
              <a:buSzPts val="1400"/>
              <a:buChar char="○"/>
              <a:defRPr/>
            </a:lvl8pPr>
            <a:lvl9pPr marL="4114800" lvl="8" indent="-317500" algn="l">
              <a:lnSpc>
                <a:spcPct val="115000"/>
              </a:lnSpc>
              <a:spcBef>
                <a:spcPts val="1600"/>
              </a:spcBef>
              <a:spcAft>
                <a:spcPts val="1600"/>
              </a:spcAft>
              <a:buClr>
                <a:schemeClr val="dk1"/>
              </a:buClr>
              <a:buSzPts val="1400"/>
              <a:buChar char="■"/>
              <a:defRPr/>
            </a:lvl9pPr>
          </a:lstStyle>
          <a:p>
            <a:endParaRPr/>
          </a:p>
        </p:txBody>
      </p:sp>
      <p:sp>
        <p:nvSpPr>
          <p:cNvPr id="35" name="Google Shape;35;p48"/>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6"/>
        <p:cNvGrpSpPr/>
        <p:nvPr/>
      </p:nvGrpSpPr>
      <p:grpSpPr>
        <a:xfrm>
          <a:off x="0" y="0"/>
          <a:ext cx="0" cy="0"/>
          <a:chOff x="0" y="0"/>
          <a:chExt cx="0" cy="0"/>
        </a:xfrm>
      </p:grpSpPr>
      <p:sp>
        <p:nvSpPr>
          <p:cNvPr id="37" name="Google Shape;37;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2"/>
        <p:cNvGrpSpPr/>
        <p:nvPr/>
      </p:nvGrpSpPr>
      <p:grpSpPr>
        <a:xfrm>
          <a:off x="0" y="0"/>
          <a:ext cx="0" cy="0"/>
          <a:chOff x="0" y="0"/>
          <a:chExt cx="0" cy="0"/>
        </a:xfrm>
      </p:grpSpPr>
      <p:sp>
        <p:nvSpPr>
          <p:cNvPr id="43" name="Google Shape;4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9"/>
        <p:cNvGrpSpPr/>
        <p:nvPr/>
      </p:nvGrpSpPr>
      <p:grpSpPr>
        <a:xfrm>
          <a:off x="0" y="0"/>
          <a:ext cx="0" cy="0"/>
          <a:chOff x="0" y="0"/>
          <a:chExt cx="0" cy="0"/>
        </a:xfrm>
      </p:grpSpPr>
      <p:sp>
        <p:nvSpPr>
          <p:cNvPr id="50" name="Google Shape;50;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8"/>
        <p:cNvGrpSpPr/>
        <p:nvPr/>
      </p:nvGrpSpPr>
      <p:grpSpPr>
        <a:xfrm>
          <a:off x="0" y="0"/>
          <a:ext cx="0" cy="0"/>
          <a:chOff x="0" y="0"/>
          <a:chExt cx="0" cy="0"/>
        </a:xfrm>
      </p:grpSpPr>
      <p:sp>
        <p:nvSpPr>
          <p:cNvPr id="59" name="Google Shape;5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2"/>
        <p:cNvGrpSpPr/>
        <p:nvPr/>
      </p:nvGrpSpPr>
      <p:grpSpPr>
        <a:xfrm>
          <a:off x="0" y="0"/>
          <a:ext cx="0" cy="0"/>
          <a:chOff x="0" y="0"/>
          <a:chExt cx="0" cy="0"/>
        </a:xfrm>
      </p:grpSpPr>
      <p:sp>
        <p:nvSpPr>
          <p:cNvPr id="63" name="Google Shape;63;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9.jpg"/><Relationship Id="rId11" Type="http://schemas.openxmlformats.org/officeDocument/2006/relationships/image" Target="../media/image54.jpg"/><Relationship Id="rId5" Type="http://schemas.openxmlformats.org/officeDocument/2006/relationships/image" Target="../media/image48.jpg"/><Relationship Id="rId10" Type="http://schemas.openxmlformats.org/officeDocument/2006/relationships/image" Target="../media/image53.jpg"/><Relationship Id="rId4" Type="http://schemas.openxmlformats.org/officeDocument/2006/relationships/image" Target="../media/image47.jpg"/><Relationship Id="rId9" Type="http://schemas.openxmlformats.org/officeDocument/2006/relationships/image" Target="../media/image52.jpg"/></Relationships>
</file>

<file path=ppt/slides/_rels/slide2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46.png"/><Relationship Id="rId7"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49.jpg"/><Relationship Id="rId4" Type="http://schemas.openxmlformats.org/officeDocument/2006/relationships/image" Target="../media/image47.jpg"/><Relationship Id="rId9"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0.jp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1.jp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1.jpg"/><Relationship Id="rId5" Type="http://schemas.openxmlformats.org/officeDocument/2006/relationships/image" Target="../media/image84.gif"/><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7.jpg"/></Relationships>
</file>

<file path=ppt/slides/_rels/slide3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89.jp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4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9.jpg"/></Relationships>
</file>

<file path=ppt/slides/_rels/slide4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02.jp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4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08.jp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1.jpg"/><Relationship Id="rId5" Type="http://schemas.openxmlformats.org/officeDocument/2006/relationships/image" Target="../media/image84.gif"/><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09.jpg"/><Relationship Id="rId7" Type="http://schemas.openxmlformats.org/officeDocument/2006/relationships/image" Target="../media/image113.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s>
</file>

<file path=ppt/slides/_rels/slide48.xml.rels><?xml version="1.0" encoding="UTF-8" standalone="yes"?>
<Relationships xmlns="http://schemas.openxmlformats.org/package/2006/relationships"><Relationship Id="rId3" Type="http://schemas.openxmlformats.org/officeDocument/2006/relationships/image" Target="../media/image115.jpg"/><Relationship Id="rId7"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1.jpg"/><Relationship Id="rId5" Type="http://schemas.openxmlformats.org/officeDocument/2006/relationships/image" Target="../media/image84.gif"/><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jpg"/><Relationship Id="rId7"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jpg"/><Relationship Id="rId4" Type="http://schemas.openxmlformats.org/officeDocument/2006/relationships/image" Target="../media/image119.jpg"/></Relationships>
</file>

<file path=ppt/slides/_rels/slide5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26.jpg"/><Relationship Id="rId4" Type="http://schemas.openxmlformats.org/officeDocument/2006/relationships/image" Target="../media/image125.jpg"/></Relationships>
</file>

<file path=ppt/slides/_rels/slide5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image" Target="../media/image80.jp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l="17883" r="7507"/>
          <a:stretch/>
        </p:blipFill>
        <p:spPr>
          <a:xfrm>
            <a:off x="9143995" y="2301560"/>
            <a:ext cx="2932391" cy="3250790"/>
          </a:xfrm>
          <a:prstGeom prst="rect">
            <a:avLst/>
          </a:prstGeom>
          <a:noFill/>
          <a:ln>
            <a:noFill/>
          </a:ln>
        </p:spPr>
      </p:pic>
      <p:pic>
        <p:nvPicPr>
          <p:cNvPr id="93" name="Google Shape;93;p1"/>
          <p:cNvPicPr preferRelativeResize="0"/>
          <p:nvPr/>
        </p:nvPicPr>
        <p:blipFill rotWithShape="1">
          <a:blip r:embed="rId4">
            <a:alphaModFix/>
          </a:blip>
          <a:srcRect l="11951" t="5109" r="9791" b="4964"/>
          <a:stretch/>
        </p:blipFill>
        <p:spPr>
          <a:xfrm>
            <a:off x="6385231" y="2301560"/>
            <a:ext cx="2648199" cy="3255050"/>
          </a:xfrm>
          <a:prstGeom prst="rect">
            <a:avLst/>
          </a:prstGeom>
          <a:noFill/>
          <a:ln>
            <a:noFill/>
          </a:ln>
        </p:spPr>
      </p:pic>
      <p:pic>
        <p:nvPicPr>
          <p:cNvPr id="94" name="Google Shape;94;p1"/>
          <p:cNvPicPr preferRelativeResize="0"/>
          <p:nvPr/>
        </p:nvPicPr>
        <p:blipFill rotWithShape="1">
          <a:blip r:embed="rId5">
            <a:alphaModFix/>
          </a:blip>
          <a:srcRect r="32802"/>
          <a:stretch/>
        </p:blipFill>
        <p:spPr>
          <a:xfrm>
            <a:off x="157655" y="2317326"/>
            <a:ext cx="2574076" cy="3250790"/>
          </a:xfrm>
          <a:prstGeom prst="rect">
            <a:avLst/>
          </a:prstGeom>
          <a:noFill/>
          <a:ln>
            <a:noFill/>
          </a:ln>
        </p:spPr>
      </p:pic>
      <p:sp>
        <p:nvSpPr>
          <p:cNvPr id="95" name="Google Shape;95;p1"/>
          <p:cNvSpPr txBox="1"/>
          <p:nvPr/>
        </p:nvSpPr>
        <p:spPr>
          <a:xfrm>
            <a:off x="2653144" y="3227123"/>
            <a:ext cx="3773017" cy="1472729"/>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4000"/>
              <a:buFont typeface="Calibri"/>
              <a:buNone/>
            </a:pPr>
            <a:r>
              <a:rPr lang="en-US" sz="2800" b="1" i="0" u="none" strike="noStrike" cap="none">
                <a:solidFill>
                  <a:srgbClr val="385623"/>
                </a:solidFill>
                <a:latin typeface="Federo"/>
                <a:ea typeface="Federo"/>
                <a:cs typeface="Federo"/>
                <a:sym typeface="Federo"/>
              </a:rPr>
              <a:t>EL</a:t>
            </a:r>
            <a:r>
              <a:rPr lang="en-US" sz="2800" b="1" i="0" u="none" strike="noStrike" cap="none">
                <a:solidFill>
                  <a:srgbClr val="7030A0"/>
                </a:solidFill>
                <a:latin typeface="Federo"/>
                <a:ea typeface="Federo"/>
                <a:cs typeface="Federo"/>
                <a:sym typeface="Federo"/>
              </a:rPr>
              <a:t> </a:t>
            </a:r>
            <a:r>
              <a:rPr lang="en-US" sz="2800" b="1" i="0" u="none" strike="noStrike" cap="none">
                <a:solidFill>
                  <a:srgbClr val="595959"/>
                </a:solidFill>
                <a:latin typeface="Federo"/>
                <a:ea typeface="Federo"/>
                <a:cs typeface="Federo"/>
                <a:sym typeface="Federo"/>
              </a:rPr>
              <a:t>ASPECTO SOCIAL </a:t>
            </a:r>
            <a:r>
              <a:rPr lang="en-US" sz="2800" b="1" i="0" u="none" strike="noStrike" cap="none">
                <a:solidFill>
                  <a:srgbClr val="385623"/>
                </a:solidFill>
                <a:latin typeface="Federo"/>
                <a:ea typeface="Federo"/>
                <a:cs typeface="Federo"/>
                <a:sym typeface="Federo"/>
              </a:rPr>
              <a:t>EN LA </a:t>
            </a:r>
            <a:endParaRPr sz="2800" b="1" i="0" u="none" strike="noStrike" cap="none">
              <a:solidFill>
                <a:srgbClr val="385623"/>
              </a:solidFill>
              <a:latin typeface="Federo"/>
              <a:ea typeface="Federo"/>
              <a:cs typeface="Federo"/>
              <a:sym typeface="Federo"/>
            </a:endParaRPr>
          </a:p>
          <a:p>
            <a:pPr marL="0" marR="0" lvl="0" indent="0" algn="ctr" rtl="0">
              <a:lnSpc>
                <a:spcPct val="150000"/>
              </a:lnSpc>
              <a:spcBef>
                <a:spcPts val="0"/>
              </a:spcBef>
              <a:spcAft>
                <a:spcPts val="0"/>
              </a:spcAft>
              <a:buClr>
                <a:schemeClr val="dk1"/>
              </a:buClr>
              <a:buSzPts val="4000"/>
              <a:buFont typeface="Calibri"/>
              <a:buNone/>
            </a:pPr>
            <a:r>
              <a:rPr lang="en-US" sz="2800" b="1" i="0" u="none" strike="noStrike" cap="none">
                <a:solidFill>
                  <a:srgbClr val="385623"/>
                </a:solidFill>
                <a:latin typeface="Federo"/>
                <a:ea typeface="Federo"/>
                <a:cs typeface="Federo"/>
                <a:sym typeface="Federo"/>
              </a:rPr>
              <a:t>ARQUITECTURA </a:t>
            </a:r>
            <a:br>
              <a:rPr lang="en-US" sz="2800" b="1" i="0" u="none" strike="noStrike" cap="none">
                <a:solidFill>
                  <a:srgbClr val="385623"/>
                </a:solidFill>
                <a:latin typeface="Federo"/>
                <a:ea typeface="Federo"/>
                <a:cs typeface="Federo"/>
                <a:sym typeface="Federo"/>
              </a:rPr>
            </a:br>
            <a:r>
              <a:rPr lang="en-US" sz="2800" b="1" i="0" u="none" strike="noStrike" cap="none">
                <a:solidFill>
                  <a:srgbClr val="385623"/>
                </a:solidFill>
                <a:latin typeface="Federo"/>
                <a:ea typeface="Federo"/>
                <a:cs typeface="Federo"/>
                <a:sym typeface="Federo"/>
              </a:rPr>
              <a:t>SUSTENTABLE </a:t>
            </a:r>
            <a:endParaRPr sz="2800" b="1" i="0" u="none" strike="noStrike" cap="none">
              <a:solidFill>
                <a:srgbClr val="385623"/>
              </a:solidFill>
              <a:latin typeface="Federo"/>
              <a:ea typeface="Federo"/>
              <a:cs typeface="Federo"/>
              <a:sym typeface="Federo"/>
            </a:endParaRPr>
          </a:p>
        </p:txBody>
      </p:sp>
      <p:sp>
        <p:nvSpPr>
          <p:cNvPr id="96" name="Google Shape;96;p1"/>
          <p:cNvSpPr/>
          <p:nvPr/>
        </p:nvSpPr>
        <p:spPr>
          <a:xfrm>
            <a:off x="2826327" y="2317326"/>
            <a:ext cx="3443844" cy="3250790"/>
          </a:xfrm>
          <a:prstGeom prst="rect">
            <a:avLst/>
          </a:prstGeom>
          <a:noFill/>
          <a:ln w="19050" cap="flat"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65"/>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65"/>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300" name="Google Shape;30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301" name="Google Shape;30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302" name="Google Shape;302;p65"/>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303" name="Google Shape;303;p65"/>
          <p:cNvSpPr/>
          <p:nvPr/>
        </p:nvSpPr>
        <p:spPr>
          <a:xfrm>
            <a:off x="218672" y="453089"/>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 CONTEXTO HISTÓRICO</a:t>
            </a:r>
            <a:endParaRPr sz="2000" b="1" i="0" u="none" strike="noStrike" cap="none">
              <a:solidFill>
                <a:schemeClr val="lt1"/>
              </a:solidFill>
              <a:latin typeface="Calibri"/>
              <a:ea typeface="Calibri"/>
              <a:cs typeface="Calibri"/>
              <a:sym typeface="Calibri"/>
            </a:endParaRPr>
          </a:p>
        </p:txBody>
      </p:sp>
      <p:sp>
        <p:nvSpPr>
          <p:cNvPr id="304" name="Google Shape;304;p65" descr="http://upload.wikimedia.org/wikipedia/commons/a/a6/Einblick_LH2_San_Lorenzo_Florenz.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 name="Google Shape;305;p65" descr="http://upload.wikimedia.org/wikipedia/commons/a/a6/Einblick_LH2_San_Lorenzo_Florenz.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 name="Google Shape;306;p65"/>
          <p:cNvSpPr/>
          <p:nvPr/>
        </p:nvSpPr>
        <p:spPr>
          <a:xfrm>
            <a:off x="612775" y="5261100"/>
            <a:ext cx="3969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Propuesta de Ciudad Jardín </a:t>
            </a:r>
            <a:r>
              <a:rPr lang="en-US" sz="1600" i="1">
                <a:solidFill>
                  <a:schemeClr val="dk1"/>
                </a:solidFill>
                <a:latin typeface="Calibri"/>
                <a:ea typeface="Calibri"/>
                <a:cs typeface="Calibri"/>
                <a:sym typeface="Calibri"/>
              </a:rPr>
              <a:t>- </a:t>
            </a:r>
            <a:r>
              <a:rPr lang="en-US" sz="1600" b="0" i="1" u="none" strike="noStrike" cap="none">
                <a:solidFill>
                  <a:schemeClr val="dk1"/>
                </a:solidFill>
                <a:latin typeface="Calibri"/>
                <a:ea typeface="Calibri"/>
                <a:cs typeface="Calibri"/>
                <a:sym typeface="Calibri"/>
              </a:rPr>
              <a:t>Howard (S.XIX)</a:t>
            </a:r>
            <a:endParaRPr sz="16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a:solidFill>
                  <a:schemeClr val="dk1"/>
                </a:solidFill>
                <a:latin typeface="Calibri"/>
                <a:ea typeface="Calibri"/>
                <a:cs typeface="Calibri"/>
                <a:sym typeface="Calibri"/>
              </a:rPr>
              <a:t>Propone sustituir ciudades industriales por otras pequeñas rodeadas de tierras agrícolas </a:t>
            </a:r>
            <a:r>
              <a:rPr lang="en-US" sz="1600" b="0" i="0" u="none" strike="noStrike" cap="none">
                <a:solidFill>
                  <a:schemeClr val="dk1"/>
                </a:solidFill>
                <a:latin typeface="Calibri"/>
                <a:ea typeface="Calibri"/>
                <a:cs typeface="Calibri"/>
                <a:sym typeface="Calibri"/>
              </a:rPr>
              <a:t> </a:t>
            </a:r>
            <a:endParaRPr sz="1600" b="0" i="0" u="none" strike="noStrike" cap="none">
              <a:solidFill>
                <a:schemeClr val="dk1"/>
              </a:solidFill>
              <a:latin typeface="Calibri"/>
              <a:ea typeface="Calibri"/>
              <a:cs typeface="Calibri"/>
              <a:sym typeface="Calibri"/>
            </a:endParaRPr>
          </a:p>
        </p:txBody>
      </p:sp>
      <p:sp>
        <p:nvSpPr>
          <p:cNvPr id="307" name="Google Shape;307;p65"/>
          <p:cNvSpPr/>
          <p:nvPr/>
        </p:nvSpPr>
        <p:spPr>
          <a:xfrm>
            <a:off x="4628315" y="1567627"/>
            <a:ext cx="6839316" cy="147732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Con la consolidación de la revolución industrial </a:t>
            </a:r>
            <a:r>
              <a:rPr lang="en-US" sz="1800" b="1" i="0" u="none" strike="noStrike" cap="none">
                <a:solidFill>
                  <a:schemeClr val="accent2"/>
                </a:solidFill>
                <a:latin typeface="Calibri"/>
                <a:ea typeface="Calibri"/>
                <a:cs typeface="Calibri"/>
                <a:sym typeface="Calibri"/>
              </a:rPr>
              <a:t>la ciudad</a:t>
            </a:r>
            <a:r>
              <a:rPr lang="en-US" sz="1800" b="0" i="0" u="none" strike="noStrike" cap="none">
                <a:solidFill>
                  <a:schemeClr val="dk1"/>
                </a:solidFill>
                <a:latin typeface="Calibri"/>
                <a:ea typeface="Calibri"/>
                <a:cs typeface="Calibri"/>
                <a:sym typeface="Calibri"/>
              </a:rPr>
              <a:t> se empieza a considerar como foco de todos los males sociales y sanitarios</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Surge una conciencia sobre la pérdida de los valores de la naturaleza y aparecen propuestas que ponen en valor la relación arquitectura- naturaleza </a:t>
            </a:r>
            <a:endParaRPr sz="180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p:txBody>
      </p:sp>
      <p:pic>
        <p:nvPicPr>
          <p:cNvPr id="308" name="Google Shape;308;p65"/>
          <p:cNvPicPr preferRelativeResize="0"/>
          <p:nvPr/>
        </p:nvPicPr>
        <p:blipFill rotWithShape="1">
          <a:blip r:embed="rId3">
            <a:alphaModFix/>
          </a:blip>
          <a:srcRect/>
          <a:stretch/>
        </p:blipFill>
        <p:spPr>
          <a:xfrm>
            <a:off x="629929" y="1614662"/>
            <a:ext cx="3636397" cy="3558726"/>
          </a:xfrm>
          <a:prstGeom prst="rect">
            <a:avLst/>
          </a:prstGeom>
          <a:noFill/>
          <a:ln>
            <a:noFill/>
          </a:ln>
        </p:spPr>
      </p:pic>
      <p:pic>
        <p:nvPicPr>
          <p:cNvPr id="309" name="Google Shape;309;p65"/>
          <p:cNvPicPr preferRelativeResize="0"/>
          <p:nvPr/>
        </p:nvPicPr>
        <p:blipFill rotWithShape="1">
          <a:blip r:embed="rId4">
            <a:alphaModFix/>
          </a:blip>
          <a:srcRect/>
          <a:stretch/>
        </p:blipFill>
        <p:spPr>
          <a:xfrm>
            <a:off x="6626587" y="3251777"/>
            <a:ext cx="4259665" cy="2692108"/>
          </a:xfrm>
          <a:prstGeom prst="rect">
            <a:avLst/>
          </a:prstGeom>
          <a:noFill/>
          <a:ln>
            <a:noFill/>
          </a:ln>
        </p:spPr>
      </p:pic>
      <p:sp>
        <p:nvSpPr>
          <p:cNvPr id="310" name="Google Shape;310;p65"/>
          <p:cNvSpPr/>
          <p:nvPr/>
        </p:nvSpPr>
        <p:spPr>
          <a:xfrm>
            <a:off x="8219429" y="5939824"/>
            <a:ext cx="278460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Croquis de Le Corbusier (S.XX) </a:t>
            </a:r>
            <a:endParaRPr sz="16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6"/>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66"/>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319" name="Google Shape;31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320" name="Google Shape;320;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321" name="Google Shape;321;p66"/>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322" name="Google Shape;322;p66"/>
          <p:cNvSpPr/>
          <p:nvPr/>
        </p:nvSpPr>
        <p:spPr>
          <a:xfrm>
            <a:off x="218672" y="453089"/>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 CONTEXTO HISTÓRICO</a:t>
            </a:r>
            <a:endParaRPr sz="2000" b="1" i="0" u="none" strike="noStrike" cap="none">
              <a:solidFill>
                <a:schemeClr val="lt1"/>
              </a:solidFill>
              <a:latin typeface="Calibri"/>
              <a:ea typeface="Calibri"/>
              <a:cs typeface="Calibri"/>
              <a:sym typeface="Calibri"/>
            </a:endParaRPr>
          </a:p>
        </p:txBody>
      </p:sp>
      <p:sp>
        <p:nvSpPr>
          <p:cNvPr id="323" name="Google Shape;323;p66" descr="http://upload.wikimedia.org/wikipedia/commons/a/a6/Einblick_LH2_San_Lorenzo_Florenz.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 name="Google Shape;324;p66" descr="http://upload.wikimedia.org/wikipedia/commons/a/a6/Einblick_LH2_San_Lorenzo_Florenz.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 name="Google Shape;325;p66"/>
          <p:cNvSpPr/>
          <p:nvPr/>
        </p:nvSpPr>
        <p:spPr>
          <a:xfrm>
            <a:off x="1079667" y="5278984"/>
            <a:ext cx="10431579" cy="92333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t>
            </a:r>
            <a:r>
              <a:rPr lang="en-US" sz="1800" b="0" i="1" u="none" strike="noStrike" cap="none">
                <a:solidFill>
                  <a:schemeClr val="dk1"/>
                </a:solidFill>
                <a:latin typeface="Calibri"/>
                <a:ea typeface="Calibri"/>
                <a:cs typeface="Calibri"/>
                <a:sym typeface="Calibri"/>
              </a:rPr>
              <a:t>Una pared de cristal, que es muy agradable en Paris durante diez meses al año, se convierte aquí en enemigo durante las olas de calor</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(Le Corbusier, 1964)</a:t>
            </a:r>
            <a:endParaRPr sz="1600" b="0" i="1" u="none" strike="noStrike" cap="none">
              <a:solidFill>
                <a:schemeClr val="dk1"/>
              </a:solidFill>
              <a:latin typeface="Calibri"/>
              <a:ea typeface="Calibri"/>
              <a:cs typeface="Calibri"/>
              <a:sym typeface="Calibri"/>
            </a:endParaRPr>
          </a:p>
        </p:txBody>
      </p:sp>
      <p:pic>
        <p:nvPicPr>
          <p:cNvPr id="326" name="Google Shape;326;p66"/>
          <p:cNvPicPr preferRelativeResize="0"/>
          <p:nvPr/>
        </p:nvPicPr>
        <p:blipFill rotWithShape="1">
          <a:blip r:embed="rId3">
            <a:alphaModFix/>
          </a:blip>
          <a:srcRect/>
          <a:stretch/>
        </p:blipFill>
        <p:spPr>
          <a:xfrm>
            <a:off x="6047906" y="1418519"/>
            <a:ext cx="5463340" cy="3394202"/>
          </a:xfrm>
          <a:prstGeom prst="rect">
            <a:avLst/>
          </a:prstGeom>
          <a:noFill/>
          <a:ln>
            <a:noFill/>
          </a:ln>
        </p:spPr>
      </p:pic>
      <p:pic>
        <p:nvPicPr>
          <p:cNvPr id="327" name="Google Shape;327;p66"/>
          <p:cNvPicPr preferRelativeResize="0"/>
          <p:nvPr/>
        </p:nvPicPr>
        <p:blipFill rotWithShape="1">
          <a:blip r:embed="rId4">
            <a:alphaModFix/>
          </a:blip>
          <a:srcRect/>
          <a:stretch/>
        </p:blipFill>
        <p:spPr>
          <a:xfrm>
            <a:off x="612775" y="1418519"/>
            <a:ext cx="5091989" cy="3394202"/>
          </a:xfrm>
          <a:prstGeom prst="rect">
            <a:avLst/>
          </a:prstGeom>
          <a:noFill/>
          <a:ln>
            <a:noFill/>
          </a:ln>
        </p:spPr>
      </p:pic>
      <p:sp>
        <p:nvSpPr>
          <p:cNvPr id="328" name="Google Shape;328;p66"/>
          <p:cNvSpPr/>
          <p:nvPr/>
        </p:nvSpPr>
        <p:spPr>
          <a:xfrm>
            <a:off x="3680940" y="4786394"/>
            <a:ext cx="202382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Villa Mairea, Finlandia</a:t>
            </a:r>
            <a:endParaRPr sz="1600" b="0" i="0" u="none" strike="noStrike" cap="none">
              <a:solidFill>
                <a:schemeClr val="dk1"/>
              </a:solidFill>
              <a:latin typeface="Calibri"/>
              <a:ea typeface="Calibri"/>
              <a:cs typeface="Calibri"/>
              <a:sym typeface="Calibri"/>
            </a:endParaRPr>
          </a:p>
        </p:txBody>
      </p:sp>
      <p:sp>
        <p:nvSpPr>
          <p:cNvPr id="329" name="Google Shape;329;p66"/>
          <p:cNvSpPr/>
          <p:nvPr/>
        </p:nvSpPr>
        <p:spPr>
          <a:xfrm>
            <a:off x="10079937" y="4786394"/>
            <a:ext cx="155946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Chandigar, India </a:t>
            </a:r>
            <a:endParaRPr sz="16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67"/>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 name="Google Shape;336;p67"/>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 name="Google Shape;337;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338" name="Google Shape;338;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339" name="Google Shape;339;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340" name="Google Shape;340;p67"/>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341" name="Google Shape;341;p67"/>
          <p:cNvSpPr/>
          <p:nvPr/>
        </p:nvSpPr>
        <p:spPr>
          <a:xfrm>
            <a:off x="218672" y="453089"/>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 CONTEXTO HISTÓRICO</a:t>
            </a:r>
            <a:endParaRPr sz="2000" b="1" i="0" u="none" strike="noStrike" cap="none">
              <a:solidFill>
                <a:schemeClr val="lt1"/>
              </a:solidFill>
              <a:latin typeface="Calibri"/>
              <a:ea typeface="Calibri"/>
              <a:cs typeface="Calibri"/>
              <a:sym typeface="Calibri"/>
            </a:endParaRPr>
          </a:p>
        </p:txBody>
      </p:sp>
      <p:sp>
        <p:nvSpPr>
          <p:cNvPr id="342" name="Google Shape;342;p67" descr="http://upload.wikimedia.org/wikipedia/commons/a/a6/Einblick_LH2_San_Lorenzo_Florenz.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67" descr="http://upload.wikimedia.org/wikipedia/commons/a/a6/Einblick_LH2_San_Lorenzo_Florenz.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 name="Google Shape;344;p67"/>
          <p:cNvSpPr/>
          <p:nvPr/>
        </p:nvSpPr>
        <p:spPr>
          <a:xfrm>
            <a:off x="7800345" y="1550102"/>
            <a:ext cx="3882323"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Esta sobras, ¿representan el inicio de una nueva sensibilidad respetuosa con el medio ambiente o constituyen episodios de una idealización de la naturaleza? </a:t>
            </a:r>
            <a:endParaRPr sz="1800" b="0" i="1" u="none" strike="noStrike" cap="none">
              <a:solidFill>
                <a:schemeClr val="dk1"/>
              </a:solidFill>
              <a:latin typeface="Calibri"/>
              <a:ea typeface="Calibri"/>
              <a:cs typeface="Calibri"/>
              <a:sym typeface="Calibri"/>
            </a:endParaRPr>
          </a:p>
        </p:txBody>
      </p:sp>
      <p:pic>
        <p:nvPicPr>
          <p:cNvPr id="345" name="Google Shape;345;p67"/>
          <p:cNvPicPr preferRelativeResize="0"/>
          <p:nvPr/>
        </p:nvPicPr>
        <p:blipFill rotWithShape="1">
          <a:blip r:embed="rId3">
            <a:alphaModFix/>
          </a:blip>
          <a:srcRect l="5188" t="13505" b="4567"/>
          <a:stretch/>
        </p:blipFill>
        <p:spPr>
          <a:xfrm>
            <a:off x="307975" y="2363996"/>
            <a:ext cx="2892425" cy="3145516"/>
          </a:xfrm>
          <a:prstGeom prst="rect">
            <a:avLst/>
          </a:prstGeom>
          <a:noFill/>
          <a:ln>
            <a:noFill/>
          </a:ln>
        </p:spPr>
      </p:pic>
      <p:pic>
        <p:nvPicPr>
          <p:cNvPr id="346" name="Google Shape;346;p67"/>
          <p:cNvPicPr preferRelativeResize="0"/>
          <p:nvPr/>
        </p:nvPicPr>
        <p:blipFill rotWithShape="1">
          <a:blip r:embed="rId4">
            <a:alphaModFix/>
          </a:blip>
          <a:srcRect/>
          <a:stretch/>
        </p:blipFill>
        <p:spPr>
          <a:xfrm>
            <a:off x="8201025" y="3318763"/>
            <a:ext cx="3455996" cy="2639124"/>
          </a:xfrm>
          <a:prstGeom prst="rect">
            <a:avLst/>
          </a:prstGeom>
          <a:noFill/>
          <a:ln>
            <a:noFill/>
          </a:ln>
        </p:spPr>
      </p:pic>
      <p:pic>
        <p:nvPicPr>
          <p:cNvPr id="347" name="Google Shape;347;p67"/>
          <p:cNvPicPr preferRelativeResize="0"/>
          <p:nvPr/>
        </p:nvPicPr>
        <p:blipFill rotWithShape="1">
          <a:blip r:embed="rId5">
            <a:alphaModFix/>
          </a:blip>
          <a:srcRect/>
          <a:stretch/>
        </p:blipFill>
        <p:spPr>
          <a:xfrm>
            <a:off x="3819831" y="1122733"/>
            <a:ext cx="3452508" cy="2482526"/>
          </a:xfrm>
          <a:prstGeom prst="rect">
            <a:avLst/>
          </a:prstGeom>
          <a:noFill/>
          <a:ln>
            <a:noFill/>
          </a:ln>
        </p:spPr>
      </p:pic>
      <p:sp>
        <p:nvSpPr>
          <p:cNvPr id="348" name="Google Shape;348;p67"/>
          <p:cNvSpPr/>
          <p:nvPr/>
        </p:nvSpPr>
        <p:spPr>
          <a:xfrm>
            <a:off x="3386138" y="3671579"/>
            <a:ext cx="4657725" cy="28007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Desgraciadamente la mayoría de las obras premiadas, admiradas y tomadas como referencia por la cultura arquitectónica, lo son exclusivamente por sus cualidades formales, y la mayoría de las veces son obras con materiales con producción de alto costo energético y que van a requerir un alto consumo energético. El desafío actual consiste en demostrar que las “arquitecturas ecológicas” son necesarias globalmente y correctas socialmente y pueden ser altamente atractivas desde lo estético, lo conceptual y lo cultural. (Montaner, 1993)</a:t>
            </a:r>
            <a:endParaRPr sz="1600" b="0" i="1"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1"/>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11"/>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 name="Google Shape;35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357" name="Google Shape;35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358" name="Google Shape;35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359" name="Google Shape;359;p11"/>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360" name="Google Shape;360;p11"/>
          <p:cNvSpPr/>
          <p:nvPr/>
        </p:nvSpPr>
        <p:spPr>
          <a:xfrm>
            <a:off x="647850" y="5186600"/>
            <a:ext cx="10896300" cy="1044300"/>
          </a:xfrm>
          <a:prstGeom prst="rect">
            <a:avLst/>
          </a:prstGeom>
          <a:noFill/>
          <a:ln>
            <a:noFill/>
          </a:ln>
        </p:spPr>
        <p:txBody>
          <a:bodyPr spcFirstLastPara="1" wrap="square" lIns="91425" tIns="45700" rIns="91425" bIns="45700" anchor="t" anchorCtr="0">
            <a:spAutoFit/>
          </a:bodyPr>
          <a:lstStyle/>
          <a:p>
            <a:pPr marL="457200" marR="0" lvl="0" indent="-330200" algn="just" rtl="0">
              <a:lnSpc>
                <a:spcPct val="115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En relación a los objetivos de DS, no podemos considerar el objetivo 11 (LOGRAR QUE LAS CIUDADES Y LOS ASENTAMIENTOS HUMANOS SEAN INCLUSIVOS, SEGUROS, RESILIENTES Y SOSTENIBLES) sin tener en cuenta como punto de partida el objetivo 10 (REDUCIR LA DESIGUALDAD EN Y ENTRE LOS PAÍSES).</a:t>
            </a:r>
            <a:endParaRPr sz="1600">
              <a:solidFill>
                <a:schemeClr val="dk1"/>
              </a:solidFill>
              <a:latin typeface="Calibri"/>
              <a:ea typeface="Calibri"/>
              <a:cs typeface="Calibri"/>
              <a:sym typeface="Calibri"/>
            </a:endParaRPr>
          </a:p>
          <a:p>
            <a:pPr marL="457200" marR="0" lvl="0" indent="-330200" algn="just" rtl="0">
              <a:lnSpc>
                <a:spcPct val="115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Como arquitectos, tenemos gran responsabilidad y debemos asumir tal compromiso con el planeta y nuestra sociedad. </a:t>
            </a:r>
            <a:endParaRPr sz="1600" b="0" i="0" u="none" strike="noStrike" cap="none">
              <a:solidFill>
                <a:schemeClr val="dk1"/>
              </a:solidFill>
              <a:latin typeface="Calibri"/>
              <a:ea typeface="Calibri"/>
              <a:cs typeface="Calibri"/>
              <a:sym typeface="Calibri"/>
            </a:endParaRPr>
          </a:p>
          <a:p>
            <a:pPr marL="0" marR="0" lvl="0" indent="0" algn="just" rtl="0">
              <a:lnSpc>
                <a:spcPct val="115000"/>
              </a:lnSpc>
              <a:spcBef>
                <a:spcPts val="800"/>
              </a:spcBef>
              <a:spcAft>
                <a:spcPts val="0"/>
              </a:spcAft>
              <a:buNone/>
            </a:pPr>
            <a:endParaRPr sz="1600" b="0" i="0" u="none" strike="noStrike" cap="none">
              <a:solidFill>
                <a:schemeClr val="dk1"/>
              </a:solidFill>
              <a:latin typeface="Calibri"/>
              <a:ea typeface="Calibri"/>
              <a:cs typeface="Calibri"/>
              <a:sym typeface="Calibri"/>
            </a:endParaRPr>
          </a:p>
        </p:txBody>
      </p:sp>
      <p:sp>
        <p:nvSpPr>
          <p:cNvPr id="361" name="Google Shape;361;p11"/>
          <p:cNvSpPr/>
          <p:nvPr/>
        </p:nvSpPr>
        <p:spPr>
          <a:xfrm>
            <a:off x="559825" y="1520525"/>
            <a:ext cx="10469100" cy="6420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US" sz="1800" b="1" i="0" u="none" strike="noStrike" cap="none">
                <a:solidFill>
                  <a:schemeClr val="dk1"/>
                </a:solidFill>
                <a:latin typeface="Calibri"/>
                <a:ea typeface="Calibri"/>
                <a:cs typeface="Calibri"/>
                <a:sym typeface="Calibri"/>
              </a:rPr>
              <a:t>Crecimiento económico no es suficiente para reducir la pobreza si este no es inclusivo ni tiene en cuenta las tres dimensiones del desarrollo sostenible</a:t>
            </a:r>
            <a:endParaRPr sz="1800" b="1" i="0" u="none" strike="noStrike" cap="none">
              <a:solidFill>
                <a:schemeClr val="dk1"/>
              </a:solidFill>
              <a:latin typeface="Calibri"/>
              <a:ea typeface="Calibri"/>
              <a:cs typeface="Calibri"/>
              <a:sym typeface="Calibri"/>
            </a:endParaRPr>
          </a:p>
        </p:txBody>
      </p:sp>
      <p:sp>
        <p:nvSpPr>
          <p:cNvPr id="362" name="Google Shape;362;p11"/>
          <p:cNvSpPr/>
          <p:nvPr/>
        </p:nvSpPr>
        <p:spPr>
          <a:xfrm>
            <a:off x="1553512" y="1052234"/>
            <a:ext cx="8734500" cy="3921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a:solidFill>
                  <a:schemeClr val="accent2"/>
                </a:solidFill>
                <a:latin typeface="Calibri"/>
                <a:ea typeface="Calibri"/>
                <a:cs typeface="Calibri"/>
                <a:sym typeface="Calibri"/>
              </a:rPr>
              <a:t> En países con grandes desigualdades sociales </a:t>
            </a:r>
            <a:r>
              <a:rPr lang="en-US" sz="1800" b="1" i="0" u="none" strike="noStrike" cap="none">
                <a:solidFill>
                  <a:schemeClr val="accent2"/>
                </a:solidFill>
                <a:latin typeface="Calibri"/>
                <a:ea typeface="Calibri"/>
                <a:cs typeface="Calibri"/>
                <a:sym typeface="Calibri"/>
              </a:rPr>
              <a:t>¿SUSTENTABILIDAD, A FAVOR DE QUIÉNES?</a:t>
            </a:r>
            <a:endParaRPr sz="1800" b="1" i="0" u="none" strike="noStrike" cap="none">
              <a:solidFill>
                <a:schemeClr val="accent2"/>
              </a:solidFill>
              <a:latin typeface="Calibri"/>
              <a:ea typeface="Calibri"/>
              <a:cs typeface="Calibri"/>
              <a:sym typeface="Calibri"/>
            </a:endParaRPr>
          </a:p>
        </p:txBody>
      </p:sp>
      <p:pic>
        <p:nvPicPr>
          <p:cNvPr id="363" name="Google Shape;363;p11"/>
          <p:cNvPicPr preferRelativeResize="0"/>
          <p:nvPr/>
        </p:nvPicPr>
        <p:blipFill rotWithShape="1">
          <a:blip r:embed="rId3">
            <a:alphaModFix/>
          </a:blip>
          <a:srcRect t="20137" b="17874"/>
          <a:stretch/>
        </p:blipFill>
        <p:spPr>
          <a:xfrm>
            <a:off x="3033026" y="2269561"/>
            <a:ext cx="5775452" cy="2767250"/>
          </a:xfrm>
          <a:prstGeom prst="rect">
            <a:avLst/>
          </a:prstGeom>
          <a:noFill/>
          <a:ln>
            <a:noFill/>
          </a:ln>
        </p:spPr>
      </p:pic>
      <p:sp>
        <p:nvSpPr>
          <p:cNvPr id="364" name="Google Shape;364;p11"/>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EN LA ARQUITECTURA DESDE LA MIRADA SOCIAL</a:t>
            </a:r>
            <a:endParaRPr sz="20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2a18bf8203_0_29"/>
          <p:cNvSpPr/>
          <p:nvPr/>
        </p:nvSpPr>
        <p:spPr>
          <a:xfrm>
            <a:off x="9707671" y="356261"/>
            <a:ext cx="2357100" cy="593700"/>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g12a18bf8203_0_29"/>
          <p:cNvSpPr/>
          <p:nvPr/>
        </p:nvSpPr>
        <p:spPr>
          <a:xfrm>
            <a:off x="85604" y="356261"/>
            <a:ext cx="9512400" cy="59370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g12a18bf8203_0_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373" name="Google Shape;373;g12a18bf8203_0_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374" name="Google Shape;374;g12a18bf8203_0_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375" name="Google Shape;375;g12a18bf8203_0_29"/>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EN LA ARQUITECTURA DESDE LA MIRADA SOCIAL</a:t>
            </a:r>
            <a:endParaRPr sz="2000" b="1" i="0" u="none" strike="noStrike" cap="none">
              <a:solidFill>
                <a:schemeClr val="lt1"/>
              </a:solidFill>
              <a:latin typeface="Calibri"/>
              <a:ea typeface="Calibri"/>
              <a:cs typeface="Calibri"/>
              <a:sym typeface="Calibri"/>
            </a:endParaRPr>
          </a:p>
        </p:txBody>
      </p:sp>
      <p:sp>
        <p:nvSpPr>
          <p:cNvPr id="376" name="Google Shape;376;g12a18bf8203_0_29"/>
          <p:cNvSpPr/>
          <p:nvPr/>
        </p:nvSpPr>
        <p:spPr>
          <a:xfrm>
            <a:off x="8638050" y="2136300"/>
            <a:ext cx="3300600" cy="2585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Necesidad de contar con </a:t>
            </a:r>
            <a:r>
              <a:rPr lang="en-US" sz="1800" b="1">
                <a:solidFill>
                  <a:schemeClr val="dk1"/>
                </a:solidFill>
                <a:latin typeface="Calibri"/>
                <a:ea typeface="Calibri"/>
                <a:cs typeface="Calibri"/>
                <a:sym typeface="Calibri"/>
              </a:rPr>
              <a:t>sistemas constructivos accesibles </a:t>
            </a:r>
            <a:r>
              <a:rPr lang="en-US" sz="1800">
                <a:solidFill>
                  <a:schemeClr val="dk1"/>
                </a:solidFill>
                <a:latin typeface="Calibri"/>
                <a:ea typeface="Calibri"/>
                <a:cs typeface="Calibri"/>
                <a:sym typeface="Calibri"/>
              </a:rPr>
              <a:t>para los sectores populares, que garanticen habitabilidad y confort térmico, dado que en estos ámbitos muchas veces </a:t>
            </a:r>
            <a:r>
              <a:rPr lang="en-US" sz="1800" b="1">
                <a:solidFill>
                  <a:schemeClr val="dk1"/>
                </a:solidFill>
                <a:latin typeface="Calibri"/>
                <a:ea typeface="Calibri"/>
                <a:cs typeface="Calibri"/>
                <a:sym typeface="Calibri"/>
              </a:rPr>
              <a:t>no existe ni siquiera el acceso a las fuentes de energía </a:t>
            </a:r>
            <a:r>
              <a:rPr lang="en-US" sz="1800">
                <a:solidFill>
                  <a:schemeClr val="dk1"/>
                </a:solidFill>
                <a:latin typeface="Calibri"/>
                <a:ea typeface="Calibri"/>
                <a:cs typeface="Calibri"/>
                <a:sym typeface="Calibri"/>
              </a:rPr>
              <a:t>requerida para alcanzar dicho confort.</a:t>
            </a:r>
            <a:endParaRPr sz="1800" b="1" u="none" strike="noStrike" cap="none">
              <a:solidFill>
                <a:schemeClr val="dk1"/>
              </a:solidFill>
              <a:latin typeface="Calibri"/>
              <a:ea typeface="Calibri"/>
              <a:cs typeface="Calibri"/>
              <a:sym typeface="Calibri"/>
            </a:endParaRPr>
          </a:p>
        </p:txBody>
      </p:sp>
      <p:pic>
        <p:nvPicPr>
          <p:cNvPr id="377" name="Google Shape;377;g12a18bf8203_0_29"/>
          <p:cNvPicPr preferRelativeResize="0"/>
          <p:nvPr/>
        </p:nvPicPr>
        <p:blipFill rotWithShape="1">
          <a:blip r:embed="rId3">
            <a:alphaModFix/>
          </a:blip>
          <a:srcRect/>
          <a:stretch/>
        </p:blipFill>
        <p:spPr>
          <a:xfrm>
            <a:off x="4679775" y="3702650"/>
            <a:ext cx="3437950" cy="2157480"/>
          </a:xfrm>
          <a:prstGeom prst="rect">
            <a:avLst/>
          </a:prstGeom>
          <a:noFill/>
          <a:ln>
            <a:noFill/>
          </a:ln>
        </p:spPr>
      </p:pic>
      <p:pic>
        <p:nvPicPr>
          <p:cNvPr id="378" name="Google Shape;378;g12a18bf8203_0_29" descr="Martello: “La pobreza es un ataque a la dignidad humana”"/>
          <p:cNvPicPr preferRelativeResize="0"/>
          <p:nvPr/>
        </p:nvPicPr>
        <p:blipFill rotWithShape="1">
          <a:blip r:embed="rId4">
            <a:alphaModFix/>
          </a:blip>
          <a:srcRect/>
          <a:stretch/>
        </p:blipFill>
        <p:spPr>
          <a:xfrm>
            <a:off x="3808618" y="1158199"/>
            <a:ext cx="4347156" cy="2360376"/>
          </a:xfrm>
          <a:prstGeom prst="rect">
            <a:avLst/>
          </a:prstGeom>
          <a:noFill/>
          <a:ln>
            <a:noFill/>
          </a:ln>
        </p:spPr>
      </p:pic>
      <p:pic>
        <p:nvPicPr>
          <p:cNvPr id="379" name="Google Shape;379;g12a18bf8203_0_29"/>
          <p:cNvPicPr preferRelativeResize="0"/>
          <p:nvPr/>
        </p:nvPicPr>
        <p:blipFill>
          <a:blip r:embed="rId5">
            <a:alphaModFix/>
          </a:blip>
          <a:stretch>
            <a:fillRect/>
          </a:stretch>
        </p:blipFill>
        <p:spPr>
          <a:xfrm>
            <a:off x="838201" y="3702638"/>
            <a:ext cx="3687365" cy="2157500"/>
          </a:xfrm>
          <a:prstGeom prst="rect">
            <a:avLst/>
          </a:prstGeom>
          <a:noFill/>
          <a:ln>
            <a:noFill/>
          </a:ln>
        </p:spPr>
      </p:pic>
      <p:pic>
        <p:nvPicPr>
          <p:cNvPr id="380" name="Google Shape;380;g12a18bf8203_0_29" descr="b2u2oa07-Portada"/>
          <p:cNvPicPr preferRelativeResize="0"/>
          <p:nvPr/>
        </p:nvPicPr>
        <p:blipFill rotWithShape="1">
          <a:blip r:embed="rId6">
            <a:alphaModFix/>
          </a:blip>
          <a:srcRect l="20987" r="19875"/>
          <a:stretch/>
        </p:blipFill>
        <p:spPr>
          <a:xfrm>
            <a:off x="845979" y="1234388"/>
            <a:ext cx="2357150" cy="2242166"/>
          </a:xfrm>
          <a:prstGeom prst="rect">
            <a:avLst/>
          </a:prstGeom>
          <a:noFill/>
          <a:ln>
            <a:noFill/>
          </a:ln>
        </p:spPr>
      </p:pic>
      <p:sp>
        <p:nvSpPr>
          <p:cNvPr id="381" name="Google Shape;381;g12a18bf8203_0_29"/>
          <p:cNvSpPr/>
          <p:nvPr/>
        </p:nvSpPr>
        <p:spPr>
          <a:xfrm>
            <a:off x="838200" y="5908050"/>
            <a:ext cx="8945100" cy="51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600" i="1">
                <a:solidFill>
                  <a:schemeClr val="dk1"/>
                </a:solidFill>
                <a:latin typeface="Calibri"/>
                <a:ea typeface="Calibri"/>
                <a:cs typeface="Calibri"/>
                <a:sym typeface="Calibri"/>
              </a:rPr>
              <a:t>Argentina: 10 millones de personas bajo la línea de pobreza, más de 5000 asentamientos informales</a:t>
            </a:r>
            <a:endParaRPr sz="1600" b="1" i="1"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12a18bf8203_0_44"/>
          <p:cNvSpPr/>
          <p:nvPr/>
        </p:nvSpPr>
        <p:spPr>
          <a:xfrm>
            <a:off x="9707671" y="356261"/>
            <a:ext cx="2357100" cy="593700"/>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g12a18bf8203_0_44"/>
          <p:cNvSpPr/>
          <p:nvPr/>
        </p:nvSpPr>
        <p:spPr>
          <a:xfrm>
            <a:off x="85604" y="356261"/>
            <a:ext cx="9512400" cy="59370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g12a18bf8203_0_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390" name="Google Shape;390;g12a18bf8203_0_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391" name="Google Shape;391;g12a18bf8203_0_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392" name="Google Shape;392;g12a18bf8203_0_44"/>
          <p:cNvSpPr/>
          <p:nvPr/>
        </p:nvSpPr>
        <p:spPr>
          <a:xfrm>
            <a:off x="2758135" y="6303261"/>
            <a:ext cx="2306100" cy="345600"/>
          </a:xfrm>
          <a:prstGeom prst="rect">
            <a:avLst/>
          </a:prstGeom>
          <a:noFill/>
          <a:ln>
            <a:noFill/>
          </a:ln>
        </p:spPr>
        <p:txBody>
          <a:bodyPr spcFirstLastPara="1" wrap="square" lIns="90350" tIns="45175" rIns="90350" bIns="45175"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393" name="Google Shape;393;g12a18bf8203_0_44"/>
          <p:cNvSpPr txBox="1"/>
          <p:nvPr/>
        </p:nvSpPr>
        <p:spPr>
          <a:xfrm>
            <a:off x="1047545" y="220074"/>
            <a:ext cx="8417100" cy="8661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EL ASPECTO SOCIAL EN EL CONCEPTO DE DESARROLLO SUSTENTABLE</a:t>
            </a:r>
            <a:endParaRPr sz="2000" b="0" i="0" u="none" strike="noStrike" cap="none">
              <a:solidFill>
                <a:schemeClr val="lt1"/>
              </a:solidFill>
              <a:latin typeface="Calibri"/>
              <a:ea typeface="Calibri"/>
              <a:cs typeface="Calibri"/>
              <a:sym typeface="Calibri"/>
            </a:endParaRPr>
          </a:p>
        </p:txBody>
      </p:sp>
      <p:sp>
        <p:nvSpPr>
          <p:cNvPr id="394" name="Google Shape;394;g12a18bf8203_0_44"/>
          <p:cNvSpPr/>
          <p:nvPr/>
        </p:nvSpPr>
        <p:spPr>
          <a:xfrm>
            <a:off x="595583" y="1355725"/>
            <a:ext cx="11072700" cy="10158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2000"/>
              <a:buFont typeface="Arial"/>
              <a:buNone/>
            </a:pPr>
            <a:r>
              <a:rPr lang="en-US" sz="2000" b="0" i="1" u="none" strike="noStrike" cap="none">
                <a:solidFill>
                  <a:schemeClr val="dk1"/>
                </a:solidFill>
                <a:latin typeface="Calibri"/>
                <a:ea typeface="Calibri"/>
                <a:cs typeface="Calibri"/>
                <a:sym typeface="Calibri"/>
              </a:rPr>
              <a:t>“Desarrollo Sustentable es aquel que satisface las necesidades del presente sin comprometer la capacidad de las generaciones futuras para satisfacer sus propias necesidades” . </a:t>
            </a:r>
            <a:r>
              <a:rPr lang="en-US" sz="1600" b="0" i="1" u="none" strike="noStrike" cap="none">
                <a:solidFill>
                  <a:schemeClr val="dk1"/>
                </a:solidFill>
                <a:latin typeface="Calibri"/>
                <a:ea typeface="Calibri"/>
                <a:cs typeface="Calibri"/>
                <a:sym typeface="Calibri"/>
              </a:rPr>
              <a:t>(Brundtland, 1987) </a:t>
            </a:r>
            <a:endParaRPr sz="1400" b="0" i="0" u="none" strike="noStrike" cap="none">
              <a:solidFill>
                <a:srgbClr val="000000"/>
              </a:solidFill>
              <a:latin typeface="Arial"/>
              <a:ea typeface="Arial"/>
              <a:cs typeface="Arial"/>
              <a:sym typeface="Arial"/>
            </a:endParaRPr>
          </a:p>
        </p:txBody>
      </p:sp>
      <p:pic>
        <p:nvPicPr>
          <p:cNvPr id="395" name="Google Shape;395;g12a18bf8203_0_44" descr="b2u2oa07-Portada"/>
          <p:cNvPicPr preferRelativeResize="0"/>
          <p:nvPr/>
        </p:nvPicPr>
        <p:blipFill rotWithShape="1">
          <a:blip r:embed="rId3">
            <a:alphaModFix/>
          </a:blip>
          <a:srcRect l="20987" r="19875"/>
          <a:stretch/>
        </p:blipFill>
        <p:spPr>
          <a:xfrm>
            <a:off x="7333875" y="2727577"/>
            <a:ext cx="3440424" cy="3272600"/>
          </a:xfrm>
          <a:prstGeom prst="rect">
            <a:avLst/>
          </a:prstGeom>
          <a:noFill/>
          <a:ln>
            <a:noFill/>
          </a:ln>
        </p:spPr>
      </p:pic>
      <p:sp>
        <p:nvSpPr>
          <p:cNvPr id="396" name="Google Shape;396;g12a18bf8203_0_44"/>
          <p:cNvSpPr/>
          <p:nvPr/>
        </p:nvSpPr>
        <p:spPr>
          <a:xfrm>
            <a:off x="940126" y="2912750"/>
            <a:ext cx="5344200" cy="2584500"/>
          </a:xfrm>
          <a:prstGeom prst="rect">
            <a:avLst/>
          </a:prstGeom>
          <a:noFill/>
          <a:ln>
            <a:noFill/>
          </a:ln>
        </p:spPr>
        <p:txBody>
          <a:bodyPr spcFirstLastPara="1" wrap="square" lIns="91425" tIns="45700" rIns="91425" bIns="45700" anchor="t" anchorCtr="0">
            <a:noAutofit/>
          </a:bodyPr>
          <a:lstStyle/>
          <a:p>
            <a:pPr marL="0" marR="0" lvl="0" indent="0" algn="just" rtl="0">
              <a:lnSpc>
                <a:spcPct val="2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Dos elementos distintivos (y algunas contradicciones):</a:t>
            </a:r>
            <a:endParaRPr sz="1400" b="0" i="0" u="none" strike="noStrike" cap="none">
              <a:solidFill>
                <a:srgbClr val="000000"/>
              </a:solidFill>
              <a:latin typeface="Arial"/>
              <a:ea typeface="Arial"/>
              <a:cs typeface="Arial"/>
              <a:sym typeface="Arial"/>
            </a:endParaRPr>
          </a:p>
          <a:p>
            <a:pPr marL="0" marR="0" lvl="0" indent="0" algn="just" rtl="0">
              <a:lnSpc>
                <a:spcPct val="2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1.</a:t>
            </a:r>
            <a:r>
              <a:rPr lang="en-US" sz="1800" b="0" i="0" u="none" strike="noStrike" cap="none">
                <a:solidFill>
                  <a:schemeClr val="dk1"/>
                </a:solidFill>
                <a:latin typeface="Calibri"/>
                <a:ea typeface="Calibri"/>
                <a:cs typeface="Calibri"/>
                <a:sym typeface="Calibri"/>
              </a:rPr>
              <a:t> la satisfacción de las necesidades en el presente para toda la sociedad, es decir, con cierto grado de equidad</a:t>
            </a:r>
            <a:endParaRPr sz="1400" b="0" i="0" u="none" strike="noStrike" cap="none">
              <a:solidFill>
                <a:srgbClr val="000000"/>
              </a:solidFill>
              <a:latin typeface="Arial"/>
              <a:ea typeface="Arial"/>
              <a:cs typeface="Arial"/>
              <a:sym typeface="Arial"/>
            </a:endParaRPr>
          </a:p>
          <a:p>
            <a:pPr marL="0" marR="0" lvl="0" indent="0" algn="just" rtl="0">
              <a:lnSpc>
                <a:spcPct val="2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2.</a:t>
            </a:r>
            <a:r>
              <a:rPr lang="en-US" sz="1800" b="0" i="0" u="none" strike="noStrike" cap="none">
                <a:solidFill>
                  <a:schemeClr val="dk1"/>
                </a:solidFill>
                <a:latin typeface="Calibri"/>
                <a:ea typeface="Calibri"/>
                <a:cs typeface="Calibri"/>
                <a:sym typeface="Calibri"/>
              </a:rPr>
              <a:t> la visión a futuro de las sociedades </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12a18bf8203_0_58"/>
          <p:cNvSpPr/>
          <p:nvPr/>
        </p:nvSpPr>
        <p:spPr>
          <a:xfrm>
            <a:off x="9707671" y="356261"/>
            <a:ext cx="2357100" cy="593700"/>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3" name="Google Shape;403;g12a18bf8203_0_58"/>
          <p:cNvSpPr/>
          <p:nvPr/>
        </p:nvSpPr>
        <p:spPr>
          <a:xfrm>
            <a:off x="85604" y="356261"/>
            <a:ext cx="9512400" cy="59370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 name="Google Shape;404;g12a18bf8203_0_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405" name="Google Shape;405;g12a18bf8203_0_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406" name="Google Shape;406;g12a18bf8203_0_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407" name="Google Shape;407;g12a18bf8203_0_58"/>
          <p:cNvSpPr/>
          <p:nvPr/>
        </p:nvSpPr>
        <p:spPr>
          <a:xfrm>
            <a:off x="2758135" y="6303261"/>
            <a:ext cx="2306100" cy="345600"/>
          </a:xfrm>
          <a:prstGeom prst="rect">
            <a:avLst/>
          </a:prstGeom>
          <a:noFill/>
          <a:ln>
            <a:noFill/>
          </a:ln>
        </p:spPr>
        <p:txBody>
          <a:bodyPr spcFirstLastPara="1" wrap="square" lIns="90350" tIns="45175" rIns="90350" bIns="45175"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408" name="Google Shape;408;g12a18bf8203_0_58"/>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SUS CONTRADICCIONES</a:t>
            </a:r>
            <a:endParaRPr sz="2000" b="1" i="0" u="none" strike="noStrike" cap="none">
              <a:solidFill>
                <a:schemeClr val="lt1"/>
              </a:solidFill>
              <a:latin typeface="Calibri"/>
              <a:ea typeface="Calibri"/>
              <a:cs typeface="Calibri"/>
              <a:sym typeface="Calibri"/>
            </a:endParaRPr>
          </a:p>
        </p:txBody>
      </p:sp>
      <p:pic>
        <p:nvPicPr>
          <p:cNvPr id="409" name="Google Shape;409;g12a18bf8203_0_58" descr="basura 2"/>
          <p:cNvPicPr preferRelativeResize="0"/>
          <p:nvPr/>
        </p:nvPicPr>
        <p:blipFill rotWithShape="1">
          <a:blip r:embed="rId3">
            <a:alphaModFix/>
          </a:blip>
          <a:srcRect/>
          <a:stretch/>
        </p:blipFill>
        <p:spPr>
          <a:xfrm>
            <a:off x="8117206" y="1653223"/>
            <a:ext cx="2961640" cy="3561080"/>
          </a:xfrm>
          <a:prstGeom prst="rect">
            <a:avLst/>
          </a:prstGeom>
          <a:noFill/>
          <a:ln>
            <a:noFill/>
          </a:ln>
        </p:spPr>
      </p:pic>
      <p:sp>
        <p:nvSpPr>
          <p:cNvPr id="410" name="Google Shape;410;g12a18bf8203_0_58"/>
          <p:cNvSpPr/>
          <p:nvPr/>
        </p:nvSpPr>
        <p:spPr>
          <a:xfrm>
            <a:off x="705801" y="1334770"/>
            <a:ext cx="6752400" cy="46629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1. Satisfacción de necesidades en el presente </a:t>
            </a:r>
            <a:endParaRPr sz="1800" b="0" i="1"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“Cuando el crecimiento económico y la urbanización se traducen en contaminación o en agotamiento de los ecosistemas, esto afecta de una manera desproporcionada a los sectores de menores ingresos, y esto está en contradicción con el objetivo de satisfacer las necesidades del presente de toda la sociedad”.</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(Fanelli, 2018)</a:t>
            </a:r>
            <a:endParaRPr sz="1800" b="0" i="1"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Importancia de un crecimiento inclusivo</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12a18bf8203_0_71"/>
          <p:cNvSpPr/>
          <p:nvPr/>
        </p:nvSpPr>
        <p:spPr>
          <a:xfrm>
            <a:off x="9707671" y="356261"/>
            <a:ext cx="2357100" cy="593700"/>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g12a18bf8203_0_71"/>
          <p:cNvSpPr/>
          <p:nvPr/>
        </p:nvSpPr>
        <p:spPr>
          <a:xfrm>
            <a:off x="85604" y="356261"/>
            <a:ext cx="9512400" cy="59370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8" name="Google Shape;418;g12a18bf8203_0_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419" name="Google Shape;419;g12a18bf8203_0_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420" name="Google Shape;420;g12a18bf8203_0_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421" name="Google Shape;421;g12a18bf8203_0_71"/>
          <p:cNvSpPr/>
          <p:nvPr/>
        </p:nvSpPr>
        <p:spPr>
          <a:xfrm>
            <a:off x="2758135" y="6303261"/>
            <a:ext cx="2306100" cy="345600"/>
          </a:xfrm>
          <a:prstGeom prst="rect">
            <a:avLst/>
          </a:prstGeom>
          <a:noFill/>
          <a:ln>
            <a:noFill/>
          </a:ln>
        </p:spPr>
        <p:txBody>
          <a:bodyPr spcFirstLastPara="1" wrap="square" lIns="90350" tIns="45175" rIns="90350" bIns="45175"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pic>
        <p:nvPicPr>
          <p:cNvPr id="422" name="Google Shape;422;g12a18bf8203_0_71" descr="manhattan"/>
          <p:cNvPicPr preferRelativeResize="0"/>
          <p:nvPr/>
        </p:nvPicPr>
        <p:blipFill rotWithShape="1">
          <a:blip r:embed="rId3">
            <a:alphaModFix/>
          </a:blip>
          <a:srcRect/>
          <a:stretch/>
        </p:blipFill>
        <p:spPr>
          <a:xfrm>
            <a:off x="8048597" y="1851977"/>
            <a:ext cx="3385817" cy="3533775"/>
          </a:xfrm>
          <a:prstGeom prst="rect">
            <a:avLst/>
          </a:prstGeom>
          <a:noFill/>
          <a:ln>
            <a:noFill/>
          </a:ln>
        </p:spPr>
      </p:pic>
      <p:sp>
        <p:nvSpPr>
          <p:cNvPr id="423" name="Google Shape;423;g12a18bf8203_0_71"/>
          <p:cNvSpPr/>
          <p:nvPr/>
        </p:nvSpPr>
        <p:spPr>
          <a:xfrm>
            <a:off x="477925" y="1350645"/>
            <a:ext cx="6866700" cy="590940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2. Visión a futuro: </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Garantía para las generaciones futuras de un mundo físico material igual o mejor al del presente.</a:t>
            </a:r>
            <a:endParaRPr sz="1800" b="1" i="0"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“Al ver a la sociedad humana como un todo, se pierde de vista la especificidad histórica que proviene de la forma de organización económica y las relaciones sociales y con esto quedan ocultas las contradicciones sociales, que son muchas veces las verdaderas causas de los problemas ambientales ”.</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(Foladori, 1999)</a:t>
            </a:r>
            <a:endParaRPr sz="1800" b="0" i="1"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424" name="Google Shape;424;g12a18bf8203_0_71"/>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SUS CONTRADICCIONES</a:t>
            </a:r>
            <a:endParaRPr sz="20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8"/>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1" name="Google Shape;431;p8"/>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2" name="Google Shape;43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433" name="Google Shape;43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434" name="Google Shape;43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435" name="Google Shape;435;p8"/>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pic>
        <p:nvPicPr>
          <p:cNvPr id="436" name="Google Shape;436;p8" descr="vista-aerea-ciudad-nueva-york_128582-33"/>
          <p:cNvPicPr preferRelativeResize="0"/>
          <p:nvPr/>
        </p:nvPicPr>
        <p:blipFill rotWithShape="1">
          <a:blip r:embed="rId3">
            <a:alphaModFix/>
          </a:blip>
          <a:srcRect/>
          <a:stretch/>
        </p:blipFill>
        <p:spPr>
          <a:xfrm>
            <a:off x="457837" y="1220829"/>
            <a:ext cx="4723615" cy="2988062"/>
          </a:xfrm>
          <a:prstGeom prst="rect">
            <a:avLst/>
          </a:prstGeom>
          <a:noFill/>
          <a:ln>
            <a:noFill/>
          </a:ln>
        </p:spPr>
      </p:pic>
      <p:pic>
        <p:nvPicPr>
          <p:cNvPr id="437" name="Google Shape;437;p8" descr="dfvistaaerea"/>
          <p:cNvPicPr preferRelativeResize="0"/>
          <p:nvPr/>
        </p:nvPicPr>
        <p:blipFill rotWithShape="1">
          <a:blip r:embed="rId4">
            <a:alphaModFix/>
          </a:blip>
          <a:srcRect/>
          <a:stretch/>
        </p:blipFill>
        <p:spPr>
          <a:xfrm>
            <a:off x="6759311" y="1295610"/>
            <a:ext cx="4891770" cy="3011267"/>
          </a:xfrm>
          <a:prstGeom prst="rect">
            <a:avLst/>
          </a:prstGeom>
          <a:noFill/>
          <a:ln>
            <a:noFill/>
          </a:ln>
        </p:spPr>
      </p:pic>
      <p:pic>
        <p:nvPicPr>
          <p:cNvPr id="438" name="Google Shape;438;p8" descr="unnamed"/>
          <p:cNvPicPr preferRelativeResize="0"/>
          <p:nvPr/>
        </p:nvPicPr>
        <p:blipFill rotWithShape="1">
          <a:blip r:embed="rId5">
            <a:alphaModFix/>
          </a:blip>
          <a:srcRect/>
          <a:stretch/>
        </p:blipFill>
        <p:spPr>
          <a:xfrm>
            <a:off x="6416069" y="3367751"/>
            <a:ext cx="2789127" cy="1682280"/>
          </a:xfrm>
          <a:prstGeom prst="rect">
            <a:avLst/>
          </a:prstGeom>
          <a:noFill/>
          <a:ln>
            <a:noFill/>
          </a:ln>
        </p:spPr>
      </p:pic>
      <p:pic>
        <p:nvPicPr>
          <p:cNvPr id="439" name="Google Shape;439;p8" descr="images"/>
          <p:cNvPicPr preferRelativeResize="0"/>
          <p:nvPr/>
        </p:nvPicPr>
        <p:blipFill rotWithShape="1">
          <a:blip r:embed="rId6">
            <a:alphaModFix/>
          </a:blip>
          <a:srcRect/>
          <a:stretch/>
        </p:blipFill>
        <p:spPr>
          <a:xfrm>
            <a:off x="3199295" y="3629334"/>
            <a:ext cx="2402518" cy="1497344"/>
          </a:xfrm>
          <a:prstGeom prst="rect">
            <a:avLst/>
          </a:prstGeom>
          <a:noFill/>
          <a:ln>
            <a:noFill/>
          </a:ln>
        </p:spPr>
      </p:pic>
      <p:cxnSp>
        <p:nvCxnSpPr>
          <p:cNvPr id="440" name="Google Shape;440;p8"/>
          <p:cNvCxnSpPr/>
          <p:nvPr/>
        </p:nvCxnSpPr>
        <p:spPr>
          <a:xfrm>
            <a:off x="6053048" y="1220829"/>
            <a:ext cx="21976" cy="3775883"/>
          </a:xfrm>
          <a:prstGeom prst="straightConnector1">
            <a:avLst/>
          </a:prstGeom>
          <a:noFill/>
          <a:ln w="76200" cap="flat" cmpd="sng">
            <a:solidFill>
              <a:srgbClr val="262626"/>
            </a:solidFill>
            <a:prstDash val="solid"/>
            <a:miter lim="800000"/>
            <a:headEnd type="none" w="sm" len="sm"/>
            <a:tailEnd type="none" w="sm" len="sm"/>
          </a:ln>
        </p:spPr>
      </p:cxnSp>
      <p:sp>
        <p:nvSpPr>
          <p:cNvPr id="441" name="Google Shape;441;p8"/>
          <p:cNvSpPr txBox="1"/>
          <p:nvPr/>
        </p:nvSpPr>
        <p:spPr>
          <a:xfrm>
            <a:off x="1199327" y="5472264"/>
            <a:ext cx="9686925"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 “(...) riesgos de importar de manera indiscriminada y acrítica conceptos que se construyeron para resolver otras realidades socio-económicas y que se han impuesto a la realidad latinoamericana”. (Pradilla Cobos, 2013)</a:t>
            </a:r>
            <a:endParaRPr sz="1800" b="0" i="0" u="none" strike="noStrike" cap="none">
              <a:solidFill>
                <a:schemeClr val="dk1"/>
              </a:solidFill>
              <a:latin typeface="Calibri"/>
              <a:ea typeface="Calibri"/>
              <a:cs typeface="Calibri"/>
              <a:sym typeface="Calibri"/>
            </a:endParaRPr>
          </a:p>
        </p:txBody>
      </p:sp>
      <p:sp>
        <p:nvSpPr>
          <p:cNvPr id="442" name="Google Shape;442;p8"/>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SUS CONTRADICCIONES</a:t>
            </a:r>
            <a:endParaRPr sz="20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9"/>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9"/>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 name="Google Shape;45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451" name="Google Shape;45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452" name="Google Shape;45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453" name="Google Shape;453;p9"/>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pic>
        <p:nvPicPr>
          <p:cNvPr id="454" name="Google Shape;454;p9"/>
          <p:cNvPicPr preferRelativeResize="0"/>
          <p:nvPr/>
        </p:nvPicPr>
        <p:blipFill rotWithShape="1">
          <a:blip r:embed="rId3">
            <a:alphaModFix/>
          </a:blip>
          <a:srcRect l="6250" r="56251"/>
          <a:stretch/>
        </p:blipFill>
        <p:spPr>
          <a:xfrm>
            <a:off x="1856528" y="1223962"/>
            <a:ext cx="3853261" cy="5079298"/>
          </a:xfrm>
          <a:prstGeom prst="rect">
            <a:avLst/>
          </a:prstGeom>
          <a:noFill/>
          <a:ln>
            <a:noFill/>
          </a:ln>
        </p:spPr>
      </p:pic>
      <p:pic>
        <p:nvPicPr>
          <p:cNvPr id="455" name="Google Shape;455;p9"/>
          <p:cNvPicPr preferRelativeResize="0"/>
          <p:nvPr/>
        </p:nvPicPr>
        <p:blipFill rotWithShape="1">
          <a:blip r:embed="rId4">
            <a:alphaModFix/>
          </a:blip>
          <a:srcRect/>
          <a:stretch/>
        </p:blipFill>
        <p:spPr>
          <a:xfrm>
            <a:off x="6739307" y="1455392"/>
            <a:ext cx="3468635" cy="2308219"/>
          </a:xfrm>
          <a:prstGeom prst="rect">
            <a:avLst/>
          </a:prstGeom>
          <a:noFill/>
          <a:ln>
            <a:noFill/>
          </a:ln>
        </p:spPr>
      </p:pic>
      <p:pic>
        <p:nvPicPr>
          <p:cNvPr id="456" name="Google Shape;456;p9"/>
          <p:cNvPicPr preferRelativeResize="0"/>
          <p:nvPr/>
        </p:nvPicPr>
        <p:blipFill rotWithShape="1">
          <a:blip r:embed="rId5">
            <a:alphaModFix/>
          </a:blip>
          <a:srcRect/>
          <a:stretch/>
        </p:blipFill>
        <p:spPr>
          <a:xfrm>
            <a:off x="6753350" y="4095750"/>
            <a:ext cx="3454592" cy="1944935"/>
          </a:xfrm>
          <a:prstGeom prst="rect">
            <a:avLst/>
          </a:prstGeom>
          <a:noFill/>
          <a:ln>
            <a:noFill/>
          </a:ln>
        </p:spPr>
      </p:pic>
      <p:sp>
        <p:nvSpPr>
          <p:cNvPr id="457" name="Google Shape;457;p9"/>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SUS CONTRADICCIONES</a:t>
            </a:r>
            <a:endParaRPr sz="20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7"/>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7"/>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105" name="Google Shape;10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106" name="Google Shape;10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07" name="Google Shape;107;p7"/>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108" name="Google Shape;108;p7"/>
          <p:cNvSpPr txBox="1"/>
          <p:nvPr/>
        </p:nvSpPr>
        <p:spPr>
          <a:xfrm>
            <a:off x="-303372" y="199093"/>
            <a:ext cx="10044879" cy="865930"/>
          </a:xfrm>
          <a:prstGeom prst="rect">
            <a:avLst/>
          </a:prstGeom>
          <a:noFill/>
          <a:ln>
            <a:noFill/>
          </a:ln>
        </p:spPr>
        <p:txBody>
          <a:bodyPr spcFirstLastPara="1" wrap="square" lIns="91425" tIns="45700" rIns="91425" bIns="45700" anchor="ctr" anchorCtr="0">
            <a:normAutofit/>
          </a:bodyPr>
          <a:lstStyle/>
          <a:p>
            <a:pPr marL="0" marR="0" lvl="0" indent="0" algn="ctr" rtl="0">
              <a:lnSpc>
                <a:spcPct val="15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ARQUITECTURA SUSTENTABLE: </a:t>
            </a:r>
            <a:r>
              <a:rPr lang="en-US" sz="2000" b="0" i="0" u="none" strike="noStrike" cap="none">
                <a:solidFill>
                  <a:schemeClr val="lt1"/>
                </a:solidFill>
                <a:latin typeface="Calibri"/>
                <a:ea typeface="Calibri"/>
                <a:cs typeface="Calibri"/>
                <a:sym typeface="Calibri"/>
              </a:rPr>
              <a:t>FUERTE IMPRONTA DEL ASPECTO AMBIENTAL </a:t>
            </a:r>
            <a:endParaRPr sz="2000" b="0" i="0" u="none" strike="noStrike" cap="none">
              <a:solidFill>
                <a:schemeClr val="lt1"/>
              </a:solidFill>
              <a:latin typeface="Calibri"/>
              <a:ea typeface="Calibri"/>
              <a:cs typeface="Calibri"/>
              <a:sym typeface="Calibri"/>
            </a:endParaRPr>
          </a:p>
        </p:txBody>
      </p:sp>
      <p:sp>
        <p:nvSpPr>
          <p:cNvPr id="109" name="Google Shape;109;p7"/>
          <p:cNvSpPr/>
          <p:nvPr/>
        </p:nvSpPr>
        <p:spPr>
          <a:xfrm>
            <a:off x="937725" y="2926300"/>
            <a:ext cx="6634200" cy="2308284"/>
          </a:xfrm>
          <a:prstGeom prst="rect">
            <a:avLst/>
          </a:prstGeom>
          <a:solidFill>
            <a:srgbClr val="F1C232"/>
          </a:solidFill>
          <a:ln>
            <a:noFill/>
          </a:ln>
        </p:spPr>
        <p:txBody>
          <a:bodyPr spcFirstLastPara="1" wrap="square" lIns="91425" tIns="45700" rIns="91425" bIns="45700" anchor="t" anchorCtr="0">
            <a:spAutoFit/>
          </a:bodyPr>
          <a:lstStyle/>
          <a:p>
            <a:pPr marL="342900" marR="0" lvl="0" indent="-342900" algn="l" rtl="0">
              <a:lnSpc>
                <a:spcPct val="200000"/>
              </a:lnSpc>
              <a:spcBef>
                <a:spcPts val="0"/>
              </a:spcBef>
              <a:spcAft>
                <a:spcPts val="0"/>
              </a:spcAft>
              <a:buClr>
                <a:schemeClr val="dk1"/>
              </a:buClr>
              <a:buSzPts val="1800"/>
              <a:buFont typeface="Arial"/>
              <a:buChar char="-"/>
            </a:pPr>
            <a:r>
              <a:rPr lang="en-US" sz="1800" b="0" i="0" u="none" strike="noStrike" cap="none" dirty="0" err="1" smtClean="0">
                <a:solidFill>
                  <a:schemeClr val="dk1"/>
                </a:solidFill>
                <a:latin typeface="Calibri"/>
                <a:ea typeface="Calibri"/>
                <a:cs typeface="Calibri"/>
                <a:sym typeface="Calibri"/>
              </a:rPr>
              <a:t>Tiene</a:t>
            </a:r>
            <a:r>
              <a:rPr lang="en-US" sz="1800" b="0" i="0" u="none" strike="noStrike" cap="none" dirty="0" smtClean="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especial </a:t>
            </a:r>
            <a:r>
              <a:rPr lang="en-US" sz="1800" b="1" i="0" u="none" strike="noStrike" cap="none" dirty="0" err="1">
                <a:solidFill>
                  <a:schemeClr val="dk1"/>
                </a:solidFill>
                <a:latin typeface="Calibri"/>
                <a:ea typeface="Calibri"/>
                <a:cs typeface="Calibri"/>
                <a:sym typeface="Calibri"/>
              </a:rPr>
              <a:t>respeto</a:t>
            </a:r>
            <a:r>
              <a:rPr lang="en-US" sz="1800" b="1" i="0" u="none" strike="noStrike" cap="none" dirty="0">
                <a:solidFill>
                  <a:schemeClr val="dk1"/>
                </a:solidFill>
                <a:latin typeface="Calibri"/>
                <a:ea typeface="Calibri"/>
                <a:cs typeface="Calibri"/>
                <a:sym typeface="Calibri"/>
              </a:rPr>
              <a:t> y </a:t>
            </a:r>
            <a:r>
              <a:rPr lang="en-US" sz="1800" b="1" i="0" u="none" strike="noStrike" cap="none" dirty="0" err="1">
                <a:solidFill>
                  <a:schemeClr val="dk1"/>
                </a:solidFill>
                <a:latin typeface="Calibri"/>
                <a:ea typeface="Calibri"/>
                <a:cs typeface="Calibri"/>
                <a:sym typeface="Calibri"/>
              </a:rPr>
              <a:t>compromiso</a:t>
            </a:r>
            <a:r>
              <a:rPr lang="en-US" sz="1800" b="1" i="0" u="none" strike="noStrike" cap="none"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con el </a:t>
            </a:r>
            <a:r>
              <a:rPr lang="en-US" sz="1800" b="1" i="0" u="none" strike="noStrike" cap="none" dirty="0" err="1">
                <a:solidFill>
                  <a:schemeClr val="dk1"/>
                </a:solidFill>
                <a:latin typeface="Calibri"/>
                <a:ea typeface="Calibri"/>
                <a:cs typeface="Calibri"/>
                <a:sym typeface="Calibri"/>
              </a:rPr>
              <a:t>Medio</a:t>
            </a:r>
            <a:r>
              <a:rPr lang="en-US" sz="1800" b="1" i="0" u="none" strike="noStrike" cap="none" dirty="0">
                <a:solidFill>
                  <a:schemeClr val="dk1"/>
                </a:solidFill>
                <a:latin typeface="Calibri"/>
                <a:ea typeface="Calibri"/>
                <a:cs typeface="Calibri"/>
                <a:sym typeface="Calibri"/>
              </a:rPr>
              <a:t> </a:t>
            </a:r>
            <a:r>
              <a:rPr lang="en-US" sz="1800" b="1" i="0" u="none" strike="noStrike" cap="none" dirty="0" err="1">
                <a:solidFill>
                  <a:schemeClr val="dk1"/>
                </a:solidFill>
                <a:latin typeface="Calibri"/>
                <a:ea typeface="Calibri"/>
                <a:cs typeface="Calibri"/>
                <a:sym typeface="Calibri"/>
              </a:rPr>
              <a:t>Ambiente</a:t>
            </a:r>
            <a:r>
              <a:rPr lang="en-US" sz="18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342900" marR="0" lvl="0" indent="-342900" algn="l" rtl="0">
              <a:lnSpc>
                <a:spcPct val="200000"/>
              </a:lnSpc>
              <a:spcBef>
                <a:spcPts val="0"/>
              </a:spcBef>
              <a:spcAft>
                <a:spcPts val="0"/>
              </a:spcAft>
              <a:buClr>
                <a:schemeClr val="dk1"/>
              </a:buClr>
              <a:buSzPts val="1800"/>
              <a:buFont typeface="Arial"/>
              <a:buChar char="-"/>
            </a:pPr>
            <a:r>
              <a:rPr lang="en-US" sz="1800" b="0" i="0" u="none" strike="noStrike" cap="none" dirty="0" err="1">
                <a:solidFill>
                  <a:schemeClr val="dk1"/>
                </a:solidFill>
                <a:latin typeface="Calibri"/>
                <a:ea typeface="Calibri"/>
                <a:cs typeface="Calibri"/>
                <a:sym typeface="Calibri"/>
              </a:rPr>
              <a:t>Aplica</a:t>
            </a:r>
            <a:r>
              <a:rPr lang="en-US" sz="1800" b="0" i="0" u="none" strike="noStrike" cap="none" dirty="0">
                <a:solidFill>
                  <a:schemeClr val="dk1"/>
                </a:solidFill>
                <a:latin typeface="Calibri"/>
                <a:ea typeface="Calibri"/>
                <a:cs typeface="Calibri"/>
                <a:sym typeface="Calibri"/>
              </a:rPr>
              <a:t> </a:t>
            </a:r>
            <a:r>
              <a:rPr lang="en-US" sz="1800" b="1" i="0" u="none" strike="noStrike" cap="none" dirty="0" err="1">
                <a:solidFill>
                  <a:schemeClr val="dk1"/>
                </a:solidFill>
                <a:latin typeface="Calibri"/>
                <a:ea typeface="Calibri"/>
                <a:cs typeface="Calibri"/>
                <a:sym typeface="Calibri"/>
              </a:rPr>
              <a:t>energías</a:t>
            </a:r>
            <a:r>
              <a:rPr lang="en-US" sz="1800" b="1" i="0" u="none" strike="noStrike" cap="none" dirty="0">
                <a:solidFill>
                  <a:schemeClr val="dk1"/>
                </a:solidFill>
                <a:latin typeface="Calibri"/>
                <a:ea typeface="Calibri"/>
                <a:cs typeface="Calibri"/>
                <a:sym typeface="Calibri"/>
              </a:rPr>
              <a:t> </a:t>
            </a:r>
            <a:r>
              <a:rPr lang="en-US" sz="1800" b="1" i="0" u="none" strike="noStrike" cap="none" dirty="0" err="1">
                <a:solidFill>
                  <a:schemeClr val="dk1"/>
                </a:solidFill>
                <a:latin typeface="Calibri"/>
                <a:ea typeface="Calibri"/>
                <a:cs typeface="Calibri"/>
                <a:sym typeface="Calibri"/>
              </a:rPr>
              <a:t>renovables</a:t>
            </a:r>
            <a:r>
              <a:rPr lang="en-US" sz="1800" b="1" i="0" u="none" strike="noStrike" cap="none"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y </a:t>
            </a:r>
            <a:r>
              <a:rPr lang="en-US" sz="1800" b="1" i="0" u="none" strike="noStrike" cap="none" dirty="0" err="1">
                <a:solidFill>
                  <a:schemeClr val="dk1"/>
                </a:solidFill>
                <a:latin typeface="Calibri"/>
                <a:ea typeface="Calibri"/>
                <a:cs typeface="Calibri"/>
                <a:sym typeface="Calibri"/>
              </a:rPr>
              <a:t>minimiza</a:t>
            </a:r>
            <a:r>
              <a:rPr lang="en-US" sz="1800" b="1" i="0" u="none" strike="noStrike" cap="none" dirty="0">
                <a:solidFill>
                  <a:schemeClr val="dk1"/>
                </a:solidFill>
                <a:latin typeface="Calibri"/>
                <a:ea typeface="Calibri"/>
                <a:cs typeface="Calibri"/>
                <a:sym typeface="Calibri"/>
              </a:rPr>
              <a:t> el </a:t>
            </a:r>
            <a:r>
              <a:rPr lang="en-US" sz="1800" b="1" i="0" u="none" strike="noStrike" cap="none" dirty="0" err="1">
                <a:solidFill>
                  <a:schemeClr val="dk1"/>
                </a:solidFill>
                <a:latin typeface="Calibri"/>
                <a:ea typeface="Calibri"/>
                <a:cs typeface="Calibri"/>
                <a:sym typeface="Calibri"/>
              </a:rPr>
              <a:t>consumo</a:t>
            </a:r>
            <a:r>
              <a:rPr lang="en-US" sz="1800" b="1" i="0" u="none" strike="noStrike" cap="none" dirty="0">
                <a:solidFill>
                  <a:schemeClr val="dk1"/>
                </a:solidFill>
                <a:latin typeface="Calibri"/>
                <a:ea typeface="Calibri"/>
                <a:cs typeface="Calibri"/>
                <a:sym typeface="Calibri"/>
              </a:rPr>
              <a:t> </a:t>
            </a:r>
            <a:r>
              <a:rPr lang="en-US" sz="1800" b="0" i="0" u="none" strike="noStrike" cap="none" dirty="0">
                <a:solidFill>
                  <a:schemeClr val="dk1"/>
                </a:solidFill>
                <a:latin typeface="Calibri"/>
                <a:ea typeface="Calibri"/>
                <a:cs typeface="Calibri"/>
                <a:sym typeface="Calibri"/>
              </a:rPr>
              <a:t>de </a:t>
            </a:r>
            <a:r>
              <a:rPr lang="en-US" sz="1800" b="0" i="0" u="none" strike="noStrike" cap="none" dirty="0" err="1">
                <a:solidFill>
                  <a:schemeClr val="dk1"/>
                </a:solidFill>
                <a:latin typeface="Calibri"/>
                <a:ea typeface="Calibri"/>
                <a:cs typeface="Calibri"/>
                <a:sym typeface="Calibri"/>
              </a:rPr>
              <a:t>energía</a:t>
            </a:r>
            <a:r>
              <a:rPr lang="en-US" sz="1800" b="0" i="0" u="none" strike="noStrike" cap="none" dirty="0">
                <a:solidFill>
                  <a:schemeClr val="dk1"/>
                </a:solidFill>
                <a:latin typeface="Calibri"/>
                <a:ea typeface="Calibri"/>
                <a:cs typeface="Calibri"/>
                <a:sym typeface="Calibri"/>
              </a:rPr>
              <a:t> en el </a:t>
            </a:r>
            <a:r>
              <a:rPr lang="en-US" sz="1800" b="0" i="0" u="none" strike="noStrike" cap="none" dirty="0" err="1">
                <a:solidFill>
                  <a:schemeClr val="dk1"/>
                </a:solidFill>
                <a:latin typeface="Calibri"/>
                <a:ea typeface="Calibri"/>
                <a:cs typeface="Calibri"/>
                <a:sym typeface="Calibri"/>
              </a:rPr>
              <a:t>uso</a:t>
            </a:r>
            <a:r>
              <a:rPr lang="en-US" sz="1800" b="0" i="0" u="none" strike="noStrike" cap="none" dirty="0">
                <a:solidFill>
                  <a:schemeClr val="dk1"/>
                </a:solidFill>
                <a:latin typeface="Calibri"/>
                <a:ea typeface="Calibri"/>
                <a:cs typeface="Calibri"/>
                <a:sym typeface="Calibri"/>
              </a:rPr>
              <a:t> del </a:t>
            </a:r>
            <a:r>
              <a:rPr lang="en-US" sz="1800" b="0" i="0" u="none" strike="noStrike" cap="none" dirty="0" err="1">
                <a:solidFill>
                  <a:schemeClr val="dk1"/>
                </a:solidFill>
                <a:latin typeface="Calibri"/>
                <a:ea typeface="Calibri"/>
                <a:cs typeface="Calibri"/>
                <a:sym typeface="Calibri"/>
              </a:rPr>
              <a:t>edificio</a:t>
            </a: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a:p>
            <a:pPr marL="342900" marR="0" lvl="0" indent="-342900" algn="l" rtl="0">
              <a:lnSpc>
                <a:spcPct val="200000"/>
              </a:lnSpc>
              <a:spcBef>
                <a:spcPts val="0"/>
              </a:spcBef>
              <a:spcAft>
                <a:spcPts val="0"/>
              </a:spcAft>
              <a:buClr>
                <a:schemeClr val="dk1"/>
              </a:buClr>
              <a:buSzPts val="1800"/>
              <a:buFont typeface="Arial"/>
              <a:buChar char="-"/>
            </a:pPr>
            <a:r>
              <a:rPr lang="en-US" sz="1800" b="0" i="0" u="none" strike="noStrike" cap="none" dirty="0" err="1">
                <a:solidFill>
                  <a:schemeClr val="dk1"/>
                </a:solidFill>
                <a:latin typeface="Calibri"/>
                <a:ea typeface="Calibri"/>
                <a:cs typeface="Calibri"/>
                <a:sym typeface="Calibri"/>
              </a:rPr>
              <a:t>Contiene</a:t>
            </a:r>
            <a:r>
              <a:rPr lang="en-US" sz="1800" b="0" i="0" u="none" strike="noStrike" cap="none" dirty="0">
                <a:solidFill>
                  <a:schemeClr val="dk1"/>
                </a:solidFill>
                <a:latin typeface="Calibri"/>
                <a:ea typeface="Calibri"/>
                <a:cs typeface="Calibri"/>
                <a:sym typeface="Calibri"/>
              </a:rPr>
              <a:t> </a:t>
            </a:r>
            <a:r>
              <a:rPr lang="en-US" sz="1800" b="1" i="0" u="none" strike="noStrike" cap="none" dirty="0" err="1">
                <a:solidFill>
                  <a:schemeClr val="dk1"/>
                </a:solidFill>
                <a:latin typeface="Calibri"/>
                <a:ea typeface="Calibri"/>
                <a:cs typeface="Calibri"/>
                <a:sym typeface="Calibri"/>
              </a:rPr>
              <a:t>estrategias</a:t>
            </a:r>
            <a:r>
              <a:rPr lang="en-US" sz="1800" b="1" i="0" u="none" strike="noStrike" cap="none" dirty="0">
                <a:solidFill>
                  <a:schemeClr val="dk1"/>
                </a:solidFill>
                <a:latin typeface="Calibri"/>
                <a:ea typeface="Calibri"/>
                <a:cs typeface="Calibri"/>
                <a:sym typeface="Calibri"/>
              </a:rPr>
              <a:t> de </a:t>
            </a:r>
            <a:r>
              <a:rPr lang="en-US" sz="1800" b="1" i="0" u="none" strike="noStrike" cap="none" dirty="0" err="1">
                <a:solidFill>
                  <a:schemeClr val="dk1"/>
                </a:solidFill>
                <a:latin typeface="Calibri"/>
                <a:ea typeface="Calibri"/>
                <a:cs typeface="Calibri"/>
                <a:sym typeface="Calibri"/>
              </a:rPr>
              <a:t>eficiencia</a:t>
            </a:r>
            <a:r>
              <a:rPr lang="en-US" sz="1800" b="0" i="0" u="none" strike="noStrike" cap="none" dirty="0">
                <a:solidFill>
                  <a:schemeClr val="dk1"/>
                </a:solidFill>
                <a:latin typeface="Calibri"/>
                <a:ea typeface="Calibri"/>
                <a:cs typeface="Calibri"/>
                <a:sym typeface="Calibri"/>
              </a:rPr>
              <a:t> y </a:t>
            </a:r>
            <a:r>
              <a:rPr lang="en-US" sz="1800" b="1" i="0" u="none" strike="noStrike" cap="none" dirty="0" err="1">
                <a:solidFill>
                  <a:schemeClr val="dk1"/>
                </a:solidFill>
                <a:latin typeface="Calibri"/>
                <a:ea typeface="Calibri"/>
                <a:cs typeface="Calibri"/>
                <a:sym typeface="Calibri"/>
              </a:rPr>
              <a:t>ahorro</a:t>
            </a:r>
            <a:r>
              <a:rPr lang="en-US" sz="1800" b="1" i="0" u="none" strike="noStrike" cap="none" dirty="0">
                <a:solidFill>
                  <a:schemeClr val="dk1"/>
                </a:solidFill>
                <a:latin typeface="Calibri"/>
                <a:ea typeface="Calibri"/>
                <a:cs typeface="Calibri"/>
                <a:sym typeface="Calibri"/>
              </a:rPr>
              <a:t> en el </a:t>
            </a:r>
            <a:r>
              <a:rPr lang="en-US" sz="1800" b="1" i="0" u="none" strike="noStrike" cap="none" dirty="0" err="1">
                <a:solidFill>
                  <a:schemeClr val="dk1"/>
                </a:solidFill>
                <a:latin typeface="Calibri"/>
                <a:ea typeface="Calibri"/>
                <a:cs typeface="Calibri"/>
                <a:sym typeface="Calibri"/>
              </a:rPr>
              <a:t>uso</a:t>
            </a:r>
            <a:r>
              <a:rPr lang="en-US" sz="1800" b="1" i="0" u="none" strike="noStrike" cap="none" dirty="0">
                <a:solidFill>
                  <a:schemeClr val="dk1"/>
                </a:solidFill>
                <a:latin typeface="Calibri"/>
                <a:ea typeface="Calibri"/>
                <a:cs typeface="Calibri"/>
                <a:sym typeface="Calibri"/>
              </a:rPr>
              <a:t> del </a:t>
            </a:r>
            <a:r>
              <a:rPr lang="en-US" sz="1800" b="1" i="0" u="none" strike="noStrike" cap="none" dirty="0" err="1">
                <a:solidFill>
                  <a:schemeClr val="dk1"/>
                </a:solidFill>
                <a:latin typeface="Calibri"/>
                <a:ea typeface="Calibri"/>
                <a:cs typeface="Calibri"/>
                <a:sym typeface="Calibri"/>
              </a:rPr>
              <a:t>agua</a:t>
            </a:r>
            <a:r>
              <a:rPr lang="en-US"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pic>
        <p:nvPicPr>
          <p:cNvPr id="110" name="Google Shape;110;p7"/>
          <p:cNvPicPr preferRelativeResize="0"/>
          <p:nvPr/>
        </p:nvPicPr>
        <p:blipFill rotWithShape="1">
          <a:blip r:embed="rId3">
            <a:alphaModFix/>
          </a:blip>
          <a:srcRect/>
          <a:stretch/>
        </p:blipFill>
        <p:spPr>
          <a:xfrm>
            <a:off x="8289794" y="2418837"/>
            <a:ext cx="3127375" cy="3127375"/>
          </a:xfrm>
          <a:prstGeom prst="rect">
            <a:avLst/>
          </a:prstGeom>
          <a:noFill/>
          <a:ln>
            <a:noFill/>
          </a:ln>
        </p:spPr>
      </p:pic>
      <p:sp>
        <p:nvSpPr>
          <p:cNvPr id="111" name="Google Shape;111;p7"/>
          <p:cNvSpPr/>
          <p:nvPr/>
        </p:nvSpPr>
        <p:spPr>
          <a:xfrm>
            <a:off x="9407101" y="3523433"/>
            <a:ext cx="1609200" cy="16110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7"/>
          <p:cNvSpPr txBox="1"/>
          <p:nvPr/>
        </p:nvSpPr>
        <p:spPr>
          <a:xfrm>
            <a:off x="506300" y="1161050"/>
            <a:ext cx="11334300" cy="1293000"/>
          </a:xfrm>
          <a:prstGeom prst="rect">
            <a:avLst/>
          </a:prstGeom>
          <a:noFill/>
          <a:ln>
            <a:noFill/>
          </a:ln>
        </p:spPr>
        <p:txBody>
          <a:bodyPr spcFirstLastPara="1" wrap="square" lIns="91425" tIns="91425" rIns="91425" bIns="91425" anchor="t" anchorCtr="0">
            <a:spAutoFit/>
          </a:bodyPr>
          <a:lstStyle/>
          <a:p>
            <a:pPr marL="285750" lvl="0" indent="-285750" algn="l" rtl="0">
              <a:lnSpc>
                <a:spcPct val="150000"/>
              </a:lnSpc>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Arquitectura que incorpora desde el proyecto arquitectónico una </a:t>
            </a:r>
            <a:r>
              <a:rPr lang="en-US" sz="1800" b="1">
                <a:solidFill>
                  <a:schemeClr val="dk1"/>
                </a:solidFill>
                <a:latin typeface="Calibri"/>
                <a:ea typeface="Calibri"/>
                <a:cs typeface="Calibri"/>
                <a:sym typeface="Calibri"/>
              </a:rPr>
              <a:t>correcta gestión de recursos</a:t>
            </a:r>
            <a:r>
              <a:rPr lang="en-US" sz="1800">
                <a:solidFill>
                  <a:schemeClr val="dk1"/>
                </a:solidFill>
                <a:latin typeface="Calibri"/>
                <a:ea typeface="Calibri"/>
                <a:cs typeface="Calibri"/>
                <a:sym typeface="Calibri"/>
              </a:rPr>
              <a:t>, es decir, cuando puede considerarse una </a:t>
            </a:r>
            <a:r>
              <a:rPr lang="en-US" sz="1800" b="1">
                <a:solidFill>
                  <a:schemeClr val="dk1"/>
                </a:solidFill>
                <a:latin typeface="Calibri"/>
                <a:ea typeface="Calibri"/>
                <a:cs typeface="Calibri"/>
                <a:sym typeface="Calibri"/>
              </a:rPr>
              <a:t>arquitectura eficiente</a:t>
            </a:r>
            <a:r>
              <a:rPr lang="en-US" sz="1800">
                <a:solidFill>
                  <a:schemeClr val="dk1"/>
                </a:solidFill>
                <a:latin typeface="Calibri"/>
                <a:ea typeface="Calibri"/>
                <a:cs typeface="Calibri"/>
                <a:sym typeface="Calibri"/>
              </a:rPr>
              <a:t> en toda la amplitud posible del término y cierre todos y cada uno de los </a:t>
            </a:r>
            <a:r>
              <a:rPr lang="en-US" sz="1800" b="1">
                <a:solidFill>
                  <a:schemeClr val="dk1"/>
                </a:solidFill>
                <a:latin typeface="Calibri"/>
                <a:ea typeface="Calibri"/>
                <a:cs typeface="Calibri"/>
                <a:sym typeface="Calibri"/>
              </a:rPr>
              <a:t>ciclos materiales implicados en su construcción, uso y posterior destrucción</a:t>
            </a:r>
            <a:endParaRPr/>
          </a:p>
        </p:txBody>
      </p:sp>
      <p:sp>
        <p:nvSpPr>
          <p:cNvPr id="113" name="Google Shape;113;p7"/>
          <p:cNvSpPr txBox="1"/>
          <p:nvPr/>
        </p:nvSpPr>
        <p:spPr>
          <a:xfrm>
            <a:off x="7697875" y="5546213"/>
            <a:ext cx="4038600" cy="4926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US" sz="2000" i="1">
                <a:solidFill>
                  <a:schemeClr val="dk1"/>
                </a:solidFill>
                <a:latin typeface="Calibri"/>
                <a:ea typeface="Calibri"/>
                <a:cs typeface="Calibri"/>
                <a:sym typeface="Calibri"/>
              </a:rPr>
              <a:t>“Reducir, reciclar y conservar”</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0"/>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 name="Google Shape;464;p10"/>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5" name="Google Shape;4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466" name="Google Shape;4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467" name="Google Shape;4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468" name="Google Shape;468;p10"/>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pic>
        <p:nvPicPr>
          <p:cNvPr id="469" name="Google Shape;469;p10"/>
          <p:cNvPicPr preferRelativeResize="0"/>
          <p:nvPr/>
        </p:nvPicPr>
        <p:blipFill rotWithShape="1">
          <a:blip r:embed="rId3">
            <a:alphaModFix/>
          </a:blip>
          <a:srcRect l="50412" t="6817" b="9657"/>
          <a:stretch/>
        </p:blipFill>
        <p:spPr>
          <a:xfrm>
            <a:off x="1494262" y="1278304"/>
            <a:ext cx="5726430" cy="4767759"/>
          </a:xfrm>
          <a:prstGeom prst="rect">
            <a:avLst/>
          </a:prstGeom>
          <a:noFill/>
          <a:ln>
            <a:noFill/>
          </a:ln>
        </p:spPr>
      </p:pic>
      <p:sp>
        <p:nvSpPr>
          <p:cNvPr id="470" name="Google Shape;470;p10"/>
          <p:cNvSpPr/>
          <p:nvPr/>
        </p:nvSpPr>
        <p:spPr>
          <a:xfrm>
            <a:off x="7633495" y="3440297"/>
            <a:ext cx="3929062" cy="13029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“Los arquitectos no inventan nada, solo transforman la realidad”.  </a:t>
            </a:r>
            <a:r>
              <a:rPr lang="en-US" sz="1800" b="0" i="0" u="none" strike="noStrike" cap="none">
                <a:solidFill>
                  <a:schemeClr val="dk1"/>
                </a:solidFill>
                <a:latin typeface="Calibri"/>
                <a:ea typeface="Calibri"/>
                <a:cs typeface="Calibri"/>
                <a:sym typeface="Calibri"/>
              </a:rPr>
              <a:t>Álvaro Siza</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80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¿Cuál es el impacto social de la arquitectura que diseñamos? </a:t>
            </a:r>
            <a:endParaRPr sz="1800" b="1" i="0" u="none" strike="noStrike" cap="none">
              <a:solidFill>
                <a:schemeClr val="dk1"/>
              </a:solidFill>
              <a:latin typeface="Calibri"/>
              <a:ea typeface="Calibri"/>
              <a:cs typeface="Calibri"/>
              <a:sym typeface="Calibri"/>
            </a:endParaRPr>
          </a:p>
        </p:txBody>
      </p:sp>
      <p:sp>
        <p:nvSpPr>
          <p:cNvPr id="471" name="Google Shape;471;p10"/>
          <p:cNvSpPr/>
          <p:nvPr/>
        </p:nvSpPr>
        <p:spPr>
          <a:xfrm>
            <a:off x="7679203" y="1612898"/>
            <a:ext cx="412460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Obra arquitectónica: parte protagonista de la historia porque afecta las percepciones y emociones de quienes la habitan</a:t>
            </a:r>
            <a:endParaRPr sz="1800" b="0" i="0" u="none" strike="noStrike" cap="none">
              <a:solidFill>
                <a:schemeClr val="dk1"/>
              </a:solidFill>
              <a:latin typeface="Calibri"/>
              <a:ea typeface="Calibri"/>
              <a:cs typeface="Calibri"/>
              <a:sym typeface="Calibri"/>
            </a:endParaRPr>
          </a:p>
        </p:txBody>
      </p:sp>
      <p:sp>
        <p:nvSpPr>
          <p:cNvPr id="472" name="Google Shape;472;p10"/>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SUS CONTRADICCIONES</a:t>
            </a:r>
            <a:endParaRPr sz="20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13"/>
          <p:cNvSpPr/>
          <p:nvPr/>
        </p:nvSpPr>
        <p:spPr>
          <a:xfrm>
            <a:off x="433325" y="5069926"/>
            <a:ext cx="11325300" cy="14523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Proceso mediante el cual la población original de un sector o barrio (céntrico y popular), es progresivamente desplazada por otra de un nivel adquisitivo mayor. Se caracteriza por un cambio en el tejido social y una revalorización del suelo. </a:t>
            </a:r>
            <a:endParaRPr sz="2500">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800"/>
              <a:buFont typeface="Arial"/>
              <a:buNone/>
            </a:pPr>
            <a:endParaRPr sz="1600" i="1">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800"/>
              <a:buFont typeface="Arial"/>
              <a:buNone/>
            </a:pPr>
            <a:r>
              <a:rPr lang="en-US" sz="1600" i="1" u="none" strike="noStrike" cap="none">
                <a:solidFill>
                  <a:schemeClr val="dk1"/>
                </a:solidFill>
                <a:latin typeface="Calibri"/>
                <a:ea typeface="Calibri"/>
                <a:cs typeface="Calibri"/>
                <a:sym typeface="Calibri"/>
              </a:rPr>
              <a:t>“(…) miles fueron expulsados, ya no podían pagar sus casas de siempre, ni los precios de las cosas allí; ni siquiera tenían donde comprarlas. Su barrio –tantos barrios del mundo– se transformaron en escenario, y tuvieron que irse</a:t>
            </a:r>
            <a:r>
              <a:rPr lang="en-US" sz="1600" i="1">
                <a:solidFill>
                  <a:schemeClr val="dk1"/>
                </a:solidFill>
                <a:latin typeface="Calibri"/>
                <a:ea typeface="Calibri"/>
                <a:cs typeface="Calibri"/>
                <a:sym typeface="Calibri"/>
              </a:rPr>
              <a:t> (...)</a:t>
            </a:r>
            <a:r>
              <a:rPr lang="en-US" sz="1600" i="1" u="none" strike="noStrike" cap="none">
                <a:solidFill>
                  <a:schemeClr val="dk1"/>
                </a:solidFill>
                <a:latin typeface="Calibri"/>
                <a:ea typeface="Calibri"/>
                <a:cs typeface="Calibri"/>
                <a:sym typeface="Calibri"/>
              </a:rPr>
              <a:t>”. Martín Caparros, 2014</a:t>
            </a:r>
            <a:endParaRPr sz="1600" i="0" u="none" strike="noStrike" cap="none">
              <a:solidFill>
                <a:schemeClr val="dk1"/>
              </a:solidFill>
              <a:latin typeface="Calibri"/>
              <a:ea typeface="Calibri"/>
              <a:cs typeface="Calibri"/>
              <a:sym typeface="Calibri"/>
            </a:endParaRPr>
          </a:p>
        </p:txBody>
      </p:sp>
      <p:pic>
        <p:nvPicPr>
          <p:cNvPr id="478" name="Google Shape;478;p13"/>
          <p:cNvPicPr preferRelativeResize="0"/>
          <p:nvPr/>
        </p:nvPicPr>
        <p:blipFill rotWithShape="1">
          <a:blip r:embed="rId3">
            <a:alphaModFix/>
          </a:blip>
          <a:srcRect/>
          <a:stretch/>
        </p:blipFill>
        <p:spPr>
          <a:xfrm>
            <a:off x="678145" y="1387467"/>
            <a:ext cx="5340470" cy="3560314"/>
          </a:xfrm>
          <a:prstGeom prst="rect">
            <a:avLst/>
          </a:prstGeom>
          <a:noFill/>
          <a:ln>
            <a:noFill/>
          </a:ln>
        </p:spPr>
      </p:pic>
      <p:sp>
        <p:nvSpPr>
          <p:cNvPr id="479" name="Google Shape;479;p13"/>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0" name="Google Shape;480;p13"/>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p13"/>
          <p:cNvSpPr/>
          <p:nvPr/>
        </p:nvSpPr>
        <p:spPr>
          <a:xfrm>
            <a:off x="148507" y="461559"/>
            <a:ext cx="9386889" cy="410882"/>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ALGUNOS CONTENIDOS IMPORTANTES DEL ASPECTO SOCIAL DE LA ARQUITECTURA SUSTENTABLE</a:t>
            </a:r>
            <a:endParaRPr sz="1800" b="1" i="0" u="none" strike="noStrike" cap="none">
              <a:solidFill>
                <a:schemeClr val="lt1"/>
              </a:solidFill>
              <a:latin typeface="Calibri"/>
              <a:ea typeface="Calibri"/>
              <a:cs typeface="Calibri"/>
              <a:sym typeface="Calibri"/>
            </a:endParaRPr>
          </a:p>
        </p:txBody>
      </p:sp>
      <p:pic>
        <p:nvPicPr>
          <p:cNvPr id="482" name="Google Shape;482;p13"/>
          <p:cNvPicPr preferRelativeResize="0"/>
          <p:nvPr/>
        </p:nvPicPr>
        <p:blipFill rotWithShape="1">
          <a:blip r:embed="rId4">
            <a:alphaModFix/>
          </a:blip>
          <a:srcRect/>
          <a:stretch/>
        </p:blipFill>
        <p:spPr>
          <a:xfrm>
            <a:off x="6205727" y="1387467"/>
            <a:ext cx="5317549" cy="3555161"/>
          </a:xfrm>
          <a:prstGeom prst="rect">
            <a:avLst/>
          </a:prstGeom>
          <a:noFill/>
          <a:ln>
            <a:noFill/>
          </a:ln>
        </p:spPr>
      </p:pic>
      <p:sp>
        <p:nvSpPr>
          <p:cNvPr id="483" name="Google Shape;483;p13"/>
          <p:cNvSpPr/>
          <p:nvPr/>
        </p:nvSpPr>
        <p:spPr>
          <a:xfrm>
            <a:off x="4236469" y="1164329"/>
            <a:ext cx="3671866" cy="446276"/>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G E N T R I F I C A C I Ó N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14"/>
          <p:cNvPicPr preferRelativeResize="0"/>
          <p:nvPr/>
        </p:nvPicPr>
        <p:blipFill rotWithShape="1">
          <a:blip r:embed="rId3">
            <a:alphaModFix/>
          </a:blip>
          <a:srcRect/>
          <a:stretch/>
        </p:blipFill>
        <p:spPr>
          <a:xfrm>
            <a:off x="5154965" y="1380556"/>
            <a:ext cx="6398367" cy="3307632"/>
          </a:xfrm>
          <a:prstGeom prst="rect">
            <a:avLst/>
          </a:prstGeom>
          <a:noFill/>
          <a:ln>
            <a:noFill/>
          </a:ln>
        </p:spPr>
      </p:pic>
      <p:pic>
        <p:nvPicPr>
          <p:cNvPr id="489" name="Google Shape;489;p14"/>
          <p:cNvPicPr preferRelativeResize="0"/>
          <p:nvPr/>
        </p:nvPicPr>
        <p:blipFill rotWithShape="1">
          <a:blip r:embed="rId4">
            <a:alphaModFix/>
          </a:blip>
          <a:srcRect l="17132" r="14893" b="7599"/>
          <a:stretch/>
        </p:blipFill>
        <p:spPr>
          <a:xfrm>
            <a:off x="829075" y="1380558"/>
            <a:ext cx="4325904" cy="3307633"/>
          </a:xfrm>
          <a:prstGeom prst="rect">
            <a:avLst/>
          </a:prstGeom>
          <a:noFill/>
          <a:ln>
            <a:noFill/>
          </a:ln>
        </p:spPr>
      </p:pic>
      <p:sp>
        <p:nvSpPr>
          <p:cNvPr id="490" name="Google Shape;490;p14"/>
          <p:cNvSpPr/>
          <p:nvPr/>
        </p:nvSpPr>
        <p:spPr>
          <a:xfrm>
            <a:off x="1035675" y="4838825"/>
            <a:ext cx="10349700" cy="1477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Surge del esfuerzo que hace una parte importante de la población (sectores populares) por tener una vivienda propia. </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Se refiere a un proceso de organización social y colectivo que busca mejorar el hábitat de las personas, no sólo la vivienda sino también el barrio y la ciudad o lo rural. </a:t>
            </a: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Prima la participación y la organización de una comunidad en la construcción del hábitat. </a:t>
            </a:r>
            <a:endParaRPr sz="18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Desde esta perspectiva la vivienda es un derecho humano básico y no una mercancía de intercambio. </a:t>
            </a:r>
            <a:endParaRPr sz="1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1" name="Google Shape;491;p14"/>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2" name="Google Shape;492;p14"/>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3" name="Google Shape;493;p14"/>
          <p:cNvSpPr/>
          <p:nvPr/>
        </p:nvSpPr>
        <p:spPr>
          <a:xfrm>
            <a:off x="148507" y="461559"/>
            <a:ext cx="9386889" cy="410882"/>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ALGUNOS CONTENIDOS IMPORTANTES DEL ASPECTO SOCIAL DE LA ARQUITECTURA SUSTENTABLE</a:t>
            </a:r>
            <a:endParaRPr sz="1800" b="1" i="0" u="none" strike="noStrike" cap="none">
              <a:solidFill>
                <a:schemeClr val="lt1"/>
              </a:solidFill>
              <a:latin typeface="Calibri"/>
              <a:ea typeface="Calibri"/>
              <a:cs typeface="Calibri"/>
              <a:sym typeface="Calibri"/>
            </a:endParaRPr>
          </a:p>
        </p:txBody>
      </p:sp>
      <p:sp>
        <p:nvSpPr>
          <p:cNvPr id="494" name="Google Shape;494;p14"/>
          <p:cNvSpPr/>
          <p:nvPr/>
        </p:nvSpPr>
        <p:spPr>
          <a:xfrm>
            <a:off x="3491302" y="1192335"/>
            <a:ext cx="5596463" cy="446276"/>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PRODUCCIÓN SOCIAL DEL HÁBITAT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5"/>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p15"/>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2" name="Google Shape;50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503" name="Google Shape;50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504" name="Google Shape;50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505" name="Google Shape;505;p15"/>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a:t>
            </a:r>
            <a:endParaRPr sz="2000" b="1" i="0" u="none" strike="noStrike" cap="none">
              <a:solidFill>
                <a:schemeClr val="lt1"/>
              </a:solidFill>
              <a:latin typeface="Calibri"/>
              <a:ea typeface="Calibri"/>
              <a:cs typeface="Calibri"/>
              <a:sym typeface="Calibri"/>
            </a:endParaRPr>
          </a:p>
        </p:txBody>
      </p:sp>
      <p:sp>
        <p:nvSpPr>
          <p:cNvPr id="506" name="Google Shape;506;p15"/>
          <p:cNvSpPr/>
          <p:nvPr/>
        </p:nvSpPr>
        <p:spPr>
          <a:xfrm>
            <a:off x="791280" y="1208109"/>
            <a:ext cx="93017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ARQ. ECOLÓGICA, DIVERSIDAD CULTURAL Y ESPACIOS COMUNITARIOS</a:t>
            </a:r>
            <a:endParaRPr sz="1400" b="0" i="0" u="none" strike="noStrike" cap="none">
              <a:solidFill>
                <a:srgbClr val="000000"/>
              </a:solidFill>
              <a:latin typeface="Arial"/>
              <a:ea typeface="Arial"/>
              <a:cs typeface="Arial"/>
              <a:sym typeface="Arial"/>
            </a:endParaRPr>
          </a:p>
        </p:txBody>
      </p:sp>
      <p:sp>
        <p:nvSpPr>
          <p:cNvPr id="507" name="Google Shape;507;p15"/>
          <p:cNvSpPr/>
          <p:nvPr/>
        </p:nvSpPr>
        <p:spPr>
          <a:xfrm>
            <a:off x="857200" y="3200401"/>
            <a:ext cx="6719400" cy="231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t>
            </a:r>
            <a:r>
              <a:rPr lang="en-US" sz="1800" b="0" i="1" u="none" strike="noStrike" cap="none">
                <a:solidFill>
                  <a:schemeClr val="dk1"/>
                </a:solidFill>
                <a:latin typeface="Calibri"/>
                <a:ea typeface="Calibri"/>
                <a:cs typeface="Calibri"/>
                <a:sym typeface="Calibri"/>
              </a:rPr>
              <a:t>Cada cultura está en un estado diverso de evolución, por tanto se debería trabajar desde la premisa conceptual de que no existen ni centros ni periferias, ni situaciones más avanzadas que otras. En definitiva, no debe haber modelos para imponer de un contexto a otro: a cada lugar debe tener la posibilidad de generar sus propias y diversas soluciones, difícilmente generalizables.</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J.M. Montaner </a:t>
            </a:r>
            <a:r>
              <a:rPr lang="en-US" sz="2000" b="0" i="0" u="none" strike="noStrike" cap="none">
                <a:solidFill>
                  <a:schemeClr val="dk1"/>
                </a:solidFill>
                <a:latin typeface="Calibri"/>
                <a:ea typeface="Calibri"/>
                <a:cs typeface="Calibri"/>
                <a:sym typeface="Calibri"/>
              </a:rPr>
              <a:t/>
            </a:r>
            <a:br>
              <a:rPr lang="en-US" sz="2000" b="0" i="0" u="none" strike="noStrike" cap="none">
                <a:solidFill>
                  <a:schemeClr val="dk1"/>
                </a:solidFill>
                <a:latin typeface="Calibri"/>
                <a:ea typeface="Calibri"/>
                <a:cs typeface="Calibri"/>
                <a:sym typeface="Calibri"/>
              </a:rPr>
            </a:br>
            <a:endParaRPr sz="2000" b="0" i="0" u="none" strike="noStrike" cap="none">
              <a:solidFill>
                <a:schemeClr val="dk1"/>
              </a:solidFill>
              <a:latin typeface="Calibri"/>
              <a:ea typeface="Calibri"/>
              <a:cs typeface="Calibri"/>
              <a:sym typeface="Calibri"/>
            </a:endParaRPr>
          </a:p>
        </p:txBody>
      </p:sp>
      <p:grpSp>
        <p:nvGrpSpPr>
          <p:cNvPr id="508" name="Google Shape;508;p15"/>
          <p:cNvGrpSpPr/>
          <p:nvPr/>
        </p:nvGrpSpPr>
        <p:grpSpPr>
          <a:xfrm>
            <a:off x="8097712" y="2888658"/>
            <a:ext cx="3338315" cy="3185545"/>
            <a:chOff x="51046" y="1137907"/>
            <a:chExt cx="4041544" cy="3856592"/>
          </a:xfrm>
        </p:grpSpPr>
        <p:pic>
          <p:nvPicPr>
            <p:cNvPr id="509" name="Google Shape;509;p15"/>
            <p:cNvPicPr preferRelativeResize="0"/>
            <p:nvPr/>
          </p:nvPicPr>
          <p:blipFill rotWithShape="1">
            <a:blip r:embed="rId3">
              <a:alphaModFix/>
            </a:blip>
            <a:srcRect l="19585" r="20826" b="34712"/>
            <a:stretch/>
          </p:blipFill>
          <p:spPr>
            <a:xfrm>
              <a:off x="157655" y="1361048"/>
              <a:ext cx="3656704" cy="3478945"/>
            </a:xfrm>
            <a:prstGeom prst="rect">
              <a:avLst/>
            </a:prstGeom>
            <a:noFill/>
            <a:ln>
              <a:noFill/>
            </a:ln>
          </p:spPr>
        </p:pic>
        <p:sp>
          <p:nvSpPr>
            <p:cNvPr id="510" name="Google Shape;510;p15"/>
            <p:cNvSpPr/>
            <p:nvPr/>
          </p:nvSpPr>
          <p:spPr>
            <a:xfrm rot="2897466">
              <a:off x="-31568" y="3957677"/>
              <a:ext cx="1642588" cy="5042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Calibri"/>
                  <a:ea typeface="Calibri"/>
                  <a:cs typeface="Calibri"/>
                  <a:sym typeface="Calibri"/>
                </a:rPr>
                <a:t>ambiental </a:t>
              </a:r>
              <a:endParaRPr sz="1800" b="1" i="0" u="none" strike="noStrike" cap="none">
                <a:solidFill>
                  <a:srgbClr val="AEABAB"/>
                </a:solidFill>
                <a:latin typeface="Calibri"/>
                <a:ea typeface="Calibri"/>
                <a:cs typeface="Calibri"/>
                <a:sym typeface="Calibri"/>
              </a:endParaRPr>
            </a:p>
          </p:txBody>
        </p:sp>
        <p:sp>
          <p:nvSpPr>
            <p:cNvPr id="511" name="Google Shape;511;p15"/>
            <p:cNvSpPr/>
            <p:nvPr/>
          </p:nvSpPr>
          <p:spPr>
            <a:xfrm rot="2721148">
              <a:off x="2424788" y="1684850"/>
              <a:ext cx="1748259" cy="5042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Calibri"/>
                  <a:ea typeface="Calibri"/>
                  <a:cs typeface="Calibri"/>
                  <a:sym typeface="Calibri"/>
                </a:rPr>
                <a:t>económico </a:t>
              </a:r>
              <a:endParaRPr sz="1800" b="1" i="0" u="none" strike="noStrike" cap="none">
                <a:solidFill>
                  <a:srgbClr val="AEABAB"/>
                </a:solidFill>
                <a:latin typeface="Calibri"/>
                <a:ea typeface="Calibri"/>
                <a:cs typeface="Calibri"/>
                <a:sym typeface="Calibri"/>
              </a:endParaRPr>
            </a:p>
          </p:txBody>
        </p:sp>
        <p:sp>
          <p:nvSpPr>
            <p:cNvPr id="512" name="Google Shape;512;p15"/>
            <p:cNvSpPr/>
            <p:nvPr/>
          </p:nvSpPr>
          <p:spPr>
            <a:xfrm rot="-2122296">
              <a:off x="2407916" y="4176907"/>
              <a:ext cx="1243278" cy="5042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Calibri"/>
                  <a:ea typeface="Calibri"/>
                  <a:cs typeface="Calibri"/>
                  <a:sym typeface="Calibri"/>
                </a:rPr>
                <a:t>cultural</a:t>
              </a:r>
              <a:endParaRPr sz="1800" b="1" i="0" u="none" strike="noStrike" cap="none">
                <a:solidFill>
                  <a:srgbClr val="AEABAB"/>
                </a:solidFill>
                <a:latin typeface="Calibri"/>
                <a:ea typeface="Calibri"/>
                <a:cs typeface="Calibri"/>
                <a:sym typeface="Calibri"/>
              </a:endParaRPr>
            </a:p>
          </p:txBody>
        </p:sp>
        <p:sp>
          <p:nvSpPr>
            <p:cNvPr id="513" name="Google Shape;513;p15"/>
            <p:cNvSpPr/>
            <p:nvPr/>
          </p:nvSpPr>
          <p:spPr>
            <a:xfrm rot="-2552839">
              <a:off x="255963" y="1722744"/>
              <a:ext cx="985360" cy="5042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Calibri"/>
                  <a:ea typeface="Calibri"/>
                  <a:cs typeface="Calibri"/>
                  <a:sym typeface="Calibri"/>
                </a:rPr>
                <a:t>social</a:t>
              </a:r>
              <a:endParaRPr sz="1800" b="1" i="0" u="none" strike="noStrike" cap="none">
                <a:solidFill>
                  <a:srgbClr val="AEABAB"/>
                </a:solidFill>
                <a:latin typeface="Calibri"/>
                <a:ea typeface="Calibri"/>
                <a:cs typeface="Calibri"/>
                <a:sym typeface="Calibri"/>
              </a:endParaRPr>
            </a:p>
          </p:txBody>
        </p:sp>
        <p:sp>
          <p:nvSpPr>
            <p:cNvPr id="514" name="Google Shape;514;p15"/>
            <p:cNvSpPr/>
            <p:nvPr/>
          </p:nvSpPr>
          <p:spPr>
            <a:xfrm>
              <a:off x="51046" y="1213522"/>
              <a:ext cx="3980400" cy="3774000"/>
            </a:xfrm>
            <a:prstGeom prst="ellipse">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15" name="Google Shape;515;p15"/>
          <p:cNvSpPr/>
          <p:nvPr/>
        </p:nvSpPr>
        <p:spPr>
          <a:xfrm>
            <a:off x="857200" y="1820425"/>
            <a:ext cx="9737700" cy="3693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15000"/>
              </a:lnSpc>
              <a:spcBef>
                <a:spcPts val="0"/>
              </a:spcBef>
              <a:spcAft>
                <a:spcPts val="0"/>
              </a:spcAft>
              <a:buClr>
                <a:schemeClr val="dk1"/>
              </a:buClr>
              <a:buSzPts val="1800"/>
              <a:buFont typeface="Calibri"/>
              <a:buChar char="-"/>
            </a:pPr>
            <a:r>
              <a:rPr lang="en-US" sz="1800" b="1">
                <a:solidFill>
                  <a:schemeClr val="dk1"/>
                </a:solidFill>
                <a:latin typeface="Calibri"/>
                <a:ea typeface="Calibri"/>
                <a:cs typeface="Calibri"/>
                <a:sym typeface="Calibri"/>
              </a:rPr>
              <a:t> La arq ecológica  es aquella que acepta a fondo, con todas sus consecuencias, la diversidad cultural del planeta. </a:t>
            </a:r>
            <a:endParaRPr sz="1800" b="1">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Calibri"/>
              <a:buChar char="-"/>
            </a:pPr>
            <a:r>
              <a:rPr lang="en-US" sz="1800" b="1" i="0" u="none" strike="noStrike" cap="none">
                <a:solidFill>
                  <a:schemeClr val="dk1"/>
                </a:solidFill>
                <a:latin typeface="Calibri"/>
                <a:ea typeface="Calibri"/>
                <a:cs typeface="Calibri"/>
                <a:sym typeface="Calibri"/>
              </a:rPr>
              <a:t>La base más importante que debe tener la arquitectura  es la respuesta a su propia cultura.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6"/>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2" name="Google Shape;522;p16"/>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3" name="Google Shape;52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524" name="Google Shape;52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525" name="Google Shape;52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526" name="Google Shape;526;p16"/>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a:t>
            </a:r>
            <a:endParaRPr sz="2000" b="1" i="0" u="none" strike="noStrike" cap="none">
              <a:solidFill>
                <a:schemeClr val="lt1"/>
              </a:solidFill>
              <a:latin typeface="Calibri"/>
              <a:ea typeface="Calibri"/>
              <a:cs typeface="Calibri"/>
              <a:sym typeface="Calibri"/>
            </a:endParaRPr>
          </a:p>
        </p:txBody>
      </p:sp>
      <p:sp>
        <p:nvSpPr>
          <p:cNvPr id="527" name="Google Shape;527;p16"/>
          <p:cNvSpPr/>
          <p:nvPr/>
        </p:nvSpPr>
        <p:spPr>
          <a:xfrm>
            <a:off x="664028" y="1114484"/>
            <a:ext cx="93017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ARQ. ECOLÓGICA, DIVERSIDAD CULTURAL Y ESPACIOS COMUNITARIOS</a:t>
            </a:r>
            <a:endParaRPr sz="1400" b="0" i="0" u="none" strike="noStrike" cap="none">
              <a:solidFill>
                <a:srgbClr val="000000"/>
              </a:solidFill>
              <a:latin typeface="Arial"/>
              <a:ea typeface="Arial"/>
              <a:cs typeface="Arial"/>
              <a:sym typeface="Arial"/>
            </a:endParaRPr>
          </a:p>
        </p:txBody>
      </p:sp>
      <p:sp>
        <p:nvSpPr>
          <p:cNvPr id="528" name="Google Shape;528;p16"/>
          <p:cNvSpPr/>
          <p:nvPr/>
        </p:nvSpPr>
        <p:spPr>
          <a:xfrm>
            <a:off x="664028" y="2650001"/>
            <a:ext cx="6204900" cy="347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t>
            </a:r>
            <a:r>
              <a:rPr lang="en-US" sz="1800" b="0" i="1" u="none" strike="noStrike" cap="none">
                <a:solidFill>
                  <a:schemeClr val="dk1"/>
                </a:solidFill>
                <a:latin typeface="Calibri"/>
                <a:ea typeface="Calibri"/>
                <a:cs typeface="Calibri"/>
                <a:sym typeface="Calibri"/>
              </a:rPr>
              <a:t>El paulatino aumento de la calidad ambiental de las ciudades debe ir aparejado al aumento y mejora de las zonas comunitarias (…) Y con la reivindicación de una arquitectura ecológica reaparece la relevancia de la función social y de la funcionalidad de la arquitectura; un funcionalismo ecologista que critica el racionalismo desarrollista y depredador.”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J.M. Montaner</a:t>
            </a:r>
            <a:endParaRPr sz="16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a:r>
            <a:br>
              <a:rPr lang="en-US" sz="2000" b="0" i="0" u="none" strike="noStrike" cap="none">
                <a:solidFill>
                  <a:schemeClr val="dk1"/>
                </a:solidFill>
                <a:latin typeface="Calibri"/>
                <a:ea typeface="Calibri"/>
                <a:cs typeface="Calibri"/>
                <a:sym typeface="Calibri"/>
              </a:rPr>
            </a:br>
            <a:endParaRPr sz="2000" b="0" i="0" u="none" strike="noStrike" cap="none">
              <a:solidFill>
                <a:schemeClr val="dk1"/>
              </a:solidFill>
              <a:latin typeface="Calibri"/>
              <a:ea typeface="Calibri"/>
              <a:cs typeface="Calibri"/>
              <a:sym typeface="Calibri"/>
            </a:endParaRPr>
          </a:p>
        </p:txBody>
      </p:sp>
      <p:pic>
        <p:nvPicPr>
          <p:cNvPr id="529" name="Google Shape;529;p16"/>
          <p:cNvPicPr preferRelativeResize="0"/>
          <p:nvPr/>
        </p:nvPicPr>
        <p:blipFill rotWithShape="1">
          <a:blip r:embed="rId3">
            <a:alphaModFix/>
          </a:blip>
          <a:srcRect t="5468" b="8722"/>
          <a:stretch/>
        </p:blipFill>
        <p:spPr>
          <a:xfrm>
            <a:off x="7337746" y="4364910"/>
            <a:ext cx="3090873" cy="1828895"/>
          </a:xfrm>
          <a:prstGeom prst="rect">
            <a:avLst/>
          </a:prstGeom>
          <a:noFill/>
          <a:ln>
            <a:noFill/>
          </a:ln>
        </p:spPr>
      </p:pic>
      <p:pic>
        <p:nvPicPr>
          <p:cNvPr id="530" name="Google Shape;530;p16"/>
          <p:cNvPicPr preferRelativeResize="0"/>
          <p:nvPr/>
        </p:nvPicPr>
        <p:blipFill rotWithShape="1">
          <a:blip r:embed="rId4">
            <a:alphaModFix/>
          </a:blip>
          <a:srcRect b="26279"/>
          <a:stretch/>
        </p:blipFill>
        <p:spPr>
          <a:xfrm>
            <a:off x="9571744" y="2421977"/>
            <a:ext cx="2111159" cy="1842875"/>
          </a:xfrm>
          <a:prstGeom prst="rect">
            <a:avLst/>
          </a:prstGeom>
          <a:noFill/>
          <a:ln>
            <a:noFill/>
          </a:ln>
        </p:spPr>
      </p:pic>
      <p:sp>
        <p:nvSpPr>
          <p:cNvPr id="531" name="Google Shape;531;p16"/>
          <p:cNvSpPr/>
          <p:nvPr/>
        </p:nvSpPr>
        <p:spPr>
          <a:xfrm>
            <a:off x="533400" y="1763789"/>
            <a:ext cx="11212200" cy="6462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chemeClr val="dk1"/>
              </a:buClr>
              <a:buSzPts val="1800"/>
              <a:buFont typeface="Calibri"/>
              <a:buChar char="-"/>
            </a:pPr>
            <a:r>
              <a:rPr lang="en-US" sz="1800" b="1" i="0" u="none" strike="noStrike" cap="none">
                <a:solidFill>
                  <a:schemeClr val="dk1"/>
                </a:solidFill>
                <a:latin typeface="Calibri"/>
                <a:ea typeface="Calibri"/>
                <a:cs typeface="Calibri"/>
                <a:sym typeface="Calibri"/>
              </a:rPr>
              <a:t>La arquitectura ecológica/sustentable es aquella que fomenta la conservación y creación de los espacios comunitarios</a:t>
            </a:r>
            <a:endParaRPr sz="1400" b="0" i="0" u="none" strike="noStrike" cap="none">
              <a:solidFill>
                <a:srgbClr val="000000"/>
              </a:solidFill>
              <a:latin typeface="Arial"/>
              <a:ea typeface="Arial"/>
              <a:cs typeface="Arial"/>
              <a:sym typeface="Arial"/>
            </a:endParaRPr>
          </a:p>
        </p:txBody>
      </p:sp>
      <p:pic>
        <p:nvPicPr>
          <p:cNvPr id="532" name="Google Shape;532;p16"/>
          <p:cNvPicPr preferRelativeResize="0"/>
          <p:nvPr/>
        </p:nvPicPr>
        <p:blipFill rotWithShape="1">
          <a:blip r:embed="rId5">
            <a:alphaModFix/>
          </a:blip>
          <a:srcRect/>
          <a:stretch/>
        </p:blipFill>
        <p:spPr>
          <a:xfrm>
            <a:off x="7337746" y="2690093"/>
            <a:ext cx="2124353" cy="1591215"/>
          </a:xfrm>
          <a:prstGeom prst="rect">
            <a:avLst/>
          </a:prstGeom>
          <a:noFill/>
          <a:ln>
            <a:noFill/>
          </a:ln>
        </p:spPr>
      </p:pic>
      <p:sp>
        <p:nvSpPr>
          <p:cNvPr id="533" name="Google Shape;533;p16"/>
          <p:cNvSpPr/>
          <p:nvPr/>
        </p:nvSpPr>
        <p:spPr>
          <a:xfrm>
            <a:off x="10555075" y="4364910"/>
            <a:ext cx="1313183"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Plaza de la comunidad Huarpe de Asunción, Lavalle </a:t>
            </a:r>
            <a:endParaRPr sz="16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17"/>
          <p:cNvPicPr preferRelativeResize="0"/>
          <p:nvPr/>
        </p:nvPicPr>
        <p:blipFill rotWithShape="1">
          <a:blip r:embed="rId3">
            <a:alphaModFix/>
          </a:blip>
          <a:srcRect l="59647" t="32708" r="13287" b="38750"/>
          <a:stretch/>
        </p:blipFill>
        <p:spPr>
          <a:xfrm>
            <a:off x="2718110" y="1164771"/>
            <a:ext cx="2516097" cy="1491870"/>
          </a:xfrm>
          <a:prstGeom prst="rect">
            <a:avLst/>
          </a:prstGeom>
          <a:noFill/>
          <a:ln>
            <a:noFill/>
          </a:ln>
        </p:spPr>
      </p:pic>
      <p:pic>
        <p:nvPicPr>
          <p:cNvPr id="539" name="Google Shape;539;p17"/>
          <p:cNvPicPr preferRelativeResize="0"/>
          <p:nvPr/>
        </p:nvPicPr>
        <p:blipFill rotWithShape="1">
          <a:blip r:embed="rId4">
            <a:alphaModFix/>
          </a:blip>
          <a:srcRect/>
          <a:stretch/>
        </p:blipFill>
        <p:spPr>
          <a:xfrm>
            <a:off x="2693794" y="3861901"/>
            <a:ext cx="1523082" cy="1142311"/>
          </a:xfrm>
          <a:prstGeom prst="rect">
            <a:avLst/>
          </a:prstGeom>
          <a:noFill/>
          <a:ln>
            <a:noFill/>
          </a:ln>
        </p:spPr>
      </p:pic>
      <p:pic>
        <p:nvPicPr>
          <p:cNvPr id="540" name="Google Shape;540;p17"/>
          <p:cNvPicPr preferRelativeResize="0"/>
          <p:nvPr/>
        </p:nvPicPr>
        <p:blipFill rotWithShape="1">
          <a:blip r:embed="rId5">
            <a:alphaModFix/>
          </a:blip>
          <a:srcRect/>
          <a:stretch/>
        </p:blipFill>
        <p:spPr>
          <a:xfrm>
            <a:off x="4464635" y="4663718"/>
            <a:ext cx="2335598" cy="1556104"/>
          </a:xfrm>
          <a:prstGeom prst="rect">
            <a:avLst/>
          </a:prstGeom>
          <a:noFill/>
          <a:ln>
            <a:noFill/>
          </a:ln>
        </p:spPr>
      </p:pic>
      <p:pic>
        <p:nvPicPr>
          <p:cNvPr id="541" name="Google Shape;541;p17"/>
          <p:cNvPicPr preferRelativeResize="0"/>
          <p:nvPr/>
        </p:nvPicPr>
        <p:blipFill rotWithShape="1">
          <a:blip r:embed="rId6">
            <a:alphaModFix/>
          </a:blip>
          <a:srcRect t="2457" b="-2409"/>
          <a:stretch/>
        </p:blipFill>
        <p:spPr>
          <a:xfrm>
            <a:off x="2718110" y="2760638"/>
            <a:ext cx="1509012" cy="1028098"/>
          </a:xfrm>
          <a:prstGeom prst="rect">
            <a:avLst/>
          </a:prstGeom>
          <a:noFill/>
          <a:ln>
            <a:noFill/>
          </a:ln>
        </p:spPr>
      </p:pic>
      <p:pic>
        <p:nvPicPr>
          <p:cNvPr id="542" name="Google Shape;542;p17"/>
          <p:cNvPicPr preferRelativeResize="0"/>
          <p:nvPr/>
        </p:nvPicPr>
        <p:blipFill rotWithShape="1">
          <a:blip r:embed="rId7">
            <a:alphaModFix/>
          </a:blip>
          <a:srcRect/>
          <a:stretch/>
        </p:blipFill>
        <p:spPr>
          <a:xfrm>
            <a:off x="4452001" y="2771375"/>
            <a:ext cx="2359003" cy="1769252"/>
          </a:xfrm>
          <a:prstGeom prst="rect">
            <a:avLst/>
          </a:prstGeom>
          <a:noFill/>
          <a:ln>
            <a:noFill/>
          </a:ln>
        </p:spPr>
      </p:pic>
      <p:pic>
        <p:nvPicPr>
          <p:cNvPr id="543" name="Google Shape;543;p17"/>
          <p:cNvPicPr preferRelativeResize="0"/>
          <p:nvPr/>
        </p:nvPicPr>
        <p:blipFill rotWithShape="1">
          <a:blip r:embed="rId8">
            <a:alphaModFix/>
          </a:blip>
          <a:srcRect/>
          <a:stretch/>
        </p:blipFill>
        <p:spPr>
          <a:xfrm>
            <a:off x="7089563" y="2763949"/>
            <a:ext cx="2382679" cy="1598506"/>
          </a:xfrm>
          <a:prstGeom prst="rect">
            <a:avLst/>
          </a:prstGeom>
          <a:noFill/>
          <a:ln>
            <a:noFill/>
          </a:ln>
        </p:spPr>
      </p:pic>
      <p:pic>
        <p:nvPicPr>
          <p:cNvPr id="544" name="Google Shape;544;p17"/>
          <p:cNvPicPr preferRelativeResize="0"/>
          <p:nvPr/>
        </p:nvPicPr>
        <p:blipFill rotWithShape="1">
          <a:blip r:embed="rId9">
            <a:alphaModFix/>
          </a:blip>
          <a:srcRect/>
          <a:stretch/>
        </p:blipFill>
        <p:spPr>
          <a:xfrm>
            <a:off x="2693794" y="5152250"/>
            <a:ext cx="1526385" cy="1024031"/>
          </a:xfrm>
          <a:prstGeom prst="rect">
            <a:avLst/>
          </a:prstGeom>
          <a:noFill/>
          <a:ln>
            <a:noFill/>
          </a:ln>
        </p:spPr>
      </p:pic>
      <p:pic>
        <p:nvPicPr>
          <p:cNvPr id="545" name="Google Shape;545;p17"/>
          <p:cNvPicPr preferRelativeResize="0"/>
          <p:nvPr/>
        </p:nvPicPr>
        <p:blipFill rotWithShape="1">
          <a:blip r:embed="rId10">
            <a:alphaModFix/>
          </a:blip>
          <a:srcRect l="3703"/>
          <a:stretch/>
        </p:blipFill>
        <p:spPr>
          <a:xfrm>
            <a:off x="7075637" y="4557550"/>
            <a:ext cx="2408475" cy="1662272"/>
          </a:xfrm>
          <a:prstGeom prst="rect">
            <a:avLst/>
          </a:prstGeom>
          <a:noFill/>
          <a:ln>
            <a:noFill/>
          </a:ln>
        </p:spPr>
      </p:pic>
      <p:pic>
        <p:nvPicPr>
          <p:cNvPr id="546" name="Google Shape;546;p17"/>
          <p:cNvPicPr preferRelativeResize="0"/>
          <p:nvPr/>
        </p:nvPicPr>
        <p:blipFill rotWithShape="1">
          <a:blip r:embed="rId11">
            <a:alphaModFix/>
          </a:blip>
          <a:srcRect/>
          <a:stretch/>
        </p:blipFill>
        <p:spPr>
          <a:xfrm>
            <a:off x="5642103" y="1164771"/>
            <a:ext cx="3812557" cy="1491870"/>
          </a:xfrm>
          <a:prstGeom prst="rect">
            <a:avLst/>
          </a:prstGeom>
          <a:noFill/>
          <a:ln>
            <a:noFill/>
          </a:ln>
        </p:spPr>
      </p:pic>
      <p:sp>
        <p:nvSpPr>
          <p:cNvPr id="547" name="Google Shape;547;p17"/>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8" name="Google Shape;548;p17"/>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9" name="Google Shape;549;p17"/>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a:t>
            </a:r>
            <a:endParaRPr sz="2000" b="1" i="0" u="none" strike="noStrike" cap="none">
              <a:solidFill>
                <a:schemeClr val="lt1"/>
              </a:solidFill>
              <a:latin typeface="Calibri"/>
              <a:ea typeface="Calibri"/>
              <a:cs typeface="Calibri"/>
              <a:sym typeface="Calibri"/>
            </a:endParaRPr>
          </a:p>
        </p:txBody>
      </p:sp>
      <p:sp>
        <p:nvSpPr>
          <p:cNvPr id="550" name="Google Shape;550;p17"/>
          <p:cNvSpPr/>
          <p:nvPr/>
        </p:nvSpPr>
        <p:spPr>
          <a:xfrm>
            <a:off x="1227310" y="6314128"/>
            <a:ext cx="10042372" cy="36933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800"/>
              <a:buFont typeface="Noto Sans Symbols"/>
              <a:buChar char="✔"/>
            </a:pPr>
            <a:r>
              <a:rPr lang="en-US" sz="1800" b="1" i="0" u="none" strike="noStrike" cap="none">
                <a:solidFill>
                  <a:schemeClr val="dk1"/>
                </a:solidFill>
                <a:latin typeface="Calibri"/>
                <a:ea typeface="Calibri"/>
                <a:cs typeface="Calibri"/>
                <a:sym typeface="Calibri"/>
              </a:rPr>
              <a:t>La base más importante que debe tener la arquitectura  es la respuesta a su propia cultura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18"/>
          <p:cNvPicPr preferRelativeResize="0"/>
          <p:nvPr/>
        </p:nvPicPr>
        <p:blipFill rotWithShape="1">
          <a:blip r:embed="rId3">
            <a:alphaModFix/>
          </a:blip>
          <a:srcRect l="59647" t="32708" r="13287" b="38750"/>
          <a:stretch/>
        </p:blipFill>
        <p:spPr>
          <a:xfrm>
            <a:off x="2718110" y="1164771"/>
            <a:ext cx="2516097" cy="1491870"/>
          </a:xfrm>
          <a:prstGeom prst="rect">
            <a:avLst/>
          </a:prstGeom>
          <a:noFill/>
          <a:ln>
            <a:noFill/>
          </a:ln>
        </p:spPr>
      </p:pic>
      <p:pic>
        <p:nvPicPr>
          <p:cNvPr id="556" name="Google Shape;556;p18"/>
          <p:cNvPicPr preferRelativeResize="0"/>
          <p:nvPr/>
        </p:nvPicPr>
        <p:blipFill rotWithShape="1">
          <a:blip r:embed="rId4">
            <a:alphaModFix/>
          </a:blip>
          <a:srcRect/>
          <a:stretch/>
        </p:blipFill>
        <p:spPr>
          <a:xfrm>
            <a:off x="2693794" y="3916331"/>
            <a:ext cx="1523082" cy="1142311"/>
          </a:xfrm>
          <a:prstGeom prst="rect">
            <a:avLst/>
          </a:prstGeom>
          <a:noFill/>
          <a:ln>
            <a:noFill/>
          </a:ln>
        </p:spPr>
      </p:pic>
      <p:pic>
        <p:nvPicPr>
          <p:cNvPr id="557" name="Google Shape;557;p18"/>
          <p:cNvPicPr preferRelativeResize="0"/>
          <p:nvPr/>
        </p:nvPicPr>
        <p:blipFill rotWithShape="1">
          <a:blip r:embed="rId5">
            <a:alphaModFix/>
          </a:blip>
          <a:srcRect t="2457" b="-2409"/>
          <a:stretch/>
        </p:blipFill>
        <p:spPr>
          <a:xfrm>
            <a:off x="2718110" y="2760638"/>
            <a:ext cx="1509012" cy="1028098"/>
          </a:xfrm>
          <a:prstGeom prst="rect">
            <a:avLst/>
          </a:prstGeom>
          <a:noFill/>
          <a:ln>
            <a:noFill/>
          </a:ln>
        </p:spPr>
      </p:pic>
      <p:pic>
        <p:nvPicPr>
          <p:cNvPr id="558" name="Google Shape;558;p18"/>
          <p:cNvPicPr preferRelativeResize="0"/>
          <p:nvPr/>
        </p:nvPicPr>
        <p:blipFill rotWithShape="1">
          <a:blip r:embed="rId6">
            <a:alphaModFix/>
          </a:blip>
          <a:srcRect/>
          <a:stretch/>
        </p:blipFill>
        <p:spPr>
          <a:xfrm>
            <a:off x="2693794" y="5217566"/>
            <a:ext cx="1526385" cy="1024031"/>
          </a:xfrm>
          <a:prstGeom prst="rect">
            <a:avLst/>
          </a:prstGeom>
          <a:noFill/>
          <a:ln>
            <a:noFill/>
          </a:ln>
        </p:spPr>
      </p:pic>
      <p:pic>
        <p:nvPicPr>
          <p:cNvPr id="559" name="Google Shape;559;p18"/>
          <p:cNvPicPr preferRelativeResize="0"/>
          <p:nvPr/>
        </p:nvPicPr>
        <p:blipFill rotWithShape="1">
          <a:blip r:embed="rId7">
            <a:alphaModFix/>
          </a:blip>
          <a:srcRect/>
          <a:stretch/>
        </p:blipFill>
        <p:spPr>
          <a:xfrm>
            <a:off x="5642103" y="1164771"/>
            <a:ext cx="3812557" cy="1491870"/>
          </a:xfrm>
          <a:prstGeom prst="rect">
            <a:avLst/>
          </a:prstGeom>
          <a:noFill/>
          <a:ln>
            <a:noFill/>
          </a:ln>
        </p:spPr>
      </p:pic>
      <p:sp>
        <p:nvSpPr>
          <p:cNvPr id="560" name="Google Shape;560;p18"/>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1" name="Google Shape;561;p18"/>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18"/>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a:t>
            </a:r>
            <a:endParaRPr sz="2000" b="1" i="0" u="none" strike="noStrike" cap="none">
              <a:solidFill>
                <a:schemeClr val="lt1"/>
              </a:solidFill>
              <a:latin typeface="Calibri"/>
              <a:ea typeface="Calibri"/>
              <a:cs typeface="Calibri"/>
              <a:sym typeface="Calibri"/>
            </a:endParaRPr>
          </a:p>
        </p:txBody>
      </p:sp>
      <p:pic>
        <p:nvPicPr>
          <p:cNvPr id="563" name="Google Shape;563;p18"/>
          <p:cNvPicPr preferRelativeResize="0"/>
          <p:nvPr/>
        </p:nvPicPr>
        <p:blipFill rotWithShape="1">
          <a:blip r:embed="rId8">
            <a:alphaModFix/>
          </a:blip>
          <a:srcRect t="30686" b="18386"/>
          <a:stretch/>
        </p:blipFill>
        <p:spPr>
          <a:xfrm>
            <a:off x="4484659" y="2768996"/>
            <a:ext cx="4959975" cy="1661435"/>
          </a:xfrm>
          <a:prstGeom prst="rect">
            <a:avLst/>
          </a:prstGeom>
          <a:noFill/>
          <a:ln w="15875" cap="flat" cmpd="sng">
            <a:solidFill>
              <a:srgbClr val="C00000"/>
            </a:solidFill>
            <a:prstDash val="dash"/>
            <a:round/>
            <a:headEnd type="none" w="sm" len="sm"/>
            <a:tailEnd type="none" w="sm" len="sm"/>
          </a:ln>
        </p:spPr>
      </p:pic>
      <p:cxnSp>
        <p:nvCxnSpPr>
          <p:cNvPr id="564" name="Google Shape;564;p18"/>
          <p:cNvCxnSpPr/>
          <p:nvPr/>
        </p:nvCxnSpPr>
        <p:spPr>
          <a:xfrm>
            <a:off x="4184158" y="1675095"/>
            <a:ext cx="574693" cy="981546"/>
          </a:xfrm>
          <a:prstGeom prst="straightConnector1">
            <a:avLst/>
          </a:prstGeom>
          <a:noFill/>
          <a:ln w="12700" cap="flat" cmpd="sng">
            <a:solidFill>
              <a:srgbClr val="C00000"/>
            </a:solidFill>
            <a:prstDash val="dash"/>
            <a:miter lim="800000"/>
            <a:headEnd type="none" w="sm" len="sm"/>
            <a:tailEnd type="stealth" w="med" len="med"/>
          </a:ln>
        </p:spPr>
      </p:cxnSp>
      <p:pic>
        <p:nvPicPr>
          <p:cNvPr id="565" name="Google Shape;565;p18"/>
          <p:cNvPicPr preferRelativeResize="0"/>
          <p:nvPr/>
        </p:nvPicPr>
        <p:blipFill rotWithShape="1">
          <a:blip r:embed="rId9">
            <a:alphaModFix/>
          </a:blip>
          <a:srcRect t="6398" b="25364"/>
          <a:stretch/>
        </p:blipFill>
        <p:spPr>
          <a:xfrm>
            <a:off x="4495545" y="4536845"/>
            <a:ext cx="4958069" cy="1720224"/>
          </a:xfrm>
          <a:prstGeom prst="rect">
            <a:avLst/>
          </a:prstGeom>
          <a:noFill/>
          <a:ln w="12700" cap="flat" cmpd="sng">
            <a:solidFill>
              <a:srgbClr val="C00000"/>
            </a:solidFill>
            <a:prstDash val="dash"/>
            <a:round/>
            <a:headEnd type="none" w="sm" len="sm"/>
            <a:tailEnd type="none" w="sm" len="sm"/>
          </a:ln>
        </p:spPr>
      </p:pic>
      <p:sp>
        <p:nvSpPr>
          <p:cNvPr id="566" name="Google Shape;566;p18"/>
          <p:cNvSpPr/>
          <p:nvPr/>
        </p:nvSpPr>
        <p:spPr>
          <a:xfrm>
            <a:off x="9490685" y="5915400"/>
            <a:ext cx="220560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BIG Bjarke Ingels Group</a:t>
            </a:r>
            <a:endParaRPr sz="1600" b="0" i="0" u="none" strike="noStrike" cap="none">
              <a:solidFill>
                <a:schemeClr val="dk1"/>
              </a:solidFill>
              <a:latin typeface="Calibri"/>
              <a:ea typeface="Calibri"/>
              <a:cs typeface="Calibri"/>
              <a:sym typeface="Calibri"/>
            </a:endParaRPr>
          </a:p>
        </p:txBody>
      </p:sp>
      <p:sp>
        <p:nvSpPr>
          <p:cNvPr id="567" name="Google Shape;567;p18"/>
          <p:cNvSpPr/>
          <p:nvPr/>
        </p:nvSpPr>
        <p:spPr>
          <a:xfrm>
            <a:off x="1227310" y="6314128"/>
            <a:ext cx="10042372" cy="36933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800"/>
              <a:buFont typeface="Noto Sans Symbols"/>
              <a:buChar char="✔"/>
            </a:pPr>
            <a:r>
              <a:rPr lang="en-US" sz="1800" b="1" i="0" u="none" strike="noStrike" cap="none">
                <a:solidFill>
                  <a:schemeClr val="dk1"/>
                </a:solidFill>
                <a:latin typeface="Calibri"/>
                <a:ea typeface="Calibri"/>
                <a:cs typeface="Calibri"/>
                <a:sym typeface="Calibri"/>
              </a:rPr>
              <a:t>La base más importante que debe tener la arquitectura  es la respuesta a su propia cultura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1238a0f8903_0_104"/>
          <p:cNvSpPr/>
          <p:nvPr/>
        </p:nvSpPr>
        <p:spPr>
          <a:xfrm>
            <a:off x="9707671" y="356261"/>
            <a:ext cx="2357100" cy="593700"/>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3" name="Google Shape;573;g1238a0f8903_0_104"/>
          <p:cNvSpPr/>
          <p:nvPr/>
        </p:nvSpPr>
        <p:spPr>
          <a:xfrm>
            <a:off x="85604" y="356261"/>
            <a:ext cx="9512400" cy="59370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4" name="Google Shape;574;g1238a0f8903_0_104"/>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a:t>
            </a:r>
            <a:endParaRPr sz="2000" b="1" i="0" u="none" strike="noStrike" cap="none">
              <a:solidFill>
                <a:schemeClr val="lt1"/>
              </a:solidFill>
              <a:latin typeface="Calibri"/>
              <a:ea typeface="Calibri"/>
              <a:cs typeface="Calibri"/>
              <a:sym typeface="Calibri"/>
            </a:endParaRPr>
          </a:p>
        </p:txBody>
      </p:sp>
      <p:sp>
        <p:nvSpPr>
          <p:cNvPr id="575" name="Google Shape;575;g1238a0f8903_0_104"/>
          <p:cNvSpPr/>
          <p:nvPr/>
        </p:nvSpPr>
        <p:spPr>
          <a:xfrm>
            <a:off x="223350" y="1088150"/>
            <a:ext cx="9967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Ganador del Premio Pritzker 2022 de Arquitectura es Diébédo Francis Kéré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Reconocido por "empoderar y transformar comunidades a través del proceso de la arquitectura"</a:t>
            </a:r>
            <a:endParaRPr sz="1600" b="0" i="0" u="none" strike="noStrike" cap="none">
              <a:solidFill>
                <a:schemeClr val="dk1"/>
              </a:solidFill>
              <a:latin typeface="Calibri"/>
              <a:ea typeface="Calibri"/>
              <a:cs typeface="Calibri"/>
              <a:sym typeface="Calibri"/>
            </a:endParaRPr>
          </a:p>
        </p:txBody>
      </p:sp>
      <p:sp>
        <p:nvSpPr>
          <p:cNvPr id="576" name="Google Shape;576;g1238a0f8903_0_104"/>
          <p:cNvSpPr/>
          <p:nvPr/>
        </p:nvSpPr>
        <p:spPr>
          <a:xfrm>
            <a:off x="1227310" y="6314128"/>
            <a:ext cx="10042500" cy="369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Noto Sans Symbols"/>
              <a:buChar char="✔"/>
            </a:pPr>
            <a:r>
              <a:rPr lang="en-US" sz="1800" b="1" i="0" u="none" strike="noStrike" cap="none">
                <a:solidFill>
                  <a:schemeClr val="dk1"/>
                </a:solidFill>
                <a:latin typeface="Calibri"/>
                <a:ea typeface="Calibri"/>
                <a:cs typeface="Calibri"/>
                <a:sym typeface="Calibri"/>
              </a:rPr>
              <a:t>La base más importante que debe tener la arquitectura  es la respuesta a su propia cultura </a:t>
            </a:r>
            <a:endParaRPr sz="1400" b="0" i="0" u="none" strike="noStrike" cap="none">
              <a:solidFill>
                <a:srgbClr val="000000"/>
              </a:solidFill>
              <a:latin typeface="Arial"/>
              <a:ea typeface="Arial"/>
              <a:cs typeface="Arial"/>
              <a:sym typeface="Arial"/>
            </a:endParaRPr>
          </a:p>
        </p:txBody>
      </p:sp>
      <p:pic>
        <p:nvPicPr>
          <p:cNvPr id="577" name="Google Shape;577;g1238a0f8903_0_104"/>
          <p:cNvPicPr preferRelativeResize="0"/>
          <p:nvPr/>
        </p:nvPicPr>
        <p:blipFill rotWithShape="1">
          <a:blip r:embed="rId3">
            <a:alphaModFix/>
          </a:blip>
          <a:srcRect l="3442" t="9624" r="26865" b="8468"/>
          <a:stretch/>
        </p:blipFill>
        <p:spPr>
          <a:xfrm>
            <a:off x="70950" y="2247896"/>
            <a:ext cx="6671952" cy="3668101"/>
          </a:xfrm>
          <a:prstGeom prst="rect">
            <a:avLst/>
          </a:prstGeom>
          <a:noFill/>
          <a:ln>
            <a:noFill/>
          </a:ln>
        </p:spPr>
      </p:pic>
      <p:pic>
        <p:nvPicPr>
          <p:cNvPr id="578" name="Google Shape;578;g1238a0f8903_0_104"/>
          <p:cNvPicPr preferRelativeResize="0"/>
          <p:nvPr/>
        </p:nvPicPr>
        <p:blipFill rotWithShape="1">
          <a:blip r:embed="rId4">
            <a:alphaModFix/>
          </a:blip>
          <a:srcRect l="6190" t="10800" r="27675" b="23663"/>
          <a:stretch/>
        </p:blipFill>
        <p:spPr>
          <a:xfrm>
            <a:off x="6878425" y="1782525"/>
            <a:ext cx="3346376" cy="1551224"/>
          </a:xfrm>
          <a:prstGeom prst="rect">
            <a:avLst/>
          </a:prstGeom>
          <a:noFill/>
          <a:ln>
            <a:noFill/>
          </a:ln>
        </p:spPr>
      </p:pic>
      <p:pic>
        <p:nvPicPr>
          <p:cNvPr id="579" name="Google Shape;579;g1238a0f8903_0_104"/>
          <p:cNvPicPr preferRelativeResize="0"/>
          <p:nvPr/>
        </p:nvPicPr>
        <p:blipFill rotWithShape="1">
          <a:blip r:embed="rId5">
            <a:alphaModFix/>
          </a:blip>
          <a:srcRect l="9737" t="29613" r="32368" b="14501"/>
          <a:stretch/>
        </p:blipFill>
        <p:spPr>
          <a:xfrm>
            <a:off x="6878413" y="3428996"/>
            <a:ext cx="5313588" cy="288512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1238a0f8903_0_117"/>
          <p:cNvSpPr/>
          <p:nvPr/>
        </p:nvSpPr>
        <p:spPr>
          <a:xfrm>
            <a:off x="9707671" y="356261"/>
            <a:ext cx="2357100" cy="593700"/>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g1238a0f8903_0_117"/>
          <p:cNvSpPr/>
          <p:nvPr/>
        </p:nvSpPr>
        <p:spPr>
          <a:xfrm>
            <a:off x="85604" y="356261"/>
            <a:ext cx="9512400" cy="59370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6" name="Google Shape;586;g1238a0f8903_0_117"/>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a:t>
            </a:r>
            <a:endParaRPr sz="2000" b="1" i="0" u="none" strike="noStrike" cap="none">
              <a:solidFill>
                <a:schemeClr val="lt1"/>
              </a:solidFill>
              <a:latin typeface="Calibri"/>
              <a:ea typeface="Calibri"/>
              <a:cs typeface="Calibri"/>
              <a:sym typeface="Calibri"/>
            </a:endParaRPr>
          </a:p>
        </p:txBody>
      </p:sp>
      <p:sp>
        <p:nvSpPr>
          <p:cNvPr id="587" name="Google Shape;587;g1238a0f8903_0_117"/>
          <p:cNvSpPr/>
          <p:nvPr/>
        </p:nvSpPr>
        <p:spPr>
          <a:xfrm>
            <a:off x="85600" y="1088150"/>
            <a:ext cx="9967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Ganador del Premio Pritzker 2022 de Arquitectura es Diébédo Francis Kéré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Reconocido por "empoderar y transformar comunidades a través del proceso de la arquitectura"</a:t>
            </a:r>
            <a:endParaRPr sz="1600" b="0" i="0" u="none" strike="noStrike" cap="none">
              <a:solidFill>
                <a:schemeClr val="dk1"/>
              </a:solidFill>
              <a:latin typeface="Calibri"/>
              <a:ea typeface="Calibri"/>
              <a:cs typeface="Calibri"/>
              <a:sym typeface="Calibri"/>
            </a:endParaRPr>
          </a:p>
        </p:txBody>
      </p:sp>
      <p:sp>
        <p:nvSpPr>
          <p:cNvPr id="588" name="Google Shape;588;g1238a0f8903_0_117"/>
          <p:cNvSpPr/>
          <p:nvPr/>
        </p:nvSpPr>
        <p:spPr>
          <a:xfrm>
            <a:off x="1227310" y="6314128"/>
            <a:ext cx="10042500" cy="369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Noto Sans Symbols"/>
              <a:buChar char="✔"/>
            </a:pPr>
            <a:r>
              <a:rPr lang="en-US" sz="1800" b="1" i="0" u="none" strike="noStrike" cap="none">
                <a:solidFill>
                  <a:schemeClr val="dk1"/>
                </a:solidFill>
                <a:latin typeface="Calibri"/>
                <a:ea typeface="Calibri"/>
                <a:cs typeface="Calibri"/>
                <a:sym typeface="Calibri"/>
              </a:rPr>
              <a:t>La base más importante que debe tener la arquitectura  es la respuesta a su propia cultura </a:t>
            </a:r>
            <a:endParaRPr sz="1400" b="0" i="0" u="none" strike="noStrike" cap="none">
              <a:solidFill>
                <a:srgbClr val="000000"/>
              </a:solidFill>
              <a:latin typeface="Arial"/>
              <a:ea typeface="Arial"/>
              <a:cs typeface="Arial"/>
              <a:sym typeface="Arial"/>
            </a:endParaRPr>
          </a:p>
        </p:txBody>
      </p:sp>
      <p:pic>
        <p:nvPicPr>
          <p:cNvPr id="589" name="Google Shape;589;g1238a0f8903_0_117"/>
          <p:cNvPicPr preferRelativeResize="0"/>
          <p:nvPr/>
        </p:nvPicPr>
        <p:blipFill rotWithShape="1">
          <a:blip r:embed="rId3">
            <a:alphaModFix/>
          </a:blip>
          <a:srcRect l="7774" t="16337" r="30855" b="12779"/>
          <a:stretch/>
        </p:blipFill>
        <p:spPr>
          <a:xfrm>
            <a:off x="135700" y="2171697"/>
            <a:ext cx="5578824" cy="3624651"/>
          </a:xfrm>
          <a:prstGeom prst="rect">
            <a:avLst/>
          </a:prstGeom>
          <a:noFill/>
          <a:ln>
            <a:noFill/>
          </a:ln>
        </p:spPr>
      </p:pic>
      <p:pic>
        <p:nvPicPr>
          <p:cNvPr id="590" name="Google Shape;590;g1238a0f8903_0_117"/>
          <p:cNvPicPr preferRelativeResize="0"/>
          <p:nvPr/>
        </p:nvPicPr>
        <p:blipFill rotWithShape="1">
          <a:blip r:embed="rId4">
            <a:alphaModFix/>
          </a:blip>
          <a:srcRect l="4626" t="11263" r="27233" b="9301"/>
          <a:stretch/>
        </p:blipFill>
        <p:spPr>
          <a:xfrm>
            <a:off x="7304625" y="3179125"/>
            <a:ext cx="4588700" cy="3008999"/>
          </a:xfrm>
          <a:prstGeom prst="rect">
            <a:avLst/>
          </a:prstGeom>
          <a:noFill/>
          <a:ln>
            <a:noFill/>
          </a:ln>
        </p:spPr>
      </p:pic>
      <p:pic>
        <p:nvPicPr>
          <p:cNvPr id="591" name="Google Shape;591;g1238a0f8903_0_117"/>
          <p:cNvPicPr preferRelativeResize="0"/>
          <p:nvPr/>
        </p:nvPicPr>
        <p:blipFill rotWithShape="1">
          <a:blip r:embed="rId5">
            <a:alphaModFix/>
          </a:blip>
          <a:srcRect l="7457" t="27333" r="31251" b="11421"/>
          <a:stretch/>
        </p:blipFill>
        <p:spPr>
          <a:xfrm>
            <a:off x="5812349" y="1717453"/>
            <a:ext cx="3569648" cy="200637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19"/>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8" name="Google Shape;598;p19"/>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9" name="Google Shape;59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600" name="Google Shape;60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601" name="Google Shape;60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sp>
        <p:nvSpPr>
          <p:cNvPr id="602" name="Google Shape;602;p19"/>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603" name="Google Shape;603;p19"/>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000000"/>
              </a:buClr>
              <a:buSzPts val="2000"/>
              <a:buFont typeface="Arial"/>
              <a:buNone/>
            </a:pPr>
            <a:r>
              <a:rPr lang="en-US" sz="2000" b="1">
                <a:solidFill>
                  <a:schemeClr val="lt1"/>
                </a:solidFill>
                <a:latin typeface="Calibri"/>
                <a:ea typeface="Calibri"/>
                <a:cs typeface="Calibri"/>
                <a:sym typeface="Calibri"/>
              </a:rPr>
              <a:t>HÁBITAT SUSTENTABLE: BREVE PANORAMA DEL CONTEXTO SOCIO-AMBIENTAL </a:t>
            </a:r>
            <a:endParaRPr sz="2000" b="1" i="0" u="none" strike="noStrike" cap="none">
              <a:solidFill>
                <a:schemeClr val="lt1"/>
              </a:solidFill>
              <a:latin typeface="Calibri"/>
              <a:ea typeface="Calibri"/>
              <a:cs typeface="Calibri"/>
              <a:sym typeface="Calibri"/>
            </a:endParaRPr>
          </a:p>
        </p:txBody>
      </p:sp>
      <p:pic>
        <p:nvPicPr>
          <p:cNvPr id="604" name="Google Shape;604;p19"/>
          <p:cNvPicPr preferRelativeResize="0"/>
          <p:nvPr/>
        </p:nvPicPr>
        <p:blipFill rotWithShape="1">
          <a:blip r:embed="rId3">
            <a:alphaModFix/>
          </a:blip>
          <a:srcRect l="6920" t="19573" r="4872" b="10455"/>
          <a:stretch/>
        </p:blipFill>
        <p:spPr>
          <a:xfrm>
            <a:off x="1582615" y="2087709"/>
            <a:ext cx="9026769" cy="4027935"/>
          </a:xfrm>
          <a:prstGeom prst="rect">
            <a:avLst/>
          </a:prstGeom>
          <a:noFill/>
          <a:ln>
            <a:noFill/>
          </a:ln>
        </p:spPr>
      </p:pic>
      <p:sp>
        <p:nvSpPr>
          <p:cNvPr id="605" name="Google Shape;605;p19"/>
          <p:cNvSpPr/>
          <p:nvPr/>
        </p:nvSpPr>
        <p:spPr>
          <a:xfrm>
            <a:off x="1176350" y="1322788"/>
            <a:ext cx="9455688" cy="392159"/>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1" i="0" u="none" strike="noStrike" cap="none">
                <a:solidFill>
                  <a:srgbClr val="2E2E2D"/>
                </a:solidFill>
                <a:latin typeface="Calibri"/>
                <a:ea typeface="Calibri"/>
                <a:cs typeface="Calibri"/>
                <a:sym typeface="Calibri"/>
              </a:rPr>
              <a:t>LA CIUDAD DE MENDOZA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120" name="Google Shape;12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121" name="Google Shape;12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122" name="Google Shape;122;p58"/>
          <p:cNvPicPr preferRelativeResize="0"/>
          <p:nvPr/>
        </p:nvPicPr>
        <p:blipFill rotWithShape="1">
          <a:blip r:embed="rId3">
            <a:alphaModFix/>
          </a:blip>
          <a:srcRect/>
          <a:stretch/>
        </p:blipFill>
        <p:spPr>
          <a:xfrm>
            <a:off x="654648" y="1227127"/>
            <a:ext cx="4182359" cy="4182359"/>
          </a:xfrm>
          <a:prstGeom prst="rect">
            <a:avLst/>
          </a:prstGeom>
          <a:noFill/>
          <a:ln>
            <a:noFill/>
          </a:ln>
        </p:spPr>
      </p:pic>
      <p:sp>
        <p:nvSpPr>
          <p:cNvPr id="123" name="Google Shape;123;p58"/>
          <p:cNvSpPr txBox="1"/>
          <p:nvPr/>
        </p:nvSpPr>
        <p:spPr>
          <a:xfrm>
            <a:off x="838200" y="5409483"/>
            <a:ext cx="546476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00000"/>
                </a:solidFill>
                <a:latin typeface="Calibri"/>
                <a:ea typeface="Calibri"/>
                <a:cs typeface="Calibri"/>
                <a:sym typeface="Calibri"/>
              </a:rPr>
              <a:t>BOOM DE LA SUSTENTABILIDAD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1er informe “Nuestro Futuro Común” de la ONU (1987)</a:t>
            </a:r>
            <a:endParaRPr sz="1800" b="0" i="0" u="none" strike="noStrike" cap="none">
              <a:solidFill>
                <a:schemeClr val="dk1"/>
              </a:solidFill>
              <a:latin typeface="Calibri"/>
              <a:ea typeface="Calibri"/>
              <a:cs typeface="Calibri"/>
              <a:sym typeface="Calibri"/>
            </a:endParaRPr>
          </a:p>
        </p:txBody>
      </p:sp>
      <p:grpSp>
        <p:nvGrpSpPr>
          <p:cNvPr id="124" name="Google Shape;124;p58"/>
          <p:cNvGrpSpPr/>
          <p:nvPr/>
        </p:nvGrpSpPr>
        <p:grpSpPr>
          <a:xfrm>
            <a:off x="5125440" y="3248078"/>
            <a:ext cx="1301316" cy="810221"/>
            <a:chOff x="4796264" y="2726499"/>
            <a:chExt cx="1301316" cy="810221"/>
          </a:xfrm>
        </p:grpSpPr>
        <p:cxnSp>
          <p:nvCxnSpPr>
            <p:cNvPr id="125" name="Google Shape;125;p58"/>
            <p:cNvCxnSpPr/>
            <p:nvPr/>
          </p:nvCxnSpPr>
          <p:spPr>
            <a:xfrm rot="10800000" flipH="1">
              <a:off x="4796264" y="2726499"/>
              <a:ext cx="1299736" cy="12526"/>
            </a:xfrm>
            <a:prstGeom prst="straightConnector1">
              <a:avLst/>
            </a:prstGeom>
            <a:noFill/>
            <a:ln w="57150" cap="flat" cmpd="sng">
              <a:solidFill>
                <a:srgbClr val="C55A11"/>
              </a:solidFill>
              <a:prstDash val="dash"/>
              <a:miter lim="800000"/>
              <a:headEnd type="none" w="sm" len="sm"/>
              <a:tailEnd type="triangle" w="med" len="med"/>
            </a:ln>
          </p:spPr>
        </p:cxnSp>
        <p:cxnSp>
          <p:nvCxnSpPr>
            <p:cNvPr id="126" name="Google Shape;126;p58"/>
            <p:cNvCxnSpPr/>
            <p:nvPr/>
          </p:nvCxnSpPr>
          <p:spPr>
            <a:xfrm rot="10800000" flipH="1">
              <a:off x="4796264" y="3121171"/>
              <a:ext cx="1299736" cy="12526"/>
            </a:xfrm>
            <a:prstGeom prst="straightConnector1">
              <a:avLst/>
            </a:prstGeom>
            <a:noFill/>
            <a:ln w="57150" cap="flat" cmpd="sng">
              <a:solidFill>
                <a:srgbClr val="C55A11"/>
              </a:solidFill>
              <a:prstDash val="dash"/>
              <a:miter lim="800000"/>
              <a:headEnd type="none" w="sm" len="sm"/>
              <a:tailEnd type="triangle" w="med" len="med"/>
            </a:ln>
          </p:spPr>
        </p:cxnSp>
        <p:cxnSp>
          <p:nvCxnSpPr>
            <p:cNvPr id="127" name="Google Shape;127;p58"/>
            <p:cNvCxnSpPr/>
            <p:nvPr/>
          </p:nvCxnSpPr>
          <p:spPr>
            <a:xfrm rot="10800000" flipH="1">
              <a:off x="4797844" y="3524194"/>
              <a:ext cx="1299736" cy="12526"/>
            </a:xfrm>
            <a:prstGeom prst="straightConnector1">
              <a:avLst/>
            </a:prstGeom>
            <a:noFill/>
            <a:ln w="57150" cap="flat" cmpd="sng">
              <a:solidFill>
                <a:srgbClr val="C55A11"/>
              </a:solidFill>
              <a:prstDash val="dash"/>
              <a:miter lim="800000"/>
              <a:headEnd type="none" w="sm" len="sm"/>
              <a:tailEnd type="triangle" w="med" len="med"/>
            </a:ln>
          </p:spPr>
        </p:cxnSp>
      </p:grpSp>
      <p:sp>
        <p:nvSpPr>
          <p:cNvPr id="128" name="Google Shape;128;p58"/>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58"/>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58"/>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a:t>
            </a:r>
            <a:endParaRPr sz="2000" b="1" i="0" u="none" strike="noStrike" cap="none">
              <a:solidFill>
                <a:schemeClr val="lt1"/>
              </a:solidFill>
              <a:latin typeface="Calibri"/>
              <a:ea typeface="Calibri"/>
              <a:cs typeface="Calibri"/>
              <a:sym typeface="Calibri"/>
            </a:endParaRPr>
          </a:p>
        </p:txBody>
      </p:sp>
      <p:grpSp>
        <p:nvGrpSpPr>
          <p:cNvPr id="131" name="Google Shape;131;p58"/>
          <p:cNvGrpSpPr/>
          <p:nvPr/>
        </p:nvGrpSpPr>
        <p:grpSpPr>
          <a:xfrm>
            <a:off x="6649541" y="1469761"/>
            <a:ext cx="5006674" cy="4418399"/>
            <a:chOff x="705941" y="-91468"/>
            <a:chExt cx="5006674" cy="4418399"/>
          </a:xfrm>
        </p:grpSpPr>
        <p:sp>
          <p:nvSpPr>
            <p:cNvPr id="132" name="Google Shape;132;p58"/>
            <p:cNvSpPr/>
            <p:nvPr/>
          </p:nvSpPr>
          <p:spPr>
            <a:xfrm>
              <a:off x="1404851" y="775774"/>
              <a:ext cx="2700900" cy="2549100"/>
            </a:xfrm>
            <a:prstGeom prst="ellipse">
              <a:avLst/>
            </a:prstGeom>
            <a:solidFill>
              <a:schemeClr val="accent2">
                <a:alpha val="8000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58"/>
            <p:cNvSpPr txBox="1"/>
            <p:nvPr/>
          </p:nvSpPr>
          <p:spPr>
            <a:xfrm>
              <a:off x="1800369" y="1149069"/>
              <a:ext cx="1909800" cy="18024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ARQUITECTURA</a:t>
              </a:r>
              <a:r>
                <a:rPr lang="en-US" sz="800" b="0" i="0" u="none" strike="noStrike" cap="none">
                  <a:solidFill>
                    <a:schemeClr val="lt1"/>
                  </a:solidFill>
                  <a:latin typeface="Calibri"/>
                  <a:ea typeface="Calibri"/>
                  <a:cs typeface="Calibri"/>
                  <a:sym typeface="Calibri"/>
                </a:rPr>
                <a:t> </a:t>
              </a:r>
              <a:endParaRPr sz="800" b="0" i="0" u="none" strike="noStrike" cap="none">
                <a:solidFill>
                  <a:schemeClr val="lt1"/>
                </a:solidFill>
                <a:latin typeface="Calibri"/>
                <a:ea typeface="Calibri"/>
                <a:cs typeface="Calibri"/>
                <a:sym typeface="Calibri"/>
              </a:endParaRPr>
            </a:p>
          </p:txBody>
        </p:sp>
        <p:sp>
          <p:nvSpPr>
            <p:cNvPr id="134" name="Google Shape;134;p58"/>
            <p:cNvSpPr/>
            <p:nvPr/>
          </p:nvSpPr>
          <p:spPr>
            <a:xfrm>
              <a:off x="2291519" y="3075775"/>
              <a:ext cx="194100" cy="194100"/>
            </a:xfrm>
            <a:prstGeom prst="ellipse">
              <a:avLst/>
            </a:prstGeom>
            <a:solidFill>
              <a:schemeClr val="accent2">
                <a:alpha val="8941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58"/>
            <p:cNvSpPr/>
            <p:nvPr/>
          </p:nvSpPr>
          <p:spPr>
            <a:xfrm>
              <a:off x="4114761" y="1823403"/>
              <a:ext cx="194100" cy="194100"/>
            </a:xfrm>
            <a:prstGeom prst="ellipse">
              <a:avLst/>
            </a:prstGeom>
            <a:solidFill>
              <a:schemeClr val="accent2">
                <a:alpha val="8745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58"/>
            <p:cNvSpPr/>
            <p:nvPr/>
          </p:nvSpPr>
          <p:spPr>
            <a:xfrm>
              <a:off x="3186835" y="3282422"/>
              <a:ext cx="267900" cy="268200"/>
            </a:xfrm>
            <a:prstGeom prst="ellipse">
              <a:avLst/>
            </a:prstGeom>
            <a:solidFill>
              <a:schemeClr val="accent2">
                <a:alpha val="8510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58"/>
            <p:cNvSpPr/>
            <p:nvPr/>
          </p:nvSpPr>
          <p:spPr>
            <a:xfrm>
              <a:off x="2345870" y="1116495"/>
              <a:ext cx="194100" cy="194100"/>
            </a:xfrm>
            <a:prstGeom prst="ellipse">
              <a:avLst/>
            </a:prstGeom>
            <a:solidFill>
              <a:schemeClr val="accent2">
                <a:alpha val="8275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58"/>
            <p:cNvSpPr/>
            <p:nvPr/>
          </p:nvSpPr>
          <p:spPr>
            <a:xfrm>
              <a:off x="1734664" y="2227657"/>
              <a:ext cx="194100" cy="194100"/>
            </a:xfrm>
            <a:prstGeom prst="ellipse">
              <a:avLst/>
            </a:prstGeom>
            <a:solidFill>
              <a:schemeClr val="accent2">
                <a:alpha val="8078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58"/>
            <p:cNvSpPr/>
            <p:nvPr/>
          </p:nvSpPr>
          <p:spPr>
            <a:xfrm>
              <a:off x="741249" y="1223921"/>
              <a:ext cx="1092600" cy="1092600"/>
            </a:xfrm>
            <a:prstGeom prst="ellipse">
              <a:avLst/>
            </a:prstGeom>
            <a:solidFill>
              <a:schemeClr val="accent2">
                <a:alpha val="7843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58"/>
            <p:cNvSpPr txBox="1"/>
            <p:nvPr/>
          </p:nvSpPr>
          <p:spPr>
            <a:xfrm>
              <a:off x="901242" y="1383932"/>
              <a:ext cx="772500" cy="7725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Sustentable</a:t>
              </a:r>
              <a:endParaRPr sz="1800" b="0" i="0" u="none" strike="noStrike" cap="none">
                <a:solidFill>
                  <a:schemeClr val="lt1"/>
                </a:solidFill>
                <a:latin typeface="Calibri"/>
                <a:ea typeface="Calibri"/>
                <a:cs typeface="Calibri"/>
                <a:sym typeface="Calibri"/>
              </a:endParaRPr>
            </a:p>
          </p:txBody>
        </p:sp>
        <p:sp>
          <p:nvSpPr>
            <p:cNvPr id="141" name="Google Shape;141;p58"/>
            <p:cNvSpPr/>
            <p:nvPr/>
          </p:nvSpPr>
          <p:spPr>
            <a:xfrm>
              <a:off x="2654685" y="1125105"/>
              <a:ext cx="267900" cy="268200"/>
            </a:xfrm>
            <a:prstGeom prst="ellipse">
              <a:avLst/>
            </a:prstGeom>
            <a:solidFill>
              <a:schemeClr val="accent2">
                <a:alpha val="7647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58"/>
            <p:cNvSpPr/>
            <p:nvPr/>
          </p:nvSpPr>
          <p:spPr>
            <a:xfrm>
              <a:off x="890241" y="2546670"/>
              <a:ext cx="484200" cy="484200"/>
            </a:xfrm>
            <a:prstGeom prst="ellipse">
              <a:avLst/>
            </a:prstGeom>
            <a:solidFill>
              <a:schemeClr val="accent2">
                <a:alpha val="7412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58"/>
            <p:cNvSpPr/>
            <p:nvPr/>
          </p:nvSpPr>
          <p:spPr>
            <a:xfrm>
              <a:off x="4142254" y="722338"/>
              <a:ext cx="1109100" cy="1174500"/>
            </a:xfrm>
            <a:prstGeom prst="ellipse">
              <a:avLst/>
            </a:prstGeom>
            <a:solidFill>
              <a:schemeClr val="accent2">
                <a:alpha val="7176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58"/>
            <p:cNvSpPr txBox="1"/>
            <p:nvPr/>
          </p:nvSpPr>
          <p:spPr>
            <a:xfrm>
              <a:off x="4304681" y="894337"/>
              <a:ext cx="784200" cy="8304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Natural</a:t>
              </a:r>
              <a:endParaRPr sz="1600" b="0" i="0" u="none" strike="noStrike" cap="none">
                <a:solidFill>
                  <a:schemeClr val="lt1"/>
                </a:solidFill>
                <a:latin typeface="Calibri"/>
                <a:ea typeface="Calibri"/>
                <a:cs typeface="Calibri"/>
                <a:sym typeface="Calibri"/>
              </a:endParaRPr>
            </a:p>
          </p:txBody>
        </p:sp>
        <p:sp>
          <p:nvSpPr>
            <p:cNvPr id="145" name="Google Shape;145;p58"/>
            <p:cNvSpPr/>
            <p:nvPr/>
          </p:nvSpPr>
          <p:spPr>
            <a:xfrm>
              <a:off x="3769877" y="1495780"/>
              <a:ext cx="267900" cy="268200"/>
            </a:xfrm>
            <a:prstGeom prst="ellipse">
              <a:avLst/>
            </a:prstGeom>
            <a:solidFill>
              <a:schemeClr val="accent2">
                <a:alpha val="6941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58"/>
            <p:cNvSpPr/>
            <p:nvPr/>
          </p:nvSpPr>
          <p:spPr>
            <a:xfrm>
              <a:off x="705941" y="3123131"/>
              <a:ext cx="194100" cy="194100"/>
            </a:xfrm>
            <a:prstGeom prst="ellipse">
              <a:avLst/>
            </a:prstGeom>
            <a:solidFill>
              <a:schemeClr val="accent2">
                <a:alpha val="6745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58"/>
            <p:cNvSpPr/>
            <p:nvPr/>
          </p:nvSpPr>
          <p:spPr>
            <a:xfrm>
              <a:off x="2640850" y="2846740"/>
              <a:ext cx="194100" cy="194100"/>
            </a:xfrm>
            <a:prstGeom prst="ellipse">
              <a:avLst/>
            </a:prstGeom>
            <a:solidFill>
              <a:schemeClr val="accent2">
                <a:alpha val="6510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58"/>
            <p:cNvSpPr/>
            <p:nvPr/>
          </p:nvSpPr>
          <p:spPr>
            <a:xfrm>
              <a:off x="4602015" y="2429928"/>
              <a:ext cx="1110600" cy="1143900"/>
            </a:xfrm>
            <a:prstGeom prst="ellipse">
              <a:avLst/>
            </a:prstGeom>
            <a:solidFill>
              <a:schemeClr val="accent2">
                <a:alpha val="6275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58"/>
            <p:cNvSpPr txBox="1"/>
            <p:nvPr/>
          </p:nvSpPr>
          <p:spPr>
            <a:xfrm>
              <a:off x="4764660" y="2597467"/>
              <a:ext cx="785400" cy="8088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Ecológica / verde </a:t>
              </a:r>
              <a:endParaRPr sz="1600" b="0" i="0" u="none" strike="noStrike" cap="none">
                <a:solidFill>
                  <a:schemeClr val="lt1"/>
                </a:solidFill>
                <a:latin typeface="Calibri"/>
                <a:ea typeface="Calibri"/>
                <a:cs typeface="Calibri"/>
                <a:sym typeface="Calibri"/>
              </a:endParaRPr>
            </a:p>
          </p:txBody>
        </p:sp>
        <p:sp>
          <p:nvSpPr>
            <p:cNvPr id="150" name="Google Shape;150;p58"/>
            <p:cNvSpPr/>
            <p:nvPr/>
          </p:nvSpPr>
          <p:spPr>
            <a:xfrm>
              <a:off x="4391459" y="2478218"/>
              <a:ext cx="194100" cy="194100"/>
            </a:xfrm>
            <a:prstGeom prst="ellipse">
              <a:avLst/>
            </a:prstGeom>
            <a:solidFill>
              <a:schemeClr val="accent2">
                <a:alpha val="6078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58"/>
            <p:cNvSpPr/>
            <p:nvPr/>
          </p:nvSpPr>
          <p:spPr>
            <a:xfrm>
              <a:off x="1790015" y="3213931"/>
              <a:ext cx="1112700" cy="1113000"/>
            </a:xfrm>
            <a:prstGeom prst="ellipse">
              <a:avLst/>
            </a:prstGeom>
            <a:solidFill>
              <a:schemeClr val="accent2">
                <a:alpha val="5843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58"/>
            <p:cNvSpPr txBox="1"/>
            <p:nvPr/>
          </p:nvSpPr>
          <p:spPr>
            <a:xfrm>
              <a:off x="1952922" y="3446669"/>
              <a:ext cx="786900" cy="7869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Bioclimática</a:t>
              </a:r>
              <a:endParaRPr sz="1800" b="0" i="0" u="none" strike="noStrike" cap="none">
                <a:solidFill>
                  <a:schemeClr val="lt1"/>
                </a:solidFill>
                <a:latin typeface="Calibri"/>
                <a:ea typeface="Calibri"/>
                <a:cs typeface="Calibri"/>
                <a:sym typeface="Calibri"/>
              </a:endParaRPr>
            </a:p>
          </p:txBody>
        </p:sp>
        <p:sp>
          <p:nvSpPr>
            <p:cNvPr id="153" name="Google Shape;153;p58"/>
            <p:cNvSpPr/>
            <p:nvPr/>
          </p:nvSpPr>
          <p:spPr>
            <a:xfrm>
              <a:off x="2731271" y="3317294"/>
              <a:ext cx="194100" cy="194100"/>
            </a:xfrm>
            <a:prstGeom prst="ellipse">
              <a:avLst/>
            </a:prstGeom>
            <a:solidFill>
              <a:schemeClr val="accent2">
                <a:alpha val="5647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58"/>
            <p:cNvSpPr/>
            <p:nvPr/>
          </p:nvSpPr>
          <p:spPr>
            <a:xfrm>
              <a:off x="2674397" y="-91468"/>
              <a:ext cx="1211700" cy="1211700"/>
            </a:xfrm>
            <a:prstGeom prst="ellipse">
              <a:avLst/>
            </a:prstGeom>
            <a:solidFill>
              <a:schemeClr val="accent2">
                <a:alpha val="5412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58"/>
            <p:cNvSpPr txBox="1"/>
            <p:nvPr/>
          </p:nvSpPr>
          <p:spPr>
            <a:xfrm>
              <a:off x="2851838" y="85992"/>
              <a:ext cx="856800" cy="856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Energía y medio-ambiente</a:t>
              </a:r>
              <a:endParaRPr sz="1400" b="0" i="0" u="none" strike="noStrike" cap="none">
                <a:solidFill>
                  <a:schemeClr val="lt1"/>
                </a:solidFill>
                <a:latin typeface="Calibri"/>
                <a:ea typeface="Calibri"/>
                <a:cs typeface="Calibri"/>
                <a:sym typeface="Calibri"/>
              </a:endParaRPr>
            </a:p>
          </p:txBody>
        </p:sp>
        <p:sp>
          <p:nvSpPr>
            <p:cNvPr id="156" name="Google Shape;156;p58"/>
            <p:cNvSpPr/>
            <p:nvPr/>
          </p:nvSpPr>
          <p:spPr>
            <a:xfrm>
              <a:off x="1582974" y="1086359"/>
              <a:ext cx="194100" cy="194100"/>
            </a:xfrm>
            <a:prstGeom prst="ellipse">
              <a:avLst/>
            </a:prstGeom>
            <a:solidFill>
              <a:schemeClr val="accent2">
                <a:alpha val="5176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58"/>
            <p:cNvSpPr/>
            <p:nvPr/>
          </p:nvSpPr>
          <p:spPr>
            <a:xfrm>
              <a:off x="3843992" y="265795"/>
              <a:ext cx="194100" cy="194100"/>
            </a:xfrm>
            <a:prstGeom prst="ellipse">
              <a:avLst/>
            </a:prstGeom>
            <a:solidFill>
              <a:schemeClr val="accent2">
                <a:alpha val="4941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20"/>
          <p:cNvPicPr preferRelativeResize="0"/>
          <p:nvPr/>
        </p:nvPicPr>
        <p:blipFill rotWithShape="1">
          <a:blip r:embed="rId3">
            <a:alphaModFix/>
          </a:blip>
          <a:srcRect l="856" t="4105" r="7677" b="8036"/>
          <a:stretch/>
        </p:blipFill>
        <p:spPr>
          <a:xfrm>
            <a:off x="4091200" y="1545175"/>
            <a:ext cx="4224095" cy="1142551"/>
          </a:xfrm>
          <a:prstGeom prst="rect">
            <a:avLst/>
          </a:prstGeom>
          <a:noFill/>
          <a:ln>
            <a:noFill/>
          </a:ln>
        </p:spPr>
      </p:pic>
      <p:sp>
        <p:nvSpPr>
          <p:cNvPr id="612" name="Google Shape;612;p20"/>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p20"/>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4" name="Google Shape;61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615" name="Google Shape;61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616" name="Google Shape;61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sp>
        <p:nvSpPr>
          <p:cNvPr id="617" name="Google Shape;617;p20"/>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618" name="Google Shape;618;p20"/>
          <p:cNvSpPr/>
          <p:nvPr/>
        </p:nvSpPr>
        <p:spPr>
          <a:xfrm>
            <a:off x="4349538" y="1042100"/>
            <a:ext cx="3492900" cy="4110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1" i="1" u="none" strike="noStrike" cap="none">
                <a:solidFill>
                  <a:schemeClr val="dk1"/>
                </a:solidFill>
                <a:latin typeface="Calibri"/>
                <a:ea typeface="Calibri"/>
                <a:cs typeface="Calibri"/>
                <a:sym typeface="Calibri"/>
              </a:rPr>
              <a:t>MENDOZA, “CIUDAD OASIS”</a:t>
            </a:r>
            <a:endParaRPr sz="1800" b="1" i="1" u="none" strike="noStrike" cap="none">
              <a:solidFill>
                <a:schemeClr val="dk1"/>
              </a:solidFill>
              <a:latin typeface="Calibri"/>
              <a:ea typeface="Calibri"/>
              <a:cs typeface="Calibri"/>
              <a:sym typeface="Calibri"/>
            </a:endParaRPr>
          </a:p>
        </p:txBody>
      </p:sp>
      <p:pic>
        <p:nvPicPr>
          <p:cNvPr id="619" name="Google Shape;619;p20"/>
          <p:cNvPicPr preferRelativeResize="0"/>
          <p:nvPr/>
        </p:nvPicPr>
        <p:blipFill rotWithShape="1">
          <a:blip r:embed="rId4">
            <a:alphaModFix/>
          </a:blip>
          <a:srcRect t="5109" b="4964"/>
          <a:stretch/>
        </p:blipFill>
        <p:spPr>
          <a:xfrm>
            <a:off x="2051403" y="2798232"/>
            <a:ext cx="3886932" cy="2882411"/>
          </a:xfrm>
          <a:prstGeom prst="rect">
            <a:avLst/>
          </a:prstGeom>
          <a:noFill/>
          <a:ln>
            <a:noFill/>
          </a:ln>
        </p:spPr>
      </p:pic>
      <p:pic>
        <p:nvPicPr>
          <p:cNvPr id="620" name="Google Shape;620;p20"/>
          <p:cNvPicPr preferRelativeResize="0"/>
          <p:nvPr/>
        </p:nvPicPr>
        <p:blipFill rotWithShape="1">
          <a:blip r:embed="rId5">
            <a:alphaModFix/>
          </a:blip>
          <a:srcRect/>
          <a:stretch/>
        </p:blipFill>
        <p:spPr>
          <a:xfrm>
            <a:off x="6304881" y="2798234"/>
            <a:ext cx="3886932" cy="2882410"/>
          </a:xfrm>
          <a:prstGeom prst="rect">
            <a:avLst/>
          </a:prstGeom>
          <a:noFill/>
          <a:ln>
            <a:noFill/>
          </a:ln>
        </p:spPr>
      </p:pic>
      <p:pic>
        <p:nvPicPr>
          <p:cNvPr id="621" name="Google Shape;621;p20"/>
          <p:cNvPicPr preferRelativeResize="0"/>
          <p:nvPr/>
        </p:nvPicPr>
        <p:blipFill rotWithShape="1">
          <a:blip r:embed="rId6">
            <a:alphaModFix/>
          </a:blip>
          <a:srcRect l="20512" t="8209" r="14332" b="18285"/>
          <a:stretch/>
        </p:blipFill>
        <p:spPr>
          <a:xfrm>
            <a:off x="2919150" y="1111475"/>
            <a:ext cx="957724" cy="1525275"/>
          </a:xfrm>
          <a:prstGeom prst="rect">
            <a:avLst/>
          </a:prstGeom>
          <a:noFill/>
          <a:ln>
            <a:noFill/>
          </a:ln>
        </p:spPr>
      </p:pic>
      <p:sp>
        <p:nvSpPr>
          <p:cNvPr id="622" name="Google Shape;622;p20"/>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2000"/>
              <a:buFont typeface="Arial"/>
              <a:buNone/>
            </a:pPr>
            <a:r>
              <a:rPr lang="en-US" sz="2000" b="1">
                <a:solidFill>
                  <a:schemeClr val="lt1"/>
                </a:solidFill>
                <a:latin typeface="Calibri"/>
                <a:ea typeface="Calibri"/>
                <a:cs typeface="Calibri"/>
                <a:sym typeface="Calibri"/>
              </a:rPr>
              <a:t>HÁBITAT SUSTENTABLE: BREVE PANORAMA DEL CONTEXTO SOCIO-AMBIENTAL </a:t>
            </a:r>
            <a:endParaRPr sz="2000" b="1" i="0" u="none" strike="noStrike" cap="none">
              <a:solidFill>
                <a:schemeClr val="lt1"/>
              </a:solidFill>
              <a:latin typeface="Calibri"/>
              <a:ea typeface="Calibri"/>
              <a:cs typeface="Calibri"/>
              <a:sym typeface="Calibri"/>
            </a:endParaRPr>
          </a:p>
        </p:txBody>
      </p:sp>
      <p:sp>
        <p:nvSpPr>
          <p:cNvPr id="623" name="Google Shape;623;p20"/>
          <p:cNvSpPr txBox="1"/>
          <p:nvPr/>
        </p:nvSpPr>
        <p:spPr>
          <a:xfrm>
            <a:off x="1052700" y="5617450"/>
            <a:ext cx="10301100" cy="7389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dk1"/>
                </a:solidFill>
                <a:highlight>
                  <a:schemeClr val="lt1"/>
                </a:highlight>
                <a:latin typeface="Calibri"/>
                <a:ea typeface="Calibri"/>
                <a:cs typeface="Calibri"/>
                <a:sym typeface="Calibri"/>
              </a:rPr>
              <a:t>El territorio provincial está constituido por ecosistemas naturales desérticos que ocupan el 97 % del territorio y el 3 % restante corresponde a los oasis irrigados.</a:t>
            </a:r>
            <a:endParaRPr sz="1800">
              <a:highlight>
                <a:schemeClr val="lt1"/>
              </a:highlight>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21"/>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0" name="Google Shape;630;p21"/>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1" name="Google Shape;63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632" name="Google Shape;63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633" name="Google Shape;63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sp>
        <p:nvSpPr>
          <p:cNvPr id="634" name="Google Shape;634;p21"/>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pic>
        <p:nvPicPr>
          <p:cNvPr id="635" name="Google Shape;635;p21"/>
          <p:cNvPicPr preferRelativeResize="0"/>
          <p:nvPr/>
        </p:nvPicPr>
        <p:blipFill rotWithShape="1">
          <a:blip r:embed="rId3">
            <a:alphaModFix/>
          </a:blip>
          <a:srcRect/>
          <a:stretch/>
        </p:blipFill>
        <p:spPr>
          <a:xfrm>
            <a:off x="1430991" y="4433274"/>
            <a:ext cx="2692651" cy="1932582"/>
          </a:xfrm>
          <a:prstGeom prst="rect">
            <a:avLst/>
          </a:prstGeom>
          <a:noFill/>
          <a:ln>
            <a:noFill/>
          </a:ln>
        </p:spPr>
      </p:pic>
      <p:pic>
        <p:nvPicPr>
          <p:cNvPr id="636" name="Google Shape;636;p21"/>
          <p:cNvPicPr preferRelativeResize="0"/>
          <p:nvPr/>
        </p:nvPicPr>
        <p:blipFill rotWithShape="1">
          <a:blip r:embed="rId4">
            <a:alphaModFix/>
          </a:blip>
          <a:srcRect/>
          <a:stretch/>
        </p:blipFill>
        <p:spPr>
          <a:xfrm>
            <a:off x="7735396" y="4423073"/>
            <a:ext cx="2563921" cy="1937115"/>
          </a:xfrm>
          <a:prstGeom prst="rect">
            <a:avLst/>
          </a:prstGeom>
          <a:noFill/>
          <a:ln>
            <a:noFill/>
          </a:ln>
        </p:spPr>
      </p:pic>
      <p:sp>
        <p:nvSpPr>
          <p:cNvPr id="637" name="Google Shape;637;p21"/>
          <p:cNvSpPr/>
          <p:nvPr/>
        </p:nvSpPr>
        <p:spPr>
          <a:xfrm>
            <a:off x="1516360" y="4022392"/>
            <a:ext cx="8782957" cy="410882"/>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Urbanización y espacios verdes en barrios privados y barrios populares en el piedemonte </a:t>
            </a:r>
            <a:endParaRPr sz="1800" b="0" i="1" u="none" strike="noStrike" cap="none">
              <a:solidFill>
                <a:schemeClr val="dk1"/>
              </a:solidFill>
              <a:latin typeface="Calibri"/>
              <a:ea typeface="Calibri"/>
              <a:cs typeface="Calibri"/>
              <a:sym typeface="Calibri"/>
            </a:endParaRPr>
          </a:p>
        </p:txBody>
      </p:sp>
      <p:pic>
        <p:nvPicPr>
          <p:cNvPr id="638" name="Google Shape;638;p21"/>
          <p:cNvPicPr preferRelativeResize="0"/>
          <p:nvPr/>
        </p:nvPicPr>
        <p:blipFill rotWithShape="1">
          <a:blip r:embed="rId5">
            <a:alphaModFix/>
          </a:blip>
          <a:srcRect/>
          <a:stretch/>
        </p:blipFill>
        <p:spPr>
          <a:xfrm>
            <a:off x="4665884" y="4433274"/>
            <a:ext cx="2516327" cy="1932581"/>
          </a:xfrm>
          <a:prstGeom prst="rect">
            <a:avLst/>
          </a:prstGeom>
          <a:noFill/>
          <a:ln>
            <a:noFill/>
          </a:ln>
        </p:spPr>
      </p:pic>
      <p:pic>
        <p:nvPicPr>
          <p:cNvPr id="639" name="Google Shape;639;p21"/>
          <p:cNvPicPr preferRelativeResize="0"/>
          <p:nvPr/>
        </p:nvPicPr>
        <p:blipFill rotWithShape="1">
          <a:blip r:embed="rId6">
            <a:alphaModFix/>
          </a:blip>
          <a:srcRect l="22820" t="42821" r="29615" b="21166"/>
          <a:stretch/>
        </p:blipFill>
        <p:spPr>
          <a:xfrm>
            <a:off x="2758126" y="1395212"/>
            <a:ext cx="6033692" cy="2569613"/>
          </a:xfrm>
          <a:prstGeom prst="rect">
            <a:avLst/>
          </a:prstGeom>
          <a:noFill/>
          <a:ln>
            <a:noFill/>
          </a:ln>
        </p:spPr>
      </p:pic>
      <p:sp>
        <p:nvSpPr>
          <p:cNvPr id="640" name="Google Shape;640;p21"/>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2000"/>
              <a:buFont typeface="Arial"/>
              <a:buNone/>
            </a:pPr>
            <a:r>
              <a:rPr lang="en-US" sz="2000" b="1">
                <a:solidFill>
                  <a:schemeClr val="lt1"/>
                </a:solidFill>
                <a:latin typeface="Calibri"/>
                <a:ea typeface="Calibri"/>
                <a:cs typeface="Calibri"/>
                <a:sym typeface="Calibri"/>
              </a:rPr>
              <a:t>HÁBITAT SUSTENTABLE: BREVE PANORAMA DEL CONTEXTO SOCIO-AMBIENTAL </a:t>
            </a:r>
            <a:endParaRPr sz="2000" b="1" i="0" u="none" strike="noStrike" cap="none">
              <a:solidFill>
                <a:schemeClr val="lt1"/>
              </a:solidFill>
              <a:latin typeface="Calibri"/>
              <a:ea typeface="Calibri"/>
              <a:cs typeface="Calibri"/>
              <a:sym typeface="Calibri"/>
            </a:endParaRPr>
          </a:p>
        </p:txBody>
      </p:sp>
      <p:sp>
        <p:nvSpPr>
          <p:cNvPr id="641" name="Google Shape;641;p21"/>
          <p:cNvSpPr txBox="1"/>
          <p:nvPr/>
        </p:nvSpPr>
        <p:spPr>
          <a:xfrm>
            <a:off x="1129225" y="948100"/>
            <a:ext cx="1076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rgbClr val="C55A11"/>
                </a:solidFill>
                <a:highlight>
                  <a:srgbClr val="FFFFFF"/>
                </a:highlight>
                <a:latin typeface="Calibri"/>
                <a:ea typeface="Calibri"/>
                <a:cs typeface="Calibri"/>
                <a:sym typeface="Calibri"/>
              </a:rPr>
              <a:t>Ocupación acelerada en las últimas décadas de la zona del piedemonte andino - Zona de alta vulnerabilidad </a:t>
            </a:r>
            <a:endParaRPr sz="1800">
              <a:solidFill>
                <a:srgbClr val="C55A11"/>
              </a:solidFill>
              <a:latin typeface="Calibri"/>
              <a:ea typeface="Calibri"/>
              <a:cs typeface="Calibri"/>
              <a:sym typeface="Calibri"/>
            </a:endParaRPr>
          </a:p>
        </p:txBody>
      </p:sp>
      <p:sp>
        <p:nvSpPr>
          <p:cNvPr id="642" name="Google Shape;642;p21"/>
          <p:cNvSpPr txBox="1"/>
          <p:nvPr/>
        </p:nvSpPr>
        <p:spPr>
          <a:xfrm>
            <a:off x="8957400" y="1471400"/>
            <a:ext cx="2396400" cy="2413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a:solidFill>
                  <a:schemeClr val="dk1"/>
                </a:solidFill>
                <a:latin typeface="Calibri"/>
                <a:ea typeface="Calibri"/>
                <a:cs typeface="Calibri"/>
                <a:sym typeface="Calibri"/>
              </a:rPr>
              <a:t>Se nivelan, impermeabilizan y deforestan grandes extensiones, disminuyendo la posibilidad de infiltración, y aumentando los aportes a los cauces aluvionales.</a:t>
            </a:r>
            <a:endParaRPr sz="1600">
              <a:solidFill>
                <a:schemeClr val="dk1"/>
              </a:solidFill>
              <a:latin typeface="Calibri"/>
              <a:ea typeface="Calibri"/>
              <a:cs typeface="Calibri"/>
              <a:sym typeface="Calibri"/>
            </a:endParaRPr>
          </a:p>
        </p:txBody>
      </p:sp>
      <p:sp>
        <p:nvSpPr>
          <p:cNvPr id="643" name="Google Shape;643;p21"/>
          <p:cNvSpPr txBox="1"/>
          <p:nvPr/>
        </p:nvSpPr>
        <p:spPr>
          <a:xfrm>
            <a:off x="1422550" y="1662163"/>
            <a:ext cx="1170000" cy="156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a:solidFill>
                  <a:schemeClr val="dk1"/>
                </a:solidFill>
                <a:latin typeface="Calibri"/>
                <a:ea typeface="Calibri"/>
                <a:cs typeface="Calibri"/>
                <a:sym typeface="Calibri"/>
              </a:rPr>
              <a:t>Riesgo aluvional y cercanía con fallas geológicas</a:t>
            </a:r>
            <a:endParaRPr sz="16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22"/>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0" name="Google Shape;650;p22"/>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1" name="Google Shape;6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652" name="Google Shape;6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653" name="Google Shape;6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sp>
        <p:nvSpPr>
          <p:cNvPr id="654" name="Google Shape;654;p22"/>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655" name="Google Shape;655;p22"/>
          <p:cNvSpPr/>
          <p:nvPr/>
        </p:nvSpPr>
        <p:spPr>
          <a:xfrm>
            <a:off x="2758135" y="1054405"/>
            <a:ext cx="6475500" cy="3756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US" sz="1800" b="1" i="0" u="none" strike="noStrike" cap="none">
                <a:solidFill>
                  <a:schemeClr val="dk1"/>
                </a:solidFill>
                <a:latin typeface="Calibri"/>
                <a:ea typeface="Calibri"/>
                <a:cs typeface="Calibri"/>
                <a:sym typeface="Calibri"/>
              </a:rPr>
              <a:t>Mapeo el Registro Nacional de Barrios Populares</a:t>
            </a:r>
            <a:endParaRPr sz="1800" b="1" i="0" u="none" strike="noStrike" cap="none">
              <a:solidFill>
                <a:schemeClr val="dk1"/>
              </a:solidFill>
              <a:latin typeface="Calibri"/>
              <a:ea typeface="Calibri"/>
              <a:cs typeface="Calibri"/>
              <a:sym typeface="Calibri"/>
            </a:endParaRPr>
          </a:p>
        </p:txBody>
      </p:sp>
      <p:pic>
        <p:nvPicPr>
          <p:cNvPr id="656" name="Google Shape;656;p22"/>
          <p:cNvPicPr preferRelativeResize="0"/>
          <p:nvPr/>
        </p:nvPicPr>
        <p:blipFill rotWithShape="1">
          <a:blip r:embed="rId3">
            <a:alphaModFix/>
          </a:blip>
          <a:srcRect l="24616" t="8175" r="15127" b="5668"/>
          <a:stretch/>
        </p:blipFill>
        <p:spPr>
          <a:xfrm>
            <a:off x="2839403" y="1574003"/>
            <a:ext cx="5701224" cy="4585239"/>
          </a:xfrm>
          <a:prstGeom prst="rect">
            <a:avLst/>
          </a:prstGeom>
          <a:noFill/>
          <a:ln>
            <a:noFill/>
          </a:ln>
        </p:spPr>
      </p:pic>
      <p:pic>
        <p:nvPicPr>
          <p:cNvPr id="657" name="Google Shape;657;p22"/>
          <p:cNvPicPr preferRelativeResize="0"/>
          <p:nvPr/>
        </p:nvPicPr>
        <p:blipFill rotWithShape="1">
          <a:blip r:embed="rId4">
            <a:alphaModFix/>
          </a:blip>
          <a:srcRect l="33974" t="21622" r="43462" b="17438"/>
          <a:stretch/>
        </p:blipFill>
        <p:spPr>
          <a:xfrm>
            <a:off x="746376" y="1574103"/>
            <a:ext cx="1862208" cy="2828839"/>
          </a:xfrm>
          <a:prstGeom prst="rect">
            <a:avLst/>
          </a:prstGeom>
          <a:noFill/>
          <a:ln w="9525" cap="flat" cmpd="sng">
            <a:solidFill>
              <a:schemeClr val="dk1"/>
            </a:solidFill>
            <a:prstDash val="solid"/>
            <a:round/>
            <a:headEnd type="none" w="sm" len="sm"/>
            <a:tailEnd type="none" w="sm" len="sm"/>
          </a:ln>
        </p:spPr>
      </p:pic>
      <p:sp>
        <p:nvSpPr>
          <p:cNvPr id="658" name="Google Shape;658;p22"/>
          <p:cNvSpPr/>
          <p:nvPr/>
        </p:nvSpPr>
        <p:spPr>
          <a:xfrm>
            <a:off x="634960" y="4823445"/>
            <a:ext cx="2085000" cy="1311000"/>
          </a:xfrm>
          <a:prstGeom prst="rect">
            <a:avLst/>
          </a:prstGeom>
          <a:solidFill>
            <a:srgbClr val="FDA739"/>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247 asentamientos informales en la provincia de Mendoza </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80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(RENABAP) </a:t>
            </a:r>
            <a:endParaRPr sz="1600" b="0" i="0" u="none" strike="noStrike" cap="none">
              <a:solidFill>
                <a:schemeClr val="dk1"/>
              </a:solidFill>
              <a:highlight>
                <a:schemeClr val="accent4"/>
              </a:highlight>
              <a:latin typeface="Calibri"/>
              <a:ea typeface="Calibri"/>
              <a:cs typeface="Calibri"/>
              <a:sym typeface="Calibri"/>
            </a:endParaRPr>
          </a:p>
        </p:txBody>
      </p:sp>
      <p:sp>
        <p:nvSpPr>
          <p:cNvPr id="659" name="Google Shape;659;p22"/>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2000"/>
              <a:buFont typeface="Arial"/>
              <a:buNone/>
            </a:pPr>
            <a:r>
              <a:rPr lang="en-US" sz="2000" b="1">
                <a:solidFill>
                  <a:schemeClr val="lt1"/>
                </a:solidFill>
                <a:latin typeface="Calibri"/>
                <a:ea typeface="Calibri"/>
                <a:cs typeface="Calibri"/>
                <a:sym typeface="Calibri"/>
              </a:rPr>
              <a:t>HÁBITAT SUSTENTABLE: BREVE PANORAMA DEL CONTEXTO SOCIO-AMBIENTAL </a:t>
            </a:r>
            <a:endParaRPr sz="2000" b="1" i="0" u="none" strike="noStrike" cap="none">
              <a:solidFill>
                <a:schemeClr val="lt1"/>
              </a:solidFill>
              <a:latin typeface="Calibri"/>
              <a:ea typeface="Calibri"/>
              <a:cs typeface="Calibri"/>
              <a:sym typeface="Calibri"/>
            </a:endParaRPr>
          </a:p>
        </p:txBody>
      </p:sp>
      <p:sp>
        <p:nvSpPr>
          <p:cNvPr id="660" name="Google Shape;660;p22"/>
          <p:cNvSpPr txBox="1"/>
          <p:nvPr/>
        </p:nvSpPr>
        <p:spPr>
          <a:xfrm>
            <a:off x="8736275" y="1798275"/>
            <a:ext cx="2916000" cy="4125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50000"/>
              </a:lnSpc>
              <a:spcBef>
                <a:spcPts val="1200"/>
              </a:spcBef>
              <a:spcAft>
                <a:spcPts val="0"/>
              </a:spcAft>
              <a:buNone/>
            </a:pPr>
            <a:r>
              <a:rPr lang="en-US" sz="1600">
                <a:solidFill>
                  <a:srgbClr val="2E2E2D"/>
                </a:solidFill>
                <a:highlight>
                  <a:srgbClr val="FFFFFF"/>
                </a:highlight>
                <a:latin typeface="Calibri"/>
                <a:ea typeface="Calibri"/>
                <a:cs typeface="Calibri"/>
                <a:sym typeface="Calibri"/>
              </a:rPr>
              <a:t>Muchos de estos se ubican en las periferias de la urbe:</a:t>
            </a:r>
            <a:endParaRPr sz="1600">
              <a:solidFill>
                <a:srgbClr val="2E2E2D"/>
              </a:solidFill>
              <a:highlight>
                <a:srgbClr val="FFFFFF"/>
              </a:highlight>
              <a:latin typeface="Calibri"/>
              <a:ea typeface="Calibri"/>
              <a:cs typeface="Calibri"/>
              <a:sym typeface="Calibri"/>
            </a:endParaRPr>
          </a:p>
          <a:p>
            <a:pPr marL="457200" lvl="0" indent="-457200" algn="l" rtl="0">
              <a:lnSpc>
                <a:spcPct val="150000"/>
              </a:lnSpc>
              <a:spcBef>
                <a:spcPts val="0"/>
              </a:spcBef>
              <a:spcAft>
                <a:spcPts val="0"/>
              </a:spcAft>
              <a:buNone/>
            </a:pPr>
            <a:r>
              <a:rPr lang="en-US" sz="1600">
                <a:solidFill>
                  <a:schemeClr val="dk1"/>
                </a:solidFill>
                <a:latin typeface="Calibri"/>
                <a:ea typeface="Calibri"/>
                <a:cs typeface="Calibri"/>
                <a:sym typeface="Calibri"/>
              </a:rPr>
              <a:t>-   	</a:t>
            </a:r>
            <a:r>
              <a:rPr lang="en-US" sz="1600">
                <a:solidFill>
                  <a:srgbClr val="2E2E2D"/>
                </a:solidFill>
                <a:highlight>
                  <a:srgbClr val="FFFFFF"/>
                </a:highlight>
                <a:latin typeface="Calibri"/>
                <a:ea typeface="Calibri"/>
                <a:cs typeface="Calibri"/>
                <a:sym typeface="Calibri"/>
              </a:rPr>
              <a:t>sin equipamiento, ni infraestructura ni servicios básicos,</a:t>
            </a:r>
            <a:endParaRPr sz="1600">
              <a:solidFill>
                <a:srgbClr val="2E2E2D"/>
              </a:solidFill>
              <a:highlight>
                <a:srgbClr val="FFFFFF"/>
              </a:highlight>
              <a:latin typeface="Calibri"/>
              <a:ea typeface="Calibri"/>
              <a:cs typeface="Calibri"/>
              <a:sym typeface="Calibri"/>
            </a:endParaRPr>
          </a:p>
          <a:p>
            <a:pPr marL="457200" lvl="0" indent="-457200" algn="l" rtl="0">
              <a:lnSpc>
                <a:spcPct val="150000"/>
              </a:lnSpc>
              <a:spcBef>
                <a:spcPts val="0"/>
              </a:spcBef>
              <a:spcAft>
                <a:spcPts val="0"/>
              </a:spcAft>
              <a:buNone/>
            </a:pPr>
            <a:r>
              <a:rPr lang="en-US" sz="1600">
                <a:solidFill>
                  <a:schemeClr val="dk1"/>
                </a:solidFill>
                <a:latin typeface="Calibri"/>
                <a:ea typeface="Calibri"/>
                <a:cs typeface="Calibri"/>
                <a:sym typeface="Calibri"/>
              </a:rPr>
              <a:t>-   	</a:t>
            </a:r>
            <a:r>
              <a:rPr lang="en-US" sz="1600">
                <a:solidFill>
                  <a:srgbClr val="2E2E2D"/>
                </a:solidFill>
                <a:highlight>
                  <a:srgbClr val="FFFFFF"/>
                </a:highlight>
                <a:latin typeface="Calibri"/>
                <a:ea typeface="Calibri"/>
                <a:cs typeface="Calibri"/>
                <a:sym typeface="Calibri"/>
              </a:rPr>
              <a:t>con grandes dificultades de acceso a la ciudad,</a:t>
            </a:r>
            <a:endParaRPr sz="1600">
              <a:solidFill>
                <a:srgbClr val="2E2E2D"/>
              </a:solidFill>
              <a:highlight>
                <a:srgbClr val="FFFFFF"/>
              </a:highlight>
              <a:latin typeface="Calibri"/>
              <a:ea typeface="Calibri"/>
              <a:cs typeface="Calibri"/>
              <a:sym typeface="Calibri"/>
            </a:endParaRPr>
          </a:p>
          <a:p>
            <a:pPr marL="457200" lvl="0" indent="-457200" algn="l" rtl="0">
              <a:lnSpc>
                <a:spcPct val="150000"/>
              </a:lnSpc>
              <a:spcBef>
                <a:spcPts val="0"/>
              </a:spcBef>
              <a:spcAft>
                <a:spcPts val="0"/>
              </a:spcAft>
              <a:buNone/>
            </a:pPr>
            <a:r>
              <a:rPr lang="en-US" sz="1600">
                <a:solidFill>
                  <a:schemeClr val="dk1"/>
                </a:solidFill>
                <a:latin typeface="Calibri"/>
                <a:ea typeface="Calibri"/>
                <a:cs typeface="Calibri"/>
                <a:sym typeface="Calibri"/>
              </a:rPr>
              <a:t>-   	</a:t>
            </a:r>
            <a:r>
              <a:rPr lang="en-US" sz="1600">
                <a:solidFill>
                  <a:srgbClr val="2E2E2D"/>
                </a:solidFill>
                <a:highlight>
                  <a:srgbClr val="FFFFFF"/>
                </a:highlight>
                <a:latin typeface="Calibri"/>
                <a:ea typeface="Calibri"/>
                <a:cs typeface="Calibri"/>
                <a:sym typeface="Calibri"/>
              </a:rPr>
              <a:t>varios ubicados en </a:t>
            </a:r>
            <a:r>
              <a:rPr lang="en-US" sz="1600">
                <a:solidFill>
                  <a:schemeClr val="dk1"/>
                </a:solidFill>
                <a:latin typeface="Calibri"/>
                <a:ea typeface="Calibri"/>
                <a:cs typeface="Calibri"/>
                <a:sym typeface="Calibri"/>
              </a:rPr>
              <a:t>el área del pedemonte andino, con todas sus consecuentes problemáticas ambientales </a:t>
            </a:r>
            <a:r>
              <a:rPr lang="en-US" sz="1600">
                <a:solidFill>
                  <a:srgbClr val="2E2E2D"/>
                </a:solidFill>
                <a:highlight>
                  <a:srgbClr val="FFFFFF"/>
                </a:highlight>
                <a:latin typeface="Calibri"/>
                <a:ea typeface="Calibri"/>
                <a:cs typeface="Calibri"/>
                <a:sym typeface="Calibri"/>
              </a:rPr>
              <a:t>  </a:t>
            </a:r>
            <a:r>
              <a:rPr lang="en-US"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23"/>
          <p:cNvSpPr/>
          <p:nvPr/>
        </p:nvSpPr>
        <p:spPr>
          <a:xfrm>
            <a:off x="1769275" y="1605144"/>
            <a:ext cx="8870646" cy="1815882"/>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15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¿Cuáles son las manifestaciones territoriales —marcas, expresiones, hitos— de la desigualdad social? </a:t>
            </a:r>
            <a:endParaRPr sz="1400" b="0" i="0" u="none" strike="noStrike" cap="none">
              <a:solidFill>
                <a:srgbClr val="000000"/>
              </a:solidFill>
              <a:latin typeface="Arial"/>
              <a:ea typeface="Arial"/>
              <a:cs typeface="Arial"/>
              <a:sym typeface="Arial"/>
            </a:endParaRPr>
          </a:p>
          <a:p>
            <a:pPr marL="285750" marR="0" lvl="0" indent="-285750" algn="just" rtl="0">
              <a:lnSpc>
                <a:spcPct val="115000"/>
              </a:lnSpc>
              <a:spcBef>
                <a:spcPts val="80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¿Cómo el Estado enfrenta —a través de programas, políticas y formas de intervención sobre el espacio urbano— las tendencias de persistencia de desigualdades y de injusticia espacial? </a:t>
            </a:r>
            <a:endParaRPr sz="1400" b="0" i="0" u="none" strike="noStrike" cap="none">
              <a:solidFill>
                <a:srgbClr val="000000"/>
              </a:solidFill>
              <a:latin typeface="Arial"/>
              <a:ea typeface="Arial"/>
              <a:cs typeface="Arial"/>
              <a:sym typeface="Arial"/>
            </a:endParaRPr>
          </a:p>
          <a:p>
            <a:pPr marL="0" marR="0" lvl="0" indent="0" algn="r" rtl="0">
              <a:lnSpc>
                <a:spcPct val="115000"/>
              </a:lnSpc>
              <a:spcBef>
                <a:spcPts val="80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(Dammert Guardia et al., 2019)</a:t>
            </a:r>
            <a:endParaRPr sz="1600" b="0" i="0" u="none" strike="noStrike" cap="none">
              <a:solidFill>
                <a:schemeClr val="dk1"/>
              </a:solidFill>
              <a:latin typeface="Calibri"/>
              <a:ea typeface="Calibri"/>
              <a:cs typeface="Calibri"/>
              <a:sym typeface="Calibri"/>
            </a:endParaRPr>
          </a:p>
          <a:p>
            <a:pPr marL="285750" marR="0" lvl="0" indent="-184150" algn="just" rtl="0">
              <a:lnSpc>
                <a:spcPct val="115000"/>
              </a:lnSpc>
              <a:spcBef>
                <a:spcPts val="8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666" name="Google Shape;666;p23"/>
          <p:cNvPicPr preferRelativeResize="0"/>
          <p:nvPr/>
        </p:nvPicPr>
        <p:blipFill rotWithShape="1">
          <a:blip r:embed="rId3">
            <a:alphaModFix/>
          </a:blip>
          <a:srcRect/>
          <a:stretch/>
        </p:blipFill>
        <p:spPr>
          <a:xfrm>
            <a:off x="8680556" y="3381344"/>
            <a:ext cx="3168314" cy="2373179"/>
          </a:xfrm>
          <a:prstGeom prst="rect">
            <a:avLst/>
          </a:prstGeom>
          <a:noFill/>
          <a:ln>
            <a:noFill/>
          </a:ln>
        </p:spPr>
      </p:pic>
      <p:pic>
        <p:nvPicPr>
          <p:cNvPr id="667" name="Google Shape;667;p23"/>
          <p:cNvPicPr preferRelativeResize="0"/>
          <p:nvPr/>
        </p:nvPicPr>
        <p:blipFill rotWithShape="1">
          <a:blip r:embed="rId4">
            <a:alphaModFix/>
          </a:blip>
          <a:srcRect/>
          <a:stretch/>
        </p:blipFill>
        <p:spPr>
          <a:xfrm>
            <a:off x="4058402" y="3421026"/>
            <a:ext cx="2129206" cy="1597903"/>
          </a:xfrm>
          <a:prstGeom prst="rect">
            <a:avLst/>
          </a:prstGeom>
          <a:noFill/>
          <a:ln>
            <a:noFill/>
          </a:ln>
        </p:spPr>
      </p:pic>
      <p:sp>
        <p:nvSpPr>
          <p:cNvPr id="668" name="Google Shape;668;p23"/>
          <p:cNvSpPr/>
          <p:nvPr/>
        </p:nvSpPr>
        <p:spPr>
          <a:xfrm>
            <a:off x="-1034535" y="1094185"/>
            <a:ext cx="8166100" cy="445135"/>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US" sz="2000" b="0" i="1" u="none" strike="noStrike" cap="none">
                <a:solidFill>
                  <a:schemeClr val="dk1"/>
                </a:solidFill>
                <a:latin typeface="Calibri"/>
                <a:ea typeface="Calibri"/>
                <a:cs typeface="Calibri"/>
                <a:sym typeface="Calibri"/>
              </a:rPr>
              <a:t>Preguntas a plantearse en nuestro contexto</a:t>
            </a:r>
            <a:endParaRPr sz="1400" b="0" i="0" u="none" strike="noStrike" cap="none">
              <a:solidFill>
                <a:srgbClr val="000000"/>
              </a:solidFill>
              <a:latin typeface="Arial"/>
              <a:ea typeface="Arial"/>
              <a:cs typeface="Arial"/>
              <a:sym typeface="Arial"/>
            </a:endParaRPr>
          </a:p>
        </p:txBody>
      </p:sp>
      <p:pic>
        <p:nvPicPr>
          <p:cNvPr id="669" name="Google Shape;669;p23"/>
          <p:cNvPicPr preferRelativeResize="0"/>
          <p:nvPr/>
        </p:nvPicPr>
        <p:blipFill rotWithShape="1">
          <a:blip r:embed="rId5">
            <a:alphaModFix/>
          </a:blip>
          <a:srcRect l="11599" r="13136"/>
          <a:stretch/>
        </p:blipFill>
        <p:spPr>
          <a:xfrm>
            <a:off x="2331021" y="3421026"/>
            <a:ext cx="1631092" cy="2890952"/>
          </a:xfrm>
          <a:prstGeom prst="rect">
            <a:avLst/>
          </a:prstGeom>
          <a:noFill/>
          <a:ln>
            <a:noFill/>
          </a:ln>
        </p:spPr>
      </p:pic>
      <p:pic>
        <p:nvPicPr>
          <p:cNvPr id="670" name="Google Shape;670;p23"/>
          <p:cNvPicPr preferRelativeResize="0"/>
          <p:nvPr/>
        </p:nvPicPr>
        <p:blipFill rotWithShape="1">
          <a:blip r:embed="rId6">
            <a:alphaModFix/>
          </a:blip>
          <a:srcRect t="8712" r="32273"/>
          <a:stretch/>
        </p:blipFill>
        <p:spPr>
          <a:xfrm>
            <a:off x="606286" y="3421026"/>
            <a:ext cx="1594609" cy="2866484"/>
          </a:xfrm>
          <a:prstGeom prst="rect">
            <a:avLst/>
          </a:prstGeom>
          <a:noFill/>
          <a:ln>
            <a:noFill/>
          </a:ln>
        </p:spPr>
      </p:pic>
      <p:sp>
        <p:nvSpPr>
          <p:cNvPr id="671" name="Google Shape;671;p23"/>
          <p:cNvSpPr/>
          <p:nvPr/>
        </p:nvSpPr>
        <p:spPr>
          <a:xfrm>
            <a:off x="3974396" y="5038261"/>
            <a:ext cx="2309501" cy="941796"/>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Edificios en altura en la ciudad construidos exceptuando el C.E.</a:t>
            </a:r>
            <a:endParaRPr sz="1400" b="0" i="0" u="none" strike="noStrike" cap="none">
              <a:solidFill>
                <a:srgbClr val="000000"/>
              </a:solidFill>
              <a:latin typeface="Arial"/>
              <a:ea typeface="Arial"/>
              <a:cs typeface="Arial"/>
              <a:sym typeface="Arial"/>
            </a:endParaRPr>
          </a:p>
        </p:txBody>
      </p:sp>
      <p:sp>
        <p:nvSpPr>
          <p:cNvPr id="672" name="Google Shape;672;p23"/>
          <p:cNvSpPr/>
          <p:nvPr/>
        </p:nvSpPr>
        <p:spPr>
          <a:xfrm>
            <a:off x="9032110" y="5754523"/>
            <a:ext cx="3048256" cy="375487"/>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Plazas con rejas en la ciudad</a:t>
            </a:r>
            <a:endParaRPr sz="1400" b="0" i="0" u="none" strike="noStrike" cap="none">
              <a:solidFill>
                <a:srgbClr val="000000"/>
              </a:solidFill>
              <a:latin typeface="Arial"/>
              <a:ea typeface="Arial"/>
              <a:cs typeface="Arial"/>
              <a:sym typeface="Arial"/>
            </a:endParaRPr>
          </a:p>
        </p:txBody>
      </p:sp>
      <p:pic>
        <p:nvPicPr>
          <p:cNvPr id="673" name="Google Shape;673;p23"/>
          <p:cNvPicPr preferRelativeResize="0"/>
          <p:nvPr/>
        </p:nvPicPr>
        <p:blipFill rotWithShape="1">
          <a:blip r:embed="rId7">
            <a:alphaModFix/>
          </a:blip>
          <a:srcRect/>
          <a:stretch/>
        </p:blipFill>
        <p:spPr>
          <a:xfrm>
            <a:off x="6283897" y="3381344"/>
            <a:ext cx="1938126" cy="2930634"/>
          </a:xfrm>
          <a:prstGeom prst="rect">
            <a:avLst/>
          </a:prstGeom>
          <a:noFill/>
          <a:ln>
            <a:noFill/>
          </a:ln>
        </p:spPr>
      </p:pic>
      <p:sp>
        <p:nvSpPr>
          <p:cNvPr id="674" name="Google Shape;674;p23"/>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5" name="Google Shape;675;p23"/>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p23"/>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EL HÁBITAT CONSTRUIDO</a:t>
            </a:r>
            <a:endParaRPr sz="20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24"/>
          <p:cNvPicPr preferRelativeResize="0"/>
          <p:nvPr/>
        </p:nvPicPr>
        <p:blipFill rotWithShape="1">
          <a:blip r:embed="rId3">
            <a:alphaModFix/>
          </a:blip>
          <a:srcRect/>
          <a:stretch/>
        </p:blipFill>
        <p:spPr>
          <a:xfrm>
            <a:off x="3346621" y="1285854"/>
            <a:ext cx="5228968" cy="5077875"/>
          </a:xfrm>
          <a:prstGeom prst="rect">
            <a:avLst/>
          </a:prstGeom>
          <a:noFill/>
          <a:ln>
            <a:noFill/>
          </a:ln>
        </p:spPr>
      </p:pic>
      <p:sp>
        <p:nvSpPr>
          <p:cNvPr id="682" name="Google Shape;682;p24"/>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3" name="Google Shape;683;p24"/>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4" name="Google Shape;684;p24"/>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EXPERIENCIAS DE DISEÑO PARTICIPATIVO EN EL TERRITORIO</a:t>
            </a:r>
            <a:endParaRPr sz="2000" b="1" i="0" u="none" strike="noStrike" cap="none">
              <a:solidFill>
                <a:schemeClr val="lt1"/>
              </a:solidFill>
              <a:latin typeface="Calibri"/>
              <a:ea typeface="Calibri"/>
              <a:cs typeface="Calibri"/>
              <a:sym typeface="Calibri"/>
            </a:endParaRPr>
          </a:p>
        </p:txBody>
      </p:sp>
      <p:sp>
        <p:nvSpPr>
          <p:cNvPr id="685" name="Google Shape;685;p24"/>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25"/>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1" name="Google Shape;691;p25"/>
          <p:cNvSpPr/>
          <p:nvPr/>
        </p:nvSpPr>
        <p:spPr>
          <a:xfrm>
            <a:off x="10905930" y="5841530"/>
            <a:ext cx="488515" cy="475990"/>
          </a:xfrm>
          <a:prstGeom prst="ellipse">
            <a:avLst/>
          </a:prstGeom>
          <a:solidFill>
            <a:schemeClr val="accent6"/>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2" name="Google Shape;692;p25"/>
          <p:cNvSpPr txBox="1">
            <a:spLocks noGrp="1"/>
          </p:cNvSpPr>
          <p:nvPr>
            <p:ph type="body" idx="1"/>
          </p:nvPr>
        </p:nvSpPr>
        <p:spPr>
          <a:xfrm>
            <a:off x="4273516" y="1413249"/>
            <a:ext cx="6667558" cy="4263600"/>
          </a:xfrm>
          <a:prstGeom prst="rect">
            <a:avLst/>
          </a:prstGeom>
          <a:noFill/>
          <a:ln>
            <a:noFill/>
          </a:ln>
        </p:spPr>
        <p:txBody>
          <a:bodyPr spcFirstLastPara="1" wrap="square" lIns="91425" tIns="91425" rIns="91425" bIns="91425" anchor="t" anchorCtr="0">
            <a:noAutofit/>
          </a:bodyPr>
          <a:lstStyle/>
          <a:p>
            <a:pPr marL="457200" lvl="0" indent="-342900" algn="just" rtl="0">
              <a:lnSpc>
                <a:spcPct val="100000"/>
              </a:lnSpc>
              <a:spcBef>
                <a:spcPts val="0"/>
              </a:spcBef>
              <a:spcAft>
                <a:spcPts val="0"/>
              </a:spcAft>
              <a:buClr>
                <a:srgbClr val="1C1E21"/>
              </a:buClr>
              <a:buSzPts val="1800"/>
              <a:buFont typeface="Lora"/>
              <a:buChar char="●"/>
            </a:pPr>
            <a:r>
              <a:rPr lang="en-US" sz="1800">
                <a:solidFill>
                  <a:srgbClr val="1C1E21"/>
                </a:solidFill>
                <a:highlight>
                  <a:srgbClr val="FFFFFF"/>
                </a:highlight>
                <a:latin typeface="Calibri"/>
                <a:ea typeface="Calibri"/>
                <a:cs typeface="Calibri"/>
                <a:sym typeface="Calibri"/>
              </a:rPr>
              <a:t>Colectivo interdisciplinario integrado por estudiantes de grado y profesionales, (arquitectura, trabajo social, ciencias ambientales, geografía) disciplinas que nos integran a la hora de abordar proyectos y prácticas sociales </a:t>
            </a:r>
            <a:endParaRPr/>
          </a:p>
          <a:p>
            <a:pPr marL="457200" lvl="0" indent="-228600" algn="just" rtl="0">
              <a:lnSpc>
                <a:spcPct val="100000"/>
              </a:lnSpc>
              <a:spcBef>
                <a:spcPts val="0"/>
              </a:spcBef>
              <a:spcAft>
                <a:spcPts val="0"/>
              </a:spcAft>
              <a:buClr>
                <a:srgbClr val="1C1E21"/>
              </a:buClr>
              <a:buSzPts val="1800"/>
              <a:buFont typeface="Lora"/>
              <a:buNone/>
            </a:pPr>
            <a:endParaRPr sz="1800">
              <a:solidFill>
                <a:srgbClr val="1C1E21"/>
              </a:solidFill>
              <a:highlight>
                <a:srgbClr val="FFFFFF"/>
              </a:highlight>
              <a:latin typeface="Calibri"/>
              <a:ea typeface="Calibri"/>
              <a:cs typeface="Calibri"/>
              <a:sym typeface="Calibri"/>
            </a:endParaRPr>
          </a:p>
          <a:p>
            <a:pPr marL="457200" lvl="0" indent="-342900" algn="just" rtl="0">
              <a:lnSpc>
                <a:spcPct val="100000"/>
              </a:lnSpc>
              <a:spcBef>
                <a:spcPts val="0"/>
              </a:spcBef>
              <a:spcAft>
                <a:spcPts val="0"/>
              </a:spcAft>
              <a:buClr>
                <a:srgbClr val="1C1E21"/>
              </a:buClr>
              <a:buSzPts val="1800"/>
              <a:buFont typeface="Lora"/>
              <a:buChar char="●"/>
            </a:pPr>
            <a:r>
              <a:rPr lang="en-US" sz="1800">
                <a:solidFill>
                  <a:srgbClr val="1C1E21"/>
                </a:solidFill>
                <a:highlight>
                  <a:srgbClr val="FFFFFF"/>
                </a:highlight>
                <a:latin typeface="Calibri"/>
                <a:ea typeface="Calibri"/>
                <a:cs typeface="Calibri"/>
                <a:sym typeface="Calibri"/>
              </a:rPr>
              <a:t>Desde 2013 trabajamos en el territorio, en pos de mejorar las condiciones del habitat en diferentes comunidades, acompañando el proceso de autogestión de los grupos.</a:t>
            </a:r>
            <a:endParaRPr/>
          </a:p>
          <a:p>
            <a:pPr marL="457200" lvl="0" indent="-228600" algn="just" rtl="0">
              <a:lnSpc>
                <a:spcPct val="100000"/>
              </a:lnSpc>
              <a:spcBef>
                <a:spcPts val="0"/>
              </a:spcBef>
              <a:spcAft>
                <a:spcPts val="0"/>
              </a:spcAft>
              <a:buClr>
                <a:srgbClr val="1C1E21"/>
              </a:buClr>
              <a:buSzPts val="1800"/>
              <a:buFont typeface="Lora"/>
              <a:buNone/>
            </a:pPr>
            <a:endParaRPr sz="1800">
              <a:solidFill>
                <a:srgbClr val="1C1E21"/>
              </a:solidFill>
              <a:highlight>
                <a:srgbClr val="FFFFFF"/>
              </a:highlight>
              <a:latin typeface="Calibri"/>
              <a:ea typeface="Calibri"/>
              <a:cs typeface="Calibri"/>
              <a:sym typeface="Calibri"/>
            </a:endParaRPr>
          </a:p>
          <a:p>
            <a:pPr marL="457200" lvl="0" indent="-342900" algn="just" rtl="0">
              <a:lnSpc>
                <a:spcPct val="100000"/>
              </a:lnSpc>
              <a:spcBef>
                <a:spcPts val="0"/>
              </a:spcBef>
              <a:spcAft>
                <a:spcPts val="0"/>
              </a:spcAft>
              <a:buClr>
                <a:srgbClr val="1C1E21"/>
              </a:buClr>
              <a:buSzPts val="1800"/>
              <a:buFont typeface="Lora"/>
              <a:buChar char="●"/>
            </a:pPr>
            <a:r>
              <a:rPr lang="en-US" sz="1800">
                <a:solidFill>
                  <a:srgbClr val="1C1E21"/>
                </a:solidFill>
                <a:highlight>
                  <a:srgbClr val="FFFFFF"/>
                </a:highlight>
                <a:latin typeface="Calibri"/>
                <a:ea typeface="Calibri"/>
                <a:cs typeface="Calibri"/>
                <a:sym typeface="Calibri"/>
              </a:rPr>
              <a:t>Articulación con diversas organizaciones sociales y comunidades populares de la provincia y con la Universidad Nacional de Cuyo. </a:t>
            </a:r>
            <a:endParaRPr sz="1800">
              <a:latin typeface="Calibri"/>
              <a:ea typeface="Calibri"/>
              <a:cs typeface="Calibri"/>
              <a:sym typeface="Calibri"/>
            </a:endParaRPr>
          </a:p>
        </p:txBody>
      </p:sp>
      <p:sp>
        <p:nvSpPr>
          <p:cNvPr id="693" name="Google Shape;693;p25"/>
          <p:cNvSpPr/>
          <p:nvPr/>
        </p:nvSpPr>
        <p:spPr>
          <a:xfrm>
            <a:off x="3728058" y="5815953"/>
            <a:ext cx="488515" cy="475990"/>
          </a:xfrm>
          <a:prstGeom prst="ellipse">
            <a:avLst/>
          </a:prstGeom>
          <a:solidFill>
            <a:schemeClr val="accent6"/>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4" name="Google Shape;694;p25"/>
          <p:cNvSpPr/>
          <p:nvPr/>
        </p:nvSpPr>
        <p:spPr>
          <a:xfrm>
            <a:off x="5081043" y="5832655"/>
            <a:ext cx="488515" cy="475990"/>
          </a:xfrm>
          <a:prstGeom prst="ellipse">
            <a:avLst/>
          </a:prstGeom>
          <a:solidFill>
            <a:schemeClr val="accent6"/>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5" name="Google Shape;695;p25"/>
          <p:cNvSpPr/>
          <p:nvPr/>
        </p:nvSpPr>
        <p:spPr>
          <a:xfrm>
            <a:off x="6554721" y="5832655"/>
            <a:ext cx="488515" cy="475990"/>
          </a:xfrm>
          <a:prstGeom prst="ellipse">
            <a:avLst/>
          </a:prstGeom>
          <a:solidFill>
            <a:schemeClr val="accent6"/>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6" name="Google Shape;696;p25"/>
          <p:cNvSpPr/>
          <p:nvPr/>
        </p:nvSpPr>
        <p:spPr>
          <a:xfrm>
            <a:off x="7918710" y="5841005"/>
            <a:ext cx="488515" cy="475990"/>
          </a:xfrm>
          <a:prstGeom prst="ellipse">
            <a:avLst/>
          </a:prstGeom>
          <a:solidFill>
            <a:schemeClr val="accent6"/>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7" name="Google Shape;697;p25"/>
          <p:cNvSpPr txBox="1"/>
          <p:nvPr/>
        </p:nvSpPr>
        <p:spPr>
          <a:xfrm>
            <a:off x="7351363" y="6342047"/>
            <a:ext cx="169310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Compartiendo Habitares 2019</a:t>
            </a:r>
            <a:endParaRPr sz="1400" b="1" i="0" u="none" strike="noStrike" cap="none">
              <a:solidFill>
                <a:srgbClr val="000000"/>
              </a:solidFill>
              <a:latin typeface="Calibri"/>
              <a:ea typeface="Calibri"/>
              <a:cs typeface="Calibri"/>
              <a:sym typeface="Calibri"/>
            </a:endParaRPr>
          </a:p>
        </p:txBody>
      </p:sp>
      <p:sp>
        <p:nvSpPr>
          <p:cNvPr id="698" name="Google Shape;698;p25"/>
          <p:cNvSpPr txBox="1"/>
          <p:nvPr/>
        </p:nvSpPr>
        <p:spPr>
          <a:xfrm>
            <a:off x="3164387" y="6354573"/>
            <a:ext cx="169310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Tejiendo Lazos</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2013</a:t>
            </a:r>
            <a:endParaRPr sz="1400" b="1" i="0" u="none" strike="noStrike" cap="none">
              <a:solidFill>
                <a:srgbClr val="000000"/>
              </a:solidFill>
              <a:latin typeface="Calibri"/>
              <a:ea typeface="Calibri"/>
              <a:cs typeface="Calibri"/>
              <a:sym typeface="Calibri"/>
            </a:endParaRPr>
          </a:p>
        </p:txBody>
      </p:sp>
      <p:sp>
        <p:nvSpPr>
          <p:cNvPr id="699" name="Google Shape;699;p25"/>
          <p:cNvSpPr txBox="1"/>
          <p:nvPr/>
        </p:nvSpPr>
        <p:spPr>
          <a:xfrm>
            <a:off x="4466049" y="6372845"/>
            <a:ext cx="169310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Ando Habitando</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2015</a:t>
            </a:r>
            <a:endParaRPr sz="1400" b="1" i="0" u="none" strike="noStrike" cap="none">
              <a:solidFill>
                <a:srgbClr val="000000"/>
              </a:solidFill>
              <a:latin typeface="Calibri"/>
              <a:ea typeface="Calibri"/>
              <a:cs typeface="Calibri"/>
              <a:sym typeface="Calibri"/>
            </a:endParaRPr>
          </a:p>
        </p:txBody>
      </p:sp>
      <p:sp>
        <p:nvSpPr>
          <p:cNvPr id="700" name="Google Shape;700;p25"/>
          <p:cNvSpPr txBox="1"/>
          <p:nvPr/>
        </p:nvSpPr>
        <p:spPr>
          <a:xfrm>
            <a:off x="5874509" y="6354573"/>
            <a:ext cx="185683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Hábitat de Produc. Social 2017</a:t>
            </a:r>
            <a:endParaRPr sz="1400" b="1" i="0" u="none" strike="noStrike" cap="none">
              <a:solidFill>
                <a:srgbClr val="000000"/>
              </a:solidFill>
              <a:latin typeface="Calibri"/>
              <a:ea typeface="Calibri"/>
              <a:cs typeface="Calibri"/>
              <a:sym typeface="Calibri"/>
            </a:endParaRPr>
          </a:p>
        </p:txBody>
      </p:sp>
      <p:pic>
        <p:nvPicPr>
          <p:cNvPr id="701" name="Google Shape;701;p25" descr="C:\Users\Virginia\Desktop\55881719_813377625721647_6610221815509811200_n.jpg"/>
          <p:cNvPicPr preferRelativeResize="0"/>
          <p:nvPr/>
        </p:nvPicPr>
        <p:blipFill rotWithShape="1">
          <a:blip r:embed="rId3">
            <a:alphaModFix/>
          </a:blip>
          <a:srcRect r="1793"/>
          <a:stretch/>
        </p:blipFill>
        <p:spPr>
          <a:xfrm>
            <a:off x="419587" y="2687632"/>
            <a:ext cx="3434342" cy="2625247"/>
          </a:xfrm>
          <a:prstGeom prst="rect">
            <a:avLst/>
          </a:prstGeom>
          <a:noFill/>
          <a:ln>
            <a:noFill/>
          </a:ln>
        </p:spPr>
      </p:pic>
      <p:sp>
        <p:nvSpPr>
          <p:cNvPr id="702" name="Google Shape;702;p25"/>
          <p:cNvSpPr txBox="1"/>
          <p:nvPr/>
        </p:nvSpPr>
        <p:spPr>
          <a:xfrm>
            <a:off x="419587" y="5397181"/>
            <a:ext cx="3020786" cy="106150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endParaRPr sz="1600" b="0" i="1"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1600"/>
              <a:buFont typeface="Calibri"/>
              <a:buNone/>
            </a:pPr>
            <a:r>
              <a:rPr lang="en-US" sz="1600" b="0" i="1" u="none" strike="noStrike" cap="none">
                <a:solidFill>
                  <a:srgbClr val="0C0C0C"/>
                </a:solidFill>
                <a:latin typeface="Calibri"/>
                <a:ea typeface="Calibri"/>
                <a:cs typeface="Calibri"/>
                <a:sym typeface="Calibri"/>
              </a:rPr>
              <a:t>Proyectos de Extensión Universitaria UNCuyo </a:t>
            </a:r>
            <a:endParaRPr sz="1600" b="0" i="1"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600"/>
              <a:buFont typeface="Calibri"/>
              <a:buNone/>
            </a:pPr>
            <a:endParaRPr sz="1600" b="0" i="1" u="none" strike="noStrike" cap="none">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1600"/>
              <a:buFont typeface="Calibri"/>
              <a:buNone/>
            </a:pPr>
            <a:r>
              <a:rPr lang="en-US" sz="1600" b="0" i="1" u="none" strike="noStrike" cap="none">
                <a:solidFill>
                  <a:srgbClr val="0C0C0C"/>
                </a:solidFill>
                <a:latin typeface="Calibri"/>
                <a:ea typeface="Calibri"/>
                <a:cs typeface="Calibri"/>
                <a:sym typeface="Calibri"/>
              </a:rPr>
              <a:t>Programas de Inclusión Social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Calibri"/>
              <a:buNone/>
            </a:pPr>
            <a:endParaRPr sz="1600" b="0" i="1" u="none" strike="noStrike" cap="none">
              <a:solidFill>
                <a:srgbClr val="0C0C0C"/>
              </a:solidFill>
              <a:latin typeface="Calibri"/>
              <a:ea typeface="Calibri"/>
              <a:cs typeface="Calibri"/>
              <a:sym typeface="Calibri"/>
            </a:endParaRPr>
          </a:p>
        </p:txBody>
      </p:sp>
      <p:sp>
        <p:nvSpPr>
          <p:cNvPr id="703" name="Google Shape;703;p25"/>
          <p:cNvSpPr/>
          <p:nvPr/>
        </p:nvSpPr>
        <p:spPr>
          <a:xfrm>
            <a:off x="9334652" y="5853531"/>
            <a:ext cx="488515" cy="475990"/>
          </a:xfrm>
          <a:prstGeom prst="ellipse">
            <a:avLst/>
          </a:prstGeom>
          <a:solidFill>
            <a:schemeClr val="accent6"/>
          </a:solidFill>
          <a:ln w="254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4" name="Google Shape;704;p25"/>
          <p:cNvSpPr txBox="1"/>
          <p:nvPr/>
        </p:nvSpPr>
        <p:spPr>
          <a:xfrm>
            <a:off x="8818105" y="6354573"/>
            <a:ext cx="1693101"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Mujeres horneras del Algarrobal 2020</a:t>
            </a:r>
            <a:endParaRPr sz="1400" b="1" i="0" u="none" strike="noStrike" cap="none">
              <a:solidFill>
                <a:srgbClr val="000000"/>
              </a:solidFill>
              <a:latin typeface="Calibri"/>
              <a:ea typeface="Calibri"/>
              <a:cs typeface="Calibri"/>
              <a:sym typeface="Calibri"/>
            </a:endParaRPr>
          </a:p>
        </p:txBody>
      </p:sp>
      <p:cxnSp>
        <p:nvCxnSpPr>
          <p:cNvPr id="705" name="Google Shape;705;p25"/>
          <p:cNvCxnSpPr/>
          <p:nvPr/>
        </p:nvCxnSpPr>
        <p:spPr>
          <a:xfrm>
            <a:off x="0" y="6079525"/>
            <a:ext cx="11862486" cy="37070"/>
          </a:xfrm>
          <a:prstGeom prst="straightConnector1">
            <a:avLst/>
          </a:prstGeom>
          <a:noFill/>
          <a:ln w="38100" cap="flat" cmpd="sng">
            <a:solidFill>
              <a:srgbClr val="FDA739"/>
            </a:solidFill>
            <a:prstDash val="solid"/>
            <a:round/>
            <a:headEnd type="none" w="sm" len="sm"/>
            <a:tailEnd type="stealth" w="med" len="med"/>
          </a:ln>
        </p:spPr>
      </p:cxnSp>
      <p:pic>
        <p:nvPicPr>
          <p:cNvPr id="706" name="Google Shape;706;p25"/>
          <p:cNvPicPr preferRelativeResize="0"/>
          <p:nvPr/>
        </p:nvPicPr>
        <p:blipFill rotWithShape="1">
          <a:blip r:embed="rId4">
            <a:alphaModFix/>
          </a:blip>
          <a:srcRect l="7070" t="28648" r="6731" b="32789"/>
          <a:stretch/>
        </p:blipFill>
        <p:spPr>
          <a:xfrm>
            <a:off x="419588" y="1123852"/>
            <a:ext cx="3434342" cy="1398758"/>
          </a:xfrm>
          <a:prstGeom prst="rect">
            <a:avLst/>
          </a:prstGeom>
          <a:noFill/>
          <a:ln>
            <a:noFill/>
          </a:ln>
        </p:spPr>
      </p:pic>
      <p:sp>
        <p:nvSpPr>
          <p:cNvPr id="707" name="Google Shape;707;p25"/>
          <p:cNvSpPr txBox="1"/>
          <p:nvPr/>
        </p:nvSpPr>
        <p:spPr>
          <a:xfrm>
            <a:off x="10389383" y="6342572"/>
            <a:ext cx="1693101"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Mujeres horneras del Algarrobal 2021</a:t>
            </a:r>
            <a:endParaRPr sz="1400" b="1" i="0" u="none" strike="noStrike" cap="none">
              <a:solidFill>
                <a:srgbClr val="000000"/>
              </a:solidFill>
              <a:latin typeface="Calibri"/>
              <a:ea typeface="Calibri"/>
              <a:cs typeface="Calibri"/>
              <a:sym typeface="Calibri"/>
            </a:endParaRPr>
          </a:p>
        </p:txBody>
      </p:sp>
      <p:sp>
        <p:nvSpPr>
          <p:cNvPr id="708" name="Google Shape;708;p25"/>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9" name="Google Shape;709;p25"/>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EXPERIENCIAS DE DISEÑO PARTICIPATIVO EN EL TERRITORIO</a:t>
            </a:r>
            <a:endParaRPr sz="2000" b="1" i="0" u="none" strike="noStrike" cap="none">
              <a:solidFill>
                <a:schemeClr val="lt1"/>
              </a:solidFill>
              <a:latin typeface="Calibri"/>
              <a:ea typeface="Calibri"/>
              <a:cs typeface="Calibri"/>
              <a:sym typeface="Calibri"/>
            </a:endParaRPr>
          </a:p>
        </p:txBody>
      </p:sp>
      <p:sp>
        <p:nvSpPr>
          <p:cNvPr id="710" name="Google Shape;710;p25"/>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35</a:t>
            </a:fld>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26"/>
          <p:cNvSpPr txBox="1"/>
          <p:nvPr/>
        </p:nvSpPr>
        <p:spPr>
          <a:xfrm>
            <a:off x="4758851" y="1707511"/>
            <a:ext cx="6649504" cy="4616608"/>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 Nuestros abordajes territoriales abarcan en mayor medida lo socio-cultural</a:t>
            </a:r>
            <a:endParaRPr sz="1400" b="0" i="0" u="none" strike="noStrike" cap="none">
              <a:solidFill>
                <a:srgbClr val="000000"/>
              </a:solidFill>
              <a:latin typeface="Arial"/>
              <a:ea typeface="Arial"/>
              <a:cs typeface="Arial"/>
              <a:sym typeface="Arial"/>
            </a:endParaRPr>
          </a:p>
          <a:p>
            <a:pPr marL="285750" marR="0" lvl="0" indent="-234950" algn="just" rtl="0">
              <a:lnSpc>
                <a:spcPct val="150000"/>
              </a:lnSpc>
              <a:spcBef>
                <a:spcPts val="0"/>
              </a:spcBef>
              <a:spcAft>
                <a:spcPts val="0"/>
              </a:spcAft>
              <a:buClr>
                <a:schemeClr val="dk1"/>
              </a:buClr>
              <a:buSzPts val="800"/>
              <a:buFont typeface="Arial"/>
              <a:buNone/>
            </a:pPr>
            <a:endParaRPr sz="800" b="0" i="0" u="none" strike="noStrike" cap="none">
              <a:solidFill>
                <a:srgbClr val="1C1E21"/>
              </a:solidFill>
              <a:highlight>
                <a:srgbClr val="FFFFFF"/>
              </a:highlight>
              <a:latin typeface="Calibri"/>
              <a:ea typeface="Calibri"/>
              <a:cs typeface="Calibri"/>
              <a:sym typeface="Calibri"/>
            </a:endParaRPr>
          </a:p>
          <a:p>
            <a:pPr marL="285750" marR="0" lvl="0" indent="-285750" algn="just" rtl="0">
              <a:lnSpc>
                <a:spcPct val="15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Vinculación con los otros ejes:</a:t>
            </a:r>
            <a:endParaRPr sz="800" b="0" i="0" u="none" strike="noStrike" cap="none">
              <a:solidFill>
                <a:srgbClr val="1C1E21"/>
              </a:solidFill>
              <a:highlight>
                <a:srgbClr val="FFFFFF"/>
              </a:highlight>
              <a:latin typeface="Calibri"/>
              <a:ea typeface="Calibri"/>
              <a:cs typeface="Calibri"/>
              <a:sym typeface="Calibri"/>
            </a:endParaRPr>
          </a:p>
          <a:p>
            <a:pPr marL="630555" marR="0" lvl="0" indent="-361950" algn="just" rtl="0">
              <a:lnSpc>
                <a:spcPct val="100000"/>
              </a:lnSpc>
              <a:spcBef>
                <a:spcPts val="0"/>
              </a:spcBef>
              <a:spcAft>
                <a:spcPts val="0"/>
              </a:spcAft>
              <a:buClr>
                <a:srgbClr val="1C1E21"/>
              </a:buClr>
              <a:buSzPts val="1800"/>
              <a:buFont typeface="Calibri"/>
              <a:buChar char="-"/>
            </a:pPr>
            <a:r>
              <a:rPr lang="en-US" sz="1800" b="0" i="0" u="none" strike="noStrike" cap="none">
                <a:solidFill>
                  <a:srgbClr val="1C1E21"/>
                </a:solidFill>
                <a:highlight>
                  <a:srgbClr val="FFFFFF"/>
                </a:highlight>
                <a:latin typeface="Calibri"/>
                <a:ea typeface="Calibri"/>
                <a:cs typeface="Calibri"/>
                <a:sym typeface="Calibri"/>
              </a:rPr>
              <a:t>Proyectos que trabajamos son espacios públicos y comunes, con un mínimo impacto ambiental</a:t>
            </a:r>
            <a:endParaRPr sz="1400" b="0" i="0" u="none" strike="noStrike" cap="none">
              <a:solidFill>
                <a:srgbClr val="000000"/>
              </a:solidFill>
              <a:latin typeface="Arial"/>
              <a:ea typeface="Arial"/>
              <a:cs typeface="Arial"/>
              <a:sym typeface="Arial"/>
            </a:endParaRPr>
          </a:p>
          <a:p>
            <a:pPr marL="630555" marR="0" lvl="0" indent="-361950" algn="just" rtl="0">
              <a:lnSpc>
                <a:spcPct val="100000"/>
              </a:lnSpc>
              <a:spcBef>
                <a:spcPts val="0"/>
              </a:spcBef>
              <a:spcAft>
                <a:spcPts val="0"/>
              </a:spcAft>
              <a:buClr>
                <a:srgbClr val="1C1E21"/>
              </a:buClr>
              <a:buSzPts val="1800"/>
              <a:buFont typeface="Calibri"/>
              <a:buChar char="-"/>
            </a:pPr>
            <a:r>
              <a:rPr lang="en-US" sz="1800" b="0" i="0" u="none" strike="noStrike" cap="none">
                <a:solidFill>
                  <a:srgbClr val="1C1E21"/>
                </a:solidFill>
                <a:highlight>
                  <a:srgbClr val="FFFFFF"/>
                </a:highlight>
                <a:latin typeface="Calibri"/>
                <a:ea typeface="Calibri"/>
                <a:cs typeface="Calibri"/>
                <a:sym typeface="Calibri"/>
              </a:rPr>
              <a:t>Los proyectos Los recursos económicos (materiales) provienen del estado (municipios) o de donaciones de privados </a:t>
            </a:r>
            <a:endParaRPr sz="1400" b="0" i="0" u="none" strike="noStrike" cap="none">
              <a:solidFill>
                <a:srgbClr val="000000"/>
              </a:solidFill>
              <a:latin typeface="Arial"/>
              <a:ea typeface="Arial"/>
              <a:cs typeface="Arial"/>
              <a:sym typeface="Arial"/>
            </a:endParaRPr>
          </a:p>
          <a:p>
            <a:pPr marL="630555" marR="0" lvl="0" indent="-361950" algn="just" rtl="0">
              <a:lnSpc>
                <a:spcPct val="100000"/>
              </a:lnSpc>
              <a:spcBef>
                <a:spcPts val="0"/>
              </a:spcBef>
              <a:spcAft>
                <a:spcPts val="0"/>
              </a:spcAft>
              <a:buClr>
                <a:srgbClr val="1C1E21"/>
              </a:buClr>
              <a:buSzPts val="1800"/>
              <a:buFont typeface="Calibri"/>
              <a:buChar char="-"/>
            </a:pPr>
            <a:r>
              <a:rPr lang="en-US" sz="1800" b="0" i="0" u="none" strike="noStrike" cap="none">
                <a:solidFill>
                  <a:srgbClr val="1C1E21"/>
                </a:solidFill>
                <a:highlight>
                  <a:srgbClr val="FFFFFF"/>
                </a:highlight>
                <a:latin typeface="Calibri"/>
                <a:ea typeface="Calibri"/>
                <a:cs typeface="Calibri"/>
                <a:sym typeface="Calibri"/>
              </a:rPr>
              <a:t>La mano de obra la provee el municipio y/o las mismas comunidades </a:t>
            </a:r>
            <a:endParaRPr sz="1400" b="0" i="0" u="none" strike="noStrike" cap="none">
              <a:solidFill>
                <a:srgbClr val="000000"/>
              </a:solidFill>
              <a:latin typeface="Arial"/>
              <a:ea typeface="Arial"/>
              <a:cs typeface="Arial"/>
              <a:sym typeface="Arial"/>
            </a:endParaRPr>
          </a:p>
          <a:p>
            <a:pPr marL="285750" marR="0" lvl="0" indent="-234950" algn="just" rtl="0">
              <a:lnSpc>
                <a:spcPct val="150000"/>
              </a:lnSpc>
              <a:spcBef>
                <a:spcPts val="0"/>
              </a:spcBef>
              <a:spcAft>
                <a:spcPts val="0"/>
              </a:spcAft>
              <a:buClr>
                <a:schemeClr val="dk1"/>
              </a:buClr>
              <a:buSzPts val="800"/>
              <a:buFont typeface="Calibri"/>
              <a:buNone/>
            </a:pPr>
            <a:endParaRPr sz="800" b="0" i="0" u="none" strike="noStrike" cap="none">
              <a:solidFill>
                <a:srgbClr val="1C1E21"/>
              </a:solidFill>
              <a:highlight>
                <a:srgbClr val="FFFFFF"/>
              </a:highlight>
              <a:latin typeface="Calibri"/>
              <a:ea typeface="Calibri"/>
              <a:cs typeface="Calibri"/>
              <a:sym typeface="Calibri"/>
            </a:endParaRPr>
          </a:p>
          <a:p>
            <a:pPr marL="285750" marR="0" lvl="0" indent="-285750" algn="just" rtl="0">
              <a:lnSpc>
                <a:spcPct val="15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Entendemos el </a:t>
            </a:r>
            <a:r>
              <a:rPr lang="en-US" sz="1800" b="1" i="0" u="none" strike="noStrike" cap="none">
                <a:solidFill>
                  <a:srgbClr val="1C1E21"/>
                </a:solidFill>
                <a:highlight>
                  <a:srgbClr val="FFFFFF"/>
                </a:highlight>
                <a:latin typeface="Calibri"/>
                <a:ea typeface="Calibri"/>
                <a:cs typeface="Calibri"/>
                <a:sym typeface="Calibri"/>
              </a:rPr>
              <a:t>BIEN COMÚN </a:t>
            </a:r>
            <a:r>
              <a:rPr lang="en-US" sz="1800" b="0" i="0" u="none" strike="noStrike" cap="none">
                <a:solidFill>
                  <a:srgbClr val="1C1E21"/>
                </a:solidFill>
                <a:highlight>
                  <a:srgbClr val="FFFFFF"/>
                </a:highlight>
                <a:latin typeface="Calibri"/>
                <a:ea typeface="Calibri"/>
                <a:cs typeface="Calibri"/>
                <a:sym typeface="Calibri"/>
              </a:rPr>
              <a:t>como aspecto esencial de las necesidades humanas </a:t>
            </a:r>
            <a:endParaRPr sz="1800" b="0" i="0" u="none" strike="noStrike" cap="none">
              <a:solidFill>
                <a:srgbClr val="1C1E21"/>
              </a:solidFill>
              <a:highlight>
                <a:srgbClr val="FFFFFF"/>
              </a:highlight>
              <a:latin typeface="Calibri"/>
              <a:ea typeface="Calibri"/>
              <a:cs typeface="Calibri"/>
              <a:sym typeface="Calibri"/>
            </a:endParaRPr>
          </a:p>
          <a:p>
            <a:pPr marL="285750" marR="0" lvl="0" indent="-171450" algn="just" rtl="0">
              <a:lnSpc>
                <a:spcPct val="150000"/>
              </a:lnSpc>
              <a:spcBef>
                <a:spcPts val="0"/>
              </a:spcBef>
              <a:spcAft>
                <a:spcPts val="0"/>
              </a:spcAft>
              <a:buClr>
                <a:schemeClr val="dk1"/>
              </a:buClr>
              <a:buSzPts val="1800"/>
              <a:buFont typeface="Calibri"/>
              <a:buNone/>
            </a:pPr>
            <a:endParaRPr sz="1800" b="0" i="0" u="none" strike="noStrike" cap="none">
              <a:solidFill>
                <a:srgbClr val="1C1E21"/>
              </a:solidFill>
              <a:highlight>
                <a:srgbClr val="FFFFFF"/>
              </a:highlight>
              <a:latin typeface="Calibri"/>
              <a:ea typeface="Calibri"/>
              <a:cs typeface="Calibri"/>
              <a:sym typeface="Calibri"/>
            </a:endParaRPr>
          </a:p>
        </p:txBody>
      </p:sp>
      <p:sp>
        <p:nvSpPr>
          <p:cNvPr id="716" name="Google Shape;716;p26"/>
          <p:cNvSpPr/>
          <p:nvPr/>
        </p:nvSpPr>
        <p:spPr>
          <a:xfrm>
            <a:off x="1791780" y="1245846"/>
            <a:ext cx="632416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741B47"/>
                </a:solidFill>
                <a:latin typeface="Calibri"/>
                <a:ea typeface="Calibri"/>
                <a:cs typeface="Calibri"/>
                <a:sym typeface="Calibri"/>
              </a:rPr>
              <a:t>LA SUSTENTABILIDAD DESDE LA MIRADA DE AH </a:t>
            </a:r>
            <a:endParaRPr sz="1400" b="0" i="0" u="none" strike="noStrike" cap="none">
              <a:solidFill>
                <a:srgbClr val="000000"/>
              </a:solidFill>
              <a:latin typeface="Arial"/>
              <a:ea typeface="Arial"/>
              <a:cs typeface="Arial"/>
              <a:sym typeface="Arial"/>
            </a:endParaRPr>
          </a:p>
        </p:txBody>
      </p:sp>
      <p:grpSp>
        <p:nvGrpSpPr>
          <p:cNvPr id="717" name="Google Shape;717;p26"/>
          <p:cNvGrpSpPr/>
          <p:nvPr/>
        </p:nvGrpSpPr>
        <p:grpSpPr>
          <a:xfrm>
            <a:off x="730966" y="2154963"/>
            <a:ext cx="3808113" cy="3610704"/>
            <a:chOff x="51046" y="1213522"/>
            <a:chExt cx="3980334" cy="3773998"/>
          </a:xfrm>
        </p:grpSpPr>
        <p:pic>
          <p:nvPicPr>
            <p:cNvPr id="718" name="Google Shape;718;p26"/>
            <p:cNvPicPr preferRelativeResize="0"/>
            <p:nvPr/>
          </p:nvPicPr>
          <p:blipFill rotWithShape="1">
            <a:blip r:embed="rId3">
              <a:alphaModFix/>
            </a:blip>
            <a:srcRect l="19585" r="20826" b="34712"/>
            <a:stretch/>
          </p:blipFill>
          <p:spPr>
            <a:xfrm>
              <a:off x="157655" y="1361048"/>
              <a:ext cx="3656704" cy="3478945"/>
            </a:xfrm>
            <a:prstGeom prst="rect">
              <a:avLst/>
            </a:prstGeom>
            <a:noFill/>
            <a:ln>
              <a:noFill/>
            </a:ln>
          </p:spPr>
        </p:pic>
        <p:sp>
          <p:nvSpPr>
            <p:cNvPr id="719" name="Google Shape;719;p26"/>
            <p:cNvSpPr/>
            <p:nvPr/>
          </p:nvSpPr>
          <p:spPr>
            <a:xfrm rot="2897466">
              <a:off x="100961" y="4000716"/>
              <a:ext cx="1377528" cy="4182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AEABAB"/>
                  </a:solidFill>
                  <a:latin typeface="Calibri"/>
                  <a:ea typeface="Calibri"/>
                  <a:cs typeface="Calibri"/>
                  <a:sym typeface="Calibri"/>
                </a:rPr>
                <a:t>ambiental </a:t>
              </a:r>
              <a:endParaRPr sz="1400" b="0" i="0" u="none" strike="noStrike" cap="none">
                <a:solidFill>
                  <a:srgbClr val="000000"/>
                </a:solidFill>
                <a:latin typeface="Arial"/>
                <a:ea typeface="Arial"/>
                <a:cs typeface="Arial"/>
                <a:sym typeface="Arial"/>
              </a:endParaRPr>
            </a:p>
          </p:txBody>
        </p:sp>
        <p:sp>
          <p:nvSpPr>
            <p:cNvPr id="720" name="Google Shape;720;p26"/>
            <p:cNvSpPr/>
            <p:nvPr/>
          </p:nvSpPr>
          <p:spPr>
            <a:xfrm rot="2721148">
              <a:off x="2563709" y="1727888"/>
              <a:ext cx="1470417" cy="4182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AEABAB"/>
                  </a:solidFill>
                  <a:latin typeface="Calibri"/>
                  <a:ea typeface="Calibri"/>
                  <a:cs typeface="Calibri"/>
                  <a:sym typeface="Calibri"/>
                </a:rPr>
                <a:t>económico </a:t>
              </a:r>
              <a:endParaRPr sz="1400" b="0" i="0" u="none" strike="noStrike" cap="none">
                <a:solidFill>
                  <a:srgbClr val="000000"/>
                </a:solidFill>
                <a:latin typeface="Arial"/>
                <a:ea typeface="Arial"/>
                <a:cs typeface="Arial"/>
                <a:sym typeface="Arial"/>
              </a:endParaRPr>
            </a:p>
          </p:txBody>
        </p:sp>
        <p:sp>
          <p:nvSpPr>
            <p:cNvPr id="721" name="Google Shape;721;p26"/>
            <p:cNvSpPr/>
            <p:nvPr/>
          </p:nvSpPr>
          <p:spPr>
            <a:xfrm rot="-2122296">
              <a:off x="2510418" y="4219944"/>
              <a:ext cx="1038273" cy="4182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AEABAB"/>
                  </a:solidFill>
                  <a:latin typeface="Calibri"/>
                  <a:ea typeface="Calibri"/>
                  <a:cs typeface="Calibri"/>
                  <a:sym typeface="Calibri"/>
                </a:rPr>
                <a:t>cultural</a:t>
              </a:r>
              <a:endParaRPr sz="1400" b="0" i="0" u="none" strike="noStrike" cap="none">
                <a:solidFill>
                  <a:srgbClr val="000000"/>
                </a:solidFill>
                <a:latin typeface="Arial"/>
                <a:ea typeface="Arial"/>
                <a:cs typeface="Arial"/>
                <a:sym typeface="Arial"/>
              </a:endParaRPr>
            </a:p>
          </p:txBody>
        </p:sp>
        <p:sp>
          <p:nvSpPr>
            <p:cNvPr id="722" name="Google Shape;722;p26"/>
            <p:cNvSpPr/>
            <p:nvPr/>
          </p:nvSpPr>
          <p:spPr>
            <a:xfrm rot="-2552839">
              <a:off x="338814" y="1765781"/>
              <a:ext cx="819654" cy="4182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AEABAB"/>
                  </a:solidFill>
                  <a:latin typeface="Calibri"/>
                  <a:ea typeface="Calibri"/>
                  <a:cs typeface="Calibri"/>
                  <a:sym typeface="Calibri"/>
                </a:rPr>
                <a:t>social</a:t>
              </a:r>
              <a:endParaRPr sz="1400" b="0" i="0" u="none" strike="noStrike" cap="none">
                <a:solidFill>
                  <a:srgbClr val="000000"/>
                </a:solidFill>
                <a:latin typeface="Arial"/>
                <a:ea typeface="Arial"/>
                <a:cs typeface="Arial"/>
                <a:sym typeface="Arial"/>
              </a:endParaRPr>
            </a:p>
          </p:txBody>
        </p:sp>
        <p:sp>
          <p:nvSpPr>
            <p:cNvPr id="723" name="Google Shape;723;p26"/>
            <p:cNvSpPr/>
            <p:nvPr/>
          </p:nvSpPr>
          <p:spPr>
            <a:xfrm>
              <a:off x="51046" y="1213522"/>
              <a:ext cx="3980334" cy="3773998"/>
            </a:xfrm>
            <a:prstGeom prst="ellipse">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24" name="Google Shape;724;p26"/>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5" name="Google Shape;725;p26"/>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6" name="Google Shape;726;p26"/>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EXPERIENCIAS DE DISEÑO PARTICIPATIVO EN EL TERRITORIO</a:t>
            </a:r>
            <a:endParaRPr sz="2000" b="1" i="0" u="none" strike="noStrike" cap="none">
              <a:solidFill>
                <a:schemeClr val="lt1"/>
              </a:solidFill>
              <a:latin typeface="Calibri"/>
              <a:ea typeface="Calibri"/>
              <a:cs typeface="Calibri"/>
              <a:sym typeface="Calibri"/>
            </a:endParaRPr>
          </a:p>
        </p:txBody>
      </p:sp>
      <p:pic>
        <p:nvPicPr>
          <p:cNvPr id="727" name="Google Shape;727;p26"/>
          <p:cNvPicPr preferRelativeResize="0"/>
          <p:nvPr/>
        </p:nvPicPr>
        <p:blipFill rotWithShape="1">
          <a:blip r:embed="rId4">
            <a:alphaModFix/>
          </a:blip>
          <a:srcRect l="7070" t="28648" r="6731" b="32789"/>
          <a:stretch/>
        </p:blipFill>
        <p:spPr>
          <a:xfrm>
            <a:off x="10010830" y="5932971"/>
            <a:ext cx="1750843" cy="713093"/>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27"/>
          <p:cNvSpPr/>
          <p:nvPr/>
        </p:nvSpPr>
        <p:spPr>
          <a:xfrm>
            <a:off x="381583" y="1080088"/>
            <a:ext cx="102585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41B47"/>
                </a:solidFill>
                <a:latin typeface="Calibri"/>
                <a:ea typeface="Calibri"/>
                <a:cs typeface="Calibri"/>
                <a:sym typeface="Calibri"/>
              </a:rPr>
              <a:t>METODOLOGÍAS PARTICIPATIVAS EN EL HÁBITAT POPULAR</a:t>
            </a:r>
            <a:endParaRPr sz="2000" b="1" i="0" u="none" strike="noStrike" cap="none">
              <a:solidFill>
                <a:srgbClr val="741B47"/>
              </a:solidFill>
              <a:latin typeface="Calibri"/>
              <a:ea typeface="Calibri"/>
              <a:cs typeface="Calibri"/>
              <a:sym typeface="Calibri"/>
            </a:endParaRPr>
          </a:p>
        </p:txBody>
      </p:sp>
      <p:sp>
        <p:nvSpPr>
          <p:cNvPr id="733" name="Google Shape;733;p27"/>
          <p:cNvSpPr/>
          <p:nvPr/>
        </p:nvSpPr>
        <p:spPr>
          <a:xfrm>
            <a:off x="820628" y="1666773"/>
            <a:ext cx="11487664"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Trabajo en el territorio desde lo interdisciplinario, desde una mirada integral, no sólo técnica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En función de identificar demandas y necesidades de la comunidad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Propiciando la autogestión y la participación</a:t>
            </a:r>
            <a:endParaRPr sz="1400" b="0" i="0" u="none" strike="noStrike" cap="none">
              <a:solidFill>
                <a:srgbClr val="000000"/>
              </a:solidFill>
              <a:latin typeface="Arial"/>
              <a:ea typeface="Arial"/>
              <a:cs typeface="Arial"/>
              <a:sym typeface="Arial"/>
            </a:endParaRPr>
          </a:p>
        </p:txBody>
      </p:sp>
      <p:grpSp>
        <p:nvGrpSpPr>
          <p:cNvPr id="734" name="Google Shape;734;p27"/>
          <p:cNvGrpSpPr/>
          <p:nvPr/>
        </p:nvGrpSpPr>
        <p:grpSpPr>
          <a:xfrm>
            <a:off x="3395959" y="2806092"/>
            <a:ext cx="6614871" cy="3111411"/>
            <a:chOff x="1910323" y="3060789"/>
            <a:chExt cx="6614871" cy="3111411"/>
          </a:xfrm>
        </p:grpSpPr>
        <p:pic>
          <p:nvPicPr>
            <p:cNvPr id="735" name="Google Shape;735;p27"/>
            <p:cNvPicPr preferRelativeResize="0"/>
            <p:nvPr/>
          </p:nvPicPr>
          <p:blipFill rotWithShape="1">
            <a:blip r:embed="rId3">
              <a:alphaModFix/>
            </a:blip>
            <a:srcRect l="6666" t="11544" r="28490" b="12950"/>
            <a:stretch/>
          </p:blipFill>
          <p:spPr>
            <a:xfrm>
              <a:off x="6304520" y="3060789"/>
              <a:ext cx="2220674" cy="1828266"/>
            </a:xfrm>
            <a:prstGeom prst="rect">
              <a:avLst/>
            </a:prstGeom>
            <a:noFill/>
            <a:ln>
              <a:noFill/>
            </a:ln>
          </p:spPr>
        </p:pic>
        <p:grpSp>
          <p:nvGrpSpPr>
            <p:cNvPr id="736" name="Google Shape;736;p27"/>
            <p:cNvGrpSpPr/>
            <p:nvPr/>
          </p:nvGrpSpPr>
          <p:grpSpPr>
            <a:xfrm>
              <a:off x="1910323" y="3060789"/>
              <a:ext cx="4680977" cy="3111411"/>
              <a:chOff x="1910323" y="3060789"/>
              <a:chExt cx="4680977" cy="3111411"/>
            </a:xfrm>
          </p:grpSpPr>
          <p:pic>
            <p:nvPicPr>
              <p:cNvPr id="737" name="Google Shape;737;p27"/>
              <p:cNvPicPr preferRelativeResize="0"/>
              <p:nvPr/>
            </p:nvPicPr>
            <p:blipFill rotWithShape="1">
              <a:blip r:embed="rId4">
                <a:alphaModFix/>
              </a:blip>
              <a:srcRect l="5469" t="13517" r="27083" b="13923"/>
              <a:stretch/>
            </p:blipFill>
            <p:spPr>
              <a:xfrm>
                <a:off x="1910323" y="3060789"/>
                <a:ext cx="2394389" cy="1821216"/>
              </a:xfrm>
              <a:prstGeom prst="rect">
                <a:avLst/>
              </a:prstGeom>
              <a:noFill/>
              <a:ln>
                <a:noFill/>
              </a:ln>
            </p:spPr>
          </p:pic>
          <p:grpSp>
            <p:nvGrpSpPr>
              <p:cNvPr id="738" name="Google Shape;738;p27"/>
              <p:cNvGrpSpPr/>
              <p:nvPr/>
            </p:nvGrpSpPr>
            <p:grpSpPr>
              <a:xfrm>
                <a:off x="4638869" y="4104212"/>
                <a:ext cx="1331494" cy="2067988"/>
                <a:chOff x="3437743" y="4499057"/>
                <a:chExt cx="1331494" cy="2067988"/>
              </a:xfrm>
            </p:grpSpPr>
            <p:pic>
              <p:nvPicPr>
                <p:cNvPr id="739" name="Google Shape;739;p27"/>
                <p:cNvPicPr preferRelativeResize="0"/>
                <p:nvPr/>
              </p:nvPicPr>
              <p:blipFill rotWithShape="1">
                <a:blip r:embed="rId5">
                  <a:alphaModFix/>
                </a:blip>
                <a:srcRect/>
                <a:stretch/>
              </p:blipFill>
              <p:spPr>
                <a:xfrm>
                  <a:off x="3437743" y="4499057"/>
                  <a:ext cx="1331494" cy="2067988"/>
                </a:xfrm>
                <a:prstGeom prst="rect">
                  <a:avLst/>
                </a:prstGeom>
                <a:noFill/>
                <a:ln>
                  <a:noFill/>
                </a:ln>
              </p:spPr>
            </p:pic>
            <p:sp>
              <p:nvSpPr>
                <p:cNvPr id="740" name="Google Shape;740;p27"/>
                <p:cNvSpPr/>
                <p:nvPr/>
              </p:nvSpPr>
              <p:spPr>
                <a:xfrm>
                  <a:off x="3826143" y="4734319"/>
                  <a:ext cx="83967" cy="94463"/>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41" name="Google Shape;741;p27"/>
              <p:cNvSpPr/>
              <p:nvPr/>
            </p:nvSpPr>
            <p:spPr>
              <a:xfrm>
                <a:off x="5373878" y="4343400"/>
                <a:ext cx="101600" cy="114300"/>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2" name="Google Shape;742;p27"/>
              <p:cNvSpPr/>
              <p:nvPr/>
            </p:nvSpPr>
            <p:spPr>
              <a:xfrm>
                <a:off x="3618324" y="4244975"/>
                <a:ext cx="1460500" cy="552449"/>
              </a:xfrm>
              <a:custGeom>
                <a:avLst/>
                <a:gdLst/>
                <a:ahLst/>
                <a:cxnLst/>
                <a:rect l="l" t="t" r="r" b="b"/>
                <a:pathLst>
                  <a:path w="1295400" h="228600" extrusionOk="0">
                    <a:moveTo>
                      <a:pt x="1295400" y="50800"/>
                    </a:moveTo>
                    <a:lnTo>
                      <a:pt x="279400" y="0"/>
                    </a:lnTo>
                    <a:lnTo>
                      <a:pt x="12700" y="114300"/>
                    </a:lnTo>
                    <a:lnTo>
                      <a:pt x="0" y="228600"/>
                    </a:lnTo>
                    <a:lnTo>
                      <a:pt x="266700" y="177800"/>
                    </a:lnTo>
                    <a:lnTo>
                      <a:pt x="1295400" y="50800"/>
                    </a:lnTo>
                    <a:close/>
                  </a:path>
                </a:pathLst>
              </a:custGeom>
              <a:solidFill>
                <a:srgbClr val="A5A5A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3" name="Google Shape;743;p27"/>
              <p:cNvSpPr/>
              <p:nvPr/>
            </p:nvSpPr>
            <p:spPr>
              <a:xfrm>
                <a:off x="5435600" y="3924300"/>
                <a:ext cx="1155700" cy="533400"/>
              </a:xfrm>
              <a:custGeom>
                <a:avLst/>
                <a:gdLst/>
                <a:ahLst/>
                <a:cxnLst/>
                <a:rect l="l" t="t" r="r" b="b"/>
                <a:pathLst>
                  <a:path w="1155700" h="533400" extrusionOk="0">
                    <a:moveTo>
                      <a:pt x="0" y="495300"/>
                    </a:moveTo>
                    <a:lnTo>
                      <a:pt x="977900" y="0"/>
                    </a:lnTo>
                    <a:lnTo>
                      <a:pt x="1155700" y="533400"/>
                    </a:lnTo>
                    <a:lnTo>
                      <a:pt x="0" y="495300"/>
                    </a:lnTo>
                    <a:close/>
                  </a:path>
                </a:pathLst>
              </a:custGeom>
              <a:solidFill>
                <a:srgbClr val="A5A5A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4" name="Google Shape;744;p27"/>
              <p:cNvSpPr/>
              <p:nvPr/>
            </p:nvSpPr>
            <p:spPr>
              <a:xfrm>
                <a:off x="4917660" y="4411354"/>
                <a:ext cx="92364" cy="94463"/>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sp>
        <p:nvSpPr>
          <p:cNvPr id="745" name="Google Shape;745;p27"/>
          <p:cNvSpPr txBox="1"/>
          <p:nvPr/>
        </p:nvSpPr>
        <p:spPr>
          <a:xfrm>
            <a:off x="1236868" y="3187538"/>
            <a:ext cx="2056404" cy="41210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600" b="1" i="0" u="none" strike="noStrike" cap="none">
                <a:solidFill>
                  <a:schemeClr val="dk1"/>
                </a:solidFill>
                <a:latin typeface="Calibri"/>
                <a:ea typeface="Calibri"/>
                <a:cs typeface="Calibri"/>
                <a:sym typeface="Calibri"/>
              </a:rPr>
              <a:t>Plaza Barrial - urbana </a:t>
            </a:r>
            <a:endParaRPr sz="1400" b="0" i="0" u="none" strike="noStrike" cap="none">
              <a:solidFill>
                <a:srgbClr val="000000"/>
              </a:solidFill>
              <a:latin typeface="Arial"/>
              <a:ea typeface="Arial"/>
              <a:cs typeface="Arial"/>
              <a:sym typeface="Arial"/>
            </a:endParaRPr>
          </a:p>
        </p:txBody>
      </p:sp>
      <p:sp>
        <p:nvSpPr>
          <p:cNvPr id="746" name="Google Shape;746;p27"/>
          <p:cNvSpPr txBox="1"/>
          <p:nvPr/>
        </p:nvSpPr>
        <p:spPr>
          <a:xfrm>
            <a:off x="7569379" y="5497869"/>
            <a:ext cx="3169680" cy="6953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Comunidad Paula Guaquinchay. Grupo de Jovenes Cumpuchu Huarpe. Asunción, Lavalle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600" b="0" i="1" u="none" strike="noStrike" cap="none">
              <a:solidFill>
                <a:schemeClr val="dk1"/>
              </a:solidFill>
              <a:latin typeface="Calibri"/>
              <a:ea typeface="Calibri"/>
              <a:cs typeface="Calibri"/>
              <a:sym typeface="Calibri"/>
            </a:endParaRPr>
          </a:p>
        </p:txBody>
      </p:sp>
      <p:sp>
        <p:nvSpPr>
          <p:cNvPr id="747" name="Google Shape;747;p27"/>
          <p:cNvSpPr txBox="1"/>
          <p:nvPr/>
        </p:nvSpPr>
        <p:spPr>
          <a:xfrm>
            <a:off x="1328794" y="3828911"/>
            <a:ext cx="2025042"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Centro Cultural Urga. Comunidad del B° Belgrano. Las Heras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600" b="0" i="0" u="none" strike="noStrike" cap="none">
              <a:solidFill>
                <a:schemeClr val="dk1"/>
              </a:solidFill>
              <a:latin typeface="Calibri"/>
              <a:ea typeface="Calibri"/>
              <a:cs typeface="Calibri"/>
              <a:sym typeface="Calibri"/>
            </a:endParaRPr>
          </a:p>
        </p:txBody>
      </p:sp>
      <p:sp>
        <p:nvSpPr>
          <p:cNvPr id="748" name="Google Shape;748;p27"/>
          <p:cNvSpPr txBox="1"/>
          <p:nvPr/>
        </p:nvSpPr>
        <p:spPr>
          <a:xfrm>
            <a:off x="7790155" y="4793607"/>
            <a:ext cx="2220674" cy="73933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600" b="1" i="0" u="none" strike="noStrike" cap="none">
                <a:solidFill>
                  <a:schemeClr val="dk1"/>
                </a:solidFill>
                <a:latin typeface="Calibri"/>
                <a:ea typeface="Calibri"/>
                <a:cs typeface="Calibri"/>
                <a:sym typeface="Calibri"/>
              </a:rPr>
              <a:t>Playón Deportivo comunitario - rural </a:t>
            </a:r>
            <a:endParaRPr sz="1400" b="0" i="0" u="none" strike="noStrike" cap="none">
              <a:solidFill>
                <a:srgbClr val="000000"/>
              </a:solidFill>
              <a:latin typeface="Arial"/>
              <a:ea typeface="Arial"/>
              <a:cs typeface="Arial"/>
              <a:sym typeface="Arial"/>
            </a:endParaRPr>
          </a:p>
        </p:txBody>
      </p:sp>
      <p:sp>
        <p:nvSpPr>
          <p:cNvPr id="749" name="Google Shape;749;p27"/>
          <p:cNvSpPr txBox="1"/>
          <p:nvPr/>
        </p:nvSpPr>
        <p:spPr>
          <a:xfrm>
            <a:off x="3318982" y="4883508"/>
            <a:ext cx="2492594" cy="41210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600" b="1" i="0" u="none" strike="noStrike" cap="none">
                <a:solidFill>
                  <a:schemeClr val="dk1"/>
                </a:solidFill>
                <a:latin typeface="Calibri"/>
                <a:ea typeface="Calibri"/>
                <a:cs typeface="Calibri"/>
                <a:sym typeface="Calibri"/>
              </a:rPr>
              <a:t>Merendero infantil- rural </a:t>
            </a:r>
            <a:endParaRPr sz="1400" b="0" i="0" u="none" strike="noStrike" cap="none">
              <a:solidFill>
                <a:srgbClr val="000000"/>
              </a:solidFill>
              <a:latin typeface="Arial"/>
              <a:ea typeface="Arial"/>
              <a:cs typeface="Arial"/>
              <a:sym typeface="Arial"/>
            </a:endParaRPr>
          </a:p>
        </p:txBody>
      </p:sp>
      <p:sp>
        <p:nvSpPr>
          <p:cNvPr id="750" name="Google Shape;750;p27"/>
          <p:cNvSpPr txBox="1"/>
          <p:nvPr/>
        </p:nvSpPr>
        <p:spPr>
          <a:xfrm>
            <a:off x="3135270" y="5300799"/>
            <a:ext cx="2911056"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Merendero Mamás del Corazón.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Grupo de mujeres horneras.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El Algarrobal, Las Heras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600" b="0" i="0" u="none" strike="noStrike" cap="none">
              <a:solidFill>
                <a:schemeClr val="dk1"/>
              </a:solidFill>
              <a:latin typeface="Calibri"/>
              <a:ea typeface="Calibri"/>
              <a:cs typeface="Calibri"/>
              <a:sym typeface="Calibri"/>
            </a:endParaRPr>
          </a:p>
        </p:txBody>
      </p:sp>
      <p:cxnSp>
        <p:nvCxnSpPr>
          <p:cNvPr id="751" name="Google Shape;751;p27"/>
          <p:cNvCxnSpPr>
            <a:endCxn id="745" idx="3"/>
          </p:cNvCxnSpPr>
          <p:nvPr/>
        </p:nvCxnSpPr>
        <p:spPr>
          <a:xfrm rot="10800000">
            <a:off x="3293272" y="3393590"/>
            <a:ext cx="2008500" cy="686400"/>
          </a:xfrm>
          <a:prstGeom prst="straightConnector1">
            <a:avLst/>
          </a:prstGeom>
          <a:noFill/>
          <a:ln w="15875" cap="flat" cmpd="sng">
            <a:solidFill>
              <a:srgbClr val="595959"/>
            </a:solidFill>
            <a:prstDash val="solid"/>
            <a:miter lim="800000"/>
            <a:headEnd type="none" w="sm" len="sm"/>
            <a:tailEnd type="triangle" w="med" len="med"/>
          </a:ln>
        </p:spPr>
      </p:cxnSp>
      <p:cxnSp>
        <p:nvCxnSpPr>
          <p:cNvPr id="752" name="Google Shape;752;p27"/>
          <p:cNvCxnSpPr/>
          <p:nvPr/>
        </p:nvCxnSpPr>
        <p:spPr>
          <a:xfrm flipH="1">
            <a:off x="4644852" y="4232420"/>
            <a:ext cx="809425" cy="605673"/>
          </a:xfrm>
          <a:prstGeom prst="straightConnector1">
            <a:avLst/>
          </a:prstGeom>
          <a:noFill/>
          <a:ln w="15875" cap="flat" cmpd="sng">
            <a:solidFill>
              <a:srgbClr val="595959"/>
            </a:solidFill>
            <a:prstDash val="solid"/>
            <a:miter lim="800000"/>
            <a:headEnd type="none" w="sm" len="sm"/>
            <a:tailEnd type="triangle" w="med" len="med"/>
          </a:ln>
        </p:spPr>
      </p:cxnSp>
      <p:cxnSp>
        <p:nvCxnSpPr>
          <p:cNvPr id="753" name="Google Shape;753;p27"/>
          <p:cNvCxnSpPr/>
          <p:nvPr/>
        </p:nvCxnSpPr>
        <p:spPr>
          <a:xfrm>
            <a:off x="8013171" y="3879026"/>
            <a:ext cx="420540" cy="913858"/>
          </a:xfrm>
          <a:prstGeom prst="straightConnector1">
            <a:avLst/>
          </a:prstGeom>
          <a:noFill/>
          <a:ln w="15875" cap="flat" cmpd="sng">
            <a:solidFill>
              <a:srgbClr val="595959"/>
            </a:solidFill>
            <a:prstDash val="solid"/>
            <a:miter lim="800000"/>
            <a:headEnd type="none" w="sm" len="sm"/>
            <a:tailEnd type="triangle" w="med" len="med"/>
          </a:ln>
        </p:spPr>
      </p:cxnSp>
      <p:sp>
        <p:nvSpPr>
          <p:cNvPr id="754" name="Google Shape;754;p27"/>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5" name="Google Shape;755;p27"/>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6" name="Google Shape;756;p27"/>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EXPERIENCIAS DE DISEÑO PARTICIPATIVO EN EL TERRITORIO</a:t>
            </a:r>
            <a:endParaRPr sz="2000" b="1" i="0" u="none" strike="noStrike" cap="none">
              <a:solidFill>
                <a:schemeClr val="lt1"/>
              </a:solidFill>
              <a:latin typeface="Calibri"/>
              <a:ea typeface="Calibri"/>
              <a:cs typeface="Calibri"/>
              <a:sym typeface="Calibri"/>
            </a:endParaRPr>
          </a:p>
        </p:txBody>
      </p:sp>
      <p:pic>
        <p:nvPicPr>
          <p:cNvPr id="757" name="Google Shape;757;p27"/>
          <p:cNvPicPr preferRelativeResize="0"/>
          <p:nvPr/>
        </p:nvPicPr>
        <p:blipFill rotWithShape="1">
          <a:blip r:embed="rId6">
            <a:alphaModFix/>
          </a:blip>
          <a:srcRect l="7070" t="28648" r="6731" b="32789"/>
          <a:stretch/>
        </p:blipFill>
        <p:spPr>
          <a:xfrm>
            <a:off x="10277884" y="5917503"/>
            <a:ext cx="1750843" cy="713093"/>
          </a:xfrm>
          <a:prstGeom prst="rect">
            <a:avLst/>
          </a:prstGeom>
          <a:noFill/>
          <a:ln>
            <a:noFill/>
          </a:ln>
        </p:spPr>
      </p:pic>
      <p:pic>
        <p:nvPicPr>
          <p:cNvPr id="758" name="Google Shape;758;p27" descr="https://lh5.googleusercontent.com/EO5I3n_HNxHHTGJXigVWwgZ71pUlIbOR38JTjliEJkv3VOKO3xQLKKqarwTnLwwugJ6wcRWdEHOFEw2MS4ZBqPUYjElm8g696CNRiKRh08avW1gsGqU13Bxh-K63kCvE8UMYN87P-bU"/>
          <p:cNvPicPr preferRelativeResize="0"/>
          <p:nvPr/>
        </p:nvPicPr>
        <p:blipFill rotWithShape="1">
          <a:blip r:embed="rId7">
            <a:alphaModFix/>
          </a:blip>
          <a:srcRect l="33067" t="35866" r="34175" b="36342"/>
          <a:stretch/>
        </p:blipFill>
        <p:spPr>
          <a:xfrm>
            <a:off x="1068928" y="2709707"/>
            <a:ext cx="2654255" cy="1244754"/>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28"/>
          <p:cNvPicPr preferRelativeResize="0"/>
          <p:nvPr/>
        </p:nvPicPr>
        <p:blipFill rotWithShape="1">
          <a:blip r:embed="rId3">
            <a:alphaModFix/>
          </a:blip>
          <a:srcRect t="26870"/>
          <a:stretch/>
        </p:blipFill>
        <p:spPr>
          <a:xfrm>
            <a:off x="328618" y="1121173"/>
            <a:ext cx="4381214" cy="2402999"/>
          </a:xfrm>
          <a:prstGeom prst="rect">
            <a:avLst/>
          </a:prstGeom>
          <a:noFill/>
          <a:ln>
            <a:noFill/>
          </a:ln>
        </p:spPr>
      </p:pic>
      <p:sp>
        <p:nvSpPr>
          <p:cNvPr id="764" name="Google Shape;764;p28"/>
          <p:cNvSpPr/>
          <p:nvPr/>
        </p:nvSpPr>
        <p:spPr>
          <a:xfrm>
            <a:off x="4758851" y="1638738"/>
            <a:ext cx="70095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LA NECESIDAD A PARTIR DEL USO DE UN ESPACIO PÚBLICO </a:t>
            </a:r>
            <a:endParaRPr sz="1400" b="0" i="0" u="none" strike="noStrike" cap="none">
              <a:solidFill>
                <a:srgbClr val="000000"/>
              </a:solidFill>
              <a:latin typeface="Arial"/>
              <a:ea typeface="Arial"/>
              <a:cs typeface="Arial"/>
              <a:sym typeface="Arial"/>
            </a:endParaRPr>
          </a:p>
        </p:txBody>
      </p:sp>
      <p:pic>
        <p:nvPicPr>
          <p:cNvPr id="765" name="Google Shape;765;p28"/>
          <p:cNvPicPr preferRelativeResize="0"/>
          <p:nvPr/>
        </p:nvPicPr>
        <p:blipFill rotWithShape="1">
          <a:blip r:embed="rId4">
            <a:alphaModFix/>
          </a:blip>
          <a:srcRect/>
          <a:stretch/>
        </p:blipFill>
        <p:spPr>
          <a:xfrm>
            <a:off x="5295219" y="2714228"/>
            <a:ext cx="5858087" cy="3676476"/>
          </a:xfrm>
          <a:prstGeom prst="rect">
            <a:avLst/>
          </a:prstGeom>
          <a:noFill/>
          <a:ln>
            <a:noFill/>
          </a:ln>
        </p:spPr>
      </p:pic>
      <p:sp>
        <p:nvSpPr>
          <p:cNvPr id="766" name="Google Shape;766;p28"/>
          <p:cNvSpPr/>
          <p:nvPr/>
        </p:nvSpPr>
        <p:spPr>
          <a:xfrm>
            <a:off x="1037968" y="3524172"/>
            <a:ext cx="369637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Terreno al lado del Centro Cultural Urga </a:t>
            </a:r>
            <a:endParaRPr sz="1400" b="0" i="0" u="none" strike="noStrike" cap="none">
              <a:solidFill>
                <a:srgbClr val="000000"/>
              </a:solidFill>
              <a:latin typeface="Arial"/>
              <a:ea typeface="Arial"/>
              <a:cs typeface="Arial"/>
              <a:sym typeface="Arial"/>
            </a:endParaRPr>
          </a:p>
        </p:txBody>
      </p:sp>
      <p:sp>
        <p:nvSpPr>
          <p:cNvPr id="767" name="Google Shape;767;p28"/>
          <p:cNvSpPr/>
          <p:nvPr/>
        </p:nvSpPr>
        <p:spPr>
          <a:xfrm>
            <a:off x="2519225" y="5805929"/>
            <a:ext cx="281846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Ferias y festivales (carnavales) dados en el espacio </a:t>
            </a:r>
            <a:endParaRPr sz="1400" b="0" i="0" u="none" strike="noStrike" cap="none">
              <a:solidFill>
                <a:srgbClr val="000000"/>
              </a:solidFill>
              <a:latin typeface="Arial"/>
              <a:ea typeface="Arial"/>
              <a:cs typeface="Arial"/>
              <a:sym typeface="Arial"/>
            </a:endParaRPr>
          </a:p>
        </p:txBody>
      </p:sp>
      <p:sp>
        <p:nvSpPr>
          <p:cNvPr id="768" name="Google Shape;768;p28"/>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9" name="Google Shape;769;p28"/>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0" name="Google Shape;770;p28"/>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EXPERIENCIAS DE DISEÑO PARTICIPATIVO EN EL TERRITORIO</a:t>
            </a:r>
            <a:endParaRPr sz="2000" b="1" i="0" u="none" strike="noStrike" cap="none">
              <a:solidFill>
                <a:schemeClr val="lt1"/>
              </a:solidFill>
              <a:latin typeface="Calibri"/>
              <a:ea typeface="Calibri"/>
              <a:cs typeface="Calibri"/>
              <a:sym typeface="Calibri"/>
            </a:endParaRPr>
          </a:p>
        </p:txBody>
      </p:sp>
      <p:sp>
        <p:nvSpPr>
          <p:cNvPr id="771" name="Google Shape;771;p28"/>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29"/>
          <p:cNvSpPr txBox="1"/>
          <p:nvPr/>
        </p:nvSpPr>
        <p:spPr>
          <a:xfrm>
            <a:off x="2269129" y="1350352"/>
            <a:ext cx="4235222" cy="20009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1- Mapeo de sensaciones en el espacio</a:t>
            </a:r>
            <a:endParaRPr sz="16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2- Diagnóstico de usos en el espacio</a:t>
            </a:r>
            <a:endParaRPr sz="16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3- La materialización del proyecto en maquetas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4- El proyecto como herramienta de poder </a:t>
            </a:r>
            <a:endParaRPr sz="16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 </a:t>
            </a:r>
            <a:endParaRPr sz="1600" b="1" i="0" u="none" strike="noStrike" cap="none">
              <a:solidFill>
                <a:schemeClr val="dk1"/>
              </a:solidFill>
              <a:latin typeface="Calibri"/>
              <a:ea typeface="Calibri"/>
              <a:cs typeface="Calibri"/>
              <a:sym typeface="Calibri"/>
            </a:endParaRPr>
          </a:p>
        </p:txBody>
      </p:sp>
      <p:pic>
        <p:nvPicPr>
          <p:cNvPr id="777" name="Google Shape;777;p29"/>
          <p:cNvPicPr preferRelativeResize="0"/>
          <p:nvPr/>
        </p:nvPicPr>
        <p:blipFill rotWithShape="1">
          <a:blip r:embed="rId3">
            <a:alphaModFix/>
          </a:blip>
          <a:srcRect l="7070" t="28648" r="6731" b="32789"/>
          <a:stretch/>
        </p:blipFill>
        <p:spPr>
          <a:xfrm>
            <a:off x="9985263" y="5289500"/>
            <a:ext cx="1801977" cy="733919"/>
          </a:xfrm>
          <a:prstGeom prst="rect">
            <a:avLst/>
          </a:prstGeom>
          <a:noFill/>
          <a:ln>
            <a:noFill/>
          </a:ln>
        </p:spPr>
      </p:pic>
      <p:sp>
        <p:nvSpPr>
          <p:cNvPr id="778" name="Google Shape;778;p29"/>
          <p:cNvSpPr/>
          <p:nvPr/>
        </p:nvSpPr>
        <p:spPr>
          <a:xfrm>
            <a:off x="803189" y="6173610"/>
            <a:ext cx="1072566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PARTICIPANTES:  </a:t>
            </a:r>
            <a:r>
              <a:rPr lang="en-US" sz="1800" b="0" i="0" u="none" strike="noStrike" cap="none">
                <a:solidFill>
                  <a:srgbClr val="BF9000"/>
                </a:solidFill>
                <a:latin typeface="Calibri"/>
                <a:ea typeface="Calibri"/>
                <a:cs typeface="Calibri"/>
                <a:sym typeface="Calibri"/>
              </a:rPr>
              <a:t>- Integrantes del Centro Cultural URGA  - Vecinxs del barrio  -  Maestras de la escuela y del jardín de infantes próximo   -  Integrantes del grupo Cumpuchu Huarpe   -  Ando Habitando</a:t>
            </a:r>
            <a:endParaRPr sz="1800" b="0" i="0" u="none" strike="noStrike" cap="none">
              <a:solidFill>
                <a:srgbClr val="BF9000"/>
              </a:solidFill>
              <a:latin typeface="Calibri"/>
              <a:ea typeface="Calibri"/>
              <a:cs typeface="Calibri"/>
              <a:sym typeface="Calibri"/>
            </a:endParaRPr>
          </a:p>
        </p:txBody>
      </p:sp>
      <p:sp>
        <p:nvSpPr>
          <p:cNvPr id="779" name="Google Shape;779;p29"/>
          <p:cNvSpPr txBox="1"/>
          <p:nvPr/>
        </p:nvSpPr>
        <p:spPr>
          <a:xfrm>
            <a:off x="2009049" y="976452"/>
            <a:ext cx="8218583" cy="370879"/>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 METODOLOGÍA UTILIZADA  PARA EL PROCESO DE DISEÑO DE UN ESPACIO COMÚN Y PÚBLICO: </a:t>
            </a:r>
            <a:endParaRPr sz="1600" b="0" i="0" u="none" strike="noStrike" cap="none">
              <a:solidFill>
                <a:schemeClr val="dk1"/>
              </a:solidFill>
              <a:latin typeface="Calibri"/>
              <a:ea typeface="Calibri"/>
              <a:cs typeface="Calibri"/>
              <a:sym typeface="Calibri"/>
            </a:endParaRPr>
          </a:p>
        </p:txBody>
      </p:sp>
      <p:pic>
        <p:nvPicPr>
          <p:cNvPr id="780" name="Google Shape;780;p29"/>
          <p:cNvPicPr preferRelativeResize="0"/>
          <p:nvPr/>
        </p:nvPicPr>
        <p:blipFill rotWithShape="1">
          <a:blip r:embed="rId4">
            <a:alphaModFix/>
          </a:blip>
          <a:srcRect t="11457" b="11343"/>
          <a:stretch/>
        </p:blipFill>
        <p:spPr>
          <a:xfrm>
            <a:off x="2514125" y="2943919"/>
            <a:ext cx="7086115" cy="3079500"/>
          </a:xfrm>
          <a:prstGeom prst="rect">
            <a:avLst/>
          </a:prstGeom>
          <a:noFill/>
          <a:ln>
            <a:noFill/>
          </a:ln>
        </p:spPr>
      </p:pic>
      <p:sp>
        <p:nvSpPr>
          <p:cNvPr id="781" name="Google Shape;781;p29"/>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2" name="Google Shape;782;p29"/>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3" name="Google Shape;783;p29"/>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DISEÑO PARTICIPATIVO COMO ESTRATEGIA PRINCIPAL</a:t>
            </a:r>
            <a:endParaRPr sz="1400" b="0" i="0" u="none" strike="noStrike" cap="none">
              <a:solidFill>
                <a:srgbClr val="000000"/>
              </a:solidFill>
              <a:latin typeface="Arial"/>
              <a:ea typeface="Arial"/>
              <a:cs typeface="Arial"/>
              <a:sym typeface="Arial"/>
            </a:endParaRPr>
          </a:p>
        </p:txBody>
      </p:sp>
      <p:sp>
        <p:nvSpPr>
          <p:cNvPr id="784" name="Google Shape;784;p29"/>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164" name="Google Shape;16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165" name="Google Shape;16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pic>
        <p:nvPicPr>
          <p:cNvPr id="166" name="Google Shape;166;p59"/>
          <p:cNvPicPr preferRelativeResize="0"/>
          <p:nvPr/>
        </p:nvPicPr>
        <p:blipFill rotWithShape="1">
          <a:blip r:embed="rId3">
            <a:alphaModFix/>
          </a:blip>
          <a:srcRect l="1909" t="3729" r="2044" b="3799"/>
          <a:stretch/>
        </p:blipFill>
        <p:spPr>
          <a:xfrm>
            <a:off x="291868" y="3089834"/>
            <a:ext cx="2238144" cy="1741440"/>
          </a:xfrm>
          <a:prstGeom prst="rect">
            <a:avLst/>
          </a:prstGeom>
          <a:noFill/>
          <a:ln>
            <a:noFill/>
          </a:ln>
        </p:spPr>
      </p:pic>
      <p:pic>
        <p:nvPicPr>
          <p:cNvPr id="167" name="Google Shape;167;p59"/>
          <p:cNvPicPr preferRelativeResize="0"/>
          <p:nvPr/>
        </p:nvPicPr>
        <p:blipFill rotWithShape="1">
          <a:blip r:embed="rId4">
            <a:alphaModFix/>
          </a:blip>
          <a:srcRect/>
          <a:stretch/>
        </p:blipFill>
        <p:spPr>
          <a:xfrm>
            <a:off x="401085" y="1499747"/>
            <a:ext cx="2041242" cy="1530538"/>
          </a:xfrm>
          <a:prstGeom prst="rect">
            <a:avLst/>
          </a:prstGeom>
          <a:noFill/>
          <a:ln>
            <a:noFill/>
          </a:ln>
        </p:spPr>
      </p:pic>
      <p:pic>
        <p:nvPicPr>
          <p:cNvPr id="168" name="Google Shape;168;p59"/>
          <p:cNvPicPr preferRelativeResize="0"/>
          <p:nvPr/>
        </p:nvPicPr>
        <p:blipFill rotWithShape="1">
          <a:blip r:embed="rId5">
            <a:alphaModFix/>
          </a:blip>
          <a:srcRect/>
          <a:stretch/>
        </p:blipFill>
        <p:spPr>
          <a:xfrm>
            <a:off x="314824" y="4882510"/>
            <a:ext cx="2296895" cy="1408549"/>
          </a:xfrm>
          <a:prstGeom prst="rect">
            <a:avLst/>
          </a:prstGeom>
          <a:noFill/>
          <a:ln>
            <a:noFill/>
          </a:ln>
        </p:spPr>
      </p:pic>
      <p:pic>
        <p:nvPicPr>
          <p:cNvPr id="169" name="Google Shape;169;p59"/>
          <p:cNvPicPr preferRelativeResize="0"/>
          <p:nvPr/>
        </p:nvPicPr>
        <p:blipFill rotWithShape="1">
          <a:blip r:embed="rId6">
            <a:alphaModFix/>
          </a:blip>
          <a:srcRect/>
          <a:stretch/>
        </p:blipFill>
        <p:spPr>
          <a:xfrm>
            <a:off x="2556627" y="2806624"/>
            <a:ext cx="2619375" cy="1743075"/>
          </a:xfrm>
          <a:prstGeom prst="rect">
            <a:avLst/>
          </a:prstGeom>
          <a:noFill/>
          <a:ln>
            <a:noFill/>
          </a:ln>
        </p:spPr>
      </p:pic>
      <p:pic>
        <p:nvPicPr>
          <p:cNvPr id="170" name="Google Shape;170;p59"/>
          <p:cNvPicPr preferRelativeResize="0"/>
          <p:nvPr/>
        </p:nvPicPr>
        <p:blipFill rotWithShape="1">
          <a:blip r:embed="rId7">
            <a:alphaModFix/>
          </a:blip>
          <a:srcRect/>
          <a:stretch/>
        </p:blipFill>
        <p:spPr>
          <a:xfrm>
            <a:off x="2551343" y="1056365"/>
            <a:ext cx="2510553" cy="1669518"/>
          </a:xfrm>
          <a:prstGeom prst="rect">
            <a:avLst/>
          </a:prstGeom>
          <a:noFill/>
          <a:ln>
            <a:noFill/>
          </a:ln>
        </p:spPr>
      </p:pic>
      <p:pic>
        <p:nvPicPr>
          <p:cNvPr id="171" name="Google Shape;171;p59"/>
          <p:cNvPicPr preferRelativeResize="0"/>
          <p:nvPr/>
        </p:nvPicPr>
        <p:blipFill rotWithShape="1">
          <a:blip r:embed="rId8">
            <a:alphaModFix/>
          </a:blip>
          <a:srcRect/>
          <a:stretch/>
        </p:blipFill>
        <p:spPr>
          <a:xfrm>
            <a:off x="2698893" y="4675152"/>
            <a:ext cx="2573064" cy="1190042"/>
          </a:xfrm>
          <a:prstGeom prst="rect">
            <a:avLst/>
          </a:prstGeom>
          <a:noFill/>
          <a:ln>
            <a:noFill/>
          </a:ln>
        </p:spPr>
      </p:pic>
      <p:grpSp>
        <p:nvGrpSpPr>
          <p:cNvPr id="172" name="Google Shape;172;p59"/>
          <p:cNvGrpSpPr/>
          <p:nvPr/>
        </p:nvGrpSpPr>
        <p:grpSpPr>
          <a:xfrm>
            <a:off x="6801941" y="1469761"/>
            <a:ext cx="5006683" cy="4488098"/>
            <a:chOff x="705941" y="-91468"/>
            <a:chExt cx="5006683" cy="4488098"/>
          </a:xfrm>
        </p:grpSpPr>
        <p:sp>
          <p:nvSpPr>
            <p:cNvPr id="173" name="Google Shape;173;p59"/>
            <p:cNvSpPr/>
            <p:nvPr/>
          </p:nvSpPr>
          <p:spPr>
            <a:xfrm>
              <a:off x="1404851" y="775774"/>
              <a:ext cx="2700768" cy="2549021"/>
            </a:xfrm>
            <a:prstGeom prst="ellipse">
              <a:avLst/>
            </a:prstGeom>
            <a:solidFill>
              <a:schemeClr val="accent2">
                <a:alpha val="8000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59"/>
            <p:cNvSpPr txBox="1"/>
            <p:nvPr/>
          </p:nvSpPr>
          <p:spPr>
            <a:xfrm>
              <a:off x="1800369" y="1149069"/>
              <a:ext cx="1909732" cy="180243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ARQUITECTURA</a:t>
              </a:r>
              <a:r>
                <a:rPr lang="en-US" sz="800" b="0" i="0" u="none" strike="noStrike" cap="none">
                  <a:solidFill>
                    <a:schemeClr val="lt1"/>
                  </a:solidFill>
                  <a:latin typeface="Calibri"/>
                  <a:ea typeface="Calibri"/>
                  <a:cs typeface="Calibri"/>
                  <a:sym typeface="Calibri"/>
                </a:rPr>
                <a:t> </a:t>
              </a:r>
              <a:endParaRPr sz="800" b="0" i="0" u="none" strike="noStrike" cap="none">
                <a:solidFill>
                  <a:schemeClr val="lt1"/>
                </a:solidFill>
                <a:latin typeface="Calibri"/>
                <a:ea typeface="Calibri"/>
                <a:cs typeface="Calibri"/>
                <a:sym typeface="Calibri"/>
              </a:endParaRPr>
            </a:p>
          </p:txBody>
        </p:sp>
        <p:sp>
          <p:nvSpPr>
            <p:cNvPr id="175" name="Google Shape;175;p59"/>
            <p:cNvSpPr/>
            <p:nvPr/>
          </p:nvSpPr>
          <p:spPr>
            <a:xfrm>
              <a:off x="2291519" y="3075775"/>
              <a:ext cx="194182" cy="194162"/>
            </a:xfrm>
            <a:prstGeom prst="ellipse">
              <a:avLst/>
            </a:prstGeom>
            <a:solidFill>
              <a:schemeClr val="accent2">
                <a:alpha val="89411"/>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59"/>
            <p:cNvSpPr/>
            <p:nvPr/>
          </p:nvSpPr>
          <p:spPr>
            <a:xfrm>
              <a:off x="4114761" y="1823403"/>
              <a:ext cx="194182" cy="194162"/>
            </a:xfrm>
            <a:prstGeom prst="ellipse">
              <a:avLst/>
            </a:prstGeom>
            <a:solidFill>
              <a:schemeClr val="accent2">
                <a:alpha val="8745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59"/>
            <p:cNvSpPr/>
            <p:nvPr/>
          </p:nvSpPr>
          <p:spPr>
            <a:xfrm>
              <a:off x="3186835" y="3282422"/>
              <a:ext cx="267804" cy="268211"/>
            </a:xfrm>
            <a:prstGeom prst="ellipse">
              <a:avLst/>
            </a:prstGeom>
            <a:solidFill>
              <a:schemeClr val="accent2">
                <a:alpha val="85098"/>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59"/>
            <p:cNvSpPr/>
            <p:nvPr/>
          </p:nvSpPr>
          <p:spPr>
            <a:xfrm>
              <a:off x="2345870" y="1116495"/>
              <a:ext cx="194182" cy="194162"/>
            </a:xfrm>
            <a:prstGeom prst="ellipse">
              <a:avLst/>
            </a:prstGeom>
            <a:solidFill>
              <a:schemeClr val="accent2">
                <a:alpha val="82745"/>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59"/>
            <p:cNvSpPr/>
            <p:nvPr/>
          </p:nvSpPr>
          <p:spPr>
            <a:xfrm>
              <a:off x="1734664" y="2227657"/>
              <a:ext cx="194182" cy="194162"/>
            </a:xfrm>
            <a:prstGeom prst="ellipse">
              <a:avLst/>
            </a:prstGeom>
            <a:solidFill>
              <a:schemeClr val="accent2">
                <a:alpha val="80784"/>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59"/>
            <p:cNvSpPr/>
            <p:nvPr/>
          </p:nvSpPr>
          <p:spPr>
            <a:xfrm>
              <a:off x="741249" y="1223921"/>
              <a:ext cx="1092502" cy="1092626"/>
            </a:xfrm>
            <a:prstGeom prst="ellipse">
              <a:avLst/>
            </a:prstGeom>
            <a:solidFill>
              <a:schemeClr val="accent2">
                <a:alpha val="78431"/>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59"/>
            <p:cNvSpPr txBox="1"/>
            <p:nvPr/>
          </p:nvSpPr>
          <p:spPr>
            <a:xfrm>
              <a:off x="901242" y="1383932"/>
              <a:ext cx="772516" cy="77260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Sustentable</a:t>
              </a:r>
              <a:endParaRPr sz="1800" b="0" i="0" u="none" strike="noStrike" cap="none">
                <a:solidFill>
                  <a:schemeClr val="lt1"/>
                </a:solidFill>
                <a:latin typeface="Calibri"/>
                <a:ea typeface="Calibri"/>
                <a:cs typeface="Calibri"/>
                <a:sym typeface="Calibri"/>
              </a:endParaRPr>
            </a:p>
          </p:txBody>
        </p:sp>
        <p:sp>
          <p:nvSpPr>
            <p:cNvPr id="182" name="Google Shape;182;p59"/>
            <p:cNvSpPr/>
            <p:nvPr/>
          </p:nvSpPr>
          <p:spPr>
            <a:xfrm>
              <a:off x="2654685" y="1125105"/>
              <a:ext cx="267804" cy="268211"/>
            </a:xfrm>
            <a:prstGeom prst="ellipse">
              <a:avLst/>
            </a:prstGeom>
            <a:solidFill>
              <a:schemeClr val="accent2">
                <a:alpha val="7647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59"/>
            <p:cNvSpPr/>
            <p:nvPr/>
          </p:nvSpPr>
          <p:spPr>
            <a:xfrm>
              <a:off x="890241" y="2546670"/>
              <a:ext cx="484221" cy="484330"/>
            </a:xfrm>
            <a:prstGeom prst="ellipse">
              <a:avLst/>
            </a:prstGeom>
            <a:solidFill>
              <a:schemeClr val="accent2">
                <a:alpha val="74117"/>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59"/>
            <p:cNvSpPr/>
            <p:nvPr/>
          </p:nvSpPr>
          <p:spPr>
            <a:xfrm>
              <a:off x="4142254" y="722338"/>
              <a:ext cx="1109121" cy="1174486"/>
            </a:xfrm>
            <a:prstGeom prst="ellipse">
              <a:avLst/>
            </a:prstGeom>
            <a:solidFill>
              <a:schemeClr val="accent2">
                <a:alpha val="71764"/>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59"/>
            <p:cNvSpPr txBox="1"/>
            <p:nvPr/>
          </p:nvSpPr>
          <p:spPr>
            <a:xfrm>
              <a:off x="4304681" y="894337"/>
              <a:ext cx="784267" cy="83048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Natural</a:t>
              </a:r>
              <a:endParaRPr sz="1600" b="0" i="0" u="none" strike="noStrike" cap="none">
                <a:solidFill>
                  <a:schemeClr val="lt1"/>
                </a:solidFill>
                <a:latin typeface="Calibri"/>
                <a:ea typeface="Calibri"/>
                <a:cs typeface="Calibri"/>
                <a:sym typeface="Calibri"/>
              </a:endParaRPr>
            </a:p>
          </p:txBody>
        </p:sp>
        <p:sp>
          <p:nvSpPr>
            <p:cNvPr id="186" name="Google Shape;186;p59"/>
            <p:cNvSpPr/>
            <p:nvPr/>
          </p:nvSpPr>
          <p:spPr>
            <a:xfrm>
              <a:off x="3769877" y="1495780"/>
              <a:ext cx="267804" cy="268211"/>
            </a:xfrm>
            <a:prstGeom prst="ellipse">
              <a:avLst/>
            </a:prstGeom>
            <a:solidFill>
              <a:schemeClr val="accent2">
                <a:alpha val="69411"/>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59"/>
            <p:cNvSpPr/>
            <p:nvPr/>
          </p:nvSpPr>
          <p:spPr>
            <a:xfrm>
              <a:off x="705941" y="3123131"/>
              <a:ext cx="194182" cy="194162"/>
            </a:xfrm>
            <a:prstGeom prst="ellipse">
              <a:avLst/>
            </a:prstGeom>
            <a:solidFill>
              <a:schemeClr val="accent2">
                <a:alpha val="6745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59"/>
            <p:cNvSpPr/>
            <p:nvPr/>
          </p:nvSpPr>
          <p:spPr>
            <a:xfrm>
              <a:off x="2640850" y="2846740"/>
              <a:ext cx="194182" cy="194162"/>
            </a:xfrm>
            <a:prstGeom prst="ellipse">
              <a:avLst/>
            </a:prstGeom>
            <a:solidFill>
              <a:schemeClr val="accent2">
                <a:alpha val="65098"/>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59"/>
            <p:cNvSpPr/>
            <p:nvPr/>
          </p:nvSpPr>
          <p:spPr>
            <a:xfrm>
              <a:off x="4602015" y="2429928"/>
              <a:ext cx="1110609" cy="1144026"/>
            </a:xfrm>
            <a:prstGeom prst="ellipse">
              <a:avLst/>
            </a:prstGeom>
            <a:solidFill>
              <a:schemeClr val="accent2">
                <a:alpha val="62745"/>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59"/>
            <p:cNvSpPr txBox="1"/>
            <p:nvPr/>
          </p:nvSpPr>
          <p:spPr>
            <a:xfrm>
              <a:off x="4764660" y="2597467"/>
              <a:ext cx="785319" cy="80894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Ecológica / verde </a:t>
              </a:r>
              <a:endParaRPr sz="1600" b="0" i="0" u="none" strike="noStrike" cap="none">
                <a:solidFill>
                  <a:schemeClr val="lt1"/>
                </a:solidFill>
                <a:latin typeface="Calibri"/>
                <a:ea typeface="Calibri"/>
                <a:cs typeface="Calibri"/>
                <a:sym typeface="Calibri"/>
              </a:endParaRPr>
            </a:p>
          </p:txBody>
        </p:sp>
        <p:sp>
          <p:nvSpPr>
            <p:cNvPr id="191" name="Google Shape;191;p59"/>
            <p:cNvSpPr/>
            <p:nvPr/>
          </p:nvSpPr>
          <p:spPr>
            <a:xfrm>
              <a:off x="4391459" y="2478218"/>
              <a:ext cx="194182" cy="194162"/>
            </a:xfrm>
            <a:prstGeom prst="ellipse">
              <a:avLst/>
            </a:prstGeom>
            <a:solidFill>
              <a:schemeClr val="accent2">
                <a:alpha val="60784"/>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59"/>
            <p:cNvSpPr/>
            <p:nvPr/>
          </p:nvSpPr>
          <p:spPr>
            <a:xfrm>
              <a:off x="1789953" y="3283681"/>
              <a:ext cx="1112823" cy="1112949"/>
            </a:xfrm>
            <a:prstGeom prst="ellipse">
              <a:avLst/>
            </a:prstGeom>
            <a:solidFill>
              <a:schemeClr val="accent2">
                <a:alpha val="58431"/>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59"/>
            <p:cNvSpPr txBox="1"/>
            <p:nvPr/>
          </p:nvSpPr>
          <p:spPr>
            <a:xfrm>
              <a:off x="1952922" y="3446669"/>
              <a:ext cx="786885" cy="78697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Bioclimática</a:t>
              </a:r>
              <a:endParaRPr sz="1800" b="0" i="0" u="none" strike="noStrike" cap="none">
                <a:solidFill>
                  <a:schemeClr val="lt1"/>
                </a:solidFill>
                <a:latin typeface="Calibri"/>
                <a:ea typeface="Calibri"/>
                <a:cs typeface="Calibri"/>
                <a:sym typeface="Calibri"/>
              </a:endParaRPr>
            </a:p>
          </p:txBody>
        </p:sp>
        <p:sp>
          <p:nvSpPr>
            <p:cNvPr id="194" name="Google Shape;194;p59"/>
            <p:cNvSpPr/>
            <p:nvPr/>
          </p:nvSpPr>
          <p:spPr>
            <a:xfrm>
              <a:off x="2731271" y="3317294"/>
              <a:ext cx="194182" cy="194162"/>
            </a:xfrm>
            <a:prstGeom prst="ellipse">
              <a:avLst/>
            </a:prstGeom>
            <a:solidFill>
              <a:schemeClr val="accent2">
                <a:alpha val="56470"/>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59"/>
            <p:cNvSpPr/>
            <p:nvPr/>
          </p:nvSpPr>
          <p:spPr>
            <a:xfrm>
              <a:off x="2674397" y="-91468"/>
              <a:ext cx="1211645" cy="1211773"/>
            </a:xfrm>
            <a:prstGeom prst="ellipse">
              <a:avLst/>
            </a:prstGeom>
            <a:solidFill>
              <a:schemeClr val="accent2">
                <a:alpha val="54117"/>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59"/>
            <p:cNvSpPr txBox="1"/>
            <p:nvPr/>
          </p:nvSpPr>
          <p:spPr>
            <a:xfrm>
              <a:off x="2851838" y="85992"/>
              <a:ext cx="856763" cy="856853"/>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Energía y medio-ambiente</a:t>
              </a:r>
              <a:endParaRPr sz="1400" b="0" i="0" u="none" strike="noStrike" cap="none">
                <a:solidFill>
                  <a:schemeClr val="lt1"/>
                </a:solidFill>
                <a:latin typeface="Calibri"/>
                <a:ea typeface="Calibri"/>
                <a:cs typeface="Calibri"/>
                <a:sym typeface="Calibri"/>
              </a:endParaRPr>
            </a:p>
          </p:txBody>
        </p:sp>
        <p:sp>
          <p:nvSpPr>
            <p:cNvPr id="197" name="Google Shape;197;p59"/>
            <p:cNvSpPr/>
            <p:nvPr/>
          </p:nvSpPr>
          <p:spPr>
            <a:xfrm>
              <a:off x="1582974" y="1086359"/>
              <a:ext cx="194182" cy="194162"/>
            </a:xfrm>
            <a:prstGeom prst="ellipse">
              <a:avLst/>
            </a:prstGeom>
            <a:solidFill>
              <a:schemeClr val="accent2">
                <a:alpha val="51764"/>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59"/>
            <p:cNvSpPr/>
            <p:nvPr/>
          </p:nvSpPr>
          <p:spPr>
            <a:xfrm>
              <a:off x="3843992" y="265795"/>
              <a:ext cx="194182" cy="194162"/>
            </a:xfrm>
            <a:prstGeom prst="ellipse">
              <a:avLst/>
            </a:prstGeom>
            <a:solidFill>
              <a:schemeClr val="accent2">
                <a:alpha val="49411"/>
              </a:scheme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9" name="Google Shape;199;p59"/>
          <p:cNvGrpSpPr/>
          <p:nvPr/>
        </p:nvGrpSpPr>
        <p:grpSpPr>
          <a:xfrm>
            <a:off x="5313330" y="3248078"/>
            <a:ext cx="1301316" cy="810221"/>
            <a:chOff x="4796264" y="2726499"/>
            <a:chExt cx="1301316" cy="810221"/>
          </a:xfrm>
        </p:grpSpPr>
        <p:cxnSp>
          <p:nvCxnSpPr>
            <p:cNvPr id="200" name="Google Shape;200;p59"/>
            <p:cNvCxnSpPr/>
            <p:nvPr/>
          </p:nvCxnSpPr>
          <p:spPr>
            <a:xfrm rot="10800000" flipH="1">
              <a:off x="4796264" y="2726499"/>
              <a:ext cx="1299736" cy="12526"/>
            </a:xfrm>
            <a:prstGeom prst="straightConnector1">
              <a:avLst/>
            </a:prstGeom>
            <a:noFill/>
            <a:ln w="57150" cap="flat" cmpd="sng">
              <a:solidFill>
                <a:srgbClr val="C55A11"/>
              </a:solidFill>
              <a:prstDash val="dash"/>
              <a:miter lim="800000"/>
              <a:headEnd type="none" w="sm" len="sm"/>
              <a:tailEnd type="triangle" w="med" len="med"/>
            </a:ln>
          </p:spPr>
        </p:cxnSp>
        <p:cxnSp>
          <p:nvCxnSpPr>
            <p:cNvPr id="201" name="Google Shape;201;p59"/>
            <p:cNvCxnSpPr/>
            <p:nvPr/>
          </p:nvCxnSpPr>
          <p:spPr>
            <a:xfrm rot="10800000" flipH="1">
              <a:off x="4796264" y="3121171"/>
              <a:ext cx="1299736" cy="12526"/>
            </a:xfrm>
            <a:prstGeom prst="straightConnector1">
              <a:avLst/>
            </a:prstGeom>
            <a:noFill/>
            <a:ln w="57150" cap="flat" cmpd="sng">
              <a:solidFill>
                <a:srgbClr val="C55A11"/>
              </a:solidFill>
              <a:prstDash val="dash"/>
              <a:miter lim="800000"/>
              <a:headEnd type="none" w="sm" len="sm"/>
              <a:tailEnd type="triangle" w="med" len="med"/>
            </a:ln>
          </p:spPr>
        </p:cxnSp>
        <p:cxnSp>
          <p:nvCxnSpPr>
            <p:cNvPr id="202" name="Google Shape;202;p59"/>
            <p:cNvCxnSpPr/>
            <p:nvPr/>
          </p:nvCxnSpPr>
          <p:spPr>
            <a:xfrm rot="10800000" flipH="1">
              <a:off x="4797844" y="3524194"/>
              <a:ext cx="1299736" cy="12526"/>
            </a:xfrm>
            <a:prstGeom prst="straightConnector1">
              <a:avLst/>
            </a:prstGeom>
            <a:noFill/>
            <a:ln w="57150" cap="flat" cmpd="sng">
              <a:solidFill>
                <a:srgbClr val="C55A11"/>
              </a:solidFill>
              <a:prstDash val="dash"/>
              <a:miter lim="800000"/>
              <a:headEnd type="none" w="sm" len="sm"/>
              <a:tailEnd type="triangle" w="med" len="med"/>
            </a:ln>
          </p:spPr>
        </p:cxnSp>
      </p:grpSp>
      <p:sp>
        <p:nvSpPr>
          <p:cNvPr id="203" name="Google Shape;203;p59"/>
          <p:cNvSpPr txBox="1"/>
          <p:nvPr/>
        </p:nvSpPr>
        <p:spPr>
          <a:xfrm>
            <a:off x="2661538" y="5917248"/>
            <a:ext cx="28626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REGIONAL, LOCAL, AUTÓCTONA </a:t>
            </a:r>
            <a:endParaRPr sz="1600" b="0" i="0" u="none" strike="noStrike" cap="none">
              <a:solidFill>
                <a:schemeClr val="dk1"/>
              </a:solidFill>
              <a:latin typeface="Calibri"/>
              <a:ea typeface="Calibri"/>
              <a:cs typeface="Calibri"/>
              <a:sym typeface="Calibri"/>
            </a:endParaRPr>
          </a:p>
        </p:txBody>
      </p:sp>
      <p:sp>
        <p:nvSpPr>
          <p:cNvPr id="204" name="Google Shape;204;p59"/>
          <p:cNvSpPr txBox="1"/>
          <p:nvPr/>
        </p:nvSpPr>
        <p:spPr>
          <a:xfrm>
            <a:off x="361101" y="963240"/>
            <a:ext cx="241038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ARQUITECTURA VERNÁCULA </a:t>
            </a:r>
            <a:endParaRPr sz="1600" b="0" i="0" u="none" strike="noStrike" cap="none">
              <a:solidFill>
                <a:schemeClr val="dk1"/>
              </a:solidFill>
              <a:latin typeface="Calibri"/>
              <a:ea typeface="Calibri"/>
              <a:cs typeface="Calibri"/>
              <a:sym typeface="Calibri"/>
            </a:endParaRPr>
          </a:p>
        </p:txBody>
      </p:sp>
      <p:sp>
        <p:nvSpPr>
          <p:cNvPr id="205" name="Google Shape;205;p59"/>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 name="Google Shape;206;p59"/>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59"/>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a:t>
            </a:r>
            <a:endParaRPr sz="20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30" descr="C:\Users\usuario\Documents\2018\Ando habitando\fotos urga\IMG-20180729-WA0075.jpg"/>
          <p:cNvPicPr preferRelativeResize="0"/>
          <p:nvPr/>
        </p:nvPicPr>
        <p:blipFill rotWithShape="1">
          <a:blip r:embed="rId3">
            <a:alphaModFix/>
          </a:blip>
          <a:srcRect/>
          <a:stretch/>
        </p:blipFill>
        <p:spPr>
          <a:xfrm>
            <a:off x="6681737" y="3220318"/>
            <a:ext cx="3545895" cy="2979148"/>
          </a:xfrm>
          <a:prstGeom prst="rect">
            <a:avLst/>
          </a:prstGeom>
          <a:noFill/>
          <a:ln>
            <a:noFill/>
          </a:ln>
        </p:spPr>
      </p:pic>
      <p:sp>
        <p:nvSpPr>
          <p:cNvPr id="790" name="Google Shape;790;p30"/>
          <p:cNvSpPr txBox="1"/>
          <p:nvPr/>
        </p:nvSpPr>
        <p:spPr>
          <a:xfrm>
            <a:off x="7124446" y="6199467"/>
            <a:ext cx="4536872" cy="370917"/>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Plano del recorrido sensorial</a:t>
            </a:r>
            <a:endParaRPr sz="1800" b="0" i="1"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 </a:t>
            </a:r>
            <a:endParaRPr sz="1800" b="0" i="1" u="none" strike="noStrike" cap="none">
              <a:solidFill>
                <a:schemeClr val="dk1"/>
              </a:solidFill>
              <a:latin typeface="Calibri"/>
              <a:ea typeface="Calibri"/>
              <a:cs typeface="Calibri"/>
              <a:sym typeface="Calibri"/>
            </a:endParaRPr>
          </a:p>
        </p:txBody>
      </p:sp>
      <p:sp>
        <p:nvSpPr>
          <p:cNvPr id="791" name="Google Shape;791;p30"/>
          <p:cNvSpPr txBox="1"/>
          <p:nvPr/>
        </p:nvSpPr>
        <p:spPr>
          <a:xfrm>
            <a:off x="817803" y="5649188"/>
            <a:ext cx="4536548" cy="370879"/>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 Mapeo de sensaciones en el espacio </a:t>
            </a:r>
            <a:endParaRPr sz="1800" b="0" i="1" u="none" strike="noStrike" cap="none">
              <a:solidFill>
                <a:schemeClr val="dk1"/>
              </a:solidFill>
              <a:latin typeface="Calibri"/>
              <a:ea typeface="Calibri"/>
              <a:cs typeface="Calibri"/>
              <a:sym typeface="Calibri"/>
            </a:endParaRPr>
          </a:p>
        </p:txBody>
      </p:sp>
      <p:sp>
        <p:nvSpPr>
          <p:cNvPr id="792" name="Google Shape;792;p30"/>
          <p:cNvSpPr txBox="1"/>
          <p:nvPr/>
        </p:nvSpPr>
        <p:spPr>
          <a:xfrm>
            <a:off x="2322463" y="1345131"/>
            <a:ext cx="4235222" cy="20009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1- Mapeo de sensaciones en el espacio</a:t>
            </a:r>
            <a:endParaRPr sz="1600"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2- Diagnóstico de usos en el espacio</a:t>
            </a:r>
            <a:endParaRPr sz="1600" b="0" i="0" u="none" strike="noStrike" cap="none">
              <a:solidFill>
                <a:srgbClr val="EFEFE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3- La materialización del proyecto en maquetas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4- El proyecto como herramienta de poder </a:t>
            </a:r>
            <a:endParaRPr sz="1600" b="0" i="0" u="none" strike="noStrike" cap="none">
              <a:solidFill>
                <a:srgbClr val="EFEFE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 </a:t>
            </a:r>
            <a:endParaRPr sz="1600" b="1" i="0" u="none" strike="noStrike" cap="none">
              <a:solidFill>
                <a:schemeClr val="dk1"/>
              </a:solidFill>
              <a:latin typeface="Calibri"/>
              <a:ea typeface="Calibri"/>
              <a:cs typeface="Calibri"/>
              <a:sym typeface="Calibri"/>
            </a:endParaRPr>
          </a:p>
        </p:txBody>
      </p:sp>
      <p:pic>
        <p:nvPicPr>
          <p:cNvPr id="793" name="Google Shape;793;p30"/>
          <p:cNvPicPr preferRelativeResize="0"/>
          <p:nvPr/>
        </p:nvPicPr>
        <p:blipFill rotWithShape="1">
          <a:blip r:embed="rId4">
            <a:alphaModFix/>
          </a:blip>
          <a:srcRect/>
          <a:stretch/>
        </p:blipFill>
        <p:spPr>
          <a:xfrm>
            <a:off x="1740766" y="3127845"/>
            <a:ext cx="4533691" cy="2545842"/>
          </a:xfrm>
          <a:prstGeom prst="rect">
            <a:avLst/>
          </a:prstGeom>
          <a:noFill/>
          <a:ln>
            <a:noFill/>
          </a:ln>
        </p:spPr>
      </p:pic>
      <p:pic>
        <p:nvPicPr>
          <p:cNvPr id="794" name="Google Shape;794;p30" descr="https://lh3.googleusercontent.com/SJU5c2j1RRpC9PT6JUl3A7OkvlwDiB9G5WG9Yg74JtMCjqeNIXII7NGvI_e0WDxF3Qbjiq9zS9aPDXpMSYYIK83oaxsR9uwBdxtwf4KWHp-DvkOoEAFPsYLd4-WjHvg6PbZdc9XrKsSqZ0-Jtw"/>
          <p:cNvPicPr preferRelativeResize="0"/>
          <p:nvPr/>
        </p:nvPicPr>
        <p:blipFill rotWithShape="1">
          <a:blip r:embed="rId5">
            <a:alphaModFix/>
          </a:blip>
          <a:srcRect t="20994" b="15613"/>
          <a:stretch/>
        </p:blipFill>
        <p:spPr>
          <a:xfrm>
            <a:off x="4899089" y="4941504"/>
            <a:ext cx="1647885" cy="1810747"/>
          </a:xfrm>
          <a:prstGeom prst="rect">
            <a:avLst/>
          </a:prstGeom>
          <a:noFill/>
          <a:ln>
            <a:noFill/>
          </a:ln>
        </p:spPr>
      </p:pic>
      <p:pic>
        <p:nvPicPr>
          <p:cNvPr id="795" name="Google Shape;795;p30"/>
          <p:cNvPicPr preferRelativeResize="0"/>
          <p:nvPr/>
        </p:nvPicPr>
        <p:blipFill rotWithShape="1">
          <a:blip r:embed="rId6">
            <a:alphaModFix/>
          </a:blip>
          <a:srcRect/>
          <a:stretch/>
        </p:blipFill>
        <p:spPr>
          <a:xfrm>
            <a:off x="7981621" y="1395333"/>
            <a:ext cx="2246011" cy="1684508"/>
          </a:xfrm>
          <a:prstGeom prst="rect">
            <a:avLst/>
          </a:prstGeom>
          <a:noFill/>
          <a:ln>
            <a:noFill/>
          </a:ln>
        </p:spPr>
      </p:pic>
      <p:sp>
        <p:nvSpPr>
          <p:cNvPr id="796" name="Google Shape;796;p30"/>
          <p:cNvSpPr txBox="1"/>
          <p:nvPr/>
        </p:nvSpPr>
        <p:spPr>
          <a:xfrm>
            <a:off x="2009049" y="976452"/>
            <a:ext cx="8218583" cy="370879"/>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 METODOLOGÍA UTILIZADA  PARA EL PROCESO DE DISEÑO DE UN ESPACIO COMÚN Y PÚBLICO: </a:t>
            </a:r>
            <a:endParaRPr sz="1600" b="0" i="0" u="none" strike="noStrike" cap="none">
              <a:solidFill>
                <a:schemeClr val="dk1"/>
              </a:solidFill>
              <a:latin typeface="Calibri"/>
              <a:ea typeface="Calibri"/>
              <a:cs typeface="Calibri"/>
              <a:sym typeface="Calibri"/>
            </a:endParaRPr>
          </a:p>
        </p:txBody>
      </p:sp>
      <p:sp>
        <p:nvSpPr>
          <p:cNvPr id="797" name="Google Shape;797;p30"/>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8" name="Google Shape;798;p30"/>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9" name="Google Shape;799;p30"/>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DISEÑO PARTICIPATIVO COMO ESTRATEGIA PRINCIPAL</a:t>
            </a:r>
            <a:endParaRPr sz="1400" b="0" i="0" u="none" strike="noStrike" cap="none">
              <a:solidFill>
                <a:srgbClr val="000000"/>
              </a:solidFill>
              <a:latin typeface="Arial"/>
              <a:ea typeface="Arial"/>
              <a:cs typeface="Arial"/>
              <a:sym typeface="Arial"/>
            </a:endParaRPr>
          </a:p>
        </p:txBody>
      </p:sp>
      <p:sp>
        <p:nvSpPr>
          <p:cNvPr id="800" name="Google Shape;800;p30"/>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40</a:t>
            </a:fld>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31" descr="C:\Users\usuario\Documents\2018\Ando habitando\fotos urga\IMG-20180729-WA0064.jpg"/>
          <p:cNvPicPr preferRelativeResize="0"/>
          <p:nvPr/>
        </p:nvPicPr>
        <p:blipFill rotWithShape="1">
          <a:blip r:embed="rId3">
            <a:alphaModFix/>
          </a:blip>
          <a:srcRect/>
          <a:stretch/>
        </p:blipFill>
        <p:spPr>
          <a:xfrm>
            <a:off x="1663411" y="3036866"/>
            <a:ext cx="3462035" cy="2594633"/>
          </a:xfrm>
          <a:prstGeom prst="rect">
            <a:avLst/>
          </a:prstGeom>
          <a:noFill/>
          <a:ln>
            <a:noFill/>
          </a:ln>
        </p:spPr>
      </p:pic>
      <p:sp>
        <p:nvSpPr>
          <p:cNvPr id="806" name="Google Shape;806;p31"/>
          <p:cNvSpPr txBox="1"/>
          <p:nvPr/>
        </p:nvSpPr>
        <p:spPr>
          <a:xfrm>
            <a:off x="2322463" y="1345131"/>
            <a:ext cx="4235222" cy="20009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1- Mapeo de sensaciones en el espacio</a:t>
            </a:r>
            <a:endParaRPr sz="1600" b="0" i="0" u="none" strike="noStrike" cap="none">
              <a:solidFill>
                <a:srgbClr val="EFEFE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2- Diagnóstico de usos en el espacio</a:t>
            </a:r>
            <a:endParaRPr sz="1600" b="1"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3- La materialización del proyecto en maquetas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4- El proyecto como herramienta de poder </a:t>
            </a:r>
            <a:endParaRPr sz="1600" b="0" i="0" u="none" strike="noStrike" cap="none">
              <a:solidFill>
                <a:srgbClr val="EFEFE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 </a:t>
            </a:r>
            <a:endParaRPr sz="1600" b="1" i="0" u="none" strike="noStrike" cap="none">
              <a:solidFill>
                <a:schemeClr val="dk1"/>
              </a:solidFill>
              <a:latin typeface="Calibri"/>
              <a:ea typeface="Calibri"/>
              <a:cs typeface="Calibri"/>
              <a:sym typeface="Calibri"/>
            </a:endParaRPr>
          </a:p>
        </p:txBody>
      </p:sp>
      <p:pic>
        <p:nvPicPr>
          <p:cNvPr id="807" name="Google Shape;807;p31" descr="https://docs.google.com/drawings/u/0/d/sAA8js-BjpB1ebnVbz6AhaQ/image?w=239&amp;h=212&amp;rev=118&amp;ac=1&amp;parent=1w9tlhuuyR2dUnMKCluG_clCqv7vK_W6f2M7k779xRjY"/>
          <p:cNvPicPr preferRelativeResize="0"/>
          <p:nvPr/>
        </p:nvPicPr>
        <p:blipFill rotWithShape="1">
          <a:blip r:embed="rId4">
            <a:alphaModFix/>
          </a:blip>
          <a:srcRect/>
          <a:stretch/>
        </p:blipFill>
        <p:spPr>
          <a:xfrm>
            <a:off x="8640897" y="1874827"/>
            <a:ext cx="1936083" cy="1717363"/>
          </a:xfrm>
          <a:prstGeom prst="rect">
            <a:avLst/>
          </a:prstGeom>
          <a:noFill/>
          <a:ln w="9525" cap="flat" cmpd="sng">
            <a:solidFill>
              <a:srgbClr val="F5F4F4"/>
            </a:solidFill>
            <a:prstDash val="solid"/>
            <a:round/>
            <a:headEnd type="none" w="sm" len="sm"/>
            <a:tailEnd type="none" w="sm" len="sm"/>
          </a:ln>
        </p:spPr>
      </p:pic>
      <p:pic>
        <p:nvPicPr>
          <p:cNvPr id="808" name="Google Shape;808;p31" descr="C:\Users\usuario\Documents\2018\Ando habitando\fotos urga\IMG-20180729-WA0022.jpg"/>
          <p:cNvPicPr preferRelativeResize="0"/>
          <p:nvPr/>
        </p:nvPicPr>
        <p:blipFill rotWithShape="1">
          <a:blip r:embed="rId5">
            <a:alphaModFix/>
          </a:blip>
          <a:srcRect t="6974" b="14229"/>
          <a:stretch/>
        </p:blipFill>
        <p:spPr>
          <a:xfrm>
            <a:off x="5364507" y="4059302"/>
            <a:ext cx="4313127" cy="2711358"/>
          </a:xfrm>
          <a:prstGeom prst="rect">
            <a:avLst/>
          </a:prstGeom>
          <a:noFill/>
          <a:ln>
            <a:noFill/>
          </a:ln>
        </p:spPr>
      </p:pic>
      <p:sp>
        <p:nvSpPr>
          <p:cNvPr id="809" name="Google Shape;809;p31"/>
          <p:cNvSpPr txBox="1"/>
          <p:nvPr/>
        </p:nvSpPr>
        <p:spPr>
          <a:xfrm>
            <a:off x="5252633" y="3627744"/>
            <a:ext cx="4536872" cy="370917"/>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Conformación del proceso participativo a planos</a:t>
            </a:r>
            <a:endParaRPr sz="1800" b="0" i="1"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 </a:t>
            </a:r>
            <a:endParaRPr sz="1800" b="0" i="1" u="none" strike="noStrike" cap="none">
              <a:solidFill>
                <a:schemeClr val="dk1"/>
              </a:solidFill>
              <a:latin typeface="Calibri"/>
              <a:ea typeface="Calibri"/>
              <a:cs typeface="Calibri"/>
              <a:sym typeface="Calibri"/>
            </a:endParaRPr>
          </a:p>
        </p:txBody>
      </p:sp>
      <p:pic>
        <p:nvPicPr>
          <p:cNvPr id="810" name="Google Shape;810;p31"/>
          <p:cNvPicPr preferRelativeResize="0"/>
          <p:nvPr/>
        </p:nvPicPr>
        <p:blipFill rotWithShape="1">
          <a:blip r:embed="rId6">
            <a:alphaModFix/>
          </a:blip>
          <a:srcRect/>
          <a:stretch/>
        </p:blipFill>
        <p:spPr>
          <a:xfrm>
            <a:off x="6118341" y="1882425"/>
            <a:ext cx="2286459" cy="1684676"/>
          </a:xfrm>
          <a:prstGeom prst="rect">
            <a:avLst/>
          </a:prstGeom>
          <a:noFill/>
          <a:ln>
            <a:noFill/>
          </a:ln>
        </p:spPr>
      </p:pic>
      <p:sp>
        <p:nvSpPr>
          <p:cNvPr id="811" name="Google Shape;811;p31"/>
          <p:cNvSpPr txBox="1"/>
          <p:nvPr/>
        </p:nvSpPr>
        <p:spPr>
          <a:xfrm>
            <a:off x="2009049" y="976452"/>
            <a:ext cx="8218583" cy="370879"/>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 METODOLOGÍA UTILIZADA  PARA EL PROCESO DE DISEÑO DE UN ESPACIO COMÚN Y PÚBLICO: </a:t>
            </a:r>
            <a:endParaRPr sz="1600" b="0" i="0" u="none" strike="noStrike" cap="none">
              <a:solidFill>
                <a:schemeClr val="dk1"/>
              </a:solidFill>
              <a:latin typeface="Calibri"/>
              <a:ea typeface="Calibri"/>
              <a:cs typeface="Calibri"/>
              <a:sym typeface="Calibri"/>
            </a:endParaRPr>
          </a:p>
        </p:txBody>
      </p:sp>
      <p:sp>
        <p:nvSpPr>
          <p:cNvPr id="812" name="Google Shape;812;p31"/>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3" name="Google Shape;813;p31"/>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4" name="Google Shape;814;p31"/>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DISEÑO PARTICIPATIVO COMO ESTRATEGIA PRINCIPAL</a:t>
            </a:r>
            <a:endParaRPr sz="1400" b="0" i="0" u="none" strike="noStrike" cap="none">
              <a:solidFill>
                <a:srgbClr val="000000"/>
              </a:solidFill>
              <a:latin typeface="Arial"/>
              <a:ea typeface="Arial"/>
              <a:cs typeface="Arial"/>
              <a:sym typeface="Arial"/>
            </a:endParaRPr>
          </a:p>
        </p:txBody>
      </p:sp>
      <p:sp>
        <p:nvSpPr>
          <p:cNvPr id="815" name="Google Shape;815;p3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32"/>
          <p:cNvSpPr txBox="1"/>
          <p:nvPr/>
        </p:nvSpPr>
        <p:spPr>
          <a:xfrm>
            <a:off x="2322463" y="1345131"/>
            <a:ext cx="4235222" cy="20009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1- Mapeo de sensaciones en el espacio</a:t>
            </a:r>
            <a:endParaRPr sz="1600" b="0" i="0" u="none" strike="noStrike" cap="none">
              <a:solidFill>
                <a:srgbClr val="EFEFE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2- Diagnóstico de usos en el espacio</a:t>
            </a:r>
            <a:endParaRPr sz="1600" b="0" i="0" u="none" strike="noStrike" cap="none">
              <a:solidFill>
                <a:srgbClr val="EFEFE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3- La materialización del proyecto en maquetas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4- El proyecto como herramienta de poder </a:t>
            </a:r>
            <a:endParaRPr sz="1600" b="0" i="0" u="none" strike="noStrike" cap="none">
              <a:solidFill>
                <a:srgbClr val="EFEFE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 </a:t>
            </a:r>
            <a:endParaRPr sz="1600" b="1" i="0" u="none" strike="noStrike" cap="none">
              <a:solidFill>
                <a:schemeClr val="dk1"/>
              </a:solidFill>
              <a:latin typeface="Calibri"/>
              <a:ea typeface="Calibri"/>
              <a:cs typeface="Calibri"/>
              <a:sym typeface="Calibri"/>
            </a:endParaRPr>
          </a:p>
        </p:txBody>
      </p:sp>
      <p:sp>
        <p:nvSpPr>
          <p:cNvPr id="821" name="Google Shape;821;p32"/>
          <p:cNvSpPr txBox="1"/>
          <p:nvPr/>
        </p:nvSpPr>
        <p:spPr>
          <a:xfrm>
            <a:off x="1914016" y="3149317"/>
            <a:ext cx="4536872" cy="370917"/>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Conformación del proceso participativo a maquetas </a:t>
            </a:r>
            <a:endParaRPr sz="1800" b="0" i="1"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 </a:t>
            </a:r>
            <a:endParaRPr sz="1800" b="0" i="1" u="none" strike="noStrike" cap="none">
              <a:solidFill>
                <a:schemeClr val="dk1"/>
              </a:solidFill>
              <a:latin typeface="Calibri"/>
              <a:ea typeface="Calibri"/>
              <a:cs typeface="Calibri"/>
              <a:sym typeface="Calibri"/>
            </a:endParaRPr>
          </a:p>
        </p:txBody>
      </p:sp>
      <p:pic>
        <p:nvPicPr>
          <p:cNvPr id="822" name="Google Shape;822;p32" descr="C:\Users\usuario\Documents\2018\Ando habitando\fotos urga\IMG-20180729-WA0028.jpg"/>
          <p:cNvPicPr preferRelativeResize="0"/>
          <p:nvPr/>
        </p:nvPicPr>
        <p:blipFill rotWithShape="1">
          <a:blip r:embed="rId3">
            <a:alphaModFix/>
          </a:blip>
          <a:srcRect/>
          <a:stretch/>
        </p:blipFill>
        <p:spPr>
          <a:xfrm>
            <a:off x="6637060" y="1883730"/>
            <a:ext cx="3540135" cy="4740704"/>
          </a:xfrm>
          <a:prstGeom prst="rect">
            <a:avLst/>
          </a:prstGeom>
          <a:noFill/>
          <a:ln>
            <a:noFill/>
          </a:ln>
        </p:spPr>
      </p:pic>
      <p:pic>
        <p:nvPicPr>
          <p:cNvPr id="823" name="Google Shape;823;p32" descr="C:\Users\usuario\Documents\2018\Ando habitando\fotos urga\IMG-20180729-WA0029.jpg"/>
          <p:cNvPicPr preferRelativeResize="0"/>
          <p:nvPr/>
        </p:nvPicPr>
        <p:blipFill rotWithShape="1">
          <a:blip r:embed="rId4">
            <a:alphaModFix/>
          </a:blip>
          <a:srcRect l="24903" r="10776"/>
          <a:stretch/>
        </p:blipFill>
        <p:spPr>
          <a:xfrm>
            <a:off x="2478004" y="3604280"/>
            <a:ext cx="3577744" cy="3020154"/>
          </a:xfrm>
          <a:prstGeom prst="rect">
            <a:avLst/>
          </a:prstGeom>
          <a:noFill/>
          <a:ln>
            <a:noFill/>
          </a:ln>
        </p:spPr>
      </p:pic>
      <p:sp>
        <p:nvSpPr>
          <p:cNvPr id="824" name="Google Shape;824;p32"/>
          <p:cNvSpPr txBox="1"/>
          <p:nvPr/>
        </p:nvSpPr>
        <p:spPr>
          <a:xfrm>
            <a:off x="2009049" y="976452"/>
            <a:ext cx="8218583" cy="370879"/>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 METODOLOGÍA UTILIZADA  PARA EL PROCESO DE DISEÑO DE UN ESPACIO COMÚN Y PÚBLICO: </a:t>
            </a:r>
            <a:endParaRPr sz="1600" b="0" i="0" u="none" strike="noStrike" cap="none">
              <a:solidFill>
                <a:schemeClr val="dk1"/>
              </a:solidFill>
              <a:latin typeface="Calibri"/>
              <a:ea typeface="Calibri"/>
              <a:cs typeface="Calibri"/>
              <a:sym typeface="Calibri"/>
            </a:endParaRPr>
          </a:p>
        </p:txBody>
      </p:sp>
      <p:sp>
        <p:nvSpPr>
          <p:cNvPr id="825" name="Google Shape;825;p32"/>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6" name="Google Shape;826;p32"/>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7" name="Google Shape;827;p32"/>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DISEÑO PARTICIPATIVO COMO ESTRATEGIA PRINCIPAL</a:t>
            </a:r>
            <a:endParaRPr sz="1400" b="0" i="0" u="none" strike="noStrike" cap="none">
              <a:solidFill>
                <a:srgbClr val="000000"/>
              </a:solidFill>
              <a:latin typeface="Arial"/>
              <a:ea typeface="Arial"/>
              <a:cs typeface="Arial"/>
              <a:sym typeface="Arial"/>
            </a:endParaRPr>
          </a:p>
        </p:txBody>
      </p:sp>
      <p:sp>
        <p:nvSpPr>
          <p:cNvPr id="828" name="Google Shape;828;p32"/>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33"/>
          <p:cNvSpPr txBox="1"/>
          <p:nvPr/>
        </p:nvSpPr>
        <p:spPr>
          <a:xfrm>
            <a:off x="2322463" y="1345131"/>
            <a:ext cx="4235222" cy="200095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1- Mapeo de sensaciones en el espacio</a:t>
            </a:r>
            <a:endParaRPr sz="1600" b="0" i="0" u="none" strike="noStrike" cap="none">
              <a:solidFill>
                <a:srgbClr val="EFEFE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2- Diagnóstico de usos en el espacio</a:t>
            </a:r>
            <a:endParaRPr sz="1600" b="0" i="0" u="none" strike="noStrike" cap="none">
              <a:solidFill>
                <a:srgbClr val="EFEFEF"/>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r>
              <a:rPr lang="en-US" sz="1600" b="0" i="0" u="none" strike="noStrike" cap="none">
                <a:solidFill>
                  <a:srgbClr val="EFEFEF"/>
                </a:solidFill>
                <a:latin typeface="Calibri"/>
                <a:ea typeface="Calibri"/>
                <a:cs typeface="Calibri"/>
                <a:sym typeface="Calibri"/>
              </a:rPr>
              <a:t>3- La materialización del proyecto en maquetas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4- El proyecto como herramienta de poder </a:t>
            </a:r>
            <a:endParaRPr sz="1600" b="1"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 </a:t>
            </a:r>
            <a:endParaRPr sz="1600" b="1" i="0" u="none" strike="noStrike" cap="none">
              <a:solidFill>
                <a:schemeClr val="dk1"/>
              </a:solidFill>
              <a:latin typeface="Calibri"/>
              <a:ea typeface="Calibri"/>
              <a:cs typeface="Calibri"/>
              <a:sym typeface="Calibri"/>
            </a:endParaRPr>
          </a:p>
        </p:txBody>
      </p:sp>
      <p:sp>
        <p:nvSpPr>
          <p:cNvPr id="834" name="Google Shape;834;p33"/>
          <p:cNvSpPr txBox="1"/>
          <p:nvPr/>
        </p:nvSpPr>
        <p:spPr>
          <a:xfrm>
            <a:off x="2479647" y="5778701"/>
            <a:ext cx="3873992" cy="370917"/>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Conformación del proceso participativo en documentación técnica </a:t>
            </a:r>
            <a:endParaRPr sz="1800" b="0" i="1" u="none" strike="noStrike" cap="none">
              <a:solidFill>
                <a:schemeClr val="dk1"/>
              </a:solidFill>
              <a:latin typeface="Calibri"/>
              <a:ea typeface="Calibri"/>
              <a:cs typeface="Calibri"/>
              <a:sym typeface="Calibri"/>
            </a:endParaRPr>
          </a:p>
          <a:p>
            <a:pPr marL="0" marR="0" lvl="0" indent="0" algn="r" rtl="0">
              <a:lnSpc>
                <a:spcPct val="115000"/>
              </a:lnSpc>
              <a:spcBef>
                <a:spcPts val="100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 </a:t>
            </a:r>
            <a:endParaRPr sz="1800" b="0" i="1" u="none" strike="noStrike" cap="none">
              <a:solidFill>
                <a:schemeClr val="dk1"/>
              </a:solidFill>
              <a:latin typeface="Calibri"/>
              <a:ea typeface="Calibri"/>
              <a:cs typeface="Calibri"/>
              <a:sym typeface="Calibri"/>
            </a:endParaRPr>
          </a:p>
        </p:txBody>
      </p:sp>
      <p:pic>
        <p:nvPicPr>
          <p:cNvPr id="835" name="Google Shape;835;p33"/>
          <p:cNvPicPr preferRelativeResize="0"/>
          <p:nvPr/>
        </p:nvPicPr>
        <p:blipFill rotWithShape="1">
          <a:blip r:embed="rId3">
            <a:alphaModFix/>
          </a:blip>
          <a:srcRect/>
          <a:stretch/>
        </p:blipFill>
        <p:spPr>
          <a:xfrm>
            <a:off x="2437563" y="3346090"/>
            <a:ext cx="3916077" cy="2467867"/>
          </a:xfrm>
          <a:prstGeom prst="rect">
            <a:avLst/>
          </a:prstGeom>
          <a:noFill/>
          <a:ln>
            <a:noFill/>
          </a:ln>
        </p:spPr>
      </p:pic>
      <p:pic>
        <p:nvPicPr>
          <p:cNvPr id="836" name="Google Shape;836;p33"/>
          <p:cNvPicPr preferRelativeResize="0"/>
          <p:nvPr/>
        </p:nvPicPr>
        <p:blipFill rotWithShape="1">
          <a:blip r:embed="rId4">
            <a:alphaModFix/>
          </a:blip>
          <a:srcRect l="27952" t="13962" r="32528" b="5929"/>
          <a:stretch/>
        </p:blipFill>
        <p:spPr>
          <a:xfrm>
            <a:off x="6818143" y="2602186"/>
            <a:ext cx="3613534" cy="4120308"/>
          </a:xfrm>
          <a:prstGeom prst="rect">
            <a:avLst/>
          </a:prstGeom>
          <a:noFill/>
          <a:ln>
            <a:noFill/>
          </a:ln>
        </p:spPr>
      </p:pic>
      <p:pic>
        <p:nvPicPr>
          <p:cNvPr id="837" name="Google Shape;837;p33"/>
          <p:cNvPicPr preferRelativeResize="0"/>
          <p:nvPr/>
        </p:nvPicPr>
        <p:blipFill rotWithShape="1">
          <a:blip r:embed="rId5">
            <a:alphaModFix/>
          </a:blip>
          <a:srcRect/>
          <a:stretch/>
        </p:blipFill>
        <p:spPr>
          <a:xfrm>
            <a:off x="6474825" y="1642003"/>
            <a:ext cx="1707281" cy="1280460"/>
          </a:xfrm>
          <a:prstGeom prst="rect">
            <a:avLst/>
          </a:prstGeom>
          <a:noFill/>
          <a:ln>
            <a:noFill/>
          </a:ln>
        </p:spPr>
      </p:pic>
      <p:sp>
        <p:nvSpPr>
          <p:cNvPr id="838" name="Google Shape;838;p33"/>
          <p:cNvSpPr txBox="1"/>
          <p:nvPr/>
        </p:nvSpPr>
        <p:spPr>
          <a:xfrm>
            <a:off x="2009049" y="976452"/>
            <a:ext cx="8218583" cy="370879"/>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 METODOLOGÍA UTILIZADA  PARA EL PROCESO DE DISEÑO DE UN ESPACIO COMÚN Y PÚBLICO: </a:t>
            </a:r>
            <a:endParaRPr sz="1600" b="0" i="0" u="none" strike="noStrike" cap="none">
              <a:solidFill>
                <a:schemeClr val="dk1"/>
              </a:solidFill>
              <a:latin typeface="Calibri"/>
              <a:ea typeface="Calibri"/>
              <a:cs typeface="Calibri"/>
              <a:sym typeface="Calibri"/>
            </a:endParaRPr>
          </a:p>
        </p:txBody>
      </p:sp>
      <p:sp>
        <p:nvSpPr>
          <p:cNvPr id="839" name="Google Shape;839;p33"/>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0" name="Google Shape;840;p33"/>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1" name="Google Shape;841;p33"/>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DISEÑO PARTICIPATIVO COMO ESTRATEGIA PRINCIPAL</a:t>
            </a:r>
            <a:endParaRPr sz="1400" b="0" i="0" u="none" strike="noStrike" cap="none">
              <a:solidFill>
                <a:srgbClr val="000000"/>
              </a:solidFill>
              <a:latin typeface="Arial"/>
              <a:ea typeface="Arial"/>
              <a:cs typeface="Arial"/>
              <a:sym typeface="Arial"/>
            </a:endParaRPr>
          </a:p>
        </p:txBody>
      </p:sp>
      <p:sp>
        <p:nvSpPr>
          <p:cNvPr id="842" name="Google Shape;842;p33"/>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34"/>
          <p:cNvSpPr/>
          <p:nvPr/>
        </p:nvSpPr>
        <p:spPr>
          <a:xfrm>
            <a:off x="321063" y="1095084"/>
            <a:ext cx="1158297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AEABAB"/>
                </a:solidFill>
                <a:latin typeface="Calibri"/>
                <a:ea typeface="Calibri"/>
                <a:cs typeface="Calibri"/>
                <a:sym typeface="Calibri"/>
              </a:rPr>
              <a:t>LA MATERIALIZACIÓN DE LA PLAZA Y LA RELACIÓN CON EL ESTADO MUNICIPAL EN LOS PROCESOS PARTICIPATIVOS</a:t>
            </a:r>
            <a:endParaRPr sz="1400" b="0" i="0" u="none" strike="noStrike" cap="none">
              <a:solidFill>
                <a:srgbClr val="000000"/>
              </a:solidFill>
              <a:latin typeface="Arial"/>
              <a:ea typeface="Arial"/>
              <a:cs typeface="Arial"/>
              <a:sym typeface="Arial"/>
            </a:endParaRPr>
          </a:p>
        </p:txBody>
      </p:sp>
      <p:sp>
        <p:nvSpPr>
          <p:cNvPr id="848" name="Google Shape;848;p34"/>
          <p:cNvSpPr/>
          <p:nvPr/>
        </p:nvSpPr>
        <p:spPr>
          <a:xfrm>
            <a:off x="230081" y="2443656"/>
            <a:ext cx="45720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r>
            <a:br>
              <a:rPr lang="en-US"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p:txBody>
      </p:sp>
      <p:pic>
        <p:nvPicPr>
          <p:cNvPr id="849" name="Google Shape;849;p34"/>
          <p:cNvPicPr preferRelativeResize="0"/>
          <p:nvPr/>
        </p:nvPicPr>
        <p:blipFill rotWithShape="1">
          <a:blip r:embed="rId3">
            <a:alphaModFix/>
          </a:blip>
          <a:srcRect/>
          <a:stretch/>
        </p:blipFill>
        <p:spPr>
          <a:xfrm>
            <a:off x="2218350" y="1464416"/>
            <a:ext cx="3894202" cy="2217330"/>
          </a:xfrm>
          <a:prstGeom prst="rect">
            <a:avLst/>
          </a:prstGeom>
          <a:noFill/>
          <a:ln>
            <a:noFill/>
          </a:ln>
        </p:spPr>
      </p:pic>
      <p:pic>
        <p:nvPicPr>
          <p:cNvPr id="850" name="Google Shape;850;p34"/>
          <p:cNvPicPr preferRelativeResize="0"/>
          <p:nvPr/>
        </p:nvPicPr>
        <p:blipFill rotWithShape="1">
          <a:blip r:embed="rId4">
            <a:alphaModFix/>
          </a:blip>
          <a:srcRect b="6786"/>
          <a:stretch/>
        </p:blipFill>
        <p:spPr>
          <a:xfrm>
            <a:off x="2226449" y="3800564"/>
            <a:ext cx="2575260" cy="2919484"/>
          </a:xfrm>
          <a:prstGeom prst="rect">
            <a:avLst/>
          </a:prstGeom>
          <a:noFill/>
          <a:ln>
            <a:noFill/>
          </a:ln>
        </p:spPr>
      </p:pic>
      <p:pic>
        <p:nvPicPr>
          <p:cNvPr id="851" name="Google Shape;851;p34"/>
          <p:cNvPicPr preferRelativeResize="0"/>
          <p:nvPr/>
        </p:nvPicPr>
        <p:blipFill rotWithShape="1">
          <a:blip r:embed="rId5">
            <a:alphaModFix/>
          </a:blip>
          <a:srcRect/>
          <a:stretch/>
        </p:blipFill>
        <p:spPr>
          <a:xfrm>
            <a:off x="5016439" y="3786182"/>
            <a:ext cx="5236819" cy="2948248"/>
          </a:xfrm>
          <a:prstGeom prst="rect">
            <a:avLst/>
          </a:prstGeom>
          <a:noFill/>
          <a:ln>
            <a:noFill/>
          </a:ln>
        </p:spPr>
      </p:pic>
      <p:pic>
        <p:nvPicPr>
          <p:cNvPr id="852" name="Google Shape;852;p34"/>
          <p:cNvPicPr preferRelativeResize="0"/>
          <p:nvPr/>
        </p:nvPicPr>
        <p:blipFill rotWithShape="1">
          <a:blip r:embed="rId6">
            <a:alphaModFix/>
          </a:blip>
          <a:srcRect/>
          <a:stretch/>
        </p:blipFill>
        <p:spPr>
          <a:xfrm>
            <a:off x="6269420" y="1464416"/>
            <a:ext cx="3948669" cy="2217330"/>
          </a:xfrm>
          <a:prstGeom prst="rect">
            <a:avLst/>
          </a:prstGeom>
          <a:noFill/>
          <a:ln>
            <a:noFill/>
          </a:ln>
        </p:spPr>
      </p:pic>
      <p:sp>
        <p:nvSpPr>
          <p:cNvPr id="853" name="Google Shape;853;p34"/>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4" name="Google Shape;854;p34"/>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5" name="Google Shape;855;p34"/>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DISEÑO PARTICIPATIVO COMO ESTRATEGIA PRINCIPAL</a:t>
            </a:r>
            <a:endParaRPr sz="1400" b="0" i="0" u="none" strike="noStrike" cap="none">
              <a:solidFill>
                <a:srgbClr val="000000"/>
              </a:solidFill>
              <a:latin typeface="Arial"/>
              <a:ea typeface="Arial"/>
              <a:cs typeface="Arial"/>
              <a:sym typeface="Arial"/>
            </a:endParaRPr>
          </a:p>
        </p:txBody>
      </p:sp>
      <p:sp>
        <p:nvSpPr>
          <p:cNvPr id="856" name="Google Shape;856;p34"/>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44</a:t>
            </a:fld>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35"/>
          <p:cNvSpPr txBox="1"/>
          <p:nvPr/>
        </p:nvSpPr>
        <p:spPr>
          <a:xfrm>
            <a:off x="1700648" y="914681"/>
            <a:ext cx="3289883" cy="1077894"/>
          </a:xfrm>
          <a:prstGeom prst="rect">
            <a:avLst/>
          </a:prstGeom>
          <a:noFill/>
          <a:ln w="9525" cap="flat" cmpd="sng">
            <a:solidFill>
              <a:srgbClr val="2E75B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   GESTION Y EJECUCION DE LA OBRA: RELACION CON EL ESTADO MUNICIPAL</a:t>
            </a:r>
            <a:endParaRPr sz="1600" b="0" i="0" u="none" strike="noStrike" cap="none">
              <a:solidFill>
                <a:schemeClr val="dk1"/>
              </a:solidFill>
              <a:latin typeface="Calibri"/>
              <a:ea typeface="Calibri"/>
              <a:cs typeface="Calibri"/>
              <a:sym typeface="Calibri"/>
            </a:endParaRPr>
          </a:p>
        </p:txBody>
      </p:sp>
      <p:sp>
        <p:nvSpPr>
          <p:cNvPr id="862" name="Google Shape;862;p35"/>
          <p:cNvSpPr txBox="1"/>
          <p:nvPr/>
        </p:nvSpPr>
        <p:spPr>
          <a:xfrm>
            <a:off x="1700647" y="2088114"/>
            <a:ext cx="3412716" cy="353943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La obra se realiza de forma mixta entre el centro Cultural Urga, Ando Habitando, vecines del Barrio Belgrano y la Municipalidad de Las Heras (Obras Publicas, Servicios Públicos y Cultura)</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OSB y vecines</a:t>
            </a:r>
            <a:r>
              <a:rPr lang="en-US" sz="1600" b="0" i="0" u="none" strike="noStrike" cap="none">
                <a:solidFill>
                  <a:schemeClr val="dk1"/>
                </a:solidFill>
                <a:latin typeface="Calibri"/>
                <a:ea typeface="Calibri"/>
                <a:cs typeface="Calibri"/>
                <a:sym typeface="Calibri"/>
              </a:rPr>
              <a:t>: diseño de la plaza,  Hormigón, mobiliarios, mano de obra, cuidado de materiales y de la obra, forestación, riego, construcción colectiva del sentido de plaza,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Municipalidad: </a:t>
            </a:r>
            <a:r>
              <a:rPr lang="en-US" sz="1600" b="0" i="0" u="none" strike="noStrike" cap="none">
                <a:solidFill>
                  <a:schemeClr val="dk1"/>
                </a:solidFill>
                <a:latin typeface="Calibri"/>
                <a:ea typeface="Calibri"/>
                <a:cs typeface="Calibri"/>
                <a:sym typeface="Calibri"/>
              </a:rPr>
              <a:t>Mano de obra,  mobiliarios, conexión red de eléctrica y juegos infantiles</a:t>
            </a:r>
            <a:endParaRPr sz="1400" b="0" i="0" u="none" strike="noStrike" cap="none">
              <a:solidFill>
                <a:srgbClr val="000000"/>
              </a:solidFill>
              <a:latin typeface="Arial"/>
              <a:ea typeface="Arial"/>
              <a:cs typeface="Arial"/>
              <a:sym typeface="Arial"/>
            </a:endParaRPr>
          </a:p>
        </p:txBody>
      </p:sp>
      <p:pic>
        <p:nvPicPr>
          <p:cNvPr id="863" name="Google Shape;863;p35" descr="C:\Users\Virginia\Desktop\Ando Habitando\2020\urga proceso\5b7f675f-2b4e-4818-9b30-d4fe7026dd2a.jpg"/>
          <p:cNvPicPr preferRelativeResize="0"/>
          <p:nvPr/>
        </p:nvPicPr>
        <p:blipFill rotWithShape="1">
          <a:blip r:embed="rId3">
            <a:alphaModFix/>
          </a:blip>
          <a:srcRect/>
          <a:stretch/>
        </p:blipFill>
        <p:spPr>
          <a:xfrm>
            <a:off x="5289997" y="3838043"/>
            <a:ext cx="5378003" cy="3019956"/>
          </a:xfrm>
          <a:prstGeom prst="rect">
            <a:avLst/>
          </a:prstGeom>
          <a:noFill/>
          <a:ln>
            <a:noFill/>
          </a:ln>
        </p:spPr>
      </p:pic>
      <p:sp>
        <p:nvSpPr>
          <p:cNvPr id="864" name="Google Shape;864;p35"/>
          <p:cNvSpPr/>
          <p:nvPr/>
        </p:nvSpPr>
        <p:spPr>
          <a:xfrm>
            <a:off x="85604" y="23269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5" name="Google Shape;865;p35"/>
          <p:cNvSpPr/>
          <p:nvPr/>
        </p:nvSpPr>
        <p:spPr>
          <a:xfrm>
            <a:off x="9707671" y="23269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6" name="Google Shape;866;p35"/>
          <p:cNvSpPr/>
          <p:nvPr/>
        </p:nvSpPr>
        <p:spPr>
          <a:xfrm>
            <a:off x="135708" y="34204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TRABAJO EN TERRITORIO EN ESPACIOS COMUNES Y PÚBLICOS</a:t>
            </a:r>
            <a:endParaRPr sz="1400" b="0" i="0" u="none" strike="noStrike" cap="none">
              <a:solidFill>
                <a:srgbClr val="000000"/>
              </a:solidFill>
              <a:latin typeface="Arial"/>
              <a:ea typeface="Arial"/>
              <a:cs typeface="Arial"/>
              <a:sym typeface="Arial"/>
            </a:endParaRPr>
          </a:p>
        </p:txBody>
      </p:sp>
      <p:pic>
        <p:nvPicPr>
          <p:cNvPr id="867" name="Google Shape;867;p35" descr="C:\Users\Virginia\Desktop\Ando Habitando\2020\dc702cd6-73ee-4e50-a456-c8cf35b6aa79.jpg"/>
          <p:cNvPicPr preferRelativeResize="0"/>
          <p:nvPr/>
        </p:nvPicPr>
        <p:blipFill rotWithShape="1">
          <a:blip r:embed="rId4">
            <a:alphaModFix/>
          </a:blip>
          <a:srcRect/>
          <a:stretch/>
        </p:blipFill>
        <p:spPr>
          <a:xfrm>
            <a:off x="5290000" y="918168"/>
            <a:ext cx="5378000" cy="3062256"/>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7"/>
          <p:cNvSpPr/>
          <p:nvPr/>
        </p:nvSpPr>
        <p:spPr>
          <a:xfrm>
            <a:off x="381583" y="1080088"/>
            <a:ext cx="102585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41B47"/>
                </a:solidFill>
                <a:latin typeface="Calibri"/>
                <a:ea typeface="Calibri"/>
                <a:cs typeface="Calibri"/>
                <a:sym typeface="Calibri"/>
              </a:rPr>
              <a:t>METODOLOGÍAS PARTICIPATIVAS EN EL HÁBITAT POPULAR</a:t>
            </a:r>
            <a:endParaRPr sz="2000" b="1" i="0" u="none" strike="noStrike" cap="none">
              <a:solidFill>
                <a:srgbClr val="741B47"/>
              </a:solidFill>
              <a:latin typeface="Calibri"/>
              <a:ea typeface="Calibri"/>
              <a:cs typeface="Calibri"/>
              <a:sym typeface="Calibri"/>
            </a:endParaRPr>
          </a:p>
        </p:txBody>
      </p:sp>
      <p:sp>
        <p:nvSpPr>
          <p:cNvPr id="873" name="Google Shape;873;p37"/>
          <p:cNvSpPr/>
          <p:nvPr/>
        </p:nvSpPr>
        <p:spPr>
          <a:xfrm>
            <a:off x="820628" y="1666773"/>
            <a:ext cx="11487664"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Trabajo en el territorio desde lo interdisciplinario, desde una mirada integral, no sólo técnica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En función de identificar demandas y necesidades de la comunidad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Propiciando la autogestión y la participación</a:t>
            </a:r>
            <a:endParaRPr sz="1400" b="0" i="0" u="none" strike="noStrike" cap="none">
              <a:solidFill>
                <a:srgbClr val="000000"/>
              </a:solidFill>
              <a:latin typeface="Arial"/>
              <a:ea typeface="Arial"/>
              <a:cs typeface="Arial"/>
              <a:sym typeface="Arial"/>
            </a:endParaRPr>
          </a:p>
        </p:txBody>
      </p:sp>
      <p:grpSp>
        <p:nvGrpSpPr>
          <p:cNvPr id="874" name="Google Shape;874;p37"/>
          <p:cNvGrpSpPr/>
          <p:nvPr/>
        </p:nvGrpSpPr>
        <p:grpSpPr>
          <a:xfrm>
            <a:off x="3395959" y="2806092"/>
            <a:ext cx="6614871" cy="3111411"/>
            <a:chOff x="1910323" y="3060789"/>
            <a:chExt cx="6614871" cy="3111411"/>
          </a:xfrm>
        </p:grpSpPr>
        <p:pic>
          <p:nvPicPr>
            <p:cNvPr id="875" name="Google Shape;875;p37"/>
            <p:cNvPicPr preferRelativeResize="0"/>
            <p:nvPr/>
          </p:nvPicPr>
          <p:blipFill rotWithShape="1">
            <a:blip r:embed="rId3">
              <a:alphaModFix/>
            </a:blip>
            <a:srcRect l="6666" t="11544" r="28490" b="12950"/>
            <a:stretch/>
          </p:blipFill>
          <p:spPr>
            <a:xfrm>
              <a:off x="6304520" y="3060789"/>
              <a:ext cx="2220674" cy="1828266"/>
            </a:xfrm>
            <a:prstGeom prst="rect">
              <a:avLst/>
            </a:prstGeom>
            <a:noFill/>
            <a:ln>
              <a:noFill/>
            </a:ln>
          </p:spPr>
        </p:pic>
        <p:grpSp>
          <p:nvGrpSpPr>
            <p:cNvPr id="876" name="Google Shape;876;p37"/>
            <p:cNvGrpSpPr/>
            <p:nvPr/>
          </p:nvGrpSpPr>
          <p:grpSpPr>
            <a:xfrm>
              <a:off x="1910323" y="3060789"/>
              <a:ext cx="4680977" cy="3111411"/>
              <a:chOff x="1910323" y="3060789"/>
              <a:chExt cx="4680977" cy="3111411"/>
            </a:xfrm>
          </p:grpSpPr>
          <p:pic>
            <p:nvPicPr>
              <p:cNvPr id="877" name="Google Shape;877;p37"/>
              <p:cNvPicPr preferRelativeResize="0"/>
              <p:nvPr/>
            </p:nvPicPr>
            <p:blipFill rotWithShape="1">
              <a:blip r:embed="rId4">
                <a:alphaModFix/>
              </a:blip>
              <a:srcRect l="5469" t="13517" r="27083" b="13923"/>
              <a:stretch/>
            </p:blipFill>
            <p:spPr>
              <a:xfrm>
                <a:off x="1910323" y="3060789"/>
                <a:ext cx="2394389" cy="1821216"/>
              </a:xfrm>
              <a:prstGeom prst="rect">
                <a:avLst/>
              </a:prstGeom>
              <a:noFill/>
              <a:ln>
                <a:noFill/>
              </a:ln>
            </p:spPr>
          </p:pic>
          <p:grpSp>
            <p:nvGrpSpPr>
              <p:cNvPr id="878" name="Google Shape;878;p37"/>
              <p:cNvGrpSpPr/>
              <p:nvPr/>
            </p:nvGrpSpPr>
            <p:grpSpPr>
              <a:xfrm>
                <a:off x="4638869" y="4104212"/>
                <a:ext cx="1331494" cy="2067988"/>
                <a:chOff x="3437743" y="4499057"/>
                <a:chExt cx="1331494" cy="2067988"/>
              </a:xfrm>
            </p:grpSpPr>
            <p:pic>
              <p:nvPicPr>
                <p:cNvPr id="879" name="Google Shape;879;p37"/>
                <p:cNvPicPr preferRelativeResize="0"/>
                <p:nvPr/>
              </p:nvPicPr>
              <p:blipFill rotWithShape="1">
                <a:blip r:embed="rId5">
                  <a:alphaModFix/>
                </a:blip>
                <a:srcRect/>
                <a:stretch/>
              </p:blipFill>
              <p:spPr>
                <a:xfrm>
                  <a:off x="3437743" y="4499057"/>
                  <a:ext cx="1331494" cy="2067988"/>
                </a:xfrm>
                <a:prstGeom prst="rect">
                  <a:avLst/>
                </a:prstGeom>
                <a:noFill/>
                <a:ln>
                  <a:noFill/>
                </a:ln>
              </p:spPr>
            </p:pic>
            <p:sp>
              <p:nvSpPr>
                <p:cNvPr id="880" name="Google Shape;880;p37"/>
                <p:cNvSpPr/>
                <p:nvPr/>
              </p:nvSpPr>
              <p:spPr>
                <a:xfrm>
                  <a:off x="3826143" y="4734319"/>
                  <a:ext cx="83967" cy="94463"/>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81" name="Google Shape;881;p37"/>
              <p:cNvSpPr/>
              <p:nvPr/>
            </p:nvSpPr>
            <p:spPr>
              <a:xfrm>
                <a:off x="5373878" y="4343400"/>
                <a:ext cx="101600" cy="114300"/>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2" name="Google Shape;882;p37"/>
              <p:cNvSpPr/>
              <p:nvPr/>
            </p:nvSpPr>
            <p:spPr>
              <a:xfrm>
                <a:off x="3618324" y="4244975"/>
                <a:ext cx="1460500" cy="552449"/>
              </a:xfrm>
              <a:custGeom>
                <a:avLst/>
                <a:gdLst/>
                <a:ahLst/>
                <a:cxnLst/>
                <a:rect l="l" t="t" r="r" b="b"/>
                <a:pathLst>
                  <a:path w="1295400" h="228600" extrusionOk="0">
                    <a:moveTo>
                      <a:pt x="1295400" y="50800"/>
                    </a:moveTo>
                    <a:lnTo>
                      <a:pt x="279400" y="0"/>
                    </a:lnTo>
                    <a:lnTo>
                      <a:pt x="12700" y="114300"/>
                    </a:lnTo>
                    <a:lnTo>
                      <a:pt x="0" y="228600"/>
                    </a:lnTo>
                    <a:lnTo>
                      <a:pt x="266700" y="177800"/>
                    </a:lnTo>
                    <a:lnTo>
                      <a:pt x="1295400" y="50800"/>
                    </a:lnTo>
                    <a:close/>
                  </a:path>
                </a:pathLst>
              </a:custGeom>
              <a:solidFill>
                <a:srgbClr val="A5A5A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3" name="Google Shape;883;p37"/>
              <p:cNvSpPr/>
              <p:nvPr/>
            </p:nvSpPr>
            <p:spPr>
              <a:xfrm>
                <a:off x="5435600" y="3924300"/>
                <a:ext cx="1155700" cy="533400"/>
              </a:xfrm>
              <a:custGeom>
                <a:avLst/>
                <a:gdLst/>
                <a:ahLst/>
                <a:cxnLst/>
                <a:rect l="l" t="t" r="r" b="b"/>
                <a:pathLst>
                  <a:path w="1155700" h="533400" extrusionOk="0">
                    <a:moveTo>
                      <a:pt x="0" y="495300"/>
                    </a:moveTo>
                    <a:lnTo>
                      <a:pt x="977900" y="0"/>
                    </a:lnTo>
                    <a:lnTo>
                      <a:pt x="1155700" y="533400"/>
                    </a:lnTo>
                    <a:lnTo>
                      <a:pt x="0" y="495300"/>
                    </a:lnTo>
                    <a:close/>
                  </a:path>
                </a:pathLst>
              </a:custGeom>
              <a:solidFill>
                <a:srgbClr val="A5A5A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4" name="Google Shape;884;p37"/>
              <p:cNvSpPr/>
              <p:nvPr/>
            </p:nvSpPr>
            <p:spPr>
              <a:xfrm>
                <a:off x="4917660" y="4411354"/>
                <a:ext cx="92364" cy="94463"/>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sp>
        <p:nvSpPr>
          <p:cNvPr id="885" name="Google Shape;885;p37"/>
          <p:cNvSpPr txBox="1"/>
          <p:nvPr/>
        </p:nvSpPr>
        <p:spPr>
          <a:xfrm>
            <a:off x="1236868" y="3187538"/>
            <a:ext cx="2056404" cy="41210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600" b="1" i="0" u="none" strike="noStrike" cap="none">
                <a:solidFill>
                  <a:schemeClr val="dk1"/>
                </a:solidFill>
                <a:latin typeface="Calibri"/>
                <a:ea typeface="Calibri"/>
                <a:cs typeface="Calibri"/>
                <a:sym typeface="Calibri"/>
              </a:rPr>
              <a:t>Plaza Barrial - urbana </a:t>
            </a:r>
            <a:endParaRPr sz="1400" b="0" i="0" u="none" strike="noStrike" cap="none">
              <a:solidFill>
                <a:srgbClr val="000000"/>
              </a:solidFill>
              <a:latin typeface="Arial"/>
              <a:ea typeface="Arial"/>
              <a:cs typeface="Arial"/>
              <a:sym typeface="Arial"/>
            </a:endParaRPr>
          </a:p>
        </p:txBody>
      </p:sp>
      <p:sp>
        <p:nvSpPr>
          <p:cNvPr id="886" name="Google Shape;886;p37"/>
          <p:cNvSpPr txBox="1"/>
          <p:nvPr/>
        </p:nvSpPr>
        <p:spPr>
          <a:xfrm>
            <a:off x="7569379" y="5497869"/>
            <a:ext cx="3169680" cy="6953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Comunidad Paula Guaquinchay. Grupo de Jovenes Cumpuchu Huarpe. Asunción, Lavalle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600" b="0" i="1" u="none" strike="noStrike" cap="none">
              <a:solidFill>
                <a:schemeClr val="dk1"/>
              </a:solidFill>
              <a:latin typeface="Calibri"/>
              <a:ea typeface="Calibri"/>
              <a:cs typeface="Calibri"/>
              <a:sym typeface="Calibri"/>
            </a:endParaRPr>
          </a:p>
        </p:txBody>
      </p:sp>
      <p:sp>
        <p:nvSpPr>
          <p:cNvPr id="887" name="Google Shape;887;p37"/>
          <p:cNvSpPr txBox="1"/>
          <p:nvPr/>
        </p:nvSpPr>
        <p:spPr>
          <a:xfrm>
            <a:off x="1328794" y="3828911"/>
            <a:ext cx="2025042"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Centro Cultural Urga. Comunidad del B° Belgrano. Las Heras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600" b="0" i="0" u="none" strike="noStrike" cap="none">
              <a:solidFill>
                <a:schemeClr val="dk1"/>
              </a:solidFill>
              <a:latin typeface="Calibri"/>
              <a:ea typeface="Calibri"/>
              <a:cs typeface="Calibri"/>
              <a:sym typeface="Calibri"/>
            </a:endParaRPr>
          </a:p>
        </p:txBody>
      </p:sp>
      <p:sp>
        <p:nvSpPr>
          <p:cNvPr id="888" name="Google Shape;888;p37"/>
          <p:cNvSpPr txBox="1"/>
          <p:nvPr/>
        </p:nvSpPr>
        <p:spPr>
          <a:xfrm>
            <a:off x="7790155" y="4793607"/>
            <a:ext cx="2220674" cy="73933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600" b="1" i="0" u="none" strike="noStrike" cap="none">
                <a:solidFill>
                  <a:schemeClr val="dk1"/>
                </a:solidFill>
                <a:latin typeface="Calibri"/>
                <a:ea typeface="Calibri"/>
                <a:cs typeface="Calibri"/>
                <a:sym typeface="Calibri"/>
              </a:rPr>
              <a:t>Playón Deportivo comunitario - rural </a:t>
            </a:r>
            <a:endParaRPr sz="1400" b="0" i="0" u="none" strike="noStrike" cap="none">
              <a:solidFill>
                <a:srgbClr val="000000"/>
              </a:solidFill>
              <a:latin typeface="Arial"/>
              <a:ea typeface="Arial"/>
              <a:cs typeface="Arial"/>
              <a:sym typeface="Arial"/>
            </a:endParaRPr>
          </a:p>
        </p:txBody>
      </p:sp>
      <p:sp>
        <p:nvSpPr>
          <p:cNvPr id="889" name="Google Shape;889;p37"/>
          <p:cNvSpPr txBox="1"/>
          <p:nvPr/>
        </p:nvSpPr>
        <p:spPr>
          <a:xfrm>
            <a:off x="3318982" y="4883508"/>
            <a:ext cx="2492594" cy="41210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600" b="1" i="0" u="none" strike="noStrike" cap="none">
                <a:solidFill>
                  <a:schemeClr val="dk1"/>
                </a:solidFill>
                <a:latin typeface="Calibri"/>
                <a:ea typeface="Calibri"/>
                <a:cs typeface="Calibri"/>
                <a:sym typeface="Calibri"/>
              </a:rPr>
              <a:t>Merendero infantil- rural </a:t>
            </a:r>
            <a:endParaRPr sz="1400" b="0" i="0" u="none" strike="noStrike" cap="none">
              <a:solidFill>
                <a:srgbClr val="000000"/>
              </a:solidFill>
              <a:latin typeface="Arial"/>
              <a:ea typeface="Arial"/>
              <a:cs typeface="Arial"/>
              <a:sym typeface="Arial"/>
            </a:endParaRPr>
          </a:p>
        </p:txBody>
      </p:sp>
      <p:sp>
        <p:nvSpPr>
          <p:cNvPr id="890" name="Google Shape;890;p37"/>
          <p:cNvSpPr txBox="1"/>
          <p:nvPr/>
        </p:nvSpPr>
        <p:spPr>
          <a:xfrm>
            <a:off x="3135270" y="5300799"/>
            <a:ext cx="2911056"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Merendero Mamás del Corazón.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Grupo de mujeres horneras.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El Algarrobal, Las Heras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600" b="0" i="0" u="none" strike="noStrike" cap="none">
              <a:solidFill>
                <a:schemeClr val="dk1"/>
              </a:solidFill>
              <a:latin typeface="Calibri"/>
              <a:ea typeface="Calibri"/>
              <a:cs typeface="Calibri"/>
              <a:sym typeface="Calibri"/>
            </a:endParaRPr>
          </a:p>
        </p:txBody>
      </p:sp>
      <p:cxnSp>
        <p:nvCxnSpPr>
          <p:cNvPr id="891" name="Google Shape;891;p37"/>
          <p:cNvCxnSpPr>
            <a:endCxn id="885" idx="3"/>
          </p:cNvCxnSpPr>
          <p:nvPr/>
        </p:nvCxnSpPr>
        <p:spPr>
          <a:xfrm rot="10800000">
            <a:off x="3293272" y="3393590"/>
            <a:ext cx="2008500" cy="686400"/>
          </a:xfrm>
          <a:prstGeom prst="straightConnector1">
            <a:avLst/>
          </a:prstGeom>
          <a:noFill/>
          <a:ln w="15875" cap="flat" cmpd="sng">
            <a:solidFill>
              <a:srgbClr val="595959"/>
            </a:solidFill>
            <a:prstDash val="solid"/>
            <a:miter lim="800000"/>
            <a:headEnd type="none" w="sm" len="sm"/>
            <a:tailEnd type="triangle" w="med" len="med"/>
          </a:ln>
        </p:spPr>
      </p:cxnSp>
      <p:cxnSp>
        <p:nvCxnSpPr>
          <p:cNvPr id="892" name="Google Shape;892;p37"/>
          <p:cNvCxnSpPr/>
          <p:nvPr/>
        </p:nvCxnSpPr>
        <p:spPr>
          <a:xfrm flipH="1">
            <a:off x="4644852" y="4232420"/>
            <a:ext cx="809425" cy="605673"/>
          </a:xfrm>
          <a:prstGeom prst="straightConnector1">
            <a:avLst/>
          </a:prstGeom>
          <a:noFill/>
          <a:ln w="15875" cap="flat" cmpd="sng">
            <a:solidFill>
              <a:srgbClr val="595959"/>
            </a:solidFill>
            <a:prstDash val="solid"/>
            <a:miter lim="800000"/>
            <a:headEnd type="none" w="sm" len="sm"/>
            <a:tailEnd type="triangle" w="med" len="med"/>
          </a:ln>
        </p:spPr>
      </p:cxnSp>
      <p:cxnSp>
        <p:nvCxnSpPr>
          <p:cNvPr id="893" name="Google Shape;893;p37"/>
          <p:cNvCxnSpPr/>
          <p:nvPr/>
        </p:nvCxnSpPr>
        <p:spPr>
          <a:xfrm>
            <a:off x="8013171" y="3879026"/>
            <a:ext cx="420540" cy="913858"/>
          </a:xfrm>
          <a:prstGeom prst="straightConnector1">
            <a:avLst/>
          </a:prstGeom>
          <a:noFill/>
          <a:ln w="15875" cap="flat" cmpd="sng">
            <a:solidFill>
              <a:srgbClr val="595959"/>
            </a:solidFill>
            <a:prstDash val="solid"/>
            <a:miter lim="800000"/>
            <a:headEnd type="none" w="sm" len="sm"/>
            <a:tailEnd type="triangle" w="med" len="med"/>
          </a:ln>
        </p:spPr>
      </p:cxnSp>
      <p:sp>
        <p:nvSpPr>
          <p:cNvPr id="894" name="Google Shape;894;p37"/>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5" name="Google Shape;895;p37"/>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6" name="Google Shape;896;p37"/>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EXPERIENCIAS DE DISEÑO PARTICIPATIVO EN EL TERRITORIO</a:t>
            </a:r>
            <a:endParaRPr sz="2000" b="1" i="0" u="none" strike="noStrike" cap="none">
              <a:solidFill>
                <a:schemeClr val="lt1"/>
              </a:solidFill>
              <a:latin typeface="Calibri"/>
              <a:ea typeface="Calibri"/>
              <a:cs typeface="Calibri"/>
              <a:sym typeface="Calibri"/>
            </a:endParaRPr>
          </a:p>
        </p:txBody>
      </p:sp>
      <p:pic>
        <p:nvPicPr>
          <p:cNvPr id="897" name="Google Shape;897;p37"/>
          <p:cNvPicPr preferRelativeResize="0"/>
          <p:nvPr/>
        </p:nvPicPr>
        <p:blipFill rotWithShape="1">
          <a:blip r:embed="rId6">
            <a:alphaModFix/>
          </a:blip>
          <a:srcRect l="7070" t="28648" r="6731" b="32789"/>
          <a:stretch/>
        </p:blipFill>
        <p:spPr>
          <a:xfrm>
            <a:off x="10277884" y="5917503"/>
            <a:ext cx="1750843" cy="713093"/>
          </a:xfrm>
          <a:prstGeom prst="rect">
            <a:avLst/>
          </a:prstGeom>
          <a:noFill/>
          <a:ln>
            <a:noFill/>
          </a:ln>
        </p:spPr>
      </p:pic>
      <p:pic>
        <p:nvPicPr>
          <p:cNvPr id="898" name="Google Shape;898;p37" descr="https://lh5.googleusercontent.com/EO5I3n_HNxHHTGJXigVWwgZ71pUlIbOR38JTjliEJkv3VOKO3xQLKKqarwTnLwwugJ6wcRWdEHOFEw2MS4ZBqPUYjElm8g696CNRiKRh08avW1gsGqU13Bxh-K63kCvE8UMYN87P-bU"/>
          <p:cNvPicPr preferRelativeResize="0"/>
          <p:nvPr/>
        </p:nvPicPr>
        <p:blipFill rotWithShape="1">
          <a:blip r:embed="rId7">
            <a:alphaModFix/>
          </a:blip>
          <a:srcRect l="33067" t="35866" r="34175" b="36342"/>
          <a:stretch/>
        </p:blipFill>
        <p:spPr>
          <a:xfrm>
            <a:off x="7569379" y="4469104"/>
            <a:ext cx="2654255" cy="1244754"/>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38" descr="https://lh3.googleusercontent.com/2cPV58WTjJW1CpLqmGwUOzN2lmsOWPuLYLj8DQM5aCsOv2bWGGzQxR3lR23x4-Yldzp9NhyRYNx8mvW_QfvcPLEtu3Thrg0mneRfNN1aYAHUi6sqwKxOkSRrJoqNV-mYO258FJ0"/>
          <p:cNvPicPr preferRelativeResize="0"/>
          <p:nvPr/>
        </p:nvPicPr>
        <p:blipFill rotWithShape="1">
          <a:blip r:embed="rId3">
            <a:alphaModFix/>
          </a:blip>
          <a:srcRect l="6458"/>
          <a:stretch/>
        </p:blipFill>
        <p:spPr>
          <a:xfrm>
            <a:off x="3753927" y="4116560"/>
            <a:ext cx="2721254" cy="2332834"/>
          </a:xfrm>
          <a:prstGeom prst="rect">
            <a:avLst/>
          </a:prstGeom>
          <a:noFill/>
          <a:ln>
            <a:noFill/>
          </a:ln>
        </p:spPr>
      </p:pic>
      <p:pic>
        <p:nvPicPr>
          <p:cNvPr id="904" name="Google Shape;904;p38" descr="https://lh3.googleusercontent.com/x9eXfd_3Fyg_yq3dw4k6pWi3bZTLzr7CP-R8rchxvFxfcAej7XUxACYpz1tIbigUrKCbUcBdz_KtEemy9UWukjlT3CdWMmYBWAhTOTyjyraPu0S-zgfdoPSrkuRy63OYG32UT_c"/>
          <p:cNvPicPr preferRelativeResize="0"/>
          <p:nvPr/>
        </p:nvPicPr>
        <p:blipFill rotWithShape="1">
          <a:blip r:embed="rId4">
            <a:alphaModFix/>
          </a:blip>
          <a:srcRect l="15022"/>
          <a:stretch/>
        </p:blipFill>
        <p:spPr>
          <a:xfrm>
            <a:off x="937341" y="1377672"/>
            <a:ext cx="3079547" cy="2392833"/>
          </a:xfrm>
          <a:prstGeom prst="rect">
            <a:avLst/>
          </a:prstGeom>
          <a:noFill/>
          <a:ln>
            <a:noFill/>
          </a:ln>
        </p:spPr>
      </p:pic>
      <p:pic>
        <p:nvPicPr>
          <p:cNvPr id="905" name="Google Shape;905;p38" descr="https://lh3.googleusercontent.com/IN-3qazYog2IpIHdn0PzPRVwIUVVomZxJA3rwaBlk53vrT6YyH6z45ZLNgJlzznVuySNt0kJ_V7xOrRHgQ53YFfQKK0Zc7eTC-gCupPXs5JdrGY5r_ZWPTTpwC2EPcY63Wc-pOM"/>
          <p:cNvPicPr preferRelativeResize="0"/>
          <p:nvPr/>
        </p:nvPicPr>
        <p:blipFill rotWithShape="1">
          <a:blip r:embed="rId5">
            <a:alphaModFix/>
          </a:blip>
          <a:srcRect l="8779"/>
          <a:stretch/>
        </p:blipFill>
        <p:spPr>
          <a:xfrm>
            <a:off x="937341" y="4082416"/>
            <a:ext cx="2653742" cy="2332834"/>
          </a:xfrm>
          <a:prstGeom prst="rect">
            <a:avLst/>
          </a:prstGeom>
          <a:noFill/>
          <a:ln>
            <a:noFill/>
          </a:ln>
        </p:spPr>
      </p:pic>
      <p:pic>
        <p:nvPicPr>
          <p:cNvPr id="906" name="Google Shape;906;p38" descr="https://lh6.googleusercontent.com/VVqeMyib6PdWhI2TyBpHxDdABOSxPtJ1hVye9_fqQVLsB-_HaCZEi6qJCMVFY8IoTKHkA_B128FeHJ3vFkC6fA05eJa_EwJJTMNbCy5cYnmMcLeFbRnKh-zPrdLrL4IqZrSBtN0"/>
          <p:cNvPicPr preferRelativeResize="0"/>
          <p:nvPr/>
        </p:nvPicPr>
        <p:blipFill rotWithShape="1">
          <a:blip r:embed="rId6">
            <a:alphaModFix/>
          </a:blip>
          <a:srcRect/>
          <a:stretch/>
        </p:blipFill>
        <p:spPr>
          <a:xfrm>
            <a:off x="7637035" y="1377672"/>
            <a:ext cx="3324857" cy="2392462"/>
          </a:xfrm>
          <a:prstGeom prst="rect">
            <a:avLst/>
          </a:prstGeom>
          <a:noFill/>
          <a:ln>
            <a:noFill/>
          </a:ln>
        </p:spPr>
      </p:pic>
      <p:pic>
        <p:nvPicPr>
          <p:cNvPr id="907" name="Google Shape;907;p38" descr="https://lh4.googleusercontent.com/nFp6e6b3-LfdlyAkVPLKMlJ1ik1SL00xX6u-tRwT8CxLExhWtFLaNkG7Bhn2Ep7dMNi8jDvnv8SsVOqa6svswvzADqD8PE1aYsZwACTwV7vfvMaWqQBcXdjDyF3X2wcN1V7YRhQ"/>
          <p:cNvPicPr preferRelativeResize="0"/>
          <p:nvPr/>
        </p:nvPicPr>
        <p:blipFill rotWithShape="1">
          <a:blip r:embed="rId7">
            <a:alphaModFix/>
          </a:blip>
          <a:srcRect/>
          <a:stretch/>
        </p:blipFill>
        <p:spPr>
          <a:xfrm>
            <a:off x="4241182" y="1385182"/>
            <a:ext cx="3218187" cy="2392833"/>
          </a:xfrm>
          <a:prstGeom prst="rect">
            <a:avLst/>
          </a:prstGeom>
          <a:noFill/>
          <a:ln>
            <a:noFill/>
          </a:ln>
        </p:spPr>
      </p:pic>
      <p:sp>
        <p:nvSpPr>
          <p:cNvPr id="908" name="Google Shape;908;p38"/>
          <p:cNvSpPr txBox="1"/>
          <p:nvPr/>
        </p:nvSpPr>
        <p:spPr>
          <a:xfrm>
            <a:off x="1984741" y="3617290"/>
            <a:ext cx="4536548" cy="370879"/>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Identificación del espacio y talleres sensoriales</a:t>
            </a:r>
            <a:endParaRPr sz="1800" b="0" i="0" u="none" strike="noStrike" cap="none">
              <a:solidFill>
                <a:schemeClr val="dk1"/>
              </a:solidFill>
              <a:latin typeface="Calibri"/>
              <a:ea typeface="Calibri"/>
              <a:cs typeface="Calibri"/>
              <a:sym typeface="Calibri"/>
            </a:endParaRPr>
          </a:p>
          <a:p>
            <a:pPr marL="0" marR="0" lvl="0" indent="0" algn="ctr" rtl="0">
              <a:lnSpc>
                <a:spcPct val="115000"/>
              </a:lnSpc>
              <a:spcBef>
                <a:spcPts val="100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909" name="Google Shape;909;p38"/>
          <p:cNvSpPr txBox="1"/>
          <p:nvPr/>
        </p:nvSpPr>
        <p:spPr>
          <a:xfrm>
            <a:off x="1749074" y="6353741"/>
            <a:ext cx="4101202" cy="35813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Maqueteadas y elaboración de planos </a:t>
            </a:r>
            <a:endParaRPr sz="1400" b="0" i="0" u="none" strike="noStrike" cap="none">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10" name="Google Shape;910;p38"/>
          <p:cNvSpPr/>
          <p:nvPr/>
        </p:nvSpPr>
        <p:spPr>
          <a:xfrm>
            <a:off x="2010943" y="975079"/>
            <a:ext cx="8281409" cy="309082"/>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Playón Deportivo comunitario en Paula Guaquinchay, Asunción</a:t>
            </a:r>
            <a:endParaRPr sz="1800" b="1" i="0" u="none" strike="noStrike" cap="none">
              <a:solidFill>
                <a:schemeClr val="dk1"/>
              </a:solidFill>
              <a:latin typeface="Calibri"/>
              <a:ea typeface="Calibri"/>
              <a:cs typeface="Calibri"/>
              <a:sym typeface="Calibri"/>
            </a:endParaRPr>
          </a:p>
        </p:txBody>
      </p:sp>
      <p:sp>
        <p:nvSpPr>
          <p:cNvPr id="911" name="Google Shape;911;p38"/>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2" name="Google Shape;912;p38"/>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3" name="Google Shape;913;p38"/>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EXPERIENCIAS DE DISEÑO PARTICIPATIVO EN EL TERRITORIO</a:t>
            </a:r>
            <a:endParaRPr sz="2000" b="1" i="0" u="none" strike="noStrike" cap="none">
              <a:solidFill>
                <a:schemeClr val="lt1"/>
              </a:solidFill>
              <a:latin typeface="Calibri"/>
              <a:ea typeface="Calibri"/>
              <a:cs typeface="Calibri"/>
              <a:sym typeface="Calibri"/>
            </a:endParaRPr>
          </a:p>
        </p:txBody>
      </p:sp>
      <p:pic>
        <p:nvPicPr>
          <p:cNvPr id="914" name="Google Shape;914;p38"/>
          <p:cNvPicPr preferRelativeResize="0"/>
          <p:nvPr/>
        </p:nvPicPr>
        <p:blipFill rotWithShape="1">
          <a:blip r:embed="rId8">
            <a:alphaModFix/>
          </a:blip>
          <a:srcRect/>
          <a:stretch/>
        </p:blipFill>
        <p:spPr>
          <a:xfrm>
            <a:off x="6845643" y="4082416"/>
            <a:ext cx="4054465" cy="2368061"/>
          </a:xfrm>
          <a:prstGeom prst="rect">
            <a:avLst/>
          </a:prstGeom>
          <a:noFill/>
          <a:ln>
            <a:noFill/>
          </a:ln>
        </p:spPr>
      </p:pic>
      <p:sp>
        <p:nvSpPr>
          <p:cNvPr id="915" name="Google Shape;915;p38"/>
          <p:cNvSpPr txBox="1"/>
          <p:nvPr/>
        </p:nvSpPr>
        <p:spPr>
          <a:xfrm>
            <a:off x="7248862" y="6341384"/>
            <a:ext cx="4101202" cy="35813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EL PROYECTO EN 3D</a:t>
            </a:r>
            <a:endParaRPr sz="1600" b="0" i="0" u="none" strike="noStrike" cap="none">
              <a:solidFill>
                <a:srgbClr val="000000"/>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16" name="Google Shape;916;p38"/>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47</a:t>
            </a:fld>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39"/>
          <p:cNvSpPr/>
          <p:nvPr/>
        </p:nvSpPr>
        <p:spPr>
          <a:xfrm>
            <a:off x="135031" y="184553"/>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2" name="Google Shape;922;p39"/>
          <p:cNvPicPr preferRelativeResize="0"/>
          <p:nvPr/>
        </p:nvPicPr>
        <p:blipFill rotWithShape="1">
          <a:blip r:embed="rId3">
            <a:alphaModFix/>
          </a:blip>
          <a:srcRect l="19440" r="7100" b="4288"/>
          <a:stretch/>
        </p:blipFill>
        <p:spPr>
          <a:xfrm>
            <a:off x="5218511" y="4146123"/>
            <a:ext cx="2823985" cy="2538978"/>
          </a:xfrm>
          <a:prstGeom prst="rect">
            <a:avLst/>
          </a:prstGeom>
          <a:noFill/>
          <a:ln>
            <a:noFill/>
          </a:ln>
        </p:spPr>
      </p:pic>
      <p:pic>
        <p:nvPicPr>
          <p:cNvPr id="923" name="Google Shape;923;p39"/>
          <p:cNvPicPr preferRelativeResize="0"/>
          <p:nvPr/>
        </p:nvPicPr>
        <p:blipFill rotWithShape="1">
          <a:blip r:embed="rId4">
            <a:alphaModFix/>
          </a:blip>
          <a:srcRect t="5468" b="8722"/>
          <a:stretch/>
        </p:blipFill>
        <p:spPr>
          <a:xfrm>
            <a:off x="5218510" y="799588"/>
            <a:ext cx="5112872" cy="2881023"/>
          </a:xfrm>
          <a:prstGeom prst="rect">
            <a:avLst/>
          </a:prstGeom>
          <a:noFill/>
          <a:ln>
            <a:noFill/>
          </a:ln>
        </p:spPr>
      </p:pic>
      <p:pic>
        <p:nvPicPr>
          <p:cNvPr id="924" name="Google Shape;924;p39"/>
          <p:cNvPicPr preferRelativeResize="0"/>
          <p:nvPr/>
        </p:nvPicPr>
        <p:blipFill rotWithShape="1">
          <a:blip r:embed="rId5">
            <a:alphaModFix/>
          </a:blip>
          <a:srcRect r="14702" b="5369"/>
          <a:stretch/>
        </p:blipFill>
        <p:spPr>
          <a:xfrm>
            <a:off x="1789033" y="4135795"/>
            <a:ext cx="3338247" cy="2554713"/>
          </a:xfrm>
          <a:prstGeom prst="rect">
            <a:avLst/>
          </a:prstGeom>
          <a:noFill/>
          <a:ln>
            <a:noFill/>
          </a:ln>
        </p:spPr>
      </p:pic>
      <p:pic>
        <p:nvPicPr>
          <p:cNvPr id="925" name="Google Shape;925;p39"/>
          <p:cNvPicPr preferRelativeResize="0"/>
          <p:nvPr/>
        </p:nvPicPr>
        <p:blipFill rotWithShape="1">
          <a:blip r:embed="rId6">
            <a:alphaModFix/>
          </a:blip>
          <a:srcRect t="4889"/>
          <a:stretch/>
        </p:blipFill>
        <p:spPr>
          <a:xfrm>
            <a:off x="8146800" y="4133423"/>
            <a:ext cx="2184582" cy="2548030"/>
          </a:xfrm>
          <a:prstGeom prst="rect">
            <a:avLst/>
          </a:prstGeom>
          <a:noFill/>
          <a:ln>
            <a:noFill/>
          </a:ln>
        </p:spPr>
      </p:pic>
      <p:pic>
        <p:nvPicPr>
          <p:cNvPr id="926" name="Google Shape;926;p39"/>
          <p:cNvPicPr preferRelativeResize="0"/>
          <p:nvPr/>
        </p:nvPicPr>
        <p:blipFill rotWithShape="1">
          <a:blip r:embed="rId7">
            <a:alphaModFix/>
          </a:blip>
          <a:srcRect b="26279"/>
          <a:stretch/>
        </p:blipFill>
        <p:spPr>
          <a:xfrm>
            <a:off x="1789032" y="823561"/>
            <a:ext cx="3338378" cy="2871969"/>
          </a:xfrm>
          <a:prstGeom prst="rect">
            <a:avLst/>
          </a:prstGeom>
          <a:noFill/>
          <a:ln>
            <a:noFill/>
          </a:ln>
        </p:spPr>
      </p:pic>
      <p:sp>
        <p:nvSpPr>
          <p:cNvPr id="927" name="Google Shape;927;p39"/>
          <p:cNvSpPr/>
          <p:nvPr/>
        </p:nvSpPr>
        <p:spPr>
          <a:xfrm>
            <a:off x="1789033" y="3680610"/>
            <a:ext cx="8281409" cy="422974"/>
          </a:xfrm>
          <a:prstGeom prst="rect">
            <a:avLst/>
          </a:prstGeom>
          <a:noFill/>
          <a:ln>
            <a:noFill/>
          </a:ln>
        </p:spPr>
        <p:txBody>
          <a:bodyPr spcFirstLastPara="1" wrap="square" lIns="91425" tIns="91425" rIns="91425" bIns="91425" anchor="ctr" anchorCtr="0">
            <a:noAutofit/>
          </a:bodyPr>
          <a:lstStyle/>
          <a:p>
            <a:pPr marL="285750" marR="0" lvl="0" indent="-285750" algn="ctr" rtl="0">
              <a:lnSpc>
                <a:spcPct val="150000"/>
              </a:lnSpc>
              <a:spcBef>
                <a:spcPts val="0"/>
              </a:spcBef>
              <a:spcAft>
                <a:spcPts val="0"/>
              </a:spcAft>
              <a:buClr>
                <a:schemeClr val="dk1"/>
              </a:buClr>
              <a:buSzPts val="2800"/>
              <a:buFont typeface="Noto Sans Symbols"/>
              <a:buChar char="✔"/>
            </a:pPr>
            <a:r>
              <a:rPr lang="en-US" sz="1800" b="1" i="0" u="none" strike="noStrike" cap="none">
                <a:solidFill>
                  <a:schemeClr val="dk1"/>
                </a:solidFill>
                <a:latin typeface="Calibri"/>
                <a:ea typeface="Calibri"/>
                <a:cs typeface="Calibri"/>
                <a:sym typeface="Calibri"/>
              </a:rPr>
              <a:t>Autogestión y producción del habitat</a:t>
            </a:r>
            <a:endParaRPr sz="1800" b="1" i="0" u="none" strike="noStrike" cap="none">
              <a:solidFill>
                <a:schemeClr val="dk1"/>
              </a:solidFill>
              <a:latin typeface="Calibri"/>
              <a:ea typeface="Calibri"/>
              <a:cs typeface="Calibri"/>
              <a:sym typeface="Calibri"/>
            </a:endParaRPr>
          </a:p>
        </p:txBody>
      </p:sp>
      <p:sp>
        <p:nvSpPr>
          <p:cNvPr id="928" name="Google Shape;928;p39"/>
          <p:cNvSpPr/>
          <p:nvPr/>
        </p:nvSpPr>
        <p:spPr>
          <a:xfrm>
            <a:off x="9757098" y="184553"/>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9" name="Google Shape;929;p39"/>
          <p:cNvSpPr/>
          <p:nvPr/>
        </p:nvSpPr>
        <p:spPr>
          <a:xfrm>
            <a:off x="185135" y="293907"/>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APRENDIDAJES, LOGROS Y DIFICULTADES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40"/>
          <p:cNvSpPr/>
          <p:nvPr/>
        </p:nvSpPr>
        <p:spPr>
          <a:xfrm>
            <a:off x="381583" y="1080088"/>
            <a:ext cx="102585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41B47"/>
                </a:solidFill>
                <a:latin typeface="Calibri"/>
                <a:ea typeface="Calibri"/>
                <a:cs typeface="Calibri"/>
                <a:sym typeface="Calibri"/>
              </a:rPr>
              <a:t>METODOLOGÍAS PARTICIPATIVAS EN EL HÁBITAT POPULAR</a:t>
            </a:r>
            <a:endParaRPr sz="2000" b="1" i="0" u="none" strike="noStrike" cap="none">
              <a:solidFill>
                <a:srgbClr val="741B47"/>
              </a:solidFill>
              <a:latin typeface="Calibri"/>
              <a:ea typeface="Calibri"/>
              <a:cs typeface="Calibri"/>
              <a:sym typeface="Calibri"/>
            </a:endParaRPr>
          </a:p>
        </p:txBody>
      </p:sp>
      <p:sp>
        <p:nvSpPr>
          <p:cNvPr id="935" name="Google Shape;935;p40"/>
          <p:cNvSpPr/>
          <p:nvPr/>
        </p:nvSpPr>
        <p:spPr>
          <a:xfrm>
            <a:off x="820628" y="1666773"/>
            <a:ext cx="11487664"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Trabajo en el territorio desde lo interdisciplinario, desde una mirada integral, no sólo técnica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En función de identificar demandas y necesidades de la comunidad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1C1E21"/>
              </a:buClr>
              <a:buSzPts val="1800"/>
              <a:buFont typeface="Arial"/>
              <a:buChar char="•"/>
            </a:pPr>
            <a:r>
              <a:rPr lang="en-US" sz="1800" b="0" i="0" u="none" strike="noStrike" cap="none">
                <a:solidFill>
                  <a:srgbClr val="1C1E21"/>
                </a:solidFill>
                <a:highlight>
                  <a:srgbClr val="FFFFFF"/>
                </a:highlight>
                <a:latin typeface="Calibri"/>
                <a:ea typeface="Calibri"/>
                <a:cs typeface="Calibri"/>
                <a:sym typeface="Calibri"/>
              </a:rPr>
              <a:t>Propiciando la autogestión y la participación</a:t>
            </a:r>
            <a:endParaRPr sz="1400" b="0" i="0" u="none" strike="noStrike" cap="none">
              <a:solidFill>
                <a:srgbClr val="000000"/>
              </a:solidFill>
              <a:latin typeface="Arial"/>
              <a:ea typeface="Arial"/>
              <a:cs typeface="Arial"/>
              <a:sym typeface="Arial"/>
            </a:endParaRPr>
          </a:p>
        </p:txBody>
      </p:sp>
      <p:grpSp>
        <p:nvGrpSpPr>
          <p:cNvPr id="936" name="Google Shape;936;p40"/>
          <p:cNvGrpSpPr/>
          <p:nvPr/>
        </p:nvGrpSpPr>
        <p:grpSpPr>
          <a:xfrm>
            <a:off x="3395959" y="2806092"/>
            <a:ext cx="6614871" cy="3111411"/>
            <a:chOff x="1910323" y="3060789"/>
            <a:chExt cx="6614871" cy="3111411"/>
          </a:xfrm>
        </p:grpSpPr>
        <p:pic>
          <p:nvPicPr>
            <p:cNvPr id="937" name="Google Shape;937;p40"/>
            <p:cNvPicPr preferRelativeResize="0"/>
            <p:nvPr/>
          </p:nvPicPr>
          <p:blipFill rotWithShape="1">
            <a:blip r:embed="rId3">
              <a:alphaModFix/>
            </a:blip>
            <a:srcRect l="6666" t="11544" r="28490" b="12950"/>
            <a:stretch/>
          </p:blipFill>
          <p:spPr>
            <a:xfrm>
              <a:off x="6304520" y="3060789"/>
              <a:ext cx="2220674" cy="1828266"/>
            </a:xfrm>
            <a:prstGeom prst="rect">
              <a:avLst/>
            </a:prstGeom>
            <a:noFill/>
            <a:ln>
              <a:noFill/>
            </a:ln>
          </p:spPr>
        </p:pic>
        <p:grpSp>
          <p:nvGrpSpPr>
            <p:cNvPr id="938" name="Google Shape;938;p40"/>
            <p:cNvGrpSpPr/>
            <p:nvPr/>
          </p:nvGrpSpPr>
          <p:grpSpPr>
            <a:xfrm>
              <a:off x="1910323" y="3060789"/>
              <a:ext cx="4680977" cy="3111411"/>
              <a:chOff x="1910323" y="3060789"/>
              <a:chExt cx="4680977" cy="3111411"/>
            </a:xfrm>
          </p:grpSpPr>
          <p:pic>
            <p:nvPicPr>
              <p:cNvPr id="939" name="Google Shape;939;p40"/>
              <p:cNvPicPr preferRelativeResize="0"/>
              <p:nvPr/>
            </p:nvPicPr>
            <p:blipFill rotWithShape="1">
              <a:blip r:embed="rId4">
                <a:alphaModFix/>
              </a:blip>
              <a:srcRect l="5469" t="13517" r="27083" b="13923"/>
              <a:stretch/>
            </p:blipFill>
            <p:spPr>
              <a:xfrm>
                <a:off x="1910323" y="3060789"/>
                <a:ext cx="2394389" cy="1821216"/>
              </a:xfrm>
              <a:prstGeom prst="rect">
                <a:avLst/>
              </a:prstGeom>
              <a:noFill/>
              <a:ln>
                <a:noFill/>
              </a:ln>
            </p:spPr>
          </p:pic>
          <p:grpSp>
            <p:nvGrpSpPr>
              <p:cNvPr id="940" name="Google Shape;940;p40"/>
              <p:cNvGrpSpPr/>
              <p:nvPr/>
            </p:nvGrpSpPr>
            <p:grpSpPr>
              <a:xfrm>
                <a:off x="4638869" y="4104212"/>
                <a:ext cx="1331494" cy="2067988"/>
                <a:chOff x="3437743" y="4499057"/>
                <a:chExt cx="1331494" cy="2067988"/>
              </a:xfrm>
            </p:grpSpPr>
            <p:pic>
              <p:nvPicPr>
                <p:cNvPr id="941" name="Google Shape;941;p40"/>
                <p:cNvPicPr preferRelativeResize="0"/>
                <p:nvPr/>
              </p:nvPicPr>
              <p:blipFill rotWithShape="1">
                <a:blip r:embed="rId5">
                  <a:alphaModFix/>
                </a:blip>
                <a:srcRect/>
                <a:stretch/>
              </p:blipFill>
              <p:spPr>
                <a:xfrm>
                  <a:off x="3437743" y="4499057"/>
                  <a:ext cx="1331494" cy="2067988"/>
                </a:xfrm>
                <a:prstGeom prst="rect">
                  <a:avLst/>
                </a:prstGeom>
                <a:noFill/>
                <a:ln>
                  <a:noFill/>
                </a:ln>
              </p:spPr>
            </p:pic>
            <p:sp>
              <p:nvSpPr>
                <p:cNvPr id="942" name="Google Shape;942;p40"/>
                <p:cNvSpPr/>
                <p:nvPr/>
              </p:nvSpPr>
              <p:spPr>
                <a:xfrm>
                  <a:off x="3826143" y="4734319"/>
                  <a:ext cx="83967" cy="94463"/>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43" name="Google Shape;943;p40"/>
              <p:cNvSpPr/>
              <p:nvPr/>
            </p:nvSpPr>
            <p:spPr>
              <a:xfrm>
                <a:off x="5373878" y="4343400"/>
                <a:ext cx="101600" cy="114300"/>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4" name="Google Shape;944;p40"/>
              <p:cNvSpPr/>
              <p:nvPr/>
            </p:nvSpPr>
            <p:spPr>
              <a:xfrm>
                <a:off x="3618324" y="4244975"/>
                <a:ext cx="1460500" cy="552449"/>
              </a:xfrm>
              <a:custGeom>
                <a:avLst/>
                <a:gdLst/>
                <a:ahLst/>
                <a:cxnLst/>
                <a:rect l="l" t="t" r="r" b="b"/>
                <a:pathLst>
                  <a:path w="1295400" h="228600" extrusionOk="0">
                    <a:moveTo>
                      <a:pt x="1295400" y="50800"/>
                    </a:moveTo>
                    <a:lnTo>
                      <a:pt x="279400" y="0"/>
                    </a:lnTo>
                    <a:lnTo>
                      <a:pt x="12700" y="114300"/>
                    </a:lnTo>
                    <a:lnTo>
                      <a:pt x="0" y="228600"/>
                    </a:lnTo>
                    <a:lnTo>
                      <a:pt x="266700" y="177800"/>
                    </a:lnTo>
                    <a:lnTo>
                      <a:pt x="1295400" y="50800"/>
                    </a:lnTo>
                    <a:close/>
                  </a:path>
                </a:pathLst>
              </a:custGeom>
              <a:solidFill>
                <a:srgbClr val="A5A5A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5" name="Google Shape;945;p40"/>
              <p:cNvSpPr/>
              <p:nvPr/>
            </p:nvSpPr>
            <p:spPr>
              <a:xfrm>
                <a:off x="5435600" y="3924300"/>
                <a:ext cx="1155700" cy="533400"/>
              </a:xfrm>
              <a:custGeom>
                <a:avLst/>
                <a:gdLst/>
                <a:ahLst/>
                <a:cxnLst/>
                <a:rect l="l" t="t" r="r" b="b"/>
                <a:pathLst>
                  <a:path w="1155700" h="533400" extrusionOk="0">
                    <a:moveTo>
                      <a:pt x="0" y="495300"/>
                    </a:moveTo>
                    <a:lnTo>
                      <a:pt x="977900" y="0"/>
                    </a:lnTo>
                    <a:lnTo>
                      <a:pt x="1155700" y="533400"/>
                    </a:lnTo>
                    <a:lnTo>
                      <a:pt x="0" y="495300"/>
                    </a:lnTo>
                    <a:close/>
                  </a:path>
                </a:pathLst>
              </a:custGeom>
              <a:solidFill>
                <a:srgbClr val="A5A5A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6" name="Google Shape;946;p40"/>
              <p:cNvSpPr/>
              <p:nvPr/>
            </p:nvSpPr>
            <p:spPr>
              <a:xfrm>
                <a:off x="4917660" y="4411354"/>
                <a:ext cx="92364" cy="94463"/>
              </a:xfrm>
              <a:prstGeom prst="ellipse">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sp>
        <p:nvSpPr>
          <p:cNvPr id="947" name="Google Shape;947;p40"/>
          <p:cNvSpPr txBox="1"/>
          <p:nvPr/>
        </p:nvSpPr>
        <p:spPr>
          <a:xfrm>
            <a:off x="1236868" y="3187538"/>
            <a:ext cx="2056404" cy="41210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600" b="1" i="0" u="none" strike="noStrike" cap="none">
                <a:solidFill>
                  <a:schemeClr val="dk1"/>
                </a:solidFill>
                <a:latin typeface="Calibri"/>
                <a:ea typeface="Calibri"/>
                <a:cs typeface="Calibri"/>
                <a:sym typeface="Calibri"/>
              </a:rPr>
              <a:t>Plaza Barrial - urbana </a:t>
            </a:r>
            <a:endParaRPr sz="1400" b="0" i="0" u="none" strike="noStrike" cap="none">
              <a:solidFill>
                <a:srgbClr val="000000"/>
              </a:solidFill>
              <a:latin typeface="Arial"/>
              <a:ea typeface="Arial"/>
              <a:cs typeface="Arial"/>
              <a:sym typeface="Arial"/>
            </a:endParaRPr>
          </a:p>
        </p:txBody>
      </p:sp>
      <p:sp>
        <p:nvSpPr>
          <p:cNvPr id="948" name="Google Shape;948;p40"/>
          <p:cNvSpPr txBox="1"/>
          <p:nvPr/>
        </p:nvSpPr>
        <p:spPr>
          <a:xfrm>
            <a:off x="7569379" y="5497869"/>
            <a:ext cx="3169680" cy="69530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Comunidad Paula Guaquinchay. Grupo de Jovenes Cumpuchu Huarpe. Asunción, Lavalle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600" b="0" i="1" u="none" strike="noStrike" cap="none">
              <a:solidFill>
                <a:schemeClr val="dk1"/>
              </a:solidFill>
              <a:latin typeface="Calibri"/>
              <a:ea typeface="Calibri"/>
              <a:cs typeface="Calibri"/>
              <a:sym typeface="Calibri"/>
            </a:endParaRPr>
          </a:p>
        </p:txBody>
      </p:sp>
      <p:sp>
        <p:nvSpPr>
          <p:cNvPr id="949" name="Google Shape;949;p40"/>
          <p:cNvSpPr txBox="1"/>
          <p:nvPr/>
        </p:nvSpPr>
        <p:spPr>
          <a:xfrm>
            <a:off x="1328794" y="3828911"/>
            <a:ext cx="2025042"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Centro Cultural Urga. Comunidad del B° Belgrano. Las Heras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600" b="0" i="0" u="none" strike="noStrike" cap="none">
              <a:solidFill>
                <a:schemeClr val="dk1"/>
              </a:solidFill>
              <a:latin typeface="Calibri"/>
              <a:ea typeface="Calibri"/>
              <a:cs typeface="Calibri"/>
              <a:sym typeface="Calibri"/>
            </a:endParaRPr>
          </a:p>
        </p:txBody>
      </p:sp>
      <p:sp>
        <p:nvSpPr>
          <p:cNvPr id="950" name="Google Shape;950;p40"/>
          <p:cNvSpPr txBox="1"/>
          <p:nvPr/>
        </p:nvSpPr>
        <p:spPr>
          <a:xfrm>
            <a:off x="7790155" y="4793607"/>
            <a:ext cx="2220674" cy="73933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600" b="1" i="0" u="none" strike="noStrike" cap="none">
                <a:solidFill>
                  <a:schemeClr val="dk1"/>
                </a:solidFill>
                <a:latin typeface="Calibri"/>
                <a:ea typeface="Calibri"/>
                <a:cs typeface="Calibri"/>
                <a:sym typeface="Calibri"/>
              </a:rPr>
              <a:t>Playón Deportivo comunitario - rural </a:t>
            </a:r>
            <a:endParaRPr sz="1400" b="0" i="0" u="none" strike="noStrike" cap="none">
              <a:solidFill>
                <a:srgbClr val="000000"/>
              </a:solidFill>
              <a:latin typeface="Arial"/>
              <a:ea typeface="Arial"/>
              <a:cs typeface="Arial"/>
              <a:sym typeface="Arial"/>
            </a:endParaRPr>
          </a:p>
        </p:txBody>
      </p:sp>
      <p:sp>
        <p:nvSpPr>
          <p:cNvPr id="951" name="Google Shape;951;p40"/>
          <p:cNvSpPr txBox="1"/>
          <p:nvPr/>
        </p:nvSpPr>
        <p:spPr>
          <a:xfrm>
            <a:off x="3318982" y="4883508"/>
            <a:ext cx="2492594" cy="41210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1600" b="1" i="0" u="none" strike="noStrike" cap="none">
                <a:solidFill>
                  <a:schemeClr val="dk1"/>
                </a:solidFill>
                <a:latin typeface="Calibri"/>
                <a:ea typeface="Calibri"/>
                <a:cs typeface="Calibri"/>
                <a:sym typeface="Calibri"/>
              </a:rPr>
              <a:t>Merendero infantil- rural </a:t>
            </a:r>
            <a:endParaRPr sz="1400" b="0" i="0" u="none" strike="noStrike" cap="none">
              <a:solidFill>
                <a:srgbClr val="000000"/>
              </a:solidFill>
              <a:latin typeface="Arial"/>
              <a:ea typeface="Arial"/>
              <a:cs typeface="Arial"/>
              <a:sym typeface="Arial"/>
            </a:endParaRPr>
          </a:p>
        </p:txBody>
      </p:sp>
      <p:sp>
        <p:nvSpPr>
          <p:cNvPr id="952" name="Google Shape;952;p40"/>
          <p:cNvSpPr txBox="1"/>
          <p:nvPr/>
        </p:nvSpPr>
        <p:spPr>
          <a:xfrm>
            <a:off x="3135136" y="5480195"/>
            <a:ext cx="2911056" cy="76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Merendero Mamás del Corazón.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Grupo de mujeres horneras.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r>
              <a:rPr lang="en-US" sz="1600" b="0" i="1" u="none" strike="noStrike" cap="none">
                <a:solidFill>
                  <a:schemeClr val="dk1"/>
                </a:solidFill>
                <a:latin typeface="Calibri"/>
                <a:ea typeface="Calibri"/>
                <a:cs typeface="Calibri"/>
                <a:sym typeface="Calibri"/>
              </a:rPr>
              <a:t>El Algarrobal, Las Heras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1600" b="0" i="0" u="none" strike="noStrike" cap="none">
              <a:solidFill>
                <a:schemeClr val="dk1"/>
              </a:solidFill>
              <a:latin typeface="Calibri"/>
              <a:ea typeface="Calibri"/>
              <a:cs typeface="Calibri"/>
              <a:sym typeface="Calibri"/>
            </a:endParaRPr>
          </a:p>
        </p:txBody>
      </p:sp>
      <p:cxnSp>
        <p:nvCxnSpPr>
          <p:cNvPr id="953" name="Google Shape;953;p40"/>
          <p:cNvCxnSpPr>
            <a:endCxn id="947" idx="3"/>
          </p:cNvCxnSpPr>
          <p:nvPr/>
        </p:nvCxnSpPr>
        <p:spPr>
          <a:xfrm rot="10800000">
            <a:off x="3293272" y="3393590"/>
            <a:ext cx="2008500" cy="686400"/>
          </a:xfrm>
          <a:prstGeom prst="straightConnector1">
            <a:avLst/>
          </a:prstGeom>
          <a:noFill/>
          <a:ln w="15875" cap="flat" cmpd="sng">
            <a:solidFill>
              <a:srgbClr val="595959"/>
            </a:solidFill>
            <a:prstDash val="solid"/>
            <a:miter lim="800000"/>
            <a:headEnd type="none" w="sm" len="sm"/>
            <a:tailEnd type="triangle" w="med" len="med"/>
          </a:ln>
        </p:spPr>
      </p:cxnSp>
      <p:cxnSp>
        <p:nvCxnSpPr>
          <p:cNvPr id="954" name="Google Shape;954;p40"/>
          <p:cNvCxnSpPr/>
          <p:nvPr/>
        </p:nvCxnSpPr>
        <p:spPr>
          <a:xfrm flipH="1">
            <a:off x="4644852" y="4232420"/>
            <a:ext cx="809425" cy="605673"/>
          </a:xfrm>
          <a:prstGeom prst="straightConnector1">
            <a:avLst/>
          </a:prstGeom>
          <a:noFill/>
          <a:ln w="15875" cap="flat" cmpd="sng">
            <a:solidFill>
              <a:srgbClr val="595959"/>
            </a:solidFill>
            <a:prstDash val="solid"/>
            <a:miter lim="800000"/>
            <a:headEnd type="none" w="sm" len="sm"/>
            <a:tailEnd type="triangle" w="med" len="med"/>
          </a:ln>
        </p:spPr>
      </p:cxnSp>
      <p:cxnSp>
        <p:nvCxnSpPr>
          <p:cNvPr id="955" name="Google Shape;955;p40"/>
          <p:cNvCxnSpPr/>
          <p:nvPr/>
        </p:nvCxnSpPr>
        <p:spPr>
          <a:xfrm>
            <a:off x="8013171" y="3879026"/>
            <a:ext cx="420540" cy="913858"/>
          </a:xfrm>
          <a:prstGeom prst="straightConnector1">
            <a:avLst/>
          </a:prstGeom>
          <a:noFill/>
          <a:ln w="15875" cap="flat" cmpd="sng">
            <a:solidFill>
              <a:srgbClr val="595959"/>
            </a:solidFill>
            <a:prstDash val="solid"/>
            <a:miter lim="800000"/>
            <a:headEnd type="none" w="sm" len="sm"/>
            <a:tailEnd type="triangle" w="med" len="med"/>
          </a:ln>
        </p:spPr>
      </p:cxnSp>
      <p:sp>
        <p:nvSpPr>
          <p:cNvPr id="956" name="Google Shape;956;p40"/>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7" name="Google Shape;957;p40"/>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8" name="Google Shape;958;p40"/>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EXPERIENCIAS DE DISEÑO PARTICIPATIVO EN EL TERRITORIO</a:t>
            </a:r>
            <a:endParaRPr sz="2000" b="1" i="0" u="none" strike="noStrike" cap="none">
              <a:solidFill>
                <a:schemeClr val="lt1"/>
              </a:solidFill>
              <a:latin typeface="Calibri"/>
              <a:ea typeface="Calibri"/>
              <a:cs typeface="Calibri"/>
              <a:sym typeface="Calibri"/>
            </a:endParaRPr>
          </a:p>
        </p:txBody>
      </p:sp>
      <p:pic>
        <p:nvPicPr>
          <p:cNvPr id="959" name="Google Shape;959;p40"/>
          <p:cNvPicPr preferRelativeResize="0"/>
          <p:nvPr/>
        </p:nvPicPr>
        <p:blipFill rotWithShape="1">
          <a:blip r:embed="rId6">
            <a:alphaModFix/>
          </a:blip>
          <a:srcRect l="7070" t="28648" r="6731" b="32789"/>
          <a:stretch/>
        </p:blipFill>
        <p:spPr>
          <a:xfrm>
            <a:off x="10277884" y="5917503"/>
            <a:ext cx="1750843" cy="713093"/>
          </a:xfrm>
          <a:prstGeom prst="rect">
            <a:avLst/>
          </a:prstGeom>
          <a:noFill/>
          <a:ln>
            <a:noFill/>
          </a:ln>
        </p:spPr>
      </p:pic>
      <p:pic>
        <p:nvPicPr>
          <p:cNvPr id="960" name="Google Shape;960;p40" descr="https://lh5.googleusercontent.com/EO5I3n_HNxHHTGJXigVWwgZ71pUlIbOR38JTjliEJkv3VOKO3xQLKKqarwTnLwwugJ6wcRWdEHOFEw2MS4ZBqPUYjElm8g696CNRiKRh08avW1gsGqU13Bxh-K63kCvE8UMYN87P-bU"/>
          <p:cNvPicPr preferRelativeResize="0"/>
          <p:nvPr/>
        </p:nvPicPr>
        <p:blipFill rotWithShape="1">
          <a:blip r:embed="rId7">
            <a:alphaModFix/>
          </a:blip>
          <a:srcRect l="33067" t="35866" r="34175" b="36342"/>
          <a:stretch/>
        </p:blipFill>
        <p:spPr>
          <a:xfrm>
            <a:off x="3135136" y="4405354"/>
            <a:ext cx="2989369" cy="124475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60"/>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60"/>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216" name="Google Shape;21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217" name="Google Shape;21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218" name="Google Shape;218;p60"/>
          <p:cNvSpPr/>
          <p:nvPr/>
        </p:nvSpPr>
        <p:spPr>
          <a:xfrm>
            <a:off x="1296358" y="1692915"/>
            <a:ext cx="9246300" cy="400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DA739"/>
                </a:solidFill>
                <a:latin typeface="Calibri"/>
                <a:ea typeface="Calibri"/>
                <a:cs typeface="Calibri"/>
                <a:sym typeface="Calibri"/>
              </a:rPr>
              <a:t>EJEMPLOS DE ARQUITECTURA VERNÁCULA </a:t>
            </a:r>
            <a:endParaRPr sz="1400" b="0" i="0" u="none" strike="noStrike" cap="none">
              <a:solidFill>
                <a:srgbClr val="FDA739"/>
              </a:solidFill>
              <a:latin typeface="Arial"/>
              <a:ea typeface="Arial"/>
              <a:cs typeface="Arial"/>
              <a:sym typeface="Arial"/>
            </a:endParaRPr>
          </a:p>
        </p:txBody>
      </p:sp>
      <p:sp>
        <p:nvSpPr>
          <p:cNvPr id="219" name="Google Shape;219;p60"/>
          <p:cNvSpPr/>
          <p:nvPr/>
        </p:nvSpPr>
        <p:spPr>
          <a:xfrm>
            <a:off x="5668425" y="5416250"/>
            <a:ext cx="4800600" cy="593700"/>
          </a:xfrm>
          <a:prstGeom prst="rect">
            <a:avLst/>
          </a:prstGeom>
          <a:noFill/>
          <a:ln>
            <a:noFill/>
          </a:ln>
        </p:spPr>
        <p:txBody>
          <a:bodyPr spcFirstLastPara="1" wrap="square" lIns="91425" tIns="45700" rIns="91425" bIns="45700" anchor="ctr" anchorCtr="0">
            <a:spAutoFit/>
          </a:bodyPr>
          <a:lstStyle/>
          <a:p>
            <a:pPr marL="457200" lvl="0" indent="0" algn="l" rtl="0">
              <a:spcBef>
                <a:spcPts val="0"/>
              </a:spcBef>
              <a:spcAft>
                <a:spcPts val="0"/>
              </a:spcAft>
              <a:buNone/>
            </a:pPr>
            <a:r>
              <a:rPr lang="en-US" sz="1600">
                <a:solidFill>
                  <a:schemeClr val="dk1"/>
                </a:solidFill>
                <a:latin typeface="Calibri"/>
                <a:ea typeface="Calibri"/>
                <a:cs typeface="Calibri"/>
                <a:sym typeface="Calibri"/>
              </a:rPr>
              <a:t>Clima tropical: materiales porosos, ventilación cruzada, grandes tejados sobresalientes, sobre pilotes </a:t>
            </a:r>
            <a:endParaRPr sz="1600" b="0" i="1" u="none" strike="noStrike" cap="none">
              <a:solidFill>
                <a:schemeClr val="dk1"/>
              </a:solidFill>
              <a:latin typeface="Calibri"/>
              <a:ea typeface="Calibri"/>
              <a:cs typeface="Calibri"/>
              <a:sym typeface="Calibri"/>
            </a:endParaRPr>
          </a:p>
        </p:txBody>
      </p:sp>
      <p:pic>
        <p:nvPicPr>
          <p:cNvPr id="220" name="Google Shape;220;p60"/>
          <p:cNvPicPr preferRelativeResize="0"/>
          <p:nvPr/>
        </p:nvPicPr>
        <p:blipFill rotWithShape="1">
          <a:blip r:embed="rId3">
            <a:alphaModFix/>
          </a:blip>
          <a:srcRect/>
          <a:stretch/>
        </p:blipFill>
        <p:spPr>
          <a:xfrm>
            <a:off x="1296350" y="2207288"/>
            <a:ext cx="4316025" cy="3094775"/>
          </a:xfrm>
          <a:prstGeom prst="rect">
            <a:avLst/>
          </a:prstGeom>
          <a:noFill/>
          <a:ln>
            <a:noFill/>
          </a:ln>
        </p:spPr>
      </p:pic>
      <p:sp>
        <p:nvSpPr>
          <p:cNvPr id="221" name="Google Shape;221;p60"/>
          <p:cNvSpPr/>
          <p:nvPr/>
        </p:nvSpPr>
        <p:spPr>
          <a:xfrm>
            <a:off x="698620" y="1029119"/>
            <a:ext cx="11423700" cy="584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600"/>
              <a:buFont typeface="Arial"/>
              <a:buNone/>
            </a:pPr>
            <a:r>
              <a:rPr lang="en-US" sz="1600">
                <a:solidFill>
                  <a:schemeClr val="dk1"/>
                </a:solidFill>
                <a:latin typeface="Calibri"/>
                <a:ea typeface="Calibri"/>
                <a:cs typeface="Calibri"/>
                <a:sym typeface="Calibri"/>
              </a:rPr>
              <a:t>Vitruvio (SI a.C.) escribió, en el tratado más antiguo de arquitectura que se registra, pautas de diseño que incluían a la arquitectura solar.  </a:t>
            </a:r>
            <a:r>
              <a:rPr lang="en-US" sz="1600" i="0" u="none" strike="noStrike" cap="none">
                <a:solidFill>
                  <a:schemeClr val="dk1"/>
                </a:solidFill>
                <a:latin typeface="Calibri"/>
                <a:ea typeface="Calibri"/>
                <a:cs typeface="Calibri"/>
                <a:sym typeface="Calibri"/>
              </a:rPr>
              <a:t>“</a:t>
            </a:r>
            <a:r>
              <a:rPr lang="en-US" sz="1600" i="1" u="none" strike="noStrike" cap="none">
                <a:solidFill>
                  <a:schemeClr val="dk1"/>
                </a:solidFill>
                <a:latin typeface="Calibri"/>
                <a:ea typeface="Calibri"/>
                <a:cs typeface="Calibri"/>
                <a:sym typeface="Calibri"/>
              </a:rPr>
              <a:t>Los edificios no pueden ser construidos de la misma manera en Egipto que en España, ni en el Reino del Pont y en Roma”</a:t>
            </a:r>
            <a:endParaRPr sz="160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r>
              <a:rPr lang="en-US" sz="1600" i="1" u="none" strike="noStrike" cap="none">
                <a:solidFill>
                  <a:schemeClr val="dk1"/>
                </a:solidFill>
                <a:latin typeface="Calibri"/>
                <a:ea typeface="Calibri"/>
                <a:cs typeface="Calibri"/>
                <a:sym typeface="Calibri"/>
              </a:rPr>
              <a:t> </a:t>
            </a:r>
            <a:endParaRPr sz="1600" i="0" u="none" strike="noStrike" cap="none">
              <a:solidFill>
                <a:schemeClr val="dk1"/>
              </a:solidFill>
              <a:latin typeface="Calibri"/>
              <a:ea typeface="Calibri"/>
              <a:cs typeface="Calibri"/>
              <a:sym typeface="Calibri"/>
            </a:endParaRPr>
          </a:p>
        </p:txBody>
      </p:sp>
      <p:sp>
        <p:nvSpPr>
          <p:cNvPr id="222" name="Google Shape;222;p60"/>
          <p:cNvSpPr/>
          <p:nvPr/>
        </p:nvSpPr>
        <p:spPr>
          <a:xfrm>
            <a:off x="1296350" y="5378275"/>
            <a:ext cx="43161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“Dammuso” en la isla de Pantellería.</a:t>
            </a:r>
            <a:r>
              <a:rPr lang="en-US" sz="1600" b="0" i="0" u="none" strike="noStrike" cap="none">
                <a:solidFill>
                  <a:schemeClr val="dk1"/>
                </a:solidFill>
                <a:latin typeface="Calibri"/>
                <a:ea typeface="Calibri"/>
                <a:cs typeface="Calibri"/>
                <a:sym typeface="Calibri"/>
              </a:rPr>
              <a:t>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Clima mediterráneo</a:t>
            </a:r>
            <a:r>
              <a:rPr lang="en-US" sz="1600">
                <a:solidFill>
                  <a:schemeClr val="dk1"/>
                </a:solidFill>
                <a:latin typeface="Calibri"/>
                <a:ea typeface="Calibri"/>
                <a:cs typeface="Calibri"/>
                <a:sym typeface="Calibri"/>
              </a:rPr>
              <a:t>: materiales pesados con inercia térmica. </a:t>
            </a:r>
            <a:r>
              <a:rPr lang="en-US" sz="1600" b="0" i="0" u="none" strike="noStrike" cap="none">
                <a:solidFill>
                  <a:schemeClr val="dk1"/>
                </a:solidFill>
                <a:latin typeface="Calibri"/>
                <a:ea typeface="Calibri"/>
                <a:cs typeface="Calibri"/>
                <a:sym typeface="Calibri"/>
              </a:rPr>
              <a:t>  </a:t>
            </a:r>
            <a:endParaRPr sz="1600" b="0" i="0" u="none" strike="noStrike" cap="none">
              <a:solidFill>
                <a:schemeClr val="dk1"/>
              </a:solidFill>
              <a:latin typeface="Calibri"/>
              <a:ea typeface="Calibri"/>
              <a:cs typeface="Calibri"/>
              <a:sym typeface="Calibri"/>
            </a:endParaRPr>
          </a:p>
        </p:txBody>
      </p:sp>
      <p:sp>
        <p:nvSpPr>
          <p:cNvPr id="223" name="Google Shape;223;p60"/>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a:t>
            </a:r>
            <a:endParaRPr sz="2000" b="1" i="0" u="none" strike="noStrike" cap="none">
              <a:solidFill>
                <a:schemeClr val="lt1"/>
              </a:solidFill>
              <a:latin typeface="Calibri"/>
              <a:ea typeface="Calibri"/>
              <a:cs typeface="Calibri"/>
              <a:sym typeface="Calibri"/>
            </a:endParaRPr>
          </a:p>
        </p:txBody>
      </p:sp>
      <p:pic>
        <p:nvPicPr>
          <p:cNvPr id="224" name="Google Shape;224;p60"/>
          <p:cNvPicPr preferRelativeResize="0"/>
          <p:nvPr/>
        </p:nvPicPr>
        <p:blipFill rotWithShape="1">
          <a:blip r:embed="rId4">
            <a:alphaModFix/>
          </a:blip>
          <a:srcRect l="16866" t="45555" r="46201" b="28098"/>
          <a:stretch/>
        </p:blipFill>
        <p:spPr>
          <a:xfrm>
            <a:off x="5897025" y="2235025"/>
            <a:ext cx="4473952" cy="3039325"/>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41"/>
          <p:cNvSpPr txBox="1"/>
          <p:nvPr/>
        </p:nvSpPr>
        <p:spPr>
          <a:xfrm>
            <a:off x="5021091" y="3540136"/>
            <a:ext cx="4235222" cy="346262"/>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Diagnóstico de usos en el espacio</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966" name="Google Shape;966;p41"/>
          <p:cNvSpPr txBox="1"/>
          <p:nvPr/>
        </p:nvSpPr>
        <p:spPr>
          <a:xfrm>
            <a:off x="920116" y="3561720"/>
            <a:ext cx="3876675" cy="37084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Taller infantil</a:t>
            </a:r>
            <a:endParaRPr sz="1800" b="0" i="0" u="none" strike="noStrike" cap="none">
              <a:solidFill>
                <a:schemeClr val="dk1"/>
              </a:solidFill>
              <a:latin typeface="Calibri"/>
              <a:ea typeface="Calibri"/>
              <a:cs typeface="Calibri"/>
              <a:sym typeface="Calibri"/>
            </a:endParaRPr>
          </a:p>
        </p:txBody>
      </p:sp>
      <p:sp>
        <p:nvSpPr>
          <p:cNvPr id="967" name="Google Shape;967;p41"/>
          <p:cNvSpPr/>
          <p:nvPr/>
        </p:nvSpPr>
        <p:spPr>
          <a:xfrm>
            <a:off x="2141482" y="1009159"/>
            <a:ext cx="8281409" cy="321485"/>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Merendero Mamás del Corazón, El Algarrobal, Las Heras   </a:t>
            </a:r>
            <a:endParaRPr sz="1800" b="1" i="0" u="none" strike="noStrike" cap="none">
              <a:solidFill>
                <a:schemeClr val="dk1"/>
              </a:solidFill>
              <a:latin typeface="Calibri"/>
              <a:ea typeface="Calibri"/>
              <a:cs typeface="Calibri"/>
              <a:sym typeface="Calibri"/>
            </a:endParaRPr>
          </a:p>
        </p:txBody>
      </p:sp>
      <p:pic>
        <p:nvPicPr>
          <p:cNvPr id="968" name="Google Shape;968;p41" descr="IMG-20191129-WA0041"/>
          <p:cNvPicPr preferRelativeResize="0"/>
          <p:nvPr/>
        </p:nvPicPr>
        <p:blipFill rotWithShape="1">
          <a:blip r:embed="rId3">
            <a:alphaModFix/>
          </a:blip>
          <a:srcRect/>
          <a:stretch/>
        </p:blipFill>
        <p:spPr>
          <a:xfrm>
            <a:off x="656591" y="1487176"/>
            <a:ext cx="1864187" cy="2172335"/>
          </a:xfrm>
          <a:prstGeom prst="rect">
            <a:avLst/>
          </a:prstGeom>
          <a:noFill/>
          <a:ln>
            <a:noFill/>
          </a:ln>
        </p:spPr>
      </p:pic>
      <p:pic>
        <p:nvPicPr>
          <p:cNvPr id="969" name="Google Shape;969;p41" descr="IMG_20191129_173349358_HDR"/>
          <p:cNvPicPr preferRelativeResize="0"/>
          <p:nvPr/>
        </p:nvPicPr>
        <p:blipFill rotWithShape="1">
          <a:blip r:embed="rId4">
            <a:alphaModFix/>
          </a:blip>
          <a:srcRect/>
          <a:stretch/>
        </p:blipFill>
        <p:spPr>
          <a:xfrm>
            <a:off x="2784303" y="1487176"/>
            <a:ext cx="3189267" cy="2152015"/>
          </a:xfrm>
          <a:prstGeom prst="rect">
            <a:avLst/>
          </a:prstGeom>
          <a:noFill/>
          <a:ln>
            <a:noFill/>
          </a:ln>
        </p:spPr>
      </p:pic>
      <p:pic>
        <p:nvPicPr>
          <p:cNvPr id="970" name="Google Shape;970;p41" descr="IMG_20191129_173407192"/>
          <p:cNvPicPr preferRelativeResize="0"/>
          <p:nvPr/>
        </p:nvPicPr>
        <p:blipFill rotWithShape="1">
          <a:blip r:embed="rId5">
            <a:alphaModFix/>
          </a:blip>
          <a:srcRect/>
          <a:stretch/>
        </p:blipFill>
        <p:spPr>
          <a:xfrm>
            <a:off x="676910" y="4032255"/>
            <a:ext cx="2976880" cy="2232660"/>
          </a:xfrm>
          <a:prstGeom prst="rect">
            <a:avLst/>
          </a:prstGeom>
          <a:noFill/>
          <a:ln>
            <a:noFill/>
          </a:ln>
        </p:spPr>
      </p:pic>
      <p:pic>
        <p:nvPicPr>
          <p:cNvPr id="971" name="Google Shape;971;p41"/>
          <p:cNvPicPr preferRelativeResize="0"/>
          <p:nvPr/>
        </p:nvPicPr>
        <p:blipFill rotWithShape="1">
          <a:blip r:embed="rId6">
            <a:alphaModFix/>
          </a:blip>
          <a:srcRect t="34325" b="29911"/>
          <a:stretch/>
        </p:blipFill>
        <p:spPr>
          <a:xfrm>
            <a:off x="6085720" y="1528833"/>
            <a:ext cx="3880485" cy="2122805"/>
          </a:xfrm>
          <a:prstGeom prst="rect">
            <a:avLst/>
          </a:prstGeom>
          <a:noFill/>
          <a:ln>
            <a:noFill/>
          </a:ln>
        </p:spPr>
      </p:pic>
      <p:pic>
        <p:nvPicPr>
          <p:cNvPr id="972" name="Google Shape;972;p41"/>
          <p:cNvPicPr preferRelativeResize="0"/>
          <p:nvPr/>
        </p:nvPicPr>
        <p:blipFill rotWithShape="1">
          <a:blip r:embed="rId7">
            <a:alphaModFix/>
          </a:blip>
          <a:srcRect/>
          <a:stretch/>
        </p:blipFill>
        <p:spPr>
          <a:xfrm>
            <a:off x="3765551" y="4032256"/>
            <a:ext cx="2153285" cy="2239645"/>
          </a:xfrm>
          <a:prstGeom prst="rect">
            <a:avLst/>
          </a:prstGeom>
          <a:noFill/>
          <a:ln>
            <a:noFill/>
          </a:ln>
        </p:spPr>
      </p:pic>
      <p:sp>
        <p:nvSpPr>
          <p:cNvPr id="973" name="Google Shape;973;p41"/>
          <p:cNvSpPr txBox="1"/>
          <p:nvPr/>
        </p:nvSpPr>
        <p:spPr>
          <a:xfrm>
            <a:off x="1795375" y="6187991"/>
            <a:ext cx="4235222" cy="34626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Talleres de identificación del espacio</a:t>
            </a:r>
            <a:endParaRPr sz="1800" b="0" i="0" u="none" strike="noStrike" cap="none">
              <a:solidFill>
                <a:schemeClr val="dk1"/>
              </a:solidFill>
              <a:latin typeface="Calibri"/>
              <a:ea typeface="Calibri"/>
              <a:cs typeface="Calibri"/>
              <a:sym typeface="Calibri"/>
            </a:endParaRPr>
          </a:p>
        </p:txBody>
      </p:sp>
      <p:sp>
        <p:nvSpPr>
          <p:cNvPr id="974" name="Google Shape;974;p41"/>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5" name="Google Shape;975;p41"/>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6" name="Google Shape;976;p41"/>
          <p:cNvSpPr/>
          <p:nvPr/>
        </p:nvSpPr>
        <p:spPr>
          <a:xfrm>
            <a:off x="135708" y="465615"/>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EXPERIENCIAS DE DISEÑO PARTICIPATIVO EN EL TERRITORIO</a:t>
            </a:r>
            <a:endParaRPr sz="2000" b="1" i="0" u="none" strike="noStrike" cap="none">
              <a:solidFill>
                <a:schemeClr val="lt1"/>
              </a:solidFill>
              <a:latin typeface="Calibri"/>
              <a:ea typeface="Calibri"/>
              <a:cs typeface="Calibri"/>
              <a:sym typeface="Calibri"/>
            </a:endParaRPr>
          </a:p>
        </p:txBody>
      </p:sp>
      <p:pic>
        <p:nvPicPr>
          <p:cNvPr id="977" name="Google Shape;977;p41" descr="IMG-20200221-WA0005"/>
          <p:cNvPicPr preferRelativeResize="0"/>
          <p:nvPr/>
        </p:nvPicPr>
        <p:blipFill rotWithShape="1">
          <a:blip r:embed="rId8">
            <a:alphaModFix/>
          </a:blip>
          <a:srcRect/>
          <a:stretch/>
        </p:blipFill>
        <p:spPr>
          <a:xfrm>
            <a:off x="6030597" y="4032255"/>
            <a:ext cx="3990733" cy="2245589"/>
          </a:xfrm>
          <a:prstGeom prst="rect">
            <a:avLst/>
          </a:prstGeom>
          <a:noFill/>
          <a:ln>
            <a:noFill/>
          </a:ln>
        </p:spPr>
      </p:pic>
      <p:sp>
        <p:nvSpPr>
          <p:cNvPr id="978" name="Google Shape;978;p41"/>
          <p:cNvSpPr txBox="1"/>
          <p:nvPr/>
        </p:nvSpPr>
        <p:spPr>
          <a:xfrm>
            <a:off x="7052104" y="6226981"/>
            <a:ext cx="4101202" cy="35813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EL PROYECTO EN 3D</a:t>
            </a:r>
            <a:endParaRPr sz="1600" b="0" i="0" u="none" strike="noStrike" cap="none">
              <a:solidFill>
                <a:srgbClr val="000000"/>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79" name="Google Shape;979;p4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50</a:t>
            </a:fld>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42"/>
          <p:cNvSpPr/>
          <p:nvPr/>
        </p:nvSpPr>
        <p:spPr>
          <a:xfrm>
            <a:off x="135031" y="184553"/>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5" name="Google Shape;985;p42"/>
          <p:cNvSpPr/>
          <p:nvPr/>
        </p:nvSpPr>
        <p:spPr>
          <a:xfrm>
            <a:off x="9757098" y="184553"/>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6" name="Google Shape;986;p42"/>
          <p:cNvSpPr/>
          <p:nvPr/>
        </p:nvSpPr>
        <p:spPr>
          <a:xfrm>
            <a:off x="185135" y="293907"/>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APRENDIDAJES, LOGROS Y DIFICULTADES</a:t>
            </a:r>
            <a:endParaRPr sz="1400" b="0" i="0" u="none" strike="noStrike" cap="none">
              <a:solidFill>
                <a:srgbClr val="000000"/>
              </a:solidFill>
              <a:latin typeface="Arial"/>
              <a:ea typeface="Arial"/>
              <a:cs typeface="Arial"/>
              <a:sym typeface="Arial"/>
            </a:endParaRPr>
          </a:p>
        </p:txBody>
      </p:sp>
      <p:pic>
        <p:nvPicPr>
          <p:cNvPr id="987" name="Google Shape;987;p42"/>
          <p:cNvPicPr preferRelativeResize="0"/>
          <p:nvPr/>
        </p:nvPicPr>
        <p:blipFill rotWithShape="1">
          <a:blip r:embed="rId3">
            <a:alphaModFix/>
          </a:blip>
          <a:srcRect/>
          <a:stretch/>
        </p:blipFill>
        <p:spPr>
          <a:xfrm>
            <a:off x="1196992" y="1100872"/>
            <a:ext cx="4340334" cy="5757128"/>
          </a:xfrm>
          <a:prstGeom prst="rect">
            <a:avLst/>
          </a:prstGeom>
          <a:noFill/>
          <a:ln>
            <a:noFill/>
          </a:ln>
        </p:spPr>
      </p:pic>
      <p:pic>
        <p:nvPicPr>
          <p:cNvPr id="988" name="Google Shape;988;p42"/>
          <p:cNvPicPr preferRelativeResize="0"/>
          <p:nvPr/>
        </p:nvPicPr>
        <p:blipFill rotWithShape="1">
          <a:blip r:embed="rId4">
            <a:alphaModFix/>
          </a:blip>
          <a:srcRect b="11694"/>
          <a:stretch/>
        </p:blipFill>
        <p:spPr>
          <a:xfrm>
            <a:off x="6527865" y="3979436"/>
            <a:ext cx="3890354" cy="2576507"/>
          </a:xfrm>
          <a:prstGeom prst="rect">
            <a:avLst/>
          </a:prstGeom>
          <a:noFill/>
          <a:ln>
            <a:noFill/>
          </a:ln>
        </p:spPr>
      </p:pic>
      <p:pic>
        <p:nvPicPr>
          <p:cNvPr id="989" name="Google Shape;989;p42"/>
          <p:cNvPicPr preferRelativeResize="0"/>
          <p:nvPr/>
        </p:nvPicPr>
        <p:blipFill rotWithShape="1">
          <a:blip r:embed="rId5">
            <a:alphaModFix/>
          </a:blip>
          <a:srcRect b="14617"/>
          <a:stretch/>
        </p:blipFill>
        <p:spPr>
          <a:xfrm>
            <a:off x="6527865" y="1100872"/>
            <a:ext cx="3946545" cy="2527238"/>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g118adf8a2b2_0_2"/>
          <p:cNvSpPr/>
          <p:nvPr/>
        </p:nvSpPr>
        <p:spPr>
          <a:xfrm>
            <a:off x="85604" y="356261"/>
            <a:ext cx="9512400" cy="59370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5" name="Google Shape;995;g118adf8a2b2_0_2"/>
          <p:cNvSpPr txBox="1">
            <a:spLocks noGrp="1"/>
          </p:cNvSpPr>
          <p:nvPr>
            <p:ph type="body" idx="1"/>
          </p:nvPr>
        </p:nvSpPr>
        <p:spPr>
          <a:xfrm>
            <a:off x="3523209" y="1348619"/>
            <a:ext cx="8236816" cy="4263600"/>
          </a:xfrm>
          <a:prstGeom prst="rect">
            <a:avLst/>
          </a:prstGeom>
          <a:noFill/>
          <a:ln>
            <a:noFill/>
          </a:ln>
        </p:spPr>
        <p:txBody>
          <a:bodyPr spcFirstLastPara="1" wrap="square" lIns="91425" tIns="91425" rIns="91425" bIns="91425" anchor="t" anchorCtr="0">
            <a:noAutofit/>
          </a:bodyPr>
          <a:lstStyle/>
          <a:p>
            <a:pPr marL="457200" lvl="0" indent="-342900" algn="just" rtl="0">
              <a:lnSpc>
                <a:spcPct val="200000"/>
              </a:lnSpc>
              <a:spcBef>
                <a:spcPts val="0"/>
              </a:spcBef>
              <a:spcAft>
                <a:spcPts val="0"/>
              </a:spcAft>
              <a:buClr>
                <a:srgbClr val="1C1E21"/>
              </a:buClr>
              <a:buSzPts val="1800"/>
              <a:buFont typeface="Lora"/>
              <a:buChar char="●"/>
            </a:pPr>
            <a:r>
              <a:rPr lang="en-US" sz="1800"/>
              <a:t>El </a:t>
            </a:r>
            <a:r>
              <a:rPr lang="en-US" sz="1800" b="1"/>
              <a:t>proceso proyectual comunitario</a:t>
            </a:r>
            <a:r>
              <a:rPr lang="en-US" sz="1800"/>
              <a:t> </a:t>
            </a:r>
            <a:r>
              <a:rPr lang="en-US" sz="1800" b="1"/>
              <a:t>y participativo</a:t>
            </a:r>
            <a:r>
              <a:rPr lang="en-US" sz="1800"/>
              <a:t> colabora en el fortalecimiento del sentimiento de identidad de las comunidades.</a:t>
            </a:r>
            <a:endParaRPr/>
          </a:p>
          <a:p>
            <a:pPr marL="457200" lvl="0" indent="-342900" algn="just" rtl="0">
              <a:lnSpc>
                <a:spcPct val="200000"/>
              </a:lnSpc>
              <a:spcBef>
                <a:spcPts val="0"/>
              </a:spcBef>
              <a:spcAft>
                <a:spcPts val="0"/>
              </a:spcAft>
              <a:buClr>
                <a:srgbClr val="1C1E21"/>
              </a:buClr>
              <a:buSzPts val="1800"/>
              <a:buFont typeface="Lora"/>
              <a:buChar char="●"/>
            </a:pPr>
            <a:r>
              <a:rPr lang="en-US" sz="1800"/>
              <a:t>El </a:t>
            </a:r>
            <a:r>
              <a:rPr lang="en-US" sz="1800" b="1"/>
              <a:t>bien común como un aspecto escencial</a:t>
            </a:r>
            <a:r>
              <a:rPr lang="en-US" sz="1800"/>
              <a:t> de las necesidades humanas.</a:t>
            </a:r>
            <a:endParaRPr sz="1800"/>
          </a:p>
          <a:p>
            <a:pPr marL="457200" lvl="0" indent="-342900" algn="just" rtl="0">
              <a:lnSpc>
                <a:spcPct val="200000"/>
              </a:lnSpc>
              <a:spcBef>
                <a:spcPts val="0"/>
              </a:spcBef>
              <a:spcAft>
                <a:spcPts val="0"/>
              </a:spcAft>
              <a:buClr>
                <a:srgbClr val="1C1E21"/>
              </a:buClr>
              <a:buSzPts val="1800"/>
              <a:buFont typeface="Lora"/>
              <a:buChar char="●"/>
            </a:pPr>
            <a:r>
              <a:rPr lang="en-US" sz="1800" b="1"/>
              <a:t>Lo interdisciplinario como estrategia fundamental</a:t>
            </a:r>
            <a:r>
              <a:rPr lang="en-US" sz="1800"/>
              <a:t> para abordar proyectos que trasciendan la especialidad arquitectónica y que se nutran de otras disciplinas desde una mirada más integral. </a:t>
            </a:r>
            <a:endParaRPr sz="1800"/>
          </a:p>
          <a:p>
            <a:pPr marL="457200" lvl="0" indent="-342900" algn="just" rtl="0">
              <a:lnSpc>
                <a:spcPct val="200000"/>
              </a:lnSpc>
              <a:spcBef>
                <a:spcPts val="0"/>
              </a:spcBef>
              <a:spcAft>
                <a:spcPts val="0"/>
              </a:spcAft>
              <a:buClr>
                <a:srgbClr val="1C1E21"/>
              </a:buClr>
              <a:buSzPts val="1800"/>
              <a:buFont typeface="Lora"/>
              <a:buChar char="●"/>
            </a:pPr>
            <a:r>
              <a:rPr lang="en-US" sz="1800"/>
              <a:t>Reconocimiento al </a:t>
            </a:r>
            <a:r>
              <a:rPr lang="en-US" sz="1800" b="1"/>
              <a:t>rol de las mujeres en la participación de espacios comunes</a:t>
            </a:r>
            <a:r>
              <a:rPr lang="en-US" sz="1800"/>
              <a:t>.</a:t>
            </a:r>
            <a:endParaRPr sz="1800"/>
          </a:p>
        </p:txBody>
      </p:sp>
      <p:pic>
        <p:nvPicPr>
          <p:cNvPr id="996" name="Google Shape;996;g118adf8a2b2_0_2" descr="C:\Users\Virginia\Desktop\55881719_813377625721647_6610221815509811200_n.jpg"/>
          <p:cNvPicPr preferRelativeResize="0"/>
          <p:nvPr/>
        </p:nvPicPr>
        <p:blipFill rotWithShape="1">
          <a:blip r:embed="rId3">
            <a:alphaModFix/>
          </a:blip>
          <a:srcRect r="1797"/>
          <a:stretch/>
        </p:blipFill>
        <p:spPr>
          <a:xfrm>
            <a:off x="525828" y="1059315"/>
            <a:ext cx="2997381" cy="2131800"/>
          </a:xfrm>
          <a:prstGeom prst="rect">
            <a:avLst/>
          </a:prstGeom>
          <a:noFill/>
          <a:ln>
            <a:noFill/>
          </a:ln>
        </p:spPr>
      </p:pic>
      <p:pic>
        <p:nvPicPr>
          <p:cNvPr id="997" name="Google Shape;997;g118adf8a2b2_0_2"/>
          <p:cNvPicPr preferRelativeResize="0"/>
          <p:nvPr/>
        </p:nvPicPr>
        <p:blipFill rotWithShape="1">
          <a:blip r:embed="rId4">
            <a:alphaModFix/>
          </a:blip>
          <a:srcRect l="7068" t="28648" r="6732" b="32789"/>
          <a:stretch/>
        </p:blipFill>
        <p:spPr>
          <a:xfrm>
            <a:off x="9177246" y="5612219"/>
            <a:ext cx="2582779" cy="859158"/>
          </a:xfrm>
          <a:prstGeom prst="rect">
            <a:avLst/>
          </a:prstGeom>
          <a:noFill/>
          <a:ln>
            <a:noFill/>
          </a:ln>
        </p:spPr>
      </p:pic>
      <p:sp>
        <p:nvSpPr>
          <p:cNvPr id="998" name="Google Shape;998;g118adf8a2b2_0_2"/>
          <p:cNvSpPr/>
          <p:nvPr/>
        </p:nvSpPr>
        <p:spPr>
          <a:xfrm>
            <a:off x="9707671" y="356261"/>
            <a:ext cx="2357100" cy="593700"/>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9" name="Google Shape;999;g118adf8a2b2_0_2"/>
          <p:cNvSpPr/>
          <p:nvPr/>
        </p:nvSpPr>
        <p:spPr>
          <a:xfrm>
            <a:off x="135708" y="465615"/>
            <a:ext cx="9246300" cy="4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APRENDIZAJES SOBRE EL TRABAJO EN EL TERRITORIO</a:t>
            </a:r>
            <a:endParaRPr sz="2000" b="1" i="0" u="none" strike="noStrike" cap="none">
              <a:solidFill>
                <a:schemeClr val="lt1"/>
              </a:solidFill>
              <a:latin typeface="Calibri"/>
              <a:ea typeface="Calibri"/>
              <a:cs typeface="Calibri"/>
              <a:sym typeface="Calibri"/>
            </a:endParaRPr>
          </a:p>
        </p:txBody>
      </p:sp>
      <p:pic>
        <p:nvPicPr>
          <p:cNvPr id="1000" name="Google Shape;1000;g118adf8a2b2_0_2"/>
          <p:cNvPicPr preferRelativeResize="0"/>
          <p:nvPr/>
        </p:nvPicPr>
        <p:blipFill rotWithShape="1">
          <a:blip r:embed="rId5">
            <a:alphaModFix/>
          </a:blip>
          <a:srcRect/>
          <a:stretch/>
        </p:blipFill>
        <p:spPr>
          <a:xfrm>
            <a:off x="541101" y="3300469"/>
            <a:ext cx="2982108" cy="3313337"/>
          </a:xfrm>
          <a:prstGeom prst="rect">
            <a:avLst/>
          </a:prstGeom>
          <a:noFill/>
          <a:ln>
            <a:noFill/>
          </a:ln>
        </p:spPr>
      </p:pic>
      <p:sp>
        <p:nvSpPr>
          <p:cNvPr id="1001" name="Google Shape;1001;g118adf8a2b2_0_2"/>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US"/>
              <a:t>52</a:t>
            </a:fld>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44"/>
          <p:cNvSpPr/>
          <p:nvPr/>
        </p:nvSpPr>
        <p:spPr>
          <a:xfrm>
            <a:off x="2697694" y="0"/>
            <a:ext cx="3690744" cy="6858000"/>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7" name="Google Shape;1007;p44"/>
          <p:cNvPicPr preferRelativeResize="0"/>
          <p:nvPr/>
        </p:nvPicPr>
        <p:blipFill rotWithShape="1">
          <a:blip r:embed="rId3">
            <a:alphaModFix/>
          </a:blip>
          <a:srcRect l="17883" r="4565"/>
          <a:stretch/>
        </p:blipFill>
        <p:spPr>
          <a:xfrm>
            <a:off x="9143995" y="2301560"/>
            <a:ext cx="3048006" cy="3250790"/>
          </a:xfrm>
          <a:prstGeom prst="rect">
            <a:avLst/>
          </a:prstGeom>
          <a:noFill/>
          <a:ln>
            <a:noFill/>
          </a:ln>
        </p:spPr>
      </p:pic>
      <p:pic>
        <p:nvPicPr>
          <p:cNvPr id="1008" name="Google Shape;1008;p44"/>
          <p:cNvPicPr preferRelativeResize="0"/>
          <p:nvPr/>
        </p:nvPicPr>
        <p:blipFill rotWithShape="1">
          <a:blip r:embed="rId4">
            <a:alphaModFix/>
          </a:blip>
          <a:srcRect l="11951" t="5109" r="9791" b="4964"/>
          <a:stretch/>
        </p:blipFill>
        <p:spPr>
          <a:xfrm>
            <a:off x="6448295" y="2301560"/>
            <a:ext cx="2648199" cy="3255050"/>
          </a:xfrm>
          <a:prstGeom prst="rect">
            <a:avLst/>
          </a:prstGeom>
          <a:noFill/>
          <a:ln>
            <a:noFill/>
          </a:ln>
        </p:spPr>
      </p:pic>
      <p:pic>
        <p:nvPicPr>
          <p:cNvPr id="1009" name="Google Shape;1009;p44"/>
          <p:cNvPicPr preferRelativeResize="0"/>
          <p:nvPr/>
        </p:nvPicPr>
        <p:blipFill rotWithShape="1">
          <a:blip r:embed="rId5">
            <a:alphaModFix/>
          </a:blip>
          <a:srcRect r="32802"/>
          <a:stretch/>
        </p:blipFill>
        <p:spPr>
          <a:xfrm>
            <a:off x="23752" y="2301560"/>
            <a:ext cx="2641267" cy="3250790"/>
          </a:xfrm>
          <a:prstGeom prst="rect">
            <a:avLst/>
          </a:prstGeom>
          <a:noFill/>
          <a:ln>
            <a:noFill/>
          </a:ln>
        </p:spPr>
      </p:pic>
      <p:sp>
        <p:nvSpPr>
          <p:cNvPr id="1010" name="Google Shape;1010;p44"/>
          <p:cNvSpPr txBox="1">
            <a:spLocks noGrp="1"/>
          </p:cNvSpPr>
          <p:nvPr>
            <p:ph type="ctrTitle"/>
          </p:nvPr>
        </p:nvSpPr>
        <p:spPr>
          <a:xfrm>
            <a:off x="2794623" y="2926278"/>
            <a:ext cx="34579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800"/>
              <a:buFont typeface="Calibri"/>
              <a:buNone/>
            </a:pPr>
            <a:r>
              <a:rPr lang="en-US" sz="4800">
                <a:solidFill>
                  <a:schemeClr val="lt1"/>
                </a:solidFill>
              </a:rPr>
              <a:t>¡Muchas gracias por su atención! </a:t>
            </a:r>
            <a:endParaRPr sz="4400">
              <a:solidFill>
                <a:schemeClr val="lt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36"/>
          <p:cNvSpPr txBox="1">
            <a:spLocks noGrp="1"/>
          </p:cNvSpPr>
          <p:nvPr>
            <p:ph type="subTitle" idx="1"/>
          </p:nvPr>
        </p:nvSpPr>
        <p:spPr>
          <a:xfrm>
            <a:off x="1362998" y="1418414"/>
            <a:ext cx="9680711" cy="3906451"/>
          </a:xfrm>
          <a:prstGeom prst="rect">
            <a:avLst/>
          </a:prstGeom>
          <a:noFill/>
          <a:ln>
            <a:noFill/>
          </a:ln>
        </p:spPr>
        <p:txBody>
          <a:bodyPr spcFirstLastPara="1" wrap="square" lIns="91425" tIns="45700" rIns="91425" bIns="45700" anchor="t" anchorCtr="0">
            <a:noAutofit/>
          </a:bodyPr>
          <a:lstStyle/>
          <a:p>
            <a:pPr marL="457200" lvl="0" indent="-406400" algn="ctr" rtl="0">
              <a:lnSpc>
                <a:spcPct val="150000"/>
              </a:lnSpc>
              <a:spcBef>
                <a:spcPts val="1000"/>
              </a:spcBef>
              <a:spcAft>
                <a:spcPts val="0"/>
              </a:spcAft>
              <a:buSzPts val="2400"/>
              <a:buNone/>
            </a:pPr>
            <a:r>
              <a:rPr lang="en-US" sz="2000" b="1">
                <a:solidFill>
                  <a:srgbClr val="C00000"/>
                </a:solidFill>
              </a:rPr>
              <a:t>¿CUÁLES SITUACIONES/MANIFESTACIONES ARQUITECTÓNICAS O URBANAS REPRESENTATIVAS DE DESIGUALDAD SOCIAL PUEDEN DETECTAR EN MENDOZA? </a:t>
            </a:r>
            <a:endParaRPr sz="2000" b="1">
              <a:solidFill>
                <a:srgbClr val="C00000"/>
              </a:solidFill>
            </a:endParaRPr>
          </a:p>
          <a:p>
            <a:pPr marL="457200" lvl="0" indent="-406400" algn="ctr" rtl="0">
              <a:lnSpc>
                <a:spcPct val="90000"/>
              </a:lnSpc>
              <a:spcBef>
                <a:spcPts val="1000"/>
              </a:spcBef>
              <a:spcAft>
                <a:spcPts val="0"/>
              </a:spcAft>
              <a:buClr>
                <a:schemeClr val="dk1"/>
              </a:buClr>
              <a:buSzPts val="2400"/>
              <a:buNone/>
            </a:pPr>
            <a:endParaRPr sz="2000"/>
          </a:p>
          <a:p>
            <a:pPr marL="434975" lvl="0" indent="-342900" algn="l" rtl="0">
              <a:lnSpc>
                <a:spcPct val="150000"/>
              </a:lnSpc>
              <a:spcBef>
                <a:spcPts val="1000"/>
              </a:spcBef>
              <a:spcAft>
                <a:spcPts val="0"/>
              </a:spcAft>
              <a:buSzPts val="2400"/>
              <a:buFont typeface="Arial"/>
              <a:buChar char="•"/>
            </a:pPr>
            <a:r>
              <a:rPr lang="en-US" sz="2000"/>
              <a:t>Grupos de 2 ó 3 personas  </a:t>
            </a:r>
            <a:endParaRPr sz="2000"/>
          </a:p>
          <a:p>
            <a:pPr marL="434975" lvl="0" indent="-342900" algn="l" rtl="0">
              <a:lnSpc>
                <a:spcPct val="150000"/>
              </a:lnSpc>
              <a:spcBef>
                <a:spcPts val="1000"/>
              </a:spcBef>
              <a:spcAft>
                <a:spcPts val="0"/>
              </a:spcAft>
              <a:buSzPts val="2400"/>
              <a:buFont typeface="Arial"/>
              <a:buChar char="•"/>
            </a:pPr>
            <a:r>
              <a:rPr lang="en-US" sz="2000"/>
              <a:t>Analizar uno o varios casos urbano o arquitectónico a elección que represente desigualdad social </a:t>
            </a:r>
            <a:endParaRPr/>
          </a:p>
          <a:p>
            <a:pPr marL="434975" lvl="0" indent="-342900" algn="l" rtl="0">
              <a:lnSpc>
                <a:spcPct val="150000"/>
              </a:lnSpc>
              <a:spcBef>
                <a:spcPts val="1000"/>
              </a:spcBef>
              <a:spcAft>
                <a:spcPts val="0"/>
              </a:spcAft>
              <a:buSzPts val="2400"/>
              <a:buFont typeface="Arial"/>
              <a:buChar char="•"/>
            </a:pPr>
            <a:r>
              <a:rPr lang="en-US" sz="2000"/>
              <a:t>Presentación de las reflexiones grupales, acompañadas de imagen/es del/los casos analizados </a:t>
            </a:r>
            <a:endParaRPr sz="2000"/>
          </a:p>
          <a:p>
            <a:pPr marL="0" lvl="0" indent="0" algn="l" rtl="0">
              <a:lnSpc>
                <a:spcPct val="150000"/>
              </a:lnSpc>
              <a:spcBef>
                <a:spcPts val="1000"/>
              </a:spcBef>
              <a:spcAft>
                <a:spcPts val="0"/>
              </a:spcAft>
              <a:buClr>
                <a:schemeClr val="dk1"/>
              </a:buClr>
              <a:buSzPts val="1400"/>
              <a:buNone/>
            </a:pPr>
            <a:endParaRPr sz="2000"/>
          </a:p>
        </p:txBody>
      </p:sp>
      <p:sp>
        <p:nvSpPr>
          <p:cNvPr id="1016" name="Google Shape;1016;p36"/>
          <p:cNvSpPr/>
          <p:nvPr/>
        </p:nvSpPr>
        <p:spPr>
          <a:xfrm>
            <a:off x="135031" y="184553"/>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7" name="Google Shape;1017;p36"/>
          <p:cNvSpPr/>
          <p:nvPr/>
        </p:nvSpPr>
        <p:spPr>
          <a:xfrm>
            <a:off x="9757098" y="184553"/>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8" name="Google Shape;1018;p36"/>
          <p:cNvSpPr/>
          <p:nvPr/>
        </p:nvSpPr>
        <p:spPr>
          <a:xfrm>
            <a:off x="185135" y="293907"/>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TRABAJO PRÁCTICO – ANÁLISIS Y REFLEXIÓN GRUPAL  </a:t>
            </a:r>
            <a:endParaRPr sz="20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43"/>
          <p:cNvSpPr txBox="1">
            <a:spLocks noGrp="1"/>
          </p:cNvSpPr>
          <p:nvPr>
            <p:ph type="subTitle" idx="1"/>
          </p:nvPr>
        </p:nvSpPr>
        <p:spPr>
          <a:xfrm>
            <a:off x="1007884" y="1431667"/>
            <a:ext cx="9680711" cy="3906451"/>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400"/>
              <a:buNone/>
            </a:pPr>
            <a:endParaRPr sz="1400">
              <a:latin typeface="Calibri"/>
              <a:ea typeface="Calibri"/>
              <a:cs typeface="Calibri"/>
              <a:sym typeface="Calibri"/>
            </a:endParaRPr>
          </a:p>
          <a:p>
            <a:pPr marL="0" lvl="0" indent="0" algn="l" rtl="0">
              <a:lnSpc>
                <a:spcPct val="150000"/>
              </a:lnSpc>
              <a:spcBef>
                <a:spcPts val="1000"/>
              </a:spcBef>
              <a:spcAft>
                <a:spcPts val="0"/>
              </a:spcAft>
              <a:buClr>
                <a:schemeClr val="dk1"/>
              </a:buClr>
              <a:buSzPts val="1400"/>
              <a:buNone/>
            </a:pPr>
            <a:r>
              <a:rPr lang="en-US" sz="1400">
                <a:latin typeface="Calibri"/>
                <a:ea typeface="Calibri"/>
                <a:cs typeface="Calibri"/>
                <a:sym typeface="Calibri"/>
              </a:rPr>
              <a:t>Dammert Guardia, M., Delgadillo, V., Erazo, J. (2019). La ciudad, espacio de reproducción de las desigualdades. (Presentación). Revista Andamios 16, 7-13. </a:t>
            </a:r>
            <a:endParaRPr/>
          </a:p>
          <a:p>
            <a:pPr marL="0" lvl="0" indent="0" algn="l" rtl="0">
              <a:lnSpc>
                <a:spcPct val="150000"/>
              </a:lnSpc>
              <a:spcBef>
                <a:spcPts val="1000"/>
              </a:spcBef>
              <a:spcAft>
                <a:spcPts val="0"/>
              </a:spcAft>
              <a:buClr>
                <a:schemeClr val="dk1"/>
              </a:buClr>
              <a:buSzPts val="1400"/>
              <a:buNone/>
            </a:pPr>
            <a:r>
              <a:rPr lang="en-US" sz="1400">
                <a:latin typeface="Calibri"/>
                <a:ea typeface="Calibri"/>
                <a:cs typeface="Calibri"/>
                <a:sym typeface="Calibri"/>
              </a:rPr>
              <a:t>Delgadillo, V. (2013) América Latina urbana: la construcción de un pensamiento teórico propio. Entrevista con Emilio Pradilla Cobos. Revista Andamios 10, 185-201.</a:t>
            </a:r>
            <a:endParaRPr/>
          </a:p>
          <a:p>
            <a:pPr marL="0" lvl="0" indent="0" algn="l" rtl="0">
              <a:lnSpc>
                <a:spcPct val="150000"/>
              </a:lnSpc>
              <a:spcBef>
                <a:spcPts val="1000"/>
              </a:spcBef>
              <a:spcAft>
                <a:spcPts val="0"/>
              </a:spcAft>
              <a:buClr>
                <a:schemeClr val="dk1"/>
              </a:buClr>
              <a:buSzPts val="1400"/>
              <a:buNone/>
            </a:pPr>
            <a:r>
              <a:rPr lang="en-US" sz="1400">
                <a:latin typeface="Calibri"/>
                <a:ea typeface="Calibri"/>
                <a:cs typeface="Calibri"/>
                <a:sym typeface="Calibri"/>
              </a:rPr>
              <a:t>Fanelli, José María [compilador] (2018). Desarrollo sostenible y ambiental en la Argentina. Editorial Siglo XXI. </a:t>
            </a:r>
            <a:endParaRPr sz="1400">
              <a:latin typeface="Calibri"/>
              <a:ea typeface="Calibri"/>
              <a:cs typeface="Calibri"/>
              <a:sym typeface="Calibri"/>
            </a:endParaRPr>
          </a:p>
          <a:p>
            <a:pPr marL="0" lvl="0" indent="0" algn="l" rtl="0">
              <a:lnSpc>
                <a:spcPct val="150000"/>
              </a:lnSpc>
              <a:spcBef>
                <a:spcPts val="1000"/>
              </a:spcBef>
              <a:spcAft>
                <a:spcPts val="0"/>
              </a:spcAft>
              <a:buClr>
                <a:schemeClr val="dk1"/>
              </a:buClr>
              <a:buSzPts val="1400"/>
              <a:buNone/>
            </a:pPr>
            <a:r>
              <a:rPr lang="en-US" sz="1400">
                <a:latin typeface="Calibri"/>
                <a:ea typeface="Calibri"/>
                <a:cs typeface="Calibri"/>
                <a:sym typeface="Calibri"/>
              </a:rPr>
              <a:t>Foladori, Guillermo (1999). Sustentabilidad ambiental y contradicciones sociales. Revista Ambiente &amp; Sociedad.</a:t>
            </a:r>
            <a:endParaRPr/>
          </a:p>
          <a:p>
            <a:pPr marL="0" lvl="0" indent="0" algn="l" rtl="0">
              <a:lnSpc>
                <a:spcPct val="150000"/>
              </a:lnSpc>
              <a:spcBef>
                <a:spcPts val="1000"/>
              </a:spcBef>
              <a:spcAft>
                <a:spcPts val="0"/>
              </a:spcAft>
              <a:buClr>
                <a:schemeClr val="dk1"/>
              </a:buClr>
              <a:buSzPts val="1400"/>
              <a:buNone/>
            </a:pPr>
            <a:r>
              <a:rPr lang="en-US" sz="1400">
                <a:latin typeface="Calibri"/>
                <a:ea typeface="Calibri"/>
                <a:cs typeface="Calibri"/>
                <a:sym typeface="Calibri"/>
              </a:rPr>
              <a:t>Montaner, José María (1993) La modernidad superada. Arquitectura, arte y pensamiento del siglo XX. Editorial Gustavo Gili.. </a:t>
            </a:r>
            <a:endParaRPr sz="1400">
              <a:latin typeface="Calibri"/>
              <a:ea typeface="Calibri"/>
              <a:cs typeface="Calibri"/>
              <a:sym typeface="Calibri"/>
            </a:endParaRPr>
          </a:p>
          <a:p>
            <a:pPr marL="0" lvl="0" indent="0" algn="l" rtl="0">
              <a:lnSpc>
                <a:spcPct val="150000"/>
              </a:lnSpc>
              <a:spcBef>
                <a:spcPts val="1000"/>
              </a:spcBef>
              <a:spcAft>
                <a:spcPts val="0"/>
              </a:spcAft>
              <a:buClr>
                <a:schemeClr val="dk1"/>
              </a:buClr>
              <a:buSzPts val="1400"/>
              <a:buNone/>
            </a:pPr>
            <a:endParaRPr sz="1400">
              <a:latin typeface="Calibri"/>
              <a:ea typeface="Calibri"/>
              <a:cs typeface="Calibri"/>
              <a:sym typeface="Calibri"/>
            </a:endParaRPr>
          </a:p>
        </p:txBody>
      </p:sp>
      <p:sp>
        <p:nvSpPr>
          <p:cNvPr id="1024" name="Google Shape;1024;p43"/>
          <p:cNvSpPr/>
          <p:nvPr/>
        </p:nvSpPr>
        <p:spPr>
          <a:xfrm>
            <a:off x="135031" y="184553"/>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5" name="Google Shape;1025;p43"/>
          <p:cNvSpPr/>
          <p:nvPr/>
        </p:nvSpPr>
        <p:spPr>
          <a:xfrm>
            <a:off x="9757098" y="184553"/>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6" name="Google Shape;1026;p43"/>
          <p:cNvSpPr/>
          <p:nvPr/>
        </p:nvSpPr>
        <p:spPr>
          <a:xfrm>
            <a:off x="185135" y="293907"/>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REFERENCIAS BIBLIOGRÁFICAS </a:t>
            </a:r>
            <a:endParaRPr sz="20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1"/>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61"/>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233" name="Google Shape;23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234" name="Google Shape;23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235" name="Google Shape;235;p61"/>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236" name="Google Shape;236;p61"/>
          <p:cNvSpPr/>
          <p:nvPr/>
        </p:nvSpPr>
        <p:spPr>
          <a:xfrm>
            <a:off x="8715477" y="3810159"/>
            <a:ext cx="3349355" cy="200054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La arquitectura, en la mayor parte de su evolución histórica, ha pretendido integrarse con la naturaleza. (míticamente la arquitectura se entiende como imitación de la naturaleza</a:t>
            </a:r>
            <a:r>
              <a:rPr lang="en-US"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J.M. Montaner</a:t>
            </a:r>
            <a:endParaRPr sz="1600" b="0" i="0" u="none" strike="noStrike" cap="none">
              <a:solidFill>
                <a:schemeClr val="dk1"/>
              </a:solidFill>
              <a:latin typeface="Calibri"/>
              <a:ea typeface="Calibri"/>
              <a:cs typeface="Calibri"/>
              <a:sym typeface="Calibri"/>
            </a:endParaRPr>
          </a:p>
        </p:txBody>
      </p:sp>
      <p:pic>
        <p:nvPicPr>
          <p:cNvPr id="237" name="Google Shape;237;p61"/>
          <p:cNvPicPr preferRelativeResize="0"/>
          <p:nvPr/>
        </p:nvPicPr>
        <p:blipFill rotWithShape="1">
          <a:blip r:embed="rId3">
            <a:alphaModFix/>
          </a:blip>
          <a:srcRect/>
          <a:stretch/>
        </p:blipFill>
        <p:spPr>
          <a:xfrm>
            <a:off x="905890" y="989535"/>
            <a:ext cx="7420171" cy="4942479"/>
          </a:xfrm>
          <a:prstGeom prst="rect">
            <a:avLst/>
          </a:prstGeom>
          <a:noFill/>
          <a:ln>
            <a:noFill/>
          </a:ln>
        </p:spPr>
      </p:pic>
      <p:sp>
        <p:nvSpPr>
          <p:cNvPr id="238" name="Google Shape;238;p61"/>
          <p:cNvSpPr/>
          <p:nvPr/>
        </p:nvSpPr>
        <p:spPr>
          <a:xfrm>
            <a:off x="8715478" y="2604481"/>
            <a:ext cx="318465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BELLEZA DE LAS ARQUITECTURAS ECOLÓGICAS </a:t>
            </a:r>
            <a:endParaRPr sz="1400" b="0" i="0" u="none" strike="noStrike" cap="none">
              <a:solidFill>
                <a:srgbClr val="000000"/>
              </a:solidFill>
              <a:latin typeface="Arial"/>
              <a:ea typeface="Arial"/>
              <a:cs typeface="Arial"/>
              <a:sym typeface="Arial"/>
            </a:endParaRPr>
          </a:p>
        </p:txBody>
      </p:sp>
      <p:sp>
        <p:nvSpPr>
          <p:cNvPr id="239" name="Google Shape;239;p61"/>
          <p:cNvSpPr/>
          <p:nvPr/>
        </p:nvSpPr>
        <p:spPr>
          <a:xfrm>
            <a:off x="218672" y="453089"/>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 CONTEXTO HISTÓRICO</a:t>
            </a:r>
            <a:endParaRPr sz="2000" b="1" i="0" u="none" strike="noStrike" cap="none">
              <a:solidFill>
                <a:schemeClr val="lt1"/>
              </a:solidFill>
              <a:latin typeface="Calibri"/>
              <a:ea typeface="Calibri"/>
              <a:cs typeface="Calibri"/>
              <a:sym typeface="Calibri"/>
            </a:endParaRPr>
          </a:p>
        </p:txBody>
      </p:sp>
      <p:sp>
        <p:nvSpPr>
          <p:cNvPr id="240" name="Google Shape;240;p61"/>
          <p:cNvSpPr/>
          <p:nvPr/>
        </p:nvSpPr>
        <p:spPr>
          <a:xfrm>
            <a:off x="3465628" y="5938605"/>
            <a:ext cx="486043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Arquitectura vernácula en Capadoccia, Turquía (S.VI a.c.)</a:t>
            </a:r>
            <a:endParaRPr sz="16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62"/>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 name="Google Shape;247;p62"/>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 name="Google Shape;24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249" name="Google Shape;24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250" name="Google Shape;25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251" name="Google Shape;251;p62"/>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252" name="Google Shape;252;p62"/>
          <p:cNvSpPr/>
          <p:nvPr/>
        </p:nvSpPr>
        <p:spPr>
          <a:xfrm>
            <a:off x="218672" y="453089"/>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 CONTEXTO HISTÓRICO</a:t>
            </a:r>
            <a:endParaRPr sz="2000" b="1" i="0" u="none" strike="noStrike" cap="none">
              <a:solidFill>
                <a:schemeClr val="lt1"/>
              </a:solidFill>
              <a:latin typeface="Calibri"/>
              <a:ea typeface="Calibri"/>
              <a:cs typeface="Calibri"/>
              <a:sym typeface="Calibri"/>
            </a:endParaRPr>
          </a:p>
        </p:txBody>
      </p:sp>
      <p:sp>
        <p:nvSpPr>
          <p:cNvPr id="253" name="Google Shape;253;p62"/>
          <p:cNvSpPr/>
          <p:nvPr/>
        </p:nvSpPr>
        <p:spPr>
          <a:xfrm>
            <a:off x="8085550" y="1845550"/>
            <a:ext cx="3268200" cy="14772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En el Renacimiento, el arquitecto se alejó del teocentrismo y el ser humano se convirtió en el protagonista, dejando de lado el significado religioso de la luz y resaltando su calidad para la iluminación interior.</a:t>
            </a:r>
            <a:endParaRPr sz="18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Arquitectura renacentista:</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El uso del cristal potencia </a:t>
            </a:r>
            <a:r>
              <a:rPr lang="en-US" sz="1800" b="1" i="0" u="none" strike="noStrike" cap="none">
                <a:solidFill>
                  <a:schemeClr val="dk1"/>
                </a:solidFill>
                <a:latin typeface="Calibri"/>
                <a:ea typeface="Calibri"/>
                <a:cs typeface="Calibri"/>
                <a:sym typeface="Calibri"/>
              </a:rPr>
              <a:t>nueva cultura del espacio interior </a:t>
            </a:r>
            <a:r>
              <a:rPr lang="en-US" sz="1800" b="0" i="0" u="none" strike="noStrike" cap="none">
                <a:solidFill>
                  <a:schemeClr val="dk1"/>
                </a:solidFill>
                <a:latin typeface="Calibri"/>
                <a:ea typeface="Calibri"/>
                <a:cs typeface="Calibri"/>
                <a:sym typeface="Calibri"/>
              </a:rPr>
              <a:t>(iluminación natural, calor en estaciones frías) </a:t>
            </a:r>
            <a:endParaRPr sz="1400" b="0" i="0" u="none" strike="noStrike" cap="none">
              <a:solidFill>
                <a:srgbClr val="000000"/>
              </a:solidFill>
              <a:latin typeface="Arial"/>
              <a:ea typeface="Arial"/>
              <a:cs typeface="Arial"/>
              <a:sym typeface="Arial"/>
            </a:endParaRPr>
          </a:p>
        </p:txBody>
      </p:sp>
      <p:sp>
        <p:nvSpPr>
          <p:cNvPr id="254" name="Google Shape;254;p62" descr="http://upload.wikimedia.org/wikipedia/commons/a/a6/Einblick_LH2_San_Lorenzo_Florenz.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62" descr="http://upload.wikimedia.org/wikipedia/commons/a/a6/Einblick_LH2_San_Lorenzo_Florenz.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6" name="Google Shape;256;p62"/>
          <p:cNvPicPr preferRelativeResize="0"/>
          <p:nvPr/>
        </p:nvPicPr>
        <p:blipFill rotWithShape="1">
          <a:blip r:embed="rId3">
            <a:alphaModFix/>
          </a:blip>
          <a:srcRect/>
          <a:stretch/>
        </p:blipFill>
        <p:spPr>
          <a:xfrm>
            <a:off x="955674" y="1142459"/>
            <a:ext cx="6692707" cy="4927506"/>
          </a:xfrm>
          <a:prstGeom prst="rect">
            <a:avLst/>
          </a:prstGeom>
          <a:noFill/>
          <a:ln>
            <a:noFill/>
          </a:ln>
        </p:spPr>
      </p:pic>
      <p:sp>
        <p:nvSpPr>
          <p:cNvPr id="257" name="Google Shape;257;p62"/>
          <p:cNvSpPr/>
          <p:nvPr/>
        </p:nvSpPr>
        <p:spPr>
          <a:xfrm>
            <a:off x="3458537" y="6084253"/>
            <a:ext cx="424699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Basílica de San Lorenzo en Florencia, Italia (s. XV)</a:t>
            </a:r>
            <a:endParaRPr sz="16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63"/>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p63"/>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266" name="Google Shape;26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267" name="Google Shape;26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268" name="Google Shape;268;p63"/>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269" name="Google Shape;269;p63"/>
          <p:cNvSpPr/>
          <p:nvPr/>
        </p:nvSpPr>
        <p:spPr>
          <a:xfrm>
            <a:off x="218672" y="453089"/>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 CONTEXTO HISTÓRICO</a:t>
            </a:r>
            <a:endParaRPr sz="2000" b="1" i="0" u="none" strike="noStrike" cap="none">
              <a:solidFill>
                <a:schemeClr val="lt1"/>
              </a:solidFill>
              <a:latin typeface="Calibri"/>
              <a:ea typeface="Calibri"/>
              <a:cs typeface="Calibri"/>
              <a:sym typeface="Calibri"/>
            </a:endParaRPr>
          </a:p>
        </p:txBody>
      </p:sp>
      <p:sp>
        <p:nvSpPr>
          <p:cNvPr id="270" name="Google Shape;270;p63" descr="http://upload.wikimedia.org/wikipedia/commons/a/a6/Einblick_LH2_San_Lorenzo_Florenz.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63" descr="http://upload.wikimedia.org/wikipedia/commons/a/a6/Einblick_LH2_San_Lorenzo_Florenz.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2" name="Google Shape;272;p63"/>
          <p:cNvPicPr preferRelativeResize="0"/>
          <p:nvPr/>
        </p:nvPicPr>
        <p:blipFill rotWithShape="1">
          <a:blip r:embed="rId3">
            <a:alphaModFix/>
          </a:blip>
          <a:srcRect/>
          <a:stretch/>
        </p:blipFill>
        <p:spPr>
          <a:xfrm>
            <a:off x="612775" y="1102255"/>
            <a:ext cx="7197725" cy="4798483"/>
          </a:xfrm>
          <a:prstGeom prst="rect">
            <a:avLst/>
          </a:prstGeom>
          <a:noFill/>
          <a:ln>
            <a:noFill/>
          </a:ln>
        </p:spPr>
      </p:pic>
      <p:sp>
        <p:nvSpPr>
          <p:cNvPr id="273" name="Google Shape;273;p63"/>
          <p:cNvSpPr/>
          <p:nvPr/>
        </p:nvSpPr>
        <p:spPr>
          <a:xfrm>
            <a:off x="3563504" y="5914976"/>
            <a:ext cx="307507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Jardines de Versalles, Italia (s. XVII)</a:t>
            </a:r>
            <a:endParaRPr sz="1600" b="0" i="0" u="none" strike="noStrike" cap="none">
              <a:solidFill>
                <a:schemeClr val="dk1"/>
              </a:solidFill>
              <a:latin typeface="Calibri"/>
              <a:ea typeface="Calibri"/>
              <a:cs typeface="Calibri"/>
              <a:sym typeface="Calibri"/>
            </a:endParaRPr>
          </a:p>
        </p:txBody>
      </p:sp>
      <p:sp>
        <p:nvSpPr>
          <p:cNvPr id="274" name="Google Shape;274;p63"/>
          <p:cNvSpPr/>
          <p:nvPr/>
        </p:nvSpPr>
        <p:spPr>
          <a:xfrm>
            <a:off x="8229599" y="2587324"/>
            <a:ext cx="317182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Arquitectura barroca: la proliferación de jardines reforzó </a:t>
            </a:r>
            <a:r>
              <a:rPr lang="en-US" sz="1800" b="1" i="0" u="none" strike="noStrike" cap="none">
                <a:solidFill>
                  <a:schemeClr val="dk1"/>
                </a:solidFill>
                <a:latin typeface="Calibri"/>
                <a:ea typeface="Calibri"/>
                <a:cs typeface="Calibri"/>
                <a:sym typeface="Calibri"/>
              </a:rPr>
              <a:t>identidad entre arquitectura y naturaleza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64"/>
          <p:cNvSpPr/>
          <p:nvPr/>
        </p:nvSpPr>
        <p:spPr>
          <a:xfrm>
            <a:off x="9707671" y="356261"/>
            <a:ext cx="2357162" cy="59376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64"/>
          <p:cNvSpPr/>
          <p:nvPr/>
        </p:nvSpPr>
        <p:spPr>
          <a:xfrm>
            <a:off x="85604" y="356261"/>
            <a:ext cx="9512422" cy="593766"/>
          </a:xfrm>
          <a:prstGeom prst="rect">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12/05/2022</a:t>
            </a:r>
            <a:endParaRPr/>
          </a:p>
        </p:txBody>
      </p:sp>
      <p:sp>
        <p:nvSpPr>
          <p:cNvPr id="283" name="Google Shape;28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Dra. Arq. Julieta Balter</a:t>
            </a:r>
            <a:endParaRPr/>
          </a:p>
        </p:txBody>
      </p:sp>
      <p:sp>
        <p:nvSpPr>
          <p:cNvPr id="284" name="Google Shape;28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285" name="Google Shape;285;p64"/>
          <p:cNvSpPr/>
          <p:nvPr/>
        </p:nvSpPr>
        <p:spPr>
          <a:xfrm>
            <a:off x="2758135" y="6303261"/>
            <a:ext cx="2306155" cy="345613"/>
          </a:xfrm>
          <a:prstGeom prst="rect">
            <a:avLst/>
          </a:prstGeom>
          <a:noFill/>
          <a:ln>
            <a:noFill/>
          </a:ln>
        </p:spPr>
        <p:txBody>
          <a:bodyPr spcFirstLastPara="1" wrap="square" lIns="90350" tIns="45175" rIns="90350" bIns="45175"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en-US" sz="1653" b="1" i="0" u="none" strike="noStrike" cap="none">
                <a:solidFill>
                  <a:schemeClr val="lt1"/>
                </a:solidFill>
                <a:latin typeface="Calibri"/>
                <a:ea typeface="Calibri"/>
                <a:cs typeface="Calibri"/>
                <a:sym typeface="Calibri"/>
              </a:rPr>
              <a:t>Nueva York (40º 41’ LN) </a:t>
            </a:r>
            <a:endParaRPr sz="1400" b="0" i="0" u="none" strike="noStrike" cap="none">
              <a:solidFill>
                <a:srgbClr val="000000"/>
              </a:solidFill>
              <a:latin typeface="Arial"/>
              <a:ea typeface="Arial"/>
              <a:cs typeface="Arial"/>
              <a:sym typeface="Arial"/>
            </a:endParaRPr>
          </a:p>
        </p:txBody>
      </p:sp>
      <p:sp>
        <p:nvSpPr>
          <p:cNvPr id="286" name="Google Shape;286;p64"/>
          <p:cNvSpPr/>
          <p:nvPr/>
        </p:nvSpPr>
        <p:spPr>
          <a:xfrm>
            <a:off x="218672" y="453089"/>
            <a:ext cx="9246286"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LA SUSTENTABILIDAD Y SU RELACIÓN CON LA ARQUITECTURA: CONTEXTO HISTÓRICO</a:t>
            </a:r>
            <a:endParaRPr sz="2000" b="1" i="0" u="none" strike="noStrike" cap="none">
              <a:solidFill>
                <a:schemeClr val="lt1"/>
              </a:solidFill>
              <a:latin typeface="Calibri"/>
              <a:ea typeface="Calibri"/>
              <a:cs typeface="Calibri"/>
              <a:sym typeface="Calibri"/>
            </a:endParaRPr>
          </a:p>
        </p:txBody>
      </p:sp>
      <p:sp>
        <p:nvSpPr>
          <p:cNvPr id="287" name="Google Shape;287;p64" descr="http://upload.wikimedia.org/wikipedia/commons/a/a6/Einblick_LH2_San_Lorenzo_Florenz.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64" descr="http://upload.wikimedia.org/wikipedia/commons/a/a6/Einblick_LH2_San_Lorenzo_Florenz.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 name="Google Shape;289;p64"/>
          <p:cNvSpPr/>
          <p:nvPr/>
        </p:nvSpPr>
        <p:spPr>
          <a:xfrm>
            <a:off x="4468571" y="5964707"/>
            <a:ext cx="301326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Palacio de Cristal, Londres (s. XIX)</a:t>
            </a:r>
            <a:endParaRPr sz="1600" b="0" i="0" u="none" strike="noStrike" cap="none">
              <a:solidFill>
                <a:schemeClr val="dk1"/>
              </a:solidFill>
              <a:latin typeface="Calibri"/>
              <a:ea typeface="Calibri"/>
              <a:cs typeface="Calibri"/>
              <a:sym typeface="Calibri"/>
            </a:endParaRPr>
          </a:p>
        </p:txBody>
      </p:sp>
      <p:sp>
        <p:nvSpPr>
          <p:cNvPr id="290" name="Google Shape;290;p64"/>
          <p:cNvSpPr/>
          <p:nvPr/>
        </p:nvSpPr>
        <p:spPr>
          <a:xfrm>
            <a:off x="7986713" y="2587324"/>
            <a:ext cx="316659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Revolución industrial: </a:t>
            </a:r>
            <a:r>
              <a:rPr lang="en-US" sz="1800">
                <a:solidFill>
                  <a:schemeClr val="dk1"/>
                </a:solidFill>
                <a:latin typeface="Calibri"/>
                <a:ea typeface="Calibri"/>
                <a:cs typeface="Calibri"/>
                <a:sym typeface="Calibri"/>
              </a:rPr>
              <a:t>trajo el criterio de transformar el entorno para sacarle un provecho rápido y altamente productivo (sin medir impactos ni consecuencias) se fue </a:t>
            </a:r>
            <a:r>
              <a:rPr lang="en-US" sz="1800" b="1" i="0" u="none" strike="noStrike" cap="none">
                <a:solidFill>
                  <a:schemeClr val="dk1"/>
                </a:solidFill>
                <a:latin typeface="Calibri"/>
                <a:ea typeface="Calibri"/>
                <a:cs typeface="Calibri"/>
                <a:sym typeface="Calibri"/>
              </a:rPr>
              <a:t>p</a:t>
            </a:r>
            <a:r>
              <a:rPr lang="en-US" sz="1800" b="1">
                <a:solidFill>
                  <a:schemeClr val="dk1"/>
                </a:solidFill>
                <a:latin typeface="Calibri"/>
                <a:ea typeface="Calibri"/>
                <a:cs typeface="Calibri"/>
                <a:sym typeface="Calibri"/>
              </a:rPr>
              <a:t>erdiendo </a:t>
            </a:r>
            <a:r>
              <a:rPr lang="en-US" sz="1800" b="1" i="0" u="none" strike="noStrike" cap="none">
                <a:solidFill>
                  <a:schemeClr val="dk1"/>
                </a:solidFill>
                <a:latin typeface="Calibri"/>
                <a:ea typeface="Calibri"/>
                <a:cs typeface="Calibri"/>
                <a:sym typeface="Calibri"/>
              </a:rPr>
              <a:t>el equilibrio entre arquitectura y naturaleza </a:t>
            </a:r>
            <a:endParaRPr sz="1400" b="0" i="0" u="none" strike="noStrike" cap="none">
              <a:solidFill>
                <a:srgbClr val="000000"/>
              </a:solidFill>
              <a:latin typeface="Arial"/>
              <a:ea typeface="Arial"/>
              <a:cs typeface="Arial"/>
              <a:sym typeface="Arial"/>
            </a:endParaRPr>
          </a:p>
        </p:txBody>
      </p:sp>
      <p:pic>
        <p:nvPicPr>
          <p:cNvPr id="291" name="Google Shape;291;p64"/>
          <p:cNvPicPr preferRelativeResize="0"/>
          <p:nvPr/>
        </p:nvPicPr>
        <p:blipFill rotWithShape="1">
          <a:blip r:embed="rId3">
            <a:alphaModFix/>
          </a:blip>
          <a:srcRect/>
          <a:stretch/>
        </p:blipFill>
        <p:spPr>
          <a:xfrm>
            <a:off x="869532" y="1170651"/>
            <a:ext cx="6612300" cy="474432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5354</Words>
  <Application>Microsoft Office PowerPoint</Application>
  <PresentationFormat>Personalizado</PresentationFormat>
  <Paragraphs>532</Paragraphs>
  <Slides>55</Slides>
  <Notes>55</Notes>
  <HiddenSlides>0</HiddenSlides>
  <MMClips>0</MMClips>
  <ScaleCrop>false</ScaleCrop>
  <HeadingPairs>
    <vt:vector size="4" baseType="variant">
      <vt:variant>
        <vt:lpstr>Tema</vt:lpstr>
      </vt:variant>
      <vt:variant>
        <vt:i4>1</vt:i4>
      </vt:variant>
      <vt:variant>
        <vt:lpstr>Títulos de diapositiva</vt:lpstr>
      </vt:variant>
      <vt:variant>
        <vt:i4>55</vt:i4>
      </vt:variant>
    </vt:vector>
  </HeadingPairs>
  <TitlesOfParts>
    <vt:vector size="56"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 por su atención! </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cp:lastModifiedBy>
  <cp:revision>1</cp:revision>
  <dcterms:created xsi:type="dcterms:W3CDTF">2021-11-09T14:31:41Z</dcterms:created>
  <dcterms:modified xsi:type="dcterms:W3CDTF">2022-05-17T00:49:28Z</dcterms:modified>
</cp:coreProperties>
</file>