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notesMasterIdLst>
    <p:notesMasterId r:id="rId37"/>
  </p:notesMasterIdLst>
  <p:sldIdLst>
    <p:sldId id="258" r:id="rId2"/>
    <p:sldId id="315" r:id="rId3"/>
    <p:sldId id="316" r:id="rId4"/>
    <p:sldId id="256" r:id="rId5"/>
    <p:sldId id="262" r:id="rId6"/>
    <p:sldId id="261" r:id="rId7"/>
    <p:sldId id="317" r:id="rId8"/>
    <p:sldId id="305" r:id="rId9"/>
    <p:sldId id="325" r:id="rId10"/>
    <p:sldId id="326" r:id="rId11"/>
    <p:sldId id="327" r:id="rId12"/>
    <p:sldId id="328" r:id="rId13"/>
    <p:sldId id="329" r:id="rId14"/>
    <p:sldId id="318" r:id="rId15"/>
    <p:sldId id="319" r:id="rId16"/>
    <p:sldId id="311" r:id="rId17"/>
    <p:sldId id="312" r:id="rId18"/>
    <p:sldId id="278" r:id="rId19"/>
    <p:sldId id="310" r:id="rId20"/>
    <p:sldId id="313" r:id="rId21"/>
    <p:sldId id="306" r:id="rId22"/>
    <p:sldId id="307" r:id="rId23"/>
    <p:sldId id="320" r:id="rId24"/>
    <p:sldId id="302" r:id="rId25"/>
    <p:sldId id="298" r:id="rId26"/>
    <p:sldId id="282" r:id="rId27"/>
    <p:sldId id="280" r:id="rId28"/>
    <p:sldId id="322" r:id="rId29"/>
    <p:sldId id="330" r:id="rId30"/>
    <p:sldId id="331" r:id="rId31"/>
    <p:sldId id="323" r:id="rId32"/>
    <p:sldId id="324" r:id="rId33"/>
    <p:sldId id="281" r:id="rId34"/>
    <p:sldId id="321" r:id="rId35"/>
    <p:sldId id="314"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50" autoAdjust="0"/>
    <p:restoredTop sz="86635" autoAdjust="0"/>
  </p:normalViewPr>
  <p:slideViewPr>
    <p:cSldViewPr snapToGrid="0">
      <p:cViewPr varScale="1">
        <p:scale>
          <a:sx n="42" d="100"/>
          <a:sy n="42" d="100"/>
        </p:scale>
        <p:origin x="62" y="874"/>
      </p:cViewPr>
      <p:guideLst/>
    </p:cSldViewPr>
  </p:slideViewPr>
  <p:notesTextViewPr>
    <p:cViewPr>
      <p:scale>
        <a:sx n="3" d="2"/>
        <a:sy n="3" d="2"/>
      </p:scale>
      <p:origin x="0" y="0"/>
    </p:cViewPr>
  </p:notesTextViewPr>
  <p:sorterViewPr>
    <p:cViewPr>
      <p:scale>
        <a:sx n="80" d="100"/>
        <a:sy n="80" d="100"/>
      </p:scale>
      <p:origin x="0" y="-1129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465449-86BB-4ABA-A13F-D3906D5E3747}" type="doc">
      <dgm:prSet loTypeId="urn:microsoft.com/office/officeart/2009/3/layout/PieProcess" loCatId="list" qsTypeId="urn:microsoft.com/office/officeart/2005/8/quickstyle/simple1" qsCatId="simple" csTypeId="urn:microsoft.com/office/officeart/2005/8/colors/accent1_2" csCatId="accent1" phldr="1"/>
      <dgm:spPr/>
      <dgm:t>
        <a:bodyPr/>
        <a:lstStyle/>
        <a:p>
          <a:endParaRPr lang="es-ES"/>
        </a:p>
      </dgm:t>
    </dgm:pt>
    <dgm:pt modelId="{06A1591A-21A6-4AF1-9775-F75904A05FA7}">
      <dgm:prSet phldrT="[Texto]" custT="1"/>
      <dgm:spPr/>
      <dgm:t>
        <a:bodyPr/>
        <a:lstStyle/>
        <a:p>
          <a:r>
            <a:rPr lang="es-ES" sz="2800" dirty="0" smtClean="0">
              <a:solidFill>
                <a:schemeClr val="accent2">
                  <a:lumMod val="75000"/>
                </a:schemeClr>
              </a:solidFill>
            </a:rPr>
            <a:t>Para el cliente y del cliente.</a:t>
          </a:r>
          <a:endParaRPr lang="es-ES" sz="2800" dirty="0">
            <a:solidFill>
              <a:schemeClr val="accent2">
                <a:lumMod val="75000"/>
              </a:schemeClr>
            </a:solidFill>
          </a:endParaRPr>
        </a:p>
      </dgm:t>
    </dgm:pt>
    <dgm:pt modelId="{76538B6A-07B3-4879-9282-31C84DC9BEBD}" type="parTrans" cxnId="{A5906061-422F-4082-9B26-ECF7EEFAD2AE}">
      <dgm:prSet/>
      <dgm:spPr/>
      <dgm:t>
        <a:bodyPr/>
        <a:lstStyle/>
        <a:p>
          <a:endParaRPr lang="es-ES" sz="2800">
            <a:solidFill>
              <a:schemeClr val="accent2">
                <a:lumMod val="75000"/>
              </a:schemeClr>
            </a:solidFill>
          </a:endParaRPr>
        </a:p>
      </dgm:t>
    </dgm:pt>
    <dgm:pt modelId="{4CAB80F0-47D4-4BBD-A9E2-C52E21685731}" type="sibTrans" cxnId="{A5906061-422F-4082-9B26-ECF7EEFAD2AE}">
      <dgm:prSet/>
      <dgm:spPr/>
      <dgm:t>
        <a:bodyPr/>
        <a:lstStyle/>
        <a:p>
          <a:endParaRPr lang="es-ES" sz="2800">
            <a:solidFill>
              <a:schemeClr val="accent2">
                <a:lumMod val="75000"/>
              </a:schemeClr>
            </a:solidFill>
          </a:endParaRPr>
        </a:p>
      </dgm:t>
    </dgm:pt>
    <dgm:pt modelId="{26BD5BB5-CA20-4691-B37C-0B42E18CD968}">
      <dgm:prSet phldrT="[Texto]" custT="1"/>
      <dgm:spPr/>
      <dgm:t>
        <a:bodyPr/>
        <a:lstStyle/>
        <a:p>
          <a:r>
            <a:rPr lang="es-ES" sz="2800" dirty="0" smtClean="0">
              <a:solidFill>
                <a:schemeClr val="accent2">
                  <a:lumMod val="75000"/>
                </a:schemeClr>
              </a:solidFill>
            </a:rPr>
            <a:t>El valor.</a:t>
          </a:r>
          <a:endParaRPr lang="es-ES" sz="2800" dirty="0">
            <a:solidFill>
              <a:schemeClr val="accent2">
                <a:lumMod val="75000"/>
              </a:schemeClr>
            </a:solidFill>
          </a:endParaRPr>
        </a:p>
      </dgm:t>
    </dgm:pt>
    <dgm:pt modelId="{0E705ACC-EA60-47E6-87D0-28493946C1CC}" type="parTrans" cxnId="{1309A22B-3936-4A4E-84F6-ED640A9C1386}">
      <dgm:prSet/>
      <dgm:spPr/>
      <dgm:t>
        <a:bodyPr/>
        <a:lstStyle/>
        <a:p>
          <a:endParaRPr lang="es-ES" sz="2800">
            <a:solidFill>
              <a:schemeClr val="accent2">
                <a:lumMod val="75000"/>
              </a:schemeClr>
            </a:solidFill>
          </a:endParaRPr>
        </a:p>
      </dgm:t>
    </dgm:pt>
    <dgm:pt modelId="{84558981-3958-4AFA-9A8F-D408C887873F}" type="sibTrans" cxnId="{1309A22B-3936-4A4E-84F6-ED640A9C1386}">
      <dgm:prSet/>
      <dgm:spPr/>
      <dgm:t>
        <a:bodyPr/>
        <a:lstStyle/>
        <a:p>
          <a:endParaRPr lang="es-ES" sz="2800">
            <a:solidFill>
              <a:schemeClr val="accent2">
                <a:lumMod val="75000"/>
              </a:schemeClr>
            </a:solidFill>
          </a:endParaRPr>
        </a:p>
      </dgm:t>
    </dgm:pt>
    <dgm:pt modelId="{3BC4D415-1F6A-4293-8B25-C00D24C0F072}">
      <dgm:prSet phldrT="[Texto]" custT="1"/>
      <dgm:spPr/>
      <dgm:t>
        <a:bodyPr/>
        <a:lstStyle/>
        <a:p>
          <a:r>
            <a:rPr lang="es-ES" sz="2800" dirty="0" smtClean="0">
              <a:solidFill>
                <a:schemeClr val="accent2">
                  <a:lumMod val="75000"/>
                </a:schemeClr>
              </a:solidFill>
            </a:rPr>
            <a:t>En función de las percepciones y expectativas</a:t>
          </a:r>
          <a:endParaRPr lang="es-ES" sz="2800" dirty="0">
            <a:solidFill>
              <a:schemeClr val="accent2">
                <a:lumMod val="75000"/>
              </a:schemeClr>
            </a:solidFill>
          </a:endParaRPr>
        </a:p>
      </dgm:t>
    </dgm:pt>
    <dgm:pt modelId="{2AB7A2CD-B6F1-4F3C-9917-D9F5C62304BF}" type="parTrans" cxnId="{EA582975-85B8-4D27-9191-716C9BFC79F2}">
      <dgm:prSet/>
      <dgm:spPr/>
      <dgm:t>
        <a:bodyPr/>
        <a:lstStyle/>
        <a:p>
          <a:endParaRPr lang="es-ES" sz="2800">
            <a:solidFill>
              <a:schemeClr val="accent2">
                <a:lumMod val="75000"/>
              </a:schemeClr>
            </a:solidFill>
          </a:endParaRPr>
        </a:p>
      </dgm:t>
    </dgm:pt>
    <dgm:pt modelId="{740C24E7-7501-4FC4-8F4A-25168D398804}" type="sibTrans" cxnId="{EA582975-85B8-4D27-9191-716C9BFC79F2}">
      <dgm:prSet/>
      <dgm:spPr/>
      <dgm:t>
        <a:bodyPr/>
        <a:lstStyle/>
        <a:p>
          <a:endParaRPr lang="es-ES" sz="2800">
            <a:solidFill>
              <a:schemeClr val="accent2">
                <a:lumMod val="75000"/>
              </a:schemeClr>
            </a:solidFill>
          </a:endParaRPr>
        </a:p>
      </dgm:t>
    </dgm:pt>
    <dgm:pt modelId="{921CFF35-2255-46B6-B0E6-5801D4E116C9}">
      <dgm:prSet phldrT="[Texto]" custT="1"/>
      <dgm:spPr/>
      <dgm:t>
        <a:bodyPr/>
        <a:lstStyle/>
        <a:p>
          <a:r>
            <a:rPr lang="es-ES" sz="2800" dirty="0" smtClean="0">
              <a:solidFill>
                <a:schemeClr val="accent2">
                  <a:lumMod val="75000"/>
                </a:schemeClr>
              </a:solidFill>
            </a:rPr>
            <a:t>La satisfacción.</a:t>
          </a:r>
          <a:endParaRPr lang="es-ES" sz="2800" dirty="0">
            <a:solidFill>
              <a:schemeClr val="accent2">
                <a:lumMod val="75000"/>
              </a:schemeClr>
            </a:solidFill>
          </a:endParaRPr>
        </a:p>
      </dgm:t>
    </dgm:pt>
    <dgm:pt modelId="{9B7AAF9F-3F10-4FE6-A4C2-344F6347F916}" type="parTrans" cxnId="{367ECEAE-7119-4424-A9B2-C26A6B289DAA}">
      <dgm:prSet/>
      <dgm:spPr/>
      <dgm:t>
        <a:bodyPr/>
        <a:lstStyle/>
        <a:p>
          <a:endParaRPr lang="es-ES" sz="2800">
            <a:solidFill>
              <a:schemeClr val="accent2">
                <a:lumMod val="75000"/>
              </a:schemeClr>
            </a:solidFill>
          </a:endParaRPr>
        </a:p>
      </dgm:t>
    </dgm:pt>
    <dgm:pt modelId="{CA172471-06ED-4449-BEFF-35FE798C7ECF}" type="sibTrans" cxnId="{367ECEAE-7119-4424-A9B2-C26A6B289DAA}">
      <dgm:prSet/>
      <dgm:spPr/>
      <dgm:t>
        <a:bodyPr/>
        <a:lstStyle/>
        <a:p>
          <a:endParaRPr lang="es-ES" sz="2800">
            <a:solidFill>
              <a:schemeClr val="accent2">
                <a:lumMod val="75000"/>
              </a:schemeClr>
            </a:solidFill>
          </a:endParaRPr>
        </a:p>
      </dgm:t>
    </dgm:pt>
    <dgm:pt modelId="{916A9171-EE82-4550-ACFD-325195E43C6E}">
      <dgm:prSet phldrT="[Texto]" custT="1"/>
      <dgm:spPr/>
      <dgm:t>
        <a:bodyPr/>
        <a:lstStyle/>
        <a:p>
          <a:r>
            <a:rPr lang="es-ES" sz="2800" dirty="0" smtClean="0">
              <a:solidFill>
                <a:schemeClr val="accent2">
                  <a:lumMod val="75000"/>
                </a:schemeClr>
              </a:solidFill>
            </a:rPr>
            <a:t>Para entregar propuestas en un sistema. </a:t>
          </a:r>
          <a:endParaRPr lang="es-ES" sz="2800" dirty="0">
            <a:solidFill>
              <a:schemeClr val="accent2">
                <a:lumMod val="75000"/>
              </a:schemeClr>
            </a:solidFill>
          </a:endParaRPr>
        </a:p>
      </dgm:t>
    </dgm:pt>
    <dgm:pt modelId="{3B1055D9-7481-46EE-BE0E-29CD04581F14}" type="parTrans" cxnId="{EA99B395-17D8-49A1-B4DE-E18C644A3ACE}">
      <dgm:prSet/>
      <dgm:spPr/>
      <dgm:t>
        <a:bodyPr/>
        <a:lstStyle/>
        <a:p>
          <a:endParaRPr lang="es-ES" sz="2800">
            <a:solidFill>
              <a:schemeClr val="accent2">
                <a:lumMod val="75000"/>
              </a:schemeClr>
            </a:solidFill>
          </a:endParaRPr>
        </a:p>
      </dgm:t>
    </dgm:pt>
    <dgm:pt modelId="{807873E5-3CD0-4396-8431-F1A8F24CE187}" type="sibTrans" cxnId="{EA99B395-17D8-49A1-B4DE-E18C644A3ACE}">
      <dgm:prSet/>
      <dgm:spPr/>
      <dgm:t>
        <a:bodyPr/>
        <a:lstStyle/>
        <a:p>
          <a:endParaRPr lang="es-ES" sz="2800">
            <a:solidFill>
              <a:schemeClr val="accent2">
                <a:lumMod val="75000"/>
              </a:schemeClr>
            </a:solidFill>
          </a:endParaRPr>
        </a:p>
      </dgm:t>
    </dgm:pt>
    <dgm:pt modelId="{AB976476-2EB6-4A04-897D-0ADD8462C454}">
      <dgm:prSet phldrT="[Texto]" custT="1"/>
      <dgm:spPr/>
      <dgm:t>
        <a:bodyPr/>
        <a:lstStyle/>
        <a:p>
          <a:r>
            <a:rPr lang="es-ES" sz="2800" dirty="0" smtClean="0">
              <a:solidFill>
                <a:schemeClr val="accent2">
                  <a:lumMod val="75000"/>
                </a:schemeClr>
              </a:solidFill>
            </a:rPr>
            <a:t>Los datos.</a:t>
          </a:r>
          <a:endParaRPr lang="es-ES" sz="2800" dirty="0">
            <a:solidFill>
              <a:schemeClr val="accent2">
                <a:lumMod val="75000"/>
              </a:schemeClr>
            </a:solidFill>
          </a:endParaRPr>
        </a:p>
      </dgm:t>
    </dgm:pt>
    <dgm:pt modelId="{26982714-4969-4423-A427-73BFC1A0B5A5}" type="parTrans" cxnId="{E5CFAF7B-D45A-4354-91A0-8F2CA01BE85E}">
      <dgm:prSet/>
      <dgm:spPr/>
      <dgm:t>
        <a:bodyPr/>
        <a:lstStyle/>
        <a:p>
          <a:endParaRPr lang="es-ES" sz="2800">
            <a:solidFill>
              <a:schemeClr val="accent2">
                <a:lumMod val="75000"/>
              </a:schemeClr>
            </a:solidFill>
          </a:endParaRPr>
        </a:p>
      </dgm:t>
    </dgm:pt>
    <dgm:pt modelId="{B4327A11-14C3-425E-B706-62430DE4E53E}" type="sibTrans" cxnId="{E5CFAF7B-D45A-4354-91A0-8F2CA01BE85E}">
      <dgm:prSet/>
      <dgm:spPr/>
      <dgm:t>
        <a:bodyPr/>
        <a:lstStyle/>
        <a:p>
          <a:endParaRPr lang="es-ES" sz="2800">
            <a:solidFill>
              <a:schemeClr val="accent2">
                <a:lumMod val="75000"/>
              </a:schemeClr>
            </a:solidFill>
          </a:endParaRPr>
        </a:p>
      </dgm:t>
    </dgm:pt>
    <dgm:pt modelId="{71DF9EAA-47BA-4135-905F-367AE58B4D2F}" type="pres">
      <dgm:prSet presAssocID="{BD465449-86BB-4ABA-A13F-D3906D5E3747}" presName="Name0" presStyleCnt="0">
        <dgm:presLayoutVars>
          <dgm:chMax val="7"/>
          <dgm:chPref val="7"/>
          <dgm:dir/>
          <dgm:animOne val="branch"/>
          <dgm:animLvl val="lvl"/>
        </dgm:presLayoutVars>
      </dgm:prSet>
      <dgm:spPr/>
      <dgm:t>
        <a:bodyPr/>
        <a:lstStyle/>
        <a:p>
          <a:endParaRPr lang="es-ES"/>
        </a:p>
      </dgm:t>
    </dgm:pt>
    <dgm:pt modelId="{F20D35CB-CC07-405D-A3E1-C26733A87C36}" type="pres">
      <dgm:prSet presAssocID="{06A1591A-21A6-4AF1-9775-F75904A05FA7}" presName="ParentComposite" presStyleCnt="0"/>
      <dgm:spPr/>
    </dgm:pt>
    <dgm:pt modelId="{B616AE1B-BBDD-4335-98E9-0A02955DCBE3}" type="pres">
      <dgm:prSet presAssocID="{06A1591A-21A6-4AF1-9775-F75904A05FA7}" presName="Chord" presStyleLbl="bgShp" presStyleIdx="0" presStyleCnt="3"/>
      <dgm:spPr/>
    </dgm:pt>
    <dgm:pt modelId="{7EF9AA86-ED4E-4178-AB6E-B994C48C7C16}" type="pres">
      <dgm:prSet presAssocID="{06A1591A-21A6-4AF1-9775-F75904A05FA7}" presName="Pie" presStyleLbl="alignNode1" presStyleIdx="0" presStyleCnt="3"/>
      <dgm:spPr/>
    </dgm:pt>
    <dgm:pt modelId="{82027534-927A-40AA-A3BB-3E51DCCF011C}" type="pres">
      <dgm:prSet presAssocID="{06A1591A-21A6-4AF1-9775-F75904A05FA7}" presName="Parent" presStyleLbl="revTx" presStyleIdx="0" presStyleCnt="6">
        <dgm:presLayoutVars>
          <dgm:chMax val="1"/>
          <dgm:chPref val="1"/>
          <dgm:bulletEnabled val="1"/>
        </dgm:presLayoutVars>
      </dgm:prSet>
      <dgm:spPr/>
      <dgm:t>
        <a:bodyPr/>
        <a:lstStyle/>
        <a:p>
          <a:endParaRPr lang="es-ES"/>
        </a:p>
      </dgm:t>
    </dgm:pt>
    <dgm:pt modelId="{F3969275-B743-4D5F-9C25-B9C691D0A2CE}" type="pres">
      <dgm:prSet presAssocID="{84558981-3958-4AFA-9A8F-D408C887873F}" presName="negSibTrans" presStyleCnt="0"/>
      <dgm:spPr/>
    </dgm:pt>
    <dgm:pt modelId="{DA2B9EAE-98EE-46A7-BA01-BC89F0E34485}" type="pres">
      <dgm:prSet presAssocID="{06A1591A-21A6-4AF1-9775-F75904A05FA7}" presName="composite" presStyleCnt="0"/>
      <dgm:spPr/>
    </dgm:pt>
    <dgm:pt modelId="{FE9455B3-879B-4715-9C85-C4A4B2D2EBD9}" type="pres">
      <dgm:prSet presAssocID="{06A1591A-21A6-4AF1-9775-F75904A05FA7}" presName="Child" presStyleLbl="revTx" presStyleIdx="1" presStyleCnt="6">
        <dgm:presLayoutVars>
          <dgm:chMax val="0"/>
          <dgm:chPref val="0"/>
          <dgm:bulletEnabled val="1"/>
        </dgm:presLayoutVars>
      </dgm:prSet>
      <dgm:spPr/>
      <dgm:t>
        <a:bodyPr/>
        <a:lstStyle/>
        <a:p>
          <a:endParaRPr lang="es-ES"/>
        </a:p>
      </dgm:t>
    </dgm:pt>
    <dgm:pt modelId="{7B56F07A-1D40-4EEB-9CCE-D048910D3410}" type="pres">
      <dgm:prSet presAssocID="{4CAB80F0-47D4-4BBD-A9E2-C52E21685731}" presName="sibTrans" presStyleCnt="0"/>
      <dgm:spPr/>
    </dgm:pt>
    <dgm:pt modelId="{7A3A8EF6-89EC-4BD7-9CEF-5F616D2503E3}" type="pres">
      <dgm:prSet presAssocID="{3BC4D415-1F6A-4293-8B25-C00D24C0F072}" presName="ParentComposite" presStyleCnt="0"/>
      <dgm:spPr/>
    </dgm:pt>
    <dgm:pt modelId="{BC76B733-B684-4F6E-8FE2-323E99E3C786}" type="pres">
      <dgm:prSet presAssocID="{3BC4D415-1F6A-4293-8B25-C00D24C0F072}" presName="Chord" presStyleLbl="bgShp" presStyleIdx="1" presStyleCnt="3"/>
      <dgm:spPr/>
    </dgm:pt>
    <dgm:pt modelId="{5BECDED7-9892-44C4-BB9B-528D5EE008D5}" type="pres">
      <dgm:prSet presAssocID="{3BC4D415-1F6A-4293-8B25-C00D24C0F072}" presName="Pie" presStyleLbl="alignNode1" presStyleIdx="1" presStyleCnt="3"/>
      <dgm:spPr/>
    </dgm:pt>
    <dgm:pt modelId="{292A891E-7E13-48E2-A573-6B62A42A67FE}" type="pres">
      <dgm:prSet presAssocID="{3BC4D415-1F6A-4293-8B25-C00D24C0F072}" presName="Parent" presStyleLbl="revTx" presStyleIdx="2" presStyleCnt="6">
        <dgm:presLayoutVars>
          <dgm:chMax val="1"/>
          <dgm:chPref val="1"/>
          <dgm:bulletEnabled val="1"/>
        </dgm:presLayoutVars>
      </dgm:prSet>
      <dgm:spPr/>
      <dgm:t>
        <a:bodyPr/>
        <a:lstStyle/>
        <a:p>
          <a:endParaRPr lang="es-ES"/>
        </a:p>
      </dgm:t>
    </dgm:pt>
    <dgm:pt modelId="{EFEEF047-C0D0-4467-B213-CD75DB6C7248}" type="pres">
      <dgm:prSet presAssocID="{CA172471-06ED-4449-BEFF-35FE798C7ECF}" presName="negSibTrans" presStyleCnt="0"/>
      <dgm:spPr/>
    </dgm:pt>
    <dgm:pt modelId="{1D6EC88A-FC7D-4DA9-B041-C90729979ACE}" type="pres">
      <dgm:prSet presAssocID="{3BC4D415-1F6A-4293-8B25-C00D24C0F072}" presName="composite" presStyleCnt="0"/>
      <dgm:spPr/>
    </dgm:pt>
    <dgm:pt modelId="{735EEF62-DB1E-4B8C-9E8F-FC354295FD20}" type="pres">
      <dgm:prSet presAssocID="{3BC4D415-1F6A-4293-8B25-C00D24C0F072}" presName="Child" presStyleLbl="revTx" presStyleIdx="3" presStyleCnt="6">
        <dgm:presLayoutVars>
          <dgm:chMax val="0"/>
          <dgm:chPref val="0"/>
          <dgm:bulletEnabled val="1"/>
        </dgm:presLayoutVars>
      </dgm:prSet>
      <dgm:spPr/>
      <dgm:t>
        <a:bodyPr/>
        <a:lstStyle/>
        <a:p>
          <a:endParaRPr lang="es-ES"/>
        </a:p>
      </dgm:t>
    </dgm:pt>
    <dgm:pt modelId="{F19ACC7A-F534-45F2-A8D0-8CC8C024F341}" type="pres">
      <dgm:prSet presAssocID="{740C24E7-7501-4FC4-8F4A-25168D398804}" presName="sibTrans" presStyleCnt="0"/>
      <dgm:spPr/>
    </dgm:pt>
    <dgm:pt modelId="{2BC97869-465E-4EA1-ABB3-42D5F9CE02D4}" type="pres">
      <dgm:prSet presAssocID="{916A9171-EE82-4550-ACFD-325195E43C6E}" presName="ParentComposite" presStyleCnt="0"/>
      <dgm:spPr/>
    </dgm:pt>
    <dgm:pt modelId="{99DB2F5D-9ABB-4094-8DB2-377447395617}" type="pres">
      <dgm:prSet presAssocID="{916A9171-EE82-4550-ACFD-325195E43C6E}" presName="Chord" presStyleLbl="bgShp" presStyleIdx="2" presStyleCnt="3"/>
      <dgm:spPr/>
    </dgm:pt>
    <dgm:pt modelId="{56CB6E35-C57B-4BDC-AEB1-CDBA52C35A27}" type="pres">
      <dgm:prSet presAssocID="{916A9171-EE82-4550-ACFD-325195E43C6E}" presName="Pie" presStyleLbl="alignNode1" presStyleIdx="2" presStyleCnt="3"/>
      <dgm:spPr/>
    </dgm:pt>
    <dgm:pt modelId="{8333BB5F-7125-4451-9639-AE5431EDA14B}" type="pres">
      <dgm:prSet presAssocID="{916A9171-EE82-4550-ACFD-325195E43C6E}" presName="Parent" presStyleLbl="revTx" presStyleIdx="4" presStyleCnt="6">
        <dgm:presLayoutVars>
          <dgm:chMax val="1"/>
          <dgm:chPref val="1"/>
          <dgm:bulletEnabled val="1"/>
        </dgm:presLayoutVars>
      </dgm:prSet>
      <dgm:spPr/>
      <dgm:t>
        <a:bodyPr/>
        <a:lstStyle/>
        <a:p>
          <a:endParaRPr lang="es-ES"/>
        </a:p>
      </dgm:t>
    </dgm:pt>
    <dgm:pt modelId="{52F41D44-F6F7-4FEB-A5DC-946932E19B30}" type="pres">
      <dgm:prSet presAssocID="{B4327A11-14C3-425E-B706-62430DE4E53E}" presName="negSibTrans" presStyleCnt="0"/>
      <dgm:spPr/>
    </dgm:pt>
    <dgm:pt modelId="{59231213-DFFB-4CD8-9EB0-5B25EB0234A9}" type="pres">
      <dgm:prSet presAssocID="{916A9171-EE82-4550-ACFD-325195E43C6E}" presName="composite" presStyleCnt="0"/>
      <dgm:spPr/>
    </dgm:pt>
    <dgm:pt modelId="{A522FD73-5CF5-45A0-A6BF-68F563926DAE}" type="pres">
      <dgm:prSet presAssocID="{916A9171-EE82-4550-ACFD-325195E43C6E}" presName="Child" presStyleLbl="revTx" presStyleIdx="5" presStyleCnt="6">
        <dgm:presLayoutVars>
          <dgm:chMax val="0"/>
          <dgm:chPref val="0"/>
          <dgm:bulletEnabled val="1"/>
        </dgm:presLayoutVars>
      </dgm:prSet>
      <dgm:spPr/>
      <dgm:t>
        <a:bodyPr/>
        <a:lstStyle/>
        <a:p>
          <a:endParaRPr lang="es-ES"/>
        </a:p>
      </dgm:t>
    </dgm:pt>
  </dgm:ptLst>
  <dgm:cxnLst>
    <dgm:cxn modelId="{926B329A-67CD-4BF9-894A-A10E655EC1EF}" type="presOf" srcId="{26BD5BB5-CA20-4691-B37C-0B42E18CD968}" destId="{FE9455B3-879B-4715-9C85-C4A4B2D2EBD9}" srcOrd="0" destOrd="0" presId="urn:microsoft.com/office/officeart/2009/3/layout/PieProcess"/>
    <dgm:cxn modelId="{367ECEAE-7119-4424-A9B2-C26A6B289DAA}" srcId="{3BC4D415-1F6A-4293-8B25-C00D24C0F072}" destId="{921CFF35-2255-46B6-B0E6-5801D4E116C9}" srcOrd="0" destOrd="0" parTransId="{9B7AAF9F-3F10-4FE6-A4C2-344F6347F916}" sibTransId="{CA172471-06ED-4449-BEFF-35FE798C7ECF}"/>
    <dgm:cxn modelId="{711168EE-5CF7-43E1-BCB1-8A775EDA37AF}" type="presOf" srcId="{916A9171-EE82-4550-ACFD-325195E43C6E}" destId="{8333BB5F-7125-4451-9639-AE5431EDA14B}" srcOrd="0" destOrd="0" presId="urn:microsoft.com/office/officeart/2009/3/layout/PieProcess"/>
    <dgm:cxn modelId="{47C0A1B4-EF0C-410D-8AE2-CFD8F70DD244}" type="presOf" srcId="{921CFF35-2255-46B6-B0E6-5801D4E116C9}" destId="{735EEF62-DB1E-4B8C-9E8F-FC354295FD20}" srcOrd="0" destOrd="0" presId="urn:microsoft.com/office/officeart/2009/3/layout/PieProcess"/>
    <dgm:cxn modelId="{E5CFAF7B-D45A-4354-91A0-8F2CA01BE85E}" srcId="{916A9171-EE82-4550-ACFD-325195E43C6E}" destId="{AB976476-2EB6-4A04-897D-0ADD8462C454}" srcOrd="0" destOrd="0" parTransId="{26982714-4969-4423-A427-73BFC1A0B5A5}" sibTransId="{B4327A11-14C3-425E-B706-62430DE4E53E}"/>
    <dgm:cxn modelId="{4BD5816C-F5DC-4516-977C-5EC612E58BEC}" type="presOf" srcId="{06A1591A-21A6-4AF1-9775-F75904A05FA7}" destId="{82027534-927A-40AA-A3BB-3E51DCCF011C}" srcOrd="0" destOrd="0" presId="urn:microsoft.com/office/officeart/2009/3/layout/PieProcess"/>
    <dgm:cxn modelId="{A4B3891C-EC46-4676-BF62-66CFB4D5AC63}" type="presOf" srcId="{BD465449-86BB-4ABA-A13F-D3906D5E3747}" destId="{71DF9EAA-47BA-4135-905F-367AE58B4D2F}" srcOrd="0" destOrd="0" presId="urn:microsoft.com/office/officeart/2009/3/layout/PieProcess"/>
    <dgm:cxn modelId="{8BBC0705-1CFB-40EC-80C9-B49C88BA2B64}" type="presOf" srcId="{AB976476-2EB6-4A04-897D-0ADD8462C454}" destId="{A522FD73-5CF5-45A0-A6BF-68F563926DAE}" srcOrd="0" destOrd="0" presId="urn:microsoft.com/office/officeart/2009/3/layout/PieProcess"/>
    <dgm:cxn modelId="{EA582975-85B8-4D27-9191-716C9BFC79F2}" srcId="{BD465449-86BB-4ABA-A13F-D3906D5E3747}" destId="{3BC4D415-1F6A-4293-8B25-C00D24C0F072}" srcOrd="1" destOrd="0" parTransId="{2AB7A2CD-B6F1-4F3C-9917-D9F5C62304BF}" sibTransId="{740C24E7-7501-4FC4-8F4A-25168D398804}"/>
    <dgm:cxn modelId="{A5906061-422F-4082-9B26-ECF7EEFAD2AE}" srcId="{BD465449-86BB-4ABA-A13F-D3906D5E3747}" destId="{06A1591A-21A6-4AF1-9775-F75904A05FA7}" srcOrd="0" destOrd="0" parTransId="{76538B6A-07B3-4879-9282-31C84DC9BEBD}" sibTransId="{4CAB80F0-47D4-4BBD-A9E2-C52E21685731}"/>
    <dgm:cxn modelId="{1309A22B-3936-4A4E-84F6-ED640A9C1386}" srcId="{06A1591A-21A6-4AF1-9775-F75904A05FA7}" destId="{26BD5BB5-CA20-4691-B37C-0B42E18CD968}" srcOrd="0" destOrd="0" parTransId="{0E705ACC-EA60-47E6-87D0-28493946C1CC}" sibTransId="{84558981-3958-4AFA-9A8F-D408C887873F}"/>
    <dgm:cxn modelId="{EBC438A9-FEDA-4013-A27A-593B61E6E302}" type="presOf" srcId="{3BC4D415-1F6A-4293-8B25-C00D24C0F072}" destId="{292A891E-7E13-48E2-A573-6B62A42A67FE}" srcOrd="0" destOrd="0" presId="urn:microsoft.com/office/officeart/2009/3/layout/PieProcess"/>
    <dgm:cxn modelId="{EA99B395-17D8-49A1-B4DE-E18C644A3ACE}" srcId="{BD465449-86BB-4ABA-A13F-D3906D5E3747}" destId="{916A9171-EE82-4550-ACFD-325195E43C6E}" srcOrd="2" destOrd="0" parTransId="{3B1055D9-7481-46EE-BE0E-29CD04581F14}" sibTransId="{807873E5-3CD0-4396-8431-F1A8F24CE187}"/>
    <dgm:cxn modelId="{77F2AABC-9359-4746-A228-4B716BC1897D}" type="presParOf" srcId="{71DF9EAA-47BA-4135-905F-367AE58B4D2F}" destId="{F20D35CB-CC07-405D-A3E1-C26733A87C36}" srcOrd="0" destOrd="0" presId="urn:microsoft.com/office/officeart/2009/3/layout/PieProcess"/>
    <dgm:cxn modelId="{087C3118-F120-40B8-B781-653FA1C58AA9}" type="presParOf" srcId="{F20D35CB-CC07-405D-A3E1-C26733A87C36}" destId="{B616AE1B-BBDD-4335-98E9-0A02955DCBE3}" srcOrd="0" destOrd="0" presId="urn:microsoft.com/office/officeart/2009/3/layout/PieProcess"/>
    <dgm:cxn modelId="{C107A7A4-88FF-4CAC-8A62-9923379DFBDF}" type="presParOf" srcId="{F20D35CB-CC07-405D-A3E1-C26733A87C36}" destId="{7EF9AA86-ED4E-4178-AB6E-B994C48C7C16}" srcOrd="1" destOrd="0" presId="urn:microsoft.com/office/officeart/2009/3/layout/PieProcess"/>
    <dgm:cxn modelId="{CD3E6AF4-5FC4-4586-AB58-54F730705D3E}" type="presParOf" srcId="{F20D35CB-CC07-405D-A3E1-C26733A87C36}" destId="{82027534-927A-40AA-A3BB-3E51DCCF011C}" srcOrd="2" destOrd="0" presId="urn:microsoft.com/office/officeart/2009/3/layout/PieProcess"/>
    <dgm:cxn modelId="{CC09F736-F6FC-43E4-94FD-BEDF1EEA7109}" type="presParOf" srcId="{71DF9EAA-47BA-4135-905F-367AE58B4D2F}" destId="{F3969275-B743-4D5F-9C25-B9C691D0A2CE}" srcOrd="1" destOrd="0" presId="urn:microsoft.com/office/officeart/2009/3/layout/PieProcess"/>
    <dgm:cxn modelId="{4AE95ABA-B609-4AE5-9B6E-0C6EDBA5CFF0}" type="presParOf" srcId="{71DF9EAA-47BA-4135-905F-367AE58B4D2F}" destId="{DA2B9EAE-98EE-46A7-BA01-BC89F0E34485}" srcOrd="2" destOrd="0" presId="urn:microsoft.com/office/officeart/2009/3/layout/PieProcess"/>
    <dgm:cxn modelId="{3937A7B3-3D12-47EC-A913-CC79D596669B}" type="presParOf" srcId="{DA2B9EAE-98EE-46A7-BA01-BC89F0E34485}" destId="{FE9455B3-879B-4715-9C85-C4A4B2D2EBD9}" srcOrd="0" destOrd="0" presId="urn:microsoft.com/office/officeart/2009/3/layout/PieProcess"/>
    <dgm:cxn modelId="{A39AB83F-2D33-42B0-ACA2-E07CD7C4F6AA}" type="presParOf" srcId="{71DF9EAA-47BA-4135-905F-367AE58B4D2F}" destId="{7B56F07A-1D40-4EEB-9CCE-D048910D3410}" srcOrd="3" destOrd="0" presId="urn:microsoft.com/office/officeart/2009/3/layout/PieProcess"/>
    <dgm:cxn modelId="{CD2E7F61-1DCE-458D-BB8E-5FF38E0BE8AD}" type="presParOf" srcId="{71DF9EAA-47BA-4135-905F-367AE58B4D2F}" destId="{7A3A8EF6-89EC-4BD7-9CEF-5F616D2503E3}" srcOrd="4" destOrd="0" presId="urn:microsoft.com/office/officeart/2009/3/layout/PieProcess"/>
    <dgm:cxn modelId="{A4F16814-E536-430E-A0AF-59843CDFF769}" type="presParOf" srcId="{7A3A8EF6-89EC-4BD7-9CEF-5F616D2503E3}" destId="{BC76B733-B684-4F6E-8FE2-323E99E3C786}" srcOrd="0" destOrd="0" presId="urn:microsoft.com/office/officeart/2009/3/layout/PieProcess"/>
    <dgm:cxn modelId="{162BB5B8-BFC5-4B57-8CE3-353EA6520CAE}" type="presParOf" srcId="{7A3A8EF6-89EC-4BD7-9CEF-5F616D2503E3}" destId="{5BECDED7-9892-44C4-BB9B-528D5EE008D5}" srcOrd="1" destOrd="0" presId="urn:microsoft.com/office/officeart/2009/3/layout/PieProcess"/>
    <dgm:cxn modelId="{D632F42D-0EF4-4BA0-84E8-0F691666BD5A}" type="presParOf" srcId="{7A3A8EF6-89EC-4BD7-9CEF-5F616D2503E3}" destId="{292A891E-7E13-48E2-A573-6B62A42A67FE}" srcOrd="2" destOrd="0" presId="urn:microsoft.com/office/officeart/2009/3/layout/PieProcess"/>
    <dgm:cxn modelId="{40F93FFE-609A-4FF2-9159-31EFE90EE182}" type="presParOf" srcId="{71DF9EAA-47BA-4135-905F-367AE58B4D2F}" destId="{EFEEF047-C0D0-4467-B213-CD75DB6C7248}" srcOrd="5" destOrd="0" presId="urn:microsoft.com/office/officeart/2009/3/layout/PieProcess"/>
    <dgm:cxn modelId="{B8C2CAA2-B4E1-4FF3-9891-F3B73AAE664C}" type="presParOf" srcId="{71DF9EAA-47BA-4135-905F-367AE58B4D2F}" destId="{1D6EC88A-FC7D-4DA9-B041-C90729979ACE}" srcOrd="6" destOrd="0" presId="urn:microsoft.com/office/officeart/2009/3/layout/PieProcess"/>
    <dgm:cxn modelId="{1E3CF240-39E6-4239-88B3-BE56B49F0AB7}" type="presParOf" srcId="{1D6EC88A-FC7D-4DA9-B041-C90729979ACE}" destId="{735EEF62-DB1E-4B8C-9E8F-FC354295FD20}" srcOrd="0" destOrd="0" presId="urn:microsoft.com/office/officeart/2009/3/layout/PieProcess"/>
    <dgm:cxn modelId="{D12AAB15-B9AB-43D9-9C87-30C4825CA2C6}" type="presParOf" srcId="{71DF9EAA-47BA-4135-905F-367AE58B4D2F}" destId="{F19ACC7A-F534-45F2-A8D0-8CC8C024F341}" srcOrd="7" destOrd="0" presId="urn:microsoft.com/office/officeart/2009/3/layout/PieProcess"/>
    <dgm:cxn modelId="{6CAB25CB-03D2-4B4E-8F94-3D0E277F6F7E}" type="presParOf" srcId="{71DF9EAA-47BA-4135-905F-367AE58B4D2F}" destId="{2BC97869-465E-4EA1-ABB3-42D5F9CE02D4}" srcOrd="8" destOrd="0" presId="urn:microsoft.com/office/officeart/2009/3/layout/PieProcess"/>
    <dgm:cxn modelId="{6EABFD36-356C-45A2-B2A9-5CF9C562A7F7}" type="presParOf" srcId="{2BC97869-465E-4EA1-ABB3-42D5F9CE02D4}" destId="{99DB2F5D-9ABB-4094-8DB2-377447395617}" srcOrd="0" destOrd="0" presId="urn:microsoft.com/office/officeart/2009/3/layout/PieProcess"/>
    <dgm:cxn modelId="{97554AFD-1141-4C1E-AB3A-D22FC177D507}" type="presParOf" srcId="{2BC97869-465E-4EA1-ABB3-42D5F9CE02D4}" destId="{56CB6E35-C57B-4BDC-AEB1-CDBA52C35A27}" srcOrd="1" destOrd="0" presId="urn:microsoft.com/office/officeart/2009/3/layout/PieProcess"/>
    <dgm:cxn modelId="{F52CF5D4-F1D0-4470-83A2-6CE8299E5F11}" type="presParOf" srcId="{2BC97869-465E-4EA1-ABB3-42D5F9CE02D4}" destId="{8333BB5F-7125-4451-9639-AE5431EDA14B}" srcOrd="2" destOrd="0" presId="urn:microsoft.com/office/officeart/2009/3/layout/PieProcess"/>
    <dgm:cxn modelId="{75F32B7D-1A48-49B6-B635-27FBF0535D95}" type="presParOf" srcId="{71DF9EAA-47BA-4135-905F-367AE58B4D2F}" destId="{52F41D44-F6F7-4FEB-A5DC-946932E19B30}" srcOrd="9" destOrd="0" presId="urn:microsoft.com/office/officeart/2009/3/layout/PieProcess"/>
    <dgm:cxn modelId="{74DD4FFC-9A3B-42F3-B51A-A8E0CEAC89F2}" type="presParOf" srcId="{71DF9EAA-47BA-4135-905F-367AE58B4D2F}" destId="{59231213-DFFB-4CD8-9EB0-5B25EB0234A9}" srcOrd="10" destOrd="0" presId="urn:microsoft.com/office/officeart/2009/3/layout/PieProcess"/>
    <dgm:cxn modelId="{FAD69920-BE2F-4FB6-A7C3-AD5BC7DC59DB}" type="presParOf" srcId="{59231213-DFFB-4CD8-9EB0-5B25EB0234A9}" destId="{A522FD73-5CF5-45A0-A6BF-68F563926DAE}" srcOrd="0" destOrd="0" presId="urn:microsoft.com/office/officeart/2009/3/layout/Pi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16AE1B-BBDD-4335-98E9-0A02955DCBE3}">
      <dsp:nvSpPr>
        <dsp:cNvPr id="0" name=""/>
        <dsp:cNvSpPr/>
      </dsp:nvSpPr>
      <dsp:spPr>
        <a:xfrm>
          <a:off x="736004" y="2210"/>
          <a:ext cx="1130464" cy="1130464"/>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F9AA86-ED4E-4178-AB6E-B994C48C7C16}">
      <dsp:nvSpPr>
        <dsp:cNvPr id="0" name=""/>
        <dsp:cNvSpPr/>
      </dsp:nvSpPr>
      <dsp:spPr>
        <a:xfrm>
          <a:off x="849051" y="115256"/>
          <a:ext cx="904371" cy="904371"/>
        </a:xfrm>
        <a:prstGeom prst="pie">
          <a:avLst>
            <a:gd name="adj1" fmla="val 12600000"/>
            <a:gd name="adj2" fmla="val 16200000"/>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027534-927A-40AA-A3BB-3E51DCCF011C}">
      <dsp:nvSpPr>
        <dsp:cNvPr id="0" name=""/>
        <dsp:cNvSpPr/>
      </dsp:nvSpPr>
      <dsp:spPr>
        <a:xfrm rot="16200000">
          <a:off x="-564030" y="2545756"/>
          <a:ext cx="3278348" cy="678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r" defTabSz="1244600">
            <a:lnSpc>
              <a:spcPct val="90000"/>
            </a:lnSpc>
            <a:spcBef>
              <a:spcPct val="0"/>
            </a:spcBef>
            <a:spcAft>
              <a:spcPct val="35000"/>
            </a:spcAft>
          </a:pPr>
          <a:r>
            <a:rPr lang="es-ES" sz="2800" kern="1200" dirty="0" smtClean="0">
              <a:solidFill>
                <a:schemeClr val="accent2">
                  <a:lumMod val="75000"/>
                </a:schemeClr>
              </a:solidFill>
            </a:rPr>
            <a:t>Para el cliente y del cliente.</a:t>
          </a:r>
          <a:endParaRPr lang="es-ES" sz="2800" kern="1200" dirty="0">
            <a:solidFill>
              <a:schemeClr val="accent2">
                <a:lumMod val="75000"/>
              </a:schemeClr>
            </a:solidFill>
          </a:endParaRPr>
        </a:p>
      </dsp:txBody>
      <dsp:txXfrm>
        <a:off x="-564030" y="2545756"/>
        <a:ext cx="3278348" cy="678278"/>
      </dsp:txXfrm>
    </dsp:sp>
    <dsp:sp modelId="{FE9455B3-879B-4715-9C85-C4A4B2D2EBD9}">
      <dsp:nvSpPr>
        <dsp:cNvPr id="0" name=""/>
        <dsp:cNvSpPr/>
      </dsp:nvSpPr>
      <dsp:spPr>
        <a:xfrm>
          <a:off x="1527329" y="2210"/>
          <a:ext cx="2260929" cy="4521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1244600">
            <a:lnSpc>
              <a:spcPct val="90000"/>
            </a:lnSpc>
            <a:spcBef>
              <a:spcPct val="0"/>
            </a:spcBef>
            <a:spcAft>
              <a:spcPct val="35000"/>
            </a:spcAft>
          </a:pPr>
          <a:r>
            <a:rPr lang="es-ES" sz="2800" kern="1200" dirty="0" smtClean="0">
              <a:solidFill>
                <a:schemeClr val="accent2">
                  <a:lumMod val="75000"/>
                </a:schemeClr>
              </a:solidFill>
            </a:rPr>
            <a:t>El valor.</a:t>
          </a:r>
          <a:endParaRPr lang="es-ES" sz="2800" kern="1200" dirty="0">
            <a:solidFill>
              <a:schemeClr val="accent2">
                <a:lumMod val="75000"/>
              </a:schemeClr>
            </a:solidFill>
          </a:endParaRPr>
        </a:p>
      </dsp:txBody>
      <dsp:txXfrm>
        <a:off x="1527329" y="2210"/>
        <a:ext cx="2260929" cy="4521859"/>
      </dsp:txXfrm>
    </dsp:sp>
    <dsp:sp modelId="{BC76B733-B684-4F6E-8FE2-323E99E3C786}">
      <dsp:nvSpPr>
        <dsp:cNvPr id="0" name=""/>
        <dsp:cNvSpPr/>
      </dsp:nvSpPr>
      <dsp:spPr>
        <a:xfrm>
          <a:off x="4281419" y="2210"/>
          <a:ext cx="1130464" cy="1130464"/>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ECDED7-9892-44C4-BB9B-528D5EE008D5}">
      <dsp:nvSpPr>
        <dsp:cNvPr id="0" name=""/>
        <dsp:cNvSpPr/>
      </dsp:nvSpPr>
      <dsp:spPr>
        <a:xfrm>
          <a:off x="4394465" y="115256"/>
          <a:ext cx="904371" cy="904371"/>
        </a:xfrm>
        <a:prstGeom prst="pie">
          <a:avLst>
            <a:gd name="adj1" fmla="val 9000000"/>
            <a:gd name="adj2" fmla="val 16200000"/>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2A891E-7E13-48E2-A573-6B62A42A67FE}">
      <dsp:nvSpPr>
        <dsp:cNvPr id="0" name=""/>
        <dsp:cNvSpPr/>
      </dsp:nvSpPr>
      <dsp:spPr>
        <a:xfrm rot="16200000">
          <a:off x="2981384" y="2545756"/>
          <a:ext cx="3278348" cy="678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r" defTabSz="1244600">
            <a:lnSpc>
              <a:spcPct val="90000"/>
            </a:lnSpc>
            <a:spcBef>
              <a:spcPct val="0"/>
            </a:spcBef>
            <a:spcAft>
              <a:spcPct val="35000"/>
            </a:spcAft>
          </a:pPr>
          <a:r>
            <a:rPr lang="es-ES" sz="2800" kern="1200" dirty="0" smtClean="0">
              <a:solidFill>
                <a:schemeClr val="accent2">
                  <a:lumMod val="75000"/>
                </a:schemeClr>
              </a:solidFill>
            </a:rPr>
            <a:t>En función de las percepciones y expectativas</a:t>
          </a:r>
          <a:endParaRPr lang="es-ES" sz="2800" kern="1200" dirty="0">
            <a:solidFill>
              <a:schemeClr val="accent2">
                <a:lumMod val="75000"/>
              </a:schemeClr>
            </a:solidFill>
          </a:endParaRPr>
        </a:p>
      </dsp:txBody>
      <dsp:txXfrm>
        <a:off x="2981384" y="2545756"/>
        <a:ext cx="3278348" cy="678278"/>
      </dsp:txXfrm>
    </dsp:sp>
    <dsp:sp modelId="{735EEF62-DB1E-4B8C-9E8F-FC354295FD20}">
      <dsp:nvSpPr>
        <dsp:cNvPr id="0" name=""/>
        <dsp:cNvSpPr/>
      </dsp:nvSpPr>
      <dsp:spPr>
        <a:xfrm>
          <a:off x="5072744" y="2210"/>
          <a:ext cx="2260929" cy="4521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1244600">
            <a:lnSpc>
              <a:spcPct val="90000"/>
            </a:lnSpc>
            <a:spcBef>
              <a:spcPct val="0"/>
            </a:spcBef>
            <a:spcAft>
              <a:spcPct val="35000"/>
            </a:spcAft>
          </a:pPr>
          <a:r>
            <a:rPr lang="es-ES" sz="2800" kern="1200" dirty="0" smtClean="0">
              <a:solidFill>
                <a:schemeClr val="accent2">
                  <a:lumMod val="75000"/>
                </a:schemeClr>
              </a:solidFill>
            </a:rPr>
            <a:t>La satisfacción.</a:t>
          </a:r>
          <a:endParaRPr lang="es-ES" sz="2800" kern="1200" dirty="0">
            <a:solidFill>
              <a:schemeClr val="accent2">
                <a:lumMod val="75000"/>
              </a:schemeClr>
            </a:solidFill>
          </a:endParaRPr>
        </a:p>
      </dsp:txBody>
      <dsp:txXfrm>
        <a:off x="5072744" y="2210"/>
        <a:ext cx="2260929" cy="4521859"/>
      </dsp:txXfrm>
    </dsp:sp>
    <dsp:sp modelId="{99DB2F5D-9ABB-4094-8DB2-377447395617}">
      <dsp:nvSpPr>
        <dsp:cNvPr id="0" name=""/>
        <dsp:cNvSpPr/>
      </dsp:nvSpPr>
      <dsp:spPr>
        <a:xfrm>
          <a:off x="7826834" y="2210"/>
          <a:ext cx="1130464" cy="1130464"/>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CB6E35-C57B-4BDC-AEB1-CDBA52C35A27}">
      <dsp:nvSpPr>
        <dsp:cNvPr id="0" name=""/>
        <dsp:cNvSpPr/>
      </dsp:nvSpPr>
      <dsp:spPr>
        <a:xfrm>
          <a:off x="7939880" y="115256"/>
          <a:ext cx="904371" cy="904371"/>
        </a:xfrm>
        <a:prstGeom prst="pie">
          <a:avLst>
            <a:gd name="adj1" fmla="val 5400000"/>
            <a:gd name="adj2" fmla="val 16200000"/>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33BB5F-7125-4451-9639-AE5431EDA14B}">
      <dsp:nvSpPr>
        <dsp:cNvPr id="0" name=""/>
        <dsp:cNvSpPr/>
      </dsp:nvSpPr>
      <dsp:spPr>
        <a:xfrm rot="16200000">
          <a:off x="6526799" y="2545756"/>
          <a:ext cx="3278348" cy="678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r" defTabSz="1244600">
            <a:lnSpc>
              <a:spcPct val="90000"/>
            </a:lnSpc>
            <a:spcBef>
              <a:spcPct val="0"/>
            </a:spcBef>
            <a:spcAft>
              <a:spcPct val="35000"/>
            </a:spcAft>
          </a:pPr>
          <a:r>
            <a:rPr lang="es-ES" sz="2800" kern="1200" dirty="0" smtClean="0">
              <a:solidFill>
                <a:schemeClr val="accent2">
                  <a:lumMod val="75000"/>
                </a:schemeClr>
              </a:solidFill>
            </a:rPr>
            <a:t>Para entregar propuestas en un sistema. </a:t>
          </a:r>
          <a:endParaRPr lang="es-ES" sz="2800" kern="1200" dirty="0">
            <a:solidFill>
              <a:schemeClr val="accent2">
                <a:lumMod val="75000"/>
              </a:schemeClr>
            </a:solidFill>
          </a:endParaRPr>
        </a:p>
      </dsp:txBody>
      <dsp:txXfrm>
        <a:off x="6526799" y="2545756"/>
        <a:ext cx="3278348" cy="678278"/>
      </dsp:txXfrm>
    </dsp:sp>
    <dsp:sp modelId="{A522FD73-5CF5-45A0-A6BF-68F563926DAE}">
      <dsp:nvSpPr>
        <dsp:cNvPr id="0" name=""/>
        <dsp:cNvSpPr/>
      </dsp:nvSpPr>
      <dsp:spPr>
        <a:xfrm>
          <a:off x="8618159" y="2210"/>
          <a:ext cx="2260929" cy="4521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1244600">
            <a:lnSpc>
              <a:spcPct val="90000"/>
            </a:lnSpc>
            <a:spcBef>
              <a:spcPct val="0"/>
            </a:spcBef>
            <a:spcAft>
              <a:spcPct val="35000"/>
            </a:spcAft>
          </a:pPr>
          <a:r>
            <a:rPr lang="es-ES" sz="2800" kern="1200" dirty="0" smtClean="0">
              <a:solidFill>
                <a:schemeClr val="accent2">
                  <a:lumMod val="75000"/>
                </a:schemeClr>
              </a:solidFill>
            </a:rPr>
            <a:t>Los datos.</a:t>
          </a:r>
          <a:endParaRPr lang="es-ES" sz="2800" kern="1200" dirty="0">
            <a:solidFill>
              <a:schemeClr val="accent2">
                <a:lumMod val="75000"/>
              </a:schemeClr>
            </a:solidFill>
          </a:endParaRPr>
        </a:p>
      </dsp:txBody>
      <dsp:txXfrm>
        <a:off x="8618159" y="2210"/>
        <a:ext cx="2260929" cy="4521859"/>
      </dsp:txXfrm>
    </dsp:sp>
  </dsp:spTree>
</dsp:drawing>
</file>

<file path=ppt/diagrams/layout1.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CD9B50-15F7-4523-A9A3-B42F04869D16}" type="datetimeFigureOut">
              <a:rPr lang="en-US" smtClean="0"/>
              <a:t>4/24/2024</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84A5A0-316E-4A90-A72E-A311A02F5F58}" type="slidenum">
              <a:rPr lang="en-US" smtClean="0"/>
              <a:t>‹Nº›</a:t>
            </a:fld>
            <a:endParaRPr lang="en-US"/>
          </a:p>
        </p:txBody>
      </p:sp>
    </p:spTree>
    <p:extLst>
      <p:ext uri="{BB962C8B-B14F-4D97-AF65-F5344CB8AC3E}">
        <p14:creationId xmlns:p14="http://schemas.microsoft.com/office/powerpoint/2010/main" val="3664406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1D84A5A0-316E-4A90-A72E-A311A02F5F58}" type="slidenum">
              <a:rPr lang="en-US" smtClean="0"/>
              <a:t>4</a:t>
            </a:fld>
            <a:endParaRPr lang="en-US"/>
          </a:p>
        </p:txBody>
      </p:sp>
    </p:spTree>
    <p:extLst>
      <p:ext uri="{BB962C8B-B14F-4D97-AF65-F5344CB8AC3E}">
        <p14:creationId xmlns:p14="http://schemas.microsoft.com/office/powerpoint/2010/main" val="4046295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19DF7EED-136A-4C10-97A7-F8F79F5D93A6}" type="slidenum">
              <a:rPr lang="en-US" smtClean="0"/>
              <a:t>28</a:t>
            </a:fld>
            <a:endParaRPr lang="en-US"/>
          </a:p>
        </p:txBody>
      </p:sp>
    </p:spTree>
    <p:extLst>
      <p:ext uri="{BB962C8B-B14F-4D97-AF65-F5344CB8AC3E}">
        <p14:creationId xmlns:p14="http://schemas.microsoft.com/office/powerpoint/2010/main" val="3663578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F7C5D490-9115-4B02-BB0D-AD7378414FDF}" type="slidenum">
              <a:rPr lang="en-US" smtClean="0"/>
              <a:t>29</a:t>
            </a:fld>
            <a:endParaRPr lang="en-US"/>
          </a:p>
        </p:txBody>
      </p:sp>
    </p:spTree>
    <p:extLst>
      <p:ext uri="{BB962C8B-B14F-4D97-AF65-F5344CB8AC3E}">
        <p14:creationId xmlns:p14="http://schemas.microsoft.com/office/powerpoint/2010/main" val="1487355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F7C5D490-9115-4B02-BB0D-AD7378414FDF}" type="slidenum">
              <a:rPr lang="en-US" smtClean="0"/>
              <a:t>30</a:t>
            </a:fld>
            <a:endParaRPr lang="en-US"/>
          </a:p>
        </p:txBody>
      </p:sp>
    </p:spTree>
    <p:extLst>
      <p:ext uri="{BB962C8B-B14F-4D97-AF65-F5344CB8AC3E}">
        <p14:creationId xmlns:p14="http://schemas.microsoft.com/office/powerpoint/2010/main" val="3075241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19DF7EED-136A-4C10-97A7-F8F79F5D93A6}" type="slidenum">
              <a:rPr lang="en-US" smtClean="0"/>
              <a:t>31</a:t>
            </a:fld>
            <a:endParaRPr lang="en-US"/>
          </a:p>
        </p:txBody>
      </p:sp>
    </p:spTree>
    <p:extLst>
      <p:ext uri="{BB962C8B-B14F-4D97-AF65-F5344CB8AC3E}">
        <p14:creationId xmlns:p14="http://schemas.microsoft.com/office/powerpoint/2010/main" val="1112053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F7C5D490-9115-4B02-BB0D-AD7378414FDF}" type="slidenum">
              <a:rPr lang="en-US" smtClean="0"/>
              <a:t>32</a:t>
            </a:fld>
            <a:endParaRPr lang="en-US"/>
          </a:p>
        </p:txBody>
      </p:sp>
    </p:spTree>
    <p:extLst>
      <p:ext uri="{BB962C8B-B14F-4D97-AF65-F5344CB8AC3E}">
        <p14:creationId xmlns:p14="http://schemas.microsoft.com/office/powerpoint/2010/main" val="3838940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1D84A5A0-316E-4A90-A72E-A311A02F5F58}" type="slidenum">
              <a:rPr lang="en-US" smtClean="0"/>
              <a:t>6</a:t>
            </a:fld>
            <a:endParaRPr lang="en-US"/>
          </a:p>
        </p:txBody>
      </p:sp>
    </p:spTree>
    <p:extLst>
      <p:ext uri="{BB962C8B-B14F-4D97-AF65-F5344CB8AC3E}">
        <p14:creationId xmlns:p14="http://schemas.microsoft.com/office/powerpoint/2010/main" val="1652673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1D84A5A0-316E-4A90-A72E-A311A02F5F58}" type="slidenum">
              <a:rPr lang="en-US" smtClean="0"/>
              <a:t>7</a:t>
            </a:fld>
            <a:endParaRPr lang="en-US"/>
          </a:p>
        </p:txBody>
      </p:sp>
    </p:spTree>
    <p:extLst>
      <p:ext uri="{BB962C8B-B14F-4D97-AF65-F5344CB8AC3E}">
        <p14:creationId xmlns:p14="http://schemas.microsoft.com/office/powerpoint/2010/main" val="2886777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 la izquierda encontramos</a:t>
            </a:r>
            <a:r>
              <a:rPr lang="es-ES" baseline="0" dirty="0" smtClean="0"/>
              <a:t> el espacio para replantear el problema que entendemos desde nuestra comprensión, observación y conceptualización del usuario y su sistema.</a:t>
            </a:r>
          </a:p>
          <a:p>
            <a:r>
              <a:rPr lang="es-ES" baseline="0" dirty="0" smtClean="0"/>
              <a:t>Y a la derecha describimos el espacio para diseñar la solución mediante la ideación, el </a:t>
            </a:r>
            <a:r>
              <a:rPr lang="es-ES" baseline="0" dirty="0" err="1" smtClean="0"/>
              <a:t>prototipado</a:t>
            </a:r>
            <a:r>
              <a:rPr lang="es-ES" baseline="0" dirty="0" smtClean="0"/>
              <a:t> y la prueba de expertos.</a:t>
            </a:r>
            <a:endParaRPr lang="en-US" dirty="0"/>
          </a:p>
        </p:txBody>
      </p:sp>
      <p:sp>
        <p:nvSpPr>
          <p:cNvPr id="4" name="Marcador de número de diapositiva 3"/>
          <p:cNvSpPr>
            <a:spLocks noGrp="1"/>
          </p:cNvSpPr>
          <p:nvPr>
            <p:ph type="sldNum" sz="quarter" idx="10"/>
          </p:nvPr>
        </p:nvSpPr>
        <p:spPr/>
        <p:txBody>
          <a:bodyPr/>
          <a:lstStyle/>
          <a:p>
            <a:fld id="{F7C5D490-9115-4B02-BB0D-AD7378414FDF}" type="slidenum">
              <a:rPr lang="en-US" smtClean="0"/>
              <a:t>9</a:t>
            </a:fld>
            <a:endParaRPr lang="en-US"/>
          </a:p>
        </p:txBody>
      </p:sp>
    </p:spTree>
    <p:extLst>
      <p:ext uri="{BB962C8B-B14F-4D97-AF65-F5344CB8AC3E}">
        <p14:creationId xmlns:p14="http://schemas.microsoft.com/office/powerpoint/2010/main" val="2777454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19DF7EED-136A-4C10-97A7-F8F79F5D93A6}" type="slidenum">
              <a:rPr lang="en-US" smtClean="0"/>
              <a:t>10</a:t>
            </a:fld>
            <a:endParaRPr lang="en-US"/>
          </a:p>
        </p:txBody>
      </p:sp>
    </p:spTree>
    <p:extLst>
      <p:ext uri="{BB962C8B-B14F-4D97-AF65-F5344CB8AC3E}">
        <p14:creationId xmlns:p14="http://schemas.microsoft.com/office/powerpoint/2010/main" val="4173122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19DF7EED-136A-4C10-97A7-F8F79F5D93A6}" type="slidenum">
              <a:rPr lang="en-US" smtClean="0"/>
              <a:t>11</a:t>
            </a:fld>
            <a:endParaRPr lang="en-US"/>
          </a:p>
        </p:txBody>
      </p:sp>
    </p:spTree>
    <p:extLst>
      <p:ext uri="{BB962C8B-B14F-4D97-AF65-F5344CB8AC3E}">
        <p14:creationId xmlns:p14="http://schemas.microsoft.com/office/powerpoint/2010/main" val="3356978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19DF7EED-136A-4C10-97A7-F8F79F5D93A6}" type="slidenum">
              <a:rPr lang="en-US" smtClean="0"/>
              <a:t>12</a:t>
            </a:fld>
            <a:endParaRPr lang="en-US"/>
          </a:p>
        </p:txBody>
      </p:sp>
    </p:spTree>
    <p:extLst>
      <p:ext uri="{BB962C8B-B14F-4D97-AF65-F5344CB8AC3E}">
        <p14:creationId xmlns:p14="http://schemas.microsoft.com/office/powerpoint/2010/main" val="3999795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F7C5D490-9115-4B02-BB0D-AD7378414FDF}" type="slidenum">
              <a:rPr lang="en-US" smtClean="0"/>
              <a:t>13</a:t>
            </a:fld>
            <a:endParaRPr lang="en-US"/>
          </a:p>
        </p:txBody>
      </p:sp>
    </p:spTree>
    <p:extLst>
      <p:ext uri="{BB962C8B-B14F-4D97-AF65-F5344CB8AC3E}">
        <p14:creationId xmlns:p14="http://schemas.microsoft.com/office/powerpoint/2010/main" val="2679924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Reflexiones y propósitos</a:t>
            </a:r>
            <a:r>
              <a:rPr lang="es-ES" baseline="0" dirty="0" smtClean="0"/>
              <a:t> del proyecto.</a:t>
            </a:r>
            <a:endParaRPr lang="en-US" dirty="0"/>
          </a:p>
        </p:txBody>
      </p:sp>
      <p:sp>
        <p:nvSpPr>
          <p:cNvPr id="4" name="Marcador de número de diapositiva 3"/>
          <p:cNvSpPr>
            <a:spLocks noGrp="1"/>
          </p:cNvSpPr>
          <p:nvPr>
            <p:ph type="sldNum" sz="quarter" idx="10"/>
          </p:nvPr>
        </p:nvSpPr>
        <p:spPr/>
        <p:txBody>
          <a:bodyPr/>
          <a:lstStyle/>
          <a:p>
            <a:fld id="{1D84A5A0-316E-4A90-A72E-A311A02F5F58}" type="slidenum">
              <a:rPr lang="en-US" smtClean="0"/>
              <a:t>18</a:t>
            </a:fld>
            <a:endParaRPr lang="en-US"/>
          </a:p>
        </p:txBody>
      </p:sp>
    </p:spTree>
    <p:extLst>
      <p:ext uri="{BB962C8B-B14F-4D97-AF65-F5344CB8AC3E}">
        <p14:creationId xmlns:p14="http://schemas.microsoft.com/office/powerpoint/2010/main" val="4239026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4/24/2024</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411706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822042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4/24/2024</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78304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221995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4/24/2024</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415089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4/24/2024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531808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953577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659305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4/24/2024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782024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4/24/2024</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309828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4/24/2024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28715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4/24/2024</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‹Nº›</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6485471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81191" y="3064502"/>
            <a:ext cx="10993549" cy="3173604"/>
          </a:xfrm>
        </p:spPr>
        <p:txBody>
          <a:bodyPr>
            <a:normAutofit/>
          </a:bodyPr>
          <a:lstStyle/>
          <a:p>
            <a:pPr algn="ctr"/>
            <a:r>
              <a:rPr lang="es-ES" dirty="0" smtClean="0">
                <a:solidFill>
                  <a:schemeClr val="bg1"/>
                </a:solidFill>
              </a:rPr>
              <a:t>Ejemplos de buena y mala ingeniería de productos…</a:t>
            </a:r>
            <a:br>
              <a:rPr lang="es-ES" dirty="0" smtClean="0">
                <a:solidFill>
                  <a:schemeClr val="bg1"/>
                </a:solidFill>
              </a:rPr>
            </a:br>
            <a:endParaRPr lang="en-US" dirty="0">
              <a:solidFill>
                <a:schemeClr val="bg1"/>
              </a:solidFill>
            </a:endParaRPr>
          </a:p>
        </p:txBody>
      </p:sp>
    </p:spTree>
    <p:extLst>
      <p:ext uri="{BB962C8B-B14F-4D97-AF65-F5344CB8AC3E}">
        <p14:creationId xmlns:p14="http://schemas.microsoft.com/office/powerpoint/2010/main" val="16091153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71600" y="381000"/>
            <a:ext cx="9601200" cy="971550"/>
          </a:xfrm>
        </p:spPr>
        <p:txBody>
          <a:bodyPr>
            <a:normAutofit/>
          </a:bodyPr>
          <a:lstStyle/>
          <a:p>
            <a:pPr algn="ctr"/>
            <a:r>
              <a:rPr lang="es-ES" sz="3200" dirty="0" smtClean="0"/>
              <a:t>NIVELES DE INFORMACIÓN Primaria:</a:t>
            </a:r>
            <a:endParaRPr lang="en-US" sz="3200" dirty="0"/>
          </a:p>
        </p:txBody>
      </p:sp>
      <p:graphicFrame>
        <p:nvGraphicFramePr>
          <p:cNvPr id="4" name="Marcador de contenido 3"/>
          <p:cNvGraphicFramePr>
            <a:graphicFrameLocks noGrp="1"/>
          </p:cNvGraphicFramePr>
          <p:nvPr>
            <p:ph idx="1"/>
            <p:extLst/>
          </p:nvPr>
        </p:nvGraphicFramePr>
        <p:xfrm>
          <a:off x="1371600" y="1352550"/>
          <a:ext cx="10020300" cy="5394960"/>
        </p:xfrm>
        <a:graphic>
          <a:graphicData uri="http://schemas.openxmlformats.org/drawingml/2006/table">
            <a:tbl>
              <a:tblPr firstRow="1" bandRow="1">
                <a:tableStyleId>{5C22544A-7EE6-4342-B048-85BDC9FD1C3A}</a:tableStyleId>
              </a:tblPr>
              <a:tblGrid>
                <a:gridCol w="1771650">
                  <a:extLst>
                    <a:ext uri="{9D8B030D-6E8A-4147-A177-3AD203B41FA5}">
                      <a16:colId xmlns:a16="http://schemas.microsoft.com/office/drawing/2014/main" val="1715860597"/>
                    </a:ext>
                  </a:extLst>
                </a:gridCol>
                <a:gridCol w="4908550">
                  <a:extLst>
                    <a:ext uri="{9D8B030D-6E8A-4147-A177-3AD203B41FA5}">
                      <a16:colId xmlns:a16="http://schemas.microsoft.com/office/drawing/2014/main" val="3499264462"/>
                    </a:ext>
                  </a:extLst>
                </a:gridCol>
                <a:gridCol w="3340100">
                  <a:extLst>
                    <a:ext uri="{9D8B030D-6E8A-4147-A177-3AD203B41FA5}">
                      <a16:colId xmlns:a16="http://schemas.microsoft.com/office/drawing/2014/main" val="1174473478"/>
                    </a:ext>
                  </a:extLst>
                </a:gridCol>
              </a:tblGrid>
              <a:tr h="876300">
                <a:tc>
                  <a:txBody>
                    <a:bodyPr/>
                    <a:lstStyle/>
                    <a:p>
                      <a:r>
                        <a:rPr lang="es-ES" sz="2800" dirty="0" smtClean="0"/>
                        <a:t>NIVELES</a:t>
                      </a:r>
                      <a:endParaRPr lang="en-US" sz="2800" dirty="0"/>
                    </a:p>
                  </a:txBody>
                  <a:tcPr/>
                </a:tc>
                <a:tc>
                  <a:txBody>
                    <a:bodyPr/>
                    <a:lstStyle/>
                    <a:p>
                      <a:r>
                        <a:rPr lang="es-ES" sz="2800" dirty="0" smtClean="0"/>
                        <a:t>CUALITATIVO</a:t>
                      </a:r>
                      <a:endParaRPr lang="en-US" sz="2800" dirty="0"/>
                    </a:p>
                  </a:txBody>
                  <a:tcPr/>
                </a:tc>
                <a:tc>
                  <a:txBody>
                    <a:bodyPr/>
                    <a:lstStyle/>
                    <a:p>
                      <a:r>
                        <a:rPr lang="es-ES" sz="2800" dirty="0" smtClean="0"/>
                        <a:t>CUANTITATIVO</a:t>
                      </a:r>
                      <a:endParaRPr lang="en-US" sz="2800" dirty="0"/>
                    </a:p>
                  </a:txBody>
                  <a:tcPr/>
                </a:tc>
                <a:extLst>
                  <a:ext uri="{0D108BD9-81ED-4DB2-BD59-A6C34878D82A}">
                    <a16:rowId xmlns:a16="http://schemas.microsoft.com/office/drawing/2014/main" val="496256239"/>
                  </a:ext>
                </a:extLst>
              </a:tr>
              <a:tr h="876300">
                <a:tc>
                  <a:txBody>
                    <a:bodyPr/>
                    <a:lstStyle/>
                    <a:p>
                      <a:r>
                        <a:rPr lang="es-ES" sz="2800" dirty="0" smtClean="0"/>
                        <a:t>Responde</a:t>
                      </a:r>
                      <a:endParaRPr lang="en-US" sz="2800" dirty="0"/>
                    </a:p>
                  </a:txBody>
                  <a:tcPr/>
                </a:tc>
                <a:tc>
                  <a:txBody>
                    <a:bodyPr/>
                    <a:lstStyle/>
                    <a:p>
                      <a:r>
                        <a:rPr lang="es-ES" sz="2800" dirty="0" smtClean="0"/>
                        <a:t>Qué, cómo,</a:t>
                      </a:r>
                      <a:r>
                        <a:rPr lang="es-ES" sz="2800" baseline="0" dirty="0" smtClean="0"/>
                        <a:t> por qué.</a:t>
                      </a:r>
                      <a:endParaRPr lang="en-US" sz="2800" dirty="0"/>
                    </a:p>
                  </a:txBody>
                  <a:tcPr/>
                </a:tc>
                <a:tc>
                  <a:txBody>
                    <a:bodyPr/>
                    <a:lstStyle/>
                    <a:p>
                      <a:r>
                        <a:rPr lang="es-ES" sz="2800" dirty="0" smtClean="0"/>
                        <a:t>Quiénes,</a:t>
                      </a:r>
                      <a:r>
                        <a:rPr lang="es-ES" sz="2800" baseline="0" dirty="0" smtClean="0"/>
                        <a:t> cuántos.</a:t>
                      </a:r>
                      <a:endParaRPr lang="en-US" sz="2800" dirty="0"/>
                    </a:p>
                  </a:txBody>
                  <a:tcPr/>
                </a:tc>
                <a:extLst>
                  <a:ext uri="{0D108BD9-81ED-4DB2-BD59-A6C34878D82A}">
                    <a16:rowId xmlns:a16="http://schemas.microsoft.com/office/drawing/2014/main" val="3306684148"/>
                  </a:ext>
                </a:extLst>
              </a:tr>
              <a:tr h="876300">
                <a:tc>
                  <a:txBody>
                    <a:bodyPr/>
                    <a:lstStyle/>
                    <a:p>
                      <a:r>
                        <a:rPr lang="es-ES" sz="2800" dirty="0" smtClean="0"/>
                        <a:t>Busca</a:t>
                      </a:r>
                      <a:endParaRPr lang="en-US" sz="2800" dirty="0"/>
                    </a:p>
                  </a:txBody>
                  <a:tcPr/>
                </a:tc>
                <a:tc>
                  <a:txBody>
                    <a:bodyPr/>
                    <a:lstStyle/>
                    <a:p>
                      <a:r>
                        <a:rPr lang="es-ES" sz="2800" dirty="0" smtClean="0"/>
                        <a:t>Significado </a:t>
                      </a:r>
                      <a:endParaRPr lang="en-US" sz="2800" dirty="0"/>
                    </a:p>
                  </a:txBody>
                  <a:tcPr/>
                </a:tc>
                <a:tc>
                  <a:txBody>
                    <a:bodyPr/>
                    <a:lstStyle/>
                    <a:p>
                      <a:r>
                        <a:rPr lang="es-ES" sz="2800" dirty="0" smtClean="0"/>
                        <a:t>Conducta</a:t>
                      </a:r>
                      <a:endParaRPr lang="en-US" sz="2800" dirty="0"/>
                    </a:p>
                  </a:txBody>
                  <a:tcPr/>
                </a:tc>
                <a:extLst>
                  <a:ext uri="{0D108BD9-81ED-4DB2-BD59-A6C34878D82A}">
                    <a16:rowId xmlns:a16="http://schemas.microsoft.com/office/drawing/2014/main" val="2024775448"/>
                  </a:ext>
                </a:extLst>
              </a:tr>
              <a:tr h="876300">
                <a:tc>
                  <a:txBody>
                    <a:bodyPr/>
                    <a:lstStyle/>
                    <a:p>
                      <a:r>
                        <a:rPr lang="es-ES" sz="2800" dirty="0" smtClean="0"/>
                        <a:t>Intención</a:t>
                      </a:r>
                      <a:endParaRPr lang="en-US" sz="2800" dirty="0"/>
                    </a:p>
                  </a:txBody>
                  <a:tcPr/>
                </a:tc>
                <a:tc>
                  <a:txBody>
                    <a:bodyPr/>
                    <a:lstStyle/>
                    <a:p>
                      <a:r>
                        <a:rPr lang="es-ES" sz="2800" dirty="0" smtClean="0"/>
                        <a:t>Exploración.</a:t>
                      </a:r>
                      <a:endParaRPr lang="en-US" sz="2800" dirty="0"/>
                    </a:p>
                  </a:txBody>
                  <a:tcPr/>
                </a:tc>
                <a:tc>
                  <a:txBody>
                    <a:bodyPr/>
                    <a:lstStyle/>
                    <a:p>
                      <a:r>
                        <a:rPr lang="es-ES" sz="2800" dirty="0" smtClean="0"/>
                        <a:t>Descripción</a:t>
                      </a:r>
                      <a:endParaRPr lang="en-US" sz="2800" dirty="0"/>
                    </a:p>
                  </a:txBody>
                  <a:tcPr/>
                </a:tc>
                <a:extLst>
                  <a:ext uri="{0D108BD9-81ED-4DB2-BD59-A6C34878D82A}">
                    <a16:rowId xmlns:a16="http://schemas.microsoft.com/office/drawing/2014/main" val="685087398"/>
                  </a:ext>
                </a:extLst>
              </a:tr>
              <a:tr h="876300">
                <a:tc>
                  <a:txBody>
                    <a:bodyPr/>
                    <a:lstStyle/>
                    <a:p>
                      <a:r>
                        <a:rPr lang="es-ES" sz="2800" dirty="0" smtClean="0"/>
                        <a:t>Resultado</a:t>
                      </a:r>
                      <a:endParaRPr lang="en-US" sz="2800" dirty="0"/>
                    </a:p>
                  </a:txBody>
                  <a:tcPr/>
                </a:tc>
                <a:tc>
                  <a:txBody>
                    <a:bodyPr/>
                    <a:lstStyle/>
                    <a:p>
                      <a:r>
                        <a:rPr lang="es-ES" sz="2800" dirty="0" smtClean="0"/>
                        <a:t>Representativa</a:t>
                      </a:r>
                    </a:p>
                    <a:p>
                      <a:r>
                        <a:rPr lang="es-ES" sz="2800" dirty="0" smtClean="0"/>
                        <a:t>No cuantificable.</a:t>
                      </a:r>
                      <a:endParaRPr lang="en-US" sz="2800" dirty="0"/>
                    </a:p>
                  </a:txBody>
                  <a:tcPr/>
                </a:tc>
                <a:tc>
                  <a:txBody>
                    <a:bodyPr/>
                    <a:lstStyle/>
                    <a:p>
                      <a:r>
                        <a:rPr lang="es-ES" sz="2800" dirty="0" smtClean="0"/>
                        <a:t>Representativa cuantificable</a:t>
                      </a:r>
                      <a:endParaRPr lang="en-US" sz="2800" dirty="0"/>
                    </a:p>
                  </a:txBody>
                  <a:tcPr/>
                </a:tc>
                <a:extLst>
                  <a:ext uri="{0D108BD9-81ED-4DB2-BD59-A6C34878D82A}">
                    <a16:rowId xmlns:a16="http://schemas.microsoft.com/office/drawing/2014/main" val="3157194309"/>
                  </a:ext>
                </a:extLst>
              </a:tr>
              <a:tr h="876300">
                <a:tc>
                  <a:txBody>
                    <a:bodyPr/>
                    <a:lstStyle/>
                    <a:p>
                      <a:r>
                        <a:rPr lang="es-ES" sz="2800" dirty="0" smtClean="0"/>
                        <a:t>Ventaja</a:t>
                      </a:r>
                      <a:endParaRPr lang="en-US" sz="2800" dirty="0"/>
                    </a:p>
                  </a:txBody>
                  <a:tcPr/>
                </a:tc>
                <a:tc>
                  <a:txBody>
                    <a:bodyPr/>
                    <a:lstStyle/>
                    <a:p>
                      <a:r>
                        <a:rPr lang="es-ES" sz="2800" dirty="0" smtClean="0"/>
                        <a:t>Detecta mediante la observación, experimentación.</a:t>
                      </a:r>
                      <a:endParaRPr lang="en-US" sz="2800" dirty="0"/>
                    </a:p>
                  </a:txBody>
                  <a:tcPr/>
                </a:tc>
                <a:tc>
                  <a:txBody>
                    <a:bodyPr/>
                    <a:lstStyle/>
                    <a:p>
                      <a:r>
                        <a:rPr lang="es-ES" sz="2800" dirty="0" smtClean="0"/>
                        <a:t>Mide con encuestas</a:t>
                      </a:r>
                      <a:r>
                        <a:rPr lang="es-ES" sz="2800" baseline="0" dirty="0" smtClean="0"/>
                        <a:t> y cuestionarios.</a:t>
                      </a:r>
                      <a:endParaRPr lang="en-US" sz="2800" dirty="0"/>
                    </a:p>
                  </a:txBody>
                  <a:tcPr/>
                </a:tc>
                <a:extLst>
                  <a:ext uri="{0D108BD9-81ED-4DB2-BD59-A6C34878D82A}">
                    <a16:rowId xmlns:a16="http://schemas.microsoft.com/office/drawing/2014/main" val="1294687323"/>
                  </a:ext>
                </a:extLst>
              </a:tr>
            </a:tbl>
          </a:graphicData>
        </a:graphic>
      </p:graphicFrame>
    </p:spTree>
    <p:extLst>
      <p:ext uri="{BB962C8B-B14F-4D97-AF65-F5344CB8AC3E}">
        <p14:creationId xmlns:p14="http://schemas.microsoft.com/office/powerpoint/2010/main" val="39046578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smtClean="0"/>
              <a:t>Proyección de la demanda, qué es y para qué sirve.</a:t>
            </a:r>
            <a:endParaRPr lang="en-US" dirty="0"/>
          </a:p>
        </p:txBody>
      </p:sp>
      <p:sp>
        <p:nvSpPr>
          <p:cNvPr id="3" name="Marcador de contenido 2"/>
          <p:cNvSpPr>
            <a:spLocks noGrp="1"/>
          </p:cNvSpPr>
          <p:nvPr>
            <p:ph idx="1"/>
          </p:nvPr>
        </p:nvSpPr>
        <p:spPr>
          <a:xfrm>
            <a:off x="1371600" y="2286000"/>
            <a:ext cx="4297680" cy="3581400"/>
          </a:xfrm>
        </p:spPr>
        <p:txBody>
          <a:bodyPr>
            <a:normAutofit/>
          </a:bodyPr>
          <a:lstStyle/>
          <a:p>
            <a:r>
              <a:rPr lang="es-ES" sz="2400" dirty="0" smtClean="0"/>
              <a:t>Consiste en descubrir oportunidades de demandas, espacios no satisfechos y crear las bases para proponer productos, servicios, canales que brinden una experiencia de conexión desde la marca y el negocio y desde los clientes y los usuarios.</a:t>
            </a:r>
          </a:p>
          <a:p>
            <a:endParaRPr lang="es-ES" sz="2400" dirty="0"/>
          </a:p>
        </p:txBody>
      </p:sp>
      <p:pic>
        <p:nvPicPr>
          <p:cNvPr id="4" name="Picture 2" descr="Tercera ed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286000"/>
            <a:ext cx="5829300" cy="3886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4873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13580" y="237656"/>
            <a:ext cx="9601200" cy="1485900"/>
          </a:xfrm>
        </p:spPr>
        <p:txBody>
          <a:bodyPr/>
          <a:lstStyle/>
          <a:p>
            <a:pPr algn="ctr"/>
            <a:r>
              <a:rPr lang="es-ES" dirty="0" smtClean="0"/>
              <a:t>Proyección de la demanda:</a:t>
            </a:r>
            <a:endParaRPr lang="en-US" dirty="0"/>
          </a:p>
        </p:txBody>
      </p:sp>
      <p:pic>
        <p:nvPicPr>
          <p:cNvPr id="6" name="Marcador de contenido 5"/>
          <p:cNvPicPr>
            <a:picLocks noGrp="1" noChangeAspect="1"/>
          </p:cNvPicPr>
          <p:nvPr>
            <p:ph idx="1"/>
          </p:nvPr>
        </p:nvPicPr>
        <p:blipFill rotWithShape="1">
          <a:blip r:embed="rId3"/>
          <a:srcRect l="76102" t="34600" r="2646" b="25763"/>
          <a:stretch/>
        </p:blipFill>
        <p:spPr>
          <a:xfrm>
            <a:off x="2023672" y="1342691"/>
            <a:ext cx="8981017" cy="5515309"/>
          </a:xfrm>
          <a:prstGeom prst="rect">
            <a:avLst/>
          </a:prstGeom>
        </p:spPr>
      </p:pic>
    </p:spTree>
    <p:extLst>
      <p:ext uri="{BB962C8B-B14F-4D97-AF65-F5344CB8AC3E}">
        <p14:creationId xmlns:p14="http://schemas.microsoft.com/office/powerpoint/2010/main" val="36671130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0680" y="229537"/>
            <a:ext cx="9601200" cy="1485900"/>
          </a:xfrm>
        </p:spPr>
        <p:txBody>
          <a:bodyPr>
            <a:normAutofit/>
          </a:bodyPr>
          <a:lstStyle/>
          <a:p>
            <a:pPr algn="ctr"/>
            <a:r>
              <a:rPr lang="es-ES" sz="3600" dirty="0" smtClean="0"/>
              <a:t>Proyección de la demanda:</a:t>
            </a:r>
            <a:endParaRPr lang="en-US" sz="3600" dirty="0"/>
          </a:p>
        </p:txBody>
      </p:sp>
      <p:pic>
        <p:nvPicPr>
          <p:cNvPr id="4" name="Marcador de contenido 3"/>
          <p:cNvPicPr>
            <a:picLocks noGrp="1" noChangeAspect="1"/>
          </p:cNvPicPr>
          <p:nvPr>
            <p:ph idx="1"/>
          </p:nvPr>
        </p:nvPicPr>
        <p:blipFill rotWithShape="1">
          <a:blip r:embed="rId3"/>
          <a:srcRect l="75496" t="35538" r="3373" b="24993"/>
          <a:stretch/>
        </p:blipFill>
        <p:spPr>
          <a:xfrm>
            <a:off x="1765012" y="1243949"/>
            <a:ext cx="9112537" cy="5528326"/>
          </a:xfrm>
          <a:prstGeom prst="rect">
            <a:avLst/>
          </a:prstGeom>
        </p:spPr>
      </p:pic>
    </p:spTree>
    <p:extLst>
      <p:ext uri="{BB962C8B-B14F-4D97-AF65-F5344CB8AC3E}">
        <p14:creationId xmlns:p14="http://schemas.microsoft.com/office/powerpoint/2010/main" val="22459778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1192" y="958188"/>
            <a:ext cx="6314460" cy="1013800"/>
          </a:xfrm>
        </p:spPr>
        <p:txBody>
          <a:bodyPr>
            <a:normAutofit fontScale="90000"/>
          </a:bodyPr>
          <a:lstStyle/>
          <a:p>
            <a:pPr algn="just"/>
            <a:r>
              <a:rPr lang="es-ES" dirty="0" smtClean="0"/>
              <a:t/>
            </a:r>
            <a:br>
              <a:rPr lang="es-ES" dirty="0" smtClean="0"/>
            </a:br>
            <a:r>
              <a:rPr lang="es-ES" dirty="0"/>
              <a:t/>
            </a:r>
            <a:br>
              <a:rPr lang="es-ES" dirty="0"/>
            </a:br>
            <a:r>
              <a:rPr lang="es-ES" dirty="0" smtClean="0"/>
              <a:t/>
            </a:r>
            <a:br>
              <a:rPr lang="es-ES" dirty="0" smtClean="0"/>
            </a:br>
            <a:r>
              <a:rPr lang="es-ES" dirty="0" smtClean="0"/>
              <a:t>¿</a:t>
            </a:r>
            <a:r>
              <a:rPr lang="es-ES" dirty="0"/>
              <a:t>Qué es lo que el cliente </a:t>
            </a:r>
            <a:r>
              <a:rPr lang="es-ES" dirty="0" smtClean="0"/>
              <a:t>quiere? </a:t>
            </a:r>
            <a:br>
              <a:rPr lang="es-ES" dirty="0" smtClean="0"/>
            </a:br>
            <a:r>
              <a:rPr lang="es-ES" dirty="0" smtClean="0"/>
              <a:t>Ser </a:t>
            </a:r>
            <a:r>
              <a:rPr lang="es-ES" dirty="0"/>
              <a:t>escuchado y recibir respuestas.</a:t>
            </a:r>
            <a:r>
              <a:rPr lang="en-US" dirty="0"/>
              <a:t/>
            </a:r>
            <a:br>
              <a:rPr lang="en-US" dirty="0"/>
            </a:br>
            <a:endParaRPr lang="en-US" dirty="0"/>
          </a:p>
        </p:txBody>
      </p:sp>
      <p:pic>
        <p:nvPicPr>
          <p:cNvPr id="4" name="Marcador de contenido 3"/>
          <p:cNvPicPr>
            <a:picLocks noGrp="1" noChangeAspect="1"/>
          </p:cNvPicPr>
          <p:nvPr>
            <p:ph idx="1"/>
          </p:nvPr>
        </p:nvPicPr>
        <p:blipFill rotWithShape="1">
          <a:blip r:embed="rId2"/>
          <a:srcRect l="73909" t="17910" r="9146" b="1368"/>
          <a:stretch/>
        </p:blipFill>
        <p:spPr>
          <a:xfrm>
            <a:off x="8251115" y="573861"/>
            <a:ext cx="2345167" cy="6284139"/>
          </a:xfrm>
          <a:prstGeom prst="rect">
            <a:avLst/>
          </a:prstGeom>
        </p:spPr>
      </p:pic>
    </p:spTree>
    <p:extLst>
      <p:ext uri="{BB962C8B-B14F-4D97-AF65-F5344CB8AC3E}">
        <p14:creationId xmlns:p14="http://schemas.microsoft.com/office/powerpoint/2010/main" val="17358865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otenciandoCambios_Burger King _ BULLYING JR">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724912" y="702156"/>
            <a:ext cx="9221604" cy="5187292"/>
          </a:xfrm>
        </p:spPr>
      </p:pic>
      <p:sp>
        <p:nvSpPr>
          <p:cNvPr id="5" name="Título 1"/>
          <p:cNvSpPr txBox="1">
            <a:spLocks/>
          </p:cNvSpPr>
          <p:nvPr/>
        </p:nvSpPr>
        <p:spPr>
          <a:xfrm>
            <a:off x="518430" y="409548"/>
            <a:ext cx="2023602" cy="1342938"/>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s-ES" sz="2000" dirty="0" smtClean="0"/>
              <a:t>¿Cuál es propuesta de </a:t>
            </a:r>
          </a:p>
          <a:p>
            <a:pPr algn="just"/>
            <a:r>
              <a:rPr lang="es-ES" sz="2000" dirty="0" smtClean="0"/>
              <a:t>valor?</a:t>
            </a:r>
            <a:endParaRPr lang="en-US" sz="2000" dirty="0"/>
          </a:p>
        </p:txBody>
      </p:sp>
    </p:spTree>
    <p:extLst>
      <p:ext uri="{BB962C8B-B14F-4D97-AF65-F5344CB8AC3E}">
        <p14:creationId xmlns:p14="http://schemas.microsoft.com/office/powerpoint/2010/main" val="9362326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Pasos en el análisis de valor para el cliente: </a:t>
            </a:r>
            <a:endParaRPr lang="en-US" dirty="0"/>
          </a:p>
        </p:txBody>
      </p:sp>
      <p:sp>
        <p:nvSpPr>
          <p:cNvPr id="3" name="Marcador de contenido 2"/>
          <p:cNvSpPr>
            <a:spLocks noGrp="1"/>
          </p:cNvSpPr>
          <p:nvPr>
            <p:ph idx="1"/>
          </p:nvPr>
        </p:nvSpPr>
        <p:spPr>
          <a:xfrm>
            <a:off x="581193" y="2692560"/>
            <a:ext cx="11029615" cy="3678303"/>
          </a:xfrm>
        </p:spPr>
        <p:txBody>
          <a:bodyPr>
            <a:noAutofit/>
          </a:bodyPr>
          <a:lstStyle/>
          <a:p>
            <a:pPr marL="342900" indent="-342900">
              <a:buAutoNum type="arabicPeriod"/>
            </a:pPr>
            <a:r>
              <a:rPr lang="es-ES" sz="2400" dirty="0" smtClean="0">
                <a:solidFill>
                  <a:schemeClr val="accent3">
                    <a:lumMod val="50000"/>
                  </a:schemeClr>
                </a:solidFill>
              </a:rPr>
              <a:t>Identificar </a:t>
            </a:r>
            <a:r>
              <a:rPr lang="es-ES" sz="2400" dirty="0">
                <a:solidFill>
                  <a:schemeClr val="accent3">
                    <a:lumMod val="50000"/>
                  </a:schemeClr>
                </a:solidFill>
              </a:rPr>
              <a:t>los atributos y beneficios que valoran los clientes. </a:t>
            </a:r>
            <a:endParaRPr lang="es-ES" sz="2400" dirty="0" smtClean="0">
              <a:solidFill>
                <a:schemeClr val="accent3">
                  <a:lumMod val="50000"/>
                </a:schemeClr>
              </a:solidFill>
            </a:endParaRPr>
          </a:p>
          <a:p>
            <a:pPr marL="342900" indent="-342900">
              <a:buAutoNum type="arabicPeriod"/>
            </a:pPr>
            <a:r>
              <a:rPr lang="es-ES" sz="2400" dirty="0">
                <a:solidFill>
                  <a:schemeClr val="accent3">
                    <a:lumMod val="50000"/>
                  </a:schemeClr>
                </a:solidFill>
              </a:rPr>
              <a:t>Evaluar la importancia cuantitativa de los diferentes atributos y beneficios. </a:t>
            </a:r>
            <a:endParaRPr lang="es-ES" sz="2400" dirty="0" smtClean="0">
              <a:solidFill>
                <a:schemeClr val="accent3">
                  <a:lumMod val="50000"/>
                </a:schemeClr>
              </a:solidFill>
            </a:endParaRPr>
          </a:p>
          <a:p>
            <a:pPr marL="342900" indent="-342900">
              <a:buAutoNum type="arabicPeriod"/>
            </a:pPr>
            <a:r>
              <a:rPr lang="es-ES" sz="2400" dirty="0">
                <a:solidFill>
                  <a:schemeClr val="accent3">
                    <a:lumMod val="50000"/>
                  </a:schemeClr>
                </a:solidFill>
              </a:rPr>
              <a:t>Evaluar el desempeño de la empresa y de sus competidores en cada uno de los diferentes atributos mencionados por el cliente, y en función de la importancia concedida</a:t>
            </a:r>
            <a:r>
              <a:rPr lang="es-ES" sz="2400" dirty="0" smtClean="0">
                <a:solidFill>
                  <a:schemeClr val="accent3">
                    <a:lumMod val="50000"/>
                  </a:schemeClr>
                </a:solidFill>
              </a:rPr>
              <a:t>.</a:t>
            </a:r>
          </a:p>
          <a:p>
            <a:pPr marL="342900" indent="-342900">
              <a:buAutoNum type="arabicPeriod"/>
            </a:pPr>
            <a:r>
              <a:rPr lang="es-ES" sz="2400" dirty="0">
                <a:solidFill>
                  <a:schemeClr val="accent3">
                    <a:lumMod val="50000"/>
                  </a:schemeClr>
                </a:solidFill>
              </a:rPr>
              <a:t>Examinar cómo califican los clientes de un segmento específico el desempeño de la empresa en </a:t>
            </a:r>
            <a:r>
              <a:rPr lang="es-ES" sz="2400" dirty="0" smtClean="0">
                <a:solidFill>
                  <a:schemeClr val="accent3">
                    <a:lumMod val="50000"/>
                  </a:schemeClr>
                </a:solidFill>
              </a:rPr>
              <a:t>comparación </a:t>
            </a:r>
            <a:r>
              <a:rPr lang="es-ES" sz="2400" dirty="0">
                <a:solidFill>
                  <a:schemeClr val="accent3">
                    <a:lumMod val="50000"/>
                  </a:schemeClr>
                </a:solidFill>
              </a:rPr>
              <a:t>con su competidor principal para un atributo o beneficio individual</a:t>
            </a:r>
            <a:r>
              <a:rPr lang="es-ES" sz="2400" dirty="0" smtClean="0">
                <a:solidFill>
                  <a:schemeClr val="accent3">
                    <a:lumMod val="50000"/>
                  </a:schemeClr>
                </a:solidFill>
              </a:rPr>
              <a:t>.</a:t>
            </a:r>
          </a:p>
          <a:p>
            <a:pPr marL="342900" indent="-342900">
              <a:buAutoNum type="arabicPeriod"/>
            </a:pPr>
            <a:r>
              <a:rPr lang="es-ES" sz="2400" dirty="0">
                <a:solidFill>
                  <a:schemeClr val="accent3">
                    <a:lumMod val="50000"/>
                  </a:schemeClr>
                </a:solidFill>
              </a:rPr>
              <a:t>Supervisar la evolución del valor percibido a lo largo del tiempo.</a:t>
            </a:r>
            <a:endParaRPr lang="es-ES" sz="2400" dirty="0" smtClean="0">
              <a:solidFill>
                <a:schemeClr val="accent3">
                  <a:lumMod val="50000"/>
                </a:schemeClr>
              </a:solidFill>
            </a:endParaRPr>
          </a:p>
          <a:p>
            <a:pPr marL="342900" indent="-342900">
              <a:buAutoNum type="arabicPeriod"/>
            </a:pPr>
            <a:endParaRPr lang="en-US" sz="2400" dirty="0">
              <a:solidFill>
                <a:schemeClr val="accent3">
                  <a:lumMod val="50000"/>
                </a:schemeClr>
              </a:solidFill>
            </a:endParaRPr>
          </a:p>
        </p:txBody>
      </p:sp>
    </p:spTree>
    <p:extLst>
      <p:ext uri="{BB962C8B-B14F-4D97-AF65-F5344CB8AC3E}">
        <p14:creationId xmlns:p14="http://schemas.microsoft.com/office/powerpoint/2010/main" val="38522850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365760" y="1975104"/>
            <a:ext cx="11503152" cy="4882896"/>
          </a:xfrm>
        </p:spPr>
        <p:txBody>
          <a:bodyPr>
            <a:noAutofit/>
          </a:bodyPr>
          <a:lstStyle/>
          <a:p>
            <a:pPr marL="0" indent="0" algn="just">
              <a:buNone/>
            </a:pPr>
            <a:r>
              <a:rPr lang="es-ES" sz="2000" dirty="0" smtClean="0">
                <a:solidFill>
                  <a:schemeClr val="accent2">
                    <a:lumMod val="75000"/>
                  </a:schemeClr>
                </a:solidFill>
              </a:rPr>
              <a:t>1</a:t>
            </a:r>
            <a:r>
              <a:rPr lang="es-ES" sz="2000" dirty="0">
                <a:solidFill>
                  <a:schemeClr val="accent2">
                    <a:lumMod val="75000"/>
                  </a:schemeClr>
                </a:solidFill>
              </a:rPr>
              <a:t>. Identificar los atributos y beneficios que valoran los clientes. Se pregunta a los clientes qué atributos, beneficios y niveles de desempeño buscan al elegir un producto y un proveedor. Los atributos y </a:t>
            </a:r>
            <a:r>
              <a:rPr lang="es-ES" sz="2000" dirty="0" smtClean="0">
                <a:solidFill>
                  <a:schemeClr val="accent2">
                    <a:lumMod val="75000"/>
                  </a:schemeClr>
                </a:solidFill>
              </a:rPr>
              <a:t>beneficios </a:t>
            </a:r>
            <a:r>
              <a:rPr lang="es-ES" sz="2000" dirty="0">
                <a:solidFill>
                  <a:schemeClr val="accent2">
                    <a:lumMod val="75000"/>
                  </a:schemeClr>
                </a:solidFill>
              </a:rPr>
              <a:t>deben definirse con amplitud, de manera que abarquen toda la información relacionada con las decisiones de los clientes. 2. Evaluar la importancia cuantitativa de los diferentes atributos y beneficios. Se pide a los clientes que califiquen la importancia de diferentes atributos y beneficios. Si las calificaciones difieren demasiado, el especialista en marketing deberá agruparlos en distintos segmentos. 3. Evaluar el desempeño de la empresa y de sus competidores en cada uno de los diferentes atributos mencionados por el cliente, y en función de la importancia concedida. Los clientes describen cómo perciben el desempeño de la empresa y de los competidores respecto de cada atributo y beneficio. 4. Examinar cómo califican los clientes de un segmento específico el desempeño de la empresa en </a:t>
            </a:r>
            <a:r>
              <a:rPr lang="es-ES" sz="2000" dirty="0" smtClean="0">
                <a:solidFill>
                  <a:schemeClr val="accent2">
                    <a:lumMod val="75000"/>
                  </a:schemeClr>
                </a:solidFill>
              </a:rPr>
              <a:t>comparación </a:t>
            </a:r>
            <a:r>
              <a:rPr lang="es-ES" sz="2000" dirty="0">
                <a:solidFill>
                  <a:schemeClr val="accent2">
                    <a:lumMod val="75000"/>
                  </a:schemeClr>
                </a:solidFill>
              </a:rPr>
              <a:t>con su competidor principal para un atributo o beneficio individual. Si la oferta de la empresa excede la oferta del competidor en todos los atributos y beneficios importantes, podrá cobrar un precio más alto (y, por lo tanto, tener mayores ganancias), o cobrar el mismo precio y obtener mayor cuota de mercado. 5. Supervisar la evolución del valor percibido a lo largo del tiempo. La empresa debe actualizar cada cierto tiempo sus estudios de valor para el cliente y sus evaluaciones de la posición de sus </a:t>
            </a:r>
            <a:r>
              <a:rPr lang="es-ES" sz="2000" dirty="0" smtClean="0">
                <a:solidFill>
                  <a:schemeClr val="accent2">
                    <a:lumMod val="75000"/>
                  </a:schemeClr>
                </a:solidFill>
              </a:rPr>
              <a:t>competidores</a:t>
            </a:r>
            <a:r>
              <a:rPr lang="es-ES" sz="2000" dirty="0">
                <a:solidFill>
                  <a:schemeClr val="accent2">
                    <a:lumMod val="75000"/>
                  </a:schemeClr>
                </a:solidFill>
              </a:rPr>
              <a:t>, a medida que la economía, la tecnología y otras condiciones </a:t>
            </a:r>
            <a:r>
              <a:rPr lang="es-ES" sz="2000" dirty="0" smtClean="0">
                <a:solidFill>
                  <a:schemeClr val="accent2">
                    <a:lumMod val="75000"/>
                  </a:schemeClr>
                </a:solidFill>
              </a:rPr>
              <a:t>se </a:t>
            </a:r>
            <a:r>
              <a:rPr lang="es-ES" sz="2000" dirty="0">
                <a:solidFill>
                  <a:schemeClr val="accent2">
                    <a:lumMod val="75000"/>
                  </a:schemeClr>
                </a:solidFill>
              </a:rPr>
              <a:t>modifican.</a:t>
            </a:r>
            <a:endParaRPr lang="en-US" sz="2000" dirty="0">
              <a:solidFill>
                <a:schemeClr val="accent2">
                  <a:lumMod val="75000"/>
                </a:schemeClr>
              </a:solidFill>
            </a:endParaRPr>
          </a:p>
        </p:txBody>
      </p:sp>
      <p:sp>
        <p:nvSpPr>
          <p:cNvPr id="3" name="Rectángulo 2"/>
          <p:cNvSpPr/>
          <p:nvPr/>
        </p:nvSpPr>
        <p:spPr>
          <a:xfrm>
            <a:off x="571500" y="725785"/>
            <a:ext cx="11169396" cy="646331"/>
          </a:xfrm>
          <a:prstGeom prst="rect">
            <a:avLst/>
          </a:prstGeom>
        </p:spPr>
        <p:txBody>
          <a:bodyPr wrap="square">
            <a:spAutoFit/>
          </a:bodyPr>
          <a:lstStyle/>
          <a:p>
            <a:pPr algn="just"/>
            <a:r>
              <a:rPr lang="es-ES" sz="3600" dirty="0" smtClean="0">
                <a:solidFill>
                  <a:schemeClr val="accent2">
                    <a:lumMod val="20000"/>
                    <a:lumOff val="80000"/>
                  </a:schemeClr>
                </a:solidFill>
              </a:rPr>
              <a:t>Pasos para el análisis </a:t>
            </a:r>
            <a:r>
              <a:rPr lang="es-ES" sz="3600" dirty="0">
                <a:solidFill>
                  <a:schemeClr val="accent2">
                    <a:lumMod val="20000"/>
                    <a:lumOff val="80000"/>
                  </a:schemeClr>
                </a:solidFill>
              </a:rPr>
              <a:t>de valor para el </a:t>
            </a:r>
            <a:r>
              <a:rPr lang="es-ES" sz="3600" dirty="0" smtClean="0">
                <a:solidFill>
                  <a:schemeClr val="accent2">
                    <a:lumMod val="20000"/>
                    <a:lumOff val="80000"/>
                  </a:schemeClr>
                </a:solidFill>
              </a:rPr>
              <a:t>cliente:</a:t>
            </a:r>
            <a:endParaRPr lang="en-US" sz="3600" dirty="0">
              <a:solidFill>
                <a:schemeClr val="accent2">
                  <a:lumMod val="20000"/>
                  <a:lumOff val="80000"/>
                </a:schemeClr>
              </a:solidFill>
            </a:endParaRPr>
          </a:p>
        </p:txBody>
      </p:sp>
    </p:spTree>
    <p:extLst>
      <p:ext uri="{BB962C8B-B14F-4D97-AF65-F5344CB8AC3E}">
        <p14:creationId xmlns:p14="http://schemas.microsoft.com/office/powerpoint/2010/main" val="3293697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3"/>
          <a:stretch>
            <a:fillRect/>
          </a:stretch>
        </p:blipFill>
        <p:spPr>
          <a:xfrm>
            <a:off x="264695" y="0"/>
            <a:ext cx="11574379" cy="6858000"/>
          </a:xfrm>
          <a:prstGeom prst="rect">
            <a:avLst/>
          </a:prstGeom>
        </p:spPr>
      </p:pic>
    </p:spTree>
    <p:extLst>
      <p:ext uri="{BB962C8B-B14F-4D97-AF65-F5344CB8AC3E}">
        <p14:creationId xmlns:p14="http://schemas.microsoft.com/office/powerpoint/2010/main" val="42700340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smtClean="0"/>
              <a:t>¿qué  pasa cuando  entregamos  valor ?</a:t>
            </a:r>
            <a:endParaRPr lang="en-US" dirty="0"/>
          </a:p>
        </p:txBody>
      </p:sp>
      <p:sp>
        <p:nvSpPr>
          <p:cNvPr id="3" name="Marcador de contenido 2"/>
          <p:cNvSpPr>
            <a:spLocks noGrp="1"/>
          </p:cNvSpPr>
          <p:nvPr>
            <p:ph idx="1"/>
          </p:nvPr>
        </p:nvSpPr>
        <p:spPr/>
        <p:txBody>
          <a:bodyPr>
            <a:normAutofit/>
          </a:bodyPr>
          <a:lstStyle/>
          <a:p>
            <a:pPr algn="just"/>
            <a:r>
              <a:rPr lang="es-ES" sz="3200" dirty="0">
                <a:solidFill>
                  <a:schemeClr val="accent3">
                    <a:lumMod val="50000"/>
                  </a:schemeClr>
                </a:solidFill>
              </a:rPr>
              <a:t>Los clientes muestran diversos niveles de lealtad a marcas, tiendas y empresas específicas. </a:t>
            </a:r>
            <a:r>
              <a:rPr lang="es-ES" sz="3200" dirty="0" smtClean="0">
                <a:solidFill>
                  <a:schemeClr val="accent3">
                    <a:lumMod val="50000"/>
                  </a:schemeClr>
                </a:solidFill>
              </a:rPr>
              <a:t>La lealtad se define como </a:t>
            </a:r>
            <a:r>
              <a:rPr lang="es-ES" sz="3200" dirty="0">
                <a:solidFill>
                  <a:schemeClr val="accent3">
                    <a:lumMod val="50000"/>
                  </a:schemeClr>
                </a:solidFill>
              </a:rPr>
              <a:t>“un profundo compromiso de recompra, o la tendencia a seguir siendo cliente habitual de un producto o servicio en el futuro, a pesar de los factores situacionales y de los esfuerzos de marketing que potencialmente pudieran causar cambios en el comportamiento</a:t>
            </a:r>
            <a:r>
              <a:rPr lang="es-ES" sz="3200" dirty="0" smtClean="0">
                <a:solidFill>
                  <a:schemeClr val="accent3">
                    <a:lumMod val="50000"/>
                  </a:schemeClr>
                </a:solidFill>
              </a:rPr>
              <a:t>”.</a:t>
            </a:r>
            <a:endParaRPr lang="en-US" sz="3200" dirty="0">
              <a:solidFill>
                <a:schemeClr val="accent3">
                  <a:lumMod val="50000"/>
                </a:schemeClr>
              </a:solidFill>
            </a:endParaRPr>
          </a:p>
        </p:txBody>
      </p:sp>
    </p:spTree>
    <p:extLst>
      <p:ext uri="{BB962C8B-B14F-4D97-AF65-F5344CB8AC3E}">
        <p14:creationId xmlns:p14="http://schemas.microsoft.com/office/powerpoint/2010/main" val="20990307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81191" y="3064502"/>
            <a:ext cx="10993549" cy="3173604"/>
          </a:xfrm>
        </p:spPr>
        <p:txBody>
          <a:bodyPr>
            <a:normAutofit/>
          </a:bodyPr>
          <a:lstStyle/>
          <a:p>
            <a:pPr algn="ctr"/>
            <a:r>
              <a:rPr lang="es-ES" dirty="0" smtClean="0">
                <a:solidFill>
                  <a:schemeClr val="bg1"/>
                </a:solidFill>
              </a:rPr>
              <a:t>Ejemplos de buena y mala ingeniería de mercado.</a:t>
            </a:r>
            <a:endParaRPr lang="en-US" dirty="0">
              <a:solidFill>
                <a:schemeClr val="bg1"/>
              </a:solidFill>
            </a:endParaRPr>
          </a:p>
        </p:txBody>
      </p:sp>
    </p:spTree>
    <p:extLst>
      <p:ext uri="{BB962C8B-B14F-4D97-AF65-F5344CB8AC3E}">
        <p14:creationId xmlns:p14="http://schemas.microsoft.com/office/powerpoint/2010/main" val="42481945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309094" y="2564544"/>
            <a:ext cx="11594591" cy="3678303"/>
          </a:xfrm>
        </p:spPr>
        <p:txBody>
          <a:bodyPr>
            <a:noAutofit/>
          </a:bodyPr>
          <a:lstStyle/>
          <a:p>
            <a:pPr algn="just"/>
            <a:r>
              <a:rPr lang="es-ES" sz="2400" dirty="0" smtClean="0">
                <a:solidFill>
                  <a:schemeClr val="accent3">
                    <a:lumMod val="50000"/>
                  </a:schemeClr>
                </a:solidFill>
              </a:rPr>
              <a:t>Consiste </a:t>
            </a:r>
            <a:r>
              <a:rPr lang="es-ES" sz="2400" dirty="0">
                <a:solidFill>
                  <a:schemeClr val="accent3">
                    <a:lumMod val="50000"/>
                  </a:schemeClr>
                </a:solidFill>
              </a:rPr>
              <a:t>en el conjunto total de beneficios que la empresa promete ofrecer; por lo tanto, constituye una valoración más completa que el posicionamiento central de la oferta. Por ejemplo, el posicionamiento central de Volvo ha sido la “seguridad”, pero al comprador se le promete algo más que un automóvil seguro; otros beneficios incluyen un buen desempeño, diseño y seguridad para el medio </a:t>
            </a:r>
            <a:r>
              <a:rPr lang="es-ES" sz="2400" dirty="0" smtClean="0">
                <a:solidFill>
                  <a:schemeClr val="accent3">
                    <a:lumMod val="50000"/>
                  </a:schemeClr>
                </a:solidFill>
              </a:rPr>
              <a:t>ambiente</a:t>
            </a:r>
            <a:r>
              <a:rPr lang="es-ES" sz="2400" dirty="0">
                <a:solidFill>
                  <a:schemeClr val="accent3">
                    <a:lumMod val="50000"/>
                  </a:schemeClr>
                </a:solidFill>
              </a:rPr>
              <a:t>. La propuesta de valor es, entonces, una promesa de aquello que los clientes pueden esperar recibir de la oferta de mercado de la empresa y de su relación con el proveedor. Si la promesa se cumple o no </a:t>
            </a:r>
            <a:r>
              <a:rPr lang="es-ES" sz="2400" dirty="0" smtClean="0">
                <a:solidFill>
                  <a:schemeClr val="accent3">
                    <a:lumMod val="50000"/>
                  </a:schemeClr>
                </a:solidFill>
              </a:rPr>
              <a:t>depende </a:t>
            </a:r>
            <a:r>
              <a:rPr lang="es-ES" sz="2400" dirty="0">
                <a:solidFill>
                  <a:schemeClr val="accent3">
                    <a:lumMod val="50000"/>
                  </a:schemeClr>
                </a:solidFill>
              </a:rPr>
              <a:t>de la capacidad de la empresa para administrar su sistema de entrega de </a:t>
            </a:r>
            <a:r>
              <a:rPr lang="es-ES" sz="2400" dirty="0" smtClean="0">
                <a:solidFill>
                  <a:schemeClr val="accent3">
                    <a:lumMod val="50000"/>
                  </a:schemeClr>
                </a:solidFill>
              </a:rPr>
              <a:t>valor.</a:t>
            </a:r>
          </a:p>
          <a:p>
            <a:pPr algn="just"/>
            <a:r>
              <a:rPr lang="es-ES" sz="2400" dirty="0" smtClean="0">
                <a:solidFill>
                  <a:schemeClr val="accent3">
                    <a:lumMod val="50000"/>
                  </a:schemeClr>
                </a:solidFill>
              </a:rPr>
              <a:t>Incluye </a:t>
            </a:r>
            <a:r>
              <a:rPr lang="es-ES" sz="2400" dirty="0">
                <a:solidFill>
                  <a:schemeClr val="accent3">
                    <a:lumMod val="50000"/>
                  </a:schemeClr>
                </a:solidFill>
              </a:rPr>
              <a:t>todas las experiencias que el cliente tendrá entre la búsqueda de la oferta y la compra del producto o servicio. En la parte medular de un buen sistema de entrega de valor se encuentra un grupo de procesos empresariales básicos, que contribuyen al ofrecimiento de un valor distintivo para el cliente.</a:t>
            </a:r>
            <a:endParaRPr lang="en-US" sz="2400" dirty="0">
              <a:solidFill>
                <a:schemeClr val="accent3">
                  <a:lumMod val="50000"/>
                </a:schemeClr>
              </a:solidFill>
            </a:endParaRPr>
          </a:p>
        </p:txBody>
      </p:sp>
      <p:sp>
        <p:nvSpPr>
          <p:cNvPr id="5" name="Título 1"/>
          <p:cNvSpPr>
            <a:spLocks noGrp="1"/>
          </p:cNvSpPr>
          <p:nvPr>
            <p:ph type="title"/>
          </p:nvPr>
        </p:nvSpPr>
        <p:spPr>
          <a:xfrm>
            <a:off x="591582" y="665534"/>
            <a:ext cx="11029616" cy="1013800"/>
          </a:xfrm>
        </p:spPr>
        <p:txBody>
          <a:bodyPr>
            <a:normAutofit fontScale="90000"/>
          </a:bodyPr>
          <a:lstStyle/>
          <a:p>
            <a:pPr algn="just"/>
            <a:r>
              <a:rPr lang="es-ES" dirty="0" smtClean="0"/>
              <a:t>¿qué es la propuesta de valor y el sistema de entrega de valor?</a:t>
            </a:r>
            <a:br>
              <a:rPr lang="es-ES" dirty="0" smtClean="0"/>
            </a:br>
            <a:endParaRPr lang="en-US" dirty="0"/>
          </a:p>
        </p:txBody>
      </p:sp>
    </p:spTree>
    <p:extLst>
      <p:ext uri="{BB962C8B-B14F-4D97-AF65-F5344CB8AC3E}">
        <p14:creationId xmlns:p14="http://schemas.microsoft.com/office/powerpoint/2010/main" val="33344572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rivacidad en el iPhone _ Rastreado _ Appl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57101" y="665534"/>
            <a:ext cx="9513019" cy="5351218"/>
          </a:xfrm>
        </p:spPr>
      </p:pic>
      <p:sp>
        <p:nvSpPr>
          <p:cNvPr id="5" name="Título 1"/>
          <p:cNvSpPr txBox="1">
            <a:spLocks/>
          </p:cNvSpPr>
          <p:nvPr/>
        </p:nvSpPr>
        <p:spPr>
          <a:xfrm>
            <a:off x="481854" y="884990"/>
            <a:ext cx="2517378" cy="1013800"/>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s-ES" sz="2000" dirty="0" smtClean="0"/>
              <a:t>¿Cuál es el</a:t>
            </a:r>
          </a:p>
          <a:p>
            <a:pPr algn="just"/>
            <a:r>
              <a:rPr lang="es-ES" sz="2000" dirty="0" smtClean="0"/>
              <a:t> sistema de </a:t>
            </a:r>
          </a:p>
          <a:p>
            <a:pPr algn="just"/>
            <a:r>
              <a:rPr lang="es-ES" sz="2000" dirty="0" smtClean="0"/>
              <a:t>entrega de </a:t>
            </a:r>
          </a:p>
          <a:p>
            <a:pPr algn="just"/>
            <a:r>
              <a:rPr lang="es-ES" sz="2000" dirty="0" smtClean="0"/>
              <a:t>valor?</a:t>
            </a:r>
            <a:endParaRPr lang="en-US" sz="2000" dirty="0"/>
          </a:p>
        </p:txBody>
      </p:sp>
    </p:spTree>
    <p:extLst>
      <p:ext uri="{BB962C8B-B14F-4D97-AF65-F5344CB8AC3E}">
        <p14:creationId xmlns:p14="http://schemas.microsoft.com/office/powerpoint/2010/main" val="16822767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Conceptos:  satisfacción total del cliente. </a:t>
            </a:r>
            <a:r>
              <a:rPr lang="es-ES" dirty="0"/>
              <a:t/>
            </a:r>
            <a:br>
              <a:rPr lang="es-ES" dirty="0"/>
            </a:br>
            <a:endParaRPr lang="en-US" dirty="0"/>
          </a:p>
        </p:txBody>
      </p:sp>
      <p:sp>
        <p:nvSpPr>
          <p:cNvPr id="3" name="Marcador de contenido 2"/>
          <p:cNvSpPr>
            <a:spLocks noGrp="1"/>
          </p:cNvSpPr>
          <p:nvPr>
            <p:ph idx="1"/>
          </p:nvPr>
        </p:nvSpPr>
        <p:spPr>
          <a:xfrm>
            <a:off x="442996" y="2405270"/>
            <a:ext cx="11306008" cy="3926632"/>
          </a:xfrm>
        </p:spPr>
        <p:txBody>
          <a:bodyPr>
            <a:noAutofit/>
          </a:bodyPr>
          <a:lstStyle/>
          <a:p>
            <a:pPr algn="just"/>
            <a:r>
              <a:rPr lang="es-ES" sz="2800" dirty="0" smtClean="0">
                <a:solidFill>
                  <a:schemeClr val="accent3">
                    <a:lumMod val="50000"/>
                  </a:schemeClr>
                </a:solidFill>
              </a:rPr>
              <a:t>Es </a:t>
            </a:r>
            <a:r>
              <a:rPr lang="es-ES" sz="2800" dirty="0">
                <a:solidFill>
                  <a:schemeClr val="accent3">
                    <a:lumMod val="50000"/>
                  </a:schemeClr>
                </a:solidFill>
              </a:rPr>
              <a:t>el conjunto de sentimientos de placer o decepción que se genera en una persona como consecuencia de </a:t>
            </a:r>
            <a:r>
              <a:rPr lang="es-ES" sz="2800" dirty="0" smtClean="0">
                <a:solidFill>
                  <a:schemeClr val="accent3">
                    <a:lumMod val="50000"/>
                  </a:schemeClr>
                </a:solidFill>
              </a:rPr>
              <a:t>comparar </a:t>
            </a:r>
            <a:r>
              <a:rPr lang="es-ES" sz="2800" dirty="0">
                <a:solidFill>
                  <a:schemeClr val="accent3">
                    <a:lumMod val="50000"/>
                  </a:schemeClr>
                </a:solidFill>
              </a:rPr>
              <a:t>el valor percibido en el uso de un producto (o resultado) contra las expectativas que se tenían.17 Si el resultado es más pobre que las expectativas, el cliente queda insatisfecho. Si es igual a las </a:t>
            </a:r>
            <a:r>
              <a:rPr lang="es-ES" sz="2800" dirty="0" smtClean="0">
                <a:solidFill>
                  <a:schemeClr val="accent3">
                    <a:lumMod val="50000"/>
                  </a:schemeClr>
                </a:solidFill>
              </a:rPr>
              <a:t>expectativas</a:t>
            </a:r>
            <a:r>
              <a:rPr lang="es-ES" sz="2800" dirty="0">
                <a:solidFill>
                  <a:schemeClr val="accent3">
                    <a:lumMod val="50000"/>
                  </a:schemeClr>
                </a:solidFill>
              </a:rPr>
              <a:t>, estará satisfecho. Si excede las expectativas, el cliente estará muy satisfecho o complacido.18 Las evaluaciones de los clientes sobre los resultados del producto dependen de muchos factores, en especial del tipo de relación de lealtad que tengan con la marca.19 Los </a:t>
            </a:r>
            <a:r>
              <a:rPr lang="es-ES" sz="2800" dirty="0" smtClean="0">
                <a:solidFill>
                  <a:schemeClr val="accent3">
                    <a:lumMod val="50000"/>
                  </a:schemeClr>
                </a:solidFill>
              </a:rPr>
              <a:t>consumidores </a:t>
            </a:r>
            <a:r>
              <a:rPr lang="es-ES" sz="2800" dirty="0">
                <a:solidFill>
                  <a:schemeClr val="accent3">
                    <a:lumMod val="50000"/>
                  </a:schemeClr>
                </a:solidFill>
              </a:rPr>
              <a:t>suelen desarrollar percepciones más favorables de un producto cuya marca ya les provoca sentimientos </a:t>
            </a:r>
            <a:r>
              <a:rPr lang="es-ES" sz="2800" dirty="0" smtClean="0">
                <a:solidFill>
                  <a:schemeClr val="accent3">
                    <a:lumMod val="50000"/>
                  </a:schemeClr>
                </a:solidFill>
              </a:rPr>
              <a:t>positivos.</a:t>
            </a:r>
            <a:endParaRPr lang="en-US" sz="2800" dirty="0">
              <a:solidFill>
                <a:schemeClr val="accent3">
                  <a:lumMod val="50000"/>
                </a:schemeClr>
              </a:solidFill>
            </a:endParaRPr>
          </a:p>
        </p:txBody>
      </p:sp>
    </p:spTree>
    <p:extLst>
      <p:ext uri="{BB962C8B-B14F-4D97-AF65-F5344CB8AC3E}">
        <p14:creationId xmlns:p14="http://schemas.microsoft.com/office/powerpoint/2010/main" val="4683661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9122" y="483496"/>
            <a:ext cx="11029616" cy="1013800"/>
          </a:xfrm>
        </p:spPr>
        <p:txBody>
          <a:bodyPr/>
          <a:lstStyle/>
          <a:p>
            <a:pPr algn="just"/>
            <a:r>
              <a:rPr lang="es-ES" dirty="0" smtClean="0"/>
              <a:t>Conceptos: ¿Cuáles son los otros interesados?</a:t>
            </a:r>
            <a:endParaRPr lang="en-US" dirty="0"/>
          </a:p>
        </p:txBody>
      </p:sp>
      <p:sp>
        <p:nvSpPr>
          <p:cNvPr id="3" name="Marcador de contenido 2"/>
          <p:cNvSpPr>
            <a:spLocks noGrp="1"/>
          </p:cNvSpPr>
          <p:nvPr>
            <p:ph idx="1"/>
          </p:nvPr>
        </p:nvSpPr>
        <p:spPr>
          <a:xfrm>
            <a:off x="442996" y="2405270"/>
            <a:ext cx="11306008" cy="3926632"/>
          </a:xfrm>
        </p:spPr>
        <p:txBody>
          <a:bodyPr>
            <a:noAutofit/>
          </a:bodyPr>
          <a:lstStyle/>
          <a:p>
            <a:pPr algn="just"/>
            <a:r>
              <a:rPr lang="es-ES" sz="2800" dirty="0" smtClean="0">
                <a:solidFill>
                  <a:schemeClr val="accent3">
                    <a:lumMod val="50000"/>
                  </a:schemeClr>
                </a:solidFill>
              </a:rPr>
              <a:t>Los proveedores, los empleados, los inversores, la comunidad, los distribuidores, entre otros.</a:t>
            </a:r>
          </a:p>
          <a:p>
            <a:pPr algn="just"/>
            <a:r>
              <a:rPr lang="es-ES" sz="2800" dirty="0" smtClean="0">
                <a:solidFill>
                  <a:schemeClr val="accent3">
                    <a:lumMod val="50000"/>
                  </a:schemeClr>
                </a:solidFill>
              </a:rPr>
              <a:t>El </a:t>
            </a:r>
            <a:r>
              <a:rPr lang="es-ES" sz="2800" b="1" dirty="0" smtClean="0">
                <a:solidFill>
                  <a:schemeClr val="accent3">
                    <a:lumMod val="50000"/>
                  </a:schemeClr>
                </a:solidFill>
              </a:rPr>
              <a:t>nivel de satisfacción </a:t>
            </a:r>
            <a:r>
              <a:rPr lang="es-ES" sz="2800" dirty="0" smtClean="0">
                <a:solidFill>
                  <a:schemeClr val="accent3">
                    <a:lumMod val="50000"/>
                  </a:schemeClr>
                </a:solidFill>
              </a:rPr>
              <a:t>se controla con técnicas de medición (encuestas periódicas, </a:t>
            </a:r>
            <a:r>
              <a:rPr lang="es-ES" sz="2800" dirty="0" err="1" smtClean="0">
                <a:solidFill>
                  <a:schemeClr val="accent3">
                    <a:lumMod val="50000"/>
                  </a:schemeClr>
                </a:solidFill>
              </a:rPr>
              <a:t>mistery</a:t>
            </a:r>
            <a:r>
              <a:rPr lang="es-ES" sz="2800" dirty="0" smtClean="0">
                <a:solidFill>
                  <a:schemeClr val="accent3">
                    <a:lumMod val="50000"/>
                  </a:schemeClr>
                </a:solidFill>
              </a:rPr>
              <a:t> </a:t>
            </a:r>
            <a:r>
              <a:rPr lang="es-ES" sz="2800" dirty="0" err="1" smtClean="0">
                <a:solidFill>
                  <a:schemeClr val="accent3">
                    <a:lumMod val="50000"/>
                  </a:schemeClr>
                </a:solidFill>
              </a:rPr>
              <a:t>shoppers</a:t>
            </a:r>
            <a:r>
              <a:rPr lang="es-ES" sz="2800" dirty="0" smtClean="0">
                <a:solidFill>
                  <a:schemeClr val="accent3">
                    <a:lumMod val="50000"/>
                  </a:schemeClr>
                </a:solidFill>
              </a:rPr>
              <a:t>), con influencia de la satisfacción del cliente (comentarios y recomendaciones),  quejas de los clientes/</a:t>
            </a:r>
            <a:r>
              <a:rPr lang="es-ES" sz="2800" dirty="0" err="1" smtClean="0">
                <a:solidFill>
                  <a:schemeClr val="accent3">
                    <a:lumMod val="50000"/>
                  </a:schemeClr>
                </a:solidFill>
              </a:rPr>
              <a:t>exclientes</a:t>
            </a:r>
            <a:r>
              <a:rPr lang="es-ES" sz="2800" dirty="0" smtClean="0">
                <a:solidFill>
                  <a:schemeClr val="accent3">
                    <a:lumMod val="50000"/>
                  </a:schemeClr>
                </a:solidFill>
              </a:rPr>
              <a:t> (facilitar los canales de comunicación). </a:t>
            </a:r>
            <a:endParaRPr lang="en-US" sz="2800" dirty="0">
              <a:solidFill>
                <a:schemeClr val="accent3">
                  <a:lumMod val="50000"/>
                </a:schemeClr>
              </a:solidFill>
            </a:endParaRPr>
          </a:p>
        </p:txBody>
      </p:sp>
    </p:spTree>
    <p:extLst>
      <p:ext uri="{BB962C8B-B14F-4D97-AF65-F5344CB8AC3E}">
        <p14:creationId xmlns:p14="http://schemas.microsoft.com/office/powerpoint/2010/main" val="11122552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just"/>
            <a:r>
              <a:rPr lang="es-ES" sz="3200" dirty="0" smtClean="0"/>
              <a:t>La gestión de la rentabilidad del cliente:</a:t>
            </a:r>
            <a:endParaRPr lang="en-US" sz="3200" dirty="0"/>
          </a:p>
        </p:txBody>
      </p:sp>
      <p:pic>
        <p:nvPicPr>
          <p:cNvPr id="5" name="Marcador de contenido 4"/>
          <p:cNvPicPr>
            <a:picLocks noGrp="1" noChangeAspect="1"/>
          </p:cNvPicPr>
          <p:nvPr>
            <p:ph idx="1"/>
          </p:nvPr>
        </p:nvPicPr>
        <p:blipFill rotWithShape="1">
          <a:blip r:embed="rId2"/>
          <a:srcRect l="9367" t="16899" r="3389" b="11763"/>
          <a:stretch/>
        </p:blipFill>
        <p:spPr>
          <a:xfrm>
            <a:off x="1331843" y="2146852"/>
            <a:ext cx="9573339" cy="4403068"/>
          </a:xfrm>
          <a:prstGeom prst="rect">
            <a:avLst/>
          </a:prstGeom>
        </p:spPr>
      </p:pic>
    </p:spTree>
    <p:extLst>
      <p:ext uri="{BB962C8B-B14F-4D97-AF65-F5344CB8AC3E}">
        <p14:creationId xmlns:p14="http://schemas.microsoft.com/office/powerpoint/2010/main" val="15629786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1192" y="702156"/>
            <a:ext cx="11029616" cy="760884"/>
          </a:xfrm>
        </p:spPr>
        <p:txBody>
          <a:bodyPr/>
          <a:lstStyle/>
          <a:p>
            <a:pPr algn="ctr"/>
            <a:r>
              <a:rPr lang="es-ES" dirty="0" smtClean="0"/>
              <a:t>Repasando lo aprendido: entregables en el proyecto.</a:t>
            </a:r>
            <a:endParaRPr lang="en-US" dirty="0"/>
          </a:p>
        </p:txBody>
      </p:sp>
      <p:pic>
        <p:nvPicPr>
          <p:cNvPr id="4" name="Marcador de contenido 3"/>
          <p:cNvPicPr>
            <a:picLocks noGrp="1" noChangeAspect="1"/>
          </p:cNvPicPr>
          <p:nvPr>
            <p:ph idx="1"/>
          </p:nvPr>
        </p:nvPicPr>
        <p:blipFill>
          <a:blip r:embed="rId2"/>
          <a:stretch>
            <a:fillRect/>
          </a:stretch>
        </p:blipFill>
        <p:spPr>
          <a:xfrm>
            <a:off x="1914861" y="2126999"/>
            <a:ext cx="8604515" cy="4026376"/>
          </a:xfrm>
          <a:prstGeom prst="rect">
            <a:avLst/>
          </a:prstGeom>
        </p:spPr>
      </p:pic>
    </p:spTree>
    <p:extLst>
      <p:ext uri="{BB962C8B-B14F-4D97-AF65-F5344CB8AC3E}">
        <p14:creationId xmlns:p14="http://schemas.microsoft.com/office/powerpoint/2010/main" val="17551105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1582" y="665534"/>
            <a:ext cx="11029616" cy="1013800"/>
          </a:xfrm>
        </p:spPr>
        <p:txBody>
          <a:bodyPr/>
          <a:lstStyle/>
          <a:p>
            <a:pPr algn="just"/>
            <a:r>
              <a:rPr lang="es-ES" dirty="0"/>
              <a:t>¿cuáles herramientas </a:t>
            </a:r>
            <a:r>
              <a:rPr lang="es-ES" dirty="0" smtClean="0"/>
              <a:t>se utilizarán?</a:t>
            </a:r>
            <a:br>
              <a:rPr lang="es-ES" dirty="0" smtClean="0"/>
            </a:br>
            <a:r>
              <a:rPr lang="es-ES" dirty="0" smtClean="0"/>
              <a:t>(Entre otras que pueden usar) </a:t>
            </a:r>
            <a:endParaRPr lang="en-US" dirty="0"/>
          </a:p>
        </p:txBody>
      </p:sp>
      <p:sp>
        <p:nvSpPr>
          <p:cNvPr id="3" name="Marcador de contenido 2"/>
          <p:cNvSpPr>
            <a:spLocks noGrp="1"/>
          </p:cNvSpPr>
          <p:nvPr>
            <p:ph idx="1"/>
          </p:nvPr>
        </p:nvSpPr>
        <p:spPr>
          <a:xfrm>
            <a:off x="828339" y="2761935"/>
            <a:ext cx="10792859" cy="3678303"/>
          </a:xfrm>
        </p:spPr>
        <p:txBody>
          <a:bodyPr>
            <a:normAutofit/>
          </a:bodyPr>
          <a:lstStyle/>
          <a:p>
            <a:pPr algn="just"/>
            <a:r>
              <a:rPr lang="es-ES" sz="2800" dirty="0" smtClean="0">
                <a:solidFill>
                  <a:schemeClr val="accent3">
                    <a:lumMod val="50000"/>
                  </a:schemeClr>
                </a:solidFill>
              </a:rPr>
              <a:t>Empatizar (U1):  Avatar y Mapa de empatía.</a:t>
            </a:r>
          </a:p>
          <a:p>
            <a:pPr algn="just"/>
            <a:r>
              <a:rPr lang="es-ES" sz="2800" dirty="0" smtClean="0">
                <a:solidFill>
                  <a:schemeClr val="accent3">
                    <a:lumMod val="50000"/>
                  </a:schemeClr>
                </a:solidFill>
              </a:rPr>
              <a:t>Definir (U2): Mapa del viaje del cliente, Encuestas, Entrevistas.</a:t>
            </a:r>
          </a:p>
          <a:p>
            <a:pPr algn="just"/>
            <a:r>
              <a:rPr lang="es-ES" sz="2800" dirty="0" smtClean="0">
                <a:solidFill>
                  <a:schemeClr val="accent3">
                    <a:lumMod val="50000"/>
                  </a:schemeClr>
                </a:solidFill>
              </a:rPr>
              <a:t>Idear: Modelo Lean </a:t>
            </a:r>
            <a:r>
              <a:rPr lang="es-ES" sz="2800" dirty="0" err="1" smtClean="0">
                <a:solidFill>
                  <a:schemeClr val="accent3">
                    <a:lumMod val="50000"/>
                  </a:schemeClr>
                </a:solidFill>
              </a:rPr>
              <a:t>Canvas</a:t>
            </a:r>
            <a:r>
              <a:rPr lang="es-ES" sz="2800" dirty="0" smtClean="0">
                <a:solidFill>
                  <a:schemeClr val="accent3">
                    <a:lumMod val="50000"/>
                  </a:schemeClr>
                </a:solidFill>
              </a:rPr>
              <a:t> y Modelo de negocio </a:t>
            </a:r>
            <a:r>
              <a:rPr lang="es-ES" sz="2800" dirty="0" err="1" smtClean="0">
                <a:solidFill>
                  <a:schemeClr val="accent3">
                    <a:lumMod val="50000"/>
                  </a:schemeClr>
                </a:solidFill>
              </a:rPr>
              <a:t>Canvas</a:t>
            </a:r>
            <a:r>
              <a:rPr lang="es-ES" sz="2800" dirty="0" smtClean="0">
                <a:solidFill>
                  <a:schemeClr val="accent3">
                    <a:lumMod val="50000"/>
                  </a:schemeClr>
                </a:solidFill>
              </a:rPr>
              <a:t>.</a:t>
            </a:r>
          </a:p>
          <a:p>
            <a:pPr algn="just"/>
            <a:r>
              <a:rPr lang="es-ES" sz="2800" dirty="0" err="1" smtClean="0">
                <a:solidFill>
                  <a:schemeClr val="accent3">
                    <a:lumMod val="50000"/>
                  </a:schemeClr>
                </a:solidFill>
              </a:rPr>
              <a:t>Prototipar</a:t>
            </a:r>
            <a:r>
              <a:rPr lang="es-ES" sz="2800" dirty="0" smtClean="0">
                <a:solidFill>
                  <a:schemeClr val="accent3">
                    <a:lumMod val="50000"/>
                  </a:schemeClr>
                </a:solidFill>
              </a:rPr>
              <a:t> (U4): Producto Mínimo Viable (dibujo, maqueta, muestra, demo), Proyección de la demanda.</a:t>
            </a:r>
          </a:p>
          <a:p>
            <a:pPr algn="just"/>
            <a:r>
              <a:rPr lang="es-ES" sz="2800" dirty="0" smtClean="0">
                <a:solidFill>
                  <a:schemeClr val="accent3">
                    <a:lumMod val="50000"/>
                  </a:schemeClr>
                </a:solidFill>
              </a:rPr>
              <a:t>Evaluar (4): Experiencia de usuario, de cliente, </a:t>
            </a:r>
            <a:r>
              <a:rPr lang="es-ES" sz="2800" dirty="0" err="1" smtClean="0">
                <a:solidFill>
                  <a:schemeClr val="accent3">
                    <a:lumMod val="50000"/>
                  </a:schemeClr>
                </a:solidFill>
              </a:rPr>
              <a:t>Go</a:t>
            </a:r>
            <a:r>
              <a:rPr lang="es-ES" sz="2800" dirty="0" smtClean="0">
                <a:solidFill>
                  <a:schemeClr val="accent3">
                    <a:lumMod val="50000"/>
                  </a:schemeClr>
                </a:solidFill>
              </a:rPr>
              <a:t> to </a:t>
            </a:r>
            <a:r>
              <a:rPr lang="es-ES" sz="2800" dirty="0" err="1" smtClean="0">
                <a:solidFill>
                  <a:schemeClr val="accent3">
                    <a:lumMod val="50000"/>
                  </a:schemeClr>
                </a:solidFill>
              </a:rPr>
              <a:t>market</a:t>
            </a:r>
            <a:r>
              <a:rPr lang="es-ES" sz="2800" dirty="0" smtClean="0">
                <a:solidFill>
                  <a:schemeClr val="accent3">
                    <a:lumMod val="50000"/>
                  </a:schemeClr>
                </a:solidFill>
              </a:rPr>
              <a:t>.</a:t>
            </a:r>
          </a:p>
          <a:p>
            <a:pPr algn="just"/>
            <a:endParaRPr lang="es-ES" sz="2800" dirty="0" smtClean="0">
              <a:solidFill>
                <a:schemeClr val="accent3">
                  <a:lumMod val="50000"/>
                </a:schemeClr>
              </a:solidFill>
            </a:endParaRPr>
          </a:p>
          <a:p>
            <a:pPr algn="just"/>
            <a:endParaRPr lang="en-US" sz="2800" dirty="0">
              <a:solidFill>
                <a:schemeClr val="accent3">
                  <a:lumMod val="50000"/>
                </a:schemeClr>
              </a:solidFill>
            </a:endParaRPr>
          </a:p>
        </p:txBody>
      </p:sp>
    </p:spTree>
    <p:extLst>
      <p:ext uri="{BB962C8B-B14F-4D97-AF65-F5344CB8AC3E}">
        <p14:creationId xmlns:p14="http://schemas.microsoft.com/office/powerpoint/2010/main" val="16003059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433138" y="1"/>
            <a:ext cx="11334122" cy="6858000"/>
          </a:xfrm>
          <a:prstGeom prst="rect">
            <a:avLst/>
          </a:prstGeom>
        </p:spPr>
      </p:pic>
    </p:spTree>
    <p:extLst>
      <p:ext uri="{BB962C8B-B14F-4D97-AF65-F5344CB8AC3E}">
        <p14:creationId xmlns:p14="http://schemas.microsoft.com/office/powerpoint/2010/main" val="23652303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4000" y="204067"/>
            <a:ext cx="9601200" cy="939799"/>
          </a:xfrm>
        </p:spPr>
        <p:txBody>
          <a:bodyPr>
            <a:normAutofit fontScale="90000"/>
          </a:bodyPr>
          <a:lstStyle/>
          <a:p>
            <a:pPr algn="ctr"/>
            <a:r>
              <a:rPr lang="es-ES" sz="3200" dirty="0" smtClean="0"/>
              <a:t>Herramientas de análisis y evaluación: </a:t>
            </a:r>
            <a:r>
              <a:rPr lang="es-ES" sz="3200" dirty="0" err="1" smtClean="0"/>
              <a:t>Ansoff</a:t>
            </a:r>
            <a:r>
              <a:rPr lang="es-ES" sz="3200" dirty="0" smtClean="0"/>
              <a:t>.</a:t>
            </a:r>
            <a:endParaRPr lang="en-US" sz="3200" dirty="0"/>
          </a:p>
        </p:txBody>
      </p:sp>
      <p:pic>
        <p:nvPicPr>
          <p:cNvPr id="3074" name="Picture 2" descr="matriz de ansoff | Matriz, Gestion, Planeacion estrategic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47950" y="1362076"/>
            <a:ext cx="7353300" cy="5501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9359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56360" y="208032"/>
            <a:ext cx="9601200" cy="1485900"/>
          </a:xfrm>
        </p:spPr>
        <p:txBody>
          <a:bodyPr>
            <a:normAutofit/>
          </a:bodyPr>
          <a:lstStyle/>
          <a:p>
            <a:pPr algn="ctr"/>
            <a:r>
              <a:rPr lang="es-ES" sz="4000" dirty="0" smtClean="0"/>
              <a:t>Herramientas de análisis y evaluación:</a:t>
            </a:r>
            <a:endParaRPr lang="en-US" sz="4000" dirty="0"/>
          </a:p>
        </p:txBody>
      </p:sp>
      <p:pic>
        <p:nvPicPr>
          <p:cNvPr id="5" name="Marcador de contenido 4"/>
          <p:cNvPicPr>
            <a:picLocks noGrp="1" noChangeAspect="1"/>
          </p:cNvPicPr>
          <p:nvPr>
            <p:ph idx="1"/>
          </p:nvPr>
        </p:nvPicPr>
        <p:blipFill>
          <a:blip r:embed="rId3"/>
          <a:stretch>
            <a:fillRect/>
          </a:stretch>
        </p:blipFill>
        <p:spPr>
          <a:xfrm>
            <a:off x="1148548" y="1372065"/>
            <a:ext cx="10767227" cy="5373228"/>
          </a:xfrm>
          <a:prstGeom prst="rect">
            <a:avLst/>
          </a:prstGeom>
        </p:spPr>
      </p:pic>
    </p:spTree>
    <p:extLst>
      <p:ext uri="{BB962C8B-B14F-4D97-AF65-F5344CB8AC3E}">
        <p14:creationId xmlns:p14="http://schemas.microsoft.com/office/powerpoint/2010/main" val="41601768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81191" y="2670048"/>
            <a:ext cx="10993549" cy="3675888"/>
          </a:xfrm>
        </p:spPr>
        <p:txBody>
          <a:bodyPr>
            <a:normAutofit/>
          </a:bodyPr>
          <a:lstStyle/>
          <a:p>
            <a:pPr algn="ctr"/>
            <a:r>
              <a:rPr lang="es-ES" sz="3200" dirty="0" smtClean="0">
                <a:solidFill>
                  <a:schemeClr val="accent2">
                    <a:lumMod val="60000"/>
                    <a:lumOff val="40000"/>
                  </a:schemeClr>
                </a:solidFill>
              </a:rPr>
              <a:t>La habilidad en la ingeniería de mercado tiene directa proporción a los clientes, cultivando relaciones leales solidas, de largo plazo; es la conexión con los clientes en el proceso de brindar información,  atraerlos,  motivarlos y entregarles valor y satisfacción.</a:t>
            </a:r>
            <a:endParaRPr lang="en-US" sz="3200" dirty="0">
              <a:solidFill>
                <a:schemeClr val="accent2">
                  <a:lumMod val="60000"/>
                  <a:lumOff val="40000"/>
                </a:schemeClr>
              </a:solidFill>
            </a:endParaRPr>
          </a:p>
        </p:txBody>
      </p:sp>
    </p:spTree>
    <p:extLst>
      <p:ext uri="{BB962C8B-B14F-4D97-AF65-F5344CB8AC3E}">
        <p14:creationId xmlns:p14="http://schemas.microsoft.com/office/powerpoint/2010/main" val="40140773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77950" y="175012"/>
            <a:ext cx="9601200" cy="1485900"/>
          </a:xfrm>
        </p:spPr>
        <p:txBody>
          <a:bodyPr>
            <a:normAutofit/>
          </a:bodyPr>
          <a:lstStyle/>
          <a:p>
            <a:pPr algn="ctr"/>
            <a:r>
              <a:rPr lang="es-ES" sz="3600" dirty="0" smtClean="0"/>
              <a:t>Herramientas de análisis y evaluación:</a:t>
            </a:r>
            <a:endParaRPr lang="en-US" sz="3600" dirty="0"/>
          </a:p>
        </p:txBody>
      </p:sp>
      <p:pic>
        <p:nvPicPr>
          <p:cNvPr id="2050" name="Picture 2" descr="▷ ¿Cuál es el ciclo de vida de un producto? || Definición y Etapas || 2019"/>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76400" y="964943"/>
            <a:ext cx="8991600" cy="5893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27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76325" y="490928"/>
            <a:ext cx="10553700" cy="1485900"/>
          </a:xfrm>
        </p:spPr>
        <p:txBody>
          <a:bodyPr>
            <a:normAutofit/>
          </a:bodyPr>
          <a:lstStyle/>
          <a:p>
            <a:pPr algn="ctr"/>
            <a:r>
              <a:rPr lang="es-ES" sz="3600" dirty="0" smtClean="0"/>
              <a:t>FODA: ¿aprovechar, transformar, oponerse o evitar?</a:t>
            </a:r>
            <a:endParaRPr lang="en-US" sz="3600" dirty="0"/>
          </a:p>
        </p:txBody>
      </p:sp>
      <p:pic>
        <p:nvPicPr>
          <p:cNvPr id="6" name="Marcador de contenido 5"/>
          <p:cNvPicPr>
            <a:picLocks noGrp="1" noChangeAspect="1"/>
          </p:cNvPicPr>
          <p:nvPr>
            <p:ph idx="1"/>
          </p:nvPr>
        </p:nvPicPr>
        <p:blipFill rotWithShape="1">
          <a:blip r:embed="rId3"/>
          <a:srcRect l="74107" t="28608" r="1885" b="16556"/>
          <a:stretch/>
        </p:blipFill>
        <p:spPr>
          <a:xfrm>
            <a:off x="2686050" y="1224160"/>
            <a:ext cx="7324725" cy="5508676"/>
          </a:xfrm>
          <a:prstGeom prst="rect">
            <a:avLst/>
          </a:prstGeom>
        </p:spPr>
      </p:pic>
    </p:spTree>
    <p:extLst>
      <p:ext uri="{BB962C8B-B14F-4D97-AF65-F5344CB8AC3E}">
        <p14:creationId xmlns:p14="http://schemas.microsoft.com/office/powerpoint/2010/main" val="10780446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ES" sz="3600" dirty="0" smtClean="0"/>
              <a:t>Herramienta de análisis y evaluación: FODA</a:t>
            </a:r>
            <a:endParaRPr lang="en-US" sz="3600" dirty="0"/>
          </a:p>
        </p:txBody>
      </p:sp>
      <p:pic>
        <p:nvPicPr>
          <p:cNvPr id="4" name="Marcador de contenido 3"/>
          <p:cNvPicPr>
            <a:picLocks noGrp="1" noChangeAspect="1"/>
          </p:cNvPicPr>
          <p:nvPr>
            <p:ph idx="1"/>
          </p:nvPr>
        </p:nvPicPr>
        <p:blipFill>
          <a:blip r:embed="rId3"/>
          <a:stretch>
            <a:fillRect/>
          </a:stretch>
        </p:blipFill>
        <p:spPr>
          <a:xfrm>
            <a:off x="2113525" y="1629786"/>
            <a:ext cx="8676933" cy="4407331"/>
          </a:xfrm>
          <a:prstGeom prst="rect">
            <a:avLst/>
          </a:prstGeom>
        </p:spPr>
      </p:pic>
    </p:spTree>
    <p:extLst>
      <p:ext uri="{BB962C8B-B14F-4D97-AF65-F5344CB8AC3E}">
        <p14:creationId xmlns:p14="http://schemas.microsoft.com/office/powerpoint/2010/main" val="6568279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1192" y="533713"/>
            <a:ext cx="11029616" cy="1013800"/>
          </a:xfrm>
        </p:spPr>
        <p:txBody>
          <a:bodyPr>
            <a:normAutofit fontScale="90000"/>
          </a:bodyPr>
          <a:lstStyle/>
          <a:p>
            <a:pPr algn="ctr"/>
            <a:r>
              <a:rPr lang="es-ES" sz="3600" dirty="0" smtClean="0"/>
              <a:t>En resumen las relaciones leales sobre la calidad:</a:t>
            </a:r>
            <a:endParaRPr lang="en-US" sz="3600"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198160691"/>
              </p:ext>
            </p:extLst>
          </p:nvPr>
        </p:nvGraphicFramePr>
        <p:xfrm>
          <a:off x="259080" y="1996440"/>
          <a:ext cx="11615094" cy="4526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255251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7155" y="3052429"/>
            <a:ext cx="11029616" cy="2543964"/>
          </a:xfrm>
        </p:spPr>
        <p:txBody>
          <a:bodyPr>
            <a:noAutofit/>
          </a:bodyPr>
          <a:lstStyle/>
          <a:p>
            <a:r>
              <a:rPr lang="es-ES" dirty="0" smtClean="0">
                <a:solidFill>
                  <a:schemeClr val="accent2">
                    <a:lumMod val="40000"/>
                    <a:lumOff val="60000"/>
                  </a:schemeClr>
                </a:solidFill>
              </a:rPr>
              <a:t>Exposiciones de la u3: </a:t>
            </a:r>
            <a:r>
              <a:rPr lang="es-ES" dirty="0" smtClean="0">
                <a:solidFill>
                  <a:schemeClr val="accent2">
                    <a:lumMod val="50000"/>
                  </a:schemeClr>
                </a:solidFill>
              </a:rPr>
              <a:t/>
            </a:r>
            <a:br>
              <a:rPr lang="es-ES" dirty="0" smtClean="0">
                <a:solidFill>
                  <a:schemeClr val="accent2">
                    <a:lumMod val="50000"/>
                  </a:schemeClr>
                </a:solidFill>
              </a:rPr>
            </a:br>
            <a:r>
              <a:rPr lang="es-ES" dirty="0">
                <a:solidFill>
                  <a:schemeClr val="accent2">
                    <a:lumMod val="50000"/>
                  </a:schemeClr>
                </a:solidFill>
              </a:rPr>
              <a:t/>
            </a:r>
            <a:br>
              <a:rPr lang="es-ES" dirty="0">
                <a:solidFill>
                  <a:schemeClr val="accent2">
                    <a:lumMod val="50000"/>
                  </a:schemeClr>
                </a:solidFill>
              </a:rPr>
            </a:br>
            <a:r>
              <a:rPr lang="es-ES" dirty="0" smtClean="0">
                <a:solidFill>
                  <a:schemeClr val="accent2">
                    <a:lumMod val="50000"/>
                  </a:schemeClr>
                </a:solidFill>
              </a:rPr>
              <a:t>grupos 4 (7)  </a:t>
            </a:r>
            <a:br>
              <a:rPr lang="es-ES" dirty="0" smtClean="0">
                <a:solidFill>
                  <a:schemeClr val="accent2">
                    <a:lumMod val="50000"/>
                  </a:schemeClr>
                </a:solidFill>
              </a:rPr>
            </a:br>
            <a:r>
              <a:rPr lang="es-ES" dirty="0">
                <a:solidFill>
                  <a:schemeClr val="accent2">
                    <a:lumMod val="50000"/>
                  </a:schemeClr>
                </a:solidFill>
              </a:rPr>
              <a:t/>
            </a:r>
            <a:br>
              <a:rPr lang="es-ES" dirty="0">
                <a:solidFill>
                  <a:schemeClr val="accent2">
                    <a:lumMod val="50000"/>
                  </a:schemeClr>
                </a:solidFill>
              </a:rPr>
            </a:br>
            <a:r>
              <a:rPr lang="es-ES" dirty="0" smtClean="0">
                <a:solidFill>
                  <a:schemeClr val="accent2">
                    <a:lumMod val="50000"/>
                  </a:schemeClr>
                </a:solidFill>
              </a:rPr>
              <a:t>Tema innovación con escasez de recursos, innovación frugal, metodologías, casos y recomendaciones.</a:t>
            </a:r>
            <a:br>
              <a:rPr lang="es-ES" dirty="0" smtClean="0">
                <a:solidFill>
                  <a:schemeClr val="accent2">
                    <a:lumMod val="50000"/>
                  </a:schemeClr>
                </a:solidFill>
              </a:rPr>
            </a:br>
            <a:r>
              <a:rPr lang="es-ES" dirty="0">
                <a:solidFill>
                  <a:schemeClr val="accent2">
                    <a:lumMod val="50000"/>
                  </a:schemeClr>
                </a:solidFill>
              </a:rPr>
              <a:t/>
            </a:r>
            <a:br>
              <a:rPr lang="es-ES" dirty="0">
                <a:solidFill>
                  <a:schemeClr val="accent2">
                    <a:lumMod val="50000"/>
                  </a:schemeClr>
                </a:solidFill>
              </a:rPr>
            </a:br>
            <a:r>
              <a:rPr lang="es-ES" dirty="0" smtClean="0">
                <a:solidFill>
                  <a:schemeClr val="accent2">
                    <a:lumMod val="50000"/>
                  </a:schemeClr>
                </a:solidFill>
              </a:rPr>
              <a:t>y grupo 15:</a:t>
            </a:r>
            <a:br>
              <a:rPr lang="es-ES" dirty="0" smtClean="0">
                <a:solidFill>
                  <a:schemeClr val="accent2">
                    <a:lumMod val="50000"/>
                  </a:schemeClr>
                </a:solidFill>
              </a:rPr>
            </a:br>
            <a:r>
              <a:rPr lang="es-ES" dirty="0">
                <a:solidFill>
                  <a:schemeClr val="accent2">
                    <a:lumMod val="50000"/>
                  </a:schemeClr>
                </a:solidFill>
              </a:rPr>
              <a:t/>
            </a:r>
            <a:br>
              <a:rPr lang="es-ES" dirty="0">
                <a:solidFill>
                  <a:schemeClr val="accent2">
                    <a:lumMod val="50000"/>
                  </a:schemeClr>
                </a:solidFill>
              </a:rPr>
            </a:br>
            <a:r>
              <a:rPr lang="es-ES" dirty="0" smtClean="0">
                <a:solidFill>
                  <a:schemeClr val="accent2">
                    <a:lumMod val="50000"/>
                  </a:schemeClr>
                </a:solidFill>
              </a:rPr>
              <a:t>Tema </a:t>
            </a:r>
            <a:r>
              <a:rPr lang="es-ES" dirty="0" err="1" smtClean="0">
                <a:solidFill>
                  <a:schemeClr val="accent2">
                    <a:lumMod val="50000"/>
                  </a:schemeClr>
                </a:solidFill>
              </a:rPr>
              <a:t>metaverso</a:t>
            </a:r>
            <a:r>
              <a:rPr lang="es-ES" dirty="0" smtClean="0">
                <a:solidFill>
                  <a:schemeClr val="accent2">
                    <a:lumMod val="50000"/>
                  </a:schemeClr>
                </a:solidFill>
              </a:rPr>
              <a:t>, desafíos, casos, recomendaciones.</a:t>
            </a:r>
            <a:endParaRPr lang="en-US" dirty="0">
              <a:solidFill>
                <a:schemeClr val="accent2">
                  <a:lumMod val="50000"/>
                </a:schemeClr>
              </a:solidFill>
            </a:endParaRPr>
          </a:p>
        </p:txBody>
      </p:sp>
    </p:spTree>
    <p:extLst>
      <p:ext uri="{BB962C8B-B14F-4D97-AF65-F5344CB8AC3E}">
        <p14:creationId xmlns:p14="http://schemas.microsoft.com/office/powerpoint/2010/main" val="19813345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7277" y="4145733"/>
            <a:ext cx="11029616" cy="2543964"/>
          </a:xfrm>
        </p:spPr>
        <p:txBody>
          <a:bodyPr>
            <a:noAutofit/>
          </a:bodyPr>
          <a:lstStyle/>
          <a:p>
            <a:pPr algn="just"/>
            <a:r>
              <a:rPr lang="es-ES" dirty="0" smtClean="0">
                <a:solidFill>
                  <a:schemeClr val="accent2">
                    <a:lumMod val="40000"/>
                    <a:lumOff val="60000"/>
                  </a:schemeClr>
                </a:solidFill>
              </a:rPr>
              <a:t>Exposiciones de la u3: 6/5 (quedan el 7, 9, 16)</a:t>
            </a:r>
            <a:r>
              <a:rPr lang="es-ES" dirty="0" smtClean="0">
                <a:solidFill>
                  <a:schemeClr val="accent3">
                    <a:lumMod val="50000"/>
                  </a:schemeClr>
                </a:solidFill>
              </a:rPr>
              <a:t/>
            </a:r>
            <a:br>
              <a:rPr lang="es-ES" dirty="0" smtClean="0">
                <a:solidFill>
                  <a:schemeClr val="accent3">
                    <a:lumMod val="50000"/>
                  </a:schemeClr>
                </a:solidFill>
              </a:rPr>
            </a:br>
            <a:r>
              <a:rPr lang="es-ES" dirty="0">
                <a:solidFill>
                  <a:schemeClr val="accent3">
                    <a:lumMod val="50000"/>
                  </a:schemeClr>
                </a:solidFill>
              </a:rPr>
              <a:t/>
            </a:r>
            <a:br>
              <a:rPr lang="es-ES" dirty="0">
                <a:solidFill>
                  <a:schemeClr val="accent3">
                    <a:lumMod val="50000"/>
                  </a:schemeClr>
                </a:solidFill>
              </a:rPr>
            </a:br>
            <a:r>
              <a:rPr lang="es-ES" dirty="0" smtClean="0">
                <a:solidFill>
                  <a:schemeClr val="accent3">
                    <a:lumMod val="50000"/>
                  </a:schemeClr>
                </a:solidFill>
              </a:rPr>
              <a:t>grupo  3</a:t>
            </a:r>
            <a:br>
              <a:rPr lang="es-ES" dirty="0" smtClean="0">
                <a:solidFill>
                  <a:schemeClr val="accent3">
                    <a:lumMod val="50000"/>
                  </a:schemeClr>
                </a:solidFill>
              </a:rPr>
            </a:br>
            <a:r>
              <a:rPr lang="es-ES" dirty="0">
                <a:solidFill>
                  <a:schemeClr val="accent3">
                    <a:lumMod val="50000"/>
                  </a:schemeClr>
                </a:solidFill>
              </a:rPr>
              <a:t/>
            </a:r>
            <a:br>
              <a:rPr lang="es-ES" dirty="0">
                <a:solidFill>
                  <a:schemeClr val="accent3">
                    <a:lumMod val="50000"/>
                  </a:schemeClr>
                </a:solidFill>
              </a:rPr>
            </a:br>
            <a:r>
              <a:rPr lang="es-ES" dirty="0" smtClean="0">
                <a:solidFill>
                  <a:schemeClr val="accent3">
                    <a:lumMod val="50000"/>
                  </a:schemeClr>
                </a:solidFill>
              </a:rPr>
              <a:t>Tema: formas en que las empresas capturan información de los clientes, sin reconocimiento de ello,  para ofrecerles productos y servicios.</a:t>
            </a:r>
            <a:br>
              <a:rPr lang="es-ES" dirty="0" smtClean="0">
                <a:solidFill>
                  <a:schemeClr val="accent3">
                    <a:lumMod val="50000"/>
                  </a:schemeClr>
                </a:solidFill>
              </a:rPr>
            </a:br>
            <a:r>
              <a:rPr lang="es-ES" dirty="0">
                <a:solidFill>
                  <a:schemeClr val="accent3">
                    <a:lumMod val="50000"/>
                  </a:schemeClr>
                </a:solidFill>
              </a:rPr>
              <a:t/>
            </a:r>
            <a:br>
              <a:rPr lang="es-ES" dirty="0">
                <a:solidFill>
                  <a:schemeClr val="accent3">
                    <a:lumMod val="50000"/>
                  </a:schemeClr>
                </a:solidFill>
              </a:rPr>
            </a:br>
            <a:r>
              <a:rPr lang="es-ES" dirty="0" smtClean="0">
                <a:solidFill>
                  <a:schemeClr val="accent3">
                    <a:lumMod val="50000"/>
                  </a:schemeClr>
                </a:solidFill>
              </a:rPr>
              <a:t>y grupo 8 </a:t>
            </a:r>
            <a:br>
              <a:rPr lang="es-ES" dirty="0" smtClean="0">
                <a:solidFill>
                  <a:schemeClr val="accent3">
                    <a:lumMod val="50000"/>
                  </a:schemeClr>
                </a:solidFill>
              </a:rPr>
            </a:br>
            <a:r>
              <a:rPr lang="es-ES" dirty="0">
                <a:solidFill>
                  <a:schemeClr val="accent3">
                    <a:lumMod val="50000"/>
                  </a:schemeClr>
                </a:solidFill>
              </a:rPr>
              <a:t/>
            </a:r>
            <a:br>
              <a:rPr lang="es-ES" dirty="0">
                <a:solidFill>
                  <a:schemeClr val="accent3">
                    <a:lumMod val="50000"/>
                  </a:schemeClr>
                </a:solidFill>
              </a:rPr>
            </a:br>
            <a:r>
              <a:rPr lang="es-ES" dirty="0" smtClean="0">
                <a:solidFill>
                  <a:schemeClr val="accent3">
                    <a:lumMod val="50000"/>
                  </a:schemeClr>
                </a:solidFill>
              </a:rPr>
              <a:t>Tema: el comportamiento del consumidor, relaciones con la filosofía, la antropología, la sociología y la psicología.</a:t>
            </a:r>
            <a:endParaRPr lang="en-US" dirty="0">
              <a:solidFill>
                <a:schemeClr val="accent3">
                  <a:lumMod val="50000"/>
                </a:schemeClr>
              </a:solidFill>
            </a:endParaRPr>
          </a:p>
        </p:txBody>
      </p:sp>
    </p:spTree>
    <p:extLst>
      <p:ext uri="{BB962C8B-B14F-4D97-AF65-F5344CB8AC3E}">
        <p14:creationId xmlns:p14="http://schemas.microsoft.com/office/powerpoint/2010/main" val="3355925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81191" y="807780"/>
            <a:ext cx="10993549" cy="1475013"/>
          </a:xfrm>
        </p:spPr>
        <p:txBody>
          <a:bodyPr>
            <a:normAutofit/>
          </a:bodyPr>
          <a:lstStyle/>
          <a:p>
            <a:r>
              <a:rPr lang="es-ES" sz="4000" dirty="0" smtClean="0"/>
              <a:t>8va Clase. 24/4/2024. Unidad 2 (Capítulo 5).</a:t>
            </a:r>
            <a:endParaRPr lang="en-US" sz="4000" dirty="0"/>
          </a:p>
        </p:txBody>
      </p:sp>
      <p:sp>
        <p:nvSpPr>
          <p:cNvPr id="3" name="Subtítulo 2"/>
          <p:cNvSpPr>
            <a:spLocks noGrp="1"/>
          </p:cNvSpPr>
          <p:nvPr>
            <p:ph type="subTitle" idx="1"/>
          </p:nvPr>
        </p:nvSpPr>
        <p:spPr>
          <a:xfrm>
            <a:off x="581191" y="2458869"/>
            <a:ext cx="10993546" cy="3607643"/>
          </a:xfrm>
        </p:spPr>
        <p:txBody>
          <a:bodyPr>
            <a:normAutofit/>
          </a:bodyPr>
          <a:lstStyle/>
          <a:p>
            <a:r>
              <a:rPr lang="es-ES" sz="2400" dirty="0" smtClean="0"/>
              <a:t>Diagnóstico de competitividad del negocio: Metodología.</a:t>
            </a:r>
          </a:p>
          <a:p>
            <a:endParaRPr lang="es-ES" sz="2400" dirty="0"/>
          </a:p>
          <a:p>
            <a:endParaRPr lang="es-ES" sz="2400" dirty="0" smtClean="0"/>
          </a:p>
          <a:p>
            <a:endParaRPr lang="es-ES" sz="2400" dirty="0" smtClean="0"/>
          </a:p>
        </p:txBody>
      </p:sp>
      <p:sp>
        <p:nvSpPr>
          <p:cNvPr id="4" name="Título 1"/>
          <p:cNvSpPr txBox="1">
            <a:spLocks/>
          </p:cNvSpPr>
          <p:nvPr/>
        </p:nvSpPr>
        <p:spPr>
          <a:xfrm>
            <a:off x="581191" y="3182112"/>
            <a:ext cx="10993549" cy="3675888"/>
          </a:xfrm>
          <a:prstGeom prst="rect">
            <a:avLst/>
          </a:prstGeom>
          <a:effectLst/>
        </p:spPr>
        <p:txBody>
          <a:bodyPr vert="horz" lIns="91440" tIns="45720" rIns="91440" bIns="45720" rtlCol="0" anchor="b">
            <a:normAutofit/>
          </a:bodyPr>
          <a:lstStyle>
            <a:lvl1pPr algn="l" defTabSz="457200" rtl="0" eaLnBrk="1" latinLnBrk="0" hangingPunct="1">
              <a:spcBef>
                <a:spcPct val="0"/>
              </a:spcBef>
              <a:buNone/>
              <a:defRPr sz="3600" b="0" kern="1200" cap="all">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3200" dirty="0" smtClean="0">
                <a:solidFill>
                  <a:schemeClr val="bg1"/>
                </a:solidFill>
              </a:rPr>
              <a:t>Agenda:</a:t>
            </a:r>
          </a:p>
          <a:p>
            <a:pPr algn="ctr"/>
            <a:endParaRPr lang="es-ES" sz="3200" dirty="0" smtClean="0">
              <a:solidFill>
                <a:schemeClr val="bg1"/>
              </a:solidFill>
            </a:endParaRPr>
          </a:p>
          <a:p>
            <a:pPr algn="ctr"/>
            <a:r>
              <a:rPr lang="es-ES" sz="3200" dirty="0" err="1" smtClean="0">
                <a:solidFill>
                  <a:schemeClr val="bg1"/>
                </a:solidFill>
              </a:rPr>
              <a:t>Kahoot</a:t>
            </a:r>
            <a:r>
              <a:rPr lang="es-ES" sz="3200" dirty="0" smtClean="0">
                <a:solidFill>
                  <a:schemeClr val="bg1"/>
                </a:solidFill>
              </a:rPr>
              <a:t> U2 Capítulo 4.</a:t>
            </a:r>
          </a:p>
          <a:p>
            <a:pPr algn="ctr"/>
            <a:r>
              <a:rPr lang="es-ES" sz="3200" dirty="0" smtClean="0">
                <a:solidFill>
                  <a:schemeClr val="bg1"/>
                </a:solidFill>
              </a:rPr>
              <a:t>Desarrollo de la unidad y ejercicios.</a:t>
            </a:r>
          </a:p>
          <a:p>
            <a:pPr algn="ctr"/>
            <a:r>
              <a:rPr lang="es-ES" sz="3200" dirty="0" smtClean="0">
                <a:solidFill>
                  <a:schemeClr val="bg1"/>
                </a:solidFill>
              </a:rPr>
              <a:t>Exposiciones de los temas de la U3 (G7 y G15)</a:t>
            </a:r>
          </a:p>
          <a:p>
            <a:pPr algn="ctr"/>
            <a:endParaRPr lang="es-ES" sz="3200" dirty="0">
              <a:solidFill>
                <a:schemeClr val="bg1"/>
              </a:solidFill>
            </a:endParaRPr>
          </a:p>
          <a:p>
            <a:pPr algn="ctr"/>
            <a:endParaRPr lang="en-US" sz="3200" dirty="0">
              <a:solidFill>
                <a:schemeClr val="bg1"/>
              </a:solidFill>
            </a:endParaRPr>
          </a:p>
        </p:txBody>
      </p:sp>
    </p:spTree>
    <p:extLst>
      <p:ext uri="{BB962C8B-B14F-4D97-AF65-F5344CB8AC3E}">
        <p14:creationId xmlns:p14="http://schemas.microsoft.com/office/powerpoint/2010/main" val="9200669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rot="16200000">
            <a:off x="-1535656" y="3428604"/>
            <a:ext cx="5418272" cy="1013800"/>
          </a:xfrm>
        </p:spPr>
        <p:txBody>
          <a:bodyPr>
            <a:normAutofit/>
          </a:bodyPr>
          <a:lstStyle/>
          <a:p>
            <a:r>
              <a:rPr lang="es-ES" sz="3200" dirty="0" smtClean="0">
                <a:solidFill>
                  <a:schemeClr val="accent3"/>
                </a:solidFill>
              </a:rPr>
              <a:t>Cronograma de la U2.</a:t>
            </a:r>
            <a:endParaRPr lang="en-US" sz="3200" dirty="0">
              <a:solidFill>
                <a:schemeClr val="accent3"/>
              </a:solidFill>
            </a:endParaRPr>
          </a:p>
        </p:txBody>
      </p:sp>
      <p:pic>
        <p:nvPicPr>
          <p:cNvPr id="3" name="Imagen 2"/>
          <p:cNvPicPr>
            <a:picLocks noChangeAspect="1"/>
          </p:cNvPicPr>
          <p:nvPr/>
        </p:nvPicPr>
        <p:blipFill rotWithShape="1">
          <a:blip r:embed="rId2"/>
          <a:srcRect l="17834" t="19185" r="18916" b="6592"/>
          <a:stretch/>
        </p:blipFill>
        <p:spPr>
          <a:xfrm>
            <a:off x="1844040" y="0"/>
            <a:ext cx="10347960" cy="6830472"/>
          </a:xfrm>
          <a:prstGeom prst="rect">
            <a:avLst/>
          </a:prstGeom>
        </p:spPr>
      </p:pic>
    </p:spTree>
    <p:extLst>
      <p:ext uri="{BB962C8B-B14F-4D97-AF65-F5344CB8AC3E}">
        <p14:creationId xmlns:p14="http://schemas.microsoft.com/office/powerpoint/2010/main" val="24085536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3200" dirty="0" smtClean="0"/>
              <a:t>Contenidos de la U2: capítulo 5.</a:t>
            </a:r>
            <a:endParaRPr lang="en-US" sz="3200" dirty="0"/>
          </a:p>
        </p:txBody>
      </p:sp>
      <p:sp>
        <p:nvSpPr>
          <p:cNvPr id="3" name="Marcador de contenido 2"/>
          <p:cNvSpPr>
            <a:spLocks noGrp="1"/>
          </p:cNvSpPr>
          <p:nvPr>
            <p:ph idx="1"/>
          </p:nvPr>
        </p:nvSpPr>
        <p:spPr>
          <a:xfrm>
            <a:off x="581193" y="2481710"/>
            <a:ext cx="11029615" cy="3678303"/>
          </a:xfrm>
        </p:spPr>
        <p:txBody>
          <a:bodyPr>
            <a:noAutofit/>
          </a:bodyPr>
          <a:lstStyle/>
          <a:p>
            <a:pPr marL="0" indent="0" algn="just">
              <a:buNone/>
            </a:pPr>
            <a:r>
              <a:rPr lang="es-ES_tradnl" sz="2800" dirty="0">
                <a:solidFill>
                  <a:schemeClr val="accent3">
                    <a:lumMod val="50000"/>
                  </a:schemeClr>
                </a:solidFill>
              </a:rPr>
              <a:t>2.A. La estrategia como marco para la investigación.</a:t>
            </a:r>
            <a:endParaRPr lang="en-US" sz="2800" dirty="0">
              <a:solidFill>
                <a:schemeClr val="accent3">
                  <a:lumMod val="50000"/>
                </a:schemeClr>
              </a:solidFill>
            </a:endParaRPr>
          </a:p>
          <a:p>
            <a:pPr marL="0" indent="0" algn="just">
              <a:buNone/>
            </a:pPr>
            <a:r>
              <a:rPr lang="es-ES_tradnl" sz="2800" dirty="0" smtClean="0">
                <a:solidFill>
                  <a:schemeClr val="accent3">
                    <a:lumMod val="50000"/>
                  </a:schemeClr>
                </a:solidFill>
              </a:rPr>
              <a:t>Entorno </a:t>
            </a:r>
            <a:r>
              <a:rPr lang="es-ES_tradnl" sz="2800" dirty="0">
                <a:solidFill>
                  <a:schemeClr val="accent3">
                    <a:lumMod val="50000"/>
                  </a:schemeClr>
                </a:solidFill>
              </a:rPr>
              <a:t>del cliente, de la competencia, de la tecnología y de la empresa. Velocidad del cambio. El impacto de la información y el valor de la Data. El rol de las redes. </a:t>
            </a:r>
            <a:endParaRPr lang="en-US" sz="2800" dirty="0">
              <a:solidFill>
                <a:schemeClr val="accent3">
                  <a:lumMod val="50000"/>
                </a:schemeClr>
              </a:solidFill>
            </a:endParaRPr>
          </a:p>
          <a:p>
            <a:pPr marL="0" indent="0" algn="just">
              <a:buNone/>
            </a:pPr>
            <a:r>
              <a:rPr lang="es-ES_tradnl" sz="2800" dirty="0">
                <a:solidFill>
                  <a:schemeClr val="accent3">
                    <a:lumMod val="50000"/>
                  </a:schemeClr>
                </a:solidFill>
              </a:rPr>
              <a:t>2.B. Proyección de la demanda del mercado y de la empresa. </a:t>
            </a:r>
            <a:endParaRPr lang="en-US" sz="2800" dirty="0">
              <a:solidFill>
                <a:schemeClr val="accent3">
                  <a:lumMod val="50000"/>
                </a:schemeClr>
              </a:solidFill>
            </a:endParaRPr>
          </a:p>
          <a:p>
            <a:pPr marL="0" indent="0" algn="just">
              <a:buNone/>
            </a:pPr>
            <a:r>
              <a:rPr lang="es-ES_tradnl" sz="2800" dirty="0">
                <a:solidFill>
                  <a:schemeClr val="accent3">
                    <a:lumMod val="50000"/>
                  </a:schemeClr>
                </a:solidFill>
              </a:rPr>
              <a:t>Fuentes y variables. Conclusiones de la investigación. Objetivos preliminares. Desarrollo la validación de la estrategia competitiva</a:t>
            </a:r>
            <a:r>
              <a:rPr lang="es-ES_tradnl" sz="2800" dirty="0" smtClean="0">
                <a:solidFill>
                  <a:schemeClr val="accent3">
                    <a:lumMod val="50000"/>
                  </a:schemeClr>
                </a:solidFill>
              </a:rPr>
              <a:t>. </a:t>
            </a:r>
            <a:endParaRPr lang="en-US" sz="2800" dirty="0">
              <a:solidFill>
                <a:schemeClr val="accent3">
                  <a:lumMod val="50000"/>
                </a:schemeClr>
              </a:solidFill>
            </a:endParaRPr>
          </a:p>
          <a:p>
            <a:pPr marL="0" indent="0" algn="just">
              <a:buNone/>
            </a:pPr>
            <a:endParaRPr lang="en-US" sz="2800" dirty="0">
              <a:solidFill>
                <a:schemeClr val="accent3">
                  <a:lumMod val="50000"/>
                </a:schemeClr>
              </a:solidFill>
            </a:endParaRPr>
          </a:p>
        </p:txBody>
      </p:sp>
    </p:spTree>
    <p:extLst>
      <p:ext uri="{BB962C8B-B14F-4D97-AF65-F5344CB8AC3E}">
        <p14:creationId xmlns:p14="http://schemas.microsoft.com/office/powerpoint/2010/main" val="37054142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just"/>
            <a:r>
              <a:rPr lang="es-ES" dirty="0" smtClean="0"/>
              <a:t>¿Cuál gráfico corresponde a una organización orientada al cliente  y cuál no?</a:t>
            </a:r>
            <a:endParaRPr lang="en-US" dirty="0"/>
          </a:p>
        </p:txBody>
      </p:sp>
      <p:pic>
        <p:nvPicPr>
          <p:cNvPr id="4" name="Marcador de contenido 3"/>
          <p:cNvPicPr>
            <a:picLocks noGrp="1" noChangeAspect="1"/>
          </p:cNvPicPr>
          <p:nvPr>
            <p:ph idx="1"/>
          </p:nvPr>
        </p:nvPicPr>
        <p:blipFill rotWithShape="1">
          <a:blip r:embed="rId3"/>
          <a:srcRect l="8795" t="15775" r="6744" b="6165"/>
          <a:stretch/>
        </p:blipFill>
        <p:spPr>
          <a:xfrm>
            <a:off x="1938528" y="2000901"/>
            <a:ext cx="9026350" cy="4692508"/>
          </a:xfrm>
          <a:prstGeom prst="rect">
            <a:avLst/>
          </a:prstGeom>
        </p:spPr>
      </p:pic>
    </p:spTree>
    <p:extLst>
      <p:ext uri="{BB962C8B-B14F-4D97-AF65-F5344CB8AC3E}">
        <p14:creationId xmlns:p14="http://schemas.microsoft.com/office/powerpoint/2010/main" val="19317078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Conceptos:</a:t>
            </a:r>
            <a:endParaRPr lang="en-US" dirty="0"/>
          </a:p>
        </p:txBody>
      </p:sp>
      <p:sp>
        <p:nvSpPr>
          <p:cNvPr id="3" name="Marcador de contenido 2"/>
          <p:cNvSpPr>
            <a:spLocks noGrp="1"/>
          </p:cNvSpPr>
          <p:nvPr>
            <p:ph idx="1"/>
          </p:nvPr>
        </p:nvSpPr>
        <p:spPr>
          <a:xfrm>
            <a:off x="298704" y="2473104"/>
            <a:ext cx="11594592" cy="3678303"/>
          </a:xfrm>
        </p:spPr>
        <p:txBody>
          <a:bodyPr>
            <a:noAutofit/>
          </a:bodyPr>
          <a:lstStyle/>
          <a:p>
            <a:r>
              <a:rPr lang="es-ES" sz="2800" dirty="0">
                <a:solidFill>
                  <a:schemeClr val="accent3">
                    <a:lumMod val="50000"/>
                  </a:schemeClr>
                </a:solidFill>
              </a:rPr>
              <a:t>El valor percibido por el cliente (CPV) es la diferencia entre la evaluación que el cliente hace respecto de todos los beneficios y todos los costos inherentes a un producto. El beneficio total para el cliente es el valor monetario percibido del conjunto de beneficios económicos, funcionales y psicológicos que los </a:t>
            </a:r>
            <a:r>
              <a:rPr lang="es-ES" sz="2800" dirty="0" smtClean="0">
                <a:solidFill>
                  <a:schemeClr val="accent3">
                    <a:lumMod val="50000"/>
                  </a:schemeClr>
                </a:solidFill>
              </a:rPr>
              <a:t>consumidores </a:t>
            </a:r>
            <a:r>
              <a:rPr lang="es-ES" sz="2800" dirty="0">
                <a:solidFill>
                  <a:schemeClr val="accent3">
                    <a:lumMod val="50000"/>
                  </a:schemeClr>
                </a:solidFill>
              </a:rPr>
              <a:t>esperan recibir de una determinada oferta de mercado, como resultado del producto, el servicio, las personas involucradas en la transacción y la imagen. El costo total para el cliente es el conjunto de </a:t>
            </a:r>
            <a:r>
              <a:rPr lang="es-ES" sz="2800" dirty="0" smtClean="0">
                <a:solidFill>
                  <a:schemeClr val="accent3">
                    <a:lumMod val="50000"/>
                  </a:schemeClr>
                </a:solidFill>
              </a:rPr>
              <a:t>costos </a:t>
            </a:r>
            <a:r>
              <a:rPr lang="es-ES" sz="2800" dirty="0">
                <a:solidFill>
                  <a:schemeClr val="accent3">
                    <a:lumMod val="50000"/>
                  </a:schemeClr>
                </a:solidFill>
              </a:rPr>
              <a:t>en que incurren los clientes al evaluar, obtener, usar y finalmente deshacerse de una oferta de mercado determinada. Incluye costos monetarios, de tiempo, de energía y psicológicos.</a:t>
            </a:r>
            <a:endParaRPr lang="en-US" sz="2800" dirty="0">
              <a:solidFill>
                <a:schemeClr val="accent3">
                  <a:lumMod val="50000"/>
                </a:schemeClr>
              </a:solidFill>
            </a:endParaRPr>
          </a:p>
        </p:txBody>
      </p:sp>
    </p:spTree>
    <p:extLst>
      <p:ext uri="{BB962C8B-B14F-4D97-AF65-F5344CB8AC3E}">
        <p14:creationId xmlns:p14="http://schemas.microsoft.com/office/powerpoint/2010/main" val="18884647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71600" y="381000"/>
            <a:ext cx="9601200" cy="1485900"/>
          </a:xfrm>
        </p:spPr>
        <p:txBody>
          <a:bodyPr>
            <a:normAutofit/>
          </a:bodyPr>
          <a:lstStyle/>
          <a:p>
            <a:r>
              <a:rPr lang="es-ES" dirty="0" smtClean="0"/>
              <a:t>El proceso desde el problema, la oportunidad y hasta la solución:</a:t>
            </a:r>
            <a:endParaRPr lang="en-US" dirty="0"/>
          </a:p>
        </p:txBody>
      </p:sp>
      <p:pic>
        <p:nvPicPr>
          <p:cNvPr id="7" name="Imagen 6"/>
          <p:cNvPicPr>
            <a:picLocks noChangeAspect="1"/>
          </p:cNvPicPr>
          <p:nvPr/>
        </p:nvPicPr>
        <p:blipFill rotWithShape="1">
          <a:blip r:embed="rId3"/>
          <a:srcRect l="1563" t="4761" r="1563"/>
          <a:stretch/>
        </p:blipFill>
        <p:spPr>
          <a:xfrm>
            <a:off x="0" y="2171700"/>
            <a:ext cx="12192000" cy="4152900"/>
          </a:xfrm>
          <a:prstGeom prst="rect">
            <a:avLst/>
          </a:prstGeom>
        </p:spPr>
      </p:pic>
    </p:spTree>
    <p:extLst>
      <p:ext uri="{BB962C8B-B14F-4D97-AF65-F5344CB8AC3E}">
        <p14:creationId xmlns:p14="http://schemas.microsoft.com/office/powerpoint/2010/main" val="3324857240"/>
      </p:ext>
    </p:extLst>
  </p:cSld>
  <p:clrMapOvr>
    <a:masterClrMapping/>
  </p:clrMapOvr>
  <p:timing>
    <p:tnLst>
      <p:par>
        <p:cTn id="1" dur="indefinite" restart="never" nodeType="tmRoot"/>
      </p:par>
    </p:tnLst>
  </p:timing>
</p:sld>
</file>

<file path=ppt/theme/theme1.xml><?xml version="1.0" encoding="utf-8"?>
<a:theme xmlns:a="http://schemas.openxmlformats.org/drawingml/2006/main" name="Dividendo">
  <a:themeElements>
    <a:clrScheme name="Dividendo">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o">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o">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Dividendo</Template>
  <TotalTime>3180</TotalTime>
  <Words>1737</Words>
  <Application>Microsoft Office PowerPoint</Application>
  <PresentationFormat>Panorámica</PresentationFormat>
  <Paragraphs>109</Paragraphs>
  <Slides>35</Slides>
  <Notes>14</Notes>
  <HiddenSlides>0</HiddenSlides>
  <MMClips>2</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35</vt:i4>
      </vt:variant>
    </vt:vector>
  </HeadingPairs>
  <TitlesOfParts>
    <vt:vector size="39" baseType="lpstr">
      <vt:lpstr>Calibri</vt:lpstr>
      <vt:lpstr>Gill Sans MT</vt:lpstr>
      <vt:lpstr>Wingdings 2</vt:lpstr>
      <vt:lpstr>Dividendo</vt:lpstr>
      <vt:lpstr>Ejemplos de buena y mala ingeniería de productos… </vt:lpstr>
      <vt:lpstr>Ejemplos de buena y mala ingeniería de mercado.</vt:lpstr>
      <vt:lpstr>La habilidad en la ingeniería de mercado tiene directa proporción a los clientes, cultivando relaciones leales solidas, de largo plazo; es la conexión con los clientes en el proceso de brindar información,  atraerlos,  motivarlos y entregarles valor y satisfacción.</vt:lpstr>
      <vt:lpstr>8va Clase. 24/4/2024. Unidad 2 (Capítulo 5).</vt:lpstr>
      <vt:lpstr>Cronograma de la U2.</vt:lpstr>
      <vt:lpstr>Contenidos de la U2: capítulo 5.</vt:lpstr>
      <vt:lpstr>¿Cuál gráfico corresponde a una organización orientada al cliente  y cuál no?</vt:lpstr>
      <vt:lpstr>Conceptos:</vt:lpstr>
      <vt:lpstr>El proceso desde el problema, la oportunidad y hasta la solución:</vt:lpstr>
      <vt:lpstr>NIVELES DE INFORMACIÓN Primaria:</vt:lpstr>
      <vt:lpstr>Proyección de la demanda, qué es y para qué sirve.</vt:lpstr>
      <vt:lpstr>Proyección de la demanda:</vt:lpstr>
      <vt:lpstr>Proyección de la demanda:</vt:lpstr>
      <vt:lpstr>   ¿Qué es lo que el cliente quiere?  Ser escuchado y recibir respuestas. </vt:lpstr>
      <vt:lpstr>Presentación de PowerPoint</vt:lpstr>
      <vt:lpstr>Pasos en el análisis de valor para el cliente: </vt:lpstr>
      <vt:lpstr>Presentación de PowerPoint</vt:lpstr>
      <vt:lpstr>Presentación de PowerPoint</vt:lpstr>
      <vt:lpstr>¿qué  pasa cuando  entregamos  valor ?</vt:lpstr>
      <vt:lpstr>¿qué es la propuesta de valor y el sistema de entrega de valor? </vt:lpstr>
      <vt:lpstr>Presentación de PowerPoint</vt:lpstr>
      <vt:lpstr>Conceptos:  satisfacción total del cliente.  </vt:lpstr>
      <vt:lpstr>Conceptos: ¿Cuáles son los otros interesados?</vt:lpstr>
      <vt:lpstr>La gestión de la rentabilidad del cliente:</vt:lpstr>
      <vt:lpstr>Repasando lo aprendido: entregables en el proyecto.</vt:lpstr>
      <vt:lpstr>¿cuáles herramientas se utilizarán? (Entre otras que pueden usar) </vt:lpstr>
      <vt:lpstr>Presentación de PowerPoint</vt:lpstr>
      <vt:lpstr>Herramientas de análisis y evaluación: Ansoff.</vt:lpstr>
      <vt:lpstr>Herramientas de análisis y evaluación:</vt:lpstr>
      <vt:lpstr>Herramientas de análisis y evaluación:</vt:lpstr>
      <vt:lpstr>FODA: ¿aprovechar, transformar, oponerse o evitar?</vt:lpstr>
      <vt:lpstr>Herramienta de análisis y evaluación: FODA</vt:lpstr>
      <vt:lpstr>En resumen las relaciones leales sobre la calidad:</vt:lpstr>
      <vt:lpstr>Exposiciones de la u3:   grupos 4 (7)    Tema innovación con escasez de recursos, innovación frugal, metodologías, casos y recomendaciones.  y grupo 15:  Tema metaverso, desafíos, casos, recomendaciones.</vt:lpstr>
      <vt:lpstr>Exposiciones de la u3: 6/5 (quedan el 7, 9, 16)  grupo  3  Tema: formas en que las empresas capturan información de los clientes, sin reconocimiento de ello,  para ofrecerles productos y servicios.  y grupo 8   Tema: el comportamiento del consumidor, relaciones con la filosofía, la antropología, la sociología y la psicología.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5ta. Clase. 28 de abril. Unidad 2.</dc:title>
  <dc:creator>monica</dc:creator>
  <cp:lastModifiedBy>monica</cp:lastModifiedBy>
  <cp:revision>97</cp:revision>
  <dcterms:created xsi:type="dcterms:W3CDTF">2021-04-28T01:13:51Z</dcterms:created>
  <dcterms:modified xsi:type="dcterms:W3CDTF">2024-04-24T15:55:20Z</dcterms:modified>
</cp:coreProperties>
</file>