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8" r:id="rId5"/>
    <p:sldId id="266" r:id="rId6"/>
    <p:sldId id="262" r:id="rId7"/>
    <p:sldId id="268" r:id="rId8"/>
    <p:sldId id="269" r:id="rId9"/>
    <p:sldId id="270" r:id="rId10"/>
    <p:sldId id="271" r:id="rId11"/>
    <p:sldId id="263" r:id="rId12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266E7F6-D664-1214-D152-BD83E3B3377F}" v="918" dt="2025-11-06T13:10:12.341"/>
    <p1510:client id="{C88D2404-D26E-02D4-2CE1-97D6288C4784}" v="7" dt="2025-11-06T13:25:44.02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44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4202B4A-6DB6-56A3-01DE-7B484451E0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73D9DEB-1FA2-B28D-B18B-92B8B007C7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2C703E1-AED4-F29A-FE86-A79062798F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A0B74-5631-4D07-BF6B-2316D311AA49}" type="datetimeFigureOut">
              <a:rPr lang="es-AR" smtClean="0"/>
              <a:t>7/11/2025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5EA23B3-C525-53AF-C721-1AA4BDFF7A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ED08F2C-A9D2-8478-CDB2-2C08DC086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44FF-18F4-4275-B936-5D5B95D2B39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1949413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6A2DCF-71A8-1236-A614-C56F6BCF62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635B2C8-6404-3200-F4C7-E2CA40D267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FF12A96-9A2B-5D70-F0DF-25D277AB4A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A0B74-5631-4D07-BF6B-2316D311AA49}" type="datetimeFigureOut">
              <a:rPr lang="es-AR" smtClean="0"/>
              <a:t>7/11/2025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7891FB2-091C-5A1C-DE62-24207CE24E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5908EB9-37A7-B285-2804-DE7AD01C44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44FF-18F4-4275-B936-5D5B95D2B39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8585806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3593716-00CD-B7AD-CB7F-94095EF18BF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05566A0-3D86-F1E2-0C1D-BFB5B7427B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46A965B-46CC-77EA-D182-92B1096C1D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A0B74-5631-4D07-BF6B-2316D311AA49}" type="datetimeFigureOut">
              <a:rPr lang="es-AR" smtClean="0"/>
              <a:t>7/11/2025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DA45BEC-9F36-D190-DB5A-2017A61BB4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5E065AD-F26A-C977-FE94-F9DD2D943A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44FF-18F4-4275-B936-5D5B95D2B39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958726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B16847B-6323-FF8D-6878-7AFDF5D2C0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18B9505-BBCF-8A47-B1D4-BBBC4B4743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3951D29-DA11-A76A-5DE4-48A7823E21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A0B74-5631-4D07-BF6B-2316D311AA49}" type="datetimeFigureOut">
              <a:rPr lang="es-AR" smtClean="0"/>
              <a:t>7/11/2025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EA0B587-9E2B-2B67-B70C-A9AD033880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A9FD228-D973-0EA1-79C2-5A570A2D44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44FF-18F4-4275-B936-5D5B95D2B39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2282968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1CD5438-247A-D4CE-A5CD-2793D4DECA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F5CCCA5-E534-A492-B0ED-94373CC9C8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25B8446-8124-D3AA-2FFD-6C71D52410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A0B74-5631-4D07-BF6B-2316D311AA49}" type="datetimeFigureOut">
              <a:rPr lang="es-AR" smtClean="0"/>
              <a:t>7/11/2025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4677A01-E411-730A-F082-CCB78628DE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416605F-E3C0-5D1D-A9FC-D137E0BCE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44FF-18F4-4275-B936-5D5B95D2B39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9504473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31D4A45-B0FF-6F18-0981-7028CC0348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FD38E29-ABC8-D5B5-7526-E3E7A22A020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9BC6325-2EC4-715E-C25A-CBBE8113E9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475644D-1109-64AC-42BA-9F1B4003C9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A0B74-5631-4D07-BF6B-2316D311AA49}" type="datetimeFigureOut">
              <a:rPr lang="es-AR" smtClean="0"/>
              <a:t>7/11/2025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AE5C88A-3F93-9FA2-FB88-5DC9709D6C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DE2FF0E-0B35-D686-B5CC-9862F58CF7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44FF-18F4-4275-B936-5D5B95D2B39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2213030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9F88FBC-4636-FD33-AC52-0D29CED593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A884CA6-217C-980A-5B7F-EBB16C6B88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EC368D4-AA7D-6883-99A2-2903899A28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6610E947-3BF1-C74F-37A6-F60D36D6E2F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A0D11CFA-C27F-F2B7-6431-EDCB1F56BEA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BDB38BB1-EFBA-1927-1376-EE9B9382E9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A0B74-5631-4D07-BF6B-2316D311AA49}" type="datetimeFigureOut">
              <a:rPr lang="es-AR" smtClean="0"/>
              <a:t>7/11/2025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150BECDA-551A-1727-90BD-7935BF1575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357E2B0F-9AB7-E754-F618-38CD8A2D1B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44FF-18F4-4275-B936-5D5B95D2B39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9374108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F3B1387-0992-693A-C8DA-6EE7CC5885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288BF0CD-CFAA-F351-F664-C2B810FAA2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A0B74-5631-4D07-BF6B-2316D311AA49}" type="datetimeFigureOut">
              <a:rPr lang="es-AR" smtClean="0"/>
              <a:t>7/11/2025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975CD965-405A-BEE7-65D5-5E88649FC8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D63DDB2-EDB6-223D-6D59-8FD84F12D1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44FF-18F4-4275-B936-5D5B95D2B39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092612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4B03E18D-A80C-3DB6-CB86-1530F63420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A0B74-5631-4D07-BF6B-2316D311AA49}" type="datetimeFigureOut">
              <a:rPr lang="es-AR" smtClean="0"/>
              <a:t>7/11/2025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4538E22-294F-D42F-9089-726B675F13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4F3F94A-F058-DD09-F000-9BBD23BF9B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44FF-18F4-4275-B936-5D5B95D2B39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73504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AA59B27-C262-3BD3-02F9-CF9AD6D162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BD0C076-51DD-3C61-A866-802CC1B488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826779D-B005-D41C-2DF1-059D8F47CF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63EC98C-AC96-5169-B9C9-4B4F61B10C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A0B74-5631-4D07-BF6B-2316D311AA49}" type="datetimeFigureOut">
              <a:rPr lang="es-AR" smtClean="0"/>
              <a:t>7/11/2025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2E91AC2-7710-DBEE-FCD7-8C97CC1FCD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EC124E3-6F45-8FB7-7858-66B0C34AF3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44FF-18F4-4275-B936-5D5B95D2B39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66080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3947E96-1867-D79A-48C4-6EA565AE55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2D6CCD91-5764-F218-CE89-27B78F9CBC8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65531C9-E2AC-9189-5628-C753B5C04C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AC365DA-30E3-D3B1-0A63-6B03165AD4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A0B74-5631-4D07-BF6B-2316D311AA49}" type="datetimeFigureOut">
              <a:rPr lang="es-AR" smtClean="0"/>
              <a:t>7/11/2025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02DA132-42EB-776C-A10E-91B821193F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3D78CB1-7C30-D35C-AFFE-B4116B3821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44FF-18F4-4275-B936-5D5B95D2B39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273914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7FEE76D-DD1A-8EF2-0C7E-67DF595BD3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CB27DB0-0E0C-615B-BB6C-F8017A6BB3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E27E58F-40F0-22A0-685F-5F1B7193D4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8AA0B74-5631-4D07-BF6B-2316D311AA49}" type="datetimeFigureOut">
              <a:rPr lang="es-AR" smtClean="0"/>
              <a:t>7/11/2025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AFDECCD-B6DF-674D-BA80-D436F07EC4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C2EAEEE-5F3A-C44F-B543-995B5BE653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3DC44FF-18F4-4275-B936-5D5B95D2B39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113873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E5F3FEEE-3577-00A7-22D7-DEAF736BE18A}"/>
              </a:ext>
            </a:extLst>
          </p:cNvPr>
          <p:cNvSpPr/>
          <p:nvPr/>
        </p:nvSpPr>
        <p:spPr>
          <a:xfrm>
            <a:off x="-4153" y="514071"/>
            <a:ext cx="12193596" cy="634648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3" name="Marcador de contenido 2" descr="Imagen que contiene tabla, diferente, computadora, cuarto&#10;&#10;El contenido generado por IA puede ser incorrecto.">
            <a:extLst>
              <a:ext uri="{FF2B5EF4-FFF2-40B4-BE49-F238E27FC236}">
                <a16:creationId xmlns:a16="http://schemas.microsoft.com/office/drawing/2014/main" id="{FEBF648D-D402-7A9A-E71B-DFCDAE184F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601136" y="-298"/>
            <a:ext cx="6596897" cy="6852997"/>
          </a:xfrm>
          <a:prstGeom prst="rect">
            <a:avLst/>
          </a:prstGeom>
        </p:spPr>
      </p:pic>
      <p:sp>
        <p:nvSpPr>
          <p:cNvPr id="4" name="CuadroTexto 4">
            <a:extLst>
              <a:ext uri="{FF2B5EF4-FFF2-40B4-BE49-F238E27FC236}">
                <a16:creationId xmlns:a16="http://schemas.microsoft.com/office/drawing/2014/main" id="{24245809-F704-A0FE-1029-FB2AD023E4FC}"/>
              </a:ext>
            </a:extLst>
          </p:cNvPr>
          <p:cNvSpPr txBox="1"/>
          <p:nvPr/>
        </p:nvSpPr>
        <p:spPr>
          <a:xfrm>
            <a:off x="135866" y="1016329"/>
            <a:ext cx="5287328" cy="2093133"/>
          </a:xfrm>
          <a:prstGeom prst="rect">
            <a:avLst/>
          </a:prstGeom>
        </p:spPr>
        <p:txBody>
          <a:bodyPr rot="0" spcFirstLastPara="0" vert="horz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defPPr>
              <a:defRPr lang="es-A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>
                <a:solidFill>
                  <a:schemeClr val="tx1">
                    <a:lumMod val="85000"/>
                    <a:lumOff val="15000"/>
                  </a:schemeClr>
                </a:solidFill>
                <a:latin typeface="ADLaM Display"/>
                <a:ea typeface="ADLaM Display"/>
                <a:cs typeface="ADLaM Display"/>
              </a:rPr>
              <a:t>RECURSOS DE MOODLE PARA LA ENSEÑANZA CON APOYO DE IA</a:t>
            </a:r>
          </a:p>
        </p:txBody>
      </p:sp>
      <p:sp>
        <p:nvSpPr>
          <p:cNvPr id="5" name="CuadroTexto 8">
            <a:extLst>
              <a:ext uri="{FF2B5EF4-FFF2-40B4-BE49-F238E27FC236}">
                <a16:creationId xmlns:a16="http://schemas.microsoft.com/office/drawing/2014/main" id="{0A7E320F-3B73-6BE3-6022-C63ACFE4F074}"/>
              </a:ext>
            </a:extLst>
          </p:cNvPr>
          <p:cNvSpPr txBox="1"/>
          <p:nvPr/>
        </p:nvSpPr>
        <p:spPr>
          <a:xfrm>
            <a:off x="61090" y="3682962"/>
            <a:ext cx="5431099" cy="741662"/>
          </a:xfrm>
          <a:prstGeom prst="rect">
            <a:avLst/>
          </a:prstGeom>
        </p:spPr>
        <p:txBody>
          <a:bodyPr rot="0" spcFirstLastPara="0" vert="horz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defPPr>
              <a:defRPr lang="es-A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200" dirty="0">
                <a:solidFill>
                  <a:srgbClr val="486D7F"/>
                </a:solidFill>
                <a:latin typeface="ADLaM Display"/>
                <a:ea typeface="ADLaM Display"/>
                <a:cs typeface="ADLaM Display"/>
              </a:rPr>
              <a:t>2DO ENCUENTRO </a:t>
            </a:r>
          </a:p>
        </p:txBody>
      </p:sp>
      <p:sp>
        <p:nvSpPr>
          <p:cNvPr id="6" name="CuadroTexto 8">
            <a:extLst>
              <a:ext uri="{FF2B5EF4-FFF2-40B4-BE49-F238E27FC236}">
                <a16:creationId xmlns:a16="http://schemas.microsoft.com/office/drawing/2014/main" id="{B84A807C-399A-EEA7-DC7F-9C854FFB757F}"/>
              </a:ext>
            </a:extLst>
          </p:cNvPr>
          <p:cNvSpPr txBox="1"/>
          <p:nvPr/>
        </p:nvSpPr>
        <p:spPr>
          <a:xfrm>
            <a:off x="61090" y="5652661"/>
            <a:ext cx="5574873" cy="871058"/>
          </a:xfrm>
          <a:prstGeom prst="rect">
            <a:avLst/>
          </a:prstGeom>
        </p:spPr>
        <p:txBody>
          <a:bodyPr rot="0" spcFirstLastPara="0" vert="horz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defPPr>
              <a:defRPr lang="es-A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200" err="1">
                <a:latin typeface="ADLaM Display"/>
                <a:ea typeface="ADLaM Display"/>
                <a:cs typeface="ADLaM Display"/>
              </a:rPr>
              <a:t>Comenzamos</a:t>
            </a:r>
            <a:r>
              <a:rPr lang="en-US" sz="3200" dirty="0">
                <a:latin typeface="ADLaM Display"/>
                <a:ea typeface="ADLaM Display"/>
                <a:cs typeface="ADLaM Display"/>
              </a:rPr>
              <a:t>...</a:t>
            </a:r>
          </a:p>
        </p:txBody>
      </p:sp>
    </p:spTree>
    <p:extLst>
      <p:ext uri="{BB962C8B-B14F-4D97-AF65-F5344CB8AC3E}">
        <p14:creationId xmlns:p14="http://schemas.microsoft.com/office/powerpoint/2010/main" val="18421878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6E8CF2D-B9BF-D2FE-6AA9-DC72D9F0D2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497BCE4F-1789-260C-F729-9A46189C7387}"/>
              </a:ext>
            </a:extLst>
          </p:cNvPr>
          <p:cNvSpPr/>
          <p:nvPr/>
        </p:nvSpPr>
        <p:spPr>
          <a:xfrm>
            <a:off x="-4153" y="542826"/>
            <a:ext cx="12193596" cy="63177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32DE044A-7E95-11FC-F54A-F70B25492860}"/>
              </a:ext>
            </a:extLst>
          </p:cNvPr>
          <p:cNvSpPr txBox="1">
            <a:spLocks/>
          </p:cNvSpPr>
          <p:nvPr/>
        </p:nvSpPr>
        <p:spPr>
          <a:xfrm>
            <a:off x="838192" y="544393"/>
            <a:ext cx="9307919" cy="6633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s-AR"/>
            </a:defPPr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600" b="1" dirty="0">
                <a:solidFill>
                  <a:srgbClr val="486D7F"/>
                </a:solidFill>
                <a:latin typeface="ADLaM Display"/>
                <a:ea typeface="ADLaM Display"/>
                <a:cs typeface="ADLaM Display"/>
              </a:rPr>
              <a:t>HOJA DE RUTA – ENCUENTRO PRESENCIAL 4/11/25</a:t>
            </a:r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19E2657A-76AA-19B1-3752-E576EB80F372}"/>
              </a:ext>
            </a:extLst>
          </p:cNvPr>
          <p:cNvGrpSpPr/>
          <p:nvPr/>
        </p:nvGrpSpPr>
        <p:grpSpPr>
          <a:xfrm>
            <a:off x="1071829" y="1287129"/>
            <a:ext cx="10051929" cy="745467"/>
            <a:chOff x="1109285" y="1905356"/>
            <a:chExt cx="10316398" cy="791969"/>
          </a:xfrm>
        </p:grpSpPr>
        <p:sp>
          <p:nvSpPr>
            <p:cNvPr id="5" name="Rectángulo: esquinas redondeadas 4">
              <a:extLst>
                <a:ext uri="{FF2B5EF4-FFF2-40B4-BE49-F238E27FC236}">
                  <a16:creationId xmlns:a16="http://schemas.microsoft.com/office/drawing/2014/main" id="{E135754C-408C-A130-CA27-8A33CB2E615B}"/>
                </a:ext>
              </a:extLst>
            </p:cNvPr>
            <p:cNvSpPr/>
            <p:nvPr/>
          </p:nvSpPr>
          <p:spPr>
            <a:xfrm>
              <a:off x="1109285" y="1905356"/>
              <a:ext cx="10172625" cy="656342"/>
            </a:xfrm>
            <a:prstGeom prst="round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6" name="Rectángulo: esquinas redondeadas 5">
              <a:extLst>
                <a:ext uri="{FF2B5EF4-FFF2-40B4-BE49-F238E27FC236}">
                  <a16:creationId xmlns:a16="http://schemas.microsoft.com/office/drawing/2014/main" id="{CEDA7D9F-CF5D-2B1C-51AB-3E8C5F6D989F}"/>
                </a:ext>
              </a:extLst>
            </p:cNvPr>
            <p:cNvSpPr/>
            <p:nvPr/>
          </p:nvSpPr>
          <p:spPr>
            <a:xfrm>
              <a:off x="1301869" y="2034208"/>
              <a:ext cx="10123814" cy="663117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91440" tIns="45720" rIns="91440" bIns="45720" rtlCol="0" anchor="ctr"/>
            <a:lstStyle/>
            <a:p>
              <a:pPr algn="ctr"/>
              <a:endParaRPr lang="es-ES"/>
            </a:p>
          </p:txBody>
        </p:sp>
      </p:grpSp>
      <p:sp>
        <p:nvSpPr>
          <p:cNvPr id="13" name="CuadroTexto 12">
            <a:extLst>
              <a:ext uri="{FF2B5EF4-FFF2-40B4-BE49-F238E27FC236}">
                <a16:creationId xmlns:a16="http://schemas.microsoft.com/office/drawing/2014/main" id="{85375C27-1CC3-2E20-B31B-D38F56C51077}"/>
              </a:ext>
            </a:extLst>
          </p:cNvPr>
          <p:cNvSpPr txBox="1"/>
          <p:nvPr/>
        </p:nvSpPr>
        <p:spPr>
          <a:xfrm>
            <a:off x="1398559" y="1474398"/>
            <a:ext cx="9447360" cy="49244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2600" dirty="0">
                <a:latin typeface="ADLaM Display"/>
                <a:ea typeface="ADLaM Display"/>
                <a:cs typeface="ADLaM Display"/>
              </a:rPr>
              <a:t>Bienvenida y presentación</a:t>
            </a:r>
          </a:p>
        </p:txBody>
      </p:sp>
      <p:grpSp>
        <p:nvGrpSpPr>
          <p:cNvPr id="19" name="Grupo 18">
            <a:extLst>
              <a:ext uri="{FF2B5EF4-FFF2-40B4-BE49-F238E27FC236}">
                <a16:creationId xmlns:a16="http://schemas.microsoft.com/office/drawing/2014/main" id="{5CD5EE95-46E8-AD82-9FA9-0E6DF8534208}"/>
              </a:ext>
            </a:extLst>
          </p:cNvPr>
          <p:cNvGrpSpPr/>
          <p:nvPr/>
        </p:nvGrpSpPr>
        <p:grpSpPr>
          <a:xfrm>
            <a:off x="1071829" y="2437317"/>
            <a:ext cx="10051929" cy="731090"/>
            <a:chOff x="1109285" y="1905356"/>
            <a:chExt cx="10316398" cy="791969"/>
          </a:xfrm>
        </p:grpSpPr>
        <p:sp>
          <p:nvSpPr>
            <p:cNvPr id="20" name="Rectángulo: esquinas redondeadas 19">
              <a:extLst>
                <a:ext uri="{FF2B5EF4-FFF2-40B4-BE49-F238E27FC236}">
                  <a16:creationId xmlns:a16="http://schemas.microsoft.com/office/drawing/2014/main" id="{12945F23-6EA1-AE10-1610-9F22D7B86076}"/>
                </a:ext>
              </a:extLst>
            </p:cNvPr>
            <p:cNvSpPr/>
            <p:nvPr/>
          </p:nvSpPr>
          <p:spPr>
            <a:xfrm>
              <a:off x="1109285" y="1905356"/>
              <a:ext cx="10172625" cy="656342"/>
            </a:xfrm>
            <a:prstGeom prst="round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1" name="Rectángulo: esquinas redondeadas 20">
              <a:extLst>
                <a:ext uri="{FF2B5EF4-FFF2-40B4-BE49-F238E27FC236}">
                  <a16:creationId xmlns:a16="http://schemas.microsoft.com/office/drawing/2014/main" id="{5B645E00-A5B2-5C36-B9F8-0B54A5FD2AFC}"/>
                </a:ext>
              </a:extLst>
            </p:cNvPr>
            <p:cNvSpPr/>
            <p:nvPr/>
          </p:nvSpPr>
          <p:spPr>
            <a:xfrm>
              <a:off x="1301869" y="2034208"/>
              <a:ext cx="10123814" cy="663117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91440" tIns="45720" rIns="91440" bIns="45720" rtlCol="0" anchor="ctr"/>
            <a:lstStyle/>
            <a:p>
              <a:pPr algn="ctr"/>
              <a:endParaRPr lang="es-ES"/>
            </a:p>
          </p:txBody>
        </p:sp>
      </p:grpSp>
      <p:sp>
        <p:nvSpPr>
          <p:cNvPr id="22" name="CuadroTexto 21">
            <a:extLst>
              <a:ext uri="{FF2B5EF4-FFF2-40B4-BE49-F238E27FC236}">
                <a16:creationId xmlns:a16="http://schemas.microsoft.com/office/drawing/2014/main" id="{B3507226-55E9-65B3-7DAF-765BB9ABFC4A}"/>
              </a:ext>
            </a:extLst>
          </p:cNvPr>
          <p:cNvSpPr txBox="1"/>
          <p:nvPr/>
        </p:nvSpPr>
        <p:spPr>
          <a:xfrm>
            <a:off x="1398559" y="2624586"/>
            <a:ext cx="9447360" cy="49244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2600" dirty="0">
                <a:latin typeface="ADLaM Display"/>
                <a:ea typeface="ADLaM Display"/>
                <a:cs typeface="ADLaM Display"/>
              </a:rPr>
              <a:t>Nuestro recorrido hasta hoy</a:t>
            </a:r>
            <a:endParaRPr lang="es-ES" dirty="0"/>
          </a:p>
        </p:txBody>
      </p:sp>
      <p:grpSp>
        <p:nvGrpSpPr>
          <p:cNvPr id="27" name="Grupo 26">
            <a:extLst>
              <a:ext uri="{FF2B5EF4-FFF2-40B4-BE49-F238E27FC236}">
                <a16:creationId xmlns:a16="http://schemas.microsoft.com/office/drawing/2014/main" id="{5BCF81D0-CA8A-EFF1-7924-716836666249}"/>
              </a:ext>
            </a:extLst>
          </p:cNvPr>
          <p:cNvGrpSpPr/>
          <p:nvPr/>
        </p:nvGrpSpPr>
        <p:grpSpPr>
          <a:xfrm>
            <a:off x="1071829" y="3573128"/>
            <a:ext cx="10051929" cy="731091"/>
            <a:chOff x="1109285" y="1905356"/>
            <a:chExt cx="10316398" cy="791969"/>
          </a:xfrm>
        </p:grpSpPr>
        <p:sp>
          <p:nvSpPr>
            <p:cNvPr id="28" name="Rectángulo: esquinas redondeadas 27">
              <a:extLst>
                <a:ext uri="{FF2B5EF4-FFF2-40B4-BE49-F238E27FC236}">
                  <a16:creationId xmlns:a16="http://schemas.microsoft.com/office/drawing/2014/main" id="{66F5D517-4BEB-DA3E-DEDC-E490B6BCB731}"/>
                </a:ext>
              </a:extLst>
            </p:cNvPr>
            <p:cNvSpPr/>
            <p:nvPr/>
          </p:nvSpPr>
          <p:spPr>
            <a:xfrm>
              <a:off x="1109285" y="1905356"/>
              <a:ext cx="10172625" cy="656342"/>
            </a:xfrm>
            <a:prstGeom prst="round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9" name="Rectángulo: esquinas redondeadas 28">
              <a:extLst>
                <a:ext uri="{FF2B5EF4-FFF2-40B4-BE49-F238E27FC236}">
                  <a16:creationId xmlns:a16="http://schemas.microsoft.com/office/drawing/2014/main" id="{FA53E057-F445-F958-5535-6016E464E4BB}"/>
                </a:ext>
              </a:extLst>
            </p:cNvPr>
            <p:cNvSpPr/>
            <p:nvPr/>
          </p:nvSpPr>
          <p:spPr>
            <a:xfrm>
              <a:off x="1301869" y="2034208"/>
              <a:ext cx="10123814" cy="663117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91440" tIns="45720" rIns="91440" bIns="45720" rtlCol="0" anchor="ctr"/>
            <a:lstStyle/>
            <a:p>
              <a:pPr algn="ctr"/>
              <a:endParaRPr lang="es-ES"/>
            </a:p>
          </p:txBody>
        </p:sp>
      </p:grpSp>
      <p:sp>
        <p:nvSpPr>
          <p:cNvPr id="30" name="CuadroTexto 29">
            <a:extLst>
              <a:ext uri="{FF2B5EF4-FFF2-40B4-BE49-F238E27FC236}">
                <a16:creationId xmlns:a16="http://schemas.microsoft.com/office/drawing/2014/main" id="{677476A2-921C-7EEB-6F26-D1FEE49AE765}"/>
              </a:ext>
            </a:extLst>
          </p:cNvPr>
          <p:cNvSpPr txBox="1"/>
          <p:nvPr/>
        </p:nvSpPr>
        <p:spPr>
          <a:xfrm>
            <a:off x="1441690" y="3760396"/>
            <a:ext cx="9447360" cy="49244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2600" dirty="0">
                <a:latin typeface="ADLaM Display"/>
                <a:ea typeface="ADLaM Display"/>
                <a:cs typeface="ADLaM Display"/>
              </a:rPr>
              <a:t>Usos frecuentes de la IA y su rol en esta propuesta</a:t>
            </a:r>
            <a:endParaRPr lang="es-ES" dirty="0"/>
          </a:p>
        </p:txBody>
      </p:sp>
      <p:grpSp>
        <p:nvGrpSpPr>
          <p:cNvPr id="31" name="Grupo 30">
            <a:extLst>
              <a:ext uri="{FF2B5EF4-FFF2-40B4-BE49-F238E27FC236}">
                <a16:creationId xmlns:a16="http://schemas.microsoft.com/office/drawing/2014/main" id="{5DD6730A-DD7C-E6F5-1DF6-743EB2702B7D}"/>
              </a:ext>
            </a:extLst>
          </p:cNvPr>
          <p:cNvGrpSpPr/>
          <p:nvPr/>
        </p:nvGrpSpPr>
        <p:grpSpPr>
          <a:xfrm>
            <a:off x="1100584" y="4708939"/>
            <a:ext cx="10051929" cy="716713"/>
            <a:chOff x="1109285" y="1905356"/>
            <a:chExt cx="10316398" cy="791969"/>
          </a:xfrm>
        </p:grpSpPr>
        <p:sp>
          <p:nvSpPr>
            <p:cNvPr id="32" name="Rectángulo: esquinas redondeadas 31">
              <a:extLst>
                <a:ext uri="{FF2B5EF4-FFF2-40B4-BE49-F238E27FC236}">
                  <a16:creationId xmlns:a16="http://schemas.microsoft.com/office/drawing/2014/main" id="{96720E14-23E2-DB91-32EB-B76C94F8CC67}"/>
                </a:ext>
              </a:extLst>
            </p:cNvPr>
            <p:cNvSpPr/>
            <p:nvPr/>
          </p:nvSpPr>
          <p:spPr>
            <a:xfrm>
              <a:off x="1109285" y="1905356"/>
              <a:ext cx="10172625" cy="656342"/>
            </a:xfrm>
            <a:prstGeom prst="round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33" name="Rectángulo: esquinas redondeadas 32">
              <a:extLst>
                <a:ext uri="{FF2B5EF4-FFF2-40B4-BE49-F238E27FC236}">
                  <a16:creationId xmlns:a16="http://schemas.microsoft.com/office/drawing/2014/main" id="{9626D948-2BC2-CA91-4AB3-52CC41836578}"/>
                </a:ext>
              </a:extLst>
            </p:cNvPr>
            <p:cNvSpPr/>
            <p:nvPr/>
          </p:nvSpPr>
          <p:spPr>
            <a:xfrm>
              <a:off x="1301869" y="2034208"/>
              <a:ext cx="10123814" cy="663117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91440" tIns="45720" rIns="91440" bIns="45720" rtlCol="0" anchor="ctr"/>
            <a:lstStyle/>
            <a:p>
              <a:pPr algn="ctr"/>
              <a:endParaRPr lang="es-ES"/>
            </a:p>
          </p:txBody>
        </p:sp>
      </p:grpSp>
      <p:sp>
        <p:nvSpPr>
          <p:cNvPr id="34" name="CuadroTexto 33">
            <a:extLst>
              <a:ext uri="{FF2B5EF4-FFF2-40B4-BE49-F238E27FC236}">
                <a16:creationId xmlns:a16="http://schemas.microsoft.com/office/drawing/2014/main" id="{3566C0C7-5C74-6DF9-1243-DE72D6D15489}"/>
              </a:ext>
            </a:extLst>
          </p:cNvPr>
          <p:cNvSpPr txBox="1"/>
          <p:nvPr/>
        </p:nvSpPr>
        <p:spPr>
          <a:xfrm>
            <a:off x="1470445" y="4881831"/>
            <a:ext cx="9447360" cy="49244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2600" dirty="0">
                <a:latin typeface="ADLaM Display"/>
                <a:ea typeface="ADLaM Display"/>
                <a:cs typeface="ADLaM Display"/>
              </a:rPr>
              <a:t>Manos en la IA – Laboratorio con IA y Moodle</a:t>
            </a:r>
            <a:endParaRPr lang="es-ES" dirty="0"/>
          </a:p>
        </p:txBody>
      </p:sp>
      <p:grpSp>
        <p:nvGrpSpPr>
          <p:cNvPr id="36" name="Grupo 35">
            <a:extLst>
              <a:ext uri="{FF2B5EF4-FFF2-40B4-BE49-F238E27FC236}">
                <a16:creationId xmlns:a16="http://schemas.microsoft.com/office/drawing/2014/main" id="{9CFFE4D8-7820-DEBD-14BF-72DEFC84EA2B}"/>
              </a:ext>
            </a:extLst>
          </p:cNvPr>
          <p:cNvGrpSpPr/>
          <p:nvPr/>
        </p:nvGrpSpPr>
        <p:grpSpPr>
          <a:xfrm>
            <a:off x="1100582" y="5787241"/>
            <a:ext cx="10051929" cy="745468"/>
            <a:chOff x="1109285" y="1905356"/>
            <a:chExt cx="10316398" cy="791969"/>
          </a:xfrm>
        </p:grpSpPr>
        <p:sp>
          <p:nvSpPr>
            <p:cNvPr id="37" name="Rectángulo: esquinas redondeadas 36">
              <a:extLst>
                <a:ext uri="{FF2B5EF4-FFF2-40B4-BE49-F238E27FC236}">
                  <a16:creationId xmlns:a16="http://schemas.microsoft.com/office/drawing/2014/main" id="{E43FCE2C-C235-BD6C-F90D-3CD97DDEEC31}"/>
                </a:ext>
              </a:extLst>
            </p:cNvPr>
            <p:cNvSpPr/>
            <p:nvPr/>
          </p:nvSpPr>
          <p:spPr>
            <a:xfrm>
              <a:off x="1109285" y="1905356"/>
              <a:ext cx="10172625" cy="656342"/>
            </a:xfrm>
            <a:prstGeom prst="round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38" name="Rectángulo: esquinas redondeadas 37">
              <a:extLst>
                <a:ext uri="{FF2B5EF4-FFF2-40B4-BE49-F238E27FC236}">
                  <a16:creationId xmlns:a16="http://schemas.microsoft.com/office/drawing/2014/main" id="{B86A38CD-843D-BBD6-F5BE-3281499AB188}"/>
                </a:ext>
              </a:extLst>
            </p:cNvPr>
            <p:cNvSpPr/>
            <p:nvPr/>
          </p:nvSpPr>
          <p:spPr>
            <a:xfrm>
              <a:off x="1301869" y="2034208"/>
              <a:ext cx="10123814" cy="663117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91440" tIns="45720" rIns="91440" bIns="45720" rtlCol="0" anchor="ctr"/>
            <a:lstStyle/>
            <a:p>
              <a:pPr algn="ctr"/>
              <a:endParaRPr lang="es-ES"/>
            </a:p>
          </p:txBody>
        </p:sp>
      </p:grpSp>
      <p:sp>
        <p:nvSpPr>
          <p:cNvPr id="35" name="CuadroTexto 34">
            <a:extLst>
              <a:ext uri="{FF2B5EF4-FFF2-40B4-BE49-F238E27FC236}">
                <a16:creationId xmlns:a16="http://schemas.microsoft.com/office/drawing/2014/main" id="{7FCDBF03-88CE-CDCD-6512-36ACD07F443F}"/>
              </a:ext>
            </a:extLst>
          </p:cNvPr>
          <p:cNvSpPr txBox="1"/>
          <p:nvPr/>
        </p:nvSpPr>
        <p:spPr>
          <a:xfrm>
            <a:off x="1398558" y="5974510"/>
            <a:ext cx="9447360" cy="49244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2600" dirty="0">
                <a:latin typeface="ADLaM Display"/>
                <a:ea typeface="ADLaM Display"/>
                <a:cs typeface="ADLaM Display"/>
              </a:rPr>
              <a:t>Puesta en común y cierre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311151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1401D73-A59A-B4CA-3466-7FACE067E1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9C41218E-D6DA-2ECB-033D-F8ADA8558D48}"/>
              </a:ext>
            </a:extLst>
          </p:cNvPr>
          <p:cNvSpPr/>
          <p:nvPr/>
        </p:nvSpPr>
        <p:spPr>
          <a:xfrm>
            <a:off x="-4153" y="485317"/>
            <a:ext cx="12193596" cy="637523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A5A6A46B-07AA-BA27-F78E-6674D4EEF665}"/>
              </a:ext>
            </a:extLst>
          </p:cNvPr>
          <p:cNvSpPr txBox="1">
            <a:spLocks/>
          </p:cNvSpPr>
          <p:nvPr/>
        </p:nvSpPr>
        <p:spPr>
          <a:xfrm>
            <a:off x="751927" y="5720243"/>
            <a:ext cx="6389316" cy="6633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s-AR"/>
            </a:defPPr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600" b="1" dirty="0">
                <a:solidFill>
                  <a:srgbClr val="486D7F"/>
                </a:solidFill>
                <a:latin typeface="ADLaM Display"/>
                <a:ea typeface="ADLaM Display"/>
                <a:cs typeface="ADLaM Display"/>
              </a:rPr>
              <a:t>¿A </a:t>
            </a:r>
            <a:r>
              <a:rPr lang="en-US" sz="2600" b="1" dirty="0" err="1">
                <a:solidFill>
                  <a:srgbClr val="486D7F"/>
                </a:solidFill>
                <a:latin typeface="ADLaM Display"/>
                <a:ea typeface="ADLaM Display"/>
                <a:cs typeface="ADLaM Display"/>
              </a:rPr>
              <a:t>dónde</a:t>
            </a:r>
            <a:r>
              <a:rPr lang="en-US" sz="2600" b="1" dirty="0">
                <a:solidFill>
                  <a:srgbClr val="486D7F"/>
                </a:solidFill>
                <a:latin typeface="ADLaM Display"/>
                <a:ea typeface="ADLaM Display"/>
                <a:cs typeface="ADLaM Display"/>
              </a:rPr>
              <a:t> </a:t>
            </a:r>
            <a:r>
              <a:rPr lang="en-US" sz="2600" b="1" dirty="0" err="1">
                <a:solidFill>
                  <a:srgbClr val="486D7F"/>
                </a:solidFill>
                <a:latin typeface="ADLaM Display"/>
                <a:ea typeface="ADLaM Display"/>
                <a:cs typeface="ADLaM Display"/>
              </a:rPr>
              <a:t>estamos</a:t>
            </a:r>
            <a:r>
              <a:rPr lang="en-US" sz="2600" b="1" dirty="0">
                <a:solidFill>
                  <a:srgbClr val="486D7F"/>
                </a:solidFill>
                <a:latin typeface="ADLaM Display"/>
                <a:ea typeface="ADLaM Display"/>
                <a:cs typeface="ADLaM Display"/>
              </a:rPr>
              <a:t>? ¿</a:t>
            </a:r>
            <a:r>
              <a:rPr lang="en-US" sz="2600" b="1" dirty="0" err="1">
                <a:solidFill>
                  <a:srgbClr val="486D7F"/>
                </a:solidFill>
                <a:latin typeface="ADLaM Display"/>
                <a:ea typeface="ADLaM Display"/>
                <a:cs typeface="ADLaM Display"/>
              </a:rPr>
              <a:t>Cómo</a:t>
            </a:r>
            <a:r>
              <a:rPr lang="en-US" sz="2600" b="1" dirty="0">
                <a:solidFill>
                  <a:srgbClr val="486D7F"/>
                </a:solidFill>
                <a:latin typeface="ADLaM Display"/>
                <a:ea typeface="ADLaM Display"/>
                <a:cs typeface="ADLaM Display"/>
              </a:rPr>
              <a:t> </a:t>
            </a:r>
            <a:r>
              <a:rPr lang="en-US" sz="2600" b="1" dirty="0" err="1">
                <a:solidFill>
                  <a:srgbClr val="486D7F"/>
                </a:solidFill>
                <a:latin typeface="ADLaM Display"/>
                <a:ea typeface="ADLaM Display"/>
                <a:cs typeface="ADLaM Display"/>
              </a:rPr>
              <a:t>venimos</a:t>
            </a:r>
            <a:r>
              <a:rPr lang="en-US" sz="2600" b="1" dirty="0">
                <a:solidFill>
                  <a:srgbClr val="486D7F"/>
                </a:solidFill>
                <a:latin typeface="ADLaM Display"/>
                <a:ea typeface="ADLaM Display"/>
                <a:cs typeface="ADLaM Display"/>
              </a:rPr>
              <a:t>?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DC95B9D-E2BA-0444-4316-D8CB0DBB4DFC}"/>
              </a:ext>
            </a:extLst>
          </p:cNvPr>
          <p:cNvSpPr txBox="1">
            <a:spLocks/>
          </p:cNvSpPr>
          <p:nvPr/>
        </p:nvSpPr>
        <p:spPr>
          <a:xfrm>
            <a:off x="838192" y="846318"/>
            <a:ext cx="9307919" cy="6633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s-AR"/>
            </a:defPPr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b="1" dirty="0">
                <a:solidFill>
                  <a:srgbClr val="486D7F"/>
                </a:solidFill>
                <a:latin typeface="ADLaM Display"/>
                <a:ea typeface="ADLaM Display"/>
                <a:cs typeface="ADLaM Display"/>
              </a:rPr>
              <a:t>EL RECORRIDO HASTA HOY...</a:t>
            </a:r>
          </a:p>
        </p:txBody>
      </p:sp>
      <p:pic>
        <p:nvPicPr>
          <p:cNvPr id="240" name="Gráfico 239" descr="Avión de papel volando">
            <a:extLst>
              <a:ext uri="{FF2B5EF4-FFF2-40B4-BE49-F238E27FC236}">
                <a16:creationId xmlns:a16="http://schemas.microsoft.com/office/drawing/2014/main" id="{9F212001-8053-943B-AA52-EC54417D44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4580000">
            <a:off x="9170958" y="4563013"/>
            <a:ext cx="3047999" cy="2961736"/>
          </a:xfrm>
          <a:prstGeom prst="rect">
            <a:avLst/>
          </a:prstGeom>
        </p:spPr>
      </p:pic>
      <p:grpSp>
        <p:nvGrpSpPr>
          <p:cNvPr id="250" name="Grupo 249">
            <a:extLst>
              <a:ext uri="{FF2B5EF4-FFF2-40B4-BE49-F238E27FC236}">
                <a16:creationId xmlns:a16="http://schemas.microsoft.com/office/drawing/2014/main" id="{8FFC2E74-0C26-1CF7-9609-D5A376C6AEEB}"/>
              </a:ext>
            </a:extLst>
          </p:cNvPr>
          <p:cNvGrpSpPr/>
          <p:nvPr/>
        </p:nvGrpSpPr>
        <p:grpSpPr>
          <a:xfrm>
            <a:off x="1057453" y="1962867"/>
            <a:ext cx="2906382" cy="2902072"/>
            <a:chOff x="769906" y="1905356"/>
            <a:chExt cx="2906382" cy="2427620"/>
          </a:xfrm>
        </p:grpSpPr>
        <p:sp>
          <p:nvSpPr>
            <p:cNvPr id="249" name="Rectángulo: esquinas redondeadas 248">
              <a:extLst>
                <a:ext uri="{FF2B5EF4-FFF2-40B4-BE49-F238E27FC236}">
                  <a16:creationId xmlns:a16="http://schemas.microsoft.com/office/drawing/2014/main" id="{4A6C52B6-5BA2-36C3-C346-CD49C59051CC}"/>
                </a:ext>
              </a:extLst>
            </p:cNvPr>
            <p:cNvSpPr/>
            <p:nvPr/>
          </p:nvSpPr>
          <p:spPr>
            <a:xfrm>
              <a:off x="769906" y="1905356"/>
              <a:ext cx="2776987" cy="2039429"/>
            </a:xfrm>
            <a:prstGeom prst="round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46" name="Rectángulo: esquinas redondeadas 245">
              <a:extLst>
                <a:ext uri="{FF2B5EF4-FFF2-40B4-BE49-F238E27FC236}">
                  <a16:creationId xmlns:a16="http://schemas.microsoft.com/office/drawing/2014/main" id="{45781EA8-68C0-1B35-691E-FE9169408350}"/>
                </a:ext>
              </a:extLst>
            </p:cNvPr>
            <p:cNvSpPr/>
            <p:nvPr/>
          </p:nvSpPr>
          <p:spPr>
            <a:xfrm>
              <a:off x="971190" y="2178530"/>
              <a:ext cx="2705098" cy="2154446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251" name="Grupo 250">
            <a:extLst>
              <a:ext uri="{FF2B5EF4-FFF2-40B4-BE49-F238E27FC236}">
                <a16:creationId xmlns:a16="http://schemas.microsoft.com/office/drawing/2014/main" id="{BAE51D90-4B8A-8B41-20E2-F05EBE0067AA}"/>
              </a:ext>
            </a:extLst>
          </p:cNvPr>
          <p:cNvGrpSpPr/>
          <p:nvPr/>
        </p:nvGrpSpPr>
        <p:grpSpPr>
          <a:xfrm>
            <a:off x="8289264" y="1977243"/>
            <a:ext cx="2906382" cy="2887695"/>
            <a:chOff x="769906" y="1905356"/>
            <a:chExt cx="2906382" cy="2427620"/>
          </a:xfrm>
        </p:grpSpPr>
        <p:sp>
          <p:nvSpPr>
            <p:cNvPr id="252" name="Rectángulo: esquinas redondeadas 251">
              <a:extLst>
                <a:ext uri="{FF2B5EF4-FFF2-40B4-BE49-F238E27FC236}">
                  <a16:creationId xmlns:a16="http://schemas.microsoft.com/office/drawing/2014/main" id="{FC2E8A3F-1E00-E229-3D12-91523020DF15}"/>
                </a:ext>
              </a:extLst>
            </p:cNvPr>
            <p:cNvSpPr/>
            <p:nvPr/>
          </p:nvSpPr>
          <p:spPr>
            <a:xfrm>
              <a:off x="769906" y="1905356"/>
              <a:ext cx="2776987" cy="2039429"/>
            </a:xfrm>
            <a:prstGeom prst="round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53" name="Rectángulo: esquinas redondeadas 252">
              <a:extLst>
                <a:ext uri="{FF2B5EF4-FFF2-40B4-BE49-F238E27FC236}">
                  <a16:creationId xmlns:a16="http://schemas.microsoft.com/office/drawing/2014/main" id="{F53187E1-8AA9-2D79-1262-221C8E74080F}"/>
                </a:ext>
              </a:extLst>
            </p:cNvPr>
            <p:cNvSpPr/>
            <p:nvPr/>
          </p:nvSpPr>
          <p:spPr>
            <a:xfrm>
              <a:off x="971190" y="2178530"/>
              <a:ext cx="2705098" cy="2154446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254" name="Grupo 253">
            <a:extLst>
              <a:ext uri="{FF2B5EF4-FFF2-40B4-BE49-F238E27FC236}">
                <a16:creationId xmlns:a16="http://schemas.microsoft.com/office/drawing/2014/main" id="{5C564393-9938-688D-6A2D-BADCB07D2377}"/>
              </a:ext>
            </a:extLst>
          </p:cNvPr>
          <p:cNvGrpSpPr/>
          <p:nvPr/>
        </p:nvGrpSpPr>
        <p:grpSpPr>
          <a:xfrm>
            <a:off x="4637414" y="1977242"/>
            <a:ext cx="2906382" cy="2902072"/>
            <a:chOff x="769906" y="1905356"/>
            <a:chExt cx="2906382" cy="2427620"/>
          </a:xfrm>
        </p:grpSpPr>
        <p:sp>
          <p:nvSpPr>
            <p:cNvPr id="255" name="Rectángulo: esquinas redondeadas 254">
              <a:extLst>
                <a:ext uri="{FF2B5EF4-FFF2-40B4-BE49-F238E27FC236}">
                  <a16:creationId xmlns:a16="http://schemas.microsoft.com/office/drawing/2014/main" id="{C83EDDF0-1F71-1283-2336-C500810DBB73}"/>
                </a:ext>
              </a:extLst>
            </p:cNvPr>
            <p:cNvSpPr/>
            <p:nvPr/>
          </p:nvSpPr>
          <p:spPr>
            <a:xfrm>
              <a:off x="769906" y="1905356"/>
              <a:ext cx="2776987" cy="2039429"/>
            </a:xfrm>
            <a:prstGeom prst="round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56" name="Rectángulo: esquinas redondeadas 255">
              <a:extLst>
                <a:ext uri="{FF2B5EF4-FFF2-40B4-BE49-F238E27FC236}">
                  <a16:creationId xmlns:a16="http://schemas.microsoft.com/office/drawing/2014/main" id="{1156F088-276D-D6BC-DED8-E175F037787E}"/>
                </a:ext>
              </a:extLst>
            </p:cNvPr>
            <p:cNvSpPr/>
            <p:nvPr/>
          </p:nvSpPr>
          <p:spPr>
            <a:xfrm>
              <a:off x="971190" y="2178530"/>
              <a:ext cx="2705098" cy="2154446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sp>
        <p:nvSpPr>
          <p:cNvPr id="257" name="CuadroTexto 256">
            <a:extLst>
              <a:ext uri="{FF2B5EF4-FFF2-40B4-BE49-F238E27FC236}">
                <a16:creationId xmlns:a16="http://schemas.microsoft.com/office/drawing/2014/main" id="{821BC194-581D-E0D5-2033-D0716A7DBB32}"/>
              </a:ext>
            </a:extLst>
          </p:cNvPr>
          <p:cNvSpPr txBox="1"/>
          <p:nvPr/>
        </p:nvSpPr>
        <p:spPr>
          <a:xfrm>
            <a:off x="1312294" y="2984021"/>
            <a:ext cx="2646870" cy="138499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2800" dirty="0">
                <a:latin typeface="ADLaM Display"/>
                <a:ea typeface="ADLaM Display"/>
                <a:cs typeface="ADLaM Display"/>
              </a:rPr>
              <a:t>Configuración general del aula virtual</a:t>
            </a:r>
          </a:p>
        </p:txBody>
      </p:sp>
      <p:sp>
        <p:nvSpPr>
          <p:cNvPr id="258" name="CuadroTexto 257">
            <a:extLst>
              <a:ext uri="{FF2B5EF4-FFF2-40B4-BE49-F238E27FC236}">
                <a16:creationId xmlns:a16="http://schemas.microsoft.com/office/drawing/2014/main" id="{4B2F23AB-890D-BF8D-3E86-C90717ABD514}"/>
              </a:ext>
            </a:extLst>
          </p:cNvPr>
          <p:cNvSpPr txBox="1"/>
          <p:nvPr/>
        </p:nvSpPr>
        <p:spPr>
          <a:xfrm>
            <a:off x="4892256" y="3199681"/>
            <a:ext cx="2646870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2800" dirty="0">
                <a:latin typeface="ADLaM Display"/>
                <a:ea typeface="ADLaM Display"/>
                <a:cs typeface="ADLaM Display"/>
              </a:rPr>
              <a:t>Recursos de contenidos</a:t>
            </a:r>
          </a:p>
        </p:txBody>
      </p:sp>
      <p:sp>
        <p:nvSpPr>
          <p:cNvPr id="259" name="CuadroTexto 258">
            <a:extLst>
              <a:ext uri="{FF2B5EF4-FFF2-40B4-BE49-F238E27FC236}">
                <a16:creationId xmlns:a16="http://schemas.microsoft.com/office/drawing/2014/main" id="{65449DC1-B2B1-44A6-7E78-4C4628504D42}"/>
              </a:ext>
            </a:extLst>
          </p:cNvPr>
          <p:cNvSpPr txBox="1"/>
          <p:nvPr/>
        </p:nvSpPr>
        <p:spPr>
          <a:xfrm>
            <a:off x="8544104" y="3199680"/>
            <a:ext cx="2646870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2800" dirty="0">
                <a:latin typeface="ADLaM Display"/>
                <a:ea typeface="ADLaM Display"/>
                <a:cs typeface="ADLaM Display"/>
              </a:rPr>
              <a:t>Recursos colaborativos</a:t>
            </a:r>
          </a:p>
        </p:txBody>
      </p:sp>
    </p:spTree>
    <p:extLst>
      <p:ext uri="{BB962C8B-B14F-4D97-AF65-F5344CB8AC3E}">
        <p14:creationId xmlns:p14="http://schemas.microsoft.com/office/powerpoint/2010/main" val="5987428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3DA84B4-516F-E9FA-974E-2D544D4E2F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BC57E60D-C1A5-D204-8DC4-8CDA713D93E1}"/>
              </a:ext>
            </a:extLst>
          </p:cNvPr>
          <p:cNvSpPr/>
          <p:nvPr/>
        </p:nvSpPr>
        <p:spPr>
          <a:xfrm>
            <a:off x="-4153" y="542826"/>
            <a:ext cx="12193596" cy="63177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/>
              <a:t>¿Qué herramientas o aplicaciones basadas en IA utilizan actualmente en su trabajo docente o administrativo?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38376958-DFF6-39BD-EDC7-412C642A911E}"/>
              </a:ext>
            </a:extLst>
          </p:cNvPr>
          <p:cNvSpPr txBox="1">
            <a:spLocks/>
          </p:cNvSpPr>
          <p:nvPr/>
        </p:nvSpPr>
        <p:spPr>
          <a:xfrm>
            <a:off x="464380" y="1522054"/>
            <a:ext cx="5483542" cy="6633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s-AR"/>
            </a:defPPr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b="1" err="1">
                <a:solidFill>
                  <a:srgbClr val="486D7F"/>
                </a:solidFill>
                <a:latin typeface="ADLaM Display"/>
                <a:ea typeface="ADLaM Display"/>
                <a:cs typeface="ADLaM Display"/>
              </a:rPr>
              <a:t>Usos</a:t>
            </a:r>
            <a:r>
              <a:rPr lang="en-US" sz="3600" b="1" dirty="0">
                <a:solidFill>
                  <a:srgbClr val="486D7F"/>
                </a:solidFill>
                <a:latin typeface="ADLaM Display"/>
                <a:ea typeface="ADLaM Display"/>
                <a:cs typeface="ADLaM Display"/>
              </a:rPr>
              <a:t> </a:t>
            </a:r>
            <a:r>
              <a:rPr lang="en-US" sz="3600" b="1" err="1">
                <a:solidFill>
                  <a:srgbClr val="486D7F"/>
                </a:solidFill>
                <a:latin typeface="ADLaM Display"/>
                <a:ea typeface="ADLaM Display"/>
                <a:cs typeface="ADLaM Display"/>
              </a:rPr>
              <a:t>frecuentes</a:t>
            </a:r>
            <a:r>
              <a:rPr lang="en-US" sz="3600" b="1" dirty="0">
                <a:solidFill>
                  <a:srgbClr val="486D7F"/>
                </a:solidFill>
                <a:latin typeface="ADLaM Display"/>
                <a:ea typeface="ADLaM Display"/>
                <a:cs typeface="ADLaM Display"/>
              </a:rPr>
              <a:t> de la IA</a:t>
            </a:r>
          </a:p>
        </p:txBody>
      </p:sp>
      <p:pic>
        <p:nvPicPr>
          <p:cNvPr id="7" name="Gráfico 6" descr="Puzzle">
            <a:extLst>
              <a:ext uri="{FF2B5EF4-FFF2-40B4-BE49-F238E27FC236}">
                <a16:creationId xmlns:a16="http://schemas.microsoft.com/office/drawing/2014/main" id="{8CD6590C-3F0A-4E7E-1201-3521D62578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 flipH="1">
            <a:off x="4586380" y="-639791"/>
            <a:ext cx="8683923" cy="8683923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687ADCEE-50B2-7939-A2BF-8ED88023C278}"/>
              </a:ext>
            </a:extLst>
          </p:cNvPr>
          <p:cNvSpPr txBox="1"/>
          <p:nvPr/>
        </p:nvSpPr>
        <p:spPr>
          <a:xfrm>
            <a:off x="1069996" y="3014453"/>
            <a:ext cx="4281896" cy="255454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3200" dirty="0">
                <a:latin typeface="ADLaM Display"/>
                <a:ea typeface="ADLaM Display"/>
                <a:cs typeface="ADLaM Display"/>
              </a:rPr>
              <a:t>¿Qué herramientas o aplicaciones basadas en IA utilizan actualmente y para qué tareas?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168798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D6ABC-FB37-7616-938C-9432DD318C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9CC40DDC-14B2-ED7C-8900-3D7FF7DD430F}"/>
              </a:ext>
            </a:extLst>
          </p:cNvPr>
          <p:cNvSpPr/>
          <p:nvPr/>
        </p:nvSpPr>
        <p:spPr>
          <a:xfrm>
            <a:off x="-4153" y="542826"/>
            <a:ext cx="12193596" cy="63177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/>
              <a:t>opera como una herramienta de apoyo que nos ayuda a simplificar tareas técnicas y a aprovechar mejor las funciones del aula virtual Moodle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AC10157-FFDD-8B78-3882-9E336C2C07E4}"/>
              </a:ext>
            </a:extLst>
          </p:cNvPr>
          <p:cNvSpPr txBox="1">
            <a:spLocks/>
          </p:cNvSpPr>
          <p:nvPr/>
        </p:nvSpPr>
        <p:spPr>
          <a:xfrm>
            <a:off x="636909" y="788809"/>
            <a:ext cx="9394183" cy="13534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s-AR"/>
            </a:defPPr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b="1" dirty="0">
                <a:solidFill>
                  <a:srgbClr val="486D7F"/>
                </a:solidFill>
                <a:latin typeface="ADLaM Display"/>
                <a:ea typeface="ADLaM Display"/>
                <a:cs typeface="ADLaM Display"/>
              </a:rPr>
              <a:t>El </a:t>
            </a:r>
            <a:r>
              <a:rPr lang="en-US" sz="3600" b="1" err="1">
                <a:solidFill>
                  <a:srgbClr val="486D7F"/>
                </a:solidFill>
                <a:latin typeface="ADLaM Display"/>
                <a:ea typeface="ADLaM Display"/>
                <a:cs typeface="ADLaM Display"/>
              </a:rPr>
              <a:t>rol</a:t>
            </a:r>
            <a:r>
              <a:rPr lang="en-US" sz="3600" b="1" dirty="0">
                <a:solidFill>
                  <a:srgbClr val="486D7F"/>
                </a:solidFill>
                <a:latin typeface="ADLaM Display"/>
                <a:ea typeface="ADLaM Display"/>
                <a:cs typeface="ADLaM Display"/>
              </a:rPr>
              <a:t> de la IA </a:t>
            </a:r>
            <a:r>
              <a:rPr lang="en-US" sz="3600" b="1" err="1">
                <a:solidFill>
                  <a:srgbClr val="486D7F"/>
                </a:solidFill>
                <a:latin typeface="ADLaM Display"/>
                <a:ea typeface="ADLaM Display"/>
                <a:cs typeface="ADLaM Display"/>
              </a:rPr>
              <a:t>en</a:t>
            </a:r>
            <a:r>
              <a:rPr lang="en-US" sz="3600" b="1" dirty="0">
                <a:solidFill>
                  <a:srgbClr val="486D7F"/>
                </a:solidFill>
                <a:latin typeface="ADLaM Display"/>
                <a:ea typeface="ADLaM Display"/>
                <a:cs typeface="ADLaM Display"/>
              </a:rPr>
              <a:t> </a:t>
            </a:r>
            <a:r>
              <a:rPr lang="en-US" sz="3600" b="1" err="1">
                <a:solidFill>
                  <a:srgbClr val="486D7F"/>
                </a:solidFill>
                <a:latin typeface="ADLaM Display"/>
                <a:ea typeface="ADLaM Display"/>
                <a:cs typeface="ADLaM Display"/>
              </a:rPr>
              <a:t>esta</a:t>
            </a:r>
            <a:r>
              <a:rPr lang="en-US" sz="3600" b="1" dirty="0">
                <a:solidFill>
                  <a:srgbClr val="486D7F"/>
                </a:solidFill>
                <a:latin typeface="ADLaM Display"/>
                <a:ea typeface="ADLaM Display"/>
                <a:cs typeface="ADLaM Display"/>
              </a:rPr>
              <a:t> </a:t>
            </a:r>
            <a:r>
              <a:rPr lang="en-US" sz="3600" b="1" err="1">
                <a:solidFill>
                  <a:srgbClr val="486D7F"/>
                </a:solidFill>
                <a:latin typeface="ADLaM Display"/>
                <a:ea typeface="ADLaM Display"/>
                <a:cs typeface="ADLaM Display"/>
              </a:rPr>
              <a:t>propuesta</a:t>
            </a:r>
            <a:r>
              <a:rPr lang="en-US" sz="3600" b="1" dirty="0">
                <a:solidFill>
                  <a:srgbClr val="486D7F"/>
                </a:solidFill>
                <a:latin typeface="ADLaM Display"/>
                <a:ea typeface="ADLaM Display"/>
                <a:cs typeface="ADLaM Display"/>
              </a:rPr>
              <a:t>...</a:t>
            </a:r>
          </a:p>
        </p:txBody>
      </p:sp>
      <p:pic>
        <p:nvPicPr>
          <p:cNvPr id="5" name="Gráfico 4" descr="Robot con un brazo levantado">
            <a:extLst>
              <a:ext uri="{FF2B5EF4-FFF2-40B4-BE49-F238E27FC236}">
                <a16:creationId xmlns:a16="http://schemas.microsoft.com/office/drawing/2014/main" id="{2AE66167-3CD0-3209-8FFF-1DEF656E05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54535" y="1041458"/>
            <a:ext cx="6167888" cy="6081624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A09600D7-9089-6B7C-F79D-D278692259E0}"/>
              </a:ext>
            </a:extLst>
          </p:cNvPr>
          <p:cNvSpPr txBox="1"/>
          <p:nvPr/>
        </p:nvSpPr>
        <p:spPr>
          <a:xfrm>
            <a:off x="632602" y="2825950"/>
            <a:ext cx="6455754" cy="304698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3200" dirty="0">
                <a:latin typeface="ADLaM Display"/>
                <a:ea typeface="ADLaM Display"/>
                <a:cs typeface="ADLaM Display"/>
              </a:rPr>
              <a:t>La IA opera como una herramienta de apoyo que nos ayuda a simplificar tareas técnicas y a aprovechar mejor las funciones del aula virtual Moodle</a:t>
            </a:r>
          </a:p>
        </p:txBody>
      </p:sp>
    </p:spTree>
    <p:extLst>
      <p:ext uri="{BB962C8B-B14F-4D97-AF65-F5344CB8AC3E}">
        <p14:creationId xmlns:p14="http://schemas.microsoft.com/office/powerpoint/2010/main" val="21623711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A90078F-7F58-1683-CFD0-6B50F9340C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D211D45F-4630-245B-7CCB-2711EDC3068F}"/>
              </a:ext>
            </a:extLst>
          </p:cNvPr>
          <p:cNvSpPr/>
          <p:nvPr/>
        </p:nvSpPr>
        <p:spPr>
          <a:xfrm>
            <a:off x="-4153" y="542826"/>
            <a:ext cx="12193596" cy="63177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0F5B3C0-8954-575D-E5F5-4D9E69803B69}"/>
              </a:ext>
            </a:extLst>
          </p:cNvPr>
          <p:cNvSpPr txBox="1">
            <a:spLocks/>
          </p:cNvSpPr>
          <p:nvPr/>
        </p:nvSpPr>
        <p:spPr>
          <a:xfrm>
            <a:off x="924455" y="1047601"/>
            <a:ext cx="5152863" cy="6633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s-AR"/>
            </a:defPPr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rgbClr val="486D7F"/>
                </a:solidFill>
                <a:latin typeface="ADLaM Display"/>
                <a:ea typeface="ADLaM Display"/>
                <a:cs typeface="ADLaM Display"/>
              </a:rPr>
              <a:t>¡MANOS EN LA IA!</a:t>
            </a:r>
          </a:p>
        </p:txBody>
      </p:sp>
      <p:pic>
        <p:nvPicPr>
          <p:cNvPr id="5" name="Gráfico 4" descr="Portátil con teléfono y calculadora">
            <a:extLst>
              <a:ext uri="{FF2B5EF4-FFF2-40B4-BE49-F238E27FC236}">
                <a16:creationId xmlns:a16="http://schemas.microsoft.com/office/drawing/2014/main" id="{D1D60D49-34C0-084E-1B5F-A43EE6162A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77900" y="839277"/>
            <a:ext cx="6656718" cy="6599208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26925C73-75BE-2087-2CE5-1228504A41E9}"/>
              </a:ext>
            </a:extLst>
          </p:cNvPr>
          <p:cNvSpPr txBox="1"/>
          <p:nvPr/>
        </p:nvSpPr>
        <p:spPr>
          <a:xfrm>
            <a:off x="445698" y="2508849"/>
            <a:ext cx="5923471" cy="365337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rtl="0">
              <a:lnSpc>
                <a:spcPct val="150000"/>
              </a:lnSpc>
            </a:pPr>
            <a:endParaRPr lang="es-ES" sz="2300" dirty="0">
              <a:latin typeface="ADLaM Display"/>
              <a:ea typeface="Aptos"/>
              <a:cs typeface="Aptos"/>
            </a:endParaRPr>
          </a:p>
          <a:p>
            <a:pPr marL="228600" indent="-228600">
              <a:lnSpc>
                <a:spcPct val="150000"/>
              </a:lnSpc>
              <a:buFont typeface="Aptos"/>
              <a:buChar char="•"/>
            </a:pPr>
            <a:r>
              <a:rPr lang="es-ES" sz="2300" b="1" dirty="0">
                <a:latin typeface="ADLaM Display"/>
                <a:ea typeface="Aptos"/>
                <a:cs typeface="Aptos"/>
              </a:rPr>
              <a:t>Su computadora con app IA abierta</a:t>
            </a:r>
            <a:r>
              <a:rPr sz="2300" b="1" dirty="0">
                <a:latin typeface="ADLaM Display"/>
                <a:ea typeface="Aptos"/>
                <a:cs typeface="Aptos"/>
              </a:rPr>
              <a:t> </a:t>
            </a:r>
          </a:p>
          <a:p>
            <a:pPr marL="228600" lvl="0" indent="-228600" rtl="0">
              <a:lnSpc>
                <a:spcPct val="150000"/>
              </a:lnSpc>
              <a:buFont typeface="Aptos"/>
              <a:buChar char="•"/>
            </a:pPr>
            <a:r>
              <a:rPr lang="es-ES" sz="2300" b="1" dirty="0">
                <a:latin typeface="ADLaM Display"/>
                <a:ea typeface="Aptos"/>
                <a:cs typeface="Aptos"/>
              </a:rPr>
              <a:t>Un material breve de su cátedra en formato digital </a:t>
            </a:r>
            <a:r>
              <a:rPr sz="2300" b="1" dirty="0">
                <a:latin typeface="ADLaM Display"/>
                <a:ea typeface="Aptos"/>
                <a:cs typeface="Aptos"/>
              </a:rPr>
              <a:t> </a:t>
            </a:r>
          </a:p>
          <a:p>
            <a:pPr marL="228600" lvl="0" indent="-228600" rtl="0">
              <a:lnSpc>
                <a:spcPct val="150000"/>
              </a:lnSpc>
              <a:buFont typeface="Aptos"/>
              <a:buChar char="•"/>
            </a:pPr>
            <a:r>
              <a:rPr lang="es-ES" sz="2300" b="1" dirty="0">
                <a:latin typeface="ADLaM Display"/>
                <a:ea typeface="Aptos"/>
                <a:cs typeface="Aptos"/>
              </a:rPr>
              <a:t>Su aula virtual en la pestaña de prueba</a:t>
            </a:r>
            <a:r>
              <a:rPr sz="2300" b="1" dirty="0">
                <a:latin typeface="ADLaM Display"/>
                <a:ea typeface="Aptos"/>
                <a:cs typeface="Aptos"/>
              </a:rPr>
              <a:t> </a:t>
            </a:r>
          </a:p>
          <a:p>
            <a:pPr marL="228600" lvl="0" indent="-228600" rtl="0">
              <a:lnSpc>
                <a:spcPct val="150000"/>
              </a:lnSpc>
              <a:buFont typeface="Aptos"/>
              <a:buChar char="•"/>
            </a:pPr>
            <a:r>
              <a:rPr lang="es-ES" sz="2300" b="1" dirty="0">
                <a:latin typeface="ADLaM Display"/>
                <a:ea typeface="Aptos"/>
                <a:cs typeface="Aptos"/>
              </a:rPr>
              <a:t>Su block de notas de la computadora </a:t>
            </a:r>
            <a:r>
              <a:rPr sz="2300" b="1" dirty="0">
                <a:latin typeface="ADLaM Display"/>
                <a:ea typeface="Aptos"/>
                <a:cs typeface="Aptos"/>
              </a:rPr>
              <a:t> </a:t>
            </a:r>
          </a:p>
          <a:p>
            <a:pPr>
              <a:lnSpc>
                <a:spcPct val="150000"/>
              </a:lnSpc>
            </a:pPr>
            <a:endParaRPr lang="es-ES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065A33A-3B1C-09FC-0CBE-C1319C11EE4D}"/>
              </a:ext>
            </a:extLst>
          </p:cNvPr>
          <p:cNvSpPr txBox="1"/>
          <p:nvPr/>
        </p:nvSpPr>
        <p:spPr>
          <a:xfrm>
            <a:off x="445698" y="2206925"/>
            <a:ext cx="7921924" cy="7232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2200" baseline="0" dirty="0">
                <a:latin typeface="ADLaM Display"/>
              </a:rPr>
              <a:t>Para comenzar, necesitamos que dispongan de:  </a:t>
            </a:r>
            <a:endParaRPr lang="es-ES" sz="2200" dirty="0"/>
          </a:p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658262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AC79754-FB73-D86D-1C1A-1D3FF14808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AAAB53EA-67E8-DDCD-E191-9AF2FAA14645}"/>
              </a:ext>
            </a:extLst>
          </p:cNvPr>
          <p:cNvSpPr/>
          <p:nvPr/>
        </p:nvSpPr>
        <p:spPr>
          <a:xfrm>
            <a:off x="-4153" y="542826"/>
            <a:ext cx="12193596" cy="63177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/>
              <a:t>¿Qué herramientas o aplicaciones basadas en IA utilizan actualmente en su trabajo docente o administrativo?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B3241D3-6912-BA66-1D5A-E01275843791}"/>
              </a:ext>
            </a:extLst>
          </p:cNvPr>
          <p:cNvSpPr txBox="1">
            <a:spLocks/>
          </p:cNvSpPr>
          <p:nvPr/>
        </p:nvSpPr>
        <p:spPr>
          <a:xfrm>
            <a:off x="1255135" y="716922"/>
            <a:ext cx="3959542" cy="6633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s-AR"/>
            </a:defPPr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b="1" err="1">
                <a:solidFill>
                  <a:srgbClr val="486D7F"/>
                </a:solidFill>
                <a:latin typeface="ADLaM Display"/>
                <a:ea typeface="ADLaM Display"/>
                <a:cs typeface="ADLaM Display"/>
              </a:rPr>
              <a:t>Puesta</a:t>
            </a:r>
            <a:r>
              <a:rPr lang="en-US" sz="3600" b="1" dirty="0">
                <a:solidFill>
                  <a:srgbClr val="486D7F"/>
                </a:solidFill>
                <a:latin typeface="ADLaM Display"/>
                <a:ea typeface="ADLaM Display"/>
                <a:cs typeface="ADLaM Display"/>
              </a:rPr>
              <a:t> </a:t>
            </a:r>
            <a:r>
              <a:rPr lang="en-US" sz="3600" b="1" err="1">
                <a:solidFill>
                  <a:srgbClr val="486D7F"/>
                </a:solidFill>
                <a:latin typeface="ADLaM Display"/>
                <a:ea typeface="ADLaM Display"/>
                <a:cs typeface="ADLaM Display"/>
              </a:rPr>
              <a:t>en</a:t>
            </a:r>
            <a:r>
              <a:rPr lang="en-US" sz="3600" b="1" dirty="0">
                <a:solidFill>
                  <a:srgbClr val="486D7F"/>
                </a:solidFill>
                <a:latin typeface="ADLaM Display"/>
                <a:ea typeface="ADLaM Display"/>
                <a:cs typeface="ADLaM Display"/>
              </a:rPr>
              <a:t> </a:t>
            </a:r>
            <a:r>
              <a:rPr lang="en-US" sz="3600" b="1" err="1">
                <a:solidFill>
                  <a:srgbClr val="486D7F"/>
                </a:solidFill>
                <a:latin typeface="ADLaM Display"/>
                <a:ea typeface="ADLaM Display"/>
                <a:cs typeface="ADLaM Display"/>
              </a:rPr>
              <a:t>común</a:t>
            </a:r>
            <a:endParaRPr lang="es-ES" sz="3600" err="1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2A1A0C39-7300-7E8F-1A77-A8F14919ADD1}"/>
              </a:ext>
            </a:extLst>
          </p:cNvPr>
          <p:cNvSpPr txBox="1"/>
          <p:nvPr/>
        </p:nvSpPr>
        <p:spPr>
          <a:xfrm>
            <a:off x="681806" y="1720492"/>
            <a:ext cx="5087027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3000" dirty="0">
                <a:latin typeface="ADLaM Display"/>
                <a:ea typeface="+mn-lt"/>
                <a:cs typeface="+mn-lt"/>
              </a:rPr>
              <a:t>¿Qué ideas y desafíos se llevan del laboratorio?</a:t>
            </a:r>
          </a:p>
        </p:txBody>
      </p:sp>
      <p:pic>
        <p:nvPicPr>
          <p:cNvPr id="5" name="Gráfico 4" descr="Dos globos de conversación">
            <a:extLst>
              <a:ext uri="{FF2B5EF4-FFF2-40B4-BE49-F238E27FC236}">
                <a16:creationId xmlns:a16="http://schemas.microsoft.com/office/drawing/2014/main" id="{881B4671-E959-9890-B573-778752C145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70588" y="4494"/>
            <a:ext cx="8410754" cy="8410754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1A9DAB05-0B5C-7F19-4F71-511F7163D925}"/>
              </a:ext>
            </a:extLst>
          </p:cNvPr>
          <p:cNvSpPr txBox="1"/>
          <p:nvPr/>
        </p:nvSpPr>
        <p:spPr>
          <a:xfrm>
            <a:off x="509277" y="3201359"/>
            <a:ext cx="5446460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3000" dirty="0">
                <a:latin typeface="ADLaM Display"/>
                <a:ea typeface="+mn-lt"/>
                <a:cs typeface="+mn-lt"/>
              </a:rPr>
              <a:t>¿Qué aprendizajes, dudas o proyecciones surgieron hoy?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361E3F5-EA00-5834-A6F5-7A7A1E96D182}"/>
              </a:ext>
            </a:extLst>
          </p:cNvPr>
          <p:cNvSpPr txBox="1"/>
          <p:nvPr/>
        </p:nvSpPr>
        <p:spPr>
          <a:xfrm>
            <a:off x="509276" y="4840377"/>
            <a:ext cx="5446461" cy="147732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3000" dirty="0">
                <a:latin typeface="ADLaM Display"/>
                <a:ea typeface="+mn-lt"/>
                <a:cs typeface="+mn-lt"/>
              </a:rPr>
              <a:t>¿Hubo algo que los sorprendió o que cambió su percepción sobre la IA?</a:t>
            </a:r>
          </a:p>
        </p:txBody>
      </p:sp>
    </p:spTree>
    <p:extLst>
      <p:ext uri="{BB962C8B-B14F-4D97-AF65-F5344CB8AC3E}">
        <p14:creationId xmlns:p14="http://schemas.microsoft.com/office/powerpoint/2010/main" val="13622865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E572A74-553C-63E1-1BB4-57267DAC9F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C5D6E35A-5FA9-2695-E1B5-110CE27906E7}"/>
              </a:ext>
            </a:extLst>
          </p:cNvPr>
          <p:cNvSpPr/>
          <p:nvPr/>
        </p:nvSpPr>
        <p:spPr>
          <a:xfrm>
            <a:off x="-4153" y="585958"/>
            <a:ext cx="12193596" cy="627459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58D3B85-ACA8-279D-3AA1-03EB2DD0E047}"/>
              </a:ext>
            </a:extLst>
          </p:cNvPr>
          <p:cNvSpPr txBox="1">
            <a:spLocks/>
          </p:cNvSpPr>
          <p:nvPr/>
        </p:nvSpPr>
        <p:spPr>
          <a:xfrm>
            <a:off x="2304682" y="1737715"/>
            <a:ext cx="7553880" cy="33806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s-AR"/>
            </a:defPPr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000" b="1" dirty="0">
                <a:solidFill>
                  <a:srgbClr val="486D7F"/>
                </a:solidFill>
                <a:latin typeface="ADLaM Display"/>
                <a:ea typeface="ADLaM Display"/>
                <a:cs typeface="ADLaM Display"/>
              </a:rPr>
              <a:t>¡MUCHAS GRACIAS POR SU PARTICIPACIÓN!</a:t>
            </a:r>
          </a:p>
        </p:txBody>
      </p:sp>
      <p:pic>
        <p:nvPicPr>
          <p:cNvPr id="5" name="Gráfico 238" descr="Pieza de puzzle">
            <a:extLst>
              <a:ext uri="{FF2B5EF4-FFF2-40B4-BE49-F238E27FC236}">
                <a16:creationId xmlns:a16="http://schemas.microsoft.com/office/drawing/2014/main" id="{399A9760-10F2-BC90-DA7E-F5DB602FF8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-2040000">
            <a:off x="-762900" y="3615006"/>
            <a:ext cx="4456981" cy="4456981"/>
          </a:xfrm>
          <a:prstGeom prst="rect">
            <a:avLst/>
          </a:prstGeom>
        </p:spPr>
      </p:pic>
      <p:pic>
        <p:nvPicPr>
          <p:cNvPr id="6" name="Gráfico 238" descr="Pieza de puzzle">
            <a:extLst>
              <a:ext uri="{FF2B5EF4-FFF2-40B4-BE49-F238E27FC236}">
                <a16:creationId xmlns:a16="http://schemas.microsoft.com/office/drawing/2014/main" id="{F0664FEF-01BD-37C8-661E-4410B68D53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260000">
            <a:off x="8266081" y="-841975"/>
            <a:ext cx="4456981" cy="4456981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748BECDB-B141-368F-D5FD-B8A487487723}"/>
              </a:ext>
            </a:extLst>
          </p:cNvPr>
          <p:cNvSpPr txBox="1"/>
          <p:nvPr/>
        </p:nvSpPr>
        <p:spPr>
          <a:xfrm>
            <a:off x="4705350" y="4263606"/>
            <a:ext cx="2776266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2800" dirty="0">
                <a:latin typeface="ADLaM Display"/>
                <a:ea typeface="ADLaM Display"/>
                <a:cs typeface="ADLaM Display"/>
              </a:rPr>
              <a:t>Equipo MYTE</a:t>
            </a:r>
          </a:p>
        </p:txBody>
      </p:sp>
    </p:spTree>
    <p:extLst>
      <p:ext uri="{BB962C8B-B14F-4D97-AF65-F5344CB8AC3E}">
        <p14:creationId xmlns:p14="http://schemas.microsoft.com/office/powerpoint/2010/main" val="10075921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925526e-eb56-4fb8-91f3-73ebfe78a08f">
      <Terms xmlns="http://schemas.microsoft.com/office/infopath/2007/PartnerControls"/>
    </lcf76f155ced4ddcb4097134ff3c332f>
    <SharedWithUsers xmlns="4f97a3bc-0e7b-4492-9066-d65f1008d1ee">
      <UserInfo>
        <DisplayName/>
        <AccountId xsi:nil="true"/>
        <AccountType/>
      </UserInfo>
    </SharedWithUser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281DC97E76DAB541B6B8C471E0A1A58B" ma:contentTypeVersion="13" ma:contentTypeDescription="Crear nuevo documento." ma:contentTypeScope="" ma:versionID="d2272eae02af18c616bec688bac7b468">
  <xsd:schema xmlns:xsd="http://www.w3.org/2001/XMLSchema" xmlns:xs="http://www.w3.org/2001/XMLSchema" xmlns:p="http://schemas.microsoft.com/office/2006/metadata/properties" xmlns:ns2="b925526e-eb56-4fb8-91f3-73ebfe78a08f" xmlns:ns3="4f97a3bc-0e7b-4492-9066-d65f1008d1ee" targetNamespace="http://schemas.microsoft.com/office/2006/metadata/properties" ma:root="true" ma:fieldsID="40a9999fc5ac320a7bcde5c0df324513" ns2:_="" ns3:_="">
    <xsd:import namespace="b925526e-eb56-4fb8-91f3-73ebfe78a08f"/>
    <xsd:import namespace="4f97a3bc-0e7b-4492-9066-d65f1008d1e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lcf76f155ced4ddcb4097134ff3c332f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25526e-eb56-4fb8-91f3-73ebfe78a08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5" nillable="true" ma:taxonomy="true" ma:internalName="lcf76f155ced4ddcb4097134ff3c332f" ma:taxonomyFieldName="MediaServiceImageTags" ma:displayName="Etiquetas de imagen" ma:readOnly="false" ma:fieldId="{5cf76f15-5ced-4ddc-b409-7134ff3c332f}" ma:taxonomyMulti="true" ma:sspId="00098dbd-2f85-4b82-844a-30d48e5cefb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f97a3bc-0e7b-4492-9066-d65f1008d1ee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4AA16CF-D59E-4C52-A3F4-4E192E04063C}">
  <ds:schemaRefs>
    <ds:schemaRef ds:uri="http://schemas.microsoft.com/office/2006/metadata/properties"/>
    <ds:schemaRef ds:uri="http://schemas.microsoft.com/office/infopath/2007/PartnerControls"/>
    <ds:schemaRef ds:uri="b925526e-eb56-4fb8-91f3-73ebfe78a08f"/>
    <ds:schemaRef ds:uri="4f97a3bc-0e7b-4492-9066-d65f1008d1ee"/>
  </ds:schemaRefs>
</ds:datastoreItem>
</file>

<file path=customXml/itemProps2.xml><?xml version="1.0" encoding="utf-8"?>
<ds:datastoreItem xmlns:ds="http://schemas.openxmlformats.org/officeDocument/2006/customXml" ds:itemID="{D71BE40B-65CA-4FA8-9AD6-FC4E7FB5CB0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3015A3C-7B96-4F73-BF9E-4F235719967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925526e-eb56-4fb8-91f3-73ebfe78a08f"/>
    <ds:schemaRef ds:uri="4f97a3bc-0e7b-4492-9066-d65f1008d1e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0</Words>
  <Application>Microsoft Office PowerPoint</Application>
  <PresentationFormat>Panorámica</PresentationFormat>
  <Paragraphs>0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9" baseType="lpstr"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Pablo Bates</dc:creator>
  <cp:lastModifiedBy>Pablo Bates</cp:lastModifiedBy>
  <cp:revision>539</cp:revision>
  <dcterms:created xsi:type="dcterms:W3CDTF">2024-09-11T11:56:43Z</dcterms:created>
  <dcterms:modified xsi:type="dcterms:W3CDTF">2025-11-07T11:44:55Z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0x010100281DC97E76DAB541B6B8C471E0A1A58B</vt:lpwstr>
  </property>
  <property fmtid="{D5CDD505-2E9C-101B-9397-08002B2CF9AE}" pid="3" name="Order">
    <vt:r8>134000</vt:r8>
  </property>
  <property fmtid="{D5CDD505-2E9C-101B-9397-08002B2CF9AE}" pid="4" name="_ExtendedDescription">
    <vt:lpwstr/>
  </property>
  <property fmtid="{D5CDD505-2E9C-101B-9397-08002B2CF9AE}" pid="5" name="TriggerFlowInfo">
    <vt:lpwstr/>
  </property>
  <property fmtid="{D5CDD505-2E9C-101B-9397-08002B2CF9AE}" pid="6" name="_SourceUrl">
    <vt:lpwstr/>
  </property>
  <property fmtid="{D5CDD505-2E9C-101B-9397-08002B2CF9AE}" pid="7" name="_SharedFileIndex">
    <vt:lpwstr/>
  </property>
  <property fmtid="{D5CDD505-2E9C-101B-9397-08002B2CF9AE}" pid="8" name="ComplianceAssetId">
    <vt:lpwstr/>
  </property>
  <property fmtid="{D5CDD505-2E9C-101B-9397-08002B2CF9AE}" pid="9" name="MediaServiceImageTags">
    <vt:lpwstr/>
  </property>
</Properties>
</file>