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66" r:id="rId4"/>
    <p:sldId id="267" r:id="rId5"/>
    <p:sldId id="268" r:id="rId6"/>
    <p:sldId id="273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71" r:id="rId15"/>
    <p:sldId id="272" r:id="rId16"/>
  </p:sldIdLst>
  <p:sldSz cx="9144000" cy="6858000" type="screen4x3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FBAA9-B8B1-4696-AA18-9835B46828B1}" type="datetimeFigureOut">
              <a:rPr lang="es-AR" smtClean="0"/>
              <a:t>31/3/2021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227EA-D050-442E-96E5-C218ACDDC9C8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9839961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FBAA9-B8B1-4696-AA18-9835B46828B1}" type="datetimeFigureOut">
              <a:rPr lang="es-AR" smtClean="0"/>
              <a:t>31/3/2021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227EA-D050-442E-96E5-C218ACDDC9C8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716666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FBAA9-B8B1-4696-AA18-9835B46828B1}" type="datetimeFigureOut">
              <a:rPr lang="es-AR" smtClean="0"/>
              <a:t>31/3/2021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227EA-D050-442E-96E5-C218ACDDC9C8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9587471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FBAA9-B8B1-4696-AA18-9835B46828B1}" type="datetimeFigureOut">
              <a:rPr lang="es-AR" smtClean="0"/>
              <a:t>31/3/2021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227EA-D050-442E-96E5-C218ACDDC9C8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0710164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FBAA9-B8B1-4696-AA18-9835B46828B1}" type="datetimeFigureOut">
              <a:rPr lang="es-AR" smtClean="0"/>
              <a:t>31/3/2021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227EA-D050-442E-96E5-C218ACDDC9C8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2235779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FBAA9-B8B1-4696-AA18-9835B46828B1}" type="datetimeFigureOut">
              <a:rPr lang="es-AR" smtClean="0"/>
              <a:t>31/3/2021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227EA-D050-442E-96E5-C218ACDDC9C8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9008858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FBAA9-B8B1-4696-AA18-9835B46828B1}" type="datetimeFigureOut">
              <a:rPr lang="es-AR" smtClean="0"/>
              <a:t>31/3/2021</a:t>
            </a:fld>
            <a:endParaRPr lang="es-AR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227EA-D050-442E-96E5-C218ACDDC9C8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9053389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FBAA9-B8B1-4696-AA18-9835B46828B1}" type="datetimeFigureOut">
              <a:rPr lang="es-AR" smtClean="0"/>
              <a:t>31/3/2021</a:t>
            </a:fld>
            <a:endParaRPr lang="es-AR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227EA-D050-442E-96E5-C218ACDDC9C8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3220274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FBAA9-B8B1-4696-AA18-9835B46828B1}" type="datetimeFigureOut">
              <a:rPr lang="es-AR" smtClean="0"/>
              <a:t>31/3/2021</a:t>
            </a:fld>
            <a:endParaRPr lang="es-AR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227EA-D050-442E-96E5-C218ACDDC9C8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5683548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FBAA9-B8B1-4696-AA18-9835B46828B1}" type="datetimeFigureOut">
              <a:rPr lang="es-AR" smtClean="0"/>
              <a:t>31/3/2021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227EA-D050-442E-96E5-C218ACDDC9C8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0869528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FBAA9-B8B1-4696-AA18-9835B46828B1}" type="datetimeFigureOut">
              <a:rPr lang="es-AR" smtClean="0"/>
              <a:t>31/3/2021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227EA-D050-442E-96E5-C218ACDDC9C8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97077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DFBAA9-B8B1-4696-AA18-9835B46828B1}" type="datetimeFigureOut">
              <a:rPr lang="es-AR" smtClean="0"/>
              <a:t>31/3/2021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1227EA-D050-442E-96E5-C218ACDDC9C8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989075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AR" dirty="0" smtClean="0"/>
              <a:t>TRABAJO PRÁCTICO N°1</a:t>
            </a:r>
            <a:endParaRPr lang="es-AR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AR" dirty="0" smtClean="0"/>
              <a:t>Poder calorífico superior y poder calorífico inferior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36522060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962674"/>
          </a:xfrm>
        </p:spPr>
        <p:txBody>
          <a:bodyPr>
            <a:normAutofit fontScale="90000"/>
          </a:bodyPr>
          <a:lstStyle/>
          <a:p>
            <a:r>
              <a:rPr lang="es-AR" dirty="0" smtClean="0"/>
              <a:t>Según </a:t>
            </a:r>
            <a:r>
              <a:rPr lang="es-AR" dirty="0" err="1" smtClean="0"/>
              <a:t>Dulong</a:t>
            </a:r>
            <a:r>
              <a:rPr lang="es-AR" dirty="0" smtClean="0"/>
              <a:t/>
            </a:r>
            <a:br>
              <a:rPr lang="es-AR" dirty="0" smtClean="0"/>
            </a:br>
            <a:r>
              <a:rPr lang="es-AR" dirty="0" smtClean="0"/>
              <a:t>PCS = 8140.C + 34400 (h-O/8) +2220.S</a:t>
            </a:r>
            <a:br>
              <a:rPr lang="es-AR" dirty="0" smtClean="0"/>
            </a:br>
            <a:r>
              <a:rPr lang="es-AR" dirty="0" smtClean="0"/>
              <a:t>PCS = 8140.0,5217 + 34400 (0,134-0,3478/8) +2220.0 =</a:t>
            </a:r>
            <a:r>
              <a:rPr lang="es-AR" u="sng" dirty="0"/>
              <a:t> </a:t>
            </a:r>
            <a:r>
              <a:rPr lang="es-AR" u="sng" dirty="0" smtClean="0"/>
              <a:t>7236,86 kcal/kg</a:t>
            </a:r>
            <a:br>
              <a:rPr lang="es-AR" u="sng" dirty="0" smtClean="0"/>
            </a:br>
            <a:r>
              <a:rPr lang="es-AR" dirty="0" smtClean="0"/>
              <a:t/>
            </a:r>
            <a:br>
              <a:rPr lang="es-AR" dirty="0" smtClean="0"/>
            </a:br>
            <a:r>
              <a:rPr lang="es-AR" dirty="0" smtClean="0"/>
              <a:t>PCI = 8140.0,5217 + 29000 (0,1304-0,0,3478/8) =</a:t>
            </a:r>
            <a:r>
              <a:rPr lang="es-AR" u="sng" dirty="0" smtClean="0"/>
              <a:t> 6767,46 kcal/kg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20045282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18658"/>
          </a:xfrm>
        </p:spPr>
        <p:txBody>
          <a:bodyPr/>
          <a:lstStyle/>
          <a:p>
            <a:pPr algn="l"/>
            <a:r>
              <a:rPr lang="es-AR" dirty="0" smtClean="0"/>
              <a:t>Ejercicio 3</a:t>
            </a:r>
            <a:br>
              <a:rPr lang="es-AR" dirty="0" smtClean="0"/>
            </a:br>
            <a:r>
              <a:rPr lang="es-AR" dirty="0" smtClean="0"/>
              <a:t>Calcular la cantidad teórica de aire para la combustión perfecta de 1 kg de C, 1 kg de H2 y 1 kg de S.-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34239200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4722"/>
          </a:xfrm>
        </p:spPr>
        <p:txBody>
          <a:bodyPr>
            <a:noAutofit/>
          </a:bodyPr>
          <a:lstStyle/>
          <a:p>
            <a:pPr algn="l"/>
            <a:r>
              <a:rPr lang="es-AR" sz="3600" dirty="0" smtClean="0"/>
              <a:t>A- Combustión teórica del O</a:t>
            </a:r>
            <a:r>
              <a:rPr lang="es-AR" sz="2800" dirty="0" smtClean="0"/>
              <a:t>2</a:t>
            </a:r>
            <a:r>
              <a:rPr lang="es-AR" sz="3600" dirty="0" smtClean="0"/>
              <a:t/>
            </a:r>
            <a:br>
              <a:rPr lang="es-AR" sz="3600" dirty="0" smtClean="0"/>
            </a:br>
            <a:r>
              <a:rPr lang="es-AR" sz="3600" dirty="0" smtClean="0"/>
              <a:t>C + O</a:t>
            </a:r>
            <a:r>
              <a:rPr lang="es-AR" sz="2800" dirty="0"/>
              <a:t>2</a:t>
            </a:r>
            <a:r>
              <a:rPr lang="es-AR" sz="3600" dirty="0" smtClean="0"/>
              <a:t> = CO</a:t>
            </a:r>
            <a:r>
              <a:rPr lang="es-AR" sz="2800" dirty="0"/>
              <a:t>2</a:t>
            </a:r>
            <a:r>
              <a:rPr lang="es-AR" sz="3600" dirty="0" smtClean="0"/>
              <a:t/>
            </a:r>
            <a:br>
              <a:rPr lang="es-AR" sz="3600" dirty="0" smtClean="0"/>
            </a:br>
            <a:r>
              <a:rPr lang="es-AR" sz="3600" dirty="0" smtClean="0"/>
              <a:t>Balance másico</a:t>
            </a:r>
            <a:br>
              <a:rPr lang="es-AR" sz="3600" dirty="0" smtClean="0"/>
            </a:br>
            <a:r>
              <a:rPr lang="es-AR" sz="3600" dirty="0" smtClean="0"/>
              <a:t>1mol c + 1 mol O</a:t>
            </a:r>
            <a:r>
              <a:rPr lang="es-AR" sz="2800" dirty="0" smtClean="0"/>
              <a:t>2</a:t>
            </a:r>
            <a:r>
              <a:rPr lang="es-AR" sz="3600" dirty="0" smtClean="0"/>
              <a:t>= 1 mol CO</a:t>
            </a:r>
            <a:r>
              <a:rPr lang="es-AR" sz="2800" dirty="0" smtClean="0"/>
              <a:t>2</a:t>
            </a:r>
            <a:r>
              <a:rPr lang="es-AR" sz="3600" dirty="0" smtClean="0"/>
              <a:t/>
            </a:r>
            <a:br>
              <a:rPr lang="es-AR" sz="3600" dirty="0" smtClean="0"/>
            </a:br>
            <a:r>
              <a:rPr lang="es-AR" sz="3600" dirty="0" smtClean="0"/>
              <a:t>Balance volumétrico</a:t>
            </a:r>
            <a:br>
              <a:rPr lang="es-AR" sz="3600" dirty="0" smtClean="0"/>
            </a:br>
            <a:r>
              <a:rPr lang="es-AR" sz="3600" dirty="0" smtClean="0"/>
              <a:t>1 mol ocupa = 22,4 m3</a:t>
            </a:r>
            <a:br>
              <a:rPr lang="es-AR" sz="3600" dirty="0" smtClean="0"/>
            </a:br>
            <a:r>
              <a:rPr lang="es-AR" sz="3600" dirty="0" smtClean="0"/>
              <a:t>22,4 m3 C + 22,4 m3 O</a:t>
            </a:r>
            <a:r>
              <a:rPr lang="es-AR" sz="2800" dirty="0"/>
              <a:t>2</a:t>
            </a:r>
            <a:r>
              <a:rPr lang="es-AR" sz="3600" dirty="0" smtClean="0"/>
              <a:t> ---22,4 m3CO2 </a:t>
            </a:r>
            <a:br>
              <a:rPr lang="es-AR" sz="3600" dirty="0" smtClean="0"/>
            </a:br>
            <a:r>
              <a:rPr lang="es-AR" sz="3600" dirty="0" smtClean="0"/>
              <a:t>12 C + 32 O</a:t>
            </a:r>
            <a:r>
              <a:rPr lang="es-AR" sz="2800" dirty="0"/>
              <a:t>2</a:t>
            </a:r>
            <a:r>
              <a:rPr lang="es-AR" sz="3600" dirty="0" smtClean="0"/>
              <a:t> –44 CO</a:t>
            </a:r>
            <a:r>
              <a:rPr lang="es-AR" sz="2800" dirty="0"/>
              <a:t>2</a:t>
            </a:r>
            <a:r>
              <a:rPr lang="es-AR" sz="3600" dirty="0" smtClean="0"/>
              <a:t/>
            </a:r>
            <a:br>
              <a:rPr lang="es-AR" sz="3600" dirty="0" smtClean="0"/>
            </a:br>
            <a:r>
              <a:rPr lang="es-AR" sz="3600" dirty="0" smtClean="0"/>
              <a:t>1.- relación O/C = volumen/ Peso= 22,4/12m3O = 1,866m3 O</a:t>
            </a:r>
            <a:r>
              <a:rPr lang="es-AR" sz="2800" dirty="0" smtClean="0"/>
              <a:t>2/kg C</a:t>
            </a:r>
            <a:r>
              <a:rPr lang="es-AR" sz="3600" dirty="0" smtClean="0"/>
              <a:t/>
            </a:r>
            <a:br>
              <a:rPr lang="es-AR" sz="3600" dirty="0" smtClean="0"/>
            </a:br>
            <a:r>
              <a:rPr lang="es-AR" sz="3600" dirty="0" smtClean="0"/>
              <a:t>Por cada kg de “C” necesito 1,866 m3 para que la combustión sea perfecta (completa)</a:t>
            </a:r>
            <a:endParaRPr lang="es-AR" sz="3600" dirty="0"/>
          </a:p>
        </p:txBody>
      </p:sp>
    </p:spTree>
    <p:extLst>
      <p:ext uri="{BB962C8B-B14F-4D97-AF65-F5344CB8AC3E}">
        <p14:creationId xmlns:p14="http://schemas.microsoft.com/office/powerpoint/2010/main" val="26353984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23528" y="188640"/>
            <a:ext cx="8229600" cy="6250706"/>
          </a:xfrm>
        </p:spPr>
        <p:txBody>
          <a:bodyPr>
            <a:normAutofit/>
          </a:bodyPr>
          <a:lstStyle/>
          <a:p>
            <a:pPr algn="l"/>
            <a:r>
              <a:rPr lang="es-AR" sz="2400" dirty="0" smtClean="0"/>
              <a:t>2.-Relación de gases/C = 22,4/12 m3CO</a:t>
            </a:r>
            <a:r>
              <a:rPr lang="es-AR" sz="1600" dirty="0"/>
              <a:t>2</a:t>
            </a:r>
            <a:r>
              <a:rPr lang="es-AR" sz="2400" dirty="0" smtClean="0"/>
              <a:t>/</a:t>
            </a:r>
            <a:r>
              <a:rPr lang="es-AR" sz="2400" dirty="0" err="1" smtClean="0"/>
              <a:t>kgC</a:t>
            </a:r>
            <a:r>
              <a:rPr lang="es-AR" sz="2400" dirty="0" smtClean="0"/>
              <a:t> =1,866 m3CO</a:t>
            </a:r>
            <a:r>
              <a:rPr lang="es-AR" sz="1600" dirty="0" smtClean="0"/>
              <a:t>2</a:t>
            </a:r>
            <a:r>
              <a:rPr lang="es-AR" sz="2400" dirty="0" smtClean="0"/>
              <a:t>/</a:t>
            </a:r>
            <a:r>
              <a:rPr lang="es-AR" sz="2400" dirty="0" err="1" smtClean="0"/>
              <a:t>kgC</a:t>
            </a:r>
            <a:r>
              <a:rPr lang="es-AR" sz="2400" dirty="0" smtClean="0"/>
              <a:t/>
            </a:r>
            <a:br>
              <a:rPr lang="es-AR" sz="2400" dirty="0" smtClean="0"/>
            </a:br>
            <a:r>
              <a:rPr lang="es-AR" sz="2400" dirty="0" smtClean="0"/>
              <a:t>3.-Relación de gases/C = peso/peso= 44/12 kg CO</a:t>
            </a:r>
            <a:r>
              <a:rPr lang="es-AR" sz="1600" dirty="0" smtClean="0"/>
              <a:t>2</a:t>
            </a:r>
            <a:r>
              <a:rPr lang="es-AR" sz="2400" dirty="0" smtClean="0"/>
              <a:t>/</a:t>
            </a:r>
            <a:r>
              <a:rPr lang="es-AR" sz="2400" dirty="0" err="1" smtClean="0"/>
              <a:t>kgC</a:t>
            </a:r>
            <a:r>
              <a:rPr lang="es-AR" sz="2400" dirty="0" smtClean="0"/>
              <a:t> =3,66 kgCO</a:t>
            </a:r>
            <a:r>
              <a:rPr lang="es-AR" sz="1600" dirty="0" smtClean="0"/>
              <a:t>2</a:t>
            </a:r>
            <a:r>
              <a:rPr lang="es-AR" sz="2400" dirty="0" smtClean="0"/>
              <a:t>/</a:t>
            </a:r>
            <a:r>
              <a:rPr lang="es-AR" sz="2400" dirty="0" err="1" smtClean="0"/>
              <a:t>kgC</a:t>
            </a:r>
            <a:r>
              <a:rPr lang="es-AR" sz="2400" dirty="0" smtClean="0"/>
              <a:t> </a:t>
            </a:r>
            <a:br>
              <a:rPr lang="es-AR" sz="2400" dirty="0" smtClean="0"/>
            </a:br>
            <a:r>
              <a:rPr lang="es-AR" sz="2400" dirty="0" smtClean="0"/>
              <a:t>Por cada kg de C que quemamos tengo 3,66 kg de CO</a:t>
            </a:r>
            <a:r>
              <a:rPr lang="es-AR" sz="1600" dirty="0" smtClean="0"/>
              <a:t>2 (</a:t>
            </a:r>
            <a:r>
              <a:rPr lang="es-AR" sz="2400" dirty="0" smtClean="0"/>
              <a:t>gas)</a:t>
            </a:r>
            <a:br>
              <a:rPr lang="es-AR" sz="2400" dirty="0" smtClean="0"/>
            </a:br>
            <a:r>
              <a:rPr lang="es-AR" sz="2400" dirty="0"/>
              <a:t>a</a:t>
            </a:r>
            <a:r>
              <a:rPr lang="es-AR" sz="2400" dirty="0" smtClean="0"/>
              <a:t>´.- Ahora calculamos con el aire, 21% de O</a:t>
            </a:r>
            <a:r>
              <a:rPr lang="es-AR" sz="1600" dirty="0" smtClean="0"/>
              <a:t>2</a:t>
            </a:r>
            <a:r>
              <a:rPr lang="es-AR" sz="2400" dirty="0" smtClean="0"/>
              <a:t> y 79 % N</a:t>
            </a:r>
            <a:r>
              <a:rPr lang="es-AR" sz="1600" dirty="0" smtClean="0"/>
              <a:t>2</a:t>
            </a:r>
            <a:br>
              <a:rPr lang="es-AR" sz="1600" dirty="0" smtClean="0"/>
            </a:br>
            <a:r>
              <a:rPr lang="es-AR" sz="2400" dirty="0"/>
              <a:t>4°</a:t>
            </a:r>
            <a:r>
              <a:rPr lang="es-AR" sz="1600" dirty="0" smtClean="0"/>
              <a:t> </a:t>
            </a:r>
            <a:r>
              <a:rPr lang="es-AR" sz="2400" dirty="0"/>
              <a:t>Relación </a:t>
            </a:r>
            <a:r>
              <a:rPr lang="es-AR" sz="2400" dirty="0" smtClean="0"/>
              <a:t>N</a:t>
            </a:r>
            <a:r>
              <a:rPr lang="es-AR" sz="1800" dirty="0" smtClean="0"/>
              <a:t>2</a:t>
            </a:r>
            <a:r>
              <a:rPr lang="es-AR" sz="2400" dirty="0" smtClean="0"/>
              <a:t>/O</a:t>
            </a:r>
            <a:r>
              <a:rPr lang="es-AR" sz="1800" dirty="0"/>
              <a:t>2</a:t>
            </a:r>
            <a:r>
              <a:rPr lang="es-AR" sz="2400" dirty="0" smtClean="0"/>
              <a:t> = 79/21 = 3,76 m3N</a:t>
            </a:r>
            <a:r>
              <a:rPr lang="es-AR" sz="1800" dirty="0" smtClean="0"/>
              <a:t>2</a:t>
            </a:r>
            <a:r>
              <a:rPr lang="es-AR" sz="2400" dirty="0" smtClean="0"/>
              <a:t>/m3O</a:t>
            </a:r>
            <a:r>
              <a:rPr lang="es-AR" sz="1800" dirty="0" smtClean="0"/>
              <a:t>2</a:t>
            </a:r>
            <a:br>
              <a:rPr lang="es-AR" sz="1800" dirty="0" smtClean="0"/>
            </a:br>
            <a:r>
              <a:rPr lang="es-AR" sz="2400" dirty="0"/>
              <a:t>C+O2+3,76 </a:t>
            </a:r>
            <a:r>
              <a:rPr lang="es-AR" sz="2400" dirty="0" smtClean="0"/>
              <a:t>N2---- CO2 + 3,76 N2</a:t>
            </a:r>
            <a:br>
              <a:rPr lang="es-AR" sz="2400" dirty="0" smtClean="0"/>
            </a:br>
            <a:r>
              <a:rPr lang="es-AR" sz="2400" dirty="0" smtClean="0"/>
              <a:t>Balance másico</a:t>
            </a:r>
            <a:br>
              <a:rPr lang="es-AR" sz="2400" dirty="0" smtClean="0"/>
            </a:br>
            <a:r>
              <a:rPr lang="es-AR" sz="2400" dirty="0" smtClean="0"/>
              <a:t>2molC+1molO</a:t>
            </a:r>
            <a:r>
              <a:rPr lang="es-AR" sz="1800" dirty="0" smtClean="0"/>
              <a:t>2</a:t>
            </a:r>
            <a:r>
              <a:rPr lang="es-AR" sz="2400" dirty="0" smtClean="0"/>
              <a:t>+3,76molmolN</a:t>
            </a:r>
            <a:r>
              <a:rPr lang="es-AR" sz="1800" dirty="0" smtClean="0"/>
              <a:t>2</a:t>
            </a:r>
            <a:r>
              <a:rPr lang="es-AR" sz="2400" dirty="0" smtClean="0"/>
              <a:t>---2molH</a:t>
            </a:r>
            <a:r>
              <a:rPr lang="es-AR" sz="1800" dirty="0" smtClean="0"/>
              <a:t>2</a:t>
            </a:r>
            <a:r>
              <a:rPr lang="es-AR" sz="2400" dirty="0"/>
              <a:t>O</a:t>
            </a:r>
            <a:r>
              <a:rPr lang="es-AR" sz="2400" dirty="0" smtClean="0"/>
              <a:t>+3,76molH</a:t>
            </a:r>
            <a:r>
              <a:rPr lang="es-AR" sz="1800" dirty="0" smtClean="0"/>
              <a:t>2</a:t>
            </a:r>
            <a:br>
              <a:rPr lang="es-AR" sz="1800" dirty="0" smtClean="0"/>
            </a:br>
            <a:r>
              <a:rPr lang="es-AR" sz="1800" dirty="0" smtClean="0"/>
              <a:t>BALANCE EN PESO</a:t>
            </a:r>
            <a:br>
              <a:rPr lang="es-AR" sz="1800" dirty="0" smtClean="0"/>
            </a:br>
            <a:r>
              <a:rPr lang="es-AR" sz="2400" dirty="0"/>
              <a:t>4(1) + 32 + 3,76 .28</a:t>
            </a:r>
            <a:br>
              <a:rPr lang="es-AR" sz="2400" dirty="0"/>
            </a:br>
            <a:r>
              <a:rPr lang="es-AR" sz="2400" dirty="0" smtClean="0"/>
              <a:t>1.-RELACIÓN aire/H</a:t>
            </a:r>
            <a:r>
              <a:rPr lang="es-AR" sz="1800" dirty="0"/>
              <a:t>2</a:t>
            </a:r>
            <a:r>
              <a:rPr lang="es-AR" sz="2400" dirty="0" smtClean="0"/>
              <a:t> = (32+3,76.28)1/4 = 34,32 kg </a:t>
            </a:r>
            <a:r>
              <a:rPr lang="es-AR" sz="1800" dirty="0"/>
              <a:t>aire</a:t>
            </a:r>
            <a:r>
              <a:rPr lang="es-AR" sz="2400" dirty="0" smtClean="0"/>
              <a:t>/ kgH</a:t>
            </a:r>
            <a:r>
              <a:rPr lang="es-AR" sz="1800" dirty="0" smtClean="0"/>
              <a:t>2</a:t>
            </a:r>
            <a:br>
              <a:rPr lang="es-AR" sz="1800" dirty="0" smtClean="0"/>
            </a:br>
            <a:r>
              <a:rPr lang="es-AR" sz="2400" dirty="0" smtClean="0"/>
              <a:t>2.-</a:t>
            </a:r>
            <a:r>
              <a:rPr lang="es-AR" sz="2400" dirty="0"/>
              <a:t>RELACIÓN aire/H2 = </a:t>
            </a:r>
            <a:r>
              <a:rPr lang="es-AR" sz="2400" dirty="0" smtClean="0"/>
              <a:t>(22,4+3,76.22,4)1/4 </a:t>
            </a:r>
            <a:r>
              <a:rPr lang="es-AR" sz="2400" dirty="0"/>
              <a:t>= </a:t>
            </a:r>
            <a:r>
              <a:rPr lang="es-AR" sz="2400" dirty="0" smtClean="0"/>
              <a:t>26,65 m3 </a:t>
            </a:r>
            <a:r>
              <a:rPr lang="es-AR" sz="2400" dirty="0"/>
              <a:t>aire/ </a:t>
            </a:r>
            <a:r>
              <a:rPr lang="es-AR" sz="2400" dirty="0" smtClean="0"/>
              <a:t>kgH2</a:t>
            </a:r>
            <a:br>
              <a:rPr lang="es-AR" sz="2400" dirty="0" smtClean="0"/>
            </a:br>
            <a:r>
              <a:rPr lang="es-AR" sz="2400" dirty="0" smtClean="0"/>
              <a:t>Relación gases H</a:t>
            </a:r>
            <a:r>
              <a:rPr lang="es-AR" sz="1800" dirty="0" smtClean="0"/>
              <a:t>2</a:t>
            </a:r>
            <a:r>
              <a:rPr lang="es-AR" sz="2400" dirty="0" smtClean="0"/>
              <a:t>O = (36+3,76.28)/4 = 35,32 </a:t>
            </a:r>
            <a:r>
              <a:rPr lang="es-AR" sz="2400" dirty="0" err="1" smtClean="0"/>
              <a:t>kgagua</a:t>
            </a:r>
            <a:r>
              <a:rPr lang="es-AR" sz="2400" dirty="0" smtClean="0"/>
              <a:t>/kgH2</a:t>
            </a:r>
            <a:r>
              <a:rPr lang="es-AR" sz="2400" dirty="0"/>
              <a:t/>
            </a:r>
            <a:br>
              <a:rPr lang="es-AR" sz="2400" dirty="0"/>
            </a:br>
            <a:endParaRPr lang="es-AR" sz="2400" dirty="0"/>
          </a:p>
        </p:txBody>
      </p:sp>
    </p:spTree>
    <p:extLst>
      <p:ext uri="{BB962C8B-B14F-4D97-AF65-F5344CB8AC3E}">
        <p14:creationId xmlns:p14="http://schemas.microsoft.com/office/powerpoint/2010/main" val="34322343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6322714"/>
          </a:xfrm>
        </p:spPr>
        <p:txBody>
          <a:bodyPr/>
          <a:lstStyle/>
          <a:p>
            <a:pPr algn="l"/>
            <a:r>
              <a:rPr lang="es-AR" dirty="0" smtClean="0"/>
              <a:t>C.- S+O</a:t>
            </a:r>
            <a:r>
              <a:rPr lang="es-AR" sz="3600" dirty="0" smtClean="0"/>
              <a:t>2</a:t>
            </a:r>
            <a:r>
              <a:rPr lang="es-AR" dirty="0" smtClean="0"/>
              <a:t> = SO</a:t>
            </a:r>
            <a:r>
              <a:rPr lang="es-AR" sz="3600" dirty="0" smtClean="0"/>
              <a:t>2</a:t>
            </a:r>
            <a:r>
              <a:rPr lang="es-AR" sz="3200" dirty="0" smtClean="0"/>
              <a:t/>
            </a:r>
            <a:br>
              <a:rPr lang="es-AR" sz="3200" dirty="0" smtClean="0"/>
            </a:br>
            <a:r>
              <a:rPr lang="es-AR" sz="3200" dirty="0"/>
              <a:t>B</a:t>
            </a:r>
            <a:r>
              <a:rPr lang="es-AR" sz="3200" dirty="0" smtClean="0"/>
              <a:t>alance másico – 1mol S + 1mol O2=1mol SO</a:t>
            </a:r>
            <a:r>
              <a:rPr lang="es-AR" sz="2400" dirty="0"/>
              <a:t>2</a:t>
            </a:r>
            <a:r>
              <a:rPr lang="es-AR" sz="3200" dirty="0" smtClean="0"/>
              <a:t/>
            </a:r>
            <a:br>
              <a:rPr lang="es-AR" sz="3200" dirty="0" smtClean="0"/>
            </a:br>
            <a:r>
              <a:rPr lang="es-AR" sz="3200" dirty="0" smtClean="0"/>
              <a:t>balance Volumétrico –1mol ocupa 22,4 m3</a:t>
            </a:r>
            <a:br>
              <a:rPr lang="es-AR" sz="3200" dirty="0" smtClean="0"/>
            </a:br>
            <a:r>
              <a:rPr lang="es-AR" sz="3200" dirty="0" smtClean="0"/>
              <a:t>22,4m3 S+ 22,4 m3O</a:t>
            </a:r>
            <a:r>
              <a:rPr lang="es-AR" sz="2400" dirty="0"/>
              <a:t>2</a:t>
            </a:r>
            <a:r>
              <a:rPr lang="es-AR" sz="3200" dirty="0" smtClean="0"/>
              <a:t>--- 22,4m3SO</a:t>
            </a:r>
            <a:r>
              <a:rPr lang="es-AR" sz="2400" dirty="0"/>
              <a:t>4</a:t>
            </a:r>
            <a:r>
              <a:rPr lang="es-AR" sz="3200" dirty="0" smtClean="0"/>
              <a:t/>
            </a:r>
            <a:br>
              <a:rPr lang="es-AR" sz="3200" dirty="0" smtClean="0"/>
            </a:br>
            <a:r>
              <a:rPr lang="es-AR" sz="3200" dirty="0" smtClean="0"/>
              <a:t>32 S + 32 O</a:t>
            </a:r>
            <a:r>
              <a:rPr lang="es-AR" sz="2400" dirty="0" smtClean="0"/>
              <a:t>2</a:t>
            </a:r>
            <a:r>
              <a:rPr lang="es-AR" sz="3200" dirty="0" smtClean="0"/>
              <a:t>----- 64 SO</a:t>
            </a:r>
            <a:r>
              <a:rPr lang="es-AR" sz="2400" dirty="0" smtClean="0"/>
              <a:t>2</a:t>
            </a:r>
            <a:br>
              <a:rPr lang="es-AR" sz="2400" dirty="0" smtClean="0"/>
            </a:br>
            <a:r>
              <a:rPr lang="es-AR" sz="3200" dirty="0"/>
              <a:t>1- relación O/S = </a:t>
            </a:r>
            <a:r>
              <a:rPr lang="es-AR" sz="3200" dirty="0" err="1"/>
              <a:t>vol</a:t>
            </a:r>
            <a:r>
              <a:rPr lang="es-AR" sz="3200" dirty="0"/>
              <a:t>/peso </a:t>
            </a:r>
            <a:r>
              <a:rPr lang="es-AR" sz="3200" dirty="0" smtClean="0"/>
              <a:t>=22,4/32m3O</a:t>
            </a:r>
            <a:r>
              <a:rPr lang="es-AR" sz="2800" dirty="0" smtClean="0"/>
              <a:t>2</a:t>
            </a:r>
            <a:r>
              <a:rPr lang="es-AR" sz="3200" dirty="0" smtClean="0"/>
              <a:t>=0,7m3O</a:t>
            </a:r>
            <a:r>
              <a:rPr lang="es-AR" sz="2800" dirty="0"/>
              <a:t>2</a:t>
            </a:r>
            <a:r>
              <a:rPr lang="es-AR" sz="3200" dirty="0" smtClean="0"/>
              <a:t>/kg S</a:t>
            </a:r>
            <a:r>
              <a:rPr lang="es-AR" sz="3200" dirty="0"/>
              <a:t/>
            </a:r>
            <a:br>
              <a:rPr lang="es-AR" sz="3200" dirty="0"/>
            </a:br>
            <a:r>
              <a:rPr lang="es-AR" sz="3200" dirty="0" smtClean="0"/>
              <a:t>2-relación gases /S=22,4/32m3SO2/</a:t>
            </a:r>
            <a:r>
              <a:rPr lang="es-AR" sz="3200" dirty="0" err="1" smtClean="0"/>
              <a:t>kgS</a:t>
            </a:r>
            <a:r>
              <a:rPr lang="es-AR" sz="3200" dirty="0" smtClean="0"/>
              <a:t/>
            </a:r>
            <a:br>
              <a:rPr lang="es-AR" sz="3200" dirty="0" smtClean="0"/>
            </a:br>
            <a:r>
              <a:rPr lang="es-AR" sz="3200" dirty="0" smtClean="0"/>
              <a:t>a ‘ Calculo con el aire  21%O2;79%N2</a:t>
            </a:r>
            <a:br>
              <a:rPr lang="es-AR" sz="3200" dirty="0" smtClean="0"/>
            </a:br>
            <a:r>
              <a:rPr lang="es-AR" sz="3200" dirty="0" smtClean="0"/>
              <a:t>4° relación N2/O2=79/21=3,76 m3N2/m3O2</a:t>
            </a:r>
            <a:br>
              <a:rPr lang="es-AR" sz="3200" dirty="0" smtClean="0"/>
            </a:br>
            <a:r>
              <a:rPr lang="es-AR" sz="3200" dirty="0" smtClean="0"/>
              <a:t>S+O2+3,76N2-----SO2+3,76N2</a:t>
            </a:r>
            <a:endParaRPr lang="es-AR" sz="3200" dirty="0"/>
          </a:p>
        </p:txBody>
      </p:sp>
    </p:spTree>
    <p:extLst>
      <p:ext uri="{BB962C8B-B14F-4D97-AF65-F5344CB8AC3E}">
        <p14:creationId xmlns:p14="http://schemas.microsoft.com/office/powerpoint/2010/main" val="121939256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90666"/>
          </a:xfrm>
        </p:spPr>
        <p:txBody>
          <a:bodyPr>
            <a:normAutofit fontScale="90000"/>
          </a:bodyPr>
          <a:lstStyle/>
          <a:p>
            <a:pPr algn="l"/>
            <a:r>
              <a:rPr lang="es-AR" sz="4000" dirty="0" smtClean="0"/>
              <a:t>Balance másico – 1mol S + 1mol O2 +3,76molN2=1mol SO2+3,76molN2</a:t>
            </a:r>
            <a:br>
              <a:rPr lang="es-AR" sz="4000" dirty="0" smtClean="0"/>
            </a:br>
            <a:r>
              <a:rPr lang="es-AR" sz="4000" dirty="0" smtClean="0"/>
              <a:t>Balance en peso –</a:t>
            </a:r>
            <a:br>
              <a:rPr lang="es-AR" sz="4000" dirty="0" smtClean="0"/>
            </a:br>
            <a:r>
              <a:rPr lang="es-AR" sz="4000" dirty="0" smtClean="0"/>
              <a:t>32+32+3,76.28—64+3,76.28</a:t>
            </a:r>
            <a:br>
              <a:rPr lang="es-AR" sz="4000" dirty="0" smtClean="0"/>
            </a:br>
            <a:r>
              <a:rPr lang="es-AR" sz="4000" dirty="0" smtClean="0"/>
              <a:t>1°Relación aire/S= (32+3,76.28)/32= 4,29kgaire/</a:t>
            </a:r>
            <a:r>
              <a:rPr lang="es-AR" sz="4000" dirty="0" err="1" smtClean="0"/>
              <a:t>kgS</a:t>
            </a:r>
            <a:r>
              <a:rPr lang="es-AR" sz="4000" dirty="0" smtClean="0"/>
              <a:t/>
            </a:r>
            <a:br>
              <a:rPr lang="es-AR" sz="4000" dirty="0" smtClean="0"/>
            </a:br>
            <a:r>
              <a:rPr lang="es-AR" sz="4000" dirty="0" smtClean="0"/>
              <a:t>2°relación aire/S=(22,4+3,76.22,4)/32=3,33m3aire/S</a:t>
            </a:r>
            <a:br>
              <a:rPr lang="es-AR" sz="4000" dirty="0" smtClean="0"/>
            </a:br>
            <a:r>
              <a:rPr lang="es-AR" sz="4000" dirty="0" smtClean="0"/>
              <a:t>3°relación gases/S=(64+3,76.28)/32=5,29kggases/</a:t>
            </a:r>
            <a:r>
              <a:rPr lang="es-AR" sz="4000" dirty="0" err="1" smtClean="0"/>
              <a:t>kgS</a:t>
            </a:r>
            <a:endParaRPr lang="es-AR" sz="4000" dirty="0"/>
          </a:p>
        </p:txBody>
      </p:sp>
    </p:spTree>
    <p:extLst>
      <p:ext uri="{BB962C8B-B14F-4D97-AF65-F5344CB8AC3E}">
        <p14:creationId xmlns:p14="http://schemas.microsoft.com/office/powerpoint/2010/main" val="3323170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22714"/>
          </a:xfrm>
        </p:spPr>
        <p:txBody>
          <a:bodyPr/>
          <a:lstStyle/>
          <a:p>
            <a:pPr algn="l"/>
            <a:r>
              <a:rPr lang="es-AR" dirty="0" smtClean="0"/>
              <a:t>Ejercicio N°1</a:t>
            </a:r>
            <a:br>
              <a:rPr lang="es-AR" dirty="0" smtClean="0"/>
            </a:br>
            <a:r>
              <a:rPr lang="es-AR" dirty="0" smtClean="0"/>
              <a:t>Determinar el PCS y el PCI,  de un Fuel Oíl típico: </a:t>
            </a:r>
            <a:br>
              <a:rPr lang="es-AR" dirty="0" smtClean="0"/>
            </a:br>
            <a:r>
              <a:rPr lang="es-AR" dirty="0" smtClean="0"/>
              <a:t>a) C</a:t>
            </a:r>
            <a:r>
              <a:rPr lang="es-AR" sz="3200" dirty="0" smtClean="0"/>
              <a:t>16</a:t>
            </a:r>
            <a:r>
              <a:rPr lang="es-AR" dirty="0" smtClean="0"/>
              <a:t>H</a:t>
            </a:r>
            <a:r>
              <a:rPr lang="es-AR" sz="3200" dirty="0"/>
              <a:t>34</a:t>
            </a:r>
            <a:r>
              <a:rPr lang="es-AR" dirty="0" smtClean="0"/>
              <a:t/>
            </a:r>
            <a:br>
              <a:rPr lang="es-AR" dirty="0" smtClean="0"/>
            </a:br>
            <a:r>
              <a:rPr lang="es-AR" dirty="0" smtClean="0"/>
              <a:t>b)De un xileno  C</a:t>
            </a:r>
            <a:r>
              <a:rPr lang="es-AR" sz="3200" dirty="0" smtClean="0"/>
              <a:t>8</a:t>
            </a:r>
            <a:r>
              <a:rPr lang="es-AR" dirty="0" smtClean="0"/>
              <a:t>H</a:t>
            </a:r>
            <a:r>
              <a:rPr lang="es-AR" sz="3200" dirty="0" smtClean="0"/>
              <a:t>10</a:t>
            </a:r>
            <a:r>
              <a:rPr lang="es-AR" dirty="0" smtClean="0"/>
              <a:t/>
            </a:r>
            <a:br>
              <a:rPr lang="es-AR" dirty="0" smtClean="0"/>
            </a:br>
            <a:r>
              <a:rPr lang="es-AR" dirty="0" smtClean="0"/>
              <a:t/>
            </a:r>
            <a:br>
              <a:rPr lang="es-AR" dirty="0" smtClean="0"/>
            </a:b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29494712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22714"/>
          </a:xfrm>
        </p:spPr>
        <p:txBody>
          <a:bodyPr>
            <a:normAutofit fontScale="90000"/>
          </a:bodyPr>
          <a:lstStyle/>
          <a:p>
            <a:r>
              <a:rPr lang="es-AR" dirty="0" smtClean="0"/>
              <a:t>a) Debemos calcular el peso molecular para el C en la cantidad centesimal.</a:t>
            </a:r>
            <a:br>
              <a:rPr lang="es-AR" dirty="0" smtClean="0"/>
            </a:br>
            <a:r>
              <a:rPr lang="es-AR" sz="2800" dirty="0" smtClean="0"/>
              <a:t> </a:t>
            </a:r>
            <a:r>
              <a:rPr lang="es-AR" dirty="0" smtClean="0"/>
              <a:t>12 gr.16 + 1 gr. 34 = 226gr (C16H34) </a:t>
            </a:r>
            <a:br>
              <a:rPr lang="es-AR" dirty="0" smtClean="0"/>
            </a:br>
            <a:r>
              <a:rPr lang="es-AR" sz="3600" dirty="0" smtClean="0"/>
              <a:t>Peso del C por </a:t>
            </a:r>
            <a:r>
              <a:rPr lang="es-AR" sz="3600" dirty="0" err="1" smtClean="0"/>
              <a:t>cant</a:t>
            </a:r>
            <a:r>
              <a:rPr lang="es-AR" sz="3600" dirty="0" smtClean="0"/>
              <a:t>. De </a:t>
            </a:r>
            <a:r>
              <a:rPr lang="es-AR" sz="3600" dirty="0" err="1" smtClean="0"/>
              <a:t>C+peso</a:t>
            </a:r>
            <a:r>
              <a:rPr lang="es-AR" sz="3600" dirty="0" smtClean="0"/>
              <a:t> </a:t>
            </a:r>
            <a:r>
              <a:rPr lang="es-AR" sz="3600" dirty="0" err="1" smtClean="0"/>
              <a:t>H.cant</a:t>
            </a:r>
            <a:r>
              <a:rPr lang="es-AR" sz="3600" dirty="0" smtClean="0"/>
              <a:t> de H</a:t>
            </a:r>
            <a:br>
              <a:rPr lang="es-AR" sz="3600" dirty="0" smtClean="0"/>
            </a:br>
            <a:r>
              <a:rPr lang="es-AR" sz="3600" dirty="0" smtClean="0"/>
              <a:t>Ahora debemos calcular los porcentajes:</a:t>
            </a:r>
            <a:br>
              <a:rPr lang="es-AR" sz="3600" dirty="0" smtClean="0"/>
            </a:br>
            <a:r>
              <a:rPr lang="es-AR" dirty="0" smtClean="0"/>
              <a:t>226gr C12H34--- 192 gr de C</a:t>
            </a:r>
            <a:br>
              <a:rPr lang="es-AR" dirty="0" smtClean="0"/>
            </a:br>
            <a:r>
              <a:rPr lang="es-AR" dirty="0" smtClean="0"/>
              <a:t>100gr C12H34--- X=84,96%C</a:t>
            </a:r>
            <a:br>
              <a:rPr lang="es-AR" dirty="0" smtClean="0"/>
            </a:br>
            <a:r>
              <a:rPr lang="es-AR" dirty="0" err="1" smtClean="0"/>
              <a:t>Xc</a:t>
            </a:r>
            <a:r>
              <a:rPr lang="es-AR" dirty="0" smtClean="0"/>
              <a:t>=84,96%</a:t>
            </a:r>
            <a:br>
              <a:rPr lang="es-AR" dirty="0" smtClean="0"/>
            </a:br>
            <a:r>
              <a:rPr lang="es-AR" dirty="0" smtClean="0"/>
              <a:t>X</a:t>
            </a:r>
            <a:r>
              <a:rPr lang="es-AR" sz="3600" dirty="0" smtClean="0"/>
              <a:t>H =100-</a:t>
            </a:r>
            <a:r>
              <a:rPr lang="es-AR" dirty="0" smtClean="0"/>
              <a:t>84,96%C = 15,04%H</a:t>
            </a:r>
            <a:br>
              <a:rPr lang="es-AR" dirty="0" smtClean="0"/>
            </a:br>
            <a:r>
              <a:rPr lang="es-AR" dirty="0" smtClean="0"/>
              <a:t/>
            </a:r>
            <a:br>
              <a:rPr lang="es-AR" dirty="0" smtClean="0"/>
            </a:b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42539858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78698"/>
          </a:xfrm>
        </p:spPr>
        <p:txBody>
          <a:bodyPr>
            <a:normAutofit fontScale="90000"/>
          </a:bodyPr>
          <a:lstStyle/>
          <a:p>
            <a:pPr algn="l"/>
            <a:r>
              <a:rPr lang="es-AR" sz="3100" dirty="0" smtClean="0"/>
              <a:t>Aplicando la formula de </a:t>
            </a:r>
            <a:r>
              <a:rPr lang="es-AR" sz="3100" dirty="0" err="1" smtClean="0"/>
              <a:t>Dulong</a:t>
            </a:r>
            <a:r>
              <a:rPr lang="es-AR" sz="3100" dirty="0" smtClean="0"/>
              <a:t/>
            </a:r>
            <a:br>
              <a:rPr lang="es-AR" sz="3100" dirty="0" smtClean="0"/>
            </a:br>
            <a:r>
              <a:rPr lang="es-AR" sz="3100" dirty="0" smtClean="0"/>
              <a:t>PCS = 8140.C + 34400 (h-O/8) +2220.S</a:t>
            </a:r>
            <a:br>
              <a:rPr lang="es-AR" sz="3100" dirty="0" smtClean="0"/>
            </a:br>
            <a:r>
              <a:rPr lang="es-AR" sz="3100" dirty="0" smtClean="0"/>
              <a:t>PCS = 8140.0,8496 + 34400 (0,150,4-0/8) +2220.0 =</a:t>
            </a:r>
            <a:r>
              <a:rPr lang="es-AR" sz="3100" u="sng" dirty="0"/>
              <a:t/>
            </a:r>
            <a:br>
              <a:rPr lang="es-AR" sz="3100" u="sng" dirty="0"/>
            </a:br>
            <a:r>
              <a:rPr lang="es-AR" sz="3100" u="sng" dirty="0" smtClean="0"/>
              <a:t>PCS=12093  kcal/kg</a:t>
            </a:r>
            <a:br>
              <a:rPr lang="es-AR" sz="3100" u="sng" dirty="0" smtClean="0"/>
            </a:br>
            <a:r>
              <a:rPr lang="es-AR" sz="3100" dirty="0" smtClean="0"/>
              <a:t>PCI= 8140.0,8496 + 29000 (0,150,4-0/8) +2220.0 =</a:t>
            </a:r>
            <a:r>
              <a:rPr lang="es-AR" sz="3100" u="sng" dirty="0" smtClean="0"/>
              <a:t/>
            </a:r>
            <a:br>
              <a:rPr lang="es-AR" sz="3100" u="sng" dirty="0" smtClean="0"/>
            </a:br>
            <a:r>
              <a:rPr lang="es-AR" sz="3100" u="sng" dirty="0" smtClean="0"/>
              <a:t>PCI=11277,4  kcal/kg</a:t>
            </a:r>
            <a:br>
              <a:rPr lang="es-AR" sz="3100" u="sng" dirty="0" smtClean="0"/>
            </a:br>
            <a:r>
              <a:rPr lang="es-AR" sz="3100" dirty="0" smtClean="0"/>
              <a:t>Otra forma de resolverlo es:</a:t>
            </a:r>
            <a:br>
              <a:rPr lang="es-AR" sz="3100" dirty="0" smtClean="0"/>
            </a:br>
            <a:r>
              <a:rPr lang="es-AR" sz="3100" dirty="0" smtClean="0"/>
              <a:t>PCI= PCS-600(9H)</a:t>
            </a:r>
            <a:br>
              <a:rPr lang="es-AR" sz="3100" dirty="0" smtClean="0"/>
            </a:br>
            <a:r>
              <a:rPr lang="es-AR" sz="3100" dirty="0" smtClean="0"/>
              <a:t>PCI= 12093 - 600(9. 0,1504)=</a:t>
            </a:r>
            <a:br>
              <a:rPr lang="es-AR" sz="3100" dirty="0" smtClean="0"/>
            </a:br>
            <a:r>
              <a:rPr lang="es-AR" sz="3100" dirty="0" smtClean="0"/>
              <a:t>PCI = 11280 kcal/kg</a:t>
            </a:r>
            <a:br>
              <a:rPr lang="es-AR" sz="3100" dirty="0" smtClean="0"/>
            </a:br>
            <a:r>
              <a:rPr lang="es-AR" u="sng" dirty="0" smtClean="0"/>
              <a:t/>
            </a:r>
            <a:br>
              <a:rPr lang="es-AR" u="sng" dirty="0" smtClean="0"/>
            </a:br>
            <a:r>
              <a:rPr lang="es-AR" dirty="0" smtClean="0"/>
              <a:t/>
            </a:r>
            <a:br>
              <a:rPr lang="es-AR" dirty="0" smtClean="0"/>
            </a:b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42533114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962674"/>
          </a:xfrm>
        </p:spPr>
        <p:txBody>
          <a:bodyPr/>
          <a:lstStyle/>
          <a:p>
            <a:r>
              <a:rPr lang="es-AR" dirty="0" smtClean="0"/>
              <a:t>b) Para el xileno C</a:t>
            </a:r>
            <a:r>
              <a:rPr lang="es-AR" sz="3200" dirty="0" smtClean="0"/>
              <a:t>8</a:t>
            </a:r>
            <a:r>
              <a:rPr lang="es-AR" dirty="0" smtClean="0"/>
              <a:t>H</a:t>
            </a:r>
            <a:r>
              <a:rPr lang="es-AR" sz="3200" dirty="0" smtClean="0"/>
              <a:t>10 </a:t>
            </a:r>
            <a:br>
              <a:rPr lang="es-AR" sz="3200" dirty="0" smtClean="0"/>
            </a:br>
            <a:r>
              <a:rPr lang="es-AR" sz="3200" dirty="0" smtClean="0">
                <a:solidFill>
                  <a:srgbClr val="FF0000"/>
                </a:solidFill>
              </a:rPr>
              <a:t>Calcular alumnos</a:t>
            </a:r>
            <a:endParaRPr lang="es-AR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69803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418654"/>
            <a:ext cx="8229600" cy="6178698"/>
          </a:xfrm>
        </p:spPr>
        <p:txBody>
          <a:bodyPr/>
          <a:lstStyle/>
          <a:p>
            <a:pPr algn="l"/>
            <a:r>
              <a:rPr lang="es-AR" dirty="0" smtClean="0"/>
              <a:t>Ejercicio N°2</a:t>
            </a:r>
            <a:br>
              <a:rPr lang="es-AR" dirty="0" smtClean="0"/>
            </a:br>
            <a:r>
              <a:rPr lang="es-AR" dirty="0" smtClean="0"/>
              <a:t>Determinar el Poder calorífico superior y el poder calorífico inferior de los siguientes alcoholes </a:t>
            </a:r>
            <a:br>
              <a:rPr lang="es-AR" dirty="0" smtClean="0"/>
            </a:br>
            <a:r>
              <a:rPr lang="es-AR" dirty="0" smtClean="0"/>
              <a:t>a-Metanol CH</a:t>
            </a:r>
            <a:r>
              <a:rPr lang="es-AR" sz="3200" dirty="0" smtClean="0"/>
              <a:t>4</a:t>
            </a:r>
            <a:r>
              <a:rPr lang="es-AR" dirty="0" smtClean="0"/>
              <a:t>O</a:t>
            </a:r>
            <a:br>
              <a:rPr lang="es-AR" dirty="0" smtClean="0"/>
            </a:br>
            <a:r>
              <a:rPr lang="es-AR" dirty="0" smtClean="0"/>
              <a:t>b)Etanol C</a:t>
            </a:r>
            <a:r>
              <a:rPr lang="es-AR" sz="3200" dirty="0"/>
              <a:t>2</a:t>
            </a:r>
            <a:r>
              <a:rPr lang="es-AR" dirty="0" smtClean="0"/>
              <a:t>H</a:t>
            </a:r>
            <a:r>
              <a:rPr lang="es-AR" sz="3200" dirty="0"/>
              <a:t>6</a:t>
            </a:r>
            <a:r>
              <a:rPr lang="es-AR" dirty="0" smtClean="0"/>
              <a:t>O</a:t>
            </a:r>
            <a:br>
              <a:rPr lang="es-AR" dirty="0" smtClean="0"/>
            </a:br>
            <a:r>
              <a:rPr lang="es-AR" dirty="0" smtClean="0"/>
              <a:t>El oxigeno es la característica de los alcoholes.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29415739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34682"/>
          </a:xfrm>
        </p:spPr>
        <p:txBody>
          <a:bodyPr>
            <a:normAutofit fontScale="90000"/>
          </a:bodyPr>
          <a:lstStyle/>
          <a:p>
            <a:pPr algn="l"/>
            <a:r>
              <a:rPr lang="es-AR" dirty="0" smtClean="0"/>
              <a:t>Resolución:</a:t>
            </a:r>
            <a:br>
              <a:rPr lang="es-AR" dirty="0" smtClean="0"/>
            </a:br>
            <a:r>
              <a:rPr lang="es-AR" dirty="0" smtClean="0"/>
              <a:t>a) Metanol CH</a:t>
            </a:r>
            <a:r>
              <a:rPr lang="es-AR" sz="3200" dirty="0" smtClean="0"/>
              <a:t>4</a:t>
            </a:r>
            <a:r>
              <a:rPr lang="es-AR" dirty="0" smtClean="0"/>
              <a:t>O</a:t>
            </a:r>
            <a:br>
              <a:rPr lang="es-AR" dirty="0" smtClean="0"/>
            </a:br>
            <a:r>
              <a:rPr lang="es-AR" sz="2800" dirty="0" smtClean="0"/>
              <a:t>%  </a:t>
            </a:r>
            <a:r>
              <a:rPr lang="es-AR" dirty="0" smtClean="0"/>
              <a:t>12 gr + 4 gr + 16 gr = 32 gr</a:t>
            </a:r>
            <a:br>
              <a:rPr lang="es-AR" dirty="0" smtClean="0"/>
            </a:br>
            <a:r>
              <a:rPr lang="es-AR" dirty="0" smtClean="0"/>
              <a:t>32 gr </a:t>
            </a:r>
            <a:r>
              <a:rPr lang="es-AR" sz="2800" dirty="0" smtClean="0"/>
              <a:t>CH</a:t>
            </a:r>
            <a:r>
              <a:rPr lang="es-AR" sz="1800" dirty="0" smtClean="0"/>
              <a:t>4</a:t>
            </a:r>
            <a:r>
              <a:rPr lang="es-AR" sz="2800" dirty="0" smtClean="0"/>
              <a:t>O</a:t>
            </a:r>
            <a:r>
              <a:rPr lang="es-AR" dirty="0" smtClean="0"/>
              <a:t>         12 gr de C</a:t>
            </a:r>
            <a:br>
              <a:rPr lang="es-AR" dirty="0" smtClean="0"/>
            </a:br>
            <a:r>
              <a:rPr lang="es-AR" dirty="0" smtClean="0"/>
              <a:t>100 gr                  x = 37,5 %</a:t>
            </a:r>
            <a:br>
              <a:rPr lang="es-AR" dirty="0" smtClean="0"/>
            </a:br>
            <a:r>
              <a:rPr lang="es-AR" dirty="0" smtClean="0"/>
              <a:t>32 gr </a:t>
            </a:r>
            <a:r>
              <a:rPr lang="es-AR" sz="2800" dirty="0" smtClean="0"/>
              <a:t>CH</a:t>
            </a:r>
            <a:r>
              <a:rPr lang="es-AR" sz="1800" dirty="0" smtClean="0"/>
              <a:t>4</a:t>
            </a:r>
            <a:r>
              <a:rPr lang="es-AR" sz="2800" dirty="0" smtClean="0"/>
              <a:t>O                    </a:t>
            </a:r>
            <a:r>
              <a:rPr lang="es-AR" dirty="0" smtClean="0"/>
              <a:t>4 gr H</a:t>
            </a:r>
            <a:br>
              <a:rPr lang="es-AR" dirty="0" smtClean="0"/>
            </a:br>
            <a:r>
              <a:rPr lang="es-AR" dirty="0" smtClean="0"/>
              <a:t>  100 gr                x = 12,5 %</a:t>
            </a:r>
            <a:br>
              <a:rPr lang="es-AR" dirty="0" smtClean="0"/>
            </a:br>
            <a:r>
              <a:rPr lang="es-AR" dirty="0" smtClean="0"/>
              <a:t>32 gr </a:t>
            </a:r>
            <a:r>
              <a:rPr lang="es-AR" sz="2800" dirty="0" smtClean="0"/>
              <a:t>CH</a:t>
            </a:r>
            <a:r>
              <a:rPr lang="es-AR" sz="1800" dirty="0" smtClean="0"/>
              <a:t>4</a:t>
            </a:r>
            <a:r>
              <a:rPr lang="es-AR" sz="2800" dirty="0" smtClean="0"/>
              <a:t>O                     16 gr O</a:t>
            </a:r>
            <a:br>
              <a:rPr lang="es-AR" sz="2800" dirty="0" smtClean="0"/>
            </a:br>
            <a:r>
              <a:rPr lang="es-AR" dirty="0" smtClean="0"/>
              <a:t>100 gr                     </a:t>
            </a:r>
            <a:r>
              <a:rPr lang="es-AR" sz="2800" dirty="0" smtClean="0"/>
              <a:t>X = 50 </a:t>
            </a:r>
            <a:endParaRPr lang="es-AR" dirty="0"/>
          </a:p>
        </p:txBody>
      </p:sp>
      <p:cxnSp>
        <p:nvCxnSpPr>
          <p:cNvPr id="4" name="3 Conector recto de flecha"/>
          <p:cNvCxnSpPr/>
          <p:nvPr/>
        </p:nvCxnSpPr>
        <p:spPr>
          <a:xfrm>
            <a:off x="2699792" y="3356992"/>
            <a:ext cx="864096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4 Conector recto de flecha"/>
          <p:cNvCxnSpPr/>
          <p:nvPr/>
        </p:nvCxnSpPr>
        <p:spPr>
          <a:xfrm>
            <a:off x="2843808" y="4005064"/>
            <a:ext cx="864096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5 Conector recto de flecha"/>
          <p:cNvCxnSpPr/>
          <p:nvPr/>
        </p:nvCxnSpPr>
        <p:spPr>
          <a:xfrm>
            <a:off x="2850438" y="4653136"/>
            <a:ext cx="864096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6 Conector recto de flecha"/>
          <p:cNvCxnSpPr/>
          <p:nvPr/>
        </p:nvCxnSpPr>
        <p:spPr>
          <a:xfrm>
            <a:off x="2822655" y="5229200"/>
            <a:ext cx="864096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7 Conector recto de flecha"/>
          <p:cNvCxnSpPr/>
          <p:nvPr/>
        </p:nvCxnSpPr>
        <p:spPr>
          <a:xfrm>
            <a:off x="2843808" y="5805264"/>
            <a:ext cx="864096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22910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34682"/>
          </a:xfrm>
        </p:spPr>
        <p:txBody>
          <a:bodyPr/>
          <a:lstStyle/>
          <a:p>
            <a:r>
              <a:rPr lang="es-AR" dirty="0" smtClean="0"/>
              <a:t>Según </a:t>
            </a:r>
            <a:r>
              <a:rPr lang="es-AR" dirty="0" err="1" smtClean="0"/>
              <a:t>Dulong</a:t>
            </a:r>
            <a:r>
              <a:rPr lang="es-AR" dirty="0" smtClean="0"/>
              <a:t/>
            </a:r>
            <a:br>
              <a:rPr lang="es-AR" dirty="0" smtClean="0"/>
            </a:br>
            <a:r>
              <a:rPr lang="es-AR" sz="4000" dirty="0" smtClean="0"/>
              <a:t>PCS = 8140.C + 34400 (h-O/8) +2220.S</a:t>
            </a:r>
            <a:br>
              <a:rPr lang="es-AR" sz="4000" dirty="0" smtClean="0"/>
            </a:br>
            <a:r>
              <a:rPr lang="es-AR" sz="4000" dirty="0" smtClean="0"/>
              <a:t>PCS = 8140.0,375 + 3400 (0,125-0,5/8) +2220.0 =</a:t>
            </a:r>
            <a:r>
              <a:rPr lang="es-AR" sz="4000" u="sng" dirty="0" smtClean="0"/>
              <a:t>5202 kcal/kg</a:t>
            </a:r>
            <a:br>
              <a:rPr lang="es-AR" sz="4000" u="sng" dirty="0" smtClean="0"/>
            </a:br>
            <a:r>
              <a:rPr lang="es-AR" sz="4000" dirty="0" smtClean="0"/>
              <a:t>Es baja porque tiene mucho oxigeno</a:t>
            </a:r>
            <a:br>
              <a:rPr lang="es-AR" sz="4000" dirty="0" smtClean="0"/>
            </a:br>
            <a:r>
              <a:rPr lang="es-AR" sz="4000" dirty="0" smtClean="0"/>
              <a:t>PCI = 8140.0,375 + 29000 (0,125-0,5/8) =</a:t>
            </a:r>
            <a:r>
              <a:rPr lang="es-AR" sz="4000" u="sng" dirty="0"/>
              <a:t> </a:t>
            </a:r>
            <a:r>
              <a:rPr lang="es-AR" sz="4000" u="sng" dirty="0" smtClean="0"/>
              <a:t>4865 kcal/kg</a:t>
            </a:r>
            <a:endParaRPr lang="es-AR" sz="4000" dirty="0"/>
          </a:p>
        </p:txBody>
      </p:sp>
    </p:spTree>
    <p:extLst>
      <p:ext uri="{BB962C8B-B14F-4D97-AF65-F5344CB8AC3E}">
        <p14:creationId xmlns:p14="http://schemas.microsoft.com/office/powerpoint/2010/main" val="18324310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78698"/>
          </a:xfrm>
        </p:spPr>
        <p:txBody>
          <a:bodyPr>
            <a:normAutofit fontScale="90000"/>
          </a:bodyPr>
          <a:lstStyle/>
          <a:p>
            <a:r>
              <a:rPr lang="es-AR" dirty="0" smtClean="0"/>
              <a:t>b) Etanol C</a:t>
            </a:r>
            <a:r>
              <a:rPr lang="es-AR" sz="3200" dirty="0" smtClean="0"/>
              <a:t>2</a:t>
            </a:r>
            <a:r>
              <a:rPr lang="es-AR" dirty="0" smtClean="0"/>
              <a:t>H</a:t>
            </a:r>
            <a:r>
              <a:rPr lang="es-AR" sz="3200" dirty="0" smtClean="0"/>
              <a:t>6</a:t>
            </a:r>
            <a:r>
              <a:rPr lang="es-AR" dirty="0" smtClean="0"/>
              <a:t>O</a:t>
            </a:r>
            <a:br>
              <a:rPr lang="es-AR" dirty="0" smtClean="0"/>
            </a:br>
            <a:r>
              <a:rPr lang="es-AR" dirty="0" smtClean="0"/>
              <a:t>24 gr + 6 gr + 16 gr = 46 gr</a:t>
            </a:r>
            <a:br>
              <a:rPr lang="es-AR" dirty="0" smtClean="0"/>
            </a:br>
            <a:r>
              <a:rPr lang="es-AR" dirty="0" smtClean="0"/>
              <a:t>46 gr </a:t>
            </a:r>
            <a:r>
              <a:rPr lang="es-AR" sz="2800" dirty="0" smtClean="0"/>
              <a:t>C</a:t>
            </a:r>
            <a:r>
              <a:rPr lang="es-AR" sz="2200" dirty="0" smtClean="0"/>
              <a:t>2</a:t>
            </a:r>
            <a:r>
              <a:rPr lang="es-AR" sz="2800" dirty="0" smtClean="0"/>
              <a:t>H</a:t>
            </a:r>
            <a:r>
              <a:rPr lang="es-AR" sz="1800" dirty="0"/>
              <a:t>6</a:t>
            </a:r>
            <a:r>
              <a:rPr lang="es-AR" sz="2800" dirty="0" smtClean="0"/>
              <a:t>O</a:t>
            </a:r>
            <a:r>
              <a:rPr lang="es-AR" dirty="0" smtClean="0"/>
              <a:t>         24 gr de C</a:t>
            </a:r>
            <a:br>
              <a:rPr lang="es-AR" dirty="0" smtClean="0"/>
            </a:br>
            <a:r>
              <a:rPr lang="es-AR" dirty="0" smtClean="0"/>
              <a:t>100 gr                  x = 52,17 %</a:t>
            </a:r>
            <a:br>
              <a:rPr lang="es-AR" dirty="0" smtClean="0"/>
            </a:br>
            <a:r>
              <a:rPr lang="es-AR" dirty="0" smtClean="0"/>
              <a:t>46 gr </a:t>
            </a:r>
            <a:r>
              <a:rPr lang="es-AR" sz="2800" dirty="0" smtClean="0"/>
              <a:t>CH</a:t>
            </a:r>
            <a:r>
              <a:rPr lang="es-AR" sz="1800" dirty="0" smtClean="0"/>
              <a:t>4</a:t>
            </a:r>
            <a:r>
              <a:rPr lang="es-AR" sz="2800" dirty="0" smtClean="0"/>
              <a:t>O                    </a:t>
            </a:r>
            <a:r>
              <a:rPr lang="es-AR" dirty="0"/>
              <a:t>6</a:t>
            </a:r>
            <a:r>
              <a:rPr lang="es-AR" dirty="0" smtClean="0"/>
              <a:t> gr H</a:t>
            </a:r>
            <a:br>
              <a:rPr lang="es-AR" dirty="0" smtClean="0"/>
            </a:br>
            <a:r>
              <a:rPr lang="es-AR" dirty="0" smtClean="0"/>
              <a:t>  100 gr                x = 13,04 %</a:t>
            </a:r>
            <a:br>
              <a:rPr lang="es-AR" dirty="0" smtClean="0"/>
            </a:br>
            <a:r>
              <a:rPr lang="es-AR" dirty="0" smtClean="0"/>
              <a:t>46 gr </a:t>
            </a:r>
            <a:r>
              <a:rPr lang="es-AR" sz="2800" dirty="0" smtClean="0"/>
              <a:t>CH</a:t>
            </a:r>
            <a:r>
              <a:rPr lang="es-AR" sz="1800" dirty="0" smtClean="0"/>
              <a:t>4</a:t>
            </a:r>
            <a:r>
              <a:rPr lang="es-AR" sz="2800" dirty="0" smtClean="0"/>
              <a:t>O                     </a:t>
            </a:r>
            <a:r>
              <a:rPr lang="es-AR" dirty="0"/>
              <a:t>16 gr O</a:t>
            </a:r>
            <a:br>
              <a:rPr lang="es-AR" dirty="0"/>
            </a:br>
            <a:r>
              <a:rPr lang="es-AR" dirty="0" smtClean="0"/>
              <a:t>100 </a:t>
            </a:r>
            <a:r>
              <a:rPr lang="es-AR" dirty="0"/>
              <a:t>gr                     X = 34,78</a:t>
            </a:r>
            <a:r>
              <a:rPr lang="es-AR" sz="2800" dirty="0" smtClean="0"/>
              <a:t> %</a:t>
            </a:r>
            <a:r>
              <a:rPr lang="es-AR" dirty="0" smtClean="0"/>
              <a:t/>
            </a:r>
            <a:br>
              <a:rPr lang="es-AR" dirty="0" smtClean="0"/>
            </a:br>
            <a:r>
              <a:rPr lang="es-AR" dirty="0" smtClean="0"/>
              <a:t/>
            </a:r>
            <a:br>
              <a:rPr lang="es-AR" dirty="0" smtClean="0"/>
            </a:br>
            <a:endParaRPr lang="es-AR" dirty="0"/>
          </a:p>
        </p:txBody>
      </p:sp>
      <p:cxnSp>
        <p:nvCxnSpPr>
          <p:cNvPr id="4" name="3 Conector recto de flecha"/>
          <p:cNvCxnSpPr/>
          <p:nvPr/>
        </p:nvCxnSpPr>
        <p:spPr>
          <a:xfrm>
            <a:off x="4139952" y="1916832"/>
            <a:ext cx="72008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4 Conector recto de flecha"/>
          <p:cNvCxnSpPr/>
          <p:nvPr/>
        </p:nvCxnSpPr>
        <p:spPr>
          <a:xfrm>
            <a:off x="4084712" y="2492896"/>
            <a:ext cx="72008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5 Conector recto de flecha"/>
          <p:cNvCxnSpPr/>
          <p:nvPr/>
        </p:nvCxnSpPr>
        <p:spPr>
          <a:xfrm>
            <a:off x="4084712" y="3717032"/>
            <a:ext cx="72008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6 Conector recto de flecha"/>
          <p:cNvCxnSpPr/>
          <p:nvPr/>
        </p:nvCxnSpPr>
        <p:spPr>
          <a:xfrm>
            <a:off x="4652392" y="4365104"/>
            <a:ext cx="72008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7 Conector recto de flecha"/>
          <p:cNvCxnSpPr/>
          <p:nvPr/>
        </p:nvCxnSpPr>
        <p:spPr>
          <a:xfrm>
            <a:off x="3932312" y="5157192"/>
            <a:ext cx="72008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7349822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329</TotalTime>
  <Words>84</Words>
  <Application>Microsoft Office PowerPoint</Application>
  <PresentationFormat>Presentación en pantalla (4:3)</PresentationFormat>
  <Paragraphs>16</Paragraphs>
  <Slides>15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15</vt:i4>
      </vt:variant>
    </vt:vector>
  </HeadingPairs>
  <TitlesOfParts>
    <vt:vector size="16" baseType="lpstr">
      <vt:lpstr>Tema de Office</vt:lpstr>
      <vt:lpstr>TRABAJO PRÁCTICO N°1</vt:lpstr>
      <vt:lpstr>Ejercicio N°1 Determinar el PCS y el PCI,  de un Fuel Oíl típico:  a) C16H34 b)De un xileno  C8H10  </vt:lpstr>
      <vt:lpstr>a) Debemos calcular el peso molecular para el C en la cantidad centesimal.  12 gr.16 + 1 gr. 34 = 226gr (C16H34)  Peso del C por cant. De C+peso H.cant de H Ahora debemos calcular los porcentajes: 226gr C12H34--- 192 gr de C 100gr C12H34--- X=84,96%C Xc=84,96% XH =100-84,96%C = 15,04%H  </vt:lpstr>
      <vt:lpstr>Aplicando la formula de Dulong PCS = 8140.C + 34400 (h-O/8) +2220.S PCS = 8140.0,8496 + 34400 (0,150,4-0/8) +2220.0 = PCS=12093  kcal/kg PCI= 8140.0,8496 + 29000 (0,150,4-0/8) +2220.0 = PCI=11277,4  kcal/kg Otra forma de resolverlo es: PCI= PCS-600(9H) PCI= 12093 - 600(9. 0,1504)= PCI = 11280 kcal/kg   </vt:lpstr>
      <vt:lpstr>b) Para el xileno C8H10  Calcular alumnos</vt:lpstr>
      <vt:lpstr>Ejercicio N°2 Determinar el Poder calorífico superior y el poder calorífico inferior de los siguientes alcoholes  a-Metanol CH4O b)Etanol C2H6O El oxigeno es la característica de los alcoholes.</vt:lpstr>
      <vt:lpstr>Resolución: a) Metanol CH4O %  12 gr + 4 gr + 16 gr = 32 gr 32 gr CH4O         12 gr de C 100 gr                  x = 37,5 % 32 gr CH4O                    4 gr H   100 gr                x = 12,5 % 32 gr CH4O                     16 gr O 100 gr                     X = 50 </vt:lpstr>
      <vt:lpstr>Según Dulong PCS = 8140.C + 34400 (h-O/8) +2220.S PCS = 8140.0,375 + 3400 (0,125-0,5/8) +2220.0 =5202 kcal/kg Es baja porque tiene mucho oxigeno PCI = 8140.0,375 + 29000 (0,125-0,5/8) = 4865 kcal/kg</vt:lpstr>
      <vt:lpstr>b) Etanol C2H6O 24 gr + 6 gr + 16 gr = 46 gr 46 gr C2H6O         24 gr de C 100 gr                  x = 52,17 % 46 gr CH4O                    6 gr H   100 gr                x = 13,04 % 46 gr CH4O                     16 gr O 100 gr                     X = 34,78 %  </vt:lpstr>
      <vt:lpstr>Según Dulong PCS = 8140.C + 34400 (h-O/8) +2220.S PCS = 8140.0,5217 + 34400 (0,134-0,3478/8) +2220.0 = 7236,86 kcal/kg  PCI = 8140.0,5217 + 29000 (0,1304-0,0,3478/8) = 6767,46 kcal/kg</vt:lpstr>
      <vt:lpstr>Ejercicio 3 Calcular la cantidad teórica de aire para la combustión perfecta de 1 kg de C, 1 kg de H2 y 1 kg de S.-</vt:lpstr>
      <vt:lpstr>A- Combustión teórica del O2 C + O2 = CO2 Balance másico 1mol c + 1 mol O2= 1 mol CO2 Balance volumétrico 1 mol ocupa = 22,4 m3 22,4 m3 C + 22,4 m3 O2 ---22,4 m3CO2  12 C + 32 O2 –44 CO2 1.- relación O/C = volumen/ Peso= 22,4/12m3O = 1,866m3 O2/kg C Por cada kg de “C” necesito 1,866 m3 para que la combustión sea perfecta (completa)</vt:lpstr>
      <vt:lpstr>2.-Relación de gases/C = 22,4/12 m3CO2/kgC =1,866 m3CO2/kgC 3.-Relación de gases/C = peso/peso= 44/12 kg CO2/kgC =3,66 kgCO2/kgC  Por cada kg de C que quemamos tengo 3,66 kg de CO2 (gas) a´.- Ahora calculamos con el aire, 21% de O2 y 79 % N2 4° Relación N2/O2 = 79/21 = 3,76 m3N2/m3O2 C+O2+3,76 N2---- CO2 + 3,76 N2 Balance másico 2molC+1molO2+3,76molmolN2---2molH2O+3,76molH2 BALANCE EN PESO 4(1) + 32 + 3,76 .28 1.-RELACIÓN aire/H2 = (32+3,76.28)1/4 = 34,32 kg aire/ kgH2 2.-RELACIÓN aire/H2 = (22,4+3,76.22,4)1/4 = 26,65 m3 aire/ kgH2 Relación gases H2O = (36+3,76.28)/4 = 35,32 kgagua/kgH2 </vt:lpstr>
      <vt:lpstr>C.- S+O2 = SO2 Balance másico – 1mol S + 1mol O2=1mol SO2 balance Volumétrico –1mol ocupa 22,4 m3 22,4m3 S+ 22,4 m3O2--- 22,4m3SO4 32 S + 32 O2----- 64 SO2 1- relación O/S = vol/peso =22,4/32m3O2=0,7m3O2/kg S 2-relación gases /S=22,4/32m3SO2/kgS a ‘ Calculo con el aire  21%O2;79%N2 4° relación N2/O2=79/21=3,76 m3N2/m3O2 S+O2+3,76N2-----SO2+3,76N2</vt:lpstr>
      <vt:lpstr>Balance másico – 1mol S + 1mol O2 +3,76molN2=1mol SO2+3,76molN2 Balance en peso – 32+32+3,76.28—64+3,76.28 1°Relación aire/S= (32+3,76.28)/32= 4,29kgaire/kgS 2°relación aire/S=(22,4+3,76.22,4)/32=3,33m3aire/S 3°relación gases/S=(64+3,76.28)/32=5,29kggases/kgS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TRABAJO PRÁCTICO N°1</dc:title>
  <dc:creator>Graciana Lourdes Galiana</dc:creator>
  <cp:lastModifiedBy>Graciana Lourdes Galiana</cp:lastModifiedBy>
  <cp:revision>34</cp:revision>
  <dcterms:created xsi:type="dcterms:W3CDTF">2020-03-18T14:16:56Z</dcterms:created>
  <dcterms:modified xsi:type="dcterms:W3CDTF">2021-03-31T19:47:49Z</dcterms:modified>
</cp:coreProperties>
</file>