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70" r:id="rId4"/>
    <p:sldId id="364" r:id="rId5"/>
    <p:sldId id="368" r:id="rId6"/>
    <p:sldId id="380" r:id="rId7"/>
    <p:sldId id="379" r:id="rId8"/>
    <p:sldId id="372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B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E21248C-56C9-419C-98DC-E66DBCDE4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9F995A1-8ABF-431E-9789-943ADA8D9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660FD13-A661-476A-A79D-A30A727A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28CFFB7-918E-436D-AA3E-63CF8DAB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2D4090E-8A9F-4049-87DE-7C23DC36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015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AF3EE8C-1FD0-4AF8-B398-5DFD545B7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C4C798C0-4FC7-4B9C-986E-2BABB237D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13BC059-7ED7-46B6-A08B-0142692F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1ED131E-1673-4018-A490-27B0FEAA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931D36D-6D8E-4E62-AF1F-07EA5947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042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4B1F4D52-580C-4F76-AF9B-65E5675E6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20F0E4E-0C80-48CC-B28E-668867766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1CA03D2-9D3E-4D80-8047-AFD0E94F0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DE0BE19-854D-4AB3-B47A-F336B5E5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39220E5-FEB8-4B75-A568-0879A5CA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866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FF49CC8-E0CF-4BC7-84FA-699E9EACC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C78A7E0-3FBA-4C6C-8AA5-DC81F2281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7C75E85-4054-4B9E-91CE-7CBD8363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0D2E556-8B03-4AF3-B9BC-60F06464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5778620-2B03-4F07-9CDC-30FAC49B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525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4BB86B9-1839-4D9A-845C-2855BF622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4A2A9E63-AAA2-4F72-A863-E818108AF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9980ABD-E633-44B5-B473-FD244E001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EA19B71-CDDC-45DE-8D55-EAAC03B5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622C8A1-1188-4055-B8E6-A4D2D8BB6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358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37D9E3E-EAD9-4FFC-967B-61DBF59A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C894A9D-5095-43AA-9A0C-9760EFD7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5692CF39-C827-43A8-872B-9F59DE358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7C4DEC2-9921-415C-B46C-36471DBB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D0E574F-9F33-46D7-B2F3-99CB3E916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DF8A5E0-00E0-49ED-91C5-39B6C5D2B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925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72CEE29-96CE-420C-8222-40365844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1679430-6AB3-4A31-8043-1AD59F7F9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6C1B57C-6B97-4B7B-84A6-39E7E7637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49693B66-2091-4DFA-8ED7-1F201D79B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6E3143A2-F605-4C97-A00D-A0198322E4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FD35F054-A23F-4F74-8861-B37EDB54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902D03D1-4061-4392-A5B3-C20973FF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438F4032-E37D-428D-BE5B-F444E573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068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D259293-C221-447B-9C61-E2E67DC03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283828D5-3EC3-434A-9CAF-60DBD739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BF34D287-2186-4DCB-8160-642F3986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DECCB65D-5652-40BD-B2B2-D554BC5C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186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7DECC14C-AC0F-413E-B0D4-9876A8C1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97CD3620-DDAA-45C3-B328-07E82F47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844F8C22-C6FF-41E7-B194-738DC592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4837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2BCFD3E-35A8-43F0-9001-3B67FD762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3CB9D98-A569-44BF-B827-4E3AD172D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A8F8F9B3-C279-48A7-9793-F8A677D4E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D8561D1-B59E-49A8-B5CF-ADB63C3B5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AD77A6A-D986-4A97-AAEE-28C3D7BA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B55F8DF6-B8CE-4975-AACD-C63806391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534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D5B84A-976C-41AB-86E4-54FC6C70A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8E19654B-75DB-4967-8ED7-F3D69AC52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E0A081A-83B3-481E-8B4D-AB634BAD4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A4A9E3D-7CDD-4B1B-9445-5326869A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E3F04C76-CBD0-4E89-9FDA-ACBCE29F0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905E686-430A-4792-A28F-8F33A474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597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0AC8BB9E-E1E0-4034-98EA-E43001DB0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2AB6FF4-B171-4990-8389-2159DF4AE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71406D9-6C22-4AB6-84A4-39EC9E5F7B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7A9C3-6214-466F-9C93-EE4A6F9DB882}" type="datetimeFigureOut">
              <a:rPr lang="es-AR" smtClean="0"/>
              <a:t>6/8/2024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C2068B6-A7BE-4ADA-A1AB-50205B996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745F60C-0027-4B98-95D8-40BABE93D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E74F7-2CF0-40AC-A3DC-2D8DCC69F67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300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oI_-UJ47WCES_OHW95GpIA1NoepVMhfASGZCjQlPsFo/edit?usp=sharing" TargetMode="External"/><Relationship Id="rId2" Type="http://schemas.openxmlformats.org/officeDocument/2006/relationships/hyperlink" Target="https://docs.google.com/spreadsheets/d/1U9gRWJCzvJzdryLmP-rMLz968zOGf1a4fJNBXjZXQrU/edit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S7ebUVCoAcab-nIBJvHwlzrV4FvEHgnpAshBqM0C3aY/edit?usp=shari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U9gRWJCzvJzdryLmP-rMLz968zOGf1a4fJNBXjZXQrU/edit?usp=sharing" TargetMode="External"/><Relationship Id="rId2" Type="http://schemas.openxmlformats.org/officeDocument/2006/relationships/hyperlink" Target="https://aulaabierta.ingenieria.uncuyo.edu.ar/course/view.php?id=31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docs.google.com/spreadsheets/d/1oI_-UJ47WCES_OHW95GpIA1NoepVMhfASGZCjQlPsFo/edit?usp=shar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oI_-UJ47WCES_OHW95GpIA1NoepVMhfASGZCjQlPsFo/edit?usp=sharing" TargetMode="External"/><Relationship Id="rId2" Type="http://schemas.openxmlformats.org/officeDocument/2006/relationships/hyperlink" Target="https://docs.google.com/spreadsheets/d/1U9gRWJCzvJzdryLmP-rMLz968zOGf1a4fJNBXjZXQrU/edit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oI_-UJ47WCES_OHW95GpIA1NoepVMhfASGZCjQlPsFo/edit?usp=sharing" TargetMode="External"/><Relationship Id="rId2" Type="http://schemas.openxmlformats.org/officeDocument/2006/relationships/hyperlink" Target="https://docs.google.com/spreadsheets/d/1U9gRWJCzvJzdryLmP-rMLz968zOGf1a4fJNBXjZXQrU/edit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DA8EB5-F02F-41BF-BFBA-5AACA0BCD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INGLÉS II / A2/ </a:t>
            </a:r>
            <a:r>
              <a:rPr lang="es-MX" sz="9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COLOQUIAL I </a:t>
            </a:r>
            <a:endParaRPr lang="es-A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2A30F62-38D3-4BA3-9945-B5CF3325C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MX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SEMESTRE 2024</a:t>
            </a:r>
            <a:endParaRPr lang="es-A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519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952372" y="1131022"/>
            <a:ext cx="8886316" cy="424731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INGLÉS II - 1° año</a:t>
            </a: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INGENIERÍA CIVIL, </a:t>
            </a: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INGENIERÍA INDUSTRIAL  y Licenciatura en ciencias de la computación. LCC </a:t>
            </a:r>
            <a:endParaRPr lang="es-E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43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33923" y="357122"/>
            <a:ext cx="78211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 w="11430"/>
                <a:gradFill>
                  <a:gsLst>
                    <a:gs pos="0">
                      <a:srgbClr val="ED7D31">
                        <a:tint val="70000"/>
                        <a:satMod val="245000"/>
                      </a:srgbClr>
                    </a:gs>
                    <a:gs pos="75000">
                      <a:srgbClr val="ED7D3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D7D3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CURSADO DE LA MATERIA INGLÉS II </a:t>
            </a:r>
            <a:endParaRPr lang="es-ES" sz="4000" b="1" dirty="0">
              <a:ln w="11430"/>
              <a:gradFill>
                <a:gsLst>
                  <a:gs pos="0">
                    <a:srgbClr val="ED7D31">
                      <a:tint val="70000"/>
                      <a:satMod val="245000"/>
                    </a:srgbClr>
                  </a:gs>
                  <a:gs pos="75000">
                    <a:srgbClr val="ED7D31">
                      <a:tint val="90000"/>
                      <a:shade val="60000"/>
                      <a:satMod val="240000"/>
                    </a:srgbClr>
                  </a:gs>
                  <a:gs pos="100000">
                    <a:srgbClr val="ED7D31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01666" y="1125121"/>
            <a:ext cx="108051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</a:rPr>
              <a:t>Los alumnos de 1° año de las carreras de INGENIERÍA CIVIL, INDUSTRIAL Y LCC, que </a:t>
            </a:r>
            <a:r>
              <a:rPr lang="es-MX" sz="2400" b="1" u="sng" dirty="0" smtClean="0">
                <a:solidFill>
                  <a:prstClr val="black"/>
                </a:solidFill>
              </a:rPr>
              <a:t>deseen cursar </a:t>
            </a:r>
            <a:r>
              <a:rPr lang="es-MX" sz="2400" b="1" dirty="0" smtClean="0">
                <a:solidFill>
                  <a:prstClr val="black"/>
                </a:solidFill>
              </a:rPr>
              <a:t>la materia INGLÉS II en el 2° semestre de 2024, deberán proceder de la siguiente manera:</a:t>
            </a:r>
          </a:p>
          <a:p>
            <a:endParaRPr lang="es-MX" b="1" dirty="0">
              <a:solidFill>
                <a:prstClr val="black"/>
              </a:solidFill>
            </a:endParaRPr>
          </a:p>
          <a:p>
            <a:pPr marL="457200" indent="-457200">
              <a:buAutoNum type="arabicPeriod"/>
            </a:pPr>
            <a:r>
              <a:rPr lang="es-MX" sz="2400" b="1" dirty="0" smtClean="0">
                <a:solidFill>
                  <a:prstClr val="black"/>
                </a:solidFill>
              </a:rPr>
              <a:t>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a la materia INGLÉS II </a:t>
            </a:r>
            <a:r>
              <a:rPr lang="es-MX" sz="2400" b="1" dirty="0" smtClean="0">
                <a:solidFill>
                  <a:prstClr val="black"/>
                </a:solidFill>
              </a:rPr>
              <a:t>en SIU GUARANÍ.</a:t>
            </a:r>
          </a:p>
          <a:p>
            <a:pPr marL="457200" indent="-457200">
              <a:buAutoNum type="arabicPeriod"/>
            </a:pPr>
            <a:r>
              <a:rPr lang="es-MX" sz="2400" b="1" dirty="0" smtClean="0">
                <a:solidFill>
                  <a:prstClr val="black"/>
                </a:solidFill>
              </a:rPr>
              <a:t>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para el cursado </a:t>
            </a:r>
            <a:r>
              <a:rPr lang="es-MX" sz="2400" b="1" dirty="0" smtClean="0">
                <a:solidFill>
                  <a:prstClr val="black"/>
                </a:solidFill>
              </a:rPr>
              <a:t>en alguna de las siguientes comisiones:</a:t>
            </a:r>
          </a:p>
          <a:p>
            <a:r>
              <a:rPr lang="es-MX" sz="2400" dirty="0" smtClean="0">
                <a:solidFill>
                  <a:prstClr val="black"/>
                </a:solidFill>
              </a:rPr>
              <a:t>       </a:t>
            </a:r>
            <a:r>
              <a:rPr lang="es-MX" sz="2400" i="1" dirty="0" smtClean="0">
                <a:solidFill>
                  <a:prstClr val="black"/>
                </a:solidFill>
              </a:rPr>
              <a:t>(las comisiones podrán modificarse dependiendo del número</a:t>
            </a:r>
          </a:p>
          <a:p>
            <a:r>
              <a:rPr lang="es-MX" sz="2400" i="1" dirty="0">
                <a:solidFill>
                  <a:prstClr val="black"/>
                </a:solidFill>
              </a:rPr>
              <a:t> </a:t>
            </a:r>
            <a:r>
              <a:rPr lang="es-MX" sz="2400" i="1" dirty="0" smtClean="0">
                <a:solidFill>
                  <a:prstClr val="black"/>
                </a:solidFill>
              </a:rPr>
              <a:t>       de alumnos inscriptos en cada una)</a:t>
            </a:r>
          </a:p>
          <a:p>
            <a:endParaRPr lang="es-MX" sz="2400" b="1" dirty="0">
              <a:solidFill>
                <a:prstClr val="black"/>
              </a:solidFill>
            </a:endParaRPr>
          </a:p>
          <a:p>
            <a:r>
              <a:rPr lang="es-MX" sz="2400" u="sng" dirty="0">
                <a:solidFill>
                  <a:prstClr val="black"/>
                </a:solidFill>
                <a:hlinkClick r:id="rId2"/>
              </a:rPr>
              <a:t>Comisión Prof. Lilia Diéguez Lun 10:30 a 12:30 y Jue 11:00 a 13:00 </a:t>
            </a:r>
            <a:r>
              <a:rPr lang="es-MX" sz="2400" dirty="0">
                <a:solidFill>
                  <a:prstClr val="black"/>
                </a:solidFill>
              </a:rPr>
              <a:t> 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  <a:p>
            <a:r>
              <a:rPr lang="es-MX" sz="2400" b="1" dirty="0" smtClean="0">
                <a:solidFill>
                  <a:prstClr val="black"/>
                </a:solidFill>
              </a:rPr>
              <a:t> 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Comisión Prof. Susana Arce </a:t>
            </a:r>
            <a:r>
              <a:rPr lang="es-AR" sz="2400" u="sng" dirty="0" smtClean="0">
                <a:solidFill>
                  <a:prstClr val="black"/>
                </a:solidFill>
                <a:hlinkClick r:id="rId3"/>
              </a:rPr>
              <a:t>Martes de 11 a 13  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y </a:t>
            </a:r>
            <a:r>
              <a:rPr lang="es-AR" sz="2400" u="sng" dirty="0" smtClean="0">
                <a:solidFill>
                  <a:prstClr val="black"/>
                </a:solidFill>
                <a:hlinkClick r:id="rId3"/>
              </a:rPr>
              <a:t>Jueves 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de </a:t>
            </a:r>
            <a:r>
              <a:rPr lang="es-AR" sz="2400" u="sng" dirty="0" smtClean="0">
                <a:solidFill>
                  <a:prstClr val="black"/>
                </a:solidFill>
                <a:hlinkClick r:id="rId3"/>
              </a:rPr>
              <a:t>12:00 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a </a:t>
            </a:r>
            <a:r>
              <a:rPr lang="es-AR" sz="2400" u="sng" dirty="0" smtClean="0">
                <a:solidFill>
                  <a:prstClr val="black"/>
                </a:solidFill>
                <a:hlinkClick r:id="rId3"/>
              </a:rPr>
              <a:t>14:00 </a:t>
            </a:r>
            <a:r>
              <a:rPr lang="es-AR" sz="2400" u="sng" dirty="0" err="1">
                <a:solidFill>
                  <a:prstClr val="black"/>
                </a:solidFill>
                <a:hlinkClick r:id="rId3"/>
              </a:rPr>
              <a:t>hs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.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AR" sz="2400" b="1" dirty="0" smtClean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131" y="3349796"/>
            <a:ext cx="1266625" cy="127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820" y="5260748"/>
            <a:ext cx="1286964" cy="127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08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968119" y="623459"/>
            <a:ext cx="10698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Examen de Acreditación de INGLÉS II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32350" y="1674674"/>
            <a:ext cx="80139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b="1" dirty="0" smtClean="0"/>
              <a:t>FECHA: 	viernes </a:t>
            </a:r>
            <a:r>
              <a:rPr lang="es-AR" sz="2400" b="1" dirty="0"/>
              <a:t>9  </a:t>
            </a:r>
            <a:r>
              <a:rPr lang="es-AR" sz="2400" b="1" dirty="0" smtClean="0"/>
              <a:t>de agosto    </a:t>
            </a:r>
          </a:p>
          <a:p>
            <a:r>
              <a:rPr lang="es-AR" sz="2400" b="1" dirty="0" smtClean="0"/>
              <a:t>HORA:  	12 </a:t>
            </a:r>
            <a:r>
              <a:rPr lang="es-AR" sz="2400" b="1" dirty="0"/>
              <a:t>a </a:t>
            </a:r>
            <a:r>
              <a:rPr lang="es-AR" sz="2400" b="1" dirty="0" smtClean="0"/>
              <a:t>14</a:t>
            </a:r>
          </a:p>
          <a:p>
            <a:r>
              <a:rPr lang="es-AR" sz="2400" b="1" dirty="0" smtClean="0"/>
              <a:t>LUGAR:  	Anfiteatro OESTE</a:t>
            </a:r>
          </a:p>
          <a:p>
            <a:r>
              <a:rPr lang="es-MX" sz="2400" b="1" dirty="0" smtClean="0"/>
              <a:t>INSCRIPCIÓN: Por planilla (Ver link y/o QR más abajo)</a:t>
            </a:r>
          </a:p>
          <a:p>
            <a:r>
              <a:rPr lang="es-MX" sz="2400" b="1" dirty="0" smtClean="0"/>
              <a:t>NOTA DE APROBACIÓN: mínimo 75%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349" y="4194366"/>
            <a:ext cx="17049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532350" y="3632478"/>
            <a:ext cx="1009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u="sng" dirty="0">
                <a:hlinkClick r:id="rId3"/>
              </a:rPr>
              <a:t>Examen de Acreditación de INGLÉS II – 1° AÑO 2024 – LCC – IND- CIVIL (plan 2023)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1778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0540" y="357122"/>
            <a:ext cx="10940496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800" b="1" dirty="0" smtClean="0">
                <a:ln w="11430"/>
                <a:gradFill>
                  <a:gsLst>
                    <a:gs pos="0">
                      <a:srgbClr val="ED7D31">
                        <a:tint val="70000"/>
                        <a:satMod val="245000"/>
                      </a:srgbClr>
                    </a:gs>
                    <a:gs pos="75000">
                      <a:srgbClr val="ED7D3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D7D3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Resultados del examen de Acreditación: APROBADOS</a:t>
            </a:r>
            <a:endParaRPr lang="es-ES" sz="3800" b="1" dirty="0">
              <a:ln w="11430"/>
              <a:gradFill>
                <a:gsLst>
                  <a:gs pos="0">
                    <a:srgbClr val="ED7D31">
                      <a:tint val="70000"/>
                      <a:satMod val="245000"/>
                    </a:srgbClr>
                  </a:gs>
                  <a:gs pos="75000">
                    <a:srgbClr val="ED7D31">
                      <a:tint val="90000"/>
                      <a:shade val="60000"/>
                      <a:satMod val="240000"/>
                    </a:srgbClr>
                  </a:gs>
                  <a:gs pos="100000">
                    <a:srgbClr val="ED7D31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01666" y="1267121"/>
            <a:ext cx="1080511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400" b="1" dirty="0">
              <a:solidFill>
                <a:prstClr val="black"/>
              </a:solidFill>
            </a:endParaRPr>
          </a:p>
          <a:p>
            <a:r>
              <a:rPr lang="es-MX" sz="2400" b="1" dirty="0" smtClean="0">
                <a:solidFill>
                  <a:prstClr val="black"/>
                </a:solidFill>
              </a:rPr>
              <a:t>Los alumnos </a:t>
            </a:r>
            <a:r>
              <a:rPr lang="es-MX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APROBADOS en el examen escrito (con 75% o más) </a:t>
            </a:r>
            <a:r>
              <a:rPr lang="es-MX" sz="2400" b="1" dirty="0" smtClean="0">
                <a:solidFill>
                  <a:prstClr val="black"/>
                </a:solidFill>
              </a:rPr>
              <a:t>,  deberán rendir un  </a:t>
            </a:r>
            <a:r>
              <a:rPr lang="es-MX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EXAMEN  ORAL </a:t>
            </a:r>
            <a:r>
              <a:rPr lang="es-MX" sz="2400" b="1" dirty="0" smtClean="0">
                <a:solidFill>
                  <a:prstClr val="black"/>
                </a:solidFill>
              </a:rPr>
              <a:t>durante la semana del 12 de agosto en </a:t>
            </a:r>
            <a:r>
              <a:rPr lang="es-MX" sz="2400" b="1" u="sng" dirty="0" smtClean="0">
                <a:solidFill>
                  <a:prstClr val="black"/>
                </a:solidFill>
              </a:rPr>
              <a:t>horarios de consulta de las docentes: </a:t>
            </a:r>
          </a:p>
          <a:p>
            <a:endParaRPr lang="es-MX" sz="2400" b="1" u="sng" dirty="0">
              <a:solidFill>
                <a:prstClr val="black"/>
              </a:solidFill>
            </a:endParaRPr>
          </a:p>
          <a:p>
            <a:r>
              <a:rPr lang="es-MX" sz="2400" b="1" dirty="0">
                <a:solidFill>
                  <a:prstClr val="black"/>
                </a:solidFill>
              </a:rPr>
              <a:t>L</a:t>
            </a:r>
            <a:r>
              <a:rPr lang="es-MX" sz="2400" b="1" dirty="0" smtClean="0">
                <a:solidFill>
                  <a:prstClr val="black"/>
                </a:solidFill>
              </a:rPr>
              <a:t>as planillas con posibles horarios para dar el examen aparecerán en el aula virtual de INFORMACIÓN DE INGLÉS II / A2, y los alumnos deberán inscribirse allí para dar el oral.  </a:t>
            </a:r>
          </a:p>
          <a:p>
            <a:endParaRPr lang="es-MX" sz="2400" b="1" dirty="0">
              <a:solidFill>
                <a:prstClr val="black"/>
              </a:solidFill>
            </a:endParaRPr>
          </a:p>
          <a:p>
            <a:r>
              <a:rPr lang="es-MX" sz="2400" b="1" dirty="0" smtClean="0">
                <a:solidFill>
                  <a:prstClr val="black"/>
                </a:solidFill>
              </a:rPr>
              <a:t>EL EXAMEN ORAL TAMBIÉN ES </a:t>
            </a:r>
            <a:r>
              <a:rPr lang="es-MX" sz="24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ELIMINATORIO</a:t>
            </a:r>
            <a:r>
              <a:rPr lang="es-MX" sz="2400" b="1" u="sng" dirty="0" smtClean="0">
                <a:solidFill>
                  <a:prstClr val="black"/>
                </a:solidFill>
              </a:rPr>
              <a:t>,</a:t>
            </a:r>
            <a:r>
              <a:rPr lang="es-MX" sz="2400" b="1" dirty="0" smtClean="0">
                <a:solidFill>
                  <a:prstClr val="black"/>
                </a:solidFill>
              </a:rPr>
              <a:t> por lo que aquellos alumnos que no lo aprueben, no promocionarán la materia aunque hayan aprobado el escrito, y, si así lo desean, podrán 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a la materia </a:t>
            </a:r>
            <a:r>
              <a:rPr lang="es-MX" sz="2400" b="1" dirty="0" smtClean="0">
                <a:solidFill>
                  <a:prstClr val="black"/>
                </a:solidFill>
              </a:rPr>
              <a:t>por SIU GUARANÍ,  y </a:t>
            </a:r>
            <a:r>
              <a:rPr lang="es-MX" sz="2400" b="1" u="sng" dirty="0" smtClean="0">
                <a:solidFill>
                  <a:prstClr val="black"/>
                </a:solidFill>
              </a:rPr>
              <a:t>al cursado</a:t>
            </a:r>
            <a:r>
              <a:rPr lang="es-MX" sz="2400" b="1" dirty="0" smtClean="0">
                <a:solidFill>
                  <a:prstClr val="black"/>
                </a:solidFill>
              </a:rPr>
              <a:t> en los links ya indicados de las dos comisiones existentes.</a:t>
            </a:r>
            <a:endParaRPr lang="es-MX" sz="2400" b="1" u="sng" dirty="0" smtClean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36948" y="357122"/>
            <a:ext cx="1101506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600" b="1" dirty="0" smtClean="0">
                <a:ln w="11430"/>
                <a:gradFill>
                  <a:gsLst>
                    <a:gs pos="0">
                      <a:srgbClr val="ED7D31">
                        <a:tint val="70000"/>
                        <a:satMod val="245000"/>
                      </a:srgbClr>
                    </a:gs>
                    <a:gs pos="75000">
                      <a:srgbClr val="ED7D3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D7D3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Resultados del examen de Acreditación: NO APROBADOS</a:t>
            </a:r>
            <a:endParaRPr lang="es-ES" sz="3600" b="1" dirty="0">
              <a:ln w="11430"/>
              <a:gradFill>
                <a:gsLst>
                  <a:gs pos="0">
                    <a:srgbClr val="ED7D31">
                      <a:tint val="70000"/>
                      <a:satMod val="245000"/>
                    </a:srgbClr>
                  </a:gs>
                  <a:gs pos="75000">
                    <a:srgbClr val="ED7D31">
                      <a:tint val="90000"/>
                      <a:shade val="60000"/>
                      <a:satMod val="240000"/>
                    </a:srgbClr>
                  </a:gs>
                  <a:gs pos="100000">
                    <a:srgbClr val="ED7D31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01666" y="1267121"/>
            <a:ext cx="1080511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</a:rPr>
              <a:t>Se publicarán los resultados en el Aula de INFORMACIÓN DE INGLÉS II / A2</a:t>
            </a:r>
          </a:p>
          <a:p>
            <a:r>
              <a:rPr lang="es-MX" sz="2400" b="1" dirty="0">
                <a:solidFill>
                  <a:prstClr val="black"/>
                </a:solidFill>
                <a:hlinkClick r:id="rId2"/>
              </a:rPr>
              <a:t>https://</a:t>
            </a:r>
            <a:r>
              <a:rPr lang="es-MX" sz="2400" b="1" dirty="0" smtClean="0">
                <a:solidFill>
                  <a:prstClr val="black"/>
                </a:solidFill>
                <a:hlinkClick r:id="rId2"/>
              </a:rPr>
              <a:t>aulaabierta.ingenieria.uncuyo.edu.ar/course/view.php?id=312</a:t>
            </a:r>
            <a:endParaRPr lang="es-MX" sz="2400" b="1" dirty="0" smtClean="0">
              <a:solidFill>
                <a:prstClr val="black"/>
              </a:solidFill>
            </a:endParaRPr>
          </a:p>
          <a:p>
            <a:endParaRPr lang="es-MX" sz="2400" b="1" dirty="0">
              <a:solidFill>
                <a:prstClr val="black"/>
              </a:solidFill>
            </a:endParaRPr>
          </a:p>
          <a:p>
            <a:r>
              <a:rPr lang="es-MX" sz="2400" b="1" dirty="0" smtClean="0">
                <a:solidFill>
                  <a:prstClr val="black"/>
                </a:solidFill>
              </a:rPr>
              <a:t>Los alumnos </a:t>
            </a:r>
            <a:r>
              <a:rPr lang="es-MX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APROBADOS </a:t>
            </a:r>
            <a:r>
              <a:rPr lang="es-MX" sz="2400" b="1" dirty="0" smtClean="0">
                <a:solidFill>
                  <a:prstClr val="black"/>
                </a:solidFill>
              </a:rPr>
              <a:t>(con menos de 75%)  y que </a:t>
            </a:r>
            <a:r>
              <a:rPr lang="es-MX" sz="2400" b="1" u="sng" dirty="0" smtClean="0">
                <a:solidFill>
                  <a:prstClr val="black"/>
                </a:solidFill>
              </a:rPr>
              <a:t>deseen cursar la materia </a:t>
            </a:r>
            <a:r>
              <a:rPr lang="es-MX" sz="2400" b="1" dirty="0" smtClean="0">
                <a:solidFill>
                  <a:prstClr val="black"/>
                </a:solidFill>
              </a:rPr>
              <a:t>deberán 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a la materia </a:t>
            </a:r>
            <a:r>
              <a:rPr lang="es-MX" sz="2400" b="1" dirty="0" smtClean="0">
                <a:solidFill>
                  <a:prstClr val="black"/>
                </a:solidFill>
              </a:rPr>
              <a:t>INGLÉS II por SIU GUARANÍ, y además, deberán 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para el cursado </a:t>
            </a:r>
            <a:r>
              <a:rPr lang="es-MX" sz="2400" b="1" dirty="0" smtClean="0">
                <a:solidFill>
                  <a:prstClr val="black"/>
                </a:solidFill>
              </a:rPr>
              <a:t>en alguna de estas comisiones: </a:t>
            </a:r>
          </a:p>
          <a:p>
            <a:endParaRPr lang="es-MX" sz="2400" b="1" dirty="0">
              <a:solidFill>
                <a:prstClr val="black"/>
              </a:solidFill>
            </a:endParaRPr>
          </a:p>
          <a:p>
            <a:r>
              <a:rPr lang="es-MX" sz="2400" u="sng" dirty="0">
                <a:solidFill>
                  <a:prstClr val="black"/>
                </a:solidFill>
                <a:hlinkClick r:id="rId3"/>
              </a:rPr>
              <a:t>Comisión Prof. Lilia Diéguez Lun 10:30 a 12:30 y Jue 11:00 a 13:00 </a:t>
            </a:r>
            <a:r>
              <a:rPr lang="es-MX" sz="2400" dirty="0">
                <a:solidFill>
                  <a:prstClr val="black"/>
                </a:solidFill>
              </a:rPr>
              <a:t> 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  <a:p>
            <a:r>
              <a:rPr lang="es-MX" sz="2400" b="1" dirty="0" smtClean="0">
                <a:solidFill>
                  <a:prstClr val="black"/>
                </a:solidFill>
              </a:rPr>
              <a:t> </a:t>
            </a:r>
            <a:r>
              <a:rPr lang="es-AR" sz="2400" u="sng" dirty="0">
                <a:solidFill>
                  <a:prstClr val="black"/>
                </a:solidFill>
                <a:hlinkClick r:id="rId4"/>
              </a:rPr>
              <a:t>Comisión Prof. Susana Arce </a:t>
            </a:r>
            <a:r>
              <a:rPr lang="es-AR" sz="2400" u="sng" dirty="0" smtClean="0">
                <a:solidFill>
                  <a:prstClr val="black"/>
                </a:solidFill>
                <a:hlinkClick r:id="rId4"/>
              </a:rPr>
              <a:t>Martes</a:t>
            </a:r>
            <a:r>
              <a:rPr lang="es-AR" sz="2400" u="sng" dirty="0" smtClean="0">
                <a:solidFill>
                  <a:prstClr val="black"/>
                </a:solidFill>
                <a:hlinkClick r:id="rId4"/>
              </a:rPr>
              <a:t> </a:t>
            </a:r>
            <a:r>
              <a:rPr lang="es-AR" sz="2400" u="sng" dirty="0" smtClean="0">
                <a:solidFill>
                  <a:prstClr val="black"/>
                </a:solidFill>
                <a:hlinkClick r:id="rId4"/>
              </a:rPr>
              <a:t>11 a 13 y Jueves </a:t>
            </a:r>
            <a:r>
              <a:rPr lang="es-AR" sz="2400" u="sng" dirty="0">
                <a:solidFill>
                  <a:prstClr val="black"/>
                </a:solidFill>
                <a:hlinkClick r:id="rId4"/>
              </a:rPr>
              <a:t>de </a:t>
            </a:r>
            <a:r>
              <a:rPr lang="es-AR" sz="2400" u="sng" dirty="0" smtClean="0">
                <a:solidFill>
                  <a:prstClr val="black"/>
                </a:solidFill>
                <a:hlinkClick r:id="rId4"/>
              </a:rPr>
              <a:t>12:00 </a:t>
            </a:r>
            <a:r>
              <a:rPr lang="es-AR" sz="2400" u="sng" dirty="0">
                <a:solidFill>
                  <a:prstClr val="black"/>
                </a:solidFill>
                <a:hlinkClick r:id="rId4"/>
              </a:rPr>
              <a:t>a </a:t>
            </a:r>
            <a:r>
              <a:rPr lang="es-AR" sz="2400" u="sng" dirty="0" smtClean="0">
                <a:solidFill>
                  <a:prstClr val="black"/>
                </a:solidFill>
                <a:hlinkClick r:id="rId4"/>
              </a:rPr>
              <a:t>14:00 </a:t>
            </a:r>
            <a:r>
              <a:rPr lang="es-AR" sz="2400" u="sng" dirty="0" err="1">
                <a:solidFill>
                  <a:prstClr val="black"/>
                </a:solidFill>
                <a:hlinkClick r:id="rId4"/>
              </a:rPr>
              <a:t>hs</a:t>
            </a:r>
            <a:r>
              <a:rPr lang="es-AR" sz="2400" u="sng" dirty="0">
                <a:solidFill>
                  <a:prstClr val="black"/>
                </a:solidFill>
                <a:hlinkClick r:id="rId4"/>
              </a:rPr>
              <a:t>.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AR" sz="2400" b="1" dirty="0" smtClean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030" y="3218688"/>
            <a:ext cx="1266625" cy="127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691" y="4869687"/>
            <a:ext cx="1286964" cy="127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0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28409" y="357122"/>
            <a:ext cx="10432150" cy="1323439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 w="11430"/>
                <a:gradFill>
                  <a:gsLst>
                    <a:gs pos="0">
                      <a:srgbClr val="ED7D31">
                        <a:tint val="70000"/>
                        <a:satMod val="245000"/>
                      </a:srgbClr>
                    </a:gs>
                    <a:gs pos="75000">
                      <a:srgbClr val="ED7D3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D7D3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CURSADO DE INGLÉS COLOQUIAL I </a:t>
            </a:r>
            <a:r>
              <a:rPr lang="es-ES" sz="2400" b="1" dirty="0">
                <a:ln w="11430"/>
                <a:gradFill>
                  <a:gsLst>
                    <a:gs pos="0">
                      <a:srgbClr val="ED7D31">
                        <a:tint val="70000"/>
                        <a:satMod val="245000"/>
                      </a:srgbClr>
                    </a:gs>
                    <a:gs pos="75000">
                      <a:srgbClr val="ED7D3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D7D3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</a:rPr>
              <a:t>(Plan anterior a 2023) </a:t>
            </a:r>
            <a:endParaRPr lang="es-ES" sz="2400" b="1" dirty="0" smtClean="0">
              <a:ln w="11430"/>
              <a:gradFill>
                <a:gsLst>
                  <a:gs pos="0">
                    <a:srgbClr val="ED7D31">
                      <a:tint val="70000"/>
                      <a:satMod val="245000"/>
                    </a:srgbClr>
                  </a:gs>
                  <a:gs pos="75000">
                    <a:srgbClr val="ED7D31">
                      <a:tint val="90000"/>
                      <a:shade val="60000"/>
                      <a:satMod val="240000"/>
                    </a:srgbClr>
                  </a:gs>
                  <a:gs pos="100000">
                    <a:srgbClr val="ED7D31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</a:endParaRPr>
          </a:p>
          <a:p>
            <a:pPr algn="ctr"/>
            <a:r>
              <a:rPr lang="es-ES" sz="4000" b="1" dirty="0" smtClean="0">
                <a:ln w="11430"/>
                <a:gradFill>
                  <a:gsLst>
                    <a:gs pos="0">
                      <a:srgbClr val="ED7D31">
                        <a:tint val="70000"/>
                        <a:satMod val="245000"/>
                      </a:srgbClr>
                    </a:gs>
                    <a:gs pos="75000">
                      <a:srgbClr val="ED7D3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D7D3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INGENIERÍA EN MECATRÓNICA</a:t>
            </a:r>
            <a:endParaRPr lang="es-ES" sz="4000" b="1" dirty="0">
              <a:ln w="11430"/>
              <a:gradFill>
                <a:gsLst>
                  <a:gs pos="0">
                    <a:srgbClr val="ED7D31">
                      <a:tint val="70000"/>
                      <a:satMod val="245000"/>
                    </a:srgbClr>
                  </a:gs>
                  <a:gs pos="75000">
                    <a:srgbClr val="ED7D31">
                      <a:tint val="90000"/>
                      <a:shade val="60000"/>
                      <a:satMod val="240000"/>
                    </a:srgbClr>
                  </a:gs>
                  <a:gs pos="100000">
                    <a:srgbClr val="ED7D31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28409" y="1750729"/>
            <a:ext cx="108051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</a:rPr>
              <a:t>Los alumnos de las carrera de INGENIERÍA en MECATRÓNICA (plan anterior a 2023), que </a:t>
            </a:r>
            <a:r>
              <a:rPr lang="es-MX" sz="2400" b="1" u="sng" dirty="0" smtClean="0">
                <a:solidFill>
                  <a:prstClr val="black"/>
                </a:solidFill>
              </a:rPr>
              <a:t>deseen cursar </a:t>
            </a:r>
            <a:r>
              <a:rPr lang="es-MX" sz="2400" b="1" dirty="0" smtClean="0">
                <a:solidFill>
                  <a:prstClr val="black"/>
                </a:solidFill>
              </a:rPr>
              <a:t>la materia INGLÉS COLOQUIAL I en el 2° semestre de 2024, deberán proceder de la siguiente manera:</a:t>
            </a:r>
          </a:p>
          <a:p>
            <a:endParaRPr lang="es-MX" b="1" dirty="0">
              <a:solidFill>
                <a:prstClr val="black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s-MX" sz="2400" b="1" dirty="0" smtClean="0">
                <a:solidFill>
                  <a:prstClr val="black"/>
                </a:solidFill>
              </a:rPr>
              <a:t>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a la materia INGLÉS COLOQUIAL I </a:t>
            </a:r>
            <a:r>
              <a:rPr lang="es-MX" sz="2400" b="1" dirty="0" smtClean="0">
                <a:solidFill>
                  <a:prstClr val="black"/>
                </a:solidFill>
              </a:rPr>
              <a:t>en SIU GUARANÍ.</a:t>
            </a:r>
          </a:p>
          <a:p>
            <a:pPr marL="457200" indent="-457200">
              <a:buFontTx/>
              <a:buAutoNum type="arabicPeriod"/>
            </a:pPr>
            <a:r>
              <a:rPr lang="es-MX" sz="2400" b="1" dirty="0" smtClean="0">
                <a:solidFill>
                  <a:prstClr val="black"/>
                </a:solidFill>
              </a:rPr>
              <a:t>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para el cursado </a:t>
            </a:r>
            <a:r>
              <a:rPr lang="es-MX" sz="2400" b="1" dirty="0" smtClean="0">
                <a:solidFill>
                  <a:prstClr val="black"/>
                </a:solidFill>
              </a:rPr>
              <a:t>en alguna de las siguientes comisiones:</a:t>
            </a:r>
          </a:p>
          <a:p>
            <a:r>
              <a:rPr lang="es-MX" sz="2400" dirty="0" smtClean="0">
                <a:solidFill>
                  <a:prstClr val="black"/>
                </a:solidFill>
              </a:rPr>
              <a:t>       </a:t>
            </a:r>
            <a:r>
              <a:rPr lang="es-MX" sz="2400" i="1" dirty="0" smtClean="0">
                <a:solidFill>
                  <a:prstClr val="black"/>
                </a:solidFill>
              </a:rPr>
              <a:t>(las comisiones podrán modificarse dependiendo del número</a:t>
            </a:r>
          </a:p>
          <a:p>
            <a:r>
              <a:rPr lang="es-MX" sz="2400" i="1" dirty="0">
                <a:solidFill>
                  <a:prstClr val="black"/>
                </a:solidFill>
              </a:rPr>
              <a:t> </a:t>
            </a:r>
            <a:r>
              <a:rPr lang="es-MX" sz="2400" i="1" dirty="0" smtClean="0">
                <a:solidFill>
                  <a:prstClr val="black"/>
                </a:solidFill>
              </a:rPr>
              <a:t>       de alumnos inscriptos en cada una)</a:t>
            </a:r>
          </a:p>
          <a:p>
            <a:endParaRPr lang="es-MX" sz="2400" b="1" dirty="0">
              <a:solidFill>
                <a:prstClr val="black"/>
              </a:solidFill>
            </a:endParaRPr>
          </a:p>
          <a:p>
            <a:r>
              <a:rPr lang="es-MX" sz="2400" u="sng" dirty="0">
                <a:solidFill>
                  <a:prstClr val="black"/>
                </a:solidFill>
                <a:hlinkClick r:id="rId2"/>
              </a:rPr>
              <a:t>Comisión Prof. Lilia Diéguez Lun 10:30 a 12:30 y Jue 11:00 a 13:00 </a:t>
            </a:r>
            <a:r>
              <a:rPr lang="es-MX" sz="2400" dirty="0">
                <a:solidFill>
                  <a:prstClr val="black"/>
                </a:solidFill>
              </a:rPr>
              <a:t> 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  <a:p>
            <a:r>
              <a:rPr lang="es-MX" sz="2400" b="1" dirty="0" smtClean="0">
                <a:solidFill>
                  <a:prstClr val="black"/>
                </a:solidFill>
              </a:rPr>
              <a:t> 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Comisión Prof. Susana Arce Lunes y Miércoles de 11:00 a 13:00 </a:t>
            </a:r>
            <a:r>
              <a:rPr lang="es-AR" sz="2400" u="sng" dirty="0" err="1">
                <a:solidFill>
                  <a:prstClr val="black"/>
                </a:solidFill>
                <a:hlinkClick r:id="rId3"/>
              </a:rPr>
              <a:t>hs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.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AR" sz="2400" b="1" dirty="0" smtClean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131" y="3349796"/>
            <a:ext cx="1266625" cy="127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167" y="5260748"/>
            <a:ext cx="1286964" cy="127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6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18388" y="357122"/>
            <a:ext cx="11052193" cy="70788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 w="11430"/>
                <a:gradFill>
                  <a:gsLst>
                    <a:gs pos="0">
                      <a:srgbClr val="ED7D31">
                        <a:tint val="70000"/>
                        <a:satMod val="245000"/>
                      </a:srgbClr>
                    </a:gs>
                    <a:gs pos="75000">
                      <a:srgbClr val="ED7D3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D7D3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CURSADO DEL NIVEL A2 – Planes anteriores a 2023 </a:t>
            </a:r>
            <a:endParaRPr lang="es-ES" sz="4000" b="1" dirty="0">
              <a:ln w="11430"/>
              <a:gradFill>
                <a:gsLst>
                  <a:gs pos="0">
                    <a:srgbClr val="ED7D31">
                      <a:tint val="70000"/>
                      <a:satMod val="245000"/>
                    </a:srgbClr>
                  </a:gs>
                  <a:gs pos="75000">
                    <a:srgbClr val="ED7D31">
                      <a:tint val="90000"/>
                      <a:shade val="60000"/>
                      <a:satMod val="240000"/>
                    </a:srgbClr>
                  </a:gs>
                  <a:gs pos="100000">
                    <a:srgbClr val="ED7D31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01666" y="1125121"/>
            <a:ext cx="108051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prstClr val="black"/>
                </a:solidFill>
              </a:rPr>
              <a:t>Los alumnos de las carreras de  INGENIERÍA INDUSTRIAL, Y PETRÓLEOS de planes anteriores a 2023 que </a:t>
            </a:r>
            <a:r>
              <a:rPr lang="es-MX" sz="2400" b="1" u="sng" dirty="0" smtClean="0">
                <a:solidFill>
                  <a:prstClr val="black"/>
                </a:solidFill>
              </a:rPr>
              <a:t>deseen cursar </a:t>
            </a:r>
            <a:r>
              <a:rPr lang="es-MX" sz="2400" b="1" dirty="0">
                <a:solidFill>
                  <a:prstClr val="black"/>
                </a:solidFill>
              </a:rPr>
              <a:t> </a:t>
            </a:r>
            <a:r>
              <a:rPr lang="es-MX" sz="2400" b="1" dirty="0" smtClean="0">
                <a:solidFill>
                  <a:prstClr val="black"/>
                </a:solidFill>
              </a:rPr>
              <a:t>el NIVEL A2  en el 2° semestre de 2024, deberán Inscribirse </a:t>
            </a:r>
            <a:r>
              <a:rPr lang="es-MX" sz="2400" b="1" u="sng" dirty="0" smtClean="0">
                <a:solidFill>
                  <a:prstClr val="black"/>
                </a:solidFill>
              </a:rPr>
              <a:t>para el cursado </a:t>
            </a:r>
            <a:r>
              <a:rPr lang="es-MX" sz="2400" b="1" dirty="0" smtClean="0">
                <a:solidFill>
                  <a:prstClr val="black"/>
                </a:solidFill>
              </a:rPr>
              <a:t>en alguna de las siguientes comisiones:</a:t>
            </a:r>
          </a:p>
          <a:p>
            <a:r>
              <a:rPr lang="es-MX" sz="2400" dirty="0" smtClean="0">
                <a:solidFill>
                  <a:prstClr val="black"/>
                </a:solidFill>
              </a:rPr>
              <a:t>       </a:t>
            </a:r>
            <a:r>
              <a:rPr lang="es-MX" sz="2400" i="1" dirty="0" smtClean="0">
                <a:solidFill>
                  <a:prstClr val="black"/>
                </a:solidFill>
              </a:rPr>
              <a:t>(las comisiones podrán modificarse dependiendo del número</a:t>
            </a:r>
          </a:p>
          <a:p>
            <a:r>
              <a:rPr lang="es-MX" sz="2400" i="1" dirty="0">
                <a:solidFill>
                  <a:prstClr val="black"/>
                </a:solidFill>
              </a:rPr>
              <a:t> </a:t>
            </a:r>
            <a:r>
              <a:rPr lang="es-MX" sz="2400" i="1" dirty="0" smtClean="0">
                <a:solidFill>
                  <a:prstClr val="black"/>
                </a:solidFill>
              </a:rPr>
              <a:t>       de alumnos inscriptos en cada una)</a:t>
            </a:r>
          </a:p>
          <a:p>
            <a:endParaRPr lang="es-MX" sz="2400" b="1" dirty="0">
              <a:solidFill>
                <a:prstClr val="black"/>
              </a:solidFill>
            </a:endParaRPr>
          </a:p>
          <a:p>
            <a:r>
              <a:rPr lang="es-MX" sz="2400" u="sng" dirty="0">
                <a:solidFill>
                  <a:prstClr val="black"/>
                </a:solidFill>
                <a:hlinkClick r:id="rId2"/>
              </a:rPr>
              <a:t>Comisión Prof. Lilia Diéguez Lun 10:30 a 12:30 y Jue 11:00 a 13:00 </a:t>
            </a:r>
            <a:r>
              <a:rPr lang="es-MX" sz="2400" dirty="0">
                <a:solidFill>
                  <a:prstClr val="black"/>
                </a:solidFill>
              </a:rPr>
              <a:t> 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  <a:p>
            <a:endParaRPr lang="es-MX" sz="2400" b="1" dirty="0" smtClean="0">
              <a:solidFill>
                <a:prstClr val="black"/>
              </a:solidFill>
            </a:endParaRPr>
          </a:p>
          <a:p>
            <a:r>
              <a:rPr lang="es-MX" sz="2400" b="1" dirty="0" smtClean="0">
                <a:solidFill>
                  <a:prstClr val="black"/>
                </a:solidFill>
              </a:rPr>
              <a:t> 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Comisión Prof. Susana Arce Lunes y Miércoles de 11:00 a 13:00 </a:t>
            </a:r>
            <a:r>
              <a:rPr lang="es-AR" sz="2400" u="sng" dirty="0" err="1">
                <a:solidFill>
                  <a:prstClr val="black"/>
                </a:solidFill>
                <a:hlinkClick r:id="rId3"/>
              </a:rPr>
              <a:t>hs</a:t>
            </a:r>
            <a:r>
              <a:rPr lang="es-AR" sz="2400" u="sng" dirty="0">
                <a:solidFill>
                  <a:prstClr val="black"/>
                </a:solidFill>
                <a:hlinkClick r:id="rId3"/>
              </a:rPr>
              <a:t>.</a:t>
            </a:r>
            <a:endParaRPr lang="es-AR" sz="2400" dirty="0">
              <a:solidFill>
                <a:prstClr val="black"/>
              </a:solidFill>
            </a:endParaRPr>
          </a:p>
          <a:p>
            <a:endParaRPr lang="es-AR" sz="2400" b="1" dirty="0" smtClean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131" y="3349796"/>
            <a:ext cx="1266625" cy="127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167" y="5260748"/>
            <a:ext cx="1286964" cy="127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7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622</Words>
  <Application>Microsoft Office PowerPoint</Application>
  <PresentationFormat>Personalizado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 INGLÉS II / A2/ COLOQUIAL I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C</dc:title>
  <dc:creator>Gladys</dc:creator>
  <cp:lastModifiedBy>gladysmaba@outlook.com</cp:lastModifiedBy>
  <cp:revision>33</cp:revision>
  <dcterms:created xsi:type="dcterms:W3CDTF">2020-03-21T19:10:07Z</dcterms:created>
  <dcterms:modified xsi:type="dcterms:W3CDTF">2024-08-06T21:01:15Z</dcterms:modified>
</cp:coreProperties>
</file>