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17" r:id="rId2"/>
    <p:sldId id="751" r:id="rId3"/>
    <p:sldId id="752" r:id="rId4"/>
    <p:sldId id="753" r:id="rId5"/>
    <p:sldId id="754" r:id="rId6"/>
    <p:sldId id="763" r:id="rId7"/>
    <p:sldId id="755" r:id="rId8"/>
    <p:sldId id="756" r:id="rId9"/>
    <p:sldId id="760" r:id="rId10"/>
    <p:sldId id="761" r:id="rId11"/>
    <p:sldId id="762" r:id="rId12"/>
    <p:sldId id="757" r:id="rId13"/>
    <p:sldId id="764" r:id="rId14"/>
    <p:sldId id="765" r:id="rId15"/>
    <p:sldId id="766" r:id="rId16"/>
    <p:sldId id="767" r:id="rId17"/>
    <p:sldId id="758" r:id="rId18"/>
    <p:sldId id="759" r:id="rId1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6EA7CD-BFAB-4D1D-AAE8-D7CA2FD9A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8B3345E-E969-431E-AE64-014BA9B73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2F519AE-2357-4285-B33A-A50FD442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1A81531-DABB-4FF7-BDA6-23533D24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4D4E2DF-0B61-486E-8477-33271384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316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5CE5AB-C4ED-4F14-AD94-D47EC75C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AEC0177-2C4C-4B91-8814-093B65C9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41D293D-79F1-4623-94A1-AA8DD63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24E566F-F4F5-45B6-9505-269C2831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3E56BD-88B4-4ECC-95DB-C9393CD7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96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1C2E1CE-B69D-4113-9141-310EF3FD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9BE9841-371C-432E-A107-35B40760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E3D0D78-DE6A-4930-B672-47315E44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A4C4D4D-F76B-4AFA-B621-9AA287B8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86E82A2-5921-4017-998E-8B78C51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245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F87A40-BDE8-4315-8BC2-42B1728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8715FFB-87BA-4E3E-835E-7CB2EFB6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7D8F0D9-63EE-477A-A8D7-0EAD2171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B141ADC-678E-482B-B8D0-BB479A36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F32494E-A35C-44C9-8A54-C2FB84D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88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9BE5D9-EA0F-460E-9BD0-0D48511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2339EED-106B-4283-9EB1-B60ED47D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3943F9F-3744-45CD-89CB-DBE8E9C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8F0BEB1-3D97-47A3-B62F-B658AE82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B8CFA7-1C6D-4EC3-85C9-6C168AA3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276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2525F2-9EA5-4809-8BF9-8F07C0D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1F19A7D-44E4-48FE-AC49-867A0307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1DB41DB-4681-4FE1-9C9C-4B0C7549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8B11021-B6CD-4E39-B7F2-E719D856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7D981B8-C8F9-4CA6-BE51-0DC70436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CA2EEDD-9159-49A5-BB23-7A92DA2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3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4DFA88-7D61-4B04-AC5B-149238F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EAC91D3-9F4C-4122-851F-B068E5E2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600F3A6-A77B-4F0C-9C45-50751D8C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CD90B664-9E59-4A8C-BF4D-DA47E02CB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DE833550-A2BE-4C1B-87FB-D86739B8A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61D47751-977E-4ABA-85C4-A680EE26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A922137-F7F3-4A81-BDC9-3B1EA491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6B4A516-08E5-4E40-ABE7-483723CD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25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672BA8-C4AF-4F89-BCC5-115C4A42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62FAF6C-6E1C-4830-B1D3-6B768526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0639D46-C038-4091-9794-A716789A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DBB8542-B82E-443F-B191-832E2F4E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8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3610610D-55E7-4056-85FE-4C7E590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48330D-49C4-44CE-A377-15563D8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D578E54-5B55-4A5B-B743-FAB5DE6D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4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6828C6-F180-430C-B513-B9EEA9CA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254F4E8-AFAD-4E43-9951-AD27EE88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A6FEC73-37BB-4DFA-B9ED-4F0F0F11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B3D7563-7BD0-44B7-A62F-34798489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758BFEF-55A3-4B69-AB4C-3D40582D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A86F8EF-709E-40F6-A296-83B89C7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98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534A49-CDA6-4569-AC4F-27B51ABE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656E11D-01D2-415D-B7D1-D730D051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A9A84DD-3B56-40E3-AF9A-66F94E887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527D257-0445-4104-9C0B-9073B287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6AB6A1D-F4C6-49B7-BEA8-4997C7BB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3E7A46A-FEB6-45BF-B001-6A3162F2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75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4FF5EFD-7FDE-425F-BDAE-A7CC63BC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CA9042E-2195-43B6-8922-FF5992EB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A069077-2840-4ED9-8864-AF0E78CF6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7A22-558F-456C-BBCC-AF301DEA31C8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E64BECF-7CB5-4F42-90FC-9EA1D9E2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4B2959-A8DB-4229-87B1-066E5E90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5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874" y="360196"/>
            <a:ext cx="609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7" y="867276"/>
            <a:ext cx="110585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27" y="3376169"/>
            <a:ext cx="4243889" cy="273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1" y="403283"/>
            <a:ext cx="9974179" cy="580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299030" y="252664"/>
            <a:ext cx="1816769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</a:t>
            </a:r>
            <a:r>
              <a:rPr lang="es-MX" b="1" dirty="0" smtClean="0"/>
              <a:t>-</a:t>
            </a:r>
            <a:r>
              <a:rPr lang="es-MX" dirty="0" smtClean="0"/>
              <a:t> </a:t>
            </a:r>
            <a:r>
              <a:rPr lang="es-MX" dirty="0" err="1" smtClean="0"/>
              <a:t>Underline</a:t>
            </a:r>
            <a:r>
              <a:rPr lang="es-MX" dirty="0" smtClean="0"/>
              <a:t> </a:t>
            </a:r>
            <a:r>
              <a:rPr lang="es-MX" b="1" dirty="0" smtClean="0"/>
              <a:t>time </a:t>
            </a:r>
            <a:r>
              <a:rPr lang="es-MX" b="1" dirty="0" err="1" smtClean="0"/>
              <a:t>expressions</a:t>
            </a:r>
            <a:r>
              <a:rPr lang="es-MX" b="1" dirty="0" smtClean="0"/>
              <a:t> </a:t>
            </a:r>
            <a:r>
              <a:rPr lang="es-MX" dirty="0" smtClean="0"/>
              <a:t>and </a:t>
            </a:r>
            <a:r>
              <a:rPr lang="es-MX" dirty="0" err="1" smtClean="0"/>
              <a:t>any</a:t>
            </a:r>
            <a:r>
              <a:rPr lang="es-MX" dirty="0" smtClean="0"/>
              <a:t> </a:t>
            </a:r>
            <a:r>
              <a:rPr lang="es-MX" dirty="0" err="1" smtClean="0"/>
              <a:t>other</a:t>
            </a:r>
            <a:r>
              <a:rPr lang="es-MX" dirty="0" smtClean="0"/>
              <a:t> </a:t>
            </a:r>
            <a:r>
              <a:rPr lang="es-MX" b="1" dirty="0" smtClean="0"/>
              <a:t>tense </a:t>
            </a:r>
            <a:r>
              <a:rPr lang="es-MX" b="1" dirty="0" err="1" smtClean="0"/>
              <a:t>marker</a:t>
            </a:r>
            <a:r>
              <a:rPr lang="es-MX" dirty="0" smtClean="0"/>
              <a:t>.</a:t>
            </a:r>
          </a:p>
          <a:p>
            <a:endParaRPr lang="es-MX" dirty="0"/>
          </a:p>
          <a:p>
            <a:r>
              <a:rPr lang="es-MX" b="1" dirty="0" smtClean="0">
                <a:solidFill>
                  <a:srgbClr val="FF0000"/>
                </a:solidFill>
              </a:rPr>
              <a:t>2-</a:t>
            </a:r>
            <a:r>
              <a:rPr lang="es-MX" dirty="0" smtClean="0"/>
              <a:t> Complete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questions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appropriate</a:t>
            </a:r>
            <a:r>
              <a:rPr lang="es-MX" dirty="0" smtClean="0"/>
              <a:t> </a:t>
            </a:r>
            <a:r>
              <a:rPr lang="es-MX" dirty="0" err="1" smtClean="0"/>
              <a:t>words</a:t>
            </a:r>
            <a:r>
              <a:rPr lang="es-MX" dirty="0" smtClean="0"/>
              <a:t> and tenses.</a:t>
            </a:r>
            <a:endParaRPr lang="es-AR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6557211" y="2273967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4916906" y="1427746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2478506" y="4235115"/>
            <a:ext cx="10587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3224463" y="4632156"/>
            <a:ext cx="12272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1864896" y="5438272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2671011" y="6211698"/>
            <a:ext cx="10467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8758990" y="5847346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914401" y="6211698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1913023" y="1376246"/>
            <a:ext cx="226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chemeClr val="accent1">
                    <a:lumMod val="75000"/>
                  </a:schemeClr>
                </a:solidFill>
              </a:rPr>
              <a:t>‘re </a:t>
            </a:r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having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334127" y="1798021"/>
            <a:ext cx="226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had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364832" y="2259684"/>
            <a:ext cx="226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want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685676" y="2561744"/>
            <a:ext cx="97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Shall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370098" y="2584845"/>
            <a:ext cx="1130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buy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061285" y="3413775"/>
            <a:ext cx="1130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have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243012" y="3399494"/>
            <a:ext cx="97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been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717758" y="3858909"/>
            <a:ext cx="175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as</a:t>
            </a:r>
            <a:r>
              <a:rPr lang="es-MX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walking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753728" y="3808583"/>
            <a:ext cx="1223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decided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916906" y="4235115"/>
            <a:ext cx="1130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1">
                    <a:lumMod val="75000"/>
                  </a:schemeClr>
                </a:solidFill>
              </a:rPr>
              <a:t>saw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838072" y="4704539"/>
            <a:ext cx="20975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s-MX" sz="2400" i="1" dirty="0" smtClean="0">
                <a:solidFill>
                  <a:schemeClr val="accent1">
                    <a:lumMod val="75000"/>
                  </a:schemeClr>
                </a:solidFill>
              </a:rPr>
              <a:t>re</a:t>
            </a:r>
          </a:p>
          <a:p>
            <a:r>
              <a:rPr lang="es-MX" sz="2200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s-MX" sz="2200" i="1" dirty="0" smtClean="0">
                <a:solidFill>
                  <a:schemeClr val="accent1">
                    <a:lumMod val="75000"/>
                  </a:schemeClr>
                </a:solidFill>
              </a:rPr>
              <a:t>re </a:t>
            </a:r>
            <a:r>
              <a:rPr lang="es-MX" sz="2200" i="1" dirty="0" err="1" smtClean="0">
                <a:solidFill>
                  <a:schemeClr val="accent1">
                    <a:lumMod val="75000"/>
                  </a:schemeClr>
                </a:solidFill>
              </a:rPr>
              <a:t>going</a:t>
            </a:r>
            <a:r>
              <a:rPr lang="es-MX" sz="2200" i="1" dirty="0" smtClean="0">
                <a:solidFill>
                  <a:schemeClr val="accent1">
                    <a:lumMod val="75000"/>
                  </a:schemeClr>
                </a:solidFill>
              </a:rPr>
              <a:t> to be</a:t>
            </a:r>
            <a:endParaRPr lang="es-AR" sz="2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2418350" y="5479682"/>
            <a:ext cx="26429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i="1" dirty="0" smtClean="0">
                <a:solidFill>
                  <a:schemeClr val="accent1">
                    <a:lumMod val="75000"/>
                  </a:schemeClr>
                </a:solidFill>
              </a:rPr>
              <a:t>‘ve </a:t>
            </a:r>
            <a:r>
              <a:rPr lang="es-MX" sz="1900" i="1" dirty="0" err="1" smtClean="0">
                <a:solidFill>
                  <a:schemeClr val="accent1">
                    <a:lumMod val="75000"/>
                  </a:schemeClr>
                </a:solidFill>
              </a:rPr>
              <a:t>already</a:t>
            </a:r>
            <a:r>
              <a:rPr lang="es-MX" sz="19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sz="1900" i="1" dirty="0" err="1" smtClean="0">
                <a:solidFill>
                  <a:schemeClr val="accent1">
                    <a:lumMod val="75000"/>
                  </a:schemeClr>
                </a:solidFill>
              </a:rPr>
              <a:t>booked</a:t>
            </a:r>
            <a:endParaRPr lang="es-AR" sz="19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336632" y="5438272"/>
            <a:ext cx="138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chemeClr val="accent1">
                    <a:lumMod val="75000"/>
                  </a:schemeClr>
                </a:solidFill>
              </a:rPr>
              <a:t>‘ll be</a:t>
            </a:r>
            <a:endParaRPr lang="es-AR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91" y="661737"/>
            <a:ext cx="10809426" cy="506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0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97" y="1311441"/>
            <a:ext cx="9903048" cy="409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6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42" y="286778"/>
            <a:ext cx="7083842" cy="630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34" y="2213811"/>
            <a:ext cx="1369374" cy="33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34" y="2604235"/>
            <a:ext cx="781719" cy="35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34" y="3438714"/>
            <a:ext cx="740778" cy="35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34" y="3807907"/>
            <a:ext cx="684687" cy="37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6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54126" y="850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61" y="938464"/>
            <a:ext cx="9255143" cy="450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0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23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62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3" y="221392"/>
            <a:ext cx="10144794" cy="631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7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1" y="726631"/>
            <a:ext cx="6458852" cy="9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5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93" y="767014"/>
            <a:ext cx="7570369" cy="439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2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51" y="265722"/>
            <a:ext cx="7293059" cy="631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5" y="265722"/>
            <a:ext cx="4849480" cy="89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6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4839" y="40798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7808495" y="2646947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090485" y="1391652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506453" y="4050631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240379" y="682846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225716" y="1697179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0174705" y="2831613"/>
            <a:ext cx="31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6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1" y="738187"/>
            <a:ext cx="47339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40" y="695325"/>
            <a:ext cx="45529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46" y="3296652"/>
            <a:ext cx="108108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993" y="695325"/>
            <a:ext cx="1045496" cy="116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390" y="2353936"/>
            <a:ext cx="1036099" cy="112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47" y="4596063"/>
            <a:ext cx="1021556" cy="92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2" y="2052637"/>
            <a:ext cx="850861" cy="110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37" y="664398"/>
            <a:ext cx="1095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159920" y="6071590"/>
            <a:ext cx="829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i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912646" y="1833548"/>
            <a:ext cx="1009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sz="2200" b="1" i="1" dirty="0" err="1" smtClean="0"/>
              <a:t>doing</a:t>
            </a:r>
            <a:endParaRPr lang="es-AR" sz="2200" b="1" i="1" dirty="0"/>
          </a:p>
        </p:txBody>
      </p:sp>
      <p:pic>
        <p:nvPicPr>
          <p:cNvPr id="16" name="EF4e_PreintSB_6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88393" y="5677433"/>
            <a:ext cx="609600" cy="609600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3745332" y="2052637"/>
            <a:ext cx="1243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talking</a:t>
            </a:r>
            <a:endParaRPr lang="es-AR" sz="2200" b="1" i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154157" y="2601231"/>
            <a:ext cx="1154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drinking</a:t>
            </a:r>
            <a:endParaRPr lang="es-AR" sz="2200" b="1" i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196141" y="3479236"/>
            <a:ext cx="829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were</a:t>
            </a:r>
            <a:endParaRPr lang="es-AR" sz="2200" b="1" i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1188125" y="4038471"/>
            <a:ext cx="1151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couldn’t</a:t>
            </a:r>
            <a:endParaRPr lang="es-AR" sz="2200" b="1" i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610728" y="4596063"/>
            <a:ext cx="1120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playing</a:t>
            </a:r>
            <a:endParaRPr lang="es-AR" sz="2200" b="1" i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8174456" y="598757"/>
            <a:ext cx="829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saw</a:t>
            </a:r>
            <a:endParaRPr lang="es-AR" sz="2200" b="1" i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8415088" y="1170727"/>
            <a:ext cx="829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feel</a:t>
            </a:r>
            <a:endParaRPr lang="es-AR" sz="2200" b="1" i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833937" y="2043508"/>
            <a:ext cx="1482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remember</a:t>
            </a:r>
            <a:endParaRPr lang="es-AR" sz="2200" b="1" i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8316327" y="2583775"/>
            <a:ext cx="1212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/>
              <a:t>w</a:t>
            </a:r>
            <a:r>
              <a:rPr lang="es-MX" sz="2200" b="1" i="1" dirty="0" err="1" smtClean="0"/>
              <a:t>oke</a:t>
            </a:r>
            <a:r>
              <a:rPr lang="es-MX" sz="2200" b="1" i="1" dirty="0" smtClean="0"/>
              <a:t> up</a:t>
            </a:r>
            <a:endParaRPr lang="es-AR" sz="2200" b="1" i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9280358" y="3161500"/>
            <a:ext cx="1454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wearing</a:t>
            </a:r>
            <a:endParaRPr lang="es-AR" sz="2200" b="1" i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9529011" y="4028978"/>
            <a:ext cx="829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/>
              <a:t>had</a:t>
            </a:r>
            <a:endParaRPr lang="es-AR" sz="2200" b="1" i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7152274" y="4903113"/>
            <a:ext cx="1022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/>
              <a:t>mean</a:t>
            </a:r>
            <a:endParaRPr lang="es-AR" sz="2200" b="1" i="1" dirty="0"/>
          </a:p>
        </p:txBody>
      </p:sp>
    </p:spTree>
    <p:extLst>
      <p:ext uri="{BB962C8B-B14F-4D97-AF65-F5344CB8AC3E}">
        <p14:creationId xmlns:p14="http://schemas.microsoft.com/office/powerpoint/2010/main" val="272891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6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2432" y="2306233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201592" y="268614"/>
            <a:ext cx="5893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Interpret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dream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19" y="1316546"/>
            <a:ext cx="9103713" cy="51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925053" y="2478505"/>
            <a:ext cx="28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1</a:t>
            </a:r>
            <a:endParaRPr lang="es-AR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925053" y="1704473"/>
            <a:ext cx="28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2</a:t>
            </a:r>
            <a:endParaRPr lang="es-AR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933074" y="2113547"/>
            <a:ext cx="28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5</a:t>
            </a:r>
            <a:endParaRPr lang="es-AR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945106" y="3136231"/>
            <a:ext cx="28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4</a:t>
            </a:r>
            <a:endParaRPr lang="es-AR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957138" y="2783304"/>
            <a:ext cx="28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3</a:t>
            </a:r>
            <a:endParaRPr lang="es-AR" b="1" dirty="0"/>
          </a:p>
        </p:txBody>
      </p:sp>
      <p:pic>
        <p:nvPicPr>
          <p:cNvPr id="8" name="EF4e_PreintSB_6.1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2432" y="4303295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64" y="6329614"/>
            <a:ext cx="27051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9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2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88758" y="107791"/>
            <a:ext cx="117789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/>
              <a:t>Patient</a:t>
            </a:r>
            <a:r>
              <a:rPr lang="en-GB" sz="1500" dirty="0"/>
              <a:t>	So what does it mean, Doctor?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Well, first the party. A party is a group of </a:t>
            </a:r>
            <a:r>
              <a:rPr lang="en-GB" sz="1500" dirty="0" smtClean="0"/>
              <a:t>people</a:t>
            </a:r>
            <a:r>
              <a:rPr lang="en-GB" sz="1500" dirty="0"/>
              <a:t>. This means that you’re going to meet </a:t>
            </a:r>
            <a:r>
              <a:rPr lang="en-GB" sz="1500" dirty="0" smtClean="0"/>
              <a:t>a </a:t>
            </a:r>
            <a:r>
              <a:rPr lang="en-GB" sz="1500" dirty="0"/>
              <a:t>lot of people. I think you’re going to be very </a:t>
            </a:r>
            <a:r>
              <a:rPr lang="en-GB" sz="1500" dirty="0" smtClean="0"/>
              <a:t>busy</a:t>
            </a:r>
            <a:r>
              <a:rPr lang="en-GB" sz="1500" dirty="0"/>
              <a:t>.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At work?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Yes, at work … you work in an office, I think?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Yes, that’s right.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I think the party means you’re going to have </a:t>
            </a:r>
            <a:r>
              <a:rPr lang="en-GB" sz="1500" dirty="0" smtClean="0"/>
              <a:t>a </a:t>
            </a:r>
            <a:r>
              <a:rPr lang="en-GB" sz="1500" dirty="0"/>
              <a:t>lot of meetings.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What about the champagne?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Let me look at my notes again. Ah yes, you </a:t>
            </a:r>
            <a:r>
              <a:rPr lang="en-GB" sz="1500" dirty="0" smtClean="0"/>
              <a:t>were </a:t>
            </a:r>
            <a:r>
              <a:rPr lang="en-GB" sz="1500" dirty="0"/>
              <a:t>drinking champagne. Champagne </a:t>
            </a:r>
            <a:r>
              <a:rPr lang="en-GB" sz="1500" dirty="0" smtClean="0"/>
              <a:t>means </a:t>
            </a:r>
            <a:r>
              <a:rPr lang="en-GB" sz="1500" dirty="0"/>
              <a:t>a celebration. It’s a symbol of </a:t>
            </a:r>
            <a:r>
              <a:rPr lang="en-GB" sz="1500" dirty="0" smtClean="0"/>
              <a:t>success</a:t>
            </a:r>
            <a:r>
              <a:rPr lang="en-GB" sz="1500" dirty="0"/>
              <a:t>. So we have a meeting or meetings </a:t>
            </a:r>
            <a:r>
              <a:rPr lang="en-GB" sz="1500" dirty="0" smtClean="0"/>
              <a:t>and </a:t>
            </a:r>
            <a:r>
              <a:rPr lang="en-GB" sz="1500" dirty="0"/>
              <a:t>then a celebration. Maybe in the future </a:t>
            </a:r>
            <a:r>
              <a:rPr lang="en-GB" sz="1500" dirty="0" smtClean="0"/>
              <a:t>you’ll </a:t>
            </a:r>
            <a:r>
              <a:rPr lang="en-GB" sz="1500" dirty="0"/>
              <a:t>have a meeting with your boss, about a </a:t>
            </a:r>
            <a:r>
              <a:rPr lang="en-GB" sz="1500" dirty="0" smtClean="0"/>
              <a:t>possible </a:t>
            </a:r>
            <a:r>
              <a:rPr lang="en-GB" sz="1500" dirty="0"/>
              <a:t>promotion?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Well, it’s possible. I hope so … What about </a:t>
            </a:r>
            <a:r>
              <a:rPr lang="en-GB" sz="1500" dirty="0" smtClean="0"/>
              <a:t>the </a:t>
            </a:r>
            <a:r>
              <a:rPr lang="en-GB" sz="1500" dirty="0"/>
              <a:t>garden and the flowers? Do they mean </a:t>
            </a:r>
            <a:r>
              <a:rPr lang="en-GB" sz="1500" dirty="0" smtClean="0"/>
              <a:t>anything</a:t>
            </a:r>
            <a:r>
              <a:rPr lang="en-GB" sz="1500" dirty="0"/>
              <a:t>?</a:t>
            </a:r>
            <a:endParaRPr lang="es-AR" sz="1500" dirty="0"/>
          </a:p>
        </p:txBody>
      </p:sp>
      <p:sp>
        <p:nvSpPr>
          <p:cNvPr id="6" name="5 Rectángulo"/>
          <p:cNvSpPr/>
          <p:nvPr/>
        </p:nvSpPr>
        <p:spPr>
          <a:xfrm>
            <a:off x="288758" y="2424227"/>
            <a:ext cx="11105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/>
              <a:t>Doctor</a:t>
            </a:r>
            <a:r>
              <a:rPr lang="en-GB" sz="1500" dirty="0"/>
              <a:t>	Yes. Flowers are a positive symbol. So, the </a:t>
            </a:r>
            <a:r>
              <a:rPr lang="en-GB" sz="1500" dirty="0" smtClean="0"/>
              <a:t>flowers </a:t>
            </a:r>
            <a:r>
              <a:rPr lang="en-GB" sz="1500" dirty="0"/>
              <a:t>mean that you are feeling positive </a:t>
            </a:r>
            <a:r>
              <a:rPr lang="en-GB" sz="1500" dirty="0" smtClean="0"/>
              <a:t>about </a:t>
            </a:r>
            <a:r>
              <a:rPr lang="en-GB" sz="1500" dirty="0"/>
              <a:t>the future. So perhaps you already </a:t>
            </a:r>
            <a:r>
              <a:rPr lang="en-GB" sz="1500" dirty="0" smtClean="0"/>
              <a:t>knew </a:t>
            </a:r>
            <a:r>
              <a:rPr lang="en-GB" sz="1500" dirty="0"/>
              <a:t>about this possible promotion?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No, I didn’t. But it’s true, I am very happy at </a:t>
            </a:r>
            <a:r>
              <a:rPr lang="en-GB" sz="1500" dirty="0" smtClean="0"/>
              <a:t>work </a:t>
            </a:r>
            <a:r>
              <a:rPr lang="en-GB" sz="1500" dirty="0"/>
              <a:t>and I feel very positive about my future. </a:t>
            </a:r>
            <a:r>
              <a:rPr lang="en-GB" sz="1500" dirty="0" smtClean="0"/>
              <a:t>That’s </a:t>
            </a:r>
            <a:r>
              <a:rPr lang="en-GB" sz="1500" dirty="0"/>
              <a:t>not where my problems are. My </a:t>
            </a:r>
            <a:r>
              <a:rPr lang="en-GB" sz="1500" dirty="0" smtClean="0"/>
              <a:t>problems </a:t>
            </a:r>
            <a:r>
              <a:rPr lang="en-GB" sz="1500" dirty="0"/>
              <a:t>are with my love life. Does my </a:t>
            </a:r>
            <a:r>
              <a:rPr lang="en-GB" sz="1500" dirty="0" smtClean="0"/>
              <a:t>dream </a:t>
            </a:r>
            <a:r>
              <a:rPr lang="en-GB" sz="1500" dirty="0"/>
              <a:t>tell you anything about that?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Mm, yes it does. You’re single, aren’t you?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Yes, well, divorced.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Because the violin music tells me you want </a:t>
            </a:r>
            <a:r>
              <a:rPr lang="en-GB" sz="1500" dirty="0" smtClean="0"/>
              <a:t>some </a:t>
            </a:r>
            <a:r>
              <a:rPr lang="en-GB" sz="1500" dirty="0"/>
              <a:t>romance in your life – you’re looking </a:t>
            </a:r>
            <a:r>
              <a:rPr lang="en-GB" sz="1500" dirty="0" smtClean="0"/>
              <a:t>for </a:t>
            </a:r>
            <a:r>
              <a:rPr lang="en-GB" sz="1500" dirty="0"/>
              <a:t>a </a:t>
            </a:r>
            <a:r>
              <a:rPr lang="en-GB" sz="1500" dirty="0" smtClean="0"/>
              <a:t>partner perhaps</a:t>
            </a:r>
            <a:r>
              <a:rPr lang="en-GB" sz="1500" dirty="0"/>
              <a:t>?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Yes, yes, I am. In fact I met a woman last </a:t>
            </a:r>
            <a:r>
              <a:rPr lang="en-GB" sz="1500" dirty="0" smtClean="0"/>
              <a:t>month </a:t>
            </a:r>
            <a:r>
              <a:rPr lang="en-GB" sz="1500" dirty="0"/>
              <a:t>– I really like her… I think I’m in love </a:t>
            </a:r>
            <a:r>
              <a:rPr lang="en-GB" sz="1500" dirty="0" smtClean="0"/>
              <a:t>with </a:t>
            </a:r>
            <a:r>
              <a:rPr lang="en-GB" sz="1500" dirty="0"/>
              <a:t>her. I’m meeting her tonight.</a:t>
            </a:r>
            <a:endParaRPr lang="es-AR" sz="1500" dirty="0"/>
          </a:p>
        </p:txBody>
      </p:sp>
      <p:sp>
        <p:nvSpPr>
          <p:cNvPr id="7" name="6 Rectángulo"/>
          <p:cNvSpPr/>
          <p:nvPr/>
        </p:nvSpPr>
        <p:spPr>
          <a:xfrm>
            <a:off x="288758" y="4266966"/>
            <a:ext cx="1122546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/>
              <a:t>Doctor</a:t>
            </a:r>
            <a:r>
              <a:rPr lang="en-GB" sz="1500" dirty="0"/>
              <a:t>	In your dream you saw an owl in a tree?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Yes, an owl ... a big owl.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The owl represents an older person. I think </a:t>
            </a:r>
            <a:r>
              <a:rPr lang="en-GB" sz="1500" dirty="0" smtClean="0"/>
              <a:t>you’ll </a:t>
            </a:r>
            <a:r>
              <a:rPr lang="en-GB" sz="1500" dirty="0"/>
              <a:t>need to ask this older person for help. </a:t>
            </a:r>
            <a:r>
              <a:rPr lang="en-GB" sz="1500" dirty="0" smtClean="0"/>
              <a:t>Maybe </a:t>
            </a:r>
            <a:r>
              <a:rPr lang="en-GB" sz="1500" dirty="0"/>
              <a:t>this ‘older person’ is me? Maybe you </a:t>
            </a:r>
            <a:r>
              <a:rPr lang="en-GB" sz="1500" dirty="0" smtClean="0"/>
              <a:t>need </a:t>
            </a:r>
            <a:r>
              <a:rPr lang="en-GB" sz="1500" dirty="0"/>
              <a:t>my help</a:t>
            </a:r>
            <a:r>
              <a:rPr lang="en-GB" sz="1500" dirty="0" smtClean="0"/>
              <a:t>?</a:t>
            </a:r>
            <a:endParaRPr lang="es-AR" sz="1500" b="1" dirty="0"/>
          </a:p>
          <a:p>
            <a:r>
              <a:rPr lang="en-GB" sz="1500" b="1" dirty="0"/>
              <a:t>Patient</a:t>
            </a:r>
            <a:r>
              <a:rPr lang="en-GB" sz="1500" dirty="0"/>
              <a:t>	Well, yes, what I really want to know is does </a:t>
            </a:r>
            <a:r>
              <a:rPr lang="en-GB" sz="1500" dirty="0" smtClean="0"/>
              <a:t>this </a:t>
            </a:r>
            <a:r>
              <a:rPr lang="en-GB" sz="1500" dirty="0"/>
              <a:t>person, this woman … love me?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You remember the end of your dream? You </a:t>
            </a:r>
            <a:r>
              <a:rPr lang="en-GB" sz="1500" dirty="0" smtClean="0"/>
              <a:t>were </a:t>
            </a:r>
            <a:r>
              <a:rPr lang="en-GB" sz="1500" dirty="0"/>
              <a:t>feeling cold?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Yes, my feet were very cold.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Well … I think perhaps you already know the </a:t>
            </a:r>
            <a:r>
              <a:rPr lang="en-GB" sz="1500" dirty="0" smtClean="0"/>
              <a:t>answer </a:t>
            </a:r>
            <a:r>
              <a:rPr lang="en-GB" sz="1500" dirty="0"/>
              <a:t>to your question.</a:t>
            </a:r>
            <a:endParaRPr lang="es-AR" sz="1500" dirty="0"/>
          </a:p>
          <a:p>
            <a:r>
              <a:rPr lang="en-GB" sz="1500" b="1" dirty="0"/>
              <a:t>Patient</a:t>
            </a:r>
            <a:r>
              <a:rPr lang="en-GB" sz="1500" dirty="0"/>
              <a:t>	You mean she doesn’t love me.</a:t>
            </a:r>
            <a:endParaRPr lang="es-AR" sz="1500" dirty="0"/>
          </a:p>
          <a:p>
            <a:r>
              <a:rPr lang="en-GB" sz="1500" b="1" dirty="0"/>
              <a:t>Doctor</a:t>
            </a:r>
            <a:r>
              <a:rPr lang="en-GB" sz="1500" dirty="0"/>
              <a:t>	No, I don’t think so. I think you will need to </a:t>
            </a:r>
            <a:r>
              <a:rPr lang="en-GB" sz="1500" dirty="0" smtClean="0"/>
              <a:t>find </a:t>
            </a:r>
            <a:r>
              <a:rPr lang="en-GB" sz="1500" dirty="0"/>
              <a:t>another woman. I’m sorry. Perhaps you </a:t>
            </a:r>
            <a:r>
              <a:rPr lang="en-GB" sz="1500" dirty="0" smtClean="0"/>
              <a:t>can </a:t>
            </a:r>
            <a:r>
              <a:rPr lang="en-GB" sz="1500" dirty="0"/>
              <a:t>find someone … </a:t>
            </a:r>
            <a:endParaRPr lang="es-AR" sz="1500" dirty="0"/>
          </a:p>
        </p:txBody>
      </p:sp>
      <p:pic>
        <p:nvPicPr>
          <p:cNvPr id="8" name="EF4e_PreintSB_6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8011" y="718752"/>
            <a:ext cx="609600" cy="609600"/>
          </a:xfrm>
          <a:prstGeom prst="rect">
            <a:avLst/>
          </a:prstGeom>
        </p:spPr>
      </p:pic>
      <p:pic>
        <p:nvPicPr>
          <p:cNvPr id="9" name="EF4e_PreintSB_6.1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4579" y="5463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2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7" y="234795"/>
            <a:ext cx="7882691" cy="618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623382" y="3124137"/>
            <a:ext cx="22739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 err="1" smtClean="0">
                <a:solidFill>
                  <a:srgbClr val="0070C0"/>
                </a:solidFill>
              </a:rPr>
              <a:t>Past</a:t>
            </a:r>
            <a:endParaRPr lang="es-AR" sz="2300" b="1" dirty="0">
              <a:solidFill>
                <a:srgbClr val="0070C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744450" y="3493588"/>
            <a:ext cx="22739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 err="1" smtClean="0">
                <a:solidFill>
                  <a:srgbClr val="0070C0"/>
                </a:solidFill>
              </a:rPr>
              <a:t>Past</a:t>
            </a:r>
            <a:endParaRPr lang="es-AR" sz="2300" b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155403" y="3909788"/>
            <a:ext cx="38280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 err="1" smtClean="0">
                <a:solidFill>
                  <a:srgbClr val="FF0000"/>
                </a:solidFill>
              </a:rPr>
              <a:t>Present</a:t>
            </a:r>
            <a:r>
              <a:rPr lang="es-MX" sz="2300" b="1" dirty="0" smtClean="0">
                <a:solidFill>
                  <a:srgbClr val="FF0000"/>
                </a:solidFill>
              </a:rPr>
              <a:t> </a:t>
            </a:r>
            <a:r>
              <a:rPr lang="es-MX" sz="2300" b="1" dirty="0" err="1" smtClean="0">
                <a:solidFill>
                  <a:srgbClr val="FF0000"/>
                </a:solidFill>
              </a:rPr>
              <a:t>Perfect</a:t>
            </a:r>
            <a:r>
              <a:rPr lang="es-MX" sz="2300" b="1" dirty="0" smtClean="0">
                <a:solidFill>
                  <a:srgbClr val="FF0000"/>
                </a:solidFill>
              </a:rPr>
              <a:t> - </a:t>
            </a:r>
            <a:r>
              <a:rPr lang="es-MX" sz="1200" b="1" dirty="0" err="1" smtClean="0">
                <a:solidFill>
                  <a:srgbClr val="FF0000"/>
                </a:solidFill>
              </a:rPr>
              <a:t>Present</a:t>
            </a:r>
            <a:r>
              <a:rPr lang="es-MX" sz="1200" b="1" dirty="0" smtClean="0">
                <a:solidFill>
                  <a:srgbClr val="FF0000"/>
                </a:solidFill>
              </a:rPr>
              <a:t> and </a:t>
            </a:r>
            <a:r>
              <a:rPr lang="es-MX" sz="1200" b="1" dirty="0" err="1" smtClean="0">
                <a:solidFill>
                  <a:srgbClr val="FF0000"/>
                </a:solidFill>
              </a:rPr>
              <a:t>Past</a:t>
            </a:r>
            <a:r>
              <a:rPr lang="es-MX" sz="2300" b="1" dirty="0" smtClean="0">
                <a:solidFill>
                  <a:srgbClr val="FF0000"/>
                </a:solidFill>
              </a:rPr>
              <a:t> </a:t>
            </a:r>
            <a:endParaRPr lang="es-AR" sz="23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296524" y="5522989"/>
            <a:ext cx="22739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 err="1" smtClean="0">
                <a:solidFill>
                  <a:srgbClr val="FF0000"/>
                </a:solidFill>
              </a:rPr>
              <a:t>Present</a:t>
            </a:r>
            <a:endParaRPr lang="es-AR" sz="23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881434" y="4743530"/>
            <a:ext cx="22739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 err="1" smtClean="0">
                <a:solidFill>
                  <a:srgbClr val="FF0000"/>
                </a:solidFill>
              </a:rPr>
              <a:t>Present</a:t>
            </a:r>
            <a:endParaRPr lang="es-AR" sz="23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053135" y="4297254"/>
            <a:ext cx="22739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 err="1" smtClean="0">
                <a:solidFill>
                  <a:srgbClr val="00B050"/>
                </a:solidFill>
              </a:rPr>
              <a:t>Future</a:t>
            </a:r>
            <a:endParaRPr lang="es-AR" sz="2300" b="1" dirty="0">
              <a:solidFill>
                <a:srgbClr val="00B05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968537" y="5088745"/>
            <a:ext cx="22739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 err="1" smtClean="0">
                <a:solidFill>
                  <a:srgbClr val="00B050"/>
                </a:solidFill>
              </a:rPr>
              <a:t>Future</a:t>
            </a:r>
            <a:endParaRPr lang="es-AR" sz="2300" b="1" dirty="0">
              <a:solidFill>
                <a:srgbClr val="00B05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296524" y="5969265"/>
            <a:ext cx="22739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 err="1" smtClean="0">
                <a:solidFill>
                  <a:srgbClr val="00B050"/>
                </a:solidFill>
              </a:rPr>
              <a:t>Future</a:t>
            </a:r>
            <a:endParaRPr lang="es-AR" sz="23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3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9" y="704335"/>
            <a:ext cx="11859768" cy="545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6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3005" y="129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42" y="417612"/>
            <a:ext cx="7194885" cy="601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100137" y="1941293"/>
            <a:ext cx="168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smtClean="0">
                <a:solidFill>
                  <a:srgbClr val="0070C0"/>
                </a:solidFill>
              </a:rPr>
              <a:t>Do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112168" y="2332220"/>
            <a:ext cx="168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Did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94684" y="2713021"/>
            <a:ext cx="168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will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160294" y="3537284"/>
            <a:ext cx="168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Have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160294" y="3910262"/>
            <a:ext cx="168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Does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78440" y="4295274"/>
            <a:ext cx="168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smtClean="0">
                <a:solidFill>
                  <a:srgbClr val="0070C0"/>
                </a:solidFill>
              </a:rPr>
              <a:t>are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36229" y="5089357"/>
            <a:ext cx="168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Was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160294" y="5474368"/>
            <a:ext cx="168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err="1" smtClean="0">
                <a:solidFill>
                  <a:srgbClr val="0070C0"/>
                </a:solidFill>
              </a:rPr>
              <a:t>Were</a:t>
            </a:r>
            <a:endParaRPr lang="es-AR" sz="2500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160294" y="5923348"/>
            <a:ext cx="168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i="1" dirty="0" smtClean="0">
                <a:solidFill>
                  <a:srgbClr val="0070C0"/>
                </a:solidFill>
              </a:rPr>
              <a:t>Has</a:t>
            </a:r>
            <a:endParaRPr lang="es-AR" sz="2500" i="1" dirty="0">
              <a:solidFill>
                <a:srgbClr val="0070C0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5241758" y="2356283"/>
            <a:ext cx="5574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241758" y="1949314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52085" y="2809274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4399548" y="3537284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5173579" y="3910262"/>
            <a:ext cx="141972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9071811" y="3910262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340642" y="4343401"/>
            <a:ext cx="830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3573379" y="5089357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6340642" y="5510463"/>
            <a:ext cx="18167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6942222" y="5947411"/>
            <a:ext cx="14197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6894094" y="6400402"/>
            <a:ext cx="709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3954378" y="3190075"/>
            <a:ext cx="141972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9901989" y="517358"/>
            <a:ext cx="1816769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</a:t>
            </a:r>
            <a:r>
              <a:rPr lang="es-MX" b="1" dirty="0" smtClean="0"/>
              <a:t>-</a:t>
            </a:r>
            <a:r>
              <a:rPr lang="es-MX" dirty="0" smtClean="0"/>
              <a:t> </a:t>
            </a:r>
            <a:r>
              <a:rPr lang="es-MX" dirty="0" err="1" smtClean="0"/>
              <a:t>Underline</a:t>
            </a:r>
            <a:r>
              <a:rPr lang="es-MX" dirty="0" smtClean="0"/>
              <a:t> </a:t>
            </a:r>
            <a:r>
              <a:rPr lang="es-MX" b="1" dirty="0" smtClean="0"/>
              <a:t>time </a:t>
            </a:r>
            <a:r>
              <a:rPr lang="es-MX" b="1" dirty="0" err="1" smtClean="0"/>
              <a:t>expressions</a:t>
            </a:r>
            <a:r>
              <a:rPr lang="es-MX" b="1" dirty="0" smtClean="0"/>
              <a:t> </a:t>
            </a:r>
            <a:r>
              <a:rPr lang="es-MX" dirty="0" smtClean="0"/>
              <a:t>and </a:t>
            </a:r>
            <a:r>
              <a:rPr lang="es-MX" dirty="0" err="1" smtClean="0"/>
              <a:t>any</a:t>
            </a:r>
            <a:r>
              <a:rPr lang="es-MX" dirty="0" smtClean="0"/>
              <a:t> </a:t>
            </a:r>
            <a:r>
              <a:rPr lang="es-MX" dirty="0" err="1" smtClean="0"/>
              <a:t>other</a:t>
            </a:r>
            <a:r>
              <a:rPr lang="es-MX" dirty="0" smtClean="0"/>
              <a:t> </a:t>
            </a:r>
            <a:r>
              <a:rPr lang="es-MX" b="1" dirty="0" smtClean="0"/>
              <a:t>tense </a:t>
            </a:r>
            <a:r>
              <a:rPr lang="es-MX" b="1" dirty="0" err="1" smtClean="0"/>
              <a:t>marker</a:t>
            </a:r>
            <a:r>
              <a:rPr lang="es-MX" dirty="0" smtClean="0"/>
              <a:t>.</a:t>
            </a:r>
          </a:p>
          <a:p>
            <a:endParaRPr lang="es-MX" dirty="0"/>
          </a:p>
          <a:p>
            <a:r>
              <a:rPr lang="es-MX" b="1" dirty="0" smtClean="0">
                <a:solidFill>
                  <a:srgbClr val="FF0000"/>
                </a:solidFill>
              </a:rPr>
              <a:t>2-</a:t>
            </a:r>
            <a:r>
              <a:rPr lang="es-MX" dirty="0" smtClean="0"/>
              <a:t> Complete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questions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appropriate</a:t>
            </a:r>
            <a:r>
              <a:rPr lang="es-MX" dirty="0" smtClean="0"/>
              <a:t> </a:t>
            </a:r>
            <a:r>
              <a:rPr lang="es-MX" dirty="0" err="1" smtClean="0"/>
              <a:t>words</a:t>
            </a:r>
            <a:r>
              <a:rPr lang="es-MX" dirty="0" smtClean="0"/>
              <a:t> and tenses.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338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4561</TotalTime>
  <Words>121</Words>
  <Application>Microsoft Office PowerPoint</Application>
  <PresentationFormat>Personalizado</PresentationFormat>
  <Paragraphs>86</Paragraphs>
  <Slides>18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189</cp:revision>
  <dcterms:created xsi:type="dcterms:W3CDTF">2020-06-13T00:44:49Z</dcterms:created>
  <dcterms:modified xsi:type="dcterms:W3CDTF">2025-05-21T14:21:36Z</dcterms:modified>
</cp:coreProperties>
</file>