
<file path=[Content_Types].xml><?xml version="1.0" encoding="utf-8"?>
<Types xmlns="http://schemas.openxmlformats.org/package/2006/content-types">
  <Default Extension="emf" ContentType="image/x-emf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88" r:id="rId4"/>
    <p:sldId id="289" r:id="rId5"/>
    <p:sldId id="294" r:id="rId6"/>
    <p:sldId id="295" r:id="rId7"/>
    <p:sldId id="296" r:id="rId8"/>
    <p:sldId id="297" r:id="rId9"/>
    <p:sldId id="293" r:id="rId10"/>
    <p:sldId id="290" r:id="rId11"/>
    <p:sldId id="298" r:id="rId12"/>
    <p:sldId id="291" r:id="rId13"/>
    <p:sldId id="292" r:id="rId14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98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4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AEB6E6-5498-450E-A48E-4033FBECF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47EDBB1-A594-4D7E-981B-58727D3D3F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8F779F-BFCA-448C-A873-29138D661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CAF-DD54-4B96-81E7-851B3A8E350C}" type="datetimeFigureOut">
              <a:rPr lang="es-AR" smtClean="0"/>
              <a:t>17/10/2020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C2A0D4-C426-4857-81BA-A85BCAC4F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2FA069-E5BB-405D-BA19-9682B5158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FC3-E15F-40A9-A19B-741F0E92F2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93908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9AC64D-E3D1-4415-A5D3-FF75BED0D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448F76C-37D6-47B2-93D1-FCF51BBEE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A62A6F-82F7-4683-A8B1-3BE0067C0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CAF-DD54-4B96-81E7-851B3A8E350C}" type="datetimeFigureOut">
              <a:rPr lang="es-AR" smtClean="0"/>
              <a:t>17/10/2020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6A89AF-C4F8-4CB6-8699-ECCC55557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FAB56F-2672-47B0-9A1D-B9E1E3F1F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FC3-E15F-40A9-A19B-741F0E92F2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32517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D4DDD94-771D-48A1-ABF6-E1A4CBCBF8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8054378-9828-49A3-9975-CD067567BA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7DD6B38-E609-4E29-B40C-FE11348A1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CAF-DD54-4B96-81E7-851B3A8E350C}" type="datetimeFigureOut">
              <a:rPr lang="es-AR" smtClean="0"/>
              <a:t>17/10/2020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78A4C6-448E-4688-B3BF-B8C40DCE2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CF2C7F-B11C-4B05-81E8-1976CB76D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FC3-E15F-40A9-A19B-741F0E92F2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75709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6C14F1-47AF-4EBF-A83C-416FD6A17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2E059B-4E36-49EC-BC34-64B3D9ED4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6EE575-9B0E-4A2F-B2F4-ADB65526A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CAF-DD54-4B96-81E7-851B3A8E350C}" type="datetimeFigureOut">
              <a:rPr lang="es-AR" smtClean="0"/>
              <a:t>17/10/2020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7D6CC6-4CAB-4B51-B034-3320077ED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4D6FB9-2565-4964-9ACC-190115CB6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FC3-E15F-40A9-A19B-741F0E92F2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24842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85FCA6-EB5D-4F1A-8B17-5D4F77726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C58E947-B305-44F4-83A9-C62E12BAA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6F0208-ACAE-4D25-9C81-2E11B97A0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CAF-DD54-4B96-81E7-851B3A8E350C}" type="datetimeFigureOut">
              <a:rPr lang="es-AR" smtClean="0"/>
              <a:t>17/10/2020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9E1CEE-2699-40C8-9CA4-CB43C8EE7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8473FC-61D2-48B4-B076-E5A30CB41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FC3-E15F-40A9-A19B-741F0E92F2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5402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C8303C-DB58-47D8-946F-4BB7D5DBC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A18EE21-8D41-451C-ADCD-006E15CADE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91CBA3F-2503-4AA2-8F3A-C00906F2FB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7E79221-78BE-41BB-8B20-D5CCD7B17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CAF-DD54-4B96-81E7-851B3A8E350C}" type="datetimeFigureOut">
              <a:rPr lang="es-AR" smtClean="0"/>
              <a:t>17/10/2020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0C27B08-7690-4157-BB55-9DED47A74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F9A546F-F18E-4EAC-98A1-F89D66837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FC3-E15F-40A9-A19B-741F0E92F2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56331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0D298D-1491-448F-98E1-2BA812433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66A195C-B1BA-4FE3-8274-1ECC6DD61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760A470-5DC5-494E-AEC1-F72E2F059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BE37B4A-6072-467F-8EE1-BC7F65AF35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3E233A2-08AC-496E-9A93-728529296A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5D5CC4C-67D5-4688-A6D1-E4ACFDD5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CAF-DD54-4B96-81E7-851B3A8E350C}" type="datetimeFigureOut">
              <a:rPr lang="es-AR" smtClean="0"/>
              <a:t>17/10/2020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00D4320-3D8C-4C9D-8139-C97A7B721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8496B9F-E8EF-41AA-9407-3F8991EF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FC3-E15F-40A9-A19B-741F0E92F2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13494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DB6469-5FCF-4251-BE01-58EE8D442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E9ACA07-7344-4340-9354-3E523845C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CAF-DD54-4B96-81E7-851B3A8E350C}" type="datetimeFigureOut">
              <a:rPr lang="es-AR" smtClean="0"/>
              <a:t>17/10/2020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92FBB39-55B7-47EA-99BB-AD49E446C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1FF60E9-AA6F-4933-8A1F-4910D2B41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FC3-E15F-40A9-A19B-741F0E92F2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03147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C2D3296-1C9B-4BDD-AF9A-66B5D9D86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CAF-DD54-4B96-81E7-851B3A8E350C}" type="datetimeFigureOut">
              <a:rPr lang="es-AR" smtClean="0"/>
              <a:t>17/10/2020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667B90A-6395-4195-9B1C-946FDE533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810948F-3D73-419C-86CC-BEA43888E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FC3-E15F-40A9-A19B-741F0E92F2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20886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67DA35-7D74-4641-B930-800460A23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34F030-8CFA-4A38-B352-97D17EAF6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025C219-BE10-463F-88A3-0FA3E4D04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8994508-9A4A-4621-8550-0E74F7BC0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CAF-DD54-4B96-81E7-851B3A8E350C}" type="datetimeFigureOut">
              <a:rPr lang="es-AR" smtClean="0"/>
              <a:t>17/10/2020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DCC8EDC-D69E-4E3B-A766-48B217DD3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E320044-9E7C-446F-A34E-E5AF753F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FC3-E15F-40A9-A19B-741F0E92F2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58176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5742B1-1486-42D6-9F4C-ABE643C47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A287BC4-1444-45D2-8422-9024E2EA7B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40BEC95-7FAF-4BD0-80E9-08001C087D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BFCDA72-AD8A-4747-B0FC-16744DE0A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CAF-DD54-4B96-81E7-851B3A8E350C}" type="datetimeFigureOut">
              <a:rPr lang="es-AR" smtClean="0"/>
              <a:t>17/10/2020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4EACC32-E283-4692-B6C7-20D719F99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60A3074-2772-4D0A-8947-091A5D7EE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FC3-E15F-40A9-A19B-741F0E92F2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45919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440668E-26AC-4EF6-B0BD-7D6166F35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53D58F2-69CE-4BBF-BCB2-B179C4E19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2B82A3-849B-46C6-A2A1-FF5167FB8E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0ECAF-DD54-4B96-81E7-851B3A8E350C}" type="datetimeFigureOut">
              <a:rPr lang="es-AR" smtClean="0"/>
              <a:t>17/10/2020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C0ADF1-AC99-4AC8-902F-5700EC447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6AAA39-6A3C-48FD-87B5-87E20F1BEC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3BFC3-E15F-40A9-A19B-741F0E92F2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3264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5" Type="http://schemas.microsoft.com/office/2007/relationships/media" Target="../media/media13.mp3"/><Relationship Id="rId10" Type="http://schemas.openxmlformats.org/officeDocument/2006/relationships/image" Target="../media/image22.png"/><Relationship Id="rId4" Type="http://schemas.openxmlformats.org/officeDocument/2006/relationships/audio" Target="../media/media12.mp3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image" Target="../media/image1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2.png"/><Relationship Id="rId5" Type="http://schemas.microsoft.com/office/2007/relationships/media" Target="../media/media7.mp3"/><Relationship Id="rId10" Type="http://schemas.openxmlformats.org/officeDocument/2006/relationships/image" Target="../media/image16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51A9CF-69F4-4BF3-A09C-36D5A08D39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AR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AF45B42-BFDC-4700-ABE7-D5CEA359C9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 dirty="0"/>
          </a:p>
          <a:p>
            <a:r>
              <a:rPr lang="es-A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WRITER´S ROOM</a:t>
            </a:r>
          </a:p>
        </p:txBody>
      </p:sp>
    </p:spTree>
    <p:extLst>
      <p:ext uri="{BB962C8B-B14F-4D97-AF65-F5344CB8AC3E}">
        <p14:creationId xmlns:p14="http://schemas.microsoft.com/office/powerpoint/2010/main" val="4192735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8000">
              <a:schemeClr val="bg1">
                <a:lumMod val="85000"/>
              </a:schemeClr>
            </a:gs>
            <a:gs pos="92027">
              <a:srgbClr val="DFDDE2"/>
            </a:gs>
            <a:gs pos="72000">
              <a:schemeClr val="accent2">
                <a:lumMod val="20000"/>
                <a:lumOff val="8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0F03CA-E123-4CA0-AB29-E9ED66711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71501"/>
            <a:ext cx="4711700" cy="111918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s-AR" dirty="0" err="1"/>
              <a:t>What´s</a:t>
            </a:r>
            <a:r>
              <a:rPr lang="es-AR" dirty="0"/>
              <a:t> </a:t>
            </a:r>
            <a:r>
              <a:rPr lang="es-AR" dirty="0" err="1"/>
              <a:t>on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table?</a:t>
            </a:r>
            <a:br>
              <a:rPr lang="es-AR" dirty="0"/>
            </a:b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table </a:t>
            </a:r>
            <a:r>
              <a:rPr lang="es-AR" dirty="0" err="1"/>
              <a:t>tidy</a:t>
            </a:r>
            <a:r>
              <a:rPr lang="es-AR" dirty="0"/>
              <a:t>?</a:t>
            </a:r>
            <a:r>
              <a:rPr lang="es-AR" sz="2400" dirty="0"/>
              <a:t>)</a:t>
            </a:r>
          </a:p>
        </p:txBody>
      </p:sp>
      <p:pic>
        <p:nvPicPr>
          <p:cNvPr id="4" name="2A_1.55">
            <a:hlinkClick r:id="" action="ppaction://media"/>
            <a:extLst>
              <a:ext uri="{FF2B5EF4-FFF2-40B4-BE49-F238E27FC236}">
                <a16:creationId xmlns:a16="http://schemas.microsoft.com/office/drawing/2014/main" id="{5E15986A-C84A-4F41-A102-164DC15B36A1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26344" y="2587821"/>
            <a:ext cx="609600" cy="609600"/>
          </a:xfr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BD32B34-DB9C-4A82-9E02-83626C76AC0E}"/>
              </a:ext>
            </a:extLst>
          </p:cNvPr>
          <p:cNvSpPr txBox="1"/>
          <p:nvPr/>
        </p:nvSpPr>
        <p:spPr>
          <a:xfrm>
            <a:off x="1066643" y="3303435"/>
            <a:ext cx="2088292" cy="246221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400" u="sng" dirty="0" err="1">
                <a:solidFill>
                  <a:srgbClr val="FF0000"/>
                </a:solidFill>
              </a:rPr>
              <a:t>Answer</a:t>
            </a:r>
            <a:r>
              <a:rPr lang="es-AR" sz="1400" u="sng" dirty="0">
                <a:solidFill>
                  <a:srgbClr val="FF0000"/>
                </a:solidFill>
              </a:rPr>
              <a:t> </a:t>
            </a:r>
            <a:r>
              <a:rPr lang="es-AR" sz="1400" u="sng" dirty="0" err="1">
                <a:solidFill>
                  <a:srgbClr val="FF0000"/>
                </a:solidFill>
              </a:rPr>
              <a:t>these</a:t>
            </a:r>
            <a:r>
              <a:rPr lang="es-AR" sz="1400" u="sng" dirty="0">
                <a:solidFill>
                  <a:srgbClr val="FF0000"/>
                </a:solidFill>
              </a:rPr>
              <a:t> </a:t>
            </a:r>
            <a:r>
              <a:rPr lang="es-AR" sz="1400" u="sng" dirty="0" err="1">
                <a:solidFill>
                  <a:srgbClr val="FF0000"/>
                </a:solidFill>
              </a:rPr>
              <a:t>questions</a:t>
            </a:r>
            <a:r>
              <a:rPr lang="es-AR" sz="1400" u="sng" dirty="0">
                <a:solidFill>
                  <a:srgbClr val="FF0000"/>
                </a:solidFill>
              </a:rPr>
              <a:t>:</a:t>
            </a:r>
          </a:p>
          <a:p>
            <a:endParaRPr lang="es-AR" sz="1400" u="sng" dirty="0">
              <a:solidFill>
                <a:srgbClr val="FF0000"/>
              </a:solidFill>
            </a:endParaRPr>
          </a:p>
          <a:p>
            <a:r>
              <a:rPr lang="es-AR" sz="1400" dirty="0" err="1">
                <a:solidFill>
                  <a:srgbClr val="FF0000"/>
                </a:solidFill>
              </a:rPr>
              <a:t>What</a:t>
            </a:r>
            <a:r>
              <a:rPr lang="es-AR" sz="1400" dirty="0">
                <a:solidFill>
                  <a:srgbClr val="FF0000"/>
                </a:solidFill>
              </a:rPr>
              <a:t> do </a:t>
            </a:r>
            <a:r>
              <a:rPr lang="es-AR" sz="1400" dirty="0" err="1">
                <a:solidFill>
                  <a:srgbClr val="FF0000"/>
                </a:solidFill>
              </a:rPr>
              <a:t>you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have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on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your</a:t>
            </a:r>
            <a:r>
              <a:rPr lang="es-AR" sz="1400" dirty="0">
                <a:solidFill>
                  <a:srgbClr val="FF0000"/>
                </a:solidFill>
              </a:rPr>
              <a:t> table </a:t>
            </a:r>
            <a:r>
              <a:rPr lang="es-AR" sz="1400" dirty="0" err="1">
                <a:solidFill>
                  <a:srgbClr val="FF0000"/>
                </a:solidFill>
              </a:rPr>
              <a:t>or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desk</a:t>
            </a:r>
            <a:r>
              <a:rPr lang="es-AR" sz="1400" dirty="0">
                <a:solidFill>
                  <a:srgbClr val="FF0000"/>
                </a:solidFill>
              </a:rPr>
              <a:t>?</a:t>
            </a:r>
          </a:p>
          <a:p>
            <a:r>
              <a:rPr lang="es-AR" sz="1400" dirty="0" err="1">
                <a:solidFill>
                  <a:srgbClr val="FF0000"/>
                </a:solidFill>
              </a:rPr>
              <a:t>Is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your</a:t>
            </a:r>
            <a:r>
              <a:rPr lang="es-AR" sz="1400" dirty="0">
                <a:solidFill>
                  <a:srgbClr val="FF0000"/>
                </a:solidFill>
              </a:rPr>
              <a:t> table </a:t>
            </a:r>
            <a:r>
              <a:rPr lang="es-AR" sz="1400" dirty="0" err="1">
                <a:solidFill>
                  <a:srgbClr val="FF0000"/>
                </a:solidFill>
              </a:rPr>
              <a:t>tidy</a:t>
            </a:r>
            <a:r>
              <a:rPr lang="es-AR" sz="1400" dirty="0">
                <a:solidFill>
                  <a:srgbClr val="FF0000"/>
                </a:solidFill>
              </a:rPr>
              <a:t>, </a:t>
            </a:r>
            <a:r>
              <a:rPr lang="es-AR" sz="1400" dirty="0" err="1">
                <a:solidFill>
                  <a:srgbClr val="FF0000"/>
                </a:solidFill>
              </a:rPr>
              <a:t>or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messy</a:t>
            </a:r>
            <a:r>
              <a:rPr lang="es-AR" sz="1400" dirty="0">
                <a:solidFill>
                  <a:srgbClr val="FF0000"/>
                </a:solidFill>
              </a:rPr>
              <a:t>? (ordenado/desordenado)</a:t>
            </a:r>
          </a:p>
          <a:p>
            <a:r>
              <a:rPr lang="es-AR" sz="1400" u="sng" dirty="0" err="1">
                <a:solidFill>
                  <a:srgbClr val="FF0000"/>
                </a:solidFill>
              </a:rPr>
              <a:t>Remember</a:t>
            </a:r>
            <a:r>
              <a:rPr lang="es-AR" sz="1400" u="sng" dirty="0">
                <a:solidFill>
                  <a:srgbClr val="FF0000"/>
                </a:solidFill>
              </a:rPr>
              <a:t> </a:t>
            </a:r>
            <a:r>
              <a:rPr lang="es-AR" sz="1400" u="sng" dirty="0" err="1">
                <a:solidFill>
                  <a:srgbClr val="FF0000"/>
                </a:solidFill>
              </a:rPr>
              <a:t>the</a:t>
            </a:r>
            <a:r>
              <a:rPr lang="es-AR" sz="1400" u="sng" dirty="0">
                <a:solidFill>
                  <a:srgbClr val="FF0000"/>
                </a:solidFill>
              </a:rPr>
              <a:t> </a:t>
            </a:r>
            <a:r>
              <a:rPr lang="es-AR" sz="1400" u="sng" dirty="0" err="1">
                <a:solidFill>
                  <a:srgbClr val="FF0000"/>
                </a:solidFill>
              </a:rPr>
              <a:t>vocabulary</a:t>
            </a:r>
            <a:r>
              <a:rPr lang="es-AR" sz="1400" u="sng" dirty="0">
                <a:solidFill>
                  <a:srgbClr val="FF0000"/>
                </a:solidFill>
              </a:rPr>
              <a:t>:</a:t>
            </a:r>
          </a:p>
          <a:p>
            <a:endParaRPr lang="es-AR" sz="1400" dirty="0">
              <a:solidFill>
                <a:srgbClr val="FF0000"/>
              </a:solidFill>
              <a:latin typeface="Abadi" panose="020B0604020202020204" pitchFamily="34" charset="0"/>
            </a:endParaRPr>
          </a:p>
          <a:p>
            <a:r>
              <a:rPr lang="es-AR" sz="1400" dirty="0" err="1">
                <a:solidFill>
                  <a:srgbClr val="FF0000"/>
                </a:solidFill>
                <a:latin typeface="Abadi" panose="020B0604020202020204" pitchFamily="34" charset="0"/>
              </a:rPr>
              <a:t>Tidy</a:t>
            </a:r>
            <a:r>
              <a:rPr lang="es-AR" sz="1400" dirty="0">
                <a:solidFill>
                  <a:srgbClr val="FF0000"/>
                </a:solidFill>
                <a:latin typeface="Abadi" panose="020B0604020202020204" pitchFamily="34" charset="0"/>
              </a:rPr>
              <a:t>    </a:t>
            </a:r>
            <a:r>
              <a:rPr lang="es-AR" sz="1400" dirty="0" err="1">
                <a:solidFill>
                  <a:srgbClr val="FF0000"/>
                </a:solidFill>
                <a:latin typeface="Abadi" panose="020B0604020202020204" pitchFamily="34" charset="0"/>
              </a:rPr>
              <a:t>Messy</a:t>
            </a:r>
            <a:endParaRPr lang="es-AR" sz="1400" dirty="0">
              <a:solidFill>
                <a:srgbClr val="FF0000"/>
              </a:solidFill>
              <a:latin typeface="Abadi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908A9AA-0C13-4A63-994A-D1D416A409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0123" y="402921"/>
            <a:ext cx="5014730" cy="6286902"/>
          </a:xfrm>
          <a:prstGeom prst="rect">
            <a:avLst/>
          </a:prstGeom>
          <a:gradFill>
            <a:gsLst>
              <a:gs pos="0">
                <a:schemeClr val="bg1"/>
              </a:gs>
              <a:gs pos="58000">
                <a:schemeClr val="bg1">
                  <a:lumMod val="85000"/>
                </a:schemeClr>
              </a:gs>
              <a:gs pos="92027">
                <a:srgbClr val="DFDDE2"/>
              </a:gs>
              <a:gs pos="72000">
                <a:schemeClr val="accent2">
                  <a:lumMod val="20000"/>
                  <a:lumOff val="8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50622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8000">
              <a:schemeClr val="bg1">
                <a:lumMod val="85000"/>
              </a:schemeClr>
            </a:gs>
            <a:gs pos="92027">
              <a:srgbClr val="DFDDE2"/>
            </a:gs>
            <a:gs pos="72000">
              <a:schemeClr val="accent2">
                <a:lumMod val="20000"/>
                <a:lumOff val="8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93AF9CF-5FD7-4CE7-A342-D5C3C8F83C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4954" y="1557549"/>
            <a:ext cx="7851001" cy="522900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F6F79FC-8D5D-4B00-904B-3BE8FD0ED55C}"/>
              </a:ext>
            </a:extLst>
          </p:cNvPr>
          <p:cNvSpPr txBox="1"/>
          <p:nvPr/>
        </p:nvSpPr>
        <p:spPr>
          <a:xfrm>
            <a:off x="9173561" y="265893"/>
            <a:ext cx="2803770" cy="17543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Look at </a:t>
            </a:r>
            <a:r>
              <a:rPr lang="es-MX" b="1" dirty="0" err="1">
                <a:solidFill>
                  <a:srgbClr val="FF0000"/>
                </a:solidFill>
              </a:rPr>
              <a:t>the</a:t>
            </a:r>
            <a:r>
              <a:rPr lang="es-MX" b="1" dirty="0">
                <a:solidFill>
                  <a:srgbClr val="FF0000"/>
                </a:solidFill>
              </a:rPr>
              <a:t> </a:t>
            </a:r>
            <a:r>
              <a:rPr lang="es-MX" b="1" dirty="0" err="1">
                <a:solidFill>
                  <a:srgbClr val="FF0000"/>
                </a:solidFill>
              </a:rPr>
              <a:t>picture</a:t>
            </a:r>
            <a:r>
              <a:rPr lang="es-MX" b="1" dirty="0">
                <a:solidFill>
                  <a:srgbClr val="FF0000"/>
                </a:solidFill>
              </a:rPr>
              <a:t>. Try </a:t>
            </a:r>
            <a:r>
              <a:rPr lang="es-MX" b="1" dirty="0" err="1">
                <a:solidFill>
                  <a:srgbClr val="FF0000"/>
                </a:solidFill>
              </a:rPr>
              <a:t>to</a:t>
            </a:r>
            <a:r>
              <a:rPr lang="es-MX" b="1" dirty="0">
                <a:solidFill>
                  <a:srgbClr val="FF0000"/>
                </a:solidFill>
              </a:rPr>
              <a:t> </a:t>
            </a:r>
            <a:r>
              <a:rPr lang="es-MX" b="1" dirty="0" err="1">
                <a:solidFill>
                  <a:srgbClr val="FF0000"/>
                </a:solidFill>
              </a:rPr>
              <a:t>memorize</a:t>
            </a:r>
            <a:r>
              <a:rPr lang="es-MX" b="1" dirty="0">
                <a:solidFill>
                  <a:srgbClr val="FF0000"/>
                </a:solidFill>
              </a:rPr>
              <a:t> </a:t>
            </a:r>
            <a:r>
              <a:rPr lang="es-MX" b="1" dirty="0" err="1">
                <a:solidFill>
                  <a:srgbClr val="FF0000"/>
                </a:solidFill>
              </a:rPr>
              <a:t>the</a:t>
            </a:r>
            <a:r>
              <a:rPr lang="es-MX" b="1" dirty="0">
                <a:solidFill>
                  <a:srgbClr val="FF0000"/>
                </a:solidFill>
              </a:rPr>
              <a:t> </a:t>
            </a:r>
            <a:r>
              <a:rPr lang="es-MX" b="1" dirty="0" err="1">
                <a:solidFill>
                  <a:srgbClr val="FF0000"/>
                </a:solidFill>
              </a:rPr>
              <a:t>things</a:t>
            </a:r>
            <a:r>
              <a:rPr lang="es-MX" b="1" dirty="0">
                <a:solidFill>
                  <a:srgbClr val="FF0000"/>
                </a:solidFill>
              </a:rPr>
              <a:t> </a:t>
            </a:r>
            <a:r>
              <a:rPr lang="es-MX" b="1" dirty="0" err="1">
                <a:solidFill>
                  <a:srgbClr val="FF0000"/>
                </a:solidFill>
              </a:rPr>
              <a:t>on</a:t>
            </a:r>
            <a:r>
              <a:rPr lang="es-MX" b="1" dirty="0">
                <a:solidFill>
                  <a:srgbClr val="FF0000"/>
                </a:solidFill>
              </a:rPr>
              <a:t> </a:t>
            </a:r>
            <a:r>
              <a:rPr lang="es-MX" b="1" dirty="0" err="1">
                <a:solidFill>
                  <a:srgbClr val="FF0000"/>
                </a:solidFill>
              </a:rPr>
              <a:t>the</a:t>
            </a:r>
            <a:r>
              <a:rPr lang="es-MX" b="1" dirty="0">
                <a:solidFill>
                  <a:srgbClr val="FF0000"/>
                </a:solidFill>
              </a:rPr>
              <a:t> table. </a:t>
            </a:r>
            <a:r>
              <a:rPr lang="es-MX" b="1" dirty="0" err="1">
                <a:solidFill>
                  <a:srgbClr val="FF0000"/>
                </a:solidFill>
              </a:rPr>
              <a:t>Then</a:t>
            </a:r>
            <a:r>
              <a:rPr lang="es-MX" b="1" dirty="0">
                <a:solidFill>
                  <a:srgbClr val="FF0000"/>
                </a:solidFill>
              </a:rPr>
              <a:t> </a:t>
            </a:r>
            <a:r>
              <a:rPr lang="es-MX" b="1" dirty="0" err="1">
                <a:solidFill>
                  <a:srgbClr val="FF0000"/>
                </a:solidFill>
              </a:rPr>
              <a:t>close</a:t>
            </a:r>
            <a:r>
              <a:rPr lang="es-MX" b="1" dirty="0">
                <a:solidFill>
                  <a:srgbClr val="FF0000"/>
                </a:solidFill>
              </a:rPr>
              <a:t> </a:t>
            </a:r>
            <a:r>
              <a:rPr lang="es-MX" b="1" dirty="0" err="1">
                <a:solidFill>
                  <a:srgbClr val="FF0000"/>
                </a:solidFill>
              </a:rPr>
              <a:t>the</a:t>
            </a:r>
            <a:r>
              <a:rPr lang="es-MX" b="1" dirty="0">
                <a:solidFill>
                  <a:srgbClr val="FF0000"/>
                </a:solidFill>
              </a:rPr>
              <a:t> </a:t>
            </a:r>
            <a:r>
              <a:rPr lang="es-MX" b="1" dirty="0" err="1">
                <a:solidFill>
                  <a:srgbClr val="FF0000"/>
                </a:solidFill>
              </a:rPr>
              <a:t>presentation</a:t>
            </a:r>
            <a:r>
              <a:rPr lang="es-MX" b="1" dirty="0">
                <a:solidFill>
                  <a:srgbClr val="FF0000"/>
                </a:solidFill>
              </a:rPr>
              <a:t> and </a:t>
            </a:r>
            <a:r>
              <a:rPr lang="es-MX" b="1" dirty="0" err="1">
                <a:solidFill>
                  <a:srgbClr val="FF0000"/>
                </a:solidFill>
              </a:rPr>
              <a:t>write</a:t>
            </a:r>
            <a:r>
              <a:rPr lang="es-MX" b="1" dirty="0">
                <a:solidFill>
                  <a:srgbClr val="FF0000"/>
                </a:solidFill>
              </a:rPr>
              <a:t> </a:t>
            </a:r>
            <a:r>
              <a:rPr lang="es-MX" b="1" dirty="0" err="1">
                <a:solidFill>
                  <a:srgbClr val="FF0000"/>
                </a:solidFill>
              </a:rPr>
              <a:t>down</a:t>
            </a:r>
            <a:r>
              <a:rPr lang="es-MX" b="1" dirty="0">
                <a:solidFill>
                  <a:srgbClr val="FF0000"/>
                </a:solidFill>
              </a:rPr>
              <a:t> </a:t>
            </a:r>
            <a:r>
              <a:rPr lang="es-MX" b="1" dirty="0" err="1">
                <a:solidFill>
                  <a:srgbClr val="FF0000"/>
                </a:solidFill>
              </a:rPr>
              <a:t>the</a:t>
            </a:r>
            <a:r>
              <a:rPr lang="es-MX" b="1" dirty="0">
                <a:solidFill>
                  <a:srgbClr val="FF0000"/>
                </a:solidFill>
              </a:rPr>
              <a:t> ten </a:t>
            </a:r>
            <a:r>
              <a:rPr lang="es-MX" b="1" dirty="0" err="1">
                <a:solidFill>
                  <a:srgbClr val="FF0000"/>
                </a:solidFill>
              </a:rPr>
              <a:t>things</a:t>
            </a:r>
            <a:r>
              <a:rPr lang="es-MX" b="1" dirty="0">
                <a:solidFill>
                  <a:srgbClr val="FF0000"/>
                </a:solidFill>
              </a:rPr>
              <a:t> </a:t>
            </a:r>
            <a:r>
              <a:rPr lang="es-MX" b="1" dirty="0" err="1">
                <a:solidFill>
                  <a:srgbClr val="FF0000"/>
                </a:solidFill>
              </a:rPr>
              <a:t>on</a:t>
            </a:r>
            <a:r>
              <a:rPr lang="es-MX" b="1" dirty="0">
                <a:solidFill>
                  <a:srgbClr val="FF0000"/>
                </a:solidFill>
              </a:rPr>
              <a:t> </a:t>
            </a:r>
            <a:r>
              <a:rPr lang="es-MX" b="1" dirty="0" err="1">
                <a:solidFill>
                  <a:srgbClr val="FF0000"/>
                </a:solidFill>
              </a:rPr>
              <a:t>the</a:t>
            </a:r>
            <a:r>
              <a:rPr lang="es-MX" b="1" dirty="0">
                <a:solidFill>
                  <a:srgbClr val="FF0000"/>
                </a:solidFill>
              </a:rPr>
              <a:t> table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21FF54A-CBBF-41C9-BD19-52CEA79D3FCD}"/>
              </a:ext>
            </a:extLst>
          </p:cNvPr>
          <p:cNvSpPr txBox="1"/>
          <p:nvPr/>
        </p:nvSpPr>
        <p:spPr>
          <a:xfrm>
            <a:off x="276665" y="495720"/>
            <a:ext cx="3208663" cy="212365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MX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THINGS ON MY TABLE</a:t>
            </a:r>
            <a:endParaRPr lang="es-AR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5141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58000">
              <a:schemeClr val="bg1">
                <a:lumMod val="85000"/>
              </a:schemeClr>
            </a:gs>
            <a:gs pos="92027">
              <a:srgbClr val="DFDDE2"/>
            </a:gs>
            <a:gs pos="72000">
              <a:schemeClr val="accent2">
                <a:lumMod val="20000"/>
                <a:lumOff val="80000"/>
              </a:schemeClr>
            </a:gs>
            <a:gs pos="100000">
              <a:srgbClr val="E098D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6D3507-AEA9-48ED-8FC8-6844EC3576C2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76200">
            <a:solidFill>
              <a:srgbClr val="FF0000"/>
            </a:solidFill>
          </a:ln>
        </p:spPr>
        <p:txBody>
          <a:bodyPr/>
          <a:lstStyle/>
          <a:p>
            <a:r>
              <a:rPr lang="es-AR" dirty="0" err="1">
                <a:latin typeface="Aharoni" panose="02010803020104030203" pitchFamily="2" charset="-79"/>
                <a:cs typeface="Aharoni" panose="02010803020104030203" pitchFamily="2" charset="-79"/>
              </a:rPr>
              <a:t>this</a:t>
            </a:r>
            <a:r>
              <a:rPr lang="es-AR" dirty="0">
                <a:latin typeface="Aharoni" panose="02010803020104030203" pitchFamily="2" charset="-79"/>
                <a:cs typeface="Aharoni" panose="02010803020104030203" pitchFamily="2" charset="-79"/>
              </a:rPr>
              <a:t>/</a:t>
            </a:r>
            <a:r>
              <a:rPr lang="es-AR" dirty="0" err="1">
                <a:latin typeface="Aharoni" panose="02010803020104030203" pitchFamily="2" charset="-79"/>
                <a:cs typeface="Aharoni" panose="02010803020104030203" pitchFamily="2" charset="-79"/>
              </a:rPr>
              <a:t>that</a:t>
            </a:r>
            <a:r>
              <a:rPr lang="es-AR" dirty="0">
                <a:latin typeface="Aharoni" panose="02010803020104030203" pitchFamily="2" charset="-79"/>
                <a:cs typeface="Aharoni" panose="02010803020104030203" pitchFamily="2" charset="-79"/>
              </a:rPr>
              <a:t>/</a:t>
            </a:r>
            <a:r>
              <a:rPr lang="es-AR" dirty="0" err="1">
                <a:latin typeface="Aharoni" panose="02010803020104030203" pitchFamily="2" charset="-79"/>
                <a:cs typeface="Aharoni" panose="02010803020104030203" pitchFamily="2" charset="-79"/>
              </a:rPr>
              <a:t>these</a:t>
            </a:r>
            <a:r>
              <a:rPr lang="es-AR" dirty="0">
                <a:latin typeface="Aharoni" panose="02010803020104030203" pitchFamily="2" charset="-79"/>
                <a:cs typeface="Aharoni" panose="02010803020104030203" pitchFamily="2" charset="-79"/>
              </a:rPr>
              <a:t>/</a:t>
            </a:r>
            <a:r>
              <a:rPr lang="es-AR" dirty="0" err="1">
                <a:latin typeface="Aharoni" panose="02010803020104030203" pitchFamily="2" charset="-79"/>
                <a:cs typeface="Aharoni" panose="02010803020104030203" pitchFamily="2" charset="-79"/>
              </a:rPr>
              <a:t>those</a:t>
            </a:r>
            <a:r>
              <a:rPr lang="es-AR" dirty="0">
                <a:latin typeface="Aharoni" panose="02010803020104030203" pitchFamily="2" charset="-79"/>
                <a:cs typeface="Aharoni" panose="02010803020104030203" pitchFamily="2" charset="-79"/>
              </a:rPr>
              <a:t> (page 13)</a:t>
            </a:r>
          </a:p>
        </p:txBody>
      </p:sp>
      <p:pic>
        <p:nvPicPr>
          <p:cNvPr id="5" name="2A_1.56">
            <a:hlinkClick r:id="" action="ppaction://media"/>
            <a:extLst>
              <a:ext uri="{FF2B5EF4-FFF2-40B4-BE49-F238E27FC236}">
                <a16:creationId xmlns:a16="http://schemas.microsoft.com/office/drawing/2014/main" id="{6F68F785-AC66-470E-A3E2-B4A935D639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20336" y="4437112"/>
            <a:ext cx="609600" cy="6096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CCE07DC-6F35-482A-B275-606CE11730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5807" y="1513471"/>
            <a:ext cx="5145578" cy="534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58000">
              <a:schemeClr val="bg1">
                <a:lumMod val="85000"/>
              </a:schemeClr>
            </a:gs>
            <a:gs pos="92027">
              <a:srgbClr val="DFDDE2"/>
            </a:gs>
            <a:gs pos="72000">
              <a:schemeClr val="accent2">
                <a:lumMod val="20000"/>
                <a:lumOff val="80000"/>
              </a:schemeClr>
            </a:gs>
            <a:gs pos="100000">
              <a:srgbClr val="E098D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3B89A3A9-427D-4070-A88E-CDC196ED8A49}"/>
              </a:ext>
            </a:extLst>
          </p:cNvPr>
          <p:cNvSpPr/>
          <p:nvPr/>
        </p:nvSpPr>
        <p:spPr>
          <a:xfrm>
            <a:off x="6334666" y="3128188"/>
            <a:ext cx="3923928" cy="28931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s-AR" sz="1400" b="1" dirty="0">
                <a:solidFill>
                  <a:srgbClr val="707070"/>
                </a:solidFill>
                <a:latin typeface="Arial" panose="020B0604020202020204" pitchFamily="34" charset="0"/>
              </a:rPr>
              <a:t>5 </a:t>
            </a:r>
            <a:r>
              <a:rPr lang="es-AR" sz="1400" b="1" dirty="0">
                <a:solidFill>
                  <a:srgbClr val="4E4D4D"/>
                </a:solidFill>
                <a:latin typeface="Arial" panose="020B0604020202020204" pitchFamily="34" charset="0"/>
              </a:rPr>
              <a:t>LISTENING</a:t>
            </a:r>
          </a:p>
          <a:p>
            <a:endParaRPr lang="es-AR" sz="1400" b="1" dirty="0">
              <a:solidFill>
                <a:srgbClr val="4E4D4D"/>
              </a:solidFill>
              <a:latin typeface="Arial" panose="020B0604020202020204" pitchFamily="34" charset="0"/>
            </a:endParaRPr>
          </a:p>
          <a:p>
            <a:r>
              <a:rPr lang="en-US" sz="1400" dirty="0">
                <a:solidFill>
                  <a:srgbClr val="707070"/>
                </a:solidFill>
                <a:latin typeface="Times New Roman" panose="02020603050405020304" pitchFamily="18" charset="0"/>
              </a:rPr>
              <a:t>Listen to four </a:t>
            </a:r>
            <a:r>
              <a:rPr lang="en-US" sz="1400" dirty="0">
                <a:solidFill>
                  <a:srgbClr val="606060"/>
                </a:solidFill>
                <a:latin typeface="Times New Roman" panose="02020603050405020304" pitchFamily="18" charset="0"/>
              </a:rPr>
              <a:t>people talking </a:t>
            </a:r>
            <a:r>
              <a:rPr lang="en-US" sz="1400" dirty="0">
                <a:solidFill>
                  <a:srgbClr val="707070"/>
                </a:solidFill>
                <a:latin typeface="Times New Roman" panose="02020603050405020304" pitchFamily="18" charset="0"/>
              </a:rPr>
              <a:t>abo</a:t>
            </a:r>
            <a:r>
              <a:rPr lang="en-US" sz="1400" dirty="0">
                <a:solidFill>
                  <a:srgbClr val="4E4D4D"/>
                </a:solidFill>
                <a:latin typeface="Times New Roman" panose="02020603050405020304" pitchFamily="18" charset="0"/>
              </a:rPr>
              <a:t>ut </a:t>
            </a:r>
            <a:r>
              <a:rPr lang="en-US" sz="1400" dirty="0">
                <a:solidFill>
                  <a:srgbClr val="606060"/>
                </a:solidFill>
                <a:latin typeface="Times New Roman" panose="02020603050405020304" pitchFamily="18" charset="0"/>
              </a:rPr>
              <a:t>things </a:t>
            </a:r>
            <a:r>
              <a:rPr lang="en-US" sz="1400" dirty="0">
                <a:solidFill>
                  <a:srgbClr val="707070"/>
                </a:solidFill>
                <a:latin typeface="Times New Roman" panose="02020603050405020304" pitchFamily="18" charset="0"/>
              </a:rPr>
              <a:t>they </a:t>
            </a:r>
            <a:r>
              <a:rPr lang="en-US" sz="1400" dirty="0">
                <a:solidFill>
                  <a:srgbClr val="606060"/>
                </a:solidFill>
                <a:latin typeface="Times New Roman" panose="02020603050405020304" pitchFamily="18" charset="0"/>
              </a:rPr>
              <a:t>have </a:t>
            </a:r>
            <a:r>
              <a:rPr lang="en-US" sz="1400" dirty="0">
                <a:solidFill>
                  <a:srgbClr val="707070"/>
                </a:solidFill>
                <a:latin typeface="Times New Roman" panose="02020603050405020304" pitchFamily="18" charset="0"/>
              </a:rPr>
              <a:t>in </a:t>
            </a:r>
            <a:r>
              <a:rPr lang="es-AR" sz="1400" dirty="0" err="1">
                <a:solidFill>
                  <a:srgbClr val="606060"/>
                </a:solidFill>
                <a:latin typeface="Times New Roman" panose="02020603050405020304" pitchFamily="18" charset="0"/>
              </a:rPr>
              <a:t>their</a:t>
            </a:r>
            <a:r>
              <a:rPr lang="es-AR" sz="1400" dirty="0">
                <a:solidFill>
                  <a:srgbClr val="606060"/>
                </a:solidFill>
                <a:latin typeface="Times New Roman" panose="02020603050405020304" pitchFamily="18" charset="0"/>
              </a:rPr>
              <a:t> bags. </a:t>
            </a:r>
            <a:r>
              <a:rPr lang="es-AR" sz="1400" dirty="0" err="1">
                <a:solidFill>
                  <a:srgbClr val="707070"/>
                </a:solidFill>
                <a:latin typeface="Times New Roman" panose="02020603050405020304" pitchFamily="18" charset="0"/>
              </a:rPr>
              <a:t>Which</a:t>
            </a:r>
            <a:r>
              <a:rPr lang="es-AR" sz="1400" dirty="0">
                <a:solidFill>
                  <a:srgbClr val="707070"/>
                </a:solidFill>
                <a:latin typeface="Times New Roman" panose="02020603050405020304" pitchFamily="18" charset="0"/>
              </a:rPr>
              <a:t> </a:t>
            </a:r>
            <a:r>
              <a:rPr lang="es-AR" sz="1400" dirty="0" err="1">
                <a:solidFill>
                  <a:srgbClr val="606060"/>
                </a:solidFill>
                <a:latin typeface="Times New Roman" panose="02020603050405020304" pitchFamily="18" charset="0"/>
              </a:rPr>
              <a:t>person</a:t>
            </a:r>
            <a:r>
              <a:rPr lang="es-AR" sz="1400" dirty="0">
                <a:solidFill>
                  <a:srgbClr val="606060"/>
                </a:solidFill>
                <a:latin typeface="Times New Roman" panose="02020603050405020304" pitchFamily="18" charset="0"/>
              </a:rPr>
              <a:t> </a:t>
            </a:r>
            <a:r>
              <a:rPr lang="es-AR" sz="1400" dirty="0">
                <a:solidFill>
                  <a:srgbClr val="707070"/>
                </a:solidFill>
                <a:latin typeface="Times New Roman" panose="02020603050405020304" pitchFamily="18" charset="0"/>
              </a:rPr>
              <a:t>... </a:t>
            </a:r>
            <a:r>
              <a:rPr lang="es-AR" sz="1400" dirty="0">
                <a:solidFill>
                  <a:srgbClr val="606060"/>
                </a:solidFill>
                <a:latin typeface="Times New Roman" panose="02020603050405020304" pitchFamily="18" charset="0"/>
              </a:rPr>
              <a:t>?</a:t>
            </a:r>
          </a:p>
          <a:p>
            <a:endParaRPr lang="es-AR" sz="1400" dirty="0">
              <a:solidFill>
                <a:srgbClr val="606060"/>
              </a:solidFill>
              <a:latin typeface="Times New Roman" panose="02020603050405020304" pitchFamily="18" charset="0"/>
            </a:endParaRPr>
          </a:p>
          <a:p>
            <a:r>
              <a:rPr lang="en-US" sz="1400" dirty="0">
                <a:solidFill>
                  <a:srgbClr val="606060"/>
                </a:solidFill>
                <a:latin typeface="Times New Roman" panose="02020603050405020304" pitchFamily="18" charset="0"/>
              </a:rPr>
              <a:t>1 has </a:t>
            </a:r>
            <a:r>
              <a:rPr lang="en-US" sz="1400" dirty="0">
                <a:solidFill>
                  <a:srgbClr val="707070"/>
                </a:solidFill>
                <a:latin typeface="Times New Roman" panose="02020603050405020304" pitchFamily="18" charset="0"/>
              </a:rPr>
              <a:t>a </a:t>
            </a:r>
            <a:r>
              <a:rPr lang="en-US" sz="1400" dirty="0">
                <a:solidFill>
                  <a:srgbClr val="606060"/>
                </a:solidFill>
                <a:latin typeface="Times New Roman" panose="02020603050405020304" pitchFamily="18" charset="0"/>
              </a:rPr>
              <a:t>book in his </a:t>
            </a:r>
            <a:r>
              <a:rPr lang="en-US" sz="1400" i="1" dirty="0">
                <a:solidFill>
                  <a:srgbClr val="707070"/>
                </a:solidFill>
                <a:latin typeface="Arial" panose="020B0604020202020204" pitchFamily="34" charset="0"/>
              </a:rPr>
              <a:t>I </a:t>
            </a:r>
            <a:r>
              <a:rPr lang="en-US" sz="1400" dirty="0">
                <a:solidFill>
                  <a:srgbClr val="606060"/>
                </a:solidFill>
                <a:latin typeface="Times New Roman" panose="02020603050405020304" pitchFamily="18" charset="0"/>
              </a:rPr>
              <a:t>her bag </a:t>
            </a:r>
            <a:r>
              <a:rPr lang="en-US" sz="1400" dirty="0">
                <a:solidFill>
                  <a:srgbClr val="707070"/>
                </a:solidFill>
                <a:latin typeface="Times New Roman" panose="02020603050405020304" pitchFamily="18" charset="0"/>
              </a:rPr>
              <a:t>which </a:t>
            </a:r>
            <a:r>
              <a:rPr lang="en-US" sz="1400" dirty="0">
                <a:solidFill>
                  <a:srgbClr val="606060"/>
                </a:solidFill>
                <a:latin typeface="Times New Roman" panose="02020603050405020304" pitchFamily="18" charset="0"/>
              </a:rPr>
              <a:t>helps him </a:t>
            </a:r>
            <a:r>
              <a:rPr lang="en-US" sz="1400" i="1" dirty="0">
                <a:solidFill>
                  <a:srgbClr val="707070"/>
                </a:solidFill>
                <a:latin typeface="Arial" panose="020B0604020202020204" pitchFamily="34" charset="0"/>
              </a:rPr>
              <a:t>I </a:t>
            </a:r>
            <a:r>
              <a:rPr lang="en-US" sz="1400" dirty="0">
                <a:solidFill>
                  <a:srgbClr val="606060"/>
                </a:solidFill>
                <a:latin typeface="Times New Roman" panose="02020603050405020304" pitchFamily="18" charset="0"/>
              </a:rPr>
              <a:t>her </a:t>
            </a:r>
            <a:r>
              <a:rPr lang="en-US" sz="1400" dirty="0">
                <a:solidFill>
                  <a:srgbClr val="707070"/>
                </a:solidFill>
                <a:latin typeface="Times New Roman" panose="02020603050405020304" pitchFamily="18" charset="0"/>
              </a:rPr>
              <a:t>speak </a:t>
            </a:r>
            <a:r>
              <a:rPr lang="es-AR" sz="1400" dirty="0" err="1">
                <a:solidFill>
                  <a:srgbClr val="707070"/>
                </a:solidFill>
                <a:latin typeface="Times New Roman" panose="02020603050405020304" pitchFamily="18" charset="0"/>
              </a:rPr>
              <a:t>to</a:t>
            </a:r>
            <a:r>
              <a:rPr lang="es-AR" sz="1400" dirty="0">
                <a:solidFill>
                  <a:srgbClr val="707070"/>
                </a:solidFill>
                <a:latin typeface="Times New Roman" panose="02020603050405020304" pitchFamily="18" charset="0"/>
              </a:rPr>
              <a:t> </a:t>
            </a:r>
            <a:r>
              <a:rPr lang="es-AR" sz="1400" dirty="0" err="1">
                <a:solidFill>
                  <a:srgbClr val="606060"/>
                </a:solidFill>
                <a:latin typeface="Times New Roman" panose="02020603050405020304" pitchFamily="18" charset="0"/>
              </a:rPr>
              <a:t>people</a:t>
            </a:r>
            <a:endParaRPr lang="es-AR" sz="1400" dirty="0">
              <a:solidFill>
                <a:srgbClr val="606060"/>
              </a:solidFill>
              <a:latin typeface="Times New Roman" panose="02020603050405020304" pitchFamily="18" charset="0"/>
            </a:endParaRPr>
          </a:p>
          <a:p>
            <a:endParaRPr lang="es-AR" sz="1400" dirty="0">
              <a:solidFill>
                <a:srgbClr val="606060"/>
              </a:solidFill>
              <a:latin typeface="Times New Roman" panose="02020603050405020304" pitchFamily="18" charset="0"/>
            </a:endParaRPr>
          </a:p>
          <a:p>
            <a:r>
              <a:rPr lang="en-US" sz="1400" dirty="0">
                <a:solidFill>
                  <a:srgbClr val="707070"/>
                </a:solidFill>
                <a:latin typeface="Times New Roman" panose="02020603050405020304" pitchFamily="18" charset="0"/>
              </a:rPr>
              <a:t>2 has something </a:t>
            </a:r>
            <a:r>
              <a:rPr lang="en-US" sz="1400" dirty="0">
                <a:solidFill>
                  <a:srgbClr val="606060"/>
                </a:solidFill>
                <a:latin typeface="Times New Roman" panose="02020603050405020304" pitchFamily="18" charset="0"/>
              </a:rPr>
              <a:t>to listen to music</a:t>
            </a:r>
          </a:p>
          <a:p>
            <a:endParaRPr lang="en-US" sz="1400" dirty="0">
              <a:solidFill>
                <a:srgbClr val="606060"/>
              </a:solidFill>
              <a:latin typeface="Times New Roman" panose="02020603050405020304" pitchFamily="18" charset="0"/>
            </a:endParaRPr>
          </a:p>
          <a:p>
            <a:r>
              <a:rPr lang="en-US" sz="1400" dirty="0">
                <a:solidFill>
                  <a:srgbClr val="707070"/>
                </a:solidFill>
                <a:latin typeface="Times New Roman" panose="02020603050405020304" pitchFamily="18" charset="0"/>
              </a:rPr>
              <a:t>3 changes </a:t>
            </a:r>
            <a:r>
              <a:rPr lang="en-US" sz="1400" dirty="0">
                <a:solidFill>
                  <a:srgbClr val="606060"/>
                </a:solidFill>
                <a:latin typeface="Times New Roman" panose="02020603050405020304" pitchFamily="18" charset="0"/>
              </a:rPr>
              <a:t>bags </a:t>
            </a:r>
            <a:r>
              <a:rPr lang="en-US" sz="1400" dirty="0">
                <a:solidFill>
                  <a:srgbClr val="707070"/>
                </a:solidFill>
                <a:latin typeface="Times New Roman" panose="02020603050405020304" pitchFamily="18" charset="0"/>
              </a:rPr>
              <a:t>every </a:t>
            </a:r>
            <a:r>
              <a:rPr lang="en-US" sz="1400" dirty="0">
                <a:solidFill>
                  <a:srgbClr val="606060"/>
                </a:solidFill>
                <a:latin typeface="Times New Roman" panose="02020603050405020304" pitchFamily="18" charset="0"/>
              </a:rPr>
              <a:t>day</a:t>
            </a:r>
          </a:p>
          <a:p>
            <a:endParaRPr lang="en-US" sz="1400" dirty="0">
              <a:solidFill>
                <a:srgbClr val="606060"/>
              </a:solidFill>
              <a:latin typeface="Times New Roman" panose="02020603050405020304" pitchFamily="18" charset="0"/>
            </a:endParaRPr>
          </a:p>
          <a:p>
            <a:r>
              <a:rPr lang="en-US" sz="1400" dirty="0">
                <a:solidFill>
                  <a:srgbClr val="707070"/>
                </a:solidFill>
                <a:latin typeface="Arial" panose="020B0604020202020204" pitchFamily="34" charset="0"/>
              </a:rPr>
              <a:t>4 </a:t>
            </a:r>
            <a:r>
              <a:rPr lang="en-US" sz="1400" dirty="0">
                <a:solidFill>
                  <a:srgbClr val="707070"/>
                </a:solidFill>
                <a:latin typeface="Times New Roman" panose="02020603050405020304" pitchFamily="18" charset="0"/>
              </a:rPr>
              <a:t>has a computer </a:t>
            </a:r>
            <a:r>
              <a:rPr lang="en-US" sz="1400" dirty="0">
                <a:solidFill>
                  <a:srgbClr val="606060"/>
                </a:solidFill>
                <a:latin typeface="Times New Roman" panose="02020603050405020304" pitchFamily="18" charset="0"/>
              </a:rPr>
              <a:t>in his </a:t>
            </a:r>
            <a:r>
              <a:rPr lang="en-US" sz="1400" i="1" dirty="0">
                <a:solidFill>
                  <a:srgbClr val="707070"/>
                </a:solidFill>
                <a:latin typeface="Arial" panose="020B0604020202020204" pitchFamily="34" charset="0"/>
              </a:rPr>
              <a:t>I </a:t>
            </a:r>
            <a:r>
              <a:rPr lang="en-US" sz="1400" dirty="0">
                <a:solidFill>
                  <a:srgbClr val="606060"/>
                </a:solidFill>
                <a:latin typeface="Times New Roman" panose="02020603050405020304" pitchFamily="18" charset="0"/>
              </a:rPr>
              <a:t>her bag</a:t>
            </a:r>
            <a:endParaRPr lang="es-AR" sz="1400" dirty="0"/>
          </a:p>
        </p:txBody>
      </p:sp>
      <p:pic>
        <p:nvPicPr>
          <p:cNvPr id="7" name="2A_5">
            <a:hlinkClick r:id="" action="ppaction://media"/>
            <a:extLst>
              <a:ext uri="{FF2B5EF4-FFF2-40B4-BE49-F238E27FC236}">
                <a16:creationId xmlns:a16="http://schemas.microsoft.com/office/drawing/2014/main" id="{57961698-08B8-4CCD-AE9C-DDDA2E1DE7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32093" y="5202397"/>
            <a:ext cx="609600" cy="6096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7DA640D-F1DF-421F-BD71-A2551B3A042E}"/>
              </a:ext>
            </a:extLst>
          </p:cNvPr>
          <p:cNvSpPr txBox="1"/>
          <p:nvPr/>
        </p:nvSpPr>
        <p:spPr>
          <a:xfrm>
            <a:off x="5255074" y="6152640"/>
            <a:ext cx="1872208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</a:rPr>
              <a:t>WB page 12</a:t>
            </a:r>
          </a:p>
        </p:txBody>
      </p:sp>
      <p:pic>
        <p:nvPicPr>
          <p:cNvPr id="10" name="2A_3d">
            <a:hlinkClick r:id="" action="ppaction://media"/>
            <a:extLst>
              <a:ext uri="{FF2B5EF4-FFF2-40B4-BE49-F238E27FC236}">
                <a16:creationId xmlns:a16="http://schemas.microsoft.com/office/drawing/2014/main" id="{FD87B92D-75BF-429B-858E-5E88723F45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50274" y="3895760"/>
            <a:ext cx="609600" cy="6096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73159B3-25FC-42D9-A52A-6ECEC682CE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7258" y="169711"/>
            <a:ext cx="4182059" cy="245779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4" name="2A_3b">
            <a:hlinkClick r:id="" action="ppaction://media"/>
            <a:extLst>
              <a:ext uri="{FF2B5EF4-FFF2-40B4-BE49-F238E27FC236}">
                <a16:creationId xmlns:a16="http://schemas.microsoft.com/office/drawing/2014/main" id="{B902D2C5-1A69-45CC-8446-EF80324D950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34184" y="947598"/>
            <a:ext cx="609600" cy="6096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3FFDB1E-8454-4D4F-A73C-994FEE89AE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4662" y="2801443"/>
            <a:ext cx="4058216" cy="382958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329E728-1FAA-43F2-97F5-7B740B49BCF3}"/>
              </a:ext>
            </a:extLst>
          </p:cNvPr>
          <p:cNvSpPr txBox="1"/>
          <p:nvPr/>
        </p:nvSpPr>
        <p:spPr>
          <a:xfrm>
            <a:off x="-593386" y="836899"/>
            <a:ext cx="5687454" cy="101566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scene3d>
            <a:camera prst="isometricRightUp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s-MX" sz="6000" b="1" dirty="0">
                <a:solidFill>
                  <a:srgbClr val="FF0000"/>
                </a:solidFill>
              </a:rPr>
              <a:t>PRONUNCIATION</a:t>
            </a:r>
            <a:endParaRPr lang="es-AR" sz="6000" b="1" dirty="0">
              <a:solidFill>
                <a:srgbClr val="FF0000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44FC733-2A27-491C-8B79-1A1B9B719CE3}"/>
              </a:ext>
            </a:extLst>
          </p:cNvPr>
          <p:cNvSpPr txBox="1"/>
          <p:nvPr/>
        </p:nvSpPr>
        <p:spPr>
          <a:xfrm>
            <a:off x="3420626" y="12680"/>
            <a:ext cx="2016799" cy="34163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3600" b="1" dirty="0" err="1">
                <a:solidFill>
                  <a:srgbClr val="FF0000"/>
                </a:solidFill>
              </a:rPr>
              <a:t>Please</a:t>
            </a:r>
            <a:r>
              <a:rPr lang="es-AR" sz="3600" b="1" dirty="0">
                <a:solidFill>
                  <a:srgbClr val="FF0000"/>
                </a:solidFill>
              </a:rPr>
              <a:t>, </a:t>
            </a:r>
            <a:r>
              <a:rPr lang="es-AR" sz="3600" b="1" dirty="0" err="1">
                <a:solidFill>
                  <a:srgbClr val="FF0000"/>
                </a:solidFill>
              </a:rPr>
              <a:t>repeat</a:t>
            </a:r>
            <a:r>
              <a:rPr lang="es-AR" sz="3600" b="1" dirty="0">
                <a:solidFill>
                  <a:srgbClr val="FF0000"/>
                </a:solidFill>
              </a:rPr>
              <a:t> </a:t>
            </a:r>
            <a:r>
              <a:rPr lang="es-AR" sz="3600" b="1" dirty="0" err="1">
                <a:solidFill>
                  <a:srgbClr val="FF0000"/>
                </a:solidFill>
              </a:rPr>
              <a:t>these</a:t>
            </a:r>
            <a:r>
              <a:rPr lang="es-AR" sz="3600" b="1" dirty="0">
                <a:solidFill>
                  <a:srgbClr val="FF0000"/>
                </a:solidFill>
              </a:rPr>
              <a:t> </a:t>
            </a:r>
            <a:r>
              <a:rPr lang="es-AR" sz="3600" b="1" dirty="0" err="1">
                <a:solidFill>
                  <a:srgbClr val="FF0000"/>
                </a:solidFill>
              </a:rPr>
              <a:t>exercises</a:t>
            </a:r>
            <a:r>
              <a:rPr lang="es-AR" sz="3600" b="1" dirty="0">
                <a:solidFill>
                  <a:srgbClr val="FF0000"/>
                </a:solidFill>
              </a:rPr>
              <a:t> </a:t>
            </a:r>
            <a:r>
              <a:rPr lang="es-AR" sz="3600" b="1" dirty="0" err="1">
                <a:solidFill>
                  <a:srgbClr val="FF0000"/>
                </a:solidFill>
              </a:rPr>
              <a:t>many</a:t>
            </a:r>
            <a:r>
              <a:rPr lang="es-AR" sz="3600" b="1" dirty="0">
                <a:solidFill>
                  <a:srgbClr val="FF0000"/>
                </a:solidFill>
              </a:rPr>
              <a:t> times!</a:t>
            </a:r>
          </a:p>
        </p:txBody>
      </p:sp>
    </p:spTree>
    <p:extLst>
      <p:ext uri="{BB962C8B-B14F-4D97-AF65-F5344CB8AC3E}">
        <p14:creationId xmlns:p14="http://schemas.microsoft.com/office/powerpoint/2010/main" val="294386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2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17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E090FE3-C6B7-48F7-B47B-05999D139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697" y="115049"/>
            <a:ext cx="5016387" cy="76228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9C63758-DB91-437B-81B9-1489F00AF3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5455A67-E3E6-4D1A-AF55-8F304B5D906A}"/>
              </a:ext>
            </a:extLst>
          </p:cNvPr>
          <p:cNvSpPr txBox="1"/>
          <p:nvPr/>
        </p:nvSpPr>
        <p:spPr>
          <a:xfrm>
            <a:off x="10304725" y="674252"/>
            <a:ext cx="1671375" cy="160043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AR" sz="1400" dirty="0" err="1">
                <a:solidFill>
                  <a:srgbClr val="FF0000"/>
                </a:solidFill>
              </a:rPr>
              <a:t>First</a:t>
            </a:r>
            <a:r>
              <a:rPr lang="es-AR" sz="1400" dirty="0">
                <a:solidFill>
                  <a:srgbClr val="FF0000"/>
                </a:solidFill>
              </a:rPr>
              <a:t>, look at </a:t>
            </a:r>
            <a:r>
              <a:rPr lang="es-AR" sz="1400" dirty="0" err="1">
                <a:solidFill>
                  <a:srgbClr val="FF0000"/>
                </a:solidFill>
              </a:rPr>
              <a:t>the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picture</a:t>
            </a:r>
            <a:r>
              <a:rPr lang="es-AR" sz="1400" dirty="0">
                <a:solidFill>
                  <a:srgbClr val="FF0000"/>
                </a:solidFill>
              </a:rPr>
              <a:t> in </a:t>
            </a:r>
            <a:r>
              <a:rPr lang="es-AR" sz="1400" dirty="0" err="1">
                <a:solidFill>
                  <a:srgbClr val="FF0000"/>
                </a:solidFill>
              </a:rPr>
              <a:t>detail</a:t>
            </a:r>
            <a:r>
              <a:rPr lang="es-AR" sz="1400" dirty="0">
                <a:solidFill>
                  <a:srgbClr val="FF0000"/>
                </a:solidFill>
              </a:rPr>
              <a:t>, and do </a:t>
            </a:r>
            <a:r>
              <a:rPr lang="es-AR" sz="1400" dirty="0" err="1">
                <a:solidFill>
                  <a:srgbClr val="FF0000"/>
                </a:solidFill>
              </a:rPr>
              <a:t>the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activity</a:t>
            </a:r>
            <a:r>
              <a:rPr lang="es-AR" sz="1400" dirty="0">
                <a:solidFill>
                  <a:srgbClr val="FF0000"/>
                </a:solidFill>
              </a:rPr>
              <a:t>.</a:t>
            </a:r>
          </a:p>
          <a:p>
            <a:endParaRPr lang="es-AR" sz="1400" dirty="0">
              <a:solidFill>
                <a:srgbClr val="FF0000"/>
              </a:solidFill>
            </a:endParaRPr>
          </a:p>
          <a:p>
            <a:r>
              <a:rPr lang="es-AR" sz="1400" dirty="0" err="1">
                <a:solidFill>
                  <a:srgbClr val="FF0000"/>
                </a:solidFill>
              </a:rPr>
              <a:t>Then</a:t>
            </a:r>
            <a:r>
              <a:rPr lang="es-AR" sz="1400" dirty="0">
                <a:solidFill>
                  <a:srgbClr val="FF0000"/>
                </a:solidFill>
              </a:rPr>
              <a:t>, listen </a:t>
            </a:r>
            <a:r>
              <a:rPr lang="es-AR" sz="1400" dirty="0" err="1">
                <a:solidFill>
                  <a:srgbClr val="FF0000"/>
                </a:solidFill>
              </a:rPr>
              <a:t>to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the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recording</a:t>
            </a:r>
            <a:r>
              <a:rPr lang="es-AR" sz="1400" dirty="0">
                <a:solidFill>
                  <a:srgbClr val="FF0000"/>
                </a:solidFill>
              </a:rPr>
              <a:t>.</a:t>
            </a:r>
          </a:p>
          <a:p>
            <a:endParaRPr lang="es-AR" sz="1400" dirty="0">
              <a:solidFill>
                <a:srgbClr val="FF000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7BD6332-D6AA-4EE1-ABA2-DDA2EE8432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924" y="877330"/>
            <a:ext cx="9618958" cy="568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36"/>
    </mc:Choice>
    <mc:Fallback xmlns="">
      <p:transition spd="slow" advTm="17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996EF80-36DE-42F4-BDFC-DE666D44CE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268519" y="443962"/>
            <a:ext cx="4569722" cy="609276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0B7127D-44AE-4924-BEB2-96C2E1D78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7184" y="443963"/>
            <a:ext cx="4831334" cy="421576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06465A2-4564-419E-96B2-C82348FA56EC}"/>
              </a:ext>
            </a:extLst>
          </p:cNvPr>
          <p:cNvSpPr txBox="1"/>
          <p:nvPr/>
        </p:nvSpPr>
        <p:spPr>
          <a:xfrm flipH="1">
            <a:off x="390423" y="587445"/>
            <a:ext cx="2428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THINGS</a:t>
            </a:r>
          </a:p>
          <a:p>
            <a:r>
              <a:rPr lang="es-A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(PAGE 151)</a:t>
            </a:r>
          </a:p>
        </p:txBody>
      </p:sp>
      <p:pic>
        <p:nvPicPr>
          <p:cNvPr id="7" name="2A_1.51">
            <a:hlinkClick r:id="" action="ppaction://media"/>
            <a:extLst>
              <a:ext uri="{FF2B5EF4-FFF2-40B4-BE49-F238E27FC236}">
                <a16:creationId xmlns:a16="http://schemas.microsoft.com/office/drawing/2014/main" id="{C65295B6-9D2E-4953-9A67-D386A7EA9E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35967" y="5445224"/>
            <a:ext cx="609600" cy="6096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064F5D2-0377-4CAF-856B-51D3AA8C0E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66" y="4553642"/>
            <a:ext cx="3180157" cy="230435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20080EC-8824-411F-936D-827CFA7C695B}"/>
              </a:ext>
            </a:extLst>
          </p:cNvPr>
          <p:cNvSpPr txBox="1"/>
          <p:nvPr/>
        </p:nvSpPr>
        <p:spPr>
          <a:xfrm>
            <a:off x="4487719" y="5209311"/>
            <a:ext cx="1942756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400" dirty="0">
                <a:solidFill>
                  <a:srgbClr val="FF0000"/>
                </a:solidFill>
              </a:rPr>
              <a:t>Listen, </a:t>
            </a:r>
            <a:r>
              <a:rPr lang="es-AR" sz="1400" dirty="0" err="1">
                <a:solidFill>
                  <a:srgbClr val="FF0000"/>
                </a:solidFill>
              </a:rPr>
              <a:t>repeat</a:t>
            </a:r>
            <a:r>
              <a:rPr lang="es-AR" sz="1400" dirty="0">
                <a:solidFill>
                  <a:srgbClr val="FF0000"/>
                </a:solidFill>
              </a:rPr>
              <a:t>, </a:t>
            </a:r>
            <a:r>
              <a:rPr lang="es-AR" sz="1400" dirty="0" err="1">
                <a:solidFill>
                  <a:srgbClr val="FF0000"/>
                </a:solidFill>
              </a:rPr>
              <a:t>memorize</a:t>
            </a:r>
            <a:r>
              <a:rPr lang="es-AR" sz="1400" dirty="0">
                <a:solidFill>
                  <a:srgbClr val="FF0000"/>
                </a:solidFill>
              </a:rPr>
              <a:t> and </a:t>
            </a:r>
            <a:r>
              <a:rPr lang="es-AR" sz="1400" dirty="0" err="1">
                <a:solidFill>
                  <a:srgbClr val="FF0000"/>
                </a:solidFill>
              </a:rPr>
              <a:t>say</a:t>
            </a:r>
            <a:r>
              <a:rPr lang="es-AR" sz="1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5F17AEE6-66EC-47C6-84F5-98AE2D0629D9}"/>
              </a:ext>
            </a:extLst>
          </p:cNvPr>
          <p:cNvSpPr/>
          <p:nvPr/>
        </p:nvSpPr>
        <p:spPr>
          <a:xfrm>
            <a:off x="5755814" y="4886544"/>
            <a:ext cx="879766" cy="1659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3215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74000">
              <a:schemeClr val="bg1"/>
            </a:gs>
            <a:gs pos="83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00217A81-A7E1-4605-8241-E04E4E10B84C}"/>
              </a:ext>
            </a:extLst>
          </p:cNvPr>
          <p:cNvSpPr txBox="1"/>
          <p:nvPr/>
        </p:nvSpPr>
        <p:spPr>
          <a:xfrm>
            <a:off x="10602097" y="408759"/>
            <a:ext cx="1223319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400" dirty="0" err="1">
                <a:solidFill>
                  <a:srgbClr val="FF0000"/>
                </a:solidFill>
              </a:rPr>
              <a:t>Study</a:t>
            </a:r>
            <a:r>
              <a:rPr lang="es-AR" sz="1400" dirty="0">
                <a:solidFill>
                  <a:srgbClr val="FF0000"/>
                </a:solidFill>
              </a:rPr>
              <a:t> regular and irregular </a:t>
            </a:r>
            <a:r>
              <a:rPr lang="es-AR" sz="1400" dirty="0" err="1">
                <a:solidFill>
                  <a:srgbClr val="FF0000"/>
                </a:solidFill>
              </a:rPr>
              <a:t>pluras</a:t>
            </a:r>
            <a:r>
              <a:rPr lang="es-AR" sz="1400" dirty="0">
                <a:solidFill>
                  <a:srgbClr val="FF0000"/>
                </a:solidFill>
              </a:rPr>
              <a:t> at page 126. Do </a:t>
            </a:r>
            <a:r>
              <a:rPr lang="es-AR" sz="1400" dirty="0" err="1">
                <a:solidFill>
                  <a:srgbClr val="FF0000"/>
                </a:solidFill>
              </a:rPr>
              <a:t>the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exercises</a:t>
            </a:r>
            <a:r>
              <a:rPr lang="es-AR" sz="1400" dirty="0">
                <a:solidFill>
                  <a:srgbClr val="FF0000"/>
                </a:solidFill>
              </a:rPr>
              <a:t> (</a:t>
            </a:r>
            <a:r>
              <a:rPr lang="es-AR" sz="1400" dirty="0" err="1">
                <a:solidFill>
                  <a:srgbClr val="FF0000"/>
                </a:solidFill>
              </a:rPr>
              <a:t>Don´t</a:t>
            </a:r>
            <a:r>
              <a:rPr lang="es-AR" sz="1400" dirty="0">
                <a:solidFill>
                  <a:srgbClr val="FF0000"/>
                </a:solidFill>
              </a:rPr>
              <a:t> look at </a:t>
            </a:r>
            <a:r>
              <a:rPr lang="es-AR" sz="1400" dirty="0" err="1">
                <a:solidFill>
                  <a:srgbClr val="FF0000"/>
                </a:solidFill>
              </a:rPr>
              <a:t>the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keys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until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you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have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finished</a:t>
            </a:r>
            <a:r>
              <a:rPr lang="es-AR" sz="1400" dirty="0">
                <a:solidFill>
                  <a:srgbClr val="FF0000"/>
                </a:solidFill>
              </a:rPr>
              <a:t>!)</a:t>
            </a:r>
          </a:p>
          <a:p>
            <a:endParaRPr lang="es-AR" sz="1400" dirty="0">
              <a:solidFill>
                <a:srgbClr val="FF0000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11066030-F05D-4E98-9061-5DA6E0F89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889" y="4182947"/>
            <a:ext cx="4534533" cy="232442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2F69CA8-96D2-453F-AD6C-775EA4EBF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2761" y="95065"/>
            <a:ext cx="4029637" cy="174331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309820D-0091-4FC5-B8F8-136A217F5F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826" y="2068101"/>
            <a:ext cx="5344271" cy="470600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E9A3756-97FB-48E7-B472-C12599B625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4257" y="5345159"/>
            <a:ext cx="4067743" cy="142894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1675651-7FC9-461F-A93B-665078B694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616" y="893468"/>
            <a:ext cx="3576511" cy="3111022"/>
          </a:xfrm>
          <a:prstGeom prst="rect">
            <a:avLst/>
          </a:prstGeom>
        </p:spPr>
      </p:pic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C3162DA1-2682-445C-AFCB-91AF0066C4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75071" y="2838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5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84"/>
    </mc:Choice>
    <mc:Fallback xmlns="">
      <p:transition spd="slow" advTm="25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ED23F72-4E15-40F7-822D-EAE5A3D2D0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65664" y="682092"/>
            <a:ext cx="7571936" cy="5779243"/>
          </a:xfrm>
          <a:prstGeom prst="rect">
            <a:avLst/>
          </a:prstGeom>
        </p:spPr>
      </p:pic>
      <p:pic>
        <p:nvPicPr>
          <p:cNvPr id="5" name="2A_1.52">
            <a:hlinkClick r:id="" action="ppaction://media"/>
            <a:extLst>
              <a:ext uri="{FF2B5EF4-FFF2-40B4-BE49-F238E27FC236}">
                <a16:creationId xmlns:a16="http://schemas.microsoft.com/office/drawing/2014/main" id="{63D8F095-D664-4EF9-8597-F8FD9AA16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8634" y="5874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259C43E-A687-4281-8EEE-87F27EA12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787" y="412027"/>
            <a:ext cx="7574525" cy="603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92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BB3AF46-5329-4A1B-92CD-C9750936BE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8100" y="874931"/>
            <a:ext cx="8581488" cy="554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34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B3A5D4D-6D52-46FD-AB0D-DCCA7D99C1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4744" y="841813"/>
            <a:ext cx="8998911" cy="517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3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EFFBF60-7EEF-44B1-99CD-46255CE044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178838" y="259539"/>
            <a:ext cx="4689990" cy="4396866"/>
          </a:xfrm>
          <a:prstGeom prst="rect">
            <a:avLst/>
          </a:prstGeom>
        </p:spPr>
      </p:pic>
      <p:pic>
        <p:nvPicPr>
          <p:cNvPr id="5" name="2A_1.54">
            <a:hlinkClick r:id="" action="ppaction://media"/>
            <a:extLst>
              <a:ext uri="{FF2B5EF4-FFF2-40B4-BE49-F238E27FC236}">
                <a16:creationId xmlns:a16="http://schemas.microsoft.com/office/drawing/2014/main" id="{B9B3CF9F-290A-4D05-966E-B88122558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84340" y="4389542"/>
            <a:ext cx="609600" cy="609600"/>
          </a:xfrm>
          <a:prstGeom prst="rect">
            <a:avLst/>
          </a:prstGeom>
        </p:spPr>
      </p:pic>
      <p:pic>
        <p:nvPicPr>
          <p:cNvPr id="6" name="2A_1.53">
            <a:hlinkClick r:id="" action="ppaction://media"/>
            <a:extLst>
              <a:ext uri="{FF2B5EF4-FFF2-40B4-BE49-F238E27FC236}">
                <a16:creationId xmlns:a16="http://schemas.microsoft.com/office/drawing/2014/main" id="{227345F6-75FC-43AB-ABE9-A452594713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19949" y="259540"/>
            <a:ext cx="609600" cy="6096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BFF7E38-DCFE-4CAB-A396-B5CEB0F62D3B}"/>
              </a:ext>
            </a:extLst>
          </p:cNvPr>
          <p:cNvSpPr txBox="1"/>
          <p:nvPr/>
        </p:nvSpPr>
        <p:spPr>
          <a:xfrm>
            <a:off x="4667191" y="1398234"/>
            <a:ext cx="1243897" cy="246221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400" dirty="0">
                <a:solidFill>
                  <a:srgbClr val="FF0000"/>
                </a:solidFill>
              </a:rPr>
              <a:t>Estos ejercicios de pronunciación son muy muy importantes!</a:t>
            </a:r>
          </a:p>
          <a:p>
            <a:endParaRPr lang="es-AR" sz="1400" dirty="0">
              <a:solidFill>
                <a:srgbClr val="FF0000"/>
              </a:solidFill>
            </a:endParaRPr>
          </a:p>
          <a:p>
            <a:r>
              <a:rPr lang="es-AR" sz="1400" dirty="0">
                <a:solidFill>
                  <a:srgbClr val="FF0000"/>
                </a:solidFill>
              </a:rPr>
              <a:t>Traten de pausar la grabación y repetirlo muchas veces.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BB4DBD0-7299-4A4E-AFD1-B3B23E46138C}"/>
              </a:ext>
            </a:extLst>
          </p:cNvPr>
          <p:cNvSpPr txBox="1"/>
          <p:nvPr/>
        </p:nvSpPr>
        <p:spPr>
          <a:xfrm>
            <a:off x="861369" y="5730958"/>
            <a:ext cx="1878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classes 4 boxes 5 </a:t>
            </a:r>
            <a:r>
              <a:rPr lang="fr-FR" dirty="0" err="1"/>
              <a:t>pieces</a:t>
            </a:r>
            <a:r>
              <a:rPr lang="fr-FR" dirty="0"/>
              <a:t> 7 pages</a:t>
            </a:r>
            <a:endParaRPr lang="es-AR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2D47369-09AA-4DE5-92FD-4BDBDD2604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34925" y="564339"/>
            <a:ext cx="5388045" cy="5305119"/>
          </a:xfrm>
          <a:prstGeom prst="rect">
            <a:avLst/>
          </a:prstGeom>
        </p:spPr>
      </p:pic>
      <p:pic>
        <p:nvPicPr>
          <p:cNvPr id="10" name="2A_1.58">
            <a:hlinkClick r:id="" action="ppaction://media"/>
            <a:extLst>
              <a:ext uri="{FF2B5EF4-FFF2-40B4-BE49-F238E27FC236}">
                <a16:creationId xmlns:a16="http://schemas.microsoft.com/office/drawing/2014/main" id="{7CF646BF-4BF6-48AE-90A6-B9469BAE362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24984" y="259539"/>
            <a:ext cx="609600" cy="609600"/>
          </a:xfrm>
          <a:prstGeom prst="rect">
            <a:avLst/>
          </a:prstGeom>
        </p:spPr>
      </p:pic>
      <p:pic>
        <p:nvPicPr>
          <p:cNvPr id="2" name="2A_1.59">
            <a:hlinkClick r:id="" action="ppaction://media"/>
            <a:extLst>
              <a:ext uri="{FF2B5EF4-FFF2-40B4-BE49-F238E27FC236}">
                <a16:creationId xmlns:a16="http://schemas.microsoft.com/office/drawing/2014/main" id="{67FB8F19-33BC-4413-AB47-58195BDB697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20184" y="4273378"/>
            <a:ext cx="609600" cy="6096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471F9F6-91B5-497A-B0B5-E8E592C5B6A5}"/>
              </a:ext>
            </a:extLst>
          </p:cNvPr>
          <p:cNvSpPr txBox="1"/>
          <p:nvPr/>
        </p:nvSpPr>
        <p:spPr>
          <a:xfrm>
            <a:off x="8360719" y="5896916"/>
            <a:ext cx="2216035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Oral </a:t>
            </a:r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assignment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60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4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9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8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254</Words>
  <Application>Microsoft Office PowerPoint</Application>
  <PresentationFormat>Panorámica</PresentationFormat>
  <Paragraphs>40</Paragraphs>
  <Slides>13</Slides>
  <Notes>0</Notes>
  <HiddenSlides>0</HiddenSlides>
  <MMClips>13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Abadi</vt:lpstr>
      <vt:lpstr>Aharoni</vt:lpstr>
      <vt:lpstr>Arial</vt:lpstr>
      <vt:lpstr>Calibri</vt:lpstr>
      <vt:lpstr>Calibri Light</vt:lpstr>
      <vt:lpstr>Times New Roman</vt:lpstr>
      <vt:lpstr>Tema de Office</vt:lpstr>
      <vt:lpstr>2 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What´s on the table? Is the table tidy?)</vt:lpstr>
      <vt:lpstr>Presentación de PowerPoint</vt:lpstr>
      <vt:lpstr>this/that/these/those (page 13)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 A</dc:title>
  <dc:creator>Gladys</dc:creator>
  <cp:lastModifiedBy>Gladys</cp:lastModifiedBy>
  <cp:revision>33</cp:revision>
  <dcterms:created xsi:type="dcterms:W3CDTF">2020-03-21T14:26:24Z</dcterms:created>
  <dcterms:modified xsi:type="dcterms:W3CDTF">2020-10-17T13:43:45Z</dcterms:modified>
</cp:coreProperties>
</file>