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480" r:id="rId2"/>
    <p:sldId id="478" r:id="rId3"/>
    <p:sldId id="479" r:id="rId4"/>
    <p:sldId id="456" r:id="rId5"/>
    <p:sldId id="457" r:id="rId6"/>
    <p:sldId id="458" r:id="rId7"/>
    <p:sldId id="481" r:id="rId8"/>
    <p:sldId id="482" r:id="rId9"/>
    <p:sldId id="483" r:id="rId10"/>
    <p:sldId id="484" r:id="rId11"/>
    <p:sldId id="485" r:id="rId12"/>
    <p:sldId id="460" r:id="rId13"/>
    <p:sldId id="462" r:id="rId14"/>
    <p:sldId id="464" r:id="rId15"/>
    <p:sldId id="472" r:id="rId16"/>
    <p:sldId id="473" r:id="rId17"/>
    <p:sldId id="474" r:id="rId18"/>
    <p:sldId id="475" r:id="rId19"/>
    <p:sldId id="476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13CCDF55-3203-4994-864A-A1788C9439C6}"/>
    <pc:docChg chg="modSld">
      <pc:chgData name="Lilia Dieguez" userId="fe6e7e7479d2ae01" providerId="LiveId" clId="{13CCDF55-3203-4994-864A-A1788C9439C6}" dt="2025-04-07T02:00:50.083" v="0" actId="255"/>
      <pc:docMkLst>
        <pc:docMk/>
      </pc:docMkLst>
      <pc:sldChg chg="modSp mod">
        <pc:chgData name="Lilia Dieguez" userId="fe6e7e7479d2ae01" providerId="LiveId" clId="{13CCDF55-3203-4994-864A-A1788C9439C6}" dt="2025-04-07T02:00:50.083" v="0" actId="255"/>
        <pc:sldMkLst>
          <pc:docMk/>
          <pc:sldMk cId="2676182235" sldId="478"/>
        </pc:sldMkLst>
        <pc:spChg chg="mod">
          <ac:chgData name="Lilia Dieguez" userId="fe6e7e7479d2ae01" providerId="LiveId" clId="{13CCDF55-3203-4994-864A-A1788C9439C6}" dt="2025-04-07T02:00:50.083" v="0" actId="255"/>
          <ac:spMkLst>
            <pc:docMk/>
            <pc:sldMk cId="2676182235" sldId="478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19:53:44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12527 12089,'25'0,"24"-369,-24 369,0 0,0 0,-1 0,26 0,-25 0,24-384,-24 384,0 0,25 0,-26 0,1 0,0 0,0 0,0 0,24 0,-24 0,0 0,0 0,-1 0,1 0,25 0,-25 0,-1 0,1 0,0 0,0 0,0 0,-1 0,1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8.8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23441 9153,'25'0,"-1"0,1 0,0 0,0 0,0 0,-1 0,1 0,0 0,0 0,0 0,-1 0,1 0,0 0,0 0,0 0,-1 0,1 0,0 0,0 0,0 0,-1 0,1 0,0 0,0 0,0 0,0 0,-1 0,1 0,0 0,0 0,0 0,-1 0,1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33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23292 13022,'25'0,"0"0,24 0,-24 0,0 0,0 0,-1 0,26 0,-25 0,0 0,-1 0,1 0,0 0,0 0,0 0,-1 0,1 0,0 0,0 0,0 0,-1 0,1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37.7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14163,'50'0,"24"0,0 0,1 0,-1 0,1-24,-1 24,-24 0,-26-25,26 25,0 0,-26 0,1 0,25 0,0 0,-1 0,1 0,24 0,1 0,-26 0,26 0,-26 0,-24 0,49 0,-49 0,25 0,-25 0,24 0,1 0,-1 0,-24 0,25 0,-1 0,1 0,0 0,-25 0,-1 0,26 0,-25 0,24 0,-24 0,25 0,24 0,-24 0,-1 0,-24 0,25 0,-1 0,1 0,-25 0,0 0,24 0,-24 0,0 0,0 0,49 0,-49 0,0 0,-1 0,1 0,0 0,0 0,25 0,-26 0,1 0,0 0,25 0,-26 0,1 0,0 0,0 0,0 0,24 0,-24 0,0 0,0 0,-1 0,1 0,0 0,0 0,0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54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13345 17165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4:59.6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25202 18182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1:39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3399 3125,'24'0,"1"0,0 0,0 0,0 0,-1 0,1 0,0 0,0 0,0 0,-1 0,1 0,0 0,0 0,0 0,-1 0,1 0,0 0,0 0,0 0,-1 0,1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1:41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3498 3299,'25'0,"-1"0,26 0,-25 0,24 0,-24 0,0 0,0 0,0 0,-1 0,26 0,-25 0,0 0,24 0,-24 0,0 0,0 0,0 0,-1 0,1 0,0 0,0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25.9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2803 7640,'25'0,"0"0,0 0,-1 0,1 0,0 0,0 0,0 0,0 0,-1 0,1 0,0 0,0 0,0 0,-1 0,1 0,25 0,-25 0,-1 0,26 0,-25 0,0 0,-1 0,26 0,-25 0,0 0,-1 0,1 0,0 0,0 0,0 0,-1 0,1 0,0 0,0 0,0 0,-1 0,1 0,0 0,-25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28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2853 7937,'0'-24,"25"24,-1 0,1 0,0 0,0 0,0 0,0 0,-1 0,1 0,25 0,-25 0,-1 0,1 0,0 0,0 0,0 0,-1 0,1 0,0 0,0 0,0 0,-1 0,1 0,0 0,0 0,24 0,-24 0,0 0,0 0,0 0,-1 0,1 0,0 0,0 0,0 0,-1 0,1 0,0 0,0 24,0-24,-1 0,-24 25,25-25,0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39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23714 8111,'24'0,"-24"-25,25 25,0 0,0 0,0 0,-1 0,1 0,0 0,0 0,0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44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12080 4713,'25'0,"0"0,0 0,-1 0,1 0,0 0,-25-25,25 25,0 0,-1 0,1 0,0 0,0 0,0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4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10865 10641,'0'-25,"25"25,-25-24,24 24,1 0,0-25,0 25,0 0,-1 0,1 0,0 0,25 0,-26 0,1 0,0 0,0 0,0 0,-1 0,1 0,0 0,0 0,0 0,0 0,-1 0,1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9-07T20:13:56.4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23317 8830,'0'-24,"0"-1,25 25,-1 0,1 0,0 0,25 0,-1 0,1 0,-25 0,-1 0,1 0,25 0,-25 0,-1 0,1 0,25 0,-25 0,-1 0,26 0,-25 0,24 0,-24 0,0 0,0 0,25-25,-26 25,1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A596-0A17-4857-8943-4DB0D0862B3A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D634-3335-4BC3-B6D4-7591BBB89F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29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935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7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58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867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49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178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244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3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5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9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40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54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25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478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83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6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E7A791-4E34-4E1F-BF76-E8F0628B304C}" type="datetimeFigureOut">
              <a:rPr lang="es-AR" smtClean="0"/>
              <a:t>6/4/2025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5F34-7EF9-47B0-B375-7E4DB2576E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329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ockinmomsworld.files.wordpress.com/2013/02/dr-sheldon-cooper-quotes-and-more-1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8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4.pn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6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2" Type="http://schemas.openxmlformats.org/officeDocument/2006/relationships/image" Target="../media/image13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7.emf"/><Relationship Id="rId24" Type="http://schemas.openxmlformats.org/officeDocument/2006/relationships/customXml" Target="../ink/ink12.xml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31.emf"/><Relationship Id="rId4" Type="http://schemas.openxmlformats.org/officeDocument/2006/relationships/customXml" Target="../ink/ink2.xml"/><Relationship Id="rId9" Type="http://schemas.openxmlformats.org/officeDocument/2006/relationships/image" Target="../media/image2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709" y="1125828"/>
            <a:ext cx="10384515" cy="3484808"/>
          </a:xfrm>
        </p:spPr>
        <p:txBody>
          <a:bodyPr/>
          <a:lstStyle/>
          <a:p>
            <a:r>
              <a:rPr lang="en-GB" dirty="0" err="1"/>
              <a:t>Oraciones</a:t>
            </a:r>
            <a:r>
              <a:rPr lang="en-GB" dirty="0"/>
              <a:t> </a:t>
            </a:r>
            <a:r>
              <a:rPr lang="en-GB" dirty="0" err="1"/>
              <a:t>condicionales</a:t>
            </a:r>
            <a:r>
              <a:rPr lang="en-GB" dirty="0"/>
              <a:t> con “if”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IF…,</a:t>
            </a:r>
            <a:r>
              <a:rPr lang="es-AR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s-AR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5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30746"/>
            <a:ext cx="9404723" cy="783654"/>
          </a:xfrm>
        </p:spPr>
        <p:txBody>
          <a:bodyPr/>
          <a:lstStyle/>
          <a:p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Tercer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condicional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1" y="914400"/>
            <a:ext cx="12119019" cy="5782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/>
              <a:t>If +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perfecto (had +PP)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would + 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presente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perfecto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									should/could/might</a:t>
            </a:r>
          </a:p>
          <a:p>
            <a:pPr marL="0" indent="0">
              <a:buNone/>
            </a:pPr>
            <a:r>
              <a:rPr lang="en-GB" sz="3600" b="1" dirty="0"/>
              <a:t>Si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/se </a:t>
            </a:r>
            <a:r>
              <a:rPr lang="en-GB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x, </a:t>
            </a:r>
            <a:r>
              <a:rPr lang="en-GB" sz="36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habría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pasado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y (</a:t>
            </a:r>
            <a:r>
              <a:rPr lang="en-GB" sz="36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hubiera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609600" indent="-609600">
              <a:buNone/>
            </a:pPr>
            <a:endParaRPr lang="en-US" sz="3600" dirty="0"/>
          </a:p>
          <a:p>
            <a:pPr marL="609600" indent="-609600">
              <a:buNone/>
            </a:pPr>
            <a:r>
              <a:rPr lang="en-US" sz="3600" dirty="0"/>
              <a:t>The system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would have provided</a:t>
            </a:r>
            <a:r>
              <a:rPr lang="en-US" sz="3600" dirty="0"/>
              <a:t> another wind shear alert if the sensor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had not been </a:t>
            </a:r>
            <a:r>
              <a:rPr lang="en-US" sz="3600" dirty="0"/>
              <a:t>misaligned. </a:t>
            </a:r>
          </a:p>
          <a:p>
            <a:pPr marL="609600" indent="-609600">
              <a:buNone/>
            </a:pPr>
            <a:r>
              <a:rPr lang="en-US" sz="3600" dirty="0"/>
              <a:t>El Sistema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habría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proporcionado</a:t>
            </a:r>
            <a:r>
              <a:rPr lang="en-US" sz="3600" dirty="0"/>
              <a:t> </a:t>
            </a:r>
            <a:r>
              <a:rPr lang="en-US" sz="3600" dirty="0" err="1"/>
              <a:t>otra</a:t>
            </a:r>
            <a:r>
              <a:rPr lang="en-US" sz="3600" dirty="0"/>
              <a:t> </a:t>
            </a:r>
            <a:r>
              <a:rPr lang="en-US" sz="3600" dirty="0" err="1"/>
              <a:t>alerta</a:t>
            </a:r>
            <a:r>
              <a:rPr lang="en-US" sz="3600" dirty="0"/>
              <a:t> de </a:t>
            </a:r>
            <a:r>
              <a:rPr lang="en-US" sz="3600" dirty="0" err="1"/>
              <a:t>cizalladura</a:t>
            </a:r>
            <a:r>
              <a:rPr lang="en-US" sz="3600" dirty="0"/>
              <a:t> del </a:t>
            </a:r>
            <a:r>
              <a:rPr lang="en-US" sz="3600" dirty="0" err="1"/>
              <a:t>viento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el sensor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hubiese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estado</a:t>
            </a:r>
            <a:r>
              <a:rPr lang="en-US" sz="3600" dirty="0"/>
              <a:t> </a:t>
            </a:r>
            <a:r>
              <a:rPr lang="en-US" sz="3600" dirty="0" err="1"/>
              <a:t>desalineado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18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183" y="0"/>
            <a:ext cx="11602577" cy="6492240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en-US" sz="3400" b="1" dirty="0"/>
              <a:t>If we </a:t>
            </a:r>
            <a:r>
              <a:rPr lang="en-US" sz="3400" b="1" u="sng" dirty="0"/>
              <a:t>knew </a:t>
            </a:r>
            <a:r>
              <a:rPr lang="en-US" sz="3400" b="1" dirty="0"/>
              <a:t>the temperature, we </a:t>
            </a:r>
            <a:r>
              <a:rPr lang="en-US" sz="3400" b="1" u="sng" dirty="0"/>
              <a:t>would calculate</a:t>
            </a:r>
            <a:r>
              <a:rPr lang="en-US" sz="3400" b="1" dirty="0"/>
              <a:t> the results.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...</a:t>
            </a:r>
          </a:p>
          <a:p>
            <a:pPr marL="609600" indent="-609600">
              <a:buNone/>
            </a:pPr>
            <a:r>
              <a:rPr lang="en-US" sz="3400" b="1" dirty="0"/>
              <a:t>      could calculate…</a:t>
            </a:r>
          </a:p>
          <a:p>
            <a:pPr marL="609600" indent="-609600">
              <a:buNone/>
            </a:pPr>
            <a:r>
              <a:rPr lang="en-US" sz="3400" b="1" dirty="0"/>
              <a:t>      might calculate…</a:t>
            </a:r>
          </a:p>
          <a:p>
            <a:pPr marL="609600" indent="-609600">
              <a:buNone/>
            </a:pPr>
            <a:r>
              <a:rPr lang="en-US" sz="3400" b="1" dirty="0"/>
              <a:t>       would be able to calculate…</a:t>
            </a:r>
          </a:p>
          <a:p>
            <a:pPr marL="609600" indent="-609600">
              <a:buNone/>
            </a:pPr>
            <a:r>
              <a:rPr lang="en-US" sz="3400" b="1" dirty="0"/>
              <a:t>       would have to calculate…</a:t>
            </a:r>
          </a:p>
          <a:p>
            <a:pPr marL="609600" indent="-609600">
              <a:buNone/>
            </a:pPr>
            <a:r>
              <a:rPr lang="en-US" sz="3400" b="1" dirty="0"/>
              <a:t>If we </a:t>
            </a:r>
            <a:r>
              <a:rPr lang="en-US" sz="3400" b="1" u="sng" dirty="0"/>
              <a:t>had known </a:t>
            </a:r>
            <a:r>
              <a:rPr lang="en-US" sz="3400" b="1" dirty="0"/>
              <a:t>the temperature, we </a:t>
            </a:r>
            <a:r>
              <a:rPr lang="en-US" sz="3400" b="1" u="sng" dirty="0"/>
              <a:t>would have calculate</a:t>
            </a:r>
            <a:r>
              <a:rPr lang="en-US" sz="3400" b="1" dirty="0"/>
              <a:t>d the results. But...</a:t>
            </a:r>
          </a:p>
          <a:p>
            <a:pPr marL="609600" indent="-609600">
              <a:buNone/>
            </a:pPr>
            <a:r>
              <a:rPr lang="en-US" sz="3400" b="1" dirty="0"/>
              <a:t>      could have calculated</a:t>
            </a:r>
          </a:p>
          <a:p>
            <a:pPr marL="609600" indent="-609600">
              <a:buNone/>
            </a:pPr>
            <a:r>
              <a:rPr lang="en-US" sz="3400" b="1" dirty="0"/>
              <a:t>      might have calculated</a:t>
            </a:r>
          </a:p>
          <a:p>
            <a:pPr marL="609600" indent="-609600">
              <a:buNone/>
            </a:pPr>
            <a:r>
              <a:rPr lang="en-US" sz="3400" b="1" dirty="0"/>
              <a:t>      might have been able to calculate</a:t>
            </a:r>
          </a:p>
          <a:p>
            <a:pPr marL="609600" indent="-609600">
              <a:buNone/>
            </a:pPr>
            <a:r>
              <a:rPr lang="en-US" sz="3400" b="1" dirty="0"/>
              <a:t>      would have had to calculate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901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048512" y="620713"/>
            <a:ext cx="9936480" cy="550545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</a:t>
            </a:r>
            <a:r>
              <a:rPr lang="en-US" sz="3600" dirty="0"/>
              <a:t> they </a:t>
            </a:r>
            <a:r>
              <a:rPr lang="en-US" sz="3600" u="sng" dirty="0"/>
              <a:t>do not trust</a:t>
            </a:r>
            <a:r>
              <a:rPr lang="en-US" sz="3600" dirty="0"/>
              <a:t> the government, they </a:t>
            </a:r>
            <a:r>
              <a:rPr lang="en-US" sz="3600" u="sng" dirty="0"/>
              <a:t>may be</a:t>
            </a:r>
            <a:r>
              <a:rPr lang="en-US" sz="3600" dirty="0"/>
              <a:t> afraid to invest their capital in the country.</a:t>
            </a:r>
            <a:endParaRPr lang="en-US" sz="36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n-US" sz="3600" dirty="0"/>
              <a:t> are not properly lubricated, metal parts have to be replaced.</a:t>
            </a:r>
            <a:endParaRPr lang="en-US" sz="3600" b="1" dirty="0"/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/>
              <a:t>the mechanism is operating improperly, you must report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3600" dirty="0"/>
              <a:t> to the supervisor.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3600" b="1" dirty="0"/>
              <a:t>If </a:t>
            </a:r>
            <a:r>
              <a:rPr lang="en-US" sz="3600" dirty="0"/>
              <a:t>the motor can´t be spared from service, the cleaning operation will have to be made “in situ”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797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34"/>
    </mc:Choice>
    <mc:Fallback xmlns="">
      <p:transition spd="slow" advTm="16003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296" y="1354239"/>
            <a:ext cx="9404723" cy="1400530"/>
          </a:xfrm>
        </p:spPr>
        <p:txBody>
          <a:bodyPr>
            <a:normAutofit/>
          </a:bodyPr>
          <a:lstStyle/>
          <a:p>
            <a:r>
              <a:rPr lang="es-AR" dirty="0" err="1"/>
              <a:t>If</a:t>
            </a:r>
            <a:r>
              <a:rPr lang="es-AR" dirty="0"/>
              <a:t> I </a:t>
            </a:r>
            <a:r>
              <a:rPr lang="es-AR" dirty="0" err="1"/>
              <a:t>had</a:t>
            </a:r>
            <a:r>
              <a:rPr lang="es-AR" dirty="0"/>
              <a:t> </a:t>
            </a:r>
            <a:r>
              <a:rPr lang="es-AR" dirty="0" err="1"/>
              <a:t>money</a:t>
            </a:r>
            <a:r>
              <a:rPr lang="es-AR" dirty="0"/>
              <a:t>, I </a:t>
            </a:r>
            <a:r>
              <a:rPr lang="es-AR" dirty="0" err="1"/>
              <a:t>would</a:t>
            </a:r>
            <a:r>
              <a:rPr lang="es-AR" dirty="0"/>
              <a:t> </a:t>
            </a:r>
            <a:r>
              <a:rPr lang="es-AR" dirty="0" err="1"/>
              <a:t>lend</a:t>
            </a:r>
            <a:r>
              <a:rPr lang="es-AR" dirty="0"/>
              <a:t> </a:t>
            </a:r>
            <a:r>
              <a:rPr lang="es-AR" dirty="0" err="1"/>
              <a:t>you</a:t>
            </a:r>
            <a:r>
              <a:rPr lang="es-AR" dirty="0"/>
              <a:t> </a:t>
            </a:r>
            <a:r>
              <a:rPr lang="es-AR" dirty="0" err="1"/>
              <a:t>some</a:t>
            </a:r>
            <a:r>
              <a:rPr lang="es-AR" dirty="0"/>
              <a:t>.     BUT…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8" y="2862086"/>
            <a:ext cx="5358568" cy="35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78"/>
    </mc:Choice>
    <mc:Fallback xmlns="">
      <p:transition spd="slow" advTm="966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r-Sheldon-Cooper-Quotes-and-more-1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214290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6" y="5500703"/>
            <a:ext cx="9039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0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7"/>
    </mc:Choice>
    <mc:Fallback xmlns="">
      <p:transition spd="slow" advTm="5404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0761" y="334851"/>
            <a:ext cx="11320529" cy="6259132"/>
          </a:xfrm>
          <a:ln w="762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609600" indent="-609600">
              <a:buFont typeface="+mj-lt"/>
              <a:buAutoNum type="arabicPeriod" startAt="7"/>
            </a:pPr>
            <a:endParaRPr lang="en-US" sz="28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Expansion of the use of computer technology throughout the country </a:t>
            </a:r>
            <a:r>
              <a:rPr lang="en-US" sz="4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en-US" sz="4100" u="sng" dirty="0"/>
              <a:t> </a:t>
            </a:r>
            <a:r>
              <a:rPr lang="en-US" sz="4100" dirty="0"/>
              <a:t>certainly </a:t>
            </a:r>
            <a:r>
              <a:rPr lang="en-US" sz="4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have reached</a:t>
            </a:r>
            <a:r>
              <a:rPr lang="en-US" sz="4100" dirty="0"/>
              <a:t> its current proportions </a:t>
            </a:r>
            <a:r>
              <a:rPr lang="en-US" sz="4100" b="1" dirty="0"/>
              <a:t>if </a:t>
            </a:r>
            <a:r>
              <a:rPr lang="en-US" sz="4100" dirty="0"/>
              <a:t>Hong Kong </a:t>
            </a:r>
            <a:r>
              <a:rPr lang="en-US" sz="4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not developed</a:t>
            </a:r>
            <a:r>
              <a:rPr lang="en-US" sz="4100" dirty="0"/>
              <a:t> its own facilities...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If the atom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had </a:t>
            </a:r>
            <a:r>
              <a:rPr lang="en-US" sz="4100" dirty="0"/>
              <a:t>a net positive charge, it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been ionized</a:t>
            </a:r>
            <a:r>
              <a:rPr lang="en-US" sz="4100" dirty="0"/>
              <a:t>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The equipment </a:t>
            </a: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lasted </a:t>
            </a:r>
            <a:r>
              <a:rPr lang="en-US" sz="4100" u="sng" dirty="0"/>
              <a:t>longer</a:t>
            </a:r>
            <a:r>
              <a:rPr lang="en-US" sz="4100" dirty="0"/>
              <a:t>, if the maintenance </a:t>
            </a: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been</a:t>
            </a:r>
            <a:r>
              <a:rPr lang="en-US" sz="4100" dirty="0"/>
              <a:t> more efficient.</a:t>
            </a:r>
          </a:p>
          <a:p>
            <a:pPr marL="609600" indent="-609600">
              <a:buFont typeface="+mj-lt"/>
              <a:buAutoNum type="arabicPeriod" startAt="7"/>
            </a:pPr>
            <a:endParaRPr lang="en-US" sz="4100" dirty="0"/>
          </a:p>
          <a:p>
            <a:pPr marL="609600" indent="-609600">
              <a:buFont typeface="+mj-lt"/>
              <a:buAutoNum type="arabicPeriod" startAt="7"/>
            </a:pPr>
            <a:r>
              <a:rPr lang="en-US" sz="4100" dirty="0"/>
              <a:t>The results </a:t>
            </a: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not have been </a:t>
            </a:r>
            <a:r>
              <a:rPr lang="en-US" sz="4100" dirty="0"/>
              <a:t>uncertain if the specified instructions </a:t>
            </a: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been followed</a:t>
            </a:r>
            <a:r>
              <a:rPr lang="en-US" sz="4100" dirty="0"/>
              <a:t>.</a:t>
            </a:r>
            <a:endParaRPr lang="es-ES" sz="4100" dirty="0"/>
          </a:p>
        </p:txBody>
      </p:sp>
    </p:spTree>
    <p:extLst>
      <p:ext uri="{BB962C8B-B14F-4D97-AF65-F5344CB8AC3E}">
        <p14:creationId xmlns:p14="http://schemas.microsoft.com/office/powerpoint/2010/main" val="29182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8"/>
    </mc:Choice>
    <mc:Fallback xmlns="">
      <p:transition spd="slow" advTm="7233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703388" y="333375"/>
            <a:ext cx="8964612" cy="61912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Automotive Power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Case Study in Energy Relations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400" b="1" dirty="0"/>
              <a:t>    </a:t>
            </a:r>
            <a:r>
              <a:rPr lang="en-US" sz="2800" b="1" dirty="0"/>
              <a:t>The power requirements of a gasoline-powered automobile are an important and practical example of the concepts in Chapter 6. </a:t>
            </a:r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endParaRPr lang="en-US" sz="1200" b="1" dirty="0"/>
          </a:p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800" b="1" dirty="0"/>
              <a:t>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b="1" dirty="0"/>
              <a:t> roads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were</a:t>
            </a:r>
            <a:r>
              <a:rPr lang="en-US" sz="2800" b="1" dirty="0"/>
              <a:t> flat and frictionless and air resistance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didn’t exist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800" b="1" dirty="0"/>
              <a:t> there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would be</a:t>
            </a:r>
            <a:r>
              <a:rPr lang="en-US" sz="2800" b="1" dirty="0"/>
              <a:t> no need for an automobile to have an engine. All </a:t>
            </a:r>
            <a:r>
              <a:rPr lang="en-US" sz="2800" b="1" dirty="0">
                <a:solidFill>
                  <a:srgbClr val="FF0000"/>
                </a:solidFill>
              </a:rPr>
              <a:t>you’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 need</a:t>
            </a:r>
            <a:r>
              <a:rPr lang="en-US" sz="2800" b="1" dirty="0"/>
              <a:t> to go for a drive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would be</a:t>
            </a:r>
            <a:r>
              <a:rPr lang="en-US" sz="2800" b="1" dirty="0"/>
              <a:t> a few strong friends to give you a push to get started and a few other friends at your destination to stop you. (Steering on frictionless roads would be a problem, though.)</a:t>
            </a:r>
            <a:endParaRPr lang="es-ES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5CE505-2694-4F4C-B8D7-F1119C09C4D1}"/>
              </a:ext>
            </a:extLst>
          </p:cNvPr>
          <p:cNvSpPr txBox="1"/>
          <p:nvPr/>
        </p:nvSpPr>
        <p:spPr>
          <a:xfrm>
            <a:off x="8649730" y="531341"/>
            <a:ext cx="229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Cuadernillo Página  48</a:t>
            </a:r>
          </a:p>
        </p:txBody>
      </p:sp>
    </p:spTree>
    <p:extLst>
      <p:ext uri="{BB962C8B-B14F-4D97-AF65-F5344CB8AC3E}">
        <p14:creationId xmlns:p14="http://schemas.microsoft.com/office/powerpoint/2010/main" val="2136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91"/>
    </mc:Choice>
    <mc:Fallback xmlns="">
      <p:transition spd="slow" advTm="990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buFontTx/>
              <a:buNone/>
              <a:defRPr/>
            </a:pPr>
            <a:r>
              <a:rPr lang="en-US" sz="2800" b="1" dirty="0"/>
              <a:t>In the real world, however,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b="1" dirty="0"/>
              <a:t> a moving car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doesn´t have</a:t>
            </a:r>
            <a:r>
              <a:rPr lang="en-US" sz="2800" b="1" dirty="0"/>
              <a:t>  an engine, it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slows down</a:t>
            </a:r>
            <a:r>
              <a:rPr lang="en-US" sz="2800" b="1" dirty="0"/>
              <a:t> </a:t>
            </a:r>
            <a:r>
              <a:rPr lang="en-US" sz="2800" b="1" u="sng" dirty="0"/>
              <a:t>because of </a:t>
            </a:r>
            <a:r>
              <a:rPr lang="en-US" sz="2800" b="1" dirty="0"/>
              <a:t>forces that resist its motion. The engine’s function is to continuously provide power to overcome this resistance. So,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/>
              <a:t>we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want to understand</a:t>
            </a:r>
            <a:r>
              <a:rPr lang="en-US" sz="2800" b="1" dirty="0"/>
              <a:t> how much power is required from a car’s engine, we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must analyze</a:t>
            </a:r>
            <a:r>
              <a:rPr lang="en-US" sz="2800" b="1" dirty="0"/>
              <a:t> the forces that act on the car. Two forces oppose the motion of an automobile: rolling </a:t>
            </a:r>
            <a:r>
              <a:rPr lang="en-US" sz="2800" b="1" dirty="0" err="1"/>
              <a:t>frictionand</a:t>
            </a:r>
            <a:r>
              <a:rPr lang="en-US" sz="2800" b="1" dirty="0"/>
              <a:t> air resistance...</a:t>
            </a:r>
            <a:endParaRPr lang="es-ES" sz="2800" b="1" dirty="0"/>
          </a:p>
          <a:p>
            <a:pPr eaLnBrk="1" hangingPunct="1">
              <a:defRPr/>
            </a:pPr>
            <a:endParaRPr lang="es-E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6033720" y="4080960"/>
              <a:ext cx="357480" cy="271584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7880" y="4017566"/>
                <a:ext cx="389160" cy="398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8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88"/>
    </mc:Choice>
    <mc:Fallback xmlns="">
      <p:transition spd="slow" advTm="7308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C. PRODUCING OIL AND GAS  (página 49)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3" y="428605"/>
            <a:ext cx="64484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2"/>
    </mc:Choice>
    <mc:Fallback xmlns="">
      <p:transition spd="slow" advTm="4260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862388" y="2225200"/>
          <a:ext cx="4467225" cy="32759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5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Imagen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0" y="260648"/>
            <a:ext cx="8311403" cy="27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46" y="2564905"/>
            <a:ext cx="8104214" cy="36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5 Entrada de lápiz"/>
              <p14:cNvContentPartPr/>
              <p14:nvPr/>
            </p14:nvContentPartPr>
            <p14:xfrm>
              <a:off x="2747640" y="1125000"/>
              <a:ext cx="23256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1800" y="1061640"/>
                <a:ext cx="263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6 Entrada de lápiz"/>
              <p14:cNvContentPartPr/>
              <p14:nvPr/>
            </p14:nvContentPartPr>
            <p14:xfrm>
              <a:off x="2783280" y="1187640"/>
              <a:ext cx="250200" cy="36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7440" y="1124280"/>
                <a:ext cx="28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7 Entrada de lápiz"/>
              <p14:cNvContentPartPr/>
              <p14:nvPr/>
            </p14:nvContentPartPr>
            <p14:xfrm>
              <a:off x="2533080" y="2750400"/>
              <a:ext cx="375480" cy="9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7240" y="2687040"/>
                <a:ext cx="406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8 Entrada de lápiz"/>
              <p14:cNvContentPartPr/>
              <p14:nvPr/>
            </p14:nvContentPartPr>
            <p14:xfrm>
              <a:off x="2551080" y="2848680"/>
              <a:ext cx="420120" cy="1800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35240" y="2785320"/>
                <a:ext cx="451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9 Entrada de lápiz"/>
              <p14:cNvContentPartPr/>
              <p14:nvPr/>
            </p14:nvContentPartPr>
            <p14:xfrm>
              <a:off x="10061040" y="2910960"/>
              <a:ext cx="98280" cy="9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45200" y="2847600"/>
                <a:ext cx="129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10 Entrada de lápiz"/>
              <p14:cNvContentPartPr/>
              <p14:nvPr/>
            </p14:nvContentPartPr>
            <p14:xfrm>
              <a:off x="5872800" y="1687680"/>
              <a:ext cx="125280" cy="936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56960" y="1624320"/>
                <a:ext cx="156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11 Entrada de lápiz"/>
              <p14:cNvContentPartPr/>
              <p14:nvPr/>
            </p14:nvContentPartPr>
            <p14:xfrm>
              <a:off x="5435400" y="3804120"/>
              <a:ext cx="223560" cy="2700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9560" y="3740760"/>
                <a:ext cx="254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12 Entrada de lápiz"/>
              <p14:cNvContentPartPr/>
              <p14:nvPr/>
            </p14:nvContentPartPr>
            <p14:xfrm>
              <a:off x="9918120" y="3152160"/>
              <a:ext cx="330840" cy="27000"/>
            </p14:xfrm>
          </p:contentPart>
        </mc:Choice>
        <mc:Fallback xmlns="">
          <p:pic>
            <p:nvPicPr>
              <p:cNvPr id="13" name="12 Entrada de lápiz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02280" y="3088800"/>
                <a:ext cx="362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13 Entrada de lápiz"/>
              <p14:cNvContentPartPr/>
              <p14:nvPr/>
            </p14:nvContentPartPr>
            <p14:xfrm>
              <a:off x="9962760" y="3295080"/>
              <a:ext cx="312840" cy="360"/>
            </p14:xfrm>
          </p:contentPart>
        </mc:Choice>
        <mc:Fallback xmlns="">
          <p:pic>
            <p:nvPicPr>
              <p:cNvPr id="14" name="13 Entrada de lápiz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46920" y="3231720"/>
                <a:ext cx="344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14 Entrada de lápiz"/>
              <p14:cNvContentPartPr/>
              <p14:nvPr/>
            </p14:nvContentPartPr>
            <p14:xfrm>
              <a:off x="9909120" y="4687920"/>
              <a:ext cx="241560" cy="360"/>
            </p14:xfrm>
          </p:contentPart>
        </mc:Choice>
        <mc:Fallback xmlns="">
          <p:pic>
            <p:nvPicPr>
              <p:cNvPr id="15" name="14 Entrada de lápiz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93280" y="4624560"/>
                <a:ext cx="272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15 Entrada de lápiz"/>
              <p14:cNvContentPartPr/>
              <p14:nvPr/>
            </p14:nvContentPartPr>
            <p14:xfrm>
              <a:off x="2318880" y="5081040"/>
              <a:ext cx="1223640" cy="18000"/>
            </p14:xfrm>
          </p:contentPart>
        </mc:Choice>
        <mc:Fallback xmlns="">
          <p:pic>
            <p:nvPicPr>
              <p:cNvPr id="16" name="15 Entrada de lápiz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3040" y="5017680"/>
                <a:ext cx="1254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16 Entrada de lápiz"/>
              <p14:cNvContentPartPr/>
              <p14:nvPr/>
            </p14:nvContentPartPr>
            <p14:xfrm>
              <a:off x="6328200" y="6179400"/>
              <a:ext cx="360" cy="360"/>
            </p14:xfrm>
          </p:contentPart>
        </mc:Choice>
        <mc:Fallback xmlns="">
          <p:pic>
            <p:nvPicPr>
              <p:cNvPr id="17" name="16 Entrada de lápiz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2360" y="6116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17 Entrada de lápiz"/>
              <p14:cNvContentPartPr/>
              <p14:nvPr/>
            </p14:nvContentPartPr>
            <p14:xfrm>
              <a:off x="10596720" y="6545520"/>
              <a:ext cx="360" cy="360"/>
            </p14:xfrm>
          </p:contentPart>
        </mc:Choice>
        <mc:Fallback xmlns="">
          <p:pic>
            <p:nvPicPr>
              <p:cNvPr id="18" name="17 Entrada de lápiz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80880" y="64821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9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"/>
    </mc:Choice>
    <mc:Fallback xmlns="">
      <p:transition spd="slow" advTm="8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53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Black" panose="020B0A04020102020204" pitchFamily="34" charset="0"/>
              </a:rPr>
              <a:t>ORACIONES CONDICIONALES (SIMPLES)</a:t>
            </a:r>
            <a:endParaRPr lang="es-A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2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Se usan para expresar situaciones imaginarias, futuras o impuestas.</a:t>
            </a:r>
            <a:endParaRPr lang="es-AR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La persona imagina que algo puede o no ocurrir, o que ha ocurrido y luego alinea esa situación con los posibles resultados o consecuencias.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26761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017"/>
          </a:xfrm>
        </p:spPr>
        <p:txBody>
          <a:bodyPr/>
          <a:lstStyle/>
          <a:p>
            <a:r>
              <a:rPr lang="es-ES" b="1" dirty="0">
                <a:latin typeface="Arial Black" panose="020B0A04020102020204" pitchFamily="34" charset="0"/>
              </a:rPr>
              <a:t>DOS PARTES</a:t>
            </a:r>
            <a:endParaRPr lang="es-AR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6133"/>
              </p:ext>
            </p:extLst>
          </p:nvPr>
        </p:nvGraphicFramePr>
        <p:xfrm>
          <a:off x="321973" y="2270529"/>
          <a:ext cx="11462196" cy="125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948">
                  <a:extLst>
                    <a:ext uri="{9D8B030D-6E8A-4147-A177-3AD203B41FA5}">
                      <a16:colId xmlns:a16="http://schemas.microsoft.com/office/drawing/2014/main" val="2225998461"/>
                    </a:ext>
                  </a:extLst>
                </a:gridCol>
                <a:gridCol w="5396248">
                  <a:extLst>
                    <a:ext uri="{9D8B030D-6E8A-4147-A177-3AD203B41FA5}">
                      <a16:colId xmlns:a16="http://schemas.microsoft.com/office/drawing/2014/main" val="4199584988"/>
                    </a:ext>
                  </a:extLst>
                </a:gridCol>
              </a:tblGrid>
              <a:tr h="1259259">
                <a:tc>
                  <a:txBody>
                    <a:bodyPr/>
                    <a:lstStyle/>
                    <a:p>
                      <a:pPr algn="l"/>
                      <a:r>
                        <a:rPr lang="en-US" sz="2500" dirty="0">
                          <a:latin typeface="Arial Black" panose="020B0A04020102020204" pitchFamily="34" charset="0"/>
                        </a:rPr>
                        <a:t>If the concrete is properly made, 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dirty="0">
                          <a:latin typeface="Arial Black" panose="020B0A04020102020204" pitchFamily="34" charset="0"/>
                        </a:rPr>
                        <a:t>the steel will not corrode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99209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3125"/>
              </p:ext>
            </p:extLst>
          </p:nvPr>
        </p:nvGraphicFramePr>
        <p:xfrm>
          <a:off x="646111" y="4223746"/>
          <a:ext cx="10816085" cy="125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569">
                  <a:extLst>
                    <a:ext uri="{9D8B030D-6E8A-4147-A177-3AD203B41FA5}">
                      <a16:colId xmlns:a16="http://schemas.microsoft.com/office/drawing/2014/main" val="2225998461"/>
                    </a:ext>
                  </a:extLst>
                </a:gridCol>
                <a:gridCol w="5784516">
                  <a:extLst>
                    <a:ext uri="{9D8B030D-6E8A-4147-A177-3AD203B41FA5}">
                      <a16:colId xmlns:a16="http://schemas.microsoft.com/office/drawing/2014/main" val="4199584988"/>
                    </a:ext>
                  </a:extLst>
                </a:gridCol>
              </a:tblGrid>
              <a:tr h="1259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 Black" panose="020B0A04020102020204" pitchFamily="34" charset="0"/>
                        </a:rPr>
                        <a:t>The steel will not corrode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  <a:p>
                      <a:pPr algn="l"/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 Black" panose="020B0A04020102020204" pitchFamily="34" charset="0"/>
                        </a:rPr>
                        <a:t>if the concrete is properly made.</a:t>
                      </a:r>
                      <a:endParaRPr lang="es-AR" sz="25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99209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6366" y="158410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Condición</a:t>
            </a:r>
            <a:endParaRPr lang="en-GB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36523" y="363925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Condición</a:t>
            </a:r>
            <a:endParaRPr lang="en-GB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18110" y="1584101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Resultado</a:t>
            </a:r>
            <a:endParaRPr lang="en-GB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1189" y="3596660"/>
            <a:ext cx="634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Resultado</a:t>
            </a:r>
            <a:endParaRPr lang="en-GB" sz="3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872208"/>
          </a:xfrm>
        </p:spPr>
        <p:txBody>
          <a:bodyPr>
            <a:noAutofit/>
          </a:bodyPr>
          <a:lstStyle/>
          <a:p>
            <a:pPr algn="l"/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s-AR" sz="3600" dirty="0"/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/>
              <a:t> up.</a:t>
            </a:r>
            <a:br>
              <a:rPr lang="es-AR" sz="3600" dirty="0"/>
            </a:b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dirty="0"/>
              <a:t>up.</a:t>
            </a:r>
            <a:br>
              <a:rPr lang="es-AR" sz="3600" dirty="0"/>
            </a:b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</a:t>
            </a:r>
            <a:r>
              <a:rPr lang="es-AR" sz="3600" dirty="0"/>
              <a:t> </a:t>
            </a:r>
            <a:r>
              <a:rPr lang="es-AR" sz="3600" dirty="0" err="1"/>
              <a:t>you</a:t>
            </a:r>
            <a:r>
              <a:rPr lang="es-AR" sz="3600" dirty="0"/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s-AR" sz="3600" dirty="0"/>
              <a:t> </a:t>
            </a:r>
            <a:r>
              <a:rPr lang="es-AR" sz="3600" dirty="0" err="1"/>
              <a:t>the</a:t>
            </a:r>
            <a:r>
              <a:rPr lang="es-AR" sz="3600" dirty="0"/>
              <a:t> box, </a:t>
            </a:r>
            <a:r>
              <a:rPr lang="es-AR" sz="3600" dirty="0" err="1"/>
              <a:t>the</a:t>
            </a:r>
            <a:r>
              <a:rPr lang="es-AR" sz="3600" dirty="0"/>
              <a:t> clown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</a:t>
            </a:r>
            <a:r>
              <a:rPr lang="es-AR" sz="3600" dirty="0"/>
              <a:t> up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46" y="2985820"/>
            <a:ext cx="6048672" cy="36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34"/>
    </mc:Choice>
    <mc:Fallback xmlns="">
      <p:transition spd="slow" advTm="1304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5" y="1000109"/>
            <a:ext cx="6560463" cy="48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3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2"/>
    </mc:Choice>
    <mc:Fallback xmlns="">
      <p:transition spd="slow" advTm="40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1031661"/>
            <a:ext cx="5929354" cy="48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4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9"/>
    </mc:Choice>
    <mc:Fallback xmlns="">
      <p:transition spd="slow" advTm="740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719259"/>
          </a:xfrm>
        </p:spPr>
        <p:txBody>
          <a:bodyPr/>
          <a:lstStyle/>
          <a:p>
            <a:r>
              <a:rPr lang="en-GB" dirty="0" err="1"/>
              <a:t>Condicional</a:t>
            </a:r>
            <a:r>
              <a:rPr lang="en-GB" dirty="0"/>
              <a:t> cero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1" y="1339403"/>
            <a:ext cx="11973059" cy="525458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If + present    ---   present/</a:t>
            </a:r>
            <a:r>
              <a:rPr lang="en-GB" sz="4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imperativo</a:t>
            </a:r>
            <a:endParaRPr lang="en-GB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	Si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pasa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x,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pasa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y/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haga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y</a:t>
            </a:r>
            <a:endParaRPr lang="en-GB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GB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If water reaches 100°, it evaporates at a higher rate.</a:t>
            </a:r>
          </a:p>
          <a:p>
            <a:endParaRPr lang="en-GB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 el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agua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alcanza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los 100°, se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evapora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 un </a:t>
            </a:r>
            <a:r>
              <a:rPr lang="en-GB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ritmo</a:t>
            </a:r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mayor.</a:t>
            </a:r>
          </a:p>
        </p:txBody>
      </p:sp>
    </p:spTree>
    <p:extLst>
      <p:ext uri="{BB962C8B-B14F-4D97-AF65-F5344CB8AC3E}">
        <p14:creationId xmlns:p14="http://schemas.microsoft.com/office/powerpoint/2010/main" val="1078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717" y="233777"/>
            <a:ext cx="9404723" cy="809412"/>
          </a:xfrm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Primer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condicional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8" y="1043189"/>
            <a:ext cx="12466749" cy="5205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			</a:t>
            </a:r>
            <a:r>
              <a:rPr lang="en-US" sz="3800" b="1" dirty="0"/>
              <a:t>If + </a:t>
            </a:r>
            <a:r>
              <a:rPr lang="en-US" sz="3800" b="1" dirty="0" err="1"/>
              <a:t>presente</a:t>
            </a:r>
            <a:r>
              <a:rPr lang="en-US" sz="3800" b="1" dirty="0"/>
              <a:t>, </a:t>
            </a:r>
            <a:r>
              <a:rPr lang="en-US" sz="3800" b="1" dirty="0" err="1"/>
              <a:t>futuro</a:t>
            </a:r>
            <a:endParaRPr lang="en-US" sz="3800" b="1" dirty="0"/>
          </a:p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				Si </a:t>
            </a:r>
            <a:r>
              <a:rPr lang="en-US" sz="3800" b="1" dirty="0" err="1">
                <a:solidFill>
                  <a:srgbClr val="92D050"/>
                </a:solidFill>
              </a:rPr>
              <a:t>pasa</a:t>
            </a:r>
            <a:r>
              <a:rPr lang="en-US" sz="3800" b="1" dirty="0">
                <a:solidFill>
                  <a:srgbClr val="92D050"/>
                </a:solidFill>
              </a:rPr>
              <a:t> x, </a:t>
            </a:r>
            <a:r>
              <a:rPr lang="en-US" sz="3800" b="1" dirty="0" err="1">
                <a:solidFill>
                  <a:srgbClr val="92D050"/>
                </a:solidFill>
              </a:rPr>
              <a:t>pasará</a:t>
            </a:r>
            <a:r>
              <a:rPr lang="en-US" sz="3800" b="1" dirty="0">
                <a:solidFill>
                  <a:srgbClr val="92D050"/>
                </a:solidFill>
              </a:rPr>
              <a:t> y</a:t>
            </a:r>
          </a:p>
          <a:p>
            <a:endParaRPr lang="en-US" sz="3800" dirty="0"/>
          </a:p>
          <a:p>
            <a:r>
              <a:rPr lang="en-US" sz="3800" dirty="0"/>
              <a:t>In any system, if one component does not carry out its function properly, the whole system will collapse.</a:t>
            </a:r>
            <a:endParaRPr lang="en-GB" sz="3800" dirty="0"/>
          </a:p>
          <a:p>
            <a:r>
              <a:rPr lang="en-GB" sz="3800" dirty="0"/>
              <a:t>En </a:t>
            </a:r>
            <a:r>
              <a:rPr lang="en-GB" sz="3800" dirty="0" err="1"/>
              <a:t>cualquier</a:t>
            </a:r>
            <a:r>
              <a:rPr lang="en-GB" sz="3800" dirty="0"/>
              <a:t> </a:t>
            </a:r>
            <a:r>
              <a:rPr lang="en-GB" sz="3800" dirty="0" err="1"/>
              <a:t>sistema</a:t>
            </a:r>
            <a:r>
              <a:rPr lang="en-GB" sz="3800" dirty="0"/>
              <a:t>, </a:t>
            </a:r>
            <a:r>
              <a:rPr lang="en-GB" sz="3800" dirty="0" err="1"/>
              <a:t>si</a:t>
            </a:r>
            <a:r>
              <a:rPr lang="en-GB" sz="3800" dirty="0"/>
              <a:t> un </a:t>
            </a:r>
            <a:r>
              <a:rPr lang="en-GB" sz="3800" dirty="0" err="1"/>
              <a:t>componente</a:t>
            </a:r>
            <a:r>
              <a:rPr lang="en-GB" sz="3800" dirty="0"/>
              <a:t> no </a:t>
            </a:r>
            <a:r>
              <a:rPr lang="en-GB" sz="3800" dirty="0" err="1"/>
              <a:t>cumple</a:t>
            </a:r>
            <a:r>
              <a:rPr lang="en-GB" sz="3800" dirty="0"/>
              <a:t> </a:t>
            </a:r>
            <a:r>
              <a:rPr lang="en-GB" sz="3800" dirty="0" err="1"/>
              <a:t>su</a:t>
            </a:r>
            <a:r>
              <a:rPr lang="en-GB" sz="3800" dirty="0"/>
              <a:t> </a:t>
            </a:r>
            <a:r>
              <a:rPr lang="en-GB" sz="3800" dirty="0" err="1"/>
              <a:t>función</a:t>
            </a:r>
            <a:r>
              <a:rPr lang="en-GB" sz="3800" dirty="0"/>
              <a:t> de forma </a:t>
            </a:r>
            <a:r>
              <a:rPr lang="en-GB" sz="3800" dirty="0" err="1"/>
              <a:t>correcta</a:t>
            </a:r>
            <a:r>
              <a:rPr lang="en-GB" sz="3800" dirty="0"/>
              <a:t>, el </a:t>
            </a:r>
            <a:r>
              <a:rPr lang="en-GB" sz="3800" dirty="0" err="1"/>
              <a:t>sistema</a:t>
            </a:r>
            <a:r>
              <a:rPr lang="en-GB" sz="3800" dirty="0"/>
              <a:t> </a:t>
            </a:r>
            <a:r>
              <a:rPr lang="en-GB" sz="3800" dirty="0" err="1"/>
              <a:t>entero</a:t>
            </a:r>
            <a:r>
              <a:rPr lang="en-GB" sz="3800" dirty="0"/>
              <a:t> </a:t>
            </a:r>
            <a:r>
              <a:rPr lang="en-GB" sz="3800" dirty="0" err="1"/>
              <a:t>colapsará</a:t>
            </a:r>
            <a:r>
              <a:rPr lang="en-GB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1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Segundo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condicional</a:t>
            </a:r>
            <a:endParaRPr lang="en-GB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28789" y="1249252"/>
            <a:ext cx="12518265" cy="508715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GB" sz="3800" b="1" dirty="0"/>
              <a:t>If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+ </a:t>
            </a:r>
            <a:r>
              <a:rPr lang="en-GB" sz="3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pasado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simple, </a:t>
            </a:r>
            <a:r>
              <a:rPr lang="en-GB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would/should/could/might + verb (base	</a:t>
            </a:r>
          </a:p>
          <a:p>
            <a:pPr marL="457200" lvl="1" indent="0">
              <a:buNone/>
            </a:pP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 </a:t>
            </a:r>
            <a:r>
              <a:rPr lang="en-GB" sz="3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pasara</a:t>
            </a:r>
            <a:r>
              <a:rPr lang="en-GB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x, </a:t>
            </a:r>
            <a:r>
              <a:rPr lang="en-GB" sz="3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pasaría</a:t>
            </a:r>
            <a:r>
              <a:rPr lang="en-GB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</a:t>
            </a:r>
            <a:endParaRPr lang="en-GB" sz="3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800" b="1" dirty="0"/>
              <a:t>If </a:t>
            </a:r>
            <a:r>
              <a:rPr lang="en-US" sz="3800" dirty="0"/>
              <a:t>a crack </a:t>
            </a:r>
            <a:r>
              <a:rPr lang="en-US" sz="3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found</a:t>
            </a:r>
            <a:r>
              <a:rPr lang="en-US" sz="3800" dirty="0"/>
              <a:t>, the material </a:t>
            </a: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checked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sz="3800" dirty="0"/>
              <a:t>Si se </a:t>
            </a:r>
            <a:r>
              <a:rPr lang="en-US" sz="3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encontrara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/>
              <a:t>una</a:t>
            </a:r>
            <a:r>
              <a:rPr lang="en-US" sz="3800" dirty="0"/>
              <a:t> </a:t>
            </a:r>
            <a:r>
              <a:rPr lang="en-US" sz="3800" dirty="0" err="1"/>
              <a:t>grieta</a:t>
            </a:r>
            <a:r>
              <a:rPr lang="en-US" sz="3800" dirty="0"/>
              <a:t>, se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deberia</a:t>
            </a: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chequear</a:t>
            </a:r>
            <a:r>
              <a:rPr lang="en-US" sz="3800" dirty="0"/>
              <a:t> el material.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…nuclear energy is very polluting and dangerous. </a:t>
            </a:r>
            <a:r>
              <a:rPr lang="en-US" sz="2800" b="1" dirty="0"/>
              <a:t>If</a:t>
            </a:r>
            <a:r>
              <a:rPr lang="en-US" sz="2800" dirty="0"/>
              <a:t> a slight error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occurred</a:t>
            </a:r>
            <a:r>
              <a:rPr lang="en-US" sz="2800" dirty="0"/>
              <a:t>, it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lead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to tremendous damage to the environment and destruction of human life.</a:t>
            </a:r>
          </a:p>
          <a:p>
            <a:pPr marL="457200" lvl="1" indent="0">
              <a:buNone/>
            </a:pPr>
            <a:r>
              <a:rPr lang="es-ES" sz="2800" dirty="0"/>
              <a:t>Si un pequeño error </a:t>
            </a:r>
            <a:r>
              <a:rPr lang="es-E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ocurriera</a:t>
            </a:r>
            <a:r>
              <a:rPr lang="es-ES" sz="2800" dirty="0"/>
              <a:t>, </a:t>
            </a: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llevaría</a:t>
            </a:r>
            <a:r>
              <a:rPr lang="es-ES" sz="2800" dirty="0"/>
              <a:t> a un daño enorme para el medioambiente y a la destrucción….</a:t>
            </a:r>
          </a:p>
          <a:p>
            <a:pPr marL="457200" lvl="1" indent="0">
              <a:buNone/>
            </a:pP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1649</TotalTime>
  <Words>836</Words>
  <Application>Microsoft Office PowerPoint</Application>
  <PresentationFormat>Panorámica</PresentationFormat>
  <Paragraphs>89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 Black</vt:lpstr>
      <vt:lpstr>Calibri</vt:lpstr>
      <vt:lpstr>Century Gothic</vt:lpstr>
      <vt:lpstr>Times New Roman</vt:lpstr>
      <vt:lpstr>Wingdings</vt:lpstr>
      <vt:lpstr>Wingdings 3</vt:lpstr>
      <vt:lpstr>Ion</vt:lpstr>
      <vt:lpstr>Oraciones condicionales con “if”</vt:lpstr>
      <vt:lpstr>ORACIONES CONDICIONALES (SIMPLES)</vt:lpstr>
      <vt:lpstr>DOS PARTES</vt:lpstr>
      <vt:lpstr>If you open the box, the clown pops up. When you open the box, the clown pops up. Whenever you open the box, the clown pops up</vt:lpstr>
      <vt:lpstr>Presentación de PowerPoint</vt:lpstr>
      <vt:lpstr>Presentación de PowerPoint</vt:lpstr>
      <vt:lpstr>Condicional cero</vt:lpstr>
      <vt:lpstr>Primer condicional</vt:lpstr>
      <vt:lpstr>Segundo condicional</vt:lpstr>
      <vt:lpstr>Tercer condicional</vt:lpstr>
      <vt:lpstr>Presentación de PowerPoint</vt:lpstr>
      <vt:lpstr>Presentación de PowerPoint</vt:lpstr>
      <vt:lpstr>If I had money, I would lend you some.     BUT…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Lilia Dieguez</cp:lastModifiedBy>
  <cp:revision>40</cp:revision>
  <dcterms:created xsi:type="dcterms:W3CDTF">2020-04-12T00:19:06Z</dcterms:created>
  <dcterms:modified xsi:type="dcterms:W3CDTF">2025-04-07T02:01:00Z</dcterms:modified>
</cp:coreProperties>
</file>