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94" r:id="rId2"/>
    <p:sldId id="434" r:id="rId3"/>
    <p:sldId id="414" r:id="rId4"/>
    <p:sldId id="395" r:id="rId5"/>
    <p:sldId id="415" r:id="rId6"/>
    <p:sldId id="398" r:id="rId7"/>
    <p:sldId id="416" r:id="rId8"/>
    <p:sldId id="433" r:id="rId9"/>
    <p:sldId id="400" r:id="rId10"/>
    <p:sldId id="402" r:id="rId11"/>
    <p:sldId id="417" r:id="rId12"/>
    <p:sldId id="403" r:id="rId13"/>
    <p:sldId id="404" r:id="rId14"/>
    <p:sldId id="399" r:id="rId15"/>
    <p:sldId id="406" r:id="rId16"/>
    <p:sldId id="418" r:id="rId17"/>
    <p:sldId id="419" r:id="rId18"/>
    <p:sldId id="420" r:id="rId19"/>
    <p:sldId id="421" r:id="rId20"/>
    <p:sldId id="435" r:id="rId21"/>
    <p:sldId id="423" r:id="rId2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990033"/>
    <a:srgbClr val="FF9900"/>
    <a:srgbClr val="FF5050"/>
    <a:srgbClr val="0000FF"/>
    <a:srgbClr val="996633"/>
    <a:srgbClr val="8000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74" autoAdjust="0"/>
    <p:restoredTop sz="98221" autoAdjust="0"/>
  </p:normalViewPr>
  <p:slideViewPr>
    <p:cSldViewPr>
      <p:cViewPr>
        <p:scale>
          <a:sx n="100" d="100"/>
          <a:sy n="100" d="100"/>
        </p:scale>
        <p:origin x="-43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\Documents\C&#225;tedra\Aguas_subterraneas\hojalogaritmica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\Documents\C&#225;tedra\Hidr&#225;ulica%20General\Ejerciosregimenestable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\Documents\C&#225;tedra\Aguas_subterraneas\hojalogaritmica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\Documents\C&#225;tedra\Hidr&#225;ulica%20General\Ejerc8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\Documents\C&#225;tedra\Hidr&#225;ulica%20General\Ejerc8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\Documents\C&#225;tedra\Hidr&#225;ulica%20General\Ejerc8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none"/>
          </c:marker>
          <c:xVal>
            <c:numRef>
              <c:f>Hoja2!$A$2:$A$16</c:f>
              <c:numCache>
                <c:formatCode>General</c:formatCode>
                <c:ptCount val="15"/>
                <c:pt idx="0">
                  <c:v>3</c:v>
                </c:pt>
                <c:pt idx="1">
                  <c:v>4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15</c:v>
                </c:pt>
                <c:pt idx="6">
                  <c:v>20</c:v>
                </c:pt>
                <c:pt idx="7">
                  <c:v>30</c:v>
                </c:pt>
                <c:pt idx="8">
                  <c:v>40</c:v>
                </c:pt>
                <c:pt idx="9">
                  <c:v>60</c:v>
                </c:pt>
                <c:pt idx="10">
                  <c:v>80</c:v>
                </c:pt>
                <c:pt idx="11">
                  <c:v>100</c:v>
                </c:pt>
                <c:pt idx="12">
                  <c:v>150</c:v>
                </c:pt>
                <c:pt idx="13">
                  <c:v>200</c:v>
                </c:pt>
                <c:pt idx="14">
                  <c:v>300</c:v>
                </c:pt>
              </c:numCache>
            </c:numRef>
          </c:xVal>
          <c:yVal>
            <c:numRef>
              <c:f>Hoja2!$B$2:$B$16</c:f>
              <c:numCache>
                <c:formatCode>General</c:formatCode>
                <c:ptCount val="15"/>
                <c:pt idx="0">
                  <c:v>0</c:v>
                </c:pt>
                <c:pt idx="1">
                  <c:v>5.0000000000000001E-3</c:v>
                </c:pt>
                <c:pt idx="2">
                  <c:v>0.03</c:v>
                </c:pt>
                <c:pt idx="3">
                  <c:v>0.08</c:v>
                </c:pt>
                <c:pt idx="4">
                  <c:v>9.5000000000000001E-2</c:v>
                </c:pt>
                <c:pt idx="5">
                  <c:v>0.18</c:v>
                </c:pt>
                <c:pt idx="6">
                  <c:v>0.23</c:v>
                </c:pt>
                <c:pt idx="7">
                  <c:v>0.34</c:v>
                </c:pt>
                <c:pt idx="8">
                  <c:v>0.41</c:v>
                </c:pt>
                <c:pt idx="9">
                  <c:v>0.51</c:v>
                </c:pt>
                <c:pt idx="10">
                  <c:v>0.57999999999999996</c:v>
                </c:pt>
                <c:pt idx="11">
                  <c:v>0.64</c:v>
                </c:pt>
                <c:pt idx="12">
                  <c:v>0.73</c:v>
                </c:pt>
                <c:pt idx="13">
                  <c:v>0.79</c:v>
                </c:pt>
                <c:pt idx="14">
                  <c:v>0.85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133120"/>
        <c:axId val="374134656"/>
      </c:scatterChart>
      <c:valAx>
        <c:axId val="374133120"/>
        <c:scaling>
          <c:logBase val="10"/>
          <c:orientation val="minMax"/>
        </c:scaling>
        <c:delete val="0"/>
        <c:axPos val="b"/>
        <c:majorGridlines/>
        <c:minorGridlines>
          <c:spPr>
            <a:ln>
              <a:solidFill>
                <a:schemeClr val="tx1"/>
              </a:solidFill>
            </a:ln>
          </c:spPr>
        </c:min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s-AR" baseline="0">
                <a:solidFill>
                  <a:schemeClr val="bg1"/>
                </a:solidFill>
              </a:defRPr>
            </a:pPr>
            <a:endParaRPr lang="es-AR"/>
          </a:p>
        </c:txPr>
        <c:crossAx val="374134656"/>
        <c:crosses val="autoZero"/>
        <c:crossBetween val="midCat"/>
      </c:valAx>
      <c:valAx>
        <c:axId val="374134656"/>
        <c:scaling>
          <c:orientation val="minMax"/>
        </c:scaling>
        <c:delete val="0"/>
        <c:axPos val="l"/>
        <c:majorGridlines>
          <c:spPr>
            <a:ln>
              <a:solidFill>
                <a:schemeClr val="tx1"/>
              </a:solidFill>
            </a:ln>
          </c:spPr>
        </c:majorGridlines>
        <c:min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es-AR" baseline="0">
                <a:solidFill>
                  <a:schemeClr val="bg1"/>
                </a:solidFill>
              </a:defRPr>
            </a:pPr>
            <a:endParaRPr lang="es-AR"/>
          </a:p>
        </c:txPr>
        <c:crossAx val="374133120"/>
        <c:crosses val="autoZero"/>
        <c:crossBetween val="midCat"/>
      </c:valAx>
      <c:spPr>
        <a:solidFill>
          <a:schemeClr val="lt1"/>
        </a:solidFill>
        <a:ln w="25400" cap="flat" cmpd="sng" algn="ctr">
          <a:solidFill>
            <a:schemeClr val="tx1"/>
          </a:solidFill>
          <a:prstDash val="solid"/>
        </a:ln>
        <a:effectLst/>
      </c:spPr>
    </c:plotArea>
    <c:plotVisOnly val="1"/>
    <c:dispBlanksAs val="gap"/>
    <c:showDLblsOverMax val="0"/>
  </c:chart>
  <c:spPr>
    <a:solidFill>
      <a:schemeClr val="bg1"/>
    </a:solidFill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rgbClr val="C00000"/>
              </a:solidFill>
              <a:ln>
                <a:solidFill>
                  <a:schemeClr val="tx1"/>
                </a:solidFill>
              </a:ln>
            </c:spPr>
          </c:marker>
          <c:xVal>
            <c:numRef>
              <c:f>Hoja1!$B$85:$B$92</c:f>
              <c:numCache>
                <c:formatCode>General</c:formatCode>
                <c:ptCount val="8"/>
                <c:pt idx="0">
                  <c:v>0.5</c:v>
                </c:pt>
                <c:pt idx="1">
                  <c:v>1</c:v>
                </c:pt>
                <c:pt idx="2">
                  <c:v>2</c:v>
                </c:pt>
                <c:pt idx="3">
                  <c:v>4</c:v>
                </c:pt>
                <c:pt idx="4">
                  <c:v>10</c:v>
                </c:pt>
                <c:pt idx="5">
                  <c:v>25</c:v>
                </c:pt>
                <c:pt idx="6">
                  <c:v>150</c:v>
                </c:pt>
                <c:pt idx="7">
                  <c:v>500</c:v>
                </c:pt>
              </c:numCache>
            </c:numRef>
          </c:xVal>
          <c:yVal>
            <c:numRef>
              <c:f>Hoja1!$C$85:$C$92</c:f>
              <c:numCache>
                <c:formatCode>General</c:formatCode>
                <c:ptCount val="8"/>
                <c:pt idx="0">
                  <c:v>1.03</c:v>
                </c:pt>
                <c:pt idx="1">
                  <c:v>0.95</c:v>
                </c:pt>
                <c:pt idx="2">
                  <c:v>0.84</c:v>
                </c:pt>
                <c:pt idx="3">
                  <c:v>0.76</c:v>
                </c:pt>
                <c:pt idx="4">
                  <c:v>0.62</c:v>
                </c:pt>
                <c:pt idx="5">
                  <c:v>0.49</c:v>
                </c:pt>
                <c:pt idx="6">
                  <c:v>0.25</c:v>
                </c:pt>
                <c:pt idx="7">
                  <c:v>0.09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175616"/>
        <c:axId val="374190080"/>
      </c:scatterChart>
      <c:valAx>
        <c:axId val="374175616"/>
        <c:scaling>
          <c:logBase val="10"/>
          <c:orientation val="minMax"/>
        </c:scaling>
        <c:delete val="0"/>
        <c:axPos val="b"/>
        <c:majorGridlines>
          <c:spPr>
            <a:ln w="22225">
              <a:solidFill>
                <a:schemeClr val="tx1"/>
              </a:solidFill>
            </a:ln>
          </c:spPr>
        </c:majorGridlines>
        <c:minorGridlines/>
        <c:numFmt formatCode="General" sourceLinked="1"/>
        <c:majorTickMark val="none"/>
        <c:minorTickMark val="out"/>
        <c:tickLblPos val="low"/>
        <c:txPr>
          <a:bodyPr/>
          <a:lstStyle/>
          <a:p>
            <a:pPr>
              <a:defRPr sz="800"/>
            </a:pPr>
            <a:endParaRPr lang="es-AR"/>
          </a:p>
        </c:txPr>
        <c:crossAx val="374190080"/>
        <c:crosses val="autoZero"/>
        <c:crossBetween val="midCat"/>
      </c:valAx>
      <c:valAx>
        <c:axId val="374190080"/>
        <c:scaling>
          <c:orientation val="minMax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s-AR"/>
          </a:p>
        </c:txPr>
        <c:crossAx val="374175616"/>
        <c:crossesAt val="0.1"/>
        <c:crossBetween val="midCat"/>
        <c:majorUnit val="0.1"/>
        <c:minorUnit val="2.0000000000000004E-2"/>
      </c:valAx>
    </c:plotArea>
    <c:plotVisOnly val="1"/>
    <c:dispBlanksAs val="gap"/>
    <c:showDLblsOverMax val="0"/>
  </c:chart>
  <c:spPr>
    <a:solidFill>
      <a:schemeClr val="bg1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6.1240459138245988E-2"/>
          <c:y val="3.3117135525844499E-2"/>
          <c:w val="0.91112307643332791"/>
          <c:h val="0.89215757426294873"/>
        </c:manualLayout>
      </c:layout>
      <c:scatterChart>
        <c:scatterStyle val="smoothMarker"/>
        <c:varyColors val="0"/>
        <c:ser>
          <c:idx val="0"/>
          <c:order val="0"/>
          <c:spPr>
            <a:ln>
              <a:noFill/>
            </a:ln>
          </c:spPr>
          <c:marker>
            <c:symbol val="triangle"/>
            <c:size val="9"/>
            <c:spPr>
              <a:solidFill>
                <a:srgbClr val="0070C0"/>
              </a:solidFill>
              <a:ln>
                <a:solidFill>
                  <a:schemeClr val="tx1"/>
                </a:solidFill>
              </a:ln>
            </c:spPr>
          </c:marke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xVal>
            <c:numRef>
              <c:f>Hoja2!$D$45:$D$50</c:f>
              <c:numCache>
                <c:formatCode>General</c:formatCode>
                <c:ptCount val="6"/>
                <c:pt idx="0">
                  <c:v>4.5901543026270371E-3</c:v>
                </c:pt>
                <c:pt idx="1">
                  <c:v>1.0957173776721943E-3</c:v>
                </c:pt>
                <c:pt idx="2">
                  <c:v>3.1887755102040814E-4</c:v>
                </c:pt>
                <c:pt idx="3">
                  <c:v>5.9171597633136093E-3</c:v>
                </c:pt>
                <c:pt idx="4">
                  <c:v>9.765625E-4</c:v>
                </c:pt>
                <c:pt idx="5">
                  <c:v>3.0778701138811941E-4</c:v>
                </c:pt>
              </c:numCache>
            </c:numRef>
          </c:xVal>
          <c:yVal>
            <c:numRef>
              <c:f>Hoja2!$E$45:$E$50</c:f>
              <c:numCache>
                <c:formatCode>General</c:formatCode>
                <c:ptCount val="6"/>
                <c:pt idx="0">
                  <c:v>1.6</c:v>
                </c:pt>
                <c:pt idx="1">
                  <c:v>1.3</c:v>
                </c:pt>
                <c:pt idx="2">
                  <c:v>1.026</c:v>
                </c:pt>
                <c:pt idx="3">
                  <c:v>1.6439999999999999</c:v>
                </c:pt>
                <c:pt idx="4">
                  <c:v>1.25</c:v>
                </c:pt>
                <c:pt idx="5">
                  <c:v>0.96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276096"/>
        <c:axId val="374277632"/>
      </c:scatterChart>
      <c:valAx>
        <c:axId val="374276096"/>
        <c:scaling>
          <c:logBase val="10"/>
          <c:orientation val="minMax"/>
          <c:min val="1.0000000000000004E-6"/>
        </c:scaling>
        <c:delete val="0"/>
        <c:axPos val="b"/>
        <c:majorGridlines>
          <c:spPr>
            <a:ln>
              <a:solidFill>
                <a:schemeClr val="tx1"/>
              </a:solidFill>
            </a:ln>
          </c:spPr>
        </c:majorGridlines>
        <c:minorGridlines/>
        <c:numFmt formatCode="General" sourceLinked="1"/>
        <c:majorTickMark val="out"/>
        <c:minorTickMark val="none"/>
        <c:tickLblPos val="nextTo"/>
        <c:crossAx val="374277632"/>
        <c:crosses val="autoZero"/>
        <c:crossBetween val="midCat"/>
      </c:valAx>
      <c:valAx>
        <c:axId val="374277632"/>
        <c:scaling>
          <c:orientation val="minMax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374276096"/>
        <c:crossesAt val="1.0000000000000004E-6"/>
        <c:crossBetween val="midCat"/>
      </c:valAx>
    </c:plotArea>
    <c:plotVisOnly val="1"/>
    <c:dispBlanksAs val="gap"/>
    <c:showDLblsOverMax val="0"/>
  </c:chart>
  <c:spPr>
    <a:solidFill>
      <a:schemeClr val="bg1"/>
    </a:solidFill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100440165186607E-2"/>
          <c:y val="3.9901238760249307E-2"/>
          <c:w val="0.85563415971967238"/>
          <c:h val="0.8700658644084583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diamond"/>
            <c:size val="7"/>
            <c:spPr>
              <a:solidFill>
                <a:schemeClr val="accent2"/>
              </a:solidFill>
            </c:spPr>
          </c:marker>
          <c:xVal>
            <c:numRef>
              <c:f>Hoja3!$A$6:$A$20</c:f>
              <c:numCache>
                <c:formatCode>General</c:formatCode>
                <c:ptCount val="15"/>
                <c:pt idx="0">
                  <c:v>3.5</c:v>
                </c:pt>
                <c:pt idx="1">
                  <c:v>5</c:v>
                </c:pt>
                <c:pt idx="2">
                  <c:v>6.2</c:v>
                </c:pt>
                <c:pt idx="3">
                  <c:v>8</c:v>
                </c:pt>
                <c:pt idx="4">
                  <c:v>9.1999999999999993</c:v>
                </c:pt>
                <c:pt idx="5">
                  <c:v>12.4</c:v>
                </c:pt>
                <c:pt idx="6">
                  <c:v>16.5</c:v>
                </c:pt>
                <c:pt idx="7">
                  <c:v>20</c:v>
                </c:pt>
                <c:pt idx="8">
                  <c:v>30</c:v>
                </c:pt>
                <c:pt idx="9">
                  <c:v>60</c:v>
                </c:pt>
                <c:pt idx="10">
                  <c:v>100</c:v>
                </c:pt>
                <c:pt idx="11">
                  <c:v>200</c:v>
                </c:pt>
                <c:pt idx="12">
                  <c:v>320</c:v>
                </c:pt>
                <c:pt idx="13">
                  <c:v>380</c:v>
                </c:pt>
                <c:pt idx="14">
                  <c:v>500</c:v>
                </c:pt>
              </c:numCache>
            </c:numRef>
          </c:xVal>
          <c:yVal>
            <c:numRef>
              <c:f>Hoja3!$B$6:$B$20</c:f>
              <c:numCache>
                <c:formatCode>General</c:formatCode>
                <c:ptCount val="15"/>
                <c:pt idx="0">
                  <c:v>0.12</c:v>
                </c:pt>
                <c:pt idx="1">
                  <c:v>0.23</c:v>
                </c:pt>
                <c:pt idx="2">
                  <c:v>0.31</c:v>
                </c:pt>
                <c:pt idx="3">
                  <c:v>0.41</c:v>
                </c:pt>
                <c:pt idx="4">
                  <c:v>0.47</c:v>
                </c:pt>
                <c:pt idx="5">
                  <c:v>0.64</c:v>
                </c:pt>
                <c:pt idx="6">
                  <c:v>0.82</c:v>
                </c:pt>
                <c:pt idx="7">
                  <c:v>0.9</c:v>
                </c:pt>
                <c:pt idx="8">
                  <c:v>1.21</c:v>
                </c:pt>
                <c:pt idx="9">
                  <c:v>1.74</c:v>
                </c:pt>
                <c:pt idx="10">
                  <c:v>2.15</c:v>
                </c:pt>
                <c:pt idx="11">
                  <c:v>2.58</c:v>
                </c:pt>
                <c:pt idx="12">
                  <c:v>3.01</c:v>
                </c:pt>
                <c:pt idx="13">
                  <c:v>3.12</c:v>
                </c:pt>
                <c:pt idx="14">
                  <c:v>3.35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341632"/>
        <c:axId val="374343552"/>
      </c:scatterChart>
      <c:valAx>
        <c:axId val="374341632"/>
        <c:scaling>
          <c:logBase val="10"/>
          <c:orientation val="minMax"/>
          <c:max val="1000"/>
        </c:scaling>
        <c:delete val="0"/>
        <c:axPos val="b"/>
        <c:majorGridlines>
          <c:spPr>
            <a:ln w="19050">
              <a:solidFill>
                <a:schemeClr val="tx1"/>
              </a:solidFill>
            </a:ln>
          </c:spPr>
        </c:majorGridlines>
        <c:minorGridlines>
          <c:spPr>
            <a:ln>
              <a:solidFill>
                <a:schemeClr val="tx1"/>
              </a:solidFill>
            </a:ln>
          </c:spPr>
        </c:minorGridlines>
        <c:numFmt formatCode="General" sourceLinked="1"/>
        <c:majorTickMark val="out"/>
        <c:minorTickMark val="out"/>
        <c:tickLblPos val="low"/>
        <c:spPr>
          <a:ln w="15875">
            <a:solidFill>
              <a:schemeClr val="tx1"/>
            </a:solidFill>
          </a:ln>
        </c:spPr>
        <c:crossAx val="374343552"/>
        <c:crosses val="autoZero"/>
        <c:crossBetween val="midCat"/>
      </c:valAx>
      <c:valAx>
        <c:axId val="374343552"/>
        <c:scaling>
          <c:orientation val="minMax"/>
          <c:max val="4"/>
        </c:scaling>
        <c:delete val="0"/>
        <c:axPos val="l"/>
        <c:majorGridlines>
          <c:spPr>
            <a:ln w="19050">
              <a:solidFill>
                <a:schemeClr val="tx1"/>
              </a:solidFill>
            </a:ln>
          </c:spPr>
        </c:majorGridlines>
        <c:minorGridlines>
          <c:spPr>
            <a:ln>
              <a:solidFill>
                <a:schemeClr val="tx1"/>
              </a:solidFill>
            </a:ln>
          </c:spPr>
        </c:minorGridlines>
        <c:numFmt formatCode="General" sourceLinked="1"/>
        <c:majorTickMark val="out"/>
        <c:minorTickMark val="none"/>
        <c:tickLblPos val="nextTo"/>
        <c:crossAx val="374341632"/>
        <c:crosses val="autoZero"/>
        <c:crossBetween val="midCat"/>
      </c:valAx>
      <c:spPr>
        <a:noFill/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</c:spPr>
          </c:marker>
          <c:xVal>
            <c:numRef>
              <c:f>Hoja3!$O$2:$O$53</c:f>
              <c:numCache>
                <c:formatCode>General</c:formatCode>
                <c:ptCount val="52"/>
                <c:pt idx="0">
                  <c:v>999999999999999.87</c:v>
                </c:pt>
                <c:pt idx="1">
                  <c:v>400000000000000</c:v>
                </c:pt>
                <c:pt idx="2">
                  <c:v>200000000000000</c:v>
                </c:pt>
                <c:pt idx="3">
                  <c:v>133333333333333.34</c:v>
                </c:pt>
                <c:pt idx="4">
                  <c:v>100000000000000</c:v>
                </c:pt>
                <c:pt idx="5">
                  <c:v>40000000000000</c:v>
                </c:pt>
                <c:pt idx="6">
                  <c:v>20000000000000</c:v>
                </c:pt>
                <c:pt idx="7">
                  <c:v>13333333333333.334</c:v>
                </c:pt>
                <c:pt idx="8">
                  <c:v>10000000000000</c:v>
                </c:pt>
                <c:pt idx="9">
                  <c:v>4000000000000</c:v>
                </c:pt>
                <c:pt idx="10">
                  <c:v>2000000000000</c:v>
                </c:pt>
                <c:pt idx="11">
                  <c:v>1333333333333.3335</c:v>
                </c:pt>
                <c:pt idx="12">
                  <c:v>1000000000000</c:v>
                </c:pt>
                <c:pt idx="13">
                  <c:v>400000000000</c:v>
                </c:pt>
                <c:pt idx="14">
                  <c:v>200000000000</c:v>
                </c:pt>
                <c:pt idx="15">
                  <c:v>133333333333.33333</c:v>
                </c:pt>
                <c:pt idx="16">
                  <c:v>100000000000</c:v>
                </c:pt>
                <c:pt idx="17">
                  <c:v>40000000000</c:v>
                </c:pt>
                <c:pt idx="18">
                  <c:v>20000000000</c:v>
                </c:pt>
                <c:pt idx="19">
                  <c:v>13333333333.333334</c:v>
                </c:pt>
                <c:pt idx="20">
                  <c:v>10000000000</c:v>
                </c:pt>
                <c:pt idx="21">
                  <c:v>2000000000.0000002</c:v>
                </c:pt>
                <c:pt idx="22">
                  <c:v>999999999.99999988</c:v>
                </c:pt>
                <c:pt idx="23">
                  <c:v>200000000.00000003</c:v>
                </c:pt>
                <c:pt idx="24">
                  <c:v>100000000</c:v>
                </c:pt>
                <c:pt idx="25">
                  <c:v>20000000.000000004</c:v>
                </c:pt>
                <c:pt idx="26">
                  <c:v>10000000</c:v>
                </c:pt>
                <c:pt idx="27">
                  <c:v>2000000.0000000005</c:v>
                </c:pt>
                <c:pt idx="28">
                  <c:v>1000000</c:v>
                </c:pt>
                <c:pt idx="29">
                  <c:v>200000.00000000006</c:v>
                </c:pt>
                <c:pt idx="30">
                  <c:v>99999.999999999985</c:v>
                </c:pt>
                <c:pt idx="31">
                  <c:v>40000.000000000007</c:v>
                </c:pt>
                <c:pt idx="32">
                  <c:v>20000.000000000004</c:v>
                </c:pt>
                <c:pt idx="33">
                  <c:v>13333.333333333332</c:v>
                </c:pt>
                <c:pt idx="34">
                  <c:v>10000</c:v>
                </c:pt>
                <c:pt idx="35">
                  <c:v>4000.0000000000009</c:v>
                </c:pt>
                <c:pt idx="36">
                  <c:v>2000.0000000000005</c:v>
                </c:pt>
                <c:pt idx="37">
                  <c:v>1333.3333333333333</c:v>
                </c:pt>
                <c:pt idx="38">
                  <c:v>1000</c:v>
                </c:pt>
                <c:pt idx="39">
                  <c:v>400.00000000000006</c:v>
                </c:pt>
                <c:pt idx="40">
                  <c:v>200.00000000000003</c:v>
                </c:pt>
                <c:pt idx="41">
                  <c:v>133.33333333333334</c:v>
                </c:pt>
                <c:pt idx="42">
                  <c:v>100</c:v>
                </c:pt>
                <c:pt idx="43">
                  <c:v>40.000000000000007</c:v>
                </c:pt>
                <c:pt idx="44">
                  <c:v>20.000000000000004</c:v>
                </c:pt>
                <c:pt idx="45">
                  <c:v>13.333333333333334</c:v>
                </c:pt>
                <c:pt idx="46">
                  <c:v>10</c:v>
                </c:pt>
                <c:pt idx="47">
                  <c:v>4.0000000000000009</c:v>
                </c:pt>
                <c:pt idx="48">
                  <c:v>2.0000000000000004</c:v>
                </c:pt>
                <c:pt idx="49">
                  <c:v>1.3333333333333333</c:v>
                </c:pt>
                <c:pt idx="50">
                  <c:v>1</c:v>
                </c:pt>
                <c:pt idx="51">
                  <c:v>0.66666666666666663</c:v>
                </c:pt>
              </c:numCache>
            </c:numRef>
          </c:xVal>
          <c:yVal>
            <c:numRef>
              <c:f>Hoja3!$P$2:$P$53</c:f>
              <c:numCache>
                <c:formatCode>General</c:formatCode>
                <c:ptCount val="52"/>
                <c:pt idx="0">
                  <c:v>33.961599999999997</c:v>
                </c:pt>
                <c:pt idx="1">
                  <c:v>33.045299999999997</c:v>
                </c:pt>
                <c:pt idx="2">
                  <c:v>32.3521</c:v>
                </c:pt>
                <c:pt idx="3">
                  <c:v>31.9467</c:v>
                </c:pt>
                <c:pt idx="4">
                  <c:v>31.658999999999999</c:v>
                </c:pt>
                <c:pt idx="5">
                  <c:v>30.742699999999999</c:v>
                </c:pt>
                <c:pt idx="6">
                  <c:v>30.049499999999998</c:v>
                </c:pt>
                <c:pt idx="7">
                  <c:v>29.644100000000002</c:v>
                </c:pt>
                <c:pt idx="8">
                  <c:v>29.356400000000001</c:v>
                </c:pt>
                <c:pt idx="9">
                  <c:v>28.440100000000001</c:v>
                </c:pt>
                <c:pt idx="10">
                  <c:v>27.747</c:v>
                </c:pt>
                <c:pt idx="11">
                  <c:v>27.3415</c:v>
                </c:pt>
                <c:pt idx="12">
                  <c:v>27.053799999999999</c:v>
                </c:pt>
                <c:pt idx="13">
                  <c:v>26.137499999999999</c:v>
                </c:pt>
                <c:pt idx="14">
                  <c:v>25.444400000000002</c:v>
                </c:pt>
                <c:pt idx="15">
                  <c:v>25.038900000000002</c:v>
                </c:pt>
                <c:pt idx="16">
                  <c:v>24.751200000000001</c:v>
                </c:pt>
                <c:pt idx="17">
                  <c:v>23.834900000000001</c:v>
                </c:pt>
                <c:pt idx="18">
                  <c:v>23.1418</c:v>
                </c:pt>
                <c:pt idx="19">
                  <c:v>22.7363</c:v>
                </c:pt>
                <c:pt idx="20">
                  <c:v>22.448599999999999</c:v>
                </c:pt>
                <c:pt idx="21">
                  <c:v>20.839200000000002</c:v>
                </c:pt>
                <c:pt idx="22">
                  <c:v>20.146000000000001</c:v>
                </c:pt>
                <c:pt idx="23">
                  <c:v>18.5366</c:v>
                </c:pt>
                <c:pt idx="24">
                  <c:v>17.843499999999999</c:v>
                </c:pt>
                <c:pt idx="25">
                  <c:v>16.234000000000002</c:v>
                </c:pt>
                <c:pt idx="26">
                  <c:v>15.540900000000001</c:v>
                </c:pt>
                <c:pt idx="27">
                  <c:v>13.9314</c:v>
                </c:pt>
                <c:pt idx="28">
                  <c:v>13.238300000000001</c:v>
                </c:pt>
                <c:pt idx="29">
                  <c:v>11.6289</c:v>
                </c:pt>
                <c:pt idx="30">
                  <c:v>10.935700000000001</c:v>
                </c:pt>
                <c:pt idx="31">
                  <c:v>10.019399999999999</c:v>
                </c:pt>
                <c:pt idx="32">
                  <c:v>9.3262999999999998</c:v>
                </c:pt>
                <c:pt idx="33">
                  <c:v>8.9208999999999996</c:v>
                </c:pt>
                <c:pt idx="34">
                  <c:v>8.6332000000000004</c:v>
                </c:pt>
                <c:pt idx="35">
                  <c:v>7.7172000000000001</c:v>
                </c:pt>
                <c:pt idx="36">
                  <c:v>7.0242000000000004</c:v>
                </c:pt>
                <c:pt idx="37">
                  <c:v>6.6189999999999998</c:v>
                </c:pt>
                <c:pt idx="38">
                  <c:v>6.3315000000000001</c:v>
                </c:pt>
                <c:pt idx="39">
                  <c:v>5.4166999999999996</c:v>
                </c:pt>
                <c:pt idx="40">
                  <c:v>4.7260999999999997</c:v>
                </c:pt>
                <c:pt idx="41">
                  <c:v>4.3231000000000002</c:v>
                </c:pt>
                <c:pt idx="42">
                  <c:v>4.0378999999999996</c:v>
                </c:pt>
                <c:pt idx="43">
                  <c:v>3.1364999999999998</c:v>
                </c:pt>
                <c:pt idx="44">
                  <c:v>2.4679000000000002</c:v>
                </c:pt>
                <c:pt idx="45">
                  <c:v>2.0867</c:v>
                </c:pt>
                <c:pt idx="46">
                  <c:v>1.8229</c:v>
                </c:pt>
                <c:pt idx="47">
                  <c:v>1.0443</c:v>
                </c:pt>
                <c:pt idx="48">
                  <c:v>0.55979999999999996</c:v>
                </c:pt>
                <c:pt idx="49">
                  <c:v>0.34029999999999999</c:v>
                </c:pt>
                <c:pt idx="50">
                  <c:v>0.21940000000000001</c:v>
                </c:pt>
                <c:pt idx="51">
                  <c:v>0.1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404224"/>
        <c:axId val="374406144"/>
      </c:scatterChart>
      <c:valAx>
        <c:axId val="374404224"/>
        <c:scaling>
          <c:logBase val="10"/>
          <c:orientation val="minMax"/>
          <c:max val="100000"/>
        </c:scaling>
        <c:delete val="0"/>
        <c:axPos val="b"/>
        <c:majorGridlines/>
        <c:minorGridlines/>
        <c:numFmt formatCode="General" sourceLinked="1"/>
        <c:majorTickMark val="out"/>
        <c:minorTickMark val="out"/>
        <c:tickLblPos val="low"/>
        <c:spPr>
          <a:ln>
            <a:solidFill>
              <a:schemeClr val="tx1"/>
            </a:solidFill>
          </a:ln>
        </c:spPr>
        <c:crossAx val="374406144"/>
        <c:crossesAt val="0.1"/>
        <c:crossBetween val="midCat"/>
      </c:valAx>
      <c:valAx>
        <c:axId val="374406144"/>
        <c:scaling>
          <c:logBase val="10"/>
          <c:orientation val="minMax"/>
        </c:scaling>
        <c:delete val="0"/>
        <c:axPos val="l"/>
        <c:majorGridlines/>
        <c:minorGridlines/>
        <c:numFmt formatCode="General" sourceLinked="1"/>
        <c:majorTickMark val="out"/>
        <c:minorTickMark val="out"/>
        <c:tickLblPos val="low"/>
        <c:crossAx val="374404224"/>
        <c:crossesAt val="0.1"/>
        <c:crossBetween val="midCat"/>
      </c:valAx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8402709780756493E-2"/>
          <c:y val="6.6314480611127269E-2"/>
          <c:w val="0.87424744913331343"/>
          <c:h val="0.82456015550259854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xVal>
            <c:numRef>
              <c:f>Hoja3!$A$6:$A$20</c:f>
              <c:numCache>
                <c:formatCode>General</c:formatCode>
                <c:ptCount val="15"/>
                <c:pt idx="0">
                  <c:v>3.5</c:v>
                </c:pt>
                <c:pt idx="1">
                  <c:v>5</c:v>
                </c:pt>
                <c:pt idx="2">
                  <c:v>6.2</c:v>
                </c:pt>
                <c:pt idx="3">
                  <c:v>8</c:v>
                </c:pt>
                <c:pt idx="4">
                  <c:v>9.1999999999999993</c:v>
                </c:pt>
                <c:pt idx="5">
                  <c:v>12.4</c:v>
                </c:pt>
                <c:pt idx="6">
                  <c:v>16.5</c:v>
                </c:pt>
                <c:pt idx="7">
                  <c:v>20</c:v>
                </c:pt>
                <c:pt idx="8">
                  <c:v>30</c:v>
                </c:pt>
                <c:pt idx="9">
                  <c:v>60</c:v>
                </c:pt>
                <c:pt idx="10">
                  <c:v>100</c:v>
                </c:pt>
                <c:pt idx="11">
                  <c:v>200</c:v>
                </c:pt>
                <c:pt idx="12">
                  <c:v>320</c:v>
                </c:pt>
                <c:pt idx="13">
                  <c:v>380</c:v>
                </c:pt>
                <c:pt idx="14">
                  <c:v>500</c:v>
                </c:pt>
              </c:numCache>
            </c:numRef>
          </c:xVal>
          <c:yVal>
            <c:numRef>
              <c:f>Hoja3!$B$6:$B$20</c:f>
              <c:numCache>
                <c:formatCode>General</c:formatCode>
                <c:ptCount val="15"/>
                <c:pt idx="0">
                  <c:v>0.12</c:v>
                </c:pt>
                <c:pt idx="1">
                  <c:v>0.23</c:v>
                </c:pt>
                <c:pt idx="2">
                  <c:v>0.31</c:v>
                </c:pt>
                <c:pt idx="3">
                  <c:v>0.41</c:v>
                </c:pt>
                <c:pt idx="4">
                  <c:v>0.47</c:v>
                </c:pt>
                <c:pt idx="5">
                  <c:v>0.64</c:v>
                </c:pt>
                <c:pt idx="6">
                  <c:v>0.82</c:v>
                </c:pt>
                <c:pt idx="7">
                  <c:v>0.9</c:v>
                </c:pt>
                <c:pt idx="8">
                  <c:v>1.21</c:v>
                </c:pt>
                <c:pt idx="9">
                  <c:v>1.74</c:v>
                </c:pt>
                <c:pt idx="10">
                  <c:v>2.15</c:v>
                </c:pt>
                <c:pt idx="11">
                  <c:v>2.58</c:v>
                </c:pt>
                <c:pt idx="12">
                  <c:v>3.01</c:v>
                </c:pt>
                <c:pt idx="13">
                  <c:v>3.12</c:v>
                </c:pt>
                <c:pt idx="14">
                  <c:v>3.35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74413568"/>
        <c:axId val="374435840"/>
      </c:scatterChart>
      <c:valAx>
        <c:axId val="374413568"/>
        <c:scaling>
          <c:logBase val="10"/>
          <c:orientation val="minMax"/>
          <c:max val="1000000"/>
        </c:scaling>
        <c:delete val="0"/>
        <c:axPos val="b"/>
        <c:majorGridlines>
          <c:spPr>
            <a:ln w="19050">
              <a:solidFill>
                <a:schemeClr val="tx1"/>
              </a:solidFill>
            </a:ln>
          </c:spPr>
        </c:majorGridlines>
        <c:minorGridlines>
          <c:spPr>
            <a:ln>
              <a:solidFill>
                <a:schemeClr val="tx1"/>
              </a:solidFill>
            </a:ln>
          </c:spPr>
        </c:minorGridlines>
        <c:numFmt formatCode="General" sourceLinked="1"/>
        <c:majorTickMark val="out"/>
        <c:minorTickMark val="out"/>
        <c:tickLblPos val="low"/>
        <c:spPr>
          <a:ln w="15875">
            <a:solidFill>
              <a:schemeClr val="tx1"/>
            </a:solidFill>
          </a:ln>
        </c:spPr>
        <c:crossAx val="374435840"/>
        <c:crosses val="autoZero"/>
        <c:crossBetween val="midCat"/>
      </c:valAx>
      <c:valAx>
        <c:axId val="374435840"/>
        <c:scaling>
          <c:logBase val="10"/>
          <c:orientation val="minMax"/>
          <c:max val="100"/>
        </c:scaling>
        <c:delete val="0"/>
        <c:axPos val="l"/>
        <c:majorGridlines>
          <c:spPr>
            <a:ln w="19050">
              <a:solidFill>
                <a:schemeClr val="tx1"/>
              </a:solidFill>
            </a:ln>
          </c:spPr>
        </c:majorGridlines>
        <c:minorGridlines>
          <c:spPr>
            <a:ln>
              <a:solidFill>
                <a:schemeClr val="tx1"/>
              </a:solidFill>
            </a:ln>
          </c:spPr>
        </c:minorGridlines>
        <c:numFmt formatCode="General" sourceLinked="1"/>
        <c:majorTickMark val="out"/>
        <c:minorTickMark val="none"/>
        <c:tickLblPos val="nextTo"/>
        <c:crossAx val="374413568"/>
        <c:crosses val="autoZero"/>
        <c:crossBetween val="midCat"/>
      </c:valAx>
      <c:spPr>
        <a:noFill/>
      </c:spPr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7CE0D60-4181-4BEC-BEEB-31720F6BFD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61086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1A59E-0251-4F47-A452-63BABB9DC55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8758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B1D36-F287-492E-93F7-63A2EDC93B5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051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8725D-F6C2-464B-A1E5-1175D98B6F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9018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98D78-A0F2-4682-96D4-62855A7948E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79672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9B43-C72F-4C4E-A8D6-AB4813E4598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5748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59DDC-019D-4BF1-B622-F2469CA3F33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741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07702-E6E7-4D26-AC54-D9B5DAC3A80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0525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CEDEC-B71D-4631-A0B2-8A70F9390F7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1828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602BC1-1069-46C9-8505-75B6DEE58E9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612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F54E34-2F50-42F6-8E78-F7D8EC5A12E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2633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106083-9434-4364-95BD-EAB0502178C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961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EFC8C-1099-433E-8F6D-F19AE5590F7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30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9719A-43A6-444D-A2B9-6F257B69CC9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954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F40619-F9E9-442B-A21F-E35FE2DE900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420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FF"/>
            </a:gs>
            <a:gs pos="100000">
              <a:srgbClr val="000076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 smtClean="0"/>
              <a:t>Haga clic para modificar el estilo de texto del patrón</a:t>
            </a:r>
          </a:p>
          <a:p>
            <a:pPr lvl="1"/>
            <a:r>
              <a:rPr lang="es-ES" altLang="es-AR" smtClean="0"/>
              <a:t>Segundo nivel</a:t>
            </a:r>
          </a:p>
          <a:p>
            <a:pPr lvl="2"/>
            <a:r>
              <a:rPr lang="es-ES" altLang="es-AR" smtClean="0"/>
              <a:t>Tercer nivel</a:t>
            </a:r>
          </a:p>
          <a:p>
            <a:pPr lvl="3"/>
            <a:r>
              <a:rPr lang="es-ES" altLang="es-AR" smtClean="0"/>
              <a:t>Cuarto nivel</a:t>
            </a:r>
          </a:p>
          <a:p>
            <a:pPr lvl="4"/>
            <a:r>
              <a:rPr lang="es-ES" altLang="es-AR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305A122-2C0E-41C5-9368-6E49117E1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3" Type="http://schemas.openxmlformats.org/officeDocument/2006/relationships/image" Target="../media/image15.png"/><Relationship Id="rId7" Type="http://schemas.openxmlformats.org/officeDocument/2006/relationships/image" Target="../media/image14.wmf"/><Relationship Id="rId12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21.png"/><Relationship Id="rId5" Type="http://schemas.openxmlformats.org/officeDocument/2006/relationships/image" Target="../media/image17.png"/><Relationship Id="rId10" Type="http://schemas.openxmlformats.org/officeDocument/2006/relationships/image" Target="../media/image20.png"/><Relationship Id="rId4" Type="http://schemas.openxmlformats.org/officeDocument/2006/relationships/image" Target="../media/image16.png"/><Relationship Id="rId9" Type="http://schemas.openxmlformats.org/officeDocument/2006/relationships/image" Target="../media/image19.png"/><Relationship Id="rId1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19.png"/><Relationship Id="rId18" Type="http://schemas.openxmlformats.org/officeDocument/2006/relationships/image" Target="../media/image32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28.png"/><Relationship Id="rId12" Type="http://schemas.openxmlformats.org/officeDocument/2006/relationships/image" Target="../media/image18.png"/><Relationship Id="rId17" Type="http://schemas.openxmlformats.org/officeDocument/2006/relationships/image" Target="../media/image3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27.png"/><Relationship Id="rId11" Type="http://schemas.openxmlformats.org/officeDocument/2006/relationships/oleObject" Target="../embeddings/oleObject5.bin"/><Relationship Id="rId5" Type="http://schemas.openxmlformats.org/officeDocument/2006/relationships/image" Target="../media/image26.png"/><Relationship Id="rId15" Type="http://schemas.openxmlformats.org/officeDocument/2006/relationships/image" Target="../media/image21.png"/><Relationship Id="rId10" Type="http://schemas.openxmlformats.org/officeDocument/2006/relationships/image" Target="../media/image25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6.bin"/><Relationship Id="rId7" Type="http://schemas.openxmlformats.org/officeDocument/2006/relationships/image" Target="../media/image25.wmf"/><Relationship Id="rId12" Type="http://schemas.openxmlformats.org/officeDocument/2006/relationships/image" Target="../media/image3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20.png"/><Relationship Id="rId5" Type="http://schemas.openxmlformats.org/officeDocument/2006/relationships/image" Target="../media/image26.png"/><Relationship Id="rId10" Type="http://schemas.openxmlformats.org/officeDocument/2006/relationships/image" Target="../media/image19.png"/><Relationship Id="rId4" Type="http://schemas.openxmlformats.org/officeDocument/2006/relationships/image" Target="../media/image14.wmf"/><Relationship Id="rId9" Type="http://schemas.openxmlformats.org/officeDocument/2006/relationships/image" Target="../media/image1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0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chart" Target="../charts/chart2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9"/>
          <p:cNvSpPr txBox="1">
            <a:spLocks noChangeArrowheads="1"/>
          </p:cNvSpPr>
          <p:nvPr/>
        </p:nvSpPr>
        <p:spPr bwMode="auto">
          <a:xfrm>
            <a:off x="-36513" y="274638"/>
            <a:ext cx="920115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800" b="1">
                <a:solidFill>
                  <a:srgbClr val="FFC000"/>
                </a:solidFill>
              </a:rPr>
              <a:t>Ejemplos de resolución de ejercicios: Régimen Permanente</a:t>
            </a:r>
          </a:p>
        </p:txBody>
      </p:sp>
      <p:sp>
        <p:nvSpPr>
          <p:cNvPr id="8195" name="146 CuadroTexto"/>
          <p:cNvSpPr txBox="1">
            <a:spLocks noChangeArrowheads="1"/>
          </p:cNvSpPr>
          <p:nvPr/>
        </p:nvSpPr>
        <p:spPr bwMode="auto">
          <a:xfrm>
            <a:off x="468313" y="1196975"/>
            <a:ext cx="82804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14350" indent="-5143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s-AR" sz="2800" dirty="0">
                <a:solidFill>
                  <a:schemeClr val="bg1"/>
                </a:solidFill>
              </a:rPr>
              <a:t>Primero leer cuidadosamente. Marcar los datos más relevantes. Sobre todo ver régimen de flujo y tipo de acuífero.</a:t>
            </a:r>
          </a:p>
          <a:p>
            <a:pPr eaLnBrk="1" hangingPunct="1">
              <a:buFontTx/>
              <a:buAutoNum type="arabicPeriod"/>
            </a:pPr>
            <a:r>
              <a:rPr lang="es-AR" sz="2800" dirty="0">
                <a:solidFill>
                  <a:schemeClr val="bg1"/>
                </a:solidFill>
              </a:rPr>
              <a:t>Destacar los datos y las incógnitas.</a:t>
            </a:r>
          </a:p>
          <a:p>
            <a:pPr eaLnBrk="1" hangingPunct="1">
              <a:buFontTx/>
              <a:buAutoNum type="arabicPeriod"/>
            </a:pPr>
            <a:endParaRPr lang="es-AR" sz="2800" dirty="0">
              <a:solidFill>
                <a:schemeClr val="bg1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es-AR" sz="2800" dirty="0">
                <a:solidFill>
                  <a:schemeClr val="bg1"/>
                </a:solidFill>
              </a:rPr>
              <a:t>Seleccionar la ecuación que corresponda aplicar según el </a:t>
            </a:r>
            <a:r>
              <a:rPr lang="es-AR" sz="2800" dirty="0" smtClean="0">
                <a:solidFill>
                  <a:schemeClr val="bg1"/>
                </a:solidFill>
              </a:rPr>
              <a:t>tipo </a:t>
            </a:r>
            <a:r>
              <a:rPr lang="es-AR" sz="2800" dirty="0">
                <a:solidFill>
                  <a:schemeClr val="bg1"/>
                </a:solidFill>
              </a:rPr>
              <a:t>acuífero.</a:t>
            </a:r>
          </a:p>
          <a:p>
            <a:pPr eaLnBrk="1" hangingPunct="1">
              <a:buFontTx/>
              <a:buAutoNum type="arabicPeriod"/>
            </a:pPr>
            <a:endParaRPr lang="es-AR" sz="2800" dirty="0">
              <a:solidFill>
                <a:schemeClr val="bg1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es-AR" sz="2800" dirty="0">
                <a:solidFill>
                  <a:schemeClr val="bg1"/>
                </a:solidFill>
              </a:rPr>
              <a:t>Siempre trabajar en las mismas UNIDADES. Recomiendo m/d. </a:t>
            </a:r>
          </a:p>
          <a:p>
            <a:pPr eaLnBrk="1" hangingPunct="1">
              <a:buFontTx/>
              <a:buAutoNum type="arabicPeriod"/>
            </a:pPr>
            <a:endParaRPr lang="es-AR" sz="2800" dirty="0">
              <a:solidFill>
                <a:schemeClr val="bg1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es-AR" sz="2800" dirty="0">
                <a:solidFill>
                  <a:schemeClr val="bg1"/>
                </a:solidFill>
              </a:rPr>
              <a:t>Es conveniente hacer el dibujo para ubicarse bien.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 Gráfico"/>
          <p:cNvGraphicFramePr>
            <a:graphicFrameLocks/>
          </p:cNvGraphicFramePr>
          <p:nvPr/>
        </p:nvGraphicFramePr>
        <p:xfrm>
          <a:off x="1043608" y="512676"/>
          <a:ext cx="7128792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3 Conector recto"/>
          <p:cNvCxnSpPr/>
          <p:nvPr/>
        </p:nvCxnSpPr>
        <p:spPr>
          <a:xfrm flipH="1">
            <a:off x="1547813" y="404813"/>
            <a:ext cx="4537075" cy="61928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Elipse"/>
          <p:cNvSpPr/>
          <p:nvPr/>
        </p:nvSpPr>
        <p:spPr>
          <a:xfrm>
            <a:off x="1979613" y="5589588"/>
            <a:ext cx="360362" cy="431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cxnSp>
        <p:nvCxnSpPr>
          <p:cNvPr id="11" name="1 Conector recto"/>
          <p:cNvCxnSpPr/>
          <p:nvPr/>
        </p:nvCxnSpPr>
        <p:spPr>
          <a:xfrm>
            <a:off x="1558925" y="3724275"/>
            <a:ext cx="37798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 Conector recto"/>
          <p:cNvCxnSpPr/>
          <p:nvPr/>
        </p:nvCxnSpPr>
        <p:spPr>
          <a:xfrm>
            <a:off x="1522413" y="2205038"/>
            <a:ext cx="38163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3 Cerrar llave"/>
          <p:cNvSpPr/>
          <p:nvPr/>
        </p:nvSpPr>
        <p:spPr>
          <a:xfrm>
            <a:off x="5230813" y="2205038"/>
            <a:ext cx="360362" cy="1519237"/>
          </a:xfrm>
          <a:prstGeom prst="rightBrace">
            <a:avLst>
              <a:gd name="adj1" fmla="val 80211"/>
              <a:gd name="adj2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AR"/>
          </a:p>
        </p:txBody>
      </p:sp>
      <p:sp>
        <p:nvSpPr>
          <p:cNvPr id="14" name="4 CuadroTexto"/>
          <p:cNvSpPr txBox="1">
            <a:spLocks noChangeArrowheads="1"/>
          </p:cNvSpPr>
          <p:nvPr/>
        </p:nvSpPr>
        <p:spPr bwMode="auto">
          <a:xfrm>
            <a:off x="5735638" y="2708275"/>
            <a:ext cx="1212850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 b="1">
                <a:sym typeface="Symbol" pitchFamily="18" charset="2"/>
              </a:rPr>
              <a:t>~0,525</a:t>
            </a:r>
            <a:endParaRPr lang="es-AR" sz="2400" b="1"/>
          </a:p>
        </p:txBody>
      </p:sp>
      <p:sp>
        <p:nvSpPr>
          <p:cNvPr id="15" name="1 CuadroTexto"/>
          <p:cNvSpPr txBox="1">
            <a:spLocks noChangeArrowheads="1"/>
          </p:cNvSpPr>
          <p:nvPr/>
        </p:nvSpPr>
        <p:spPr bwMode="auto">
          <a:xfrm>
            <a:off x="2339975" y="6099175"/>
            <a:ext cx="3035300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 b="1">
                <a:sym typeface="Symbol" pitchFamily="18" charset="2"/>
              </a:rPr>
              <a:t>1/r</a:t>
            </a:r>
            <a:r>
              <a:rPr lang="es-AR" sz="2400" b="1" baseline="30000">
                <a:sym typeface="Symbol" pitchFamily="18" charset="2"/>
              </a:rPr>
              <a:t>2</a:t>
            </a:r>
            <a:r>
              <a:rPr lang="es-AR" sz="2400" b="1" baseline="-25000">
                <a:sym typeface="Symbol" pitchFamily="18" charset="2"/>
              </a:rPr>
              <a:t>0</a:t>
            </a:r>
            <a:r>
              <a:rPr lang="es-AR" sz="2400" b="1">
                <a:sym typeface="Symbol" pitchFamily="18" charset="2"/>
              </a:rPr>
              <a:t>~0,000004(1/m</a:t>
            </a:r>
            <a:r>
              <a:rPr lang="es-AR" sz="2400" b="1" baseline="30000">
                <a:sym typeface="Symbol" pitchFamily="18" charset="2"/>
              </a:rPr>
              <a:t>2</a:t>
            </a:r>
            <a:r>
              <a:rPr lang="es-AR" sz="2400" b="1">
                <a:sym typeface="Symbol" pitchFamily="18" charset="2"/>
              </a:rPr>
              <a:t>)</a:t>
            </a:r>
            <a:endParaRPr lang="es-AR" sz="2400" b="1"/>
          </a:p>
        </p:txBody>
      </p:sp>
      <p:cxnSp>
        <p:nvCxnSpPr>
          <p:cNvPr id="5" name="4 Conector recto"/>
          <p:cNvCxnSpPr/>
          <p:nvPr/>
        </p:nvCxnSpPr>
        <p:spPr>
          <a:xfrm flipH="1">
            <a:off x="4572000" y="981075"/>
            <a:ext cx="658813" cy="172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69900"/>
            <a:ext cx="6964363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8 Forma libre"/>
          <p:cNvSpPr/>
          <p:nvPr/>
        </p:nvSpPr>
        <p:spPr>
          <a:xfrm>
            <a:off x="614363" y="1522413"/>
            <a:ext cx="4983162" cy="2613025"/>
          </a:xfrm>
          <a:custGeom>
            <a:avLst/>
            <a:gdLst>
              <a:gd name="connsiteX0" fmla="*/ 14042 w 4983975"/>
              <a:gd name="connsiteY0" fmla="*/ 114815 h 2613036"/>
              <a:gd name="connsiteX1" fmla="*/ 394 w 4983975"/>
              <a:gd name="connsiteY1" fmla="*/ 742612 h 2613036"/>
              <a:gd name="connsiteX2" fmla="*/ 27690 w 4983975"/>
              <a:gd name="connsiteY2" fmla="*/ 1602421 h 2613036"/>
              <a:gd name="connsiteX3" fmla="*/ 82281 w 4983975"/>
              <a:gd name="connsiteY3" fmla="*/ 2544117 h 2613036"/>
              <a:gd name="connsiteX4" fmla="*/ 928442 w 4983975"/>
              <a:gd name="connsiteY4" fmla="*/ 2530469 h 2613036"/>
              <a:gd name="connsiteX5" fmla="*/ 2770890 w 4983975"/>
              <a:gd name="connsiteY5" fmla="*/ 2530469 h 2613036"/>
              <a:gd name="connsiteX6" fmla="*/ 4162961 w 4983975"/>
              <a:gd name="connsiteY6" fmla="*/ 2475878 h 2613036"/>
              <a:gd name="connsiteX7" fmla="*/ 4872645 w 4983975"/>
              <a:gd name="connsiteY7" fmla="*/ 2489526 h 2613036"/>
              <a:gd name="connsiteX8" fmla="*/ 4886293 w 4983975"/>
              <a:gd name="connsiteY8" fmla="*/ 742612 h 2613036"/>
              <a:gd name="connsiteX9" fmla="*/ 4940884 w 4983975"/>
              <a:gd name="connsiteY9" fmla="*/ 32929 h 2613036"/>
              <a:gd name="connsiteX10" fmla="*/ 4176609 w 4983975"/>
              <a:gd name="connsiteY10" fmla="*/ 128463 h 2613036"/>
              <a:gd name="connsiteX11" fmla="*/ 3589755 w 4983975"/>
              <a:gd name="connsiteY11" fmla="*/ 223997 h 2613036"/>
              <a:gd name="connsiteX12" fmla="*/ 2907367 w 4983975"/>
              <a:gd name="connsiteY12" fmla="*/ 496953 h 2613036"/>
              <a:gd name="connsiteX13" fmla="*/ 2484287 w 4983975"/>
              <a:gd name="connsiteY13" fmla="*/ 728965 h 2613036"/>
              <a:gd name="connsiteX14" fmla="*/ 2061206 w 4983975"/>
              <a:gd name="connsiteY14" fmla="*/ 456009 h 2613036"/>
              <a:gd name="connsiteX15" fmla="*/ 1542591 w 4983975"/>
              <a:gd name="connsiteY15" fmla="*/ 210350 h 2613036"/>
              <a:gd name="connsiteX16" fmla="*/ 914794 w 4983975"/>
              <a:gd name="connsiteY16" fmla="*/ 73872 h 2613036"/>
              <a:gd name="connsiteX17" fmla="*/ 54985 w 4983975"/>
              <a:gd name="connsiteY17" fmla="*/ 32929 h 26130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983975" h="2613036">
                <a:moveTo>
                  <a:pt x="14042" y="114815"/>
                </a:moveTo>
                <a:cubicBezTo>
                  <a:pt x="6080" y="304746"/>
                  <a:pt x="-1881" y="494678"/>
                  <a:pt x="394" y="742612"/>
                </a:cubicBezTo>
                <a:cubicBezTo>
                  <a:pt x="2669" y="990546"/>
                  <a:pt x="14042" y="1302170"/>
                  <a:pt x="27690" y="1602421"/>
                </a:cubicBezTo>
                <a:cubicBezTo>
                  <a:pt x="41338" y="1902672"/>
                  <a:pt x="-67844" y="2389442"/>
                  <a:pt x="82281" y="2544117"/>
                </a:cubicBezTo>
                <a:cubicBezTo>
                  <a:pt x="232406" y="2698792"/>
                  <a:pt x="928442" y="2530469"/>
                  <a:pt x="928442" y="2530469"/>
                </a:cubicBezTo>
                <a:lnTo>
                  <a:pt x="2770890" y="2530469"/>
                </a:lnTo>
                <a:cubicBezTo>
                  <a:pt x="3309976" y="2521371"/>
                  <a:pt x="3812669" y="2482702"/>
                  <a:pt x="4162961" y="2475878"/>
                </a:cubicBezTo>
                <a:cubicBezTo>
                  <a:pt x="4513253" y="2469054"/>
                  <a:pt x="4752090" y="2778404"/>
                  <a:pt x="4872645" y="2489526"/>
                </a:cubicBezTo>
                <a:cubicBezTo>
                  <a:pt x="4993200" y="2200648"/>
                  <a:pt x="4874920" y="1152045"/>
                  <a:pt x="4886293" y="742612"/>
                </a:cubicBezTo>
                <a:cubicBezTo>
                  <a:pt x="4897666" y="333179"/>
                  <a:pt x="5059165" y="135287"/>
                  <a:pt x="4940884" y="32929"/>
                </a:cubicBezTo>
                <a:cubicBezTo>
                  <a:pt x="4822603" y="-69429"/>
                  <a:pt x="4401797" y="96618"/>
                  <a:pt x="4176609" y="128463"/>
                </a:cubicBezTo>
                <a:cubicBezTo>
                  <a:pt x="3951421" y="160308"/>
                  <a:pt x="3801295" y="162582"/>
                  <a:pt x="3589755" y="223997"/>
                </a:cubicBezTo>
                <a:cubicBezTo>
                  <a:pt x="3378215" y="285412"/>
                  <a:pt x="3091612" y="412792"/>
                  <a:pt x="2907367" y="496953"/>
                </a:cubicBezTo>
                <a:cubicBezTo>
                  <a:pt x="2723122" y="581114"/>
                  <a:pt x="2625314" y="735789"/>
                  <a:pt x="2484287" y="728965"/>
                </a:cubicBezTo>
                <a:cubicBezTo>
                  <a:pt x="2343260" y="722141"/>
                  <a:pt x="2218155" y="542445"/>
                  <a:pt x="2061206" y="456009"/>
                </a:cubicBezTo>
                <a:cubicBezTo>
                  <a:pt x="1904257" y="369573"/>
                  <a:pt x="1733660" y="274039"/>
                  <a:pt x="1542591" y="210350"/>
                </a:cubicBezTo>
                <a:cubicBezTo>
                  <a:pt x="1351522" y="146661"/>
                  <a:pt x="1162728" y="103442"/>
                  <a:pt x="914794" y="73872"/>
                </a:cubicBezTo>
                <a:cubicBezTo>
                  <a:pt x="666860" y="44302"/>
                  <a:pt x="360922" y="38615"/>
                  <a:pt x="54985" y="32929"/>
                </a:cubicBezTo>
              </a:path>
            </a:pathLst>
          </a:custGeom>
          <a:solidFill>
            <a:srgbClr val="FFFF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8" name="7 Forma libre"/>
          <p:cNvSpPr/>
          <p:nvPr/>
        </p:nvSpPr>
        <p:spPr>
          <a:xfrm>
            <a:off x="1414463" y="1633538"/>
            <a:ext cx="3176587" cy="2505075"/>
          </a:xfrm>
          <a:custGeom>
            <a:avLst/>
            <a:gdLst>
              <a:gd name="connsiteX0" fmla="*/ 73236 w 3077664"/>
              <a:gd name="connsiteY0" fmla="*/ 171372 h 2722760"/>
              <a:gd name="connsiteX1" fmla="*/ 45941 w 3077664"/>
              <a:gd name="connsiteY1" fmla="*/ 2532435 h 2722760"/>
              <a:gd name="connsiteX2" fmla="*/ 605499 w 3077664"/>
              <a:gd name="connsiteY2" fmla="*/ 2573378 h 2722760"/>
              <a:gd name="connsiteX3" fmla="*/ 1710968 w 3077664"/>
              <a:gd name="connsiteY3" fmla="*/ 2505140 h 2722760"/>
              <a:gd name="connsiteX4" fmla="*/ 2625368 w 3077664"/>
              <a:gd name="connsiteY4" fmla="*/ 2505140 h 2722760"/>
              <a:gd name="connsiteX5" fmla="*/ 3034801 w 3077664"/>
              <a:gd name="connsiteY5" fmla="*/ 2573378 h 2722760"/>
              <a:gd name="connsiteX6" fmla="*/ 3062096 w 3077664"/>
              <a:gd name="connsiteY6" fmla="*/ 1263193 h 2722760"/>
              <a:gd name="connsiteX7" fmla="*/ 3007505 w 3077664"/>
              <a:gd name="connsiteY7" fmla="*/ 266907 h 2722760"/>
              <a:gd name="connsiteX8" fmla="*/ 2570777 w 3077664"/>
              <a:gd name="connsiteY8" fmla="*/ 362441 h 2722760"/>
              <a:gd name="connsiteX9" fmla="*/ 2229583 w 3077664"/>
              <a:gd name="connsiteY9" fmla="*/ 498919 h 2722760"/>
              <a:gd name="connsiteX10" fmla="*/ 1779207 w 3077664"/>
              <a:gd name="connsiteY10" fmla="*/ 717283 h 2722760"/>
              <a:gd name="connsiteX11" fmla="*/ 1697320 w 3077664"/>
              <a:gd name="connsiteY11" fmla="*/ 758226 h 2722760"/>
              <a:gd name="connsiteX12" fmla="*/ 1451660 w 3077664"/>
              <a:gd name="connsiteY12" fmla="*/ 635396 h 2722760"/>
              <a:gd name="connsiteX13" fmla="*/ 1069523 w 3077664"/>
              <a:gd name="connsiteY13" fmla="*/ 417032 h 2722760"/>
              <a:gd name="connsiteX14" fmla="*/ 400783 w 3077664"/>
              <a:gd name="connsiteY14" fmla="*/ 212316 h 2722760"/>
              <a:gd name="connsiteX15" fmla="*/ 73236 w 3077664"/>
              <a:gd name="connsiteY15" fmla="*/ 171372 h 2722760"/>
              <a:gd name="connsiteX0" fmla="*/ 127990 w 3132418"/>
              <a:gd name="connsiteY0" fmla="*/ 94554 h 2575567"/>
              <a:gd name="connsiteX1" fmla="*/ 32456 w 3132418"/>
              <a:gd name="connsiteY1" fmla="*/ 1418387 h 2575567"/>
              <a:gd name="connsiteX2" fmla="*/ 660253 w 3132418"/>
              <a:gd name="connsiteY2" fmla="*/ 2496560 h 2575567"/>
              <a:gd name="connsiteX3" fmla="*/ 1765722 w 3132418"/>
              <a:gd name="connsiteY3" fmla="*/ 2428322 h 2575567"/>
              <a:gd name="connsiteX4" fmla="*/ 2680122 w 3132418"/>
              <a:gd name="connsiteY4" fmla="*/ 2428322 h 2575567"/>
              <a:gd name="connsiteX5" fmla="*/ 3089555 w 3132418"/>
              <a:gd name="connsiteY5" fmla="*/ 2496560 h 2575567"/>
              <a:gd name="connsiteX6" fmla="*/ 3116850 w 3132418"/>
              <a:gd name="connsiteY6" fmla="*/ 1186375 h 2575567"/>
              <a:gd name="connsiteX7" fmla="*/ 3062259 w 3132418"/>
              <a:gd name="connsiteY7" fmla="*/ 190089 h 2575567"/>
              <a:gd name="connsiteX8" fmla="*/ 2625531 w 3132418"/>
              <a:gd name="connsiteY8" fmla="*/ 285623 h 2575567"/>
              <a:gd name="connsiteX9" fmla="*/ 2284337 w 3132418"/>
              <a:gd name="connsiteY9" fmla="*/ 422101 h 2575567"/>
              <a:gd name="connsiteX10" fmla="*/ 1833961 w 3132418"/>
              <a:gd name="connsiteY10" fmla="*/ 640465 h 2575567"/>
              <a:gd name="connsiteX11" fmla="*/ 1752074 w 3132418"/>
              <a:gd name="connsiteY11" fmla="*/ 681408 h 2575567"/>
              <a:gd name="connsiteX12" fmla="*/ 1506414 w 3132418"/>
              <a:gd name="connsiteY12" fmla="*/ 558578 h 2575567"/>
              <a:gd name="connsiteX13" fmla="*/ 1124277 w 3132418"/>
              <a:gd name="connsiteY13" fmla="*/ 340214 h 2575567"/>
              <a:gd name="connsiteX14" fmla="*/ 455537 w 3132418"/>
              <a:gd name="connsiteY14" fmla="*/ 135498 h 2575567"/>
              <a:gd name="connsiteX15" fmla="*/ 127990 w 3132418"/>
              <a:gd name="connsiteY15" fmla="*/ 94554 h 2575567"/>
              <a:gd name="connsiteX0" fmla="*/ 96438 w 3100866"/>
              <a:gd name="connsiteY0" fmla="*/ 94554 h 2575567"/>
              <a:gd name="connsiteX1" fmla="*/ 904 w 3100866"/>
              <a:gd name="connsiteY1" fmla="*/ 1418387 h 2575567"/>
              <a:gd name="connsiteX2" fmla="*/ 628701 w 3100866"/>
              <a:gd name="connsiteY2" fmla="*/ 2496560 h 2575567"/>
              <a:gd name="connsiteX3" fmla="*/ 1734170 w 3100866"/>
              <a:gd name="connsiteY3" fmla="*/ 2428322 h 2575567"/>
              <a:gd name="connsiteX4" fmla="*/ 2648570 w 3100866"/>
              <a:gd name="connsiteY4" fmla="*/ 2428322 h 2575567"/>
              <a:gd name="connsiteX5" fmla="*/ 3058003 w 3100866"/>
              <a:gd name="connsiteY5" fmla="*/ 2496560 h 2575567"/>
              <a:gd name="connsiteX6" fmla="*/ 3085298 w 3100866"/>
              <a:gd name="connsiteY6" fmla="*/ 1186375 h 2575567"/>
              <a:gd name="connsiteX7" fmla="*/ 3030707 w 3100866"/>
              <a:gd name="connsiteY7" fmla="*/ 190089 h 2575567"/>
              <a:gd name="connsiteX8" fmla="*/ 2593979 w 3100866"/>
              <a:gd name="connsiteY8" fmla="*/ 285623 h 2575567"/>
              <a:gd name="connsiteX9" fmla="*/ 2252785 w 3100866"/>
              <a:gd name="connsiteY9" fmla="*/ 422101 h 2575567"/>
              <a:gd name="connsiteX10" fmla="*/ 1802409 w 3100866"/>
              <a:gd name="connsiteY10" fmla="*/ 640465 h 2575567"/>
              <a:gd name="connsiteX11" fmla="*/ 1720522 w 3100866"/>
              <a:gd name="connsiteY11" fmla="*/ 681408 h 2575567"/>
              <a:gd name="connsiteX12" fmla="*/ 1474862 w 3100866"/>
              <a:gd name="connsiteY12" fmla="*/ 558578 h 2575567"/>
              <a:gd name="connsiteX13" fmla="*/ 1092725 w 3100866"/>
              <a:gd name="connsiteY13" fmla="*/ 340214 h 2575567"/>
              <a:gd name="connsiteX14" fmla="*/ 423985 w 3100866"/>
              <a:gd name="connsiteY14" fmla="*/ 135498 h 2575567"/>
              <a:gd name="connsiteX15" fmla="*/ 96438 w 3100866"/>
              <a:gd name="connsiteY15" fmla="*/ 94554 h 2575567"/>
              <a:gd name="connsiteX0" fmla="*/ 81280 w 3153946"/>
              <a:gd name="connsiteY0" fmla="*/ 413944 h 2444581"/>
              <a:gd name="connsiteX1" fmla="*/ 53984 w 3153946"/>
              <a:gd name="connsiteY1" fmla="*/ 1287401 h 2444581"/>
              <a:gd name="connsiteX2" fmla="*/ 681781 w 3153946"/>
              <a:gd name="connsiteY2" fmla="*/ 2365574 h 2444581"/>
              <a:gd name="connsiteX3" fmla="*/ 1787250 w 3153946"/>
              <a:gd name="connsiteY3" fmla="*/ 2297336 h 2444581"/>
              <a:gd name="connsiteX4" fmla="*/ 2701650 w 3153946"/>
              <a:gd name="connsiteY4" fmla="*/ 2297336 h 2444581"/>
              <a:gd name="connsiteX5" fmla="*/ 3111083 w 3153946"/>
              <a:gd name="connsiteY5" fmla="*/ 2365574 h 2444581"/>
              <a:gd name="connsiteX6" fmla="*/ 3138378 w 3153946"/>
              <a:gd name="connsiteY6" fmla="*/ 1055389 h 2444581"/>
              <a:gd name="connsiteX7" fmla="*/ 3083787 w 3153946"/>
              <a:gd name="connsiteY7" fmla="*/ 59103 h 2444581"/>
              <a:gd name="connsiteX8" fmla="*/ 2647059 w 3153946"/>
              <a:gd name="connsiteY8" fmla="*/ 154637 h 2444581"/>
              <a:gd name="connsiteX9" fmla="*/ 2305865 w 3153946"/>
              <a:gd name="connsiteY9" fmla="*/ 291115 h 2444581"/>
              <a:gd name="connsiteX10" fmla="*/ 1855489 w 3153946"/>
              <a:gd name="connsiteY10" fmla="*/ 509479 h 2444581"/>
              <a:gd name="connsiteX11" fmla="*/ 1773602 w 3153946"/>
              <a:gd name="connsiteY11" fmla="*/ 550422 h 2444581"/>
              <a:gd name="connsiteX12" fmla="*/ 1527942 w 3153946"/>
              <a:gd name="connsiteY12" fmla="*/ 427592 h 2444581"/>
              <a:gd name="connsiteX13" fmla="*/ 1145805 w 3153946"/>
              <a:gd name="connsiteY13" fmla="*/ 209228 h 2444581"/>
              <a:gd name="connsiteX14" fmla="*/ 477065 w 3153946"/>
              <a:gd name="connsiteY14" fmla="*/ 4512 h 2444581"/>
              <a:gd name="connsiteX15" fmla="*/ 81280 w 3153946"/>
              <a:gd name="connsiteY15" fmla="*/ 413944 h 2444581"/>
              <a:gd name="connsiteX0" fmla="*/ 71308 w 3143974"/>
              <a:gd name="connsiteY0" fmla="*/ 413944 h 2444581"/>
              <a:gd name="connsiteX1" fmla="*/ 44012 w 3143974"/>
              <a:gd name="connsiteY1" fmla="*/ 1287401 h 2444581"/>
              <a:gd name="connsiteX2" fmla="*/ 671809 w 3143974"/>
              <a:gd name="connsiteY2" fmla="*/ 2365574 h 2444581"/>
              <a:gd name="connsiteX3" fmla="*/ 1777278 w 3143974"/>
              <a:gd name="connsiteY3" fmla="*/ 2297336 h 2444581"/>
              <a:gd name="connsiteX4" fmla="*/ 2691678 w 3143974"/>
              <a:gd name="connsiteY4" fmla="*/ 2297336 h 2444581"/>
              <a:gd name="connsiteX5" fmla="*/ 3101111 w 3143974"/>
              <a:gd name="connsiteY5" fmla="*/ 2365574 h 2444581"/>
              <a:gd name="connsiteX6" fmla="*/ 3128406 w 3143974"/>
              <a:gd name="connsiteY6" fmla="*/ 1055389 h 2444581"/>
              <a:gd name="connsiteX7" fmla="*/ 3073815 w 3143974"/>
              <a:gd name="connsiteY7" fmla="*/ 59103 h 2444581"/>
              <a:gd name="connsiteX8" fmla="*/ 2637087 w 3143974"/>
              <a:gd name="connsiteY8" fmla="*/ 154637 h 2444581"/>
              <a:gd name="connsiteX9" fmla="*/ 2295893 w 3143974"/>
              <a:gd name="connsiteY9" fmla="*/ 291115 h 2444581"/>
              <a:gd name="connsiteX10" fmla="*/ 1845517 w 3143974"/>
              <a:gd name="connsiteY10" fmla="*/ 509479 h 2444581"/>
              <a:gd name="connsiteX11" fmla="*/ 1763630 w 3143974"/>
              <a:gd name="connsiteY11" fmla="*/ 550422 h 2444581"/>
              <a:gd name="connsiteX12" fmla="*/ 1517970 w 3143974"/>
              <a:gd name="connsiteY12" fmla="*/ 427592 h 2444581"/>
              <a:gd name="connsiteX13" fmla="*/ 1135833 w 3143974"/>
              <a:gd name="connsiteY13" fmla="*/ 209228 h 2444581"/>
              <a:gd name="connsiteX14" fmla="*/ 467093 w 3143974"/>
              <a:gd name="connsiteY14" fmla="*/ 4512 h 2444581"/>
              <a:gd name="connsiteX15" fmla="*/ 71308 w 3143974"/>
              <a:gd name="connsiteY15" fmla="*/ 413944 h 2444581"/>
              <a:gd name="connsiteX0" fmla="*/ 27471 w 3100137"/>
              <a:gd name="connsiteY0" fmla="*/ 413944 h 2444581"/>
              <a:gd name="connsiteX1" fmla="*/ 175 w 3100137"/>
              <a:gd name="connsiteY1" fmla="*/ 1287401 h 2444581"/>
              <a:gd name="connsiteX2" fmla="*/ 627972 w 3100137"/>
              <a:gd name="connsiteY2" fmla="*/ 2365574 h 2444581"/>
              <a:gd name="connsiteX3" fmla="*/ 1733441 w 3100137"/>
              <a:gd name="connsiteY3" fmla="*/ 2297336 h 2444581"/>
              <a:gd name="connsiteX4" fmla="*/ 2647841 w 3100137"/>
              <a:gd name="connsiteY4" fmla="*/ 2297336 h 2444581"/>
              <a:gd name="connsiteX5" fmla="*/ 3057274 w 3100137"/>
              <a:gd name="connsiteY5" fmla="*/ 2365574 h 2444581"/>
              <a:gd name="connsiteX6" fmla="*/ 3084569 w 3100137"/>
              <a:gd name="connsiteY6" fmla="*/ 1055389 h 2444581"/>
              <a:gd name="connsiteX7" fmla="*/ 3029978 w 3100137"/>
              <a:gd name="connsiteY7" fmla="*/ 59103 h 2444581"/>
              <a:gd name="connsiteX8" fmla="*/ 2593250 w 3100137"/>
              <a:gd name="connsiteY8" fmla="*/ 154637 h 2444581"/>
              <a:gd name="connsiteX9" fmla="*/ 2252056 w 3100137"/>
              <a:gd name="connsiteY9" fmla="*/ 291115 h 2444581"/>
              <a:gd name="connsiteX10" fmla="*/ 1801680 w 3100137"/>
              <a:gd name="connsiteY10" fmla="*/ 509479 h 2444581"/>
              <a:gd name="connsiteX11" fmla="*/ 1719793 w 3100137"/>
              <a:gd name="connsiteY11" fmla="*/ 550422 h 2444581"/>
              <a:gd name="connsiteX12" fmla="*/ 1474133 w 3100137"/>
              <a:gd name="connsiteY12" fmla="*/ 427592 h 2444581"/>
              <a:gd name="connsiteX13" fmla="*/ 1091996 w 3100137"/>
              <a:gd name="connsiteY13" fmla="*/ 209228 h 2444581"/>
              <a:gd name="connsiteX14" fmla="*/ 423256 w 3100137"/>
              <a:gd name="connsiteY14" fmla="*/ 4512 h 2444581"/>
              <a:gd name="connsiteX15" fmla="*/ 27471 w 3100137"/>
              <a:gd name="connsiteY15" fmla="*/ 413944 h 2444581"/>
              <a:gd name="connsiteX0" fmla="*/ 27471 w 3100137"/>
              <a:gd name="connsiteY0" fmla="*/ 454106 h 2484743"/>
              <a:gd name="connsiteX1" fmla="*/ 175 w 3100137"/>
              <a:gd name="connsiteY1" fmla="*/ 1327563 h 2484743"/>
              <a:gd name="connsiteX2" fmla="*/ 627972 w 3100137"/>
              <a:gd name="connsiteY2" fmla="*/ 2405736 h 2484743"/>
              <a:gd name="connsiteX3" fmla="*/ 1733441 w 3100137"/>
              <a:gd name="connsiteY3" fmla="*/ 2337498 h 2484743"/>
              <a:gd name="connsiteX4" fmla="*/ 2647841 w 3100137"/>
              <a:gd name="connsiteY4" fmla="*/ 2337498 h 2484743"/>
              <a:gd name="connsiteX5" fmla="*/ 3057274 w 3100137"/>
              <a:gd name="connsiteY5" fmla="*/ 2405736 h 2484743"/>
              <a:gd name="connsiteX6" fmla="*/ 3084569 w 3100137"/>
              <a:gd name="connsiteY6" fmla="*/ 1095551 h 2484743"/>
              <a:gd name="connsiteX7" fmla="*/ 3029978 w 3100137"/>
              <a:gd name="connsiteY7" fmla="*/ 99265 h 2484743"/>
              <a:gd name="connsiteX8" fmla="*/ 2593250 w 3100137"/>
              <a:gd name="connsiteY8" fmla="*/ 194799 h 2484743"/>
              <a:gd name="connsiteX9" fmla="*/ 2252056 w 3100137"/>
              <a:gd name="connsiteY9" fmla="*/ 331277 h 2484743"/>
              <a:gd name="connsiteX10" fmla="*/ 1801680 w 3100137"/>
              <a:gd name="connsiteY10" fmla="*/ 549641 h 2484743"/>
              <a:gd name="connsiteX11" fmla="*/ 1719793 w 3100137"/>
              <a:gd name="connsiteY11" fmla="*/ 590584 h 2484743"/>
              <a:gd name="connsiteX12" fmla="*/ 1474133 w 3100137"/>
              <a:gd name="connsiteY12" fmla="*/ 467754 h 2484743"/>
              <a:gd name="connsiteX13" fmla="*/ 1091996 w 3100137"/>
              <a:gd name="connsiteY13" fmla="*/ 249390 h 2484743"/>
              <a:gd name="connsiteX14" fmla="*/ 123006 w 3100137"/>
              <a:gd name="connsiteY14" fmla="*/ 3731 h 2484743"/>
              <a:gd name="connsiteX15" fmla="*/ 27471 w 3100137"/>
              <a:gd name="connsiteY15" fmla="*/ 454106 h 2484743"/>
              <a:gd name="connsiteX0" fmla="*/ 69351 w 3142017"/>
              <a:gd name="connsiteY0" fmla="*/ 454106 h 2484743"/>
              <a:gd name="connsiteX1" fmla="*/ 42055 w 3142017"/>
              <a:gd name="connsiteY1" fmla="*/ 1327563 h 2484743"/>
              <a:gd name="connsiteX2" fmla="*/ 164884 w 3142017"/>
              <a:gd name="connsiteY2" fmla="*/ 2405736 h 2484743"/>
              <a:gd name="connsiteX3" fmla="*/ 1775321 w 3142017"/>
              <a:gd name="connsiteY3" fmla="*/ 2337498 h 2484743"/>
              <a:gd name="connsiteX4" fmla="*/ 2689721 w 3142017"/>
              <a:gd name="connsiteY4" fmla="*/ 2337498 h 2484743"/>
              <a:gd name="connsiteX5" fmla="*/ 3099154 w 3142017"/>
              <a:gd name="connsiteY5" fmla="*/ 2405736 h 2484743"/>
              <a:gd name="connsiteX6" fmla="*/ 3126449 w 3142017"/>
              <a:gd name="connsiteY6" fmla="*/ 1095551 h 2484743"/>
              <a:gd name="connsiteX7" fmla="*/ 3071858 w 3142017"/>
              <a:gd name="connsiteY7" fmla="*/ 99265 h 2484743"/>
              <a:gd name="connsiteX8" fmla="*/ 2635130 w 3142017"/>
              <a:gd name="connsiteY8" fmla="*/ 194799 h 2484743"/>
              <a:gd name="connsiteX9" fmla="*/ 2293936 w 3142017"/>
              <a:gd name="connsiteY9" fmla="*/ 331277 h 2484743"/>
              <a:gd name="connsiteX10" fmla="*/ 1843560 w 3142017"/>
              <a:gd name="connsiteY10" fmla="*/ 549641 h 2484743"/>
              <a:gd name="connsiteX11" fmla="*/ 1761673 w 3142017"/>
              <a:gd name="connsiteY11" fmla="*/ 590584 h 2484743"/>
              <a:gd name="connsiteX12" fmla="*/ 1516013 w 3142017"/>
              <a:gd name="connsiteY12" fmla="*/ 467754 h 2484743"/>
              <a:gd name="connsiteX13" fmla="*/ 1133876 w 3142017"/>
              <a:gd name="connsiteY13" fmla="*/ 249390 h 2484743"/>
              <a:gd name="connsiteX14" fmla="*/ 164886 w 3142017"/>
              <a:gd name="connsiteY14" fmla="*/ 3731 h 2484743"/>
              <a:gd name="connsiteX15" fmla="*/ 69351 w 3142017"/>
              <a:gd name="connsiteY15" fmla="*/ 454106 h 2484743"/>
              <a:gd name="connsiteX0" fmla="*/ 32647 w 3105313"/>
              <a:gd name="connsiteY0" fmla="*/ 454106 h 2521588"/>
              <a:gd name="connsiteX1" fmla="*/ 5351 w 3105313"/>
              <a:gd name="connsiteY1" fmla="*/ 1327563 h 2521588"/>
              <a:gd name="connsiteX2" fmla="*/ 128180 w 3105313"/>
              <a:gd name="connsiteY2" fmla="*/ 2405736 h 2521588"/>
              <a:gd name="connsiteX3" fmla="*/ 1738617 w 3105313"/>
              <a:gd name="connsiteY3" fmla="*/ 2337498 h 2521588"/>
              <a:gd name="connsiteX4" fmla="*/ 2653017 w 3105313"/>
              <a:gd name="connsiteY4" fmla="*/ 2337498 h 2521588"/>
              <a:gd name="connsiteX5" fmla="*/ 3062450 w 3105313"/>
              <a:gd name="connsiteY5" fmla="*/ 2405736 h 2521588"/>
              <a:gd name="connsiteX6" fmla="*/ 3089745 w 3105313"/>
              <a:gd name="connsiteY6" fmla="*/ 1095551 h 2521588"/>
              <a:gd name="connsiteX7" fmla="*/ 3035154 w 3105313"/>
              <a:gd name="connsiteY7" fmla="*/ 99265 h 2521588"/>
              <a:gd name="connsiteX8" fmla="*/ 2598426 w 3105313"/>
              <a:gd name="connsiteY8" fmla="*/ 194799 h 2521588"/>
              <a:gd name="connsiteX9" fmla="*/ 2257232 w 3105313"/>
              <a:gd name="connsiteY9" fmla="*/ 331277 h 2521588"/>
              <a:gd name="connsiteX10" fmla="*/ 1806856 w 3105313"/>
              <a:gd name="connsiteY10" fmla="*/ 549641 h 2521588"/>
              <a:gd name="connsiteX11" fmla="*/ 1724969 w 3105313"/>
              <a:gd name="connsiteY11" fmla="*/ 590584 h 2521588"/>
              <a:gd name="connsiteX12" fmla="*/ 1479309 w 3105313"/>
              <a:gd name="connsiteY12" fmla="*/ 467754 h 2521588"/>
              <a:gd name="connsiteX13" fmla="*/ 1097172 w 3105313"/>
              <a:gd name="connsiteY13" fmla="*/ 249390 h 2521588"/>
              <a:gd name="connsiteX14" fmla="*/ 128182 w 3105313"/>
              <a:gd name="connsiteY14" fmla="*/ 3731 h 2521588"/>
              <a:gd name="connsiteX15" fmla="*/ 32647 w 3105313"/>
              <a:gd name="connsiteY15" fmla="*/ 454106 h 2521588"/>
              <a:gd name="connsiteX0" fmla="*/ 69351 w 3142017"/>
              <a:gd name="connsiteY0" fmla="*/ 454106 h 2510065"/>
              <a:gd name="connsiteX1" fmla="*/ 42055 w 3142017"/>
              <a:gd name="connsiteY1" fmla="*/ 1327563 h 2510065"/>
              <a:gd name="connsiteX2" fmla="*/ 164884 w 3142017"/>
              <a:gd name="connsiteY2" fmla="*/ 2405736 h 2510065"/>
              <a:gd name="connsiteX3" fmla="*/ 1775321 w 3142017"/>
              <a:gd name="connsiteY3" fmla="*/ 2460327 h 2510065"/>
              <a:gd name="connsiteX4" fmla="*/ 2689721 w 3142017"/>
              <a:gd name="connsiteY4" fmla="*/ 2337498 h 2510065"/>
              <a:gd name="connsiteX5" fmla="*/ 3099154 w 3142017"/>
              <a:gd name="connsiteY5" fmla="*/ 2405736 h 2510065"/>
              <a:gd name="connsiteX6" fmla="*/ 3126449 w 3142017"/>
              <a:gd name="connsiteY6" fmla="*/ 1095551 h 2510065"/>
              <a:gd name="connsiteX7" fmla="*/ 3071858 w 3142017"/>
              <a:gd name="connsiteY7" fmla="*/ 99265 h 2510065"/>
              <a:gd name="connsiteX8" fmla="*/ 2635130 w 3142017"/>
              <a:gd name="connsiteY8" fmla="*/ 194799 h 2510065"/>
              <a:gd name="connsiteX9" fmla="*/ 2293936 w 3142017"/>
              <a:gd name="connsiteY9" fmla="*/ 331277 h 2510065"/>
              <a:gd name="connsiteX10" fmla="*/ 1843560 w 3142017"/>
              <a:gd name="connsiteY10" fmla="*/ 549641 h 2510065"/>
              <a:gd name="connsiteX11" fmla="*/ 1761673 w 3142017"/>
              <a:gd name="connsiteY11" fmla="*/ 590584 h 2510065"/>
              <a:gd name="connsiteX12" fmla="*/ 1516013 w 3142017"/>
              <a:gd name="connsiteY12" fmla="*/ 467754 h 2510065"/>
              <a:gd name="connsiteX13" fmla="*/ 1133876 w 3142017"/>
              <a:gd name="connsiteY13" fmla="*/ 249390 h 2510065"/>
              <a:gd name="connsiteX14" fmla="*/ 164886 w 3142017"/>
              <a:gd name="connsiteY14" fmla="*/ 3731 h 2510065"/>
              <a:gd name="connsiteX15" fmla="*/ 69351 w 3142017"/>
              <a:gd name="connsiteY15" fmla="*/ 454106 h 2510065"/>
              <a:gd name="connsiteX0" fmla="*/ 69351 w 3142017"/>
              <a:gd name="connsiteY0" fmla="*/ 454106 h 2532506"/>
              <a:gd name="connsiteX1" fmla="*/ 42055 w 3142017"/>
              <a:gd name="connsiteY1" fmla="*/ 1327563 h 2532506"/>
              <a:gd name="connsiteX2" fmla="*/ 164884 w 3142017"/>
              <a:gd name="connsiteY2" fmla="*/ 2405736 h 2532506"/>
              <a:gd name="connsiteX3" fmla="*/ 1775321 w 3142017"/>
              <a:gd name="connsiteY3" fmla="*/ 2460327 h 2532506"/>
              <a:gd name="connsiteX4" fmla="*/ 2689721 w 3142017"/>
              <a:gd name="connsiteY4" fmla="*/ 2487623 h 2532506"/>
              <a:gd name="connsiteX5" fmla="*/ 3099154 w 3142017"/>
              <a:gd name="connsiteY5" fmla="*/ 2405736 h 2532506"/>
              <a:gd name="connsiteX6" fmla="*/ 3126449 w 3142017"/>
              <a:gd name="connsiteY6" fmla="*/ 1095551 h 2532506"/>
              <a:gd name="connsiteX7" fmla="*/ 3071858 w 3142017"/>
              <a:gd name="connsiteY7" fmla="*/ 99265 h 2532506"/>
              <a:gd name="connsiteX8" fmla="*/ 2635130 w 3142017"/>
              <a:gd name="connsiteY8" fmla="*/ 194799 h 2532506"/>
              <a:gd name="connsiteX9" fmla="*/ 2293936 w 3142017"/>
              <a:gd name="connsiteY9" fmla="*/ 331277 h 2532506"/>
              <a:gd name="connsiteX10" fmla="*/ 1843560 w 3142017"/>
              <a:gd name="connsiteY10" fmla="*/ 549641 h 2532506"/>
              <a:gd name="connsiteX11" fmla="*/ 1761673 w 3142017"/>
              <a:gd name="connsiteY11" fmla="*/ 590584 h 2532506"/>
              <a:gd name="connsiteX12" fmla="*/ 1516013 w 3142017"/>
              <a:gd name="connsiteY12" fmla="*/ 467754 h 2532506"/>
              <a:gd name="connsiteX13" fmla="*/ 1133876 w 3142017"/>
              <a:gd name="connsiteY13" fmla="*/ 249390 h 2532506"/>
              <a:gd name="connsiteX14" fmla="*/ 164886 w 3142017"/>
              <a:gd name="connsiteY14" fmla="*/ 3731 h 2532506"/>
              <a:gd name="connsiteX15" fmla="*/ 69351 w 3142017"/>
              <a:gd name="connsiteY15" fmla="*/ 454106 h 2532506"/>
              <a:gd name="connsiteX0" fmla="*/ 69351 w 3142017"/>
              <a:gd name="connsiteY0" fmla="*/ 454106 h 2505899"/>
              <a:gd name="connsiteX1" fmla="*/ 42055 w 3142017"/>
              <a:gd name="connsiteY1" fmla="*/ 1327563 h 2505899"/>
              <a:gd name="connsiteX2" fmla="*/ 164884 w 3142017"/>
              <a:gd name="connsiteY2" fmla="*/ 2405736 h 2505899"/>
              <a:gd name="connsiteX3" fmla="*/ 1775321 w 3142017"/>
              <a:gd name="connsiteY3" fmla="*/ 2460327 h 2505899"/>
              <a:gd name="connsiteX4" fmla="*/ 2689721 w 3142017"/>
              <a:gd name="connsiteY4" fmla="*/ 2419384 h 2505899"/>
              <a:gd name="connsiteX5" fmla="*/ 3099154 w 3142017"/>
              <a:gd name="connsiteY5" fmla="*/ 2405736 h 2505899"/>
              <a:gd name="connsiteX6" fmla="*/ 3126449 w 3142017"/>
              <a:gd name="connsiteY6" fmla="*/ 1095551 h 2505899"/>
              <a:gd name="connsiteX7" fmla="*/ 3071858 w 3142017"/>
              <a:gd name="connsiteY7" fmla="*/ 99265 h 2505899"/>
              <a:gd name="connsiteX8" fmla="*/ 2635130 w 3142017"/>
              <a:gd name="connsiteY8" fmla="*/ 194799 h 2505899"/>
              <a:gd name="connsiteX9" fmla="*/ 2293936 w 3142017"/>
              <a:gd name="connsiteY9" fmla="*/ 331277 h 2505899"/>
              <a:gd name="connsiteX10" fmla="*/ 1843560 w 3142017"/>
              <a:gd name="connsiteY10" fmla="*/ 549641 h 2505899"/>
              <a:gd name="connsiteX11" fmla="*/ 1761673 w 3142017"/>
              <a:gd name="connsiteY11" fmla="*/ 590584 h 2505899"/>
              <a:gd name="connsiteX12" fmla="*/ 1516013 w 3142017"/>
              <a:gd name="connsiteY12" fmla="*/ 467754 h 2505899"/>
              <a:gd name="connsiteX13" fmla="*/ 1133876 w 3142017"/>
              <a:gd name="connsiteY13" fmla="*/ 249390 h 2505899"/>
              <a:gd name="connsiteX14" fmla="*/ 164886 w 3142017"/>
              <a:gd name="connsiteY14" fmla="*/ 3731 h 2505899"/>
              <a:gd name="connsiteX15" fmla="*/ 69351 w 3142017"/>
              <a:gd name="connsiteY15" fmla="*/ 454106 h 2505899"/>
              <a:gd name="connsiteX0" fmla="*/ 32647 w 3105313"/>
              <a:gd name="connsiteY0" fmla="*/ 454106 h 2505899"/>
              <a:gd name="connsiteX1" fmla="*/ 5351 w 3105313"/>
              <a:gd name="connsiteY1" fmla="*/ 1327563 h 2505899"/>
              <a:gd name="connsiteX2" fmla="*/ 128180 w 3105313"/>
              <a:gd name="connsiteY2" fmla="*/ 2405736 h 2505899"/>
              <a:gd name="connsiteX3" fmla="*/ 919751 w 3105313"/>
              <a:gd name="connsiteY3" fmla="*/ 2460327 h 2505899"/>
              <a:gd name="connsiteX4" fmla="*/ 2653017 w 3105313"/>
              <a:gd name="connsiteY4" fmla="*/ 2419384 h 2505899"/>
              <a:gd name="connsiteX5" fmla="*/ 3062450 w 3105313"/>
              <a:gd name="connsiteY5" fmla="*/ 2405736 h 2505899"/>
              <a:gd name="connsiteX6" fmla="*/ 3089745 w 3105313"/>
              <a:gd name="connsiteY6" fmla="*/ 1095551 h 2505899"/>
              <a:gd name="connsiteX7" fmla="*/ 3035154 w 3105313"/>
              <a:gd name="connsiteY7" fmla="*/ 99265 h 2505899"/>
              <a:gd name="connsiteX8" fmla="*/ 2598426 w 3105313"/>
              <a:gd name="connsiteY8" fmla="*/ 194799 h 2505899"/>
              <a:gd name="connsiteX9" fmla="*/ 2257232 w 3105313"/>
              <a:gd name="connsiteY9" fmla="*/ 331277 h 2505899"/>
              <a:gd name="connsiteX10" fmla="*/ 1806856 w 3105313"/>
              <a:gd name="connsiteY10" fmla="*/ 549641 h 2505899"/>
              <a:gd name="connsiteX11" fmla="*/ 1724969 w 3105313"/>
              <a:gd name="connsiteY11" fmla="*/ 590584 h 2505899"/>
              <a:gd name="connsiteX12" fmla="*/ 1479309 w 3105313"/>
              <a:gd name="connsiteY12" fmla="*/ 467754 h 2505899"/>
              <a:gd name="connsiteX13" fmla="*/ 1097172 w 3105313"/>
              <a:gd name="connsiteY13" fmla="*/ 249390 h 2505899"/>
              <a:gd name="connsiteX14" fmla="*/ 128182 w 3105313"/>
              <a:gd name="connsiteY14" fmla="*/ 3731 h 2505899"/>
              <a:gd name="connsiteX15" fmla="*/ 32647 w 3105313"/>
              <a:gd name="connsiteY15" fmla="*/ 454106 h 2505899"/>
              <a:gd name="connsiteX0" fmla="*/ 32647 w 3141281"/>
              <a:gd name="connsiteY0" fmla="*/ 454106 h 2520665"/>
              <a:gd name="connsiteX1" fmla="*/ 5351 w 3141281"/>
              <a:gd name="connsiteY1" fmla="*/ 1327563 h 2520665"/>
              <a:gd name="connsiteX2" fmla="*/ 128180 w 3141281"/>
              <a:gd name="connsiteY2" fmla="*/ 2405736 h 2520665"/>
              <a:gd name="connsiteX3" fmla="*/ 919751 w 3141281"/>
              <a:gd name="connsiteY3" fmla="*/ 2460327 h 2520665"/>
              <a:gd name="connsiteX4" fmla="*/ 2148050 w 3141281"/>
              <a:gd name="connsiteY4" fmla="*/ 2460327 h 2520665"/>
              <a:gd name="connsiteX5" fmla="*/ 3062450 w 3141281"/>
              <a:gd name="connsiteY5" fmla="*/ 2405736 h 2520665"/>
              <a:gd name="connsiteX6" fmla="*/ 3089745 w 3141281"/>
              <a:gd name="connsiteY6" fmla="*/ 1095551 h 2520665"/>
              <a:gd name="connsiteX7" fmla="*/ 3035154 w 3141281"/>
              <a:gd name="connsiteY7" fmla="*/ 99265 h 2520665"/>
              <a:gd name="connsiteX8" fmla="*/ 2598426 w 3141281"/>
              <a:gd name="connsiteY8" fmla="*/ 194799 h 2520665"/>
              <a:gd name="connsiteX9" fmla="*/ 2257232 w 3141281"/>
              <a:gd name="connsiteY9" fmla="*/ 331277 h 2520665"/>
              <a:gd name="connsiteX10" fmla="*/ 1806856 w 3141281"/>
              <a:gd name="connsiteY10" fmla="*/ 549641 h 2520665"/>
              <a:gd name="connsiteX11" fmla="*/ 1724969 w 3141281"/>
              <a:gd name="connsiteY11" fmla="*/ 590584 h 2520665"/>
              <a:gd name="connsiteX12" fmla="*/ 1479309 w 3141281"/>
              <a:gd name="connsiteY12" fmla="*/ 467754 h 2520665"/>
              <a:gd name="connsiteX13" fmla="*/ 1097172 w 3141281"/>
              <a:gd name="connsiteY13" fmla="*/ 249390 h 2520665"/>
              <a:gd name="connsiteX14" fmla="*/ 128182 w 3141281"/>
              <a:gd name="connsiteY14" fmla="*/ 3731 h 2520665"/>
              <a:gd name="connsiteX15" fmla="*/ 32647 w 3141281"/>
              <a:gd name="connsiteY15" fmla="*/ 454106 h 2520665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598426 w 3177312"/>
              <a:gd name="connsiteY8" fmla="*/ 194799 h 2503893"/>
              <a:gd name="connsiteX9" fmla="*/ 2257232 w 3177312"/>
              <a:gd name="connsiteY9" fmla="*/ 331277 h 2503893"/>
              <a:gd name="connsiteX10" fmla="*/ 1806856 w 3177312"/>
              <a:gd name="connsiteY10" fmla="*/ 549641 h 2503893"/>
              <a:gd name="connsiteX11" fmla="*/ 1724969 w 3177312"/>
              <a:gd name="connsiteY11" fmla="*/ 590584 h 2503893"/>
              <a:gd name="connsiteX12" fmla="*/ 1479309 w 3177312"/>
              <a:gd name="connsiteY12" fmla="*/ 467754 h 2503893"/>
              <a:gd name="connsiteX13" fmla="*/ 1097172 w 3177312"/>
              <a:gd name="connsiteY13" fmla="*/ 249390 h 2503893"/>
              <a:gd name="connsiteX14" fmla="*/ 128182 w 3177312"/>
              <a:gd name="connsiteY14" fmla="*/ 3731 h 2503893"/>
              <a:gd name="connsiteX15" fmla="*/ 32647 w 3177312"/>
              <a:gd name="connsiteY15" fmla="*/ 454106 h 2503893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598426 w 3177312"/>
              <a:gd name="connsiteY8" fmla="*/ 194799 h 2503893"/>
              <a:gd name="connsiteX9" fmla="*/ 2202641 w 3177312"/>
              <a:gd name="connsiteY9" fmla="*/ 290333 h 2503893"/>
              <a:gd name="connsiteX10" fmla="*/ 1806856 w 3177312"/>
              <a:gd name="connsiteY10" fmla="*/ 549641 h 2503893"/>
              <a:gd name="connsiteX11" fmla="*/ 1724969 w 3177312"/>
              <a:gd name="connsiteY11" fmla="*/ 590584 h 2503893"/>
              <a:gd name="connsiteX12" fmla="*/ 1479309 w 3177312"/>
              <a:gd name="connsiteY12" fmla="*/ 467754 h 2503893"/>
              <a:gd name="connsiteX13" fmla="*/ 1097172 w 3177312"/>
              <a:gd name="connsiteY13" fmla="*/ 249390 h 2503893"/>
              <a:gd name="connsiteX14" fmla="*/ 128182 w 3177312"/>
              <a:gd name="connsiteY14" fmla="*/ 3731 h 2503893"/>
              <a:gd name="connsiteX15" fmla="*/ 32647 w 3177312"/>
              <a:gd name="connsiteY15" fmla="*/ 454106 h 2503893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625720 w 3177312"/>
              <a:gd name="connsiteY8" fmla="*/ 112913 h 2503893"/>
              <a:gd name="connsiteX9" fmla="*/ 2598426 w 3177312"/>
              <a:gd name="connsiteY9" fmla="*/ 194799 h 2503893"/>
              <a:gd name="connsiteX10" fmla="*/ 2202641 w 3177312"/>
              <a:gd name="connsiteY10" fmla="*/ 290333 h 2503893"/>
              <a:gd name="connsiteX11" fmla="*/ 1806856 w 3177312"/>
              <a:gd name="connsiteY11" fmla="*/ 549641 h 2503893"/>
              <a:gd name="connsiteX12" fmla="*/ 1724969 w 3177312"/>
              <a:gd name="connsiteY12" fmla="*/ 590584 h 2503893"/>
              <a:gd name="connsiteX13" fmla="*/ 1479309 w 3177312"/>
              <a:gd name="connsiteY13" fmla="*/ 467754 h 2503893"/>
              <a:gd name="connsiteX14" fmla="*/ 1097172 w 3177312"/>
              <a:gd name="connsiteY14" fmla="*/ 249390 h 2503893"/>
              <a:gd name="connsiteX15" fmla="*/ 128182 w 3177312"/>
              <a:gd name="connsiteY15" fmla="*/ 3731 h 2503893"/>
              <a:gd name="connsiteX16" fmla="*/ 32647 w 3177312"/>
              <a:gd name="connsiteY16" fmla="*/ 454106 h 2503893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625720 w 3177312"/>
              <a:gd name="connsiteY8" fmla="*/ 112913 h 2503893"/>
              <a:gd name="connsiteX9" fmla="*/ 2489243 w 3177312"/>
              <a:gd name="connsiteY9" fmla="*/ 208447 h 2503893"/>
              <a:gd name="connsiteX10" fmla="*/ 2202641 w 3177312"/>
              <a:gd name="connsiteY10" fmla="*/ 290333 h 2503893"/>
              <a:gd name="connsiteX11" fmla="*/ 1806856 w 3177312"/>
              <a:gd name="connsiteY11" fmla="*/ 549641 h 2503893"/>
              <a:gd name="connsiteX12" fmla="*/ 1724969 w 3177312"/>
              <a:gd name="connsiteY12" fmla="*/ 590584 h 2503893"/>
              <a:gd name="connsiteX13" fmla="*/ 1479309 w 3177312"/>
              <a:gd name="connsiteY13" fmla="*/ 467754 h 2503893"/>
              <a:gd name="connsiteX14" fmla="*/ 1097172 w 3177312"/>
              <a:gd name="connsiteY14" fmla="*/ 249390 h 2503893"/>
              <a:gd name="connsiteX15" fmla="*/ 128182 w 3177312"/>
              <a:gd name="connsiteY15" fmla="*/ 3731 h 2503893"/>
              <a:gd name="connsiteX16" fmla="*/ 32647 w 3177312"/>
              <a:gd name="connsiteY16" fmla="*/ 454106 h 2503893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666663 w 3177312"/>
              <a:gd name="connsiteY8" fmla="*/ 112913 h 2503893"/>
              <a:gd name="connsiteX9" fmla="*/ 2489243 w 3177312"/>
              <a:gd name="connsiteY9" fmla="*/ 208447 h 2503893"/>
              <a:gd name="connsiteX10" fmla="*/ 2202641 w 3177312"/>
              <a:gd name="connsiteY10" fmla="*/ 290333 h 2503893"/>
              <a:gd name="connsiteX11" fmla="*/ 1806856 w 3177312"/>
              <a:gd name="connsiteY11" fmla="*/ 549641 h 2503893"/>
              <a:gd name="connsiteX12" fmla="*/ 1724969 w 3177312"/>
              <a:gd name="connsiteY12" fmla="*/ 590584 h 2503893"/>
              <a:gd name="connsiteX13" fmla="*/ 1479309 w 3177312"/>
              <a:gd name="connsiteY13" fmla="*/ 467754 h 2503893"/>
              <a:gd name="connsiteX14" fmla="*/ 1097172 w 3177312"/>
              <a:gd name="connsiteY14" fmla="*/ 249390 h 2503893"/>
              <a:gd name="connsiteX15" fmla="*/ 128182 w 3177312"/>
              <a:gd name="connsiteY15" fmla="*/ 3731 h 2503893"/>
              <a:gd name="connsiteX16" fmla="*/ 32647 w 3177312"/>
              <a:gd name="connsiteY16" fmla="*/ 454106 h 2503893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666663 w 3177312"/>
              <a:gd name="connsiteY8" fmla="*/ 112913 h 2503893"/>
              <a:gd name="connsiteX9" fmla="*/ 2448300 w 3177312"/>
              <a:gd name="connsiteY9" fmla="*/ 181151 h 2503893"/>
              <a:gd name="connsiteX10" fmla="*/ 2202641 w 3177312"/>
              <a:gd name="connsiteY10" fmla="*/ 290333 h 2503893"/>
              <a:gd name="connsiteX11" fmla="*/ 1806856 w 3177312"/>
              <a:gd name="connsiteY11" fmla="*/ 549641 h 2503893"/>
              <a:gd name="connsiteX12" fmla="*/ 1724969 w 3177312"/>
              <a:gd name="connsiteY12" fmla="*/ 590584 h 2503893"/>
              <a:gd name="connsiteX13" fmla="*/ 1479309 w 3177312"/>
              <a:gd name="connsiteY13" fmla="*/ 467754 h 2503893"/>
              <a:gd name="connsiteX14" fmla="*/ 1097172 w 3177312"/>
              <a:gd name="connsiteY14" fmla="*/ 249390 h 2503893"/>
              <a:gd name="connsiteX15" fmla="*/ 128182 w 3177312"/>
              <a:gd name="connsiteY15" fmla="*/ 3731 h 2503893"/>
              <a:gd name="connsiteX16" fmla="*/ 32647 w 3177312"/>
              <a:gd name="connsiteY16" fmla="*/ 454106 h 2503893"/>
              <a:gd name="connsiteX0" fmla="*/ 32647 w 3177312"/>
              <a:gd name="connsiteY0" fmla="*/ 454106 h 2503893"/>
              <a:gd name="connsiteX1" fmla="*/ 5351 w 3177312"/>
              <a:gd name="connsiteY1" fmla="*/ 1327563 h 2503893"/>
              <a:gd name="connsiteX2" fmla="*/ 128180 w 3177312"/>
              <a:gd name="connsiteY2" fmla="*/ 2405736 h 2503893"/>
              <a:gd name="connsiteX3" fmla="*/ 919751 w 3177312"/>
              <a:gd name="connsiteY3" fmla="*/ 2460327 h 2503893"/>
              <a:gd name="connsiteX4" fmla="*/ 2148050 w 3177312"/>
              <a:gd name="connsiteY4" fmla="*/ 2460327 h 2503893"/>
              <a:gd name="connsiteX5" fmla="*/ 3062450 w 3177312"/>
              <a:gd name="connsiteY5" fmla="*/ 2405736 h 2503893"/>
              <a:gd name="connsiteX6" fmla="*/ 3089745 w 3177312"/>
              <a:gd name="connsiteY6" fmla="*/ 1095551 h 2503893"/>
              <a:gd name="connsiteX7" fmla="*/ 3035154 w 3177312"/>
              <a:gd name="connsiteY7" fmla="*/ 99265 h 2503893"/>
              <a:gd name="connsiteX8" fmla="*/ 2693959 w 3177312"/>
              <a:gd name="connsiteY8" fmla="*/ 85617 h 2503893"/>
              <a:gd name="connsiteX9" fmla="*/ 2448300 w 3177312"/>
              <a:gd name="connsiteY9" fmla="*/ 181151 h 2503893"/>
              <a:gd name="connsiteX10" fmla="*/ 2202641 w 3177312"/>
              <a:gd name="connsiteY10" fmla="*/ 290333 h 2503893"/>
              <a:gd name="connsiteX11" fmla="*/ 1806856 w 3177312"/>
              <a:gd name="connsiteY11" fmla="*/ 549641 h 2503893"/>
              <a:gd name="connsiteX12" fmla="*/ 1724969 w 3177312"/>
              <a:gd name="connsiteY12" fmla="*/ 590584 h 2503893"/>
              <a:gd name="connsiteX13" fmla="*/ 1479309 w 3177312"/>
              <a:gd name="connsiteY13" fmla="*/ 467754 h 2503893"/>
              <a:gd name="connsiteX14" fmla="*/ 1097172 w 3177312"/>
              <a:gd name="connsiteY14" fmla="*/ 249390 h 2503893"/>
              <a:gd name="connsiteX15" fmla="*/ 128182 w 3177312"/>
              <a:gd name="connsiteY15" fmla="*/ 3731 h 2503893"/>
              <a:gd name="connsiteX16" fmla="*/ 32647 w 3177312"/>
              <a:gd name="connsiteY16" fmla="*/ 454106 h 2503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177312" h="2503893">
                <a:moveTo>
                  <a:pt x="32647" y="454106"/>
                </a:moveTo>
                <a:cubicBezTo>
                  <a:pt x="12175" y="674745"/>
                  <a:pt x="-10571" y="1002291"/>
                  <a:pt x="5351" y="1327563"/>
                </a:cubicBezTo>
                <a:cubicBezTo>
                  <a:pt x="21273" y="1652835"/>
                  <a:pt x="-24220" y="2216942"/>
                  <a:pt x="128180" y="2405736"/>
                </a:cubicBezTo>
                <a:cubicBezTo>
                  <a:pt x="280580" y="2594530"/>
                  <a:pt x="583106" y="2451229"/>
                  <a:pt x="919751" y="2460327"/>
                </a:cubicBezTo>
                <a:cubicBezTo>
                  <a:pt x="1256396" y="2469425"/>
                  <a:pt x="1790934" y="2469425"/>
                  <a:pt x="2148050" y="2460327"/>
                </a:cubicBezTo>
                <a:cubicBezTo>
                  <a:pt x="2505166" y="2451229"/>
                  <a:pt x="2823614" y="2469426"/>
                  <a:pt x="3062450" y="2405736"/>
                </a:cubicBezTo>
                <a:cubicBezTo>
                  <a:pt x="3301286" y="2342046"/>
                  <a:pt x="3094294" y="1479963"/>
                  <a:pt x="3089745" y="1095551"/>
                </a:cubicBezTo>
                <a:cubicBezTo>
                  <a:pt x="3085196" y="711139"/>
                  <a:pt x="3101118" y="267587"/>
                  <a:pt x="3035154" y="99265"/>
                </a:cubicBezTo>
                <a:cubicBezTo>
                  <a:pt x="2969190" y="-69057"/>
                  <a:pt x="2766747" y="69695"/>
                  <a:pt x="2693959" y="85617"/>
                </a:cubicBezTo>
                <a:cubicBezTo>
                  <a:pt x="2621171" y="101539"/>
                  <a:pt x="2530186" y="147032"/>
                  <a:pt x="2448300" y="181151"/>
                </a:cubicBezTo>
                <a:cubicBezTo>
                  <a:pt x="2366414" y="215270"/>
                  <a:pt x="2309548" y="228918"/>
                  <a:pt x="2202641" y="290333"/>
                </a:cubicBezTo>
                <a:cubicBezTo>
                  <a:pt x="2095734" y="351748"/>
                  <a:pt x="1886468" y="499599"/>
                  <a:pt x="1806856" y="549641"/>
                </a:cubicBezTo>
                <a:cubicBezTo>
                  <a:pt x="1727244" y="599683"/>
                  <a:pt x="1779560" y="604232"/>
                  <a:pt x="1724969" y="590584"/>
                </a:cubicBezTo>
                <a:cubicBezTo>
                  <a:pt x="1670378" y="576936"/>
                  <a:pt x="1583942" y="524620"/>
                  <a:pt x="1479309" y="467754"/>
                </a:cubicBezTo>
                <a:cubicBezTo>
                  <a:pt x="1374676" y="410888"/>
                  <a:pt x="1272318" y="319903"/>
                  <a:pt x="1097172" y="249390"/>
                </a:cubicBezTo>
                <a:cubicBezTo>
                  <a:pt x="922026" y="178877"/>
                  <a:pt x="305603" y="-30388"/>
                  <a:pt x="128182" y="3731"/>
                </a:cubicBezTo>
                <a:cubicBezTo>
                  <a:pt x="-49239" y="37850"/>
                  <a:pt x="53119" y="233467"/>
                  <a:pt x="32647" y="454106"/>
                </a:cubicBezTo>
                <a:close/>
              </a:path>
            </a:pathLst>
          </a:cu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7" name="6 Forma libre"/>
          <p:cNvSpPr/>
          <p:nvPr/>
        </p:nvSpPr>
        <p:spPr>
          <a:xfrm>
            <a:off x="2424113" y="1843088"/>
            <a:ext cx="1366837" cy="2282825"/>
          </a:xfrm>
          <a:custGeom>
            <a:avLst/>
            <a:gdLst>
              <a:gd name="connsiteX0" fmla="*/ 60253 w 1486616"/>
              <a:gd name="connsiteY0" fmla="*/ 41609 h 2267728"/>
              <a:gd name="connsiteX1" fmla="*/ 114844 w 1486616"/>
              <a:gd name="connsiteY1" fmla="*/ 1147078 h 2267728"/>
              <a:gd name="connsiteX2" fmla="*/ 87549 w 1486616"/>
              <a:gd name="connsiteY2" fmla="*/ 2157012 h 2267728"/>
              <a:gd name="connsiteX3" fmla="*/ 1397734 w 1486616"/>
              <a:gd name="connsiteY3" fmla="*/ 2143364 h 2267728"/>
              <a:gd name="connsiteX4" fmla="*/ 1370438 w 1486616"/>
              <a:gd name="connsiteY4" fmla="*/ 1283555 h 2267728"/>
              <a:gd name="connsiteX5" fmla="*/ 1384086 w 1486616"/>
              <a:gd name="connsiteY5" fmla="*/ 55257 h 2267728"/>
              <a:gd name="connsiteX6" fmla="*/ 1056540 w 1486616"/>
              <a:gd name="connsiteY6" fmla="*/ 232678 h 2267728"/>
              <a:gd name="connsiteX7" fmla="*/ 756289 w 1486616"/>
              <a:gd name="connsiteY7" fmla="*/ 396451 h 2267728"/>
              <a:gd name="connsiteX8" fmla="*/ 715346 w 1486616"/>
              <a:gd name="connsiteY8" fmla="*/ 396451 h 2267728"/>
              <a:gd name="connsiteX9" fmla="*/ 401447 w 1486616"/>
              <a:gd name="connsiteY9" fmla="*/ 246325 h 2267728"/>
              <a:gd name="connsiteX10" fmla="*/ 60253 w 1486616"/>
              <a:gd name="connsiteY10" fmla="*/ 41609 h 2267728"/>
              <a:gd name="connsiteX0" fmla="*/ 60253 w 1486616"/>
              <a:gd name="connsiteY0" fmla="*/ 74081 h 2300200"/>
              <a:gd name="connsiteX1" fmla="*/ 114844 w 1486616"/>
              <a:gd name="connsiteY1" fmla="*/ 1179550 h 2300200"/>
              <a:gd name="connsiteX2" fmla="*/ 87549 w 1486616"/>
              <a:gd name="connsiteY2" fmla="*/ 2189484 h 2300200"/>
              <a:gd name="connsiteX3" fmla="*/ 1397734 w 1486616"/>
              <a:gd name="connsiteY3" fmla="*/ 2175836 h 2300200"/>
              <a:gd name="connsiteX4" fmla="*/ 1370438 w 1486616"/>
              <a:gd name="connsiteY4" fmla="*/ 1316027 h 2300200"/>
              <a:gd name="connsiteX5" fmla="*/ 1384086 w 1486616"/>
              <a:gd name="connsiteY5" fmla="*/ 87729 h 2300200"/>
              <a:gd name="connsiteX6" fmla="*/ 1056540 w 1486616"/>
              <a:gd name="connsiteY6" fmla="*/ 265150 h 2300200"/>
              <a:gd name="connsiteX7" fmla="*/ 756289 w 1486616"/>
              <a:gd name="connsiteY7" fmla="*/ 428923 h 2300200"/>
              <a:gd name="connsiteX8" fmla="*/ 715346 w 1486616"/>
              <a:gd name="connsiteY8" fmla="*/ 428923 h 2300200"/>
              <a:gd name="connsiteX9" fmla="*/ 401447 w 1486616"/>
              <a:gd name="connsiteY9" fmla="*/ 278797 h 2300200"/>
              <a:gd name="connsiteX10" fmla="*/ 60253 w 1486616"/>
              <a:gd name="connsiteY10" fmla="*/ 74081 h 2300200"/>
              <a:gd name="connsiteX0" fmla="*/ 1165 w 1427528"/>
              <a:gd name="connsiteY0" fmla="*/ 74081 h 2374987"/>
              <a:gd name="connsiteX1" fmla="*/ 55756 w 1427528"/>
              <a:gd name="connsiteY1" fmla="*/ 1179550 h 2374987"/>
              <a:gd name="connsiteX2" fmla="*/ 28461 w 1427528"/>
              <a:gd name="connsiteY2" fmla="*/ 2189484 h 2374987"/>
              <a:gd name="connsiteX3" fmla="*/ 1338646 w 1427528"/>
              <a:gd name="connsiteY3" fmla="*/ 2175836 h 2374987"/>
              <a:gd name="connsiteX4" fmla="*/ 1311350 w 1427528"/>
              <a:gd name="connsiteY4" fmla="*/ 1316027 h 2374987"/>
              <a:gd name="connsiteX5" fmla="*/ 1324998 w 1427528"/>
              <a:gd name="connsiteY5" fmla="*/ 87729 h 2374987"/>
              <a:gd name="connsiteX6" fmla="*/ 997452 w 1427528"/>
              <a:gd name="connsiteY6" fmla="*/ 265150 h 2374987"/>
              <a:gd name="connsiteX7" fmla="*/ 697201 w 1427528"/>
              <a:gd name="connsiteY7" fmla="*/ 428923 h 2374987"/>
              <a:gd name="connsiteX8" fmla="*/ 656258 w 1427528"/>
              <a:gd name="connsiteY8" fmla="*/ 428923 h 2374987"/>
              <a:gd name="connsiteX9" fmla="*/ 342359 w 1427528"/>
              <a:gd name="connsiteY9" fmla="*/ 278797 h 2374987"/>
              <a:gd name="connsiteX10" fmla="*/ 1165 w 1427528"/>
              <a:gd name="connsiteY10" fmla="*/ 74081 h 2374987"/>
              <a:gd name="connsiteX0" fmla="*/ 68751 w 1495114"/>
              <a:gd name="connsiteY0" fmla="*/ 40746 h 2267778"/>
              <a:gd name="connsiteX1" fmla="*/ 96046 w 1495114"/>
              <a:gd name="connsiteY1" fmla="*/ 1132567 h 2267778"/>
              <a:gd name="connsiteX2" fmla="*/ 96047 w 1495114"/>
              <a:gd name="connsiteY2" fmla="*/ 2156149 h 2267778"/>
              <a:gd name="connsiteX3" fmla="*/ 1406232 w 1495114"/>
              <a:gd name="connsiteY3" fmla="*/ 2142501 h 2267778"/>
              <a:gd name="connsiteX4" fmla="*/ 1378936 w 1495114"/>
              <a:gd name="connsiteY4" fmla="*/ 1282692 h 2267778"/>
              <a:gd name="connsiteX5" fmla="*/ 1392584 w 1495114"/>
              <a:gd name="connsiteY5" fmla="*/ 54394 h 2267778"/>
              <a:gd name="connsiteX6" fmla="*/ 1065038 w 1495114"/>
              <a:gd name="connsiteY6" fmla="*/ 231815 h 2267778"/>
              <a:gd name="connsiteX7" fmla="*/ 764787 w 1495114"/>
              <a:gd name="connsiteY7" fmla="*/ 395588 h 2267778"/>
              <a:gd name="connsiteX8" fmla="*/ 723844 w 1495114"/>
              <a:gd name="connsiteY8" fmla="*/ 395588 h 2267778"/>
              <a:gd name="connsiteX9" fmla="*/ 409945 w 1495114"/>
              <a:gd name="connsiteY9" fmla="*/ 245462 h 2267778"/>
              <a:gd name="connsiteX10" fmla="*/ 68751 w 1495114"/>
              <a:gd name="connsiteY10" fmla="*/ 40746 h 2267778"/>
              <a:gd name="connsiteX0" fmla="*/ 18456 w 1444819"/>
              <a:gd name="connsiteY0" fmla="*/ 40746 h 2273300"/>
              <a:gd name="connsiteX1" fmla="*/ 45751 w 1444819"/>
              <a:gd name="connsiteY1" fmla="*/ 1132567 h 2273300"/>
              <a:gd name="connsiteX2" fmla="*/ 45752 w 1444819"/>
              <a:gd name="connsiteY2" fmla="*/ 2156149 h 2273300"/>
              <a:gd name="connsiteX3" fmla="*/ 1355937 w 1444819"/>
              <a:gd name="connsiteY3" fmla="*/ 2142501 h 2273300"/>
              <a:gd name="connsiteX4" fmla="*/ 1328641 w 1444819"/>
              <a:gd name="connsiteY4" fmla="*/ 1282692 h 2273300"/>
              <a:gd name="connsiteX5" fmla="*/ 1342289 w 1444819"/>
              <a:gd name="connsiteY5" fmla="*/ 54394 h 2273300"/>
              <a:gd name="connsiteX6" fmla="*/ 1014743 w 1444819"/>
              <a:gd name="connsiteY6" fmla="*/ 231815 h 2273300"/>
              <a:gd name="connsiteX7" fmla="*/ 714492 w 1444819"/>
              <a:gd name="connsiteY7" fmla="*/ 395588 h 2273300"/>
              <a:gd name="connsiteX8" fmla="*/ 673549 w 1444819"/>
              <a:gd name="connsiteY8" fmla="*/ 395588 h 2273300"/>
              <a:gd name="connsiteX9" fmla="*/ 359650 w 1444819"/>
              <a:gd name="connsiteY9" fmla="*/ 245462 h 2273300"/>
              <a:gd name="connsiteX10" fmla="*/ 18456 w 1444819"/>
              <a:gd name="connsiteY10" fmla="*/ 40746 h 2273300"/>
              <a:gd name="connsiteX0" fmla="*/ 18456 w 1362074"/>
              <a:gd name="connsiteY0" fmla="*/ 40746 h 2352298"/>
              <a:gd name="connsiteX1" fmla="*/ 45751 w 1362074"/>
              <a:gd name="connsiteY1" fmla="*/ 1132567 h 2352298"/>
              <a:gd name="connsiteX2" fmla="*/ 45752 w 1362074"/>
              <a:gd name="connsiteY2" fmla="*/ 2156149 h 2352298"/>
              <a:gd name="connsiteX3" fmla="*/ 1355937 w 1362074"/>
              <a:gd name="connsiteY3" fmla="*/ 2142501 h 2352298"/>
              <a:gd name="connsiteX4" fmla="*/ 1328641 w 1362074"/>
              <a:gd name="connsiteY4" fmla="*/ 1282692 h 2352298"/>
              <a:gd name="connsiteX5" fmla="*/ 1342289 w 1362074"/>
              <a:gd name="connsiteY5" fmla="*/ 54394 h 2352298"/>
              <a:gd name="connsiteX6" fmla="*/ 1014743 w 1362074"/>
              <a:gd name="connsiteY6" fmla="*/ 231815 h 2352298"/>
              <a:gd name="connsiteX7" fmla="*/ 714492 w 1362074"/>
              <a:gd name="connsiteY7" fmla="*/ 395588 h 2352298"/>
              <a:gd name="connsiteX8" fmla="*/ 673549 w 1362074"/>
              <a:gd name="connsiteY8" fmla="*/ 395588 h 2352298"/>
              <a:gd name="connsiteX9" fmla="*/ 359650 w 1362074"/>
              <a:gd name="connsiteY9" fmla="*/ 245462 h 2352298"/>
              <a:gd name="connsiteX10" fmla="*/ 18456 w 1362074"/>
              <a:gd name="connsiteY10" fmla="*/ 40746 h 2352298"/>
              <a:gd name="connsiteX0" fmla="*/ 18456 w 1449038"/>
              <a:gd name="connsiteY0" fmla="*/ 40746 h 2269526"/>
              <a:gd name="connsiteX1" fmla="*/ 45751 w 1449038"/>
              <a:gd name="connsiteY1" fmla="*/ 1132567 h 2269526"/>
              <a:gd name="connsiteX2" fmla="*/ 45752 w 1449038"/>
              <a:gd name="connsiteY2" fmla="*/ 2156149 h 2269526"/>
              <a:gd name="connsiteX3" fmla="*/ 1355937 w 1449038"/>
              <a:gd name="connsiteY3" fmla="*/ 2142501 h 2269526"/>
              <a:gd name="connsiteX4" fmla="*/ 1342288 w 1449038"/>
              <a:gd name="connsiteY4" fmla="*/ 1350930 h 2269526"/>
              <a:gd name="connsiteX5" fmla="*/ 1342289 w 1449038"/>
              <a:gd name="connsiteY5" fmla="*/ 54394 h 2269526"/>
              <a:gd name="connsiteX6" fmla="*/ 1014743 w 1449038"/>
              <a:gd name="connsiteY6" fmla="*/ 231815 h 2269526"/>
              <a:gd name="connsiteX7" fmla="*/ 714492 w 1449038"/>
              <a:gd name="connsiteY7" fmla="*/ 395588 h 2269526"/>
              <a:gd name="connsiteX8" fmla="*/ 673549 w 1449038"/>
              <a:gd name="connsiteY8" fmla="*/ 395588 h 2269526"/>
              <a:gd name="connsiteX9" fmla="*/ 359650 w 1449038"/>
              <a:gd name="connsiteY9" fmla="*/ 245462 h 2269526"/>
              <a:gd name="connsiteX10" fmla="*/ 18456 w 1449038"/>
              <a:gd name="connsiteY10" fmla="*/ 40746 h 2269526"/>
              <a:gd name="connsiteX0" fmla="*/ 18456 w 1366053"/>
              <a:gd name="connsiteY0" fmla="*/ 40746 h 2283548"/>
              <a:gd name="connsiteX1" fmla="*/ 45751 w 1366053"/>
              <a:gd name="connsiteY1" fmla="*/ 1132567 h 2283548"/>
              <a:gd name="connsiteX2" fmla="*/ 45752 w 1366053"/>
              <a:gd name="connsiteY2" fmla="*/ 2156149 h 2283548"/>
              <a:gd name="connsiteX3" fmla="*/ 1355937 w 1366053"/>
              <a:gd name="connsiteY3" fmla="*/ 2142501 h 2283548"/>
              <a:gd name="connsiteX4" fmla="*/ 1342288 w 1366053"/>
              <a:gd name="connsiteY4" fmla="*/ 1350930 h 2283548"/>
              <a:gd name="connsiteX5" fmla="*/ 1342289 w 1366053"/>
              <a:gd name="connsiteY5" fmla="*/ 54394 h 2283548"/>
              <a:gd name="connsiteX6" fmla="*/ 1014743 w 1366053"/>
              <a:gd name="connsiteY6" fmla="*/ 231815 h 2283548"/>
              <a:gd name="connsiteX7" fmla="*/ 714492 w 1366053"/>
              <a:gd name="connsiteY7" fmla="*/ 395588 h 2283548"/>
              <a:gd name="connsiteX8" fmla="*/ 673549 w 1366053"/>
              <a:gd name="connsiteY8" fmla="*/ 395588 h 2283548"/>
              <a:gd name="connsiteX9" fmla="*/ 359650 w 1366053"/>
              <a:gd name="connsiteY9" fmla="*/ 245462 h 2283548"/>
              <a:gd name="connsiteX10" fmla="*/ 18456 w 1366053"/>
              <a:gd name="connsiteY10" fmla="*/ 40746 h 2283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66053" h="2283548">
                <a:moveTo>
                  <a:pt x="18456" y="40746"/>
                </a:moveTo>
                <a:cubicBezTo>
                  <a:pt x="-33861" y="188597"/>
                  <a:pt x="41202" y="780000"/>
                  <a:pt x="45751" y="1132567"/>
                </a:cubicBezTo>
                <a:cubicBezTo>
                  <a:pt x="50300" y="1485134"/>
                  <a:pt x="45752" y="1974179"/>
                  <a:pt x="45752" y="2156149"/>
                </a:cubicBezTo>
                <a:cubicBezTo>
                  <a:pt x="45752" y="2338119"/>
                  <a:pt x="1371860" y="2317647"/>
                  <a:pt x="1355937" y="2142501"/>
                </a:cubicBezTo>
                <a:cubicBezTo>
                  <a:pt x="1340014" y="1967355"/>
                  <a:pt x="1344563" y="1698948"/>
                  <a:pt x="1342288" y="1350930"/>
                </a:cubicBezTo>
                <a:cubicBezTo>
                  <a:pt x="1340013" y="1002912"/>
                  <a:pt x="1396880" y="240913"/>
                  <a:pt x="1342289" y="54394"/>
                </a:cubicBezTo>
                <a:cubicBezTo>
                  <a:pt x="1287698" y="-132125"/>
                  <a:pt x="1014743" y="231815"/>
                  <a:pt x="1014743" y="231815"/>
                </a:cubicBezTo>
                <a:cubicBezTo>
                  <a:pt x="910110" y="288681"/>
                  <a:pt x="771358" y="368293"/>
                  <a:pt x="714492" y="395588"/>
                </a:cubicBezTo>
                <a:cubicBezTo>
                  <a:pt x="657626" y="422883"/>
                  <a:pt x="732689" y="420609"/>
                  <a:pt x="673549" y="395588"/>
                </a:cubicBezTo>
                <a:cubicBezTo>
                  <a:pt x="614409" y="370567"/>
                  <a:pt x="466557" y="300053"/>
                  <a:pt x="359650" y="245462"/>
                </a:cubicBezTo>
                <a:cubicBezTo>
                  <a:pt x="252743" y="190871"/>
                  <a:pt x="70773" y="-107105"/>
                  <a:pt x="18456" y="40746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87624" y="2007589"/>
            <a:ext cx="2232248" cy="508473"/>
          </a:xfrm>
          <a:prstGeom prst="rect">
            <a:avLst/>
          </a:prstGeom>
          <a:blipFill rotWithShape="1">
            <a:blip r:embed="rId3"/>
            <a:stretch>
              <a:fillRect l="-2459" b="-119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5" name="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96008" y="2840918"/>
            <a:ext cx="2223864" cy="369332"/>
          </a:xfrm>
          <a:prstGeom prst="rect">
            <a:avLst/>
          </a:prstGeom>
          <a:blipFill rotWithShape="1">
            <a:blip r:embed="rId4"/>
            <a:stretch>
              <a:fillRect l="-2192" t="-8197" b="-2459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6" name="5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043608" y="3680209"/>
            <a:ext cx="2640427" cy="369332"/>
          </a:xfrm>
          <a:prstGeom prst="rect">
            <a:avLst/>
          </a:prstGeom>
          <a:blipFill rotWithShape="1">
            <a:blip r:embed="rId5"/>
            <a:stretch>
              <a:fillRect t="-8333" b="-26667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7" name="6 Elipse"/>
          <p:cNvSpPr/>
          <p:nvPr/>
        </p:nvSpPr>
        <p:spPr>
          <a:xfrm>
            <a:off x="760413" y="3521075"/>
            <a:ext cx="3095625" cy="6873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8" name="7 Elipse"/>
          <p:cNvSpPr/>
          <p:nvPr/>
        </p:nvSpPr>
        <p:spPr>
          <a:xfrm>
            <a:off x="755650" y="1949450"/>
            <a:ext cx="3095625" cy="6873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9" name="8 CuadroTexto"/>
          <p:cNvSpPr txBox="1">
            <a:spLocks noChangeArrowheads="1"/>
          </p:cNvSpPr>
          <p:nvPr/>
        </p:nvSpPr>
        <p:spPr bwMode="auto">
          <a:xfrm>
            <a:off x="4716463" y="333375"/>
            <a:ext cx="4411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Para calcular el  coef. Almacenamiento (S) </a:t>
            </a:r>
          </a:p>
        </p:txBody>
      </p:sp>
      <p:graphicFrame>
        <p:nvGraphicFramePr>
          <p:cNvPr id="10" name="9 Objeto"/>
          <p:cNvGraphicFramePr>
            <a:graphicFrameLocks noChangeAspect="1"/>
          </p:cNvGraphicFramePr>
          <p:nvPr/>
        </p:nvGraphicFramePr>
        <p:xfrm>
          <a:off x="5465763" y="703263"/>
          <a:ext cx="27559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9" name="Ecuación" r:id="rId6" imgW="1524000" imgH="431800" progId="Equation.3">
                  <p:embed/>
                </p:oleObj>
              </mc:Choice>
              <mc:Fallback>
                <p:oleObj name="Ecuación" r:id="rId6" imgW="1524000" imgH="431800" progId="Equation.3">
                  <p:embed/>
                  <p:pic>
                    <p:nvPicPr>
                      <p:cNvPr id="0" name="9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5763" y="703263"/>
                        <a:ext cx="2755900" cy="7921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596417" y="1772816"/>
            <a:ext cx="2256708" cy="489749"/>
          </a:xfrm>
          <a:prstGeom prst="rect">
            <a:avLst/>
          </a:prstGeom>
          <a:blipFill rotWithShape="1">
            <a:blip r:embed="rId8"/>
            <a:stretch>
              <a:fillRect l="-2162" r="-1622" b="-625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2" name="11 Elipse"/>
          <p:cNvSpPr/>
          <p:nvPr/>
        </p:nvSpPr>
        <p:spPr>
          <a:xfrm>
            <a:off x="5867400" y="1674813"/>
            <a:ext cx="7747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3" name="12 Flecha abajo"/>
          <p:cNvSpPr/>
          <p:nvPr/>
        </p:nvSpPr>
        <p:spPr>
          <a:xfrm>
            <a:off x="6084888" y="2360613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4" name="13 CuadroTexto"/>
          <p:cNvSpPr txBox="1">
            <a:spLocks noChangeArrowheads="1"/>
          </p:cNvSpPr>
          <p:nvPr/>
        </p:nvSpPr>
        <p:spPr bwMode="auto">
          <a:xfrm>
            <a:off x="6089650" y="2636838"/>
            <a:ext cx="427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≠0</a:t>
            </a:r>
          </a:p>
        </p:txBody>
      </p:sp>
      <p:sp>
        <p:nvSpPr>
          <p:cNvPr id="15" name="14 Elipse"/>
          <p:cNvSpPr/>
          <p:nvPr/>
        </p:nvSpPr>
        <p:spPr>
          <a:xfrm>
            <a:off x="6732588" y="1700213"/>
            <a:ext cx="1016000" cy="6873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6" name="15 Flecha abajo"/>
          <p:cNvSpPr/>
          <p:nvPr/>
        </p:nvSpPr>
        <p:spPr>
          <a:xfrm>
            <a:off x="7092950" y="2387600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7" name="16 CuadroTexto"/>
          <p:cNvSpPr txBox="1">
            <a:spLocks noChangeArrowheads="1"/>
          </p:cNvSpPr>
          <p:nvPr/>
        </p:nvSpPr>
        <p:spPr bwMode="auto">
          <a:xfrm>
            <a:off x="7097713" y="2663825"/>
            <a:ext cx="431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=0</a:t>
            </a:r>
          </a:p>
        </p:txBody>
      </p:sp>
      <p:sp>
        <p:nvSpPr>
          <p:cNvPr id="18" name="17 Flecha abajo"/>
          <p:cNvSpPr/>
          <p:nvPr/>
        </p:nvSpPr>
        <p:spPr>
          <a:xfrm>
            <a:off x="7092950" y="3073400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9" name="18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4783" y="3439918"/>
            <a:ext cx="1339661" cy="618374"/>
          </a:xfrm>
          <a:prstGeom prst="rect">
            <a:avLst/>
          </a:prstGeom>
          <a:blipFill rotWithShape="1">
            <a:blip r:embed="rId9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0" name="19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4783" y="4204226"/>
            <a:ext cx="1339661" cy="618374"/>
          </a:xfrm>
          <a:prstGeom prst="rect">
            <a:avLst/>
          </a:prstGeom>
          <a:blipFill rotWithShape="1">
            <a:blip r:embed="rId10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716016" y="4998129"/>
            <a:ext cx="3509487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AR" sz="2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t=18 d, T=1812, 1/r2=0,000004</a:t>
            </a:r>
          </a:p>
        </p:txBody>
      </p:sp>
      <p:sp>
        <p:nvSpPr>
          <p:cNvPr id="22" name="21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56176" y="5474922"/>
            <a:ext cx="1208600" cy="558358"/>
          </a:xfrm>
          <a:prstGeom prst="rect">
            <a:avLst/>
          </a:prstGeom>
          <a:blipFill rotWithShape="1">
            <a:blip r:embed="rId11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3" name="22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248934" y="6305458"/>
            <a:ext cx="966611" cy="369332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4" name="23 Elipse"/>
          <p:cNvSpPr/>
          <p:nvPr/>
        </p:nvSpPr>
        <p:spPr>
          <a:xfrm>
            <a:off x="5843588" y="6199188"/>
            <a:ext cx="1763712" cy="47625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5" name="2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55803" y="1429265"/>
            <a:ext cx="4016036" cy="491096"/>
          </a:xfrm>
          <a:prstGeom prst="rect">
            <a:avLst/>
          </a:prstGeom>
          <a:blipFill rotWithShape="1">
            <a:blip r:embed="rId13"/>
            <a:stretch>
              <a:fillRect b="-6173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graphicFrame>
        <p:nvGraphicFramePr>
          <p:cNvPr id="26" name="25 Objeto"/>
          <p:cNvGraphicFramePr>
            <a:graphicFrameLocks noChangeAspect="1"/>
          </p:cNvGraphicFramePr>
          <p:nvPr/>
        </p:nvGraphicFramePr>
        <p:xfrm>
          <a:off x="925513" y="333375"/>
          <a:ext cx="27559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0" name="Ecuación" r:id="rId14" imgW="1524000" imgH="431800" progId="Equation.3">
                  <p:embed/>
                </p:oleObj>
              </mc:Choice>
              <mc:Fallback>
                <p:oleObj name="Ecuación" r:id="rId14" imgW="1524000" imgH="431800" progId="Equation.3">
                  <p:embed/>
                  <p:pic>
                    <p:nvPicPr>
                      <p:cNvPr id="0" name="25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3" y="333375"/>
                        <a:ext cx="2755900" cy="7921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2" grpId="0" animBg="1"/>
      <p:bldP spid="13" grpId="0" animBg="1"/>
      <p:bldP spid="14" grpId="0"/>
      <p:bldP spid="15" grpId="0" animBg="1"/>
      <p:bldP spid="16" grpId="0" animBg="1"/>
      <p:bldP spid="17" grpId="0"/>
      <p:bldP spid="18" grpId="0" animBg="1"/>
      <p:bldP spid="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49275"/>
            <a:ext cx="5505450" cy="379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1" name="Text Box 105"/>
          <p:cNvSpPr txBox="1">
            <a:spLocks noChangeArrowheads="1"/>
          </p:cNvSpPr>
          <p:nvPr/>
        </p:nvSpPr>
        <p:spPr bwMode="auto">
          <a:xfrm>
            <a:off x="198438" y="4581525"/>
            <a:ext cx="5381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400" b="1">
                <a:solidFill>
                  <a:srgbClr val="FFCC00"/>
                </a:solidFill>
              </a:rPr>
              <a:t>S</a:t>
            </a:r>
            <a:r>
              <a:rPr lang="es-MX" altLang="es-AR" sz="2400" b="1" baseline="-25000">
                <a:solidFill>
                  <a:srgbClr val="FFCC00"/>
                </a:solidFill>
              </a:rPr>
              <a:t>libre</a:t>
            </a:r>
            <a:r>
              <a:rPr lang="es-MX" altLang="es-AR" sz="2400" b="1">
                <a:solidFill>
                  <a:srgbClr val="FFCC00"/>
                </a:solidFill>
              </a:rPr>
              <a:t> = </a:t>
            </a:r>
            <a:r>
              <a:rPr lang="el-GR" altLang="es-AR" sz="2400" b="1">
                <a:solidFill>
                  <a:srgbClr val="FFCC00"/>
                </a:solidFill>
                <a:cs typeface="Times New Roman" pitchFamily="18" charset="0"/>
              </a:rPr>
              <a:t>η</a:t>
            </a:r>
            <a:r>
              <a:rPr lang="es-MX" altLang="es-AR" sz="2400" b="1" baseline="-25000">
                <a:solidFill>
                  <a:srgbClr val="FFCC00"/>
                </a:solidFill>
                <a:cs typeface="Times New Roman" pitchFamily="18" charset="0"/>
              </a:rPr>
              <a:t>efectiva  </a:t>
            </a:r>
            <a:r>
              <a:rPr lang="es-MX" altLang="es-AR" sz="2400" b="1">
                <a:solidFill>
                  <a:srgbClr val="FFCC00"/>
                </a:solidFill>
                <a:sym typeface="Symbol" pitchFamily="18" charset="2"/>
              </a:rPr>
              <a:t> arena (0,10 a 0,30) </a:t>
            </a:r>
          </a:p>
        </p:txBody>
      </p:sp>
      <p:sp>
        <p:nvSpPr>
          <p:cNvPr id="22532" name="Text Box 205"/>
          <p:cNvSpPr txBox="1">
            <a:spLocks noChangeArrowheads="1"/>
          </p:cNvSpPr>
          <p:nvPr/>
        </p:nvSpPr>
        <p:spPr bwMode="auto">
          <a:xfrm>
            <a:off x="231775" y="5300663"/>
            <a:ext cx="393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400" b="1">
                <a:solidFill>
                  <a:srgbClr val="FFCC00"/>
                </a:solidFill>
              </a:rPr>
              <a:t>S</a:t>
            </a:r>
            <a:r>
              <a:rPr lang="es-MX" altLang="es-AR" sz="2400" b="1" baseline="-25000">
                <a:solidFill>
                  <a:srgbClr val="FFCC00"/>
                </a:solidFill>
              </a:rPr>
              <a:t>confin.</a:t>
            </a:r>
            <a:r>
              <a:rPr lang="es-MX" altLang="es-AR" sz="2400" b="1">
                <a:solidFill>
                  <a:srgbClr val="FFCC00"/>
                </a:solidFill>
              </a:rPr>
              <a:t> orden 10</a:t>
            </a:r>
            <a:r>
              <a:rPr lang="es-MX" altLang="es-AR" sz="2400" b="1" baseline="30000">
                <a:solidFill>
                  <a:srgbClr val="FFCC00"/>
                </a:solidFill>
              </a:rPr>
              <a:t>-3</a:t>
            </a:r>
            <a:r>
              <a:rPr lang="es-MX" altLang="es-AR" sz="2400" b="1">
                <a:solidFill>
                  <a:srgbClr val="FFCC00"/>
                </a:solidFill>
              </a:rPr>
              <a:t> o 10</a:t>
            </a:r>
            <a:r>
              <a:rPr lang="es-MX" altLang="es-AR" sz="2400" b="1" baseline="30000">
                <a:solidFill>
                  <a:srgbClr val="FFCC00"/>
                </a:solidFill>
              </a:rPr>
              <a:t>-6</a:t>
            </a:r>
            <a:r>
              <a:rPr lang="es-MX" altLang="es-AR" sz="2000" b="1">
                <a:solidFill>
                  <a:srgbClr val="FFCC00"/>
                </a:solidFill>
              </a:rPr>
              <a:t> </a:t>
            </a:r>
            <a:r>
              <a:rPr lang="es-MX" altLang="es-AR" sz="2400" b="1" baseline="-25000">
                <a:solidFill>
                  <a:srgbClr val="FFCC00"/>
                </a:solidFill>
                <a:cs typeface="Times New Roman" pitchFamily="18" charset="0"/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AR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/>
        </p:nvGraphicFramePr>
        <p:xfrm>
          <a:off x="801688" y="333375"/>
          <a:ext cx="27559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5" name="Ecuación" r:id="rId3" imgW="1524000" imgH="431800" progId="Equation.3">
                  <p:embed/>
                </p:oleObj>
              </mc:Choice>
              <mc:Fallback>
                <p:oleObj name="Ecuación" r:id="rId3" imgW="1524000" imgH="431800" progId="Equation.3">
                  <p:embed/>
                  <p:pic>
                    <p:nvPicPr>
                      <p:cNvPr id="0" name="5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88" y="333375"/>
                        <a:ext cx="2755900" cy="7921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Rectángulo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85361" y="2716380"/>
            <a:ext cx="2286000" cy="369332"/>
          </a:xfrm>
          <a:prstGeom prst="rect">
            <a:avLst/>
          </a:prstGeom>
          <a:blipFill rotWithShape="1">
            <a:blip r:embed="rId5"/>
            <a:stretch>
              <a:fillRect l="-2133" t="-8333" b="-71667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1" name="10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47497" y="4743893"/>
            <a:ext cx="2223864" cy="508473"/>
          </a:xfrm>
          <a:prstGeom prst="rect">
            <a:avLst/>
          </a:prstGeom>
          <a:blipFill rotWithShape="1">
            <a:blip r:embed="rId6"/>
            <a:stretch>
              <a:fillRect l="-2473" b="-119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2" name="11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27820" y="5567368"/>
            <a:ext cx="2223864" cy="369332"/>
          </a:xfrm>
          <a:prstGeom prst="rect">
            <a:avLst/>
          </a:prstGeom>
          <a:blipFill rotWithShape="1">
            <a:blip r:embed="rId7"/>
            <a:stretch>
              <a:fillRect l="-2192" t="-8197" b="-2459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3" name="12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16429" y="6251245"/>
            <a:ext cx="2223864" cy="369332"/>
          </a:xfrm>
          <a:prstGeom prst="rect">
            <a:avLst/>
          </a:prstGeom>
          <a:blipFill rotWithShape="1">
            <a:blip r:embed="rId8"/>
            <a:stretch>
              <a:fillRect t="-8197" b="-2459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cxnSp>
        <p:nvCxnSpPr>
          <p:cNvPr id="15" name="14 Conector recto"/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Elipse"/>
          <p:cNvSpPr/>
          <p:nvPr/>
        </p:nvSpPr>
        <p:spPr>
          <a:xfrm>
            <a:off x="811213" y="4652963"/>
            <a:ext cx="3095625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9" name="18 Elipse"/>
          <p:cNvSpPr/>
          <p:nvPr/>
        </p:nvSpPr>
        <p:spPr>
          <a:xfrm>
            <a:off x="898525" y="6092825"/>
            <a:ext cx="3095625" cy="68738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663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AR"/>
          </a:p>
        </p:txBody>
      </p:sp>
      <p:graphicFrame>
        <p:nvGraphicFramePr>
          <p:cNvPr id="22" name="21 Objeto"/>
          <p:cNvGraphicFramePr>
            <a:graphicFrameLocks noChangeAspect="1"/>
          </p:cNvGraphicFramePr>
          <p:nvPr/>
        </p:nvGraphicFramePr>
        <p:xfrm>
          <a:off x="196850" y="1412875"/>
          <a:ext cx="393700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6" name="Ecuación" r:id="rId9" imgW="2438400" imgH="596900" progId="Equation.3">
                  <p:embed/>
                </p:oleObj>
              </mc:Choice>
              <mc:Fallback>
                <p:oleObj name="Ecuación" r:id="rId9" imgW="2438400" imgH="596900" progId="Equation.3">
                  <p:embed/>
                  <p:pic>
                    <p:nvPicPr>
                      <p:cNvPr id="0" name="21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" y="1412875"/>
                        <a:ext cx="3937000" cy="9667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24 CuadroTexto"/>
          <p:cNvSpPr txBox="1">
            <a:spLocks noChangeArrowheads="1"/>
          </p:cNvSpPr>
          <p:nvPr/>
        </p:nvSpPr>
        <p:spPr bwMode="auto">
          <a:xfrm>
            <a:off x="4716463" y="333375"/>
            <a:ext cx="4411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Para calcular el  coef. Almacenamiento (S) </a:t>
            </a:r>
          </a:p>
        </p:txBody>
      </p:sp>
      <p:graphicFrame>
        <p:nvGraphicFramePr>
          <p:cNvPr id="26" name="25 Objeto"/>
          <p:cNvGraphicFramePr>
            <a:graphicFrameLocks noChangeAspect="1"/>
          </p:cNvGraphicFramePr>
          <p:nvPr/>
        </p:nvGraphicFramePr>
        <p:xfrm>
          <a:off x="5543550" y="836613"/>
          <a:ext cx="27559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7" name="Ecuación" r:id="rId11" imgW="1524000" imgH="431800" progId="Equation.3">
                  <p:embed/>
                </p:oleObj>
              </mc:Choice>
              <mc:Fallback>
                <p:oleObj name="Ecuación" r:id="rId11" imgW="1524000" imgH="431800" progId="Equation.3">
                  <p:embed/>
                  <p:pic>
                    <p:nvPicPr>
                      <p:cNvPr id="0" name="25 Objeto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836613"/>
                        <a:ext cx="2755900" cy="7921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26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596417" y="1772816"/>
            <a:ext cx="2256708" cy="489749"/>
          </a:xfrm>
          <a:prstGeom prst="rect">
            <a:avLst/>
          </a:prstGeom>
          <a:blipFill rotWithShape="1">
            <a:blip r:embed="rId12"/>
            <a:stretch>
              <a:fillRect l="-2162" r="-1622" b="-625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8" name="27 Elipse"/>
          <p:cNvSpPr/>
          <p:nvPr/>
        </p:nvSpPr>
        <p:spPr>
          <a:xfrm>
            <a:off x="5867400" y="1674813"/>
            <a:ext cx="7747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30" name="29 Flecha abajo"/>
          <p:cNvSpPr/>
          <p:nvPr/>
        </p:nvSpPr>
        <p:spPr>
          <a:xfrm>
            <a:off x="6084888" y="2360613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31" name="30 CuadroTexto"/>
          <p:cNvSpPr txBox="1">
            <a:spLocks noChangeArrowheads="1"/>
          </p:cNvSpPr>
          <p:nvPr/>
        </p:nvSpPr>
        <p:spPr bwMode="auto">
          <a:xfrm>
            <a:off x="6089650" y="2636838"/>
            <a:ext cx="427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≠0</a:t>
            </a:r>
          </a:p>
        </p:txBody>
      </p:sp>
      <p:sp>
        <p:nvSpPr>
          <p:cNvPr id="32" name="31 Elipse"/>
          <p:cNvSpPr/>
          <p:nvPr/>
        </p:nvSpPr>
        <p:spPr>
          <a:xfrm>
            <a:off x="6732588" y="1700213"/>
            <a:ext cx="1016000" cy="6873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33" name="32 Flecha abajo"/>
          <p:cNvSpPr/>
          <p:nvPr/>
        </p:nvSpPr>
        <p:spPr>
          <a:xfrm>
            <a:off x="7092950" y="2387600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34" name="33 CuadroTexto"/>
          <p:cNvSpPr txBox="1">
            <a:spLocks noChangeArrowheads="1"/>
          </p:cNvSpPr>
          <p:nvPr/>
        </p:nvSpPr>
        <p:spPr bwMode="auto">
          <a:xfrm>
            <a:off x="7097713" y="2663825"/>
            <a:ext cx="431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=0</a:t>
            </a:r>
          </a:p>
        </p:txBody>
      </p:sp>
      <p:sp>
        <p:nvSpPr>
          <p:cNvPr id="35" name="34 Flecha abajo"/>
          <p:cNvSpPr/>
          <p:nvPr/>
        </p:nvSpPr>
        <p:spPr>
          <a:xfrm>
            <a:off x="7092950" y="3073400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36" name="35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4783" y="3439918"/>
            <a:ext cx="1339661" cy="618374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37" name="36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4783" y="4204226"/>
            <a:ext cx="1339661" cy="618374"/>
          </a:xfrm>
          <a:prstGeom prst="rect">
            <a:avLst/>
          </a:prstGeom>
          <a:blipFill rotWithShape="1">
            <a:blip r:embed="rId1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38" name="37 CuadroTexto"/>
          <p:cNvSpPr txBox="1"/>
          <p:nvPr/>
        </p:nvSpPr>
        <p:spPr>
          <a:xfrm>
            <a:off x="4716016" y="4998129"/>
            <a:ext cx="2478564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s-AR" sz="2000" dirty="0">
                <a:ln>
                  <a:solidFill>
                    <a:schemeClr val="bg1"/>
                  </a:solidFill>
                </a:ln>
              </a:rPr>
              <a:t>t</a:t>
            </a:r>
            <a:r>
              <a:rPr lang="es-AR" sz="2000" baseline="-25000" dirty="0">
                <a:ln>
                  <a:solidFill>
                    <a:schemeClr val="bg1"/>
                  </a:solidFill>
                </a:ln>
              </a:rPr>
              <a:t>0</a:t>
            </a:r>
            <a:r>
              <a:rPr lang="es-AR" sz="2000" dirty="0">
                <a:ln>
                  <a:solidFill>
                    <a:schemeClr val="bg1"/>
                  </a:solidFill>
                </a:ln>
              </a:rPr>
              <a:t>=7minutos =0,0049d</a:t>
            </a:r>
          </a:p>
        </p:txBody>
      </p:sp>
      <p:sp>
        <p:nvSpPr>
          <p:cNvPr id="39" name="38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56176" y="5474922"/>
            <a:ext cx="1208600" cy="558358"/>
          </a:xfrm>
          <a:prstGeom prst="rect">
            <a:avLst/>
          </a:prstGeom>
          <a:blipFill rotWithShape="1">
            <a:blip r:embed="rId1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40" name="39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56176" y="6120792"/>
            <a:ext cx="1615827" cy="369332"/>
          </a:xfrm>
          <a:prstGeom prst="rect">
            <a:avLst/>
          </a:prstGeom>
          <a:blipFill rotWithShape="1">
            <a:blip r:embed="rId1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42" name="41 Elipse"/>
          <p:cNvSpPr/>
          <p:nvPr/>
        </p:nvSpPr>
        <p:spPr>
          <a:xfrm>
            <a:off x="6089650" y="5984875"/>
            <a:ext cx="1763713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" name="1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62372" y="3282662"/>
            <a:ext cx="1034257" cy="610936"/>
          </a:xfrm>
          <a:prstGeom prst="rect">
            <a:avLst/>
          </a:prstGeom>
          <a:blipFill rotWithShape="1">
            <a:blip r:embed="rId1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43" name="42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5854" y="4022317"/>
            <a:ext cx="3887796" cy="491096"/>
          </a:xfrm>
          <a:prstGeom prst="rect">
            <a:avLst/>
          </a:prstGeom>
          <a:blipFill rotWithShape="1">
            <a:blip r:embed="rId18"/>
            <a:stretch>
              <a:fillRect b="-750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5" grpId="0"/>
      <p:bldP spid="28" grpId="0" animBg="1"/>
      <p:bldP spid="30" grpId="0" animBg="1"/>
      <p:bldP spid="31" grpId="0"/>
      <p:bldP spid="32" grpId="0" animBg="1"/>
      <p:bldP spid="33" grpId="0" animBg="1"/>
      <p:bldP spid="34" grpId="0"/>
      <p:bldP spid="35" grpId="0" animBg="1"/>
      <p:bldP spid="4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549275"/>
            <a:ext cx="5505450" cy="379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651" name="Text Box 105"/>
          <p:cNvSpPr txBox="1">
            <a:spLocks noChangeArrowheads="1"/>
          </p:cNvSpPr>
          <p:nvPr/>
        </p:nvSpPr>
        <p:spPr bwMode="auto">
          <a:xfrm>
            <a:off x="198438" y="4581525"/>
            <a:ext cx="5381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400" b="1">
                <a:solidFill>
                  <a:srgbClr val="FFCC00"/>
                </a:solidFill>
              </a:rPr>
              <a:t>S</a:t>
            </a:r>
            <a:r>
              <a:rPr lang="es-MX" altLang="es-AR" sz="2400" b="1" baseline="-25000">
                <a:solidFill>
                  <a:srgbClr val="FFCC00"/>
                </a:solidFill>
              </a:rPr>
              <a:t>libre</a:t>
            </a:r>
            <a:r>
              <a:rPr lang="es-MX" altLang="es-AR" sz="2400" b="1">
                <a:solidFill>
                  <a:srgbClr val="FFCC00"/>
                </a:solidFill>
              </a:rPr>
              <a:t> = </a:t>
            </a:r>
            <a:r>
              <a:rPr lang="el-GR" altLang="es-AR" sz="2400" b="1">
                <a:solidFill>
                  <a:srgbClr val="FFCC00"/>
                </a:solidFill>
                <a:cs typeface="Times New Roman" pitchFamily="18" charset="0"/>
              </a:rPr>
              <a:t>η</a:t>
            </a:r>
            <a:r>
              <a:rPr lang="es-MX" altLang="es-AR" sz="2400" b="1" baseline="-25000">
                <a:solidFill>
                  <a:srgbClr val="FFCC00"/>
                </a:solidFill>
                <a:cs typeface="Times New Roman" pitchFamily="18" charset="0"/>
              </a:rPr>
              <a:t>efectiva  </a:t>
            </a:r>
            <a:r>
              <a:rPr lang="es-MX" altLang="es-AR" sz="2400" b="1">
                <a:solidFill>
                  <a:srgbClr val="FFCC00"/>
                </a:solidFill>
                <a:sym typeface="Symbol" pitchFamily="18" charset="2"/>
              </a:rPr>
              <a:t> arena (0,10 a 0,30) </a:t>
            </a:r>
          </a:p>
        </p:txBody>
      </p:sp>
      <p:sp>
        <p:nvSpPr>
          <p:cNvPr id="27652" name="Text Box 205"/>
          <p:cNvSpPr txBox="1">
            <a:spLocks noChangeArrowheads="1"/>
          </p:cNvSpPr>
          <p:nvPr/>
        </p:nvSpPr>
        <p:spPr bwMode="auto">
          <a:xfrm>
            <a:off x="231775" y="5300663"/>
            <a:ext cx="393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400" b="1">
                <a:solidFill>
                  <a:srgbClr val="FFCC00"/>
                </a:solidFill>
              </a:rPr>
              <a:t>S</a:t>
            </a:r>
            <a:r>
              <a:rPr lang="es-MX" altLang="es-AR" sz="2400" b="1" baseline="-25000">
                <a:solidFill>
                  <a:srgbClr val="FFCC00"/>
                </a:solidFill>
              </a:rPr>
              <a:t>confin.</a:t>
            </a:r>
            <a:r>
              <a:rPr lang="es-MX" altLang="es-AR" sz="2400" b="1">
                <a:solidFill>
                  <a:srgbClr val="FFCC00"/>
                </a:solidFill>
              </a:rPr>
              <a:t> orden 10</a:t>
            </a:r>
            <a:r>
              <a:rPr lang="es-MX" altLang="es-AR" sz="2400" b="1" baseline="30000">
                <a:solidFill>
                  <a:srgbClr val="FFCC00"/>
                </a:solidFill>
              </a:rPr>
              <a:t>-3</a:t>
            </a:r>
            <a:r>
              <a:rPr lang="es-MX" altLang="es-AR" sz="2400" b="1">
                <a:solidFill>
                  <a:srgbClr val="FFCC00"/>
                </a:solidFill>
              </a:rPr>
              <a:t> o 10</a:t>
            </a:r>
            <a:r>
              <a:rPr lang="es-MX" altLang="es-AR" sz="2400" b="1" baseline="30000">
                <a:solidFill>
                  <a:srgbClr val="FFCC00"/>
                </a:solidFill>
              </a:rPr>
              <a:t>-6</a:t>
            </a:r>
            <a:r>
              <a:rPr lang="es-MX" altLang="es-AR" sz="2000" b="1">
                <a:solidFill>
                  <a:srgbClr val="FFCC00"/>
                </a:solidFill>
              </a:rPr>
              <a:t> </a:t>
            </a:r>
            <a:r>
              <a:rPr lang="es-MX" altLang="es-AR" sz="2400" b="1" baseline="-25000">
                <a:solidFill>
                  <a:srgbClr val="FFCC00"/>
                </a:solidFill>
                <a:cs typeface="Times New Roman" pitchFamily="18" charset="0"/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89346" y="188640"/>
            <a:ext cx="8947150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Se realiz</a:t>
            </a:r>
            <a:r>
              <a:rPr lang="es-AR" dirty="0">
                <a:solidFill>
                  <a:schemeClr val="bg1"/>
                </a:solidFill>
                <a:ea typeface="Calibri" pitchFamily="34" charset="0"/>
                <a:cs typeface="Arial" charset="0"/>
              </a:rPr>
              <a:t>ó</a:t>
            </a:r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 un ensayo de bombeo, en un </a:t>
            </a:r>
            <a:r>
              <a:rPr lang="es-AR" dirty="0" smtClean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acu</a:t>
            </a:r>
            <a:r>
              <a:rPr lang="es-AR" dirty="0" smtClean="0">
                <a:solidFill>
                  <a:schemeClr val="bg1"/>
                </a:solidFill>
                <a:ea typeface="Calibri" pitchFamily="34" charset="0"/>
                <a:cs typeface="Arial" charset="0"/>
              </a:rPr>
              <a:t>í</a:t>
            </a:r>
            <a:r>
              <a:rPr lang="es-AR" dirty="0" smtClean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fero, </a:t>
            </a:r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extrayendo en el pozo de bombeo un caudal constante de </a:t>
            </a:r>
            <a:r>
              <a:rPr lang="es-AR" dirty="0" smtClean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16 l/s. </a:t>
            </a:r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En un </a:t>
            </a:r>
            <a:r>
              <a:rPr lang="es-AR" u="sng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pozo de observaci</a:t>
            </a:r>
            <a:r>
              <a:rPr lang="es-AR" u="sng" dirty="0">
                <a:solidFill>
                  <a:schemeClr val="bg1"/>
                </a:solidFill>
                <a:ea typeface="Calibri" pitchFamily="34" charset="0"/>
                <a:cs typeface="Arial" charset="0"/>
              </a:rPr>
              <a:t>ó</a:t>
            </a:r>
            <a:r>
              <a:rPr lang="es-AR" u="sng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n </a:t>
            </a:r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ubicado a </a:t>
            </a:r>
            <a:r>
              <a:rPr lang="es-AR" u="sng" dirty="0" smtClean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250 </a:t>
            </a:r>
            <a:r>
              <a:rPr lang="es-AR" u="sng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metros</a:t>
            </a:r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 del anterior se realizaron las mediciones de descensos indicadas en la tabla inferior. El nivel piezom</a:t>
            </a:r>
            <a:r>
              <a:rPr lang="es-AR" dirty="0">
                <a:solidFill>
                  <a:schemeClr val="bg1"/>
                </a:solidFill>
                <a:ea typeface="Calibri" pitchFamily="34" charset="0"/>
                <a:cs typeface="Arial" charset="0"/>
              </a:rPr>
              <a:t>é</a:t>
            </a:r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trico está de 33,7m y el espesor del manto permeable es de </a:t>
            </a:r>
            <a:r>
              <a:rPr lang="es-AR" dirty="0" smtClean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15 </a:t>
            </a:r>
            <a:r>
              <a:rPr lang="es-AR" dirty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m. Determinar el coeficiente de transmisibilidad (T), el coeficiente de almacenamiento (S) y la permeabilidad (K</a:t>
            </a:r>
            <a:r>
              <a:rPr lang="es-AR" dirty="0" smtClean="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). ¿Qué tipo de acuífero es?</a:t>
            </a:r>
            <a:endParaRPr lang="es-AR" dirty="0">
              <a:solidFill>
                <a:schemeClr val="bg1"/>
              </a:solidFill>
              <a:ea typeface="Calibri" pitchFamily="34" charset="0"/>
              <a:cs typeface="Arial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492500" y="2036762"/>
            <a:ext cx="2951163" cy="12003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AR" dirty="0">
                <a:solidFill>
                  <a:schemeClr val="bg1"/>
                </a:solidFill>
              </a:rPr>
              <a:t>Datos: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 smtClean="0">
                <a:solidFill>
                  <a:schemeClr val="bg1"/>
                </a:solidFill>
              </a:rPr>
              <a:t>Q=16 l/s= 1382,4 </a:t>
            </a:r>
            <a:r>
              <a:rPr lang="es-AR" dirty="0">
                <a:solidFill>
                  <a:schemeClr val="bg1"/>
                </a:solidFill>
              </a:rPr>
              <a:t>m3/d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 smtClean="0">
                <a:solidFill>
                  <a:schemeClr val="bg1"/>
                </a:solidFill>
              </a:rPr>
              <a:t>R1=250 </a:t>
            </a:r>
            <a:r>
              <a:rPr lang="es-AR" dirty="0">
                <a:solidFill>
                  <a:schemeClr val="bg1"/>
                </a:solidFill>
              </a:rPr>
              <a:t>m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M=10 m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164388" y="2124075"/>
            <a:ext cx="1217612" cy="1477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AR" dirty="0">
                <a:solidFill>
                  <a:schemeClr val="bg1"/>
                </a:solidFill>
              </a:rPr>
              <a:t>Incógnitas: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K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T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S</a:t>
            </a:r>
          </a:p>
          <a:p>
            <a:pPr>
              <a:defRPr/>
            </a:pPr>
            <a:endParaRPr lang="es-AR" dirty="0">
              <a:solidFill>
                <a:schemeClr val="bg1"/>
              </a:solidFill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84202"/>
              </p:ext>
            </p:extLst>
          </p:nvPr>
        </p:nvGraphicFramePr>
        <p:xfrm>
          <a:off x="323528" y="2074123"/>
          <a:ext cx="1944216" cy="43072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2108"/>
                <a:gridCol w="972108"/>
              </a:tblGrid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Tiempo 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Descenso </a:t>
                      </a:r>
                      <a:endParaRPr lang="es-AR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(minutos) </a:t>
                      </a:r>
                      <a:endParaRPr lang="es-AR" sz="16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(m) </a:t>
                      </a:r>
                      <a:endParaRPr lang="es-A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3,5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0,12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5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0,23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6,2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0,31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8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0,41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9,2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0,47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12,4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0,64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16,5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0,82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20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0,9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30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1,21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60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1,74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100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2,15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200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2,58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320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3,01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380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3,12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>
                          <a:effectLst/>
                        </a:rPr>
                        <a:t>500</a:t>
                      </a:r>
                      <a:endParaRPr lang="es-A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AR" sz="1600" u="none" strike="noStrike" dirty="0">
                          <a:effectLst/>
                        </a:rPr>
                        <a:t>3,35</a:t>
                      </a:r>
                      <a:endParaRPr lang="es-A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pic>
        <p:nvPicPr>
          <p:cNvPr id="7" name="6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335743"/>
            <a:ext cx="5868144" cy="3353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80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8319712"/>
              </p:ext>
            </p:extLst>
          </p:nvPr>
        </p:nvGraphicFramePr>
        <p:xfrm>
          <a:off x="801688" y="530665"/>
          <a:ext cx="275590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4" name="Ecuación" r:id="rId3" imgW="1524000" imgH="431800" progId="Equation.3">
                  <p:embed/>
                </p:oleObj>
              </mc:Choice>
              <mc:Fallback>
                <p:oleObj name="Ecuación" r:id="rId3" imgW="15240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88" y="530665"/>
                        <a:ext cx="2755900" cy="7921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Rectángulo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85361" y="2716380"/>
            <a:ext cx="2286000" cy="369332"/>
          </a:xfrm>
          <a:prstGeom prst="rect">
            <a:avLst/>
          </a:prstGeom>
          <a:blipFill rotWithShape="1">
            <a:blip r:embed="rId5"/>
            <a:stretch>
              <a:fillRect l="-2133" t="-8333" b="-71667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9614452"/>
              </p:ext>
            </p:extLst>
          </p:nvPr>
        </p:nvGraphicFramePr>
        <p:xfrm>
          <a:off x="196850" y="1610165"/>
          <a:ext cx="393700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5" name="Ecuación" r:id="rId6" imgW="2438400" imgH="596900" progId="Equation.3">
                  <p:embed/>
                </p:oleObj>
              </mc:Choice>
              <mc:Fallback>
                <p:oleObj name="Ecuación" r:id="rId6" imgW="24384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" y="1610165"/>
                        <a:ext cx="3937000" cy="9667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9 CuadroTexto"/>
          <p:cNvSpPr txBox="1">
            <a:spLocks noChangeArrowheads="1"/>
          </p:cNvSpPr>
          <p:nvPr/>
        </p:nvSpPr>
        <p:spPr bwMode="auto">
          <a:xfrm>
            <a:off x="4716463" y="333375"/>
            <a:ext cx="44116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Para calcular el  coef. Almacenamiento (S) </a:t>
            </a:r>
          </a:p>
        </p:txBody>
      </p:sp>
      <p:graphicFrame>
        <p:nvGraphicFramePr>
          <p:cNvPr id="11" name="10 Objeto"/>
          <p:cNvGraphicFramePr>
            <a:graphicFrameLocks noChangeAspect="1"/>
          </p:cNvGraphicFramePr>
          <p:nvPr/>
        </p:nvGraphicFramePr>
        <p:xfrm>
          <a:off x="5543550" y="836613"/>
          <a:ext cx="275590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56" name="Ecuación" r:id="rId8" imgW="1524000" imgH="431800" progId="Equation.3">
                  <p:embed/>
                </p:oleObj>
              </mc:Choice>
              <mc:Fallback>
                <p:oleObj name="Ecuación" r:id="rId8" imgW="15240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836613"/>
                        <a:ext cx="2755900" cy="7921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596417" y="1772816"/>
            <a:ext cx="2256708" cy="489749"/>
          </a:xfrm>
          <a:prstGeom prst="rect">
            <a:avLst/>
          </a:prstGeom>
          <a:blipFill rotWithShape="1">
            <a:blip r:embed="rId9"/>
            <a:stretch>
              <a:fillRect l="-2162" r="-1622" b="-6250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3" name="12 Elipse"/>
          <p:cNvSpPr/>
          <p:nvPr/>
        </p:nvSpPr>
        <p:spPr>
          <a:xfrm>
            <a:off x="5867400" y="1674813"/>
            <a:ext cx="774700" cy="6858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4" name="13 Flecha abajo"/>
          <p:cNvSpPr/>
          <p:nvPr/>
        </p:nvSpPr>
        <p:spPr>
          <a:xfrm>
            <a:off x="6084888" y="2360613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5" name="14 CuadroTexto"/>
          <p:cNvSpPr txBox="1">
            <a:spLocks noChangeArrowheads="1"/>
          </p:cNvSpPr>
          <p:nvPr/>
        </p:nvSpPr>
        <p:spPr bwMode="auto">
          <a:xfrm>
            <a:off x="6089650" y="2636838"/>
            <a:ext cx="4270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≠0</a:t>
            </a:r>
          </a:p>
        </p:txBody>
      </p:sp>
      <p:sp>
        <p:nvSpPr>
          <p:cNvPr id="16" name="15 Elipse"/>
          <p:cNvSpPr/>
          <p:nvPr/>
        </p:nvSpPr>
        <p:spPr>
          <a:xfrm>
            <a:off x="6732588" y="1700213"/>
            <a:ext cx="1016000" cy="68738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7" name="16 Flecha abajo"/>
          <p:cNvSpPr/>
          <p:nvPr/>
        </p:nvSpPr>
        <p:spPr>
          <a:xfrm>
            <a:off x="7092950" y="2387600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8" name="17 CuadroTexto"/>
          <p:cNvSpPr txBox="1">
            <a:spLocks noChangeArrowheads="1"/>
          </p:cNvSpPr>
          <p:nvPr/>
        </p:nvSpPr>
        <p:spPr bwMode="auto">
          <a:xfrm>
            <a:off x="7097713" y="2663825"/>
            <a:ext cx="431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>
                <a:solidFill>
                  <a:schemeClr val="bg1"/>
                </a:solidFill>
              </a:rPr>
              <a:t>=0</a:t>
            </a:r>
          </a:p>
        </p:txBody>
      </p:sp>
      <p:sp>
        <p:nvSpPr>
          <p:cNvPr id="19" name="18 Flecha abajo"/>
          <p:cNvSpPr/>
          <p:nvPr/>
        </p:nvSpPr>
        <p:spPr>
          <a:xfrm>
            <a:off x="7092950" y="3073400"/>
            <a:ext cx="358775" cy="3556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20" name="19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4783" y="3439918"/>
            <a:ext cx="1339661" cy="618374"/>
          </a:xfrm>
          <a:prstGeom prst="rect">
            <a:avLst/>
          </a:prstGeom>
          <a:blipFill rotWithShape="1">
            <a:blip r:embed="rId10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1" name="20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84783" y="4204226"/>
            <a:ext cx="1339661" cy="618374"/>
          </a:xfrm>
          <a:prstGeom prst="rect">
            <a:avLst/>
          </a:prstGeom>
          <a:blipFill rotWithShape="1">
            <a:blip r:embed="rId11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6" name="25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62372" y="3282662"/>
            <a:ext cx="1034257" cy="610936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28" name="27 CuadroTexto"/>
          <p:cNvSpPr txBox="1"/>
          <p:nvPr/>
        </p:nvSpPr>
        <p:spPr>
          <a:xfrm>
            <a:off x="224892" y="87015"/>
            <a:ext cx="2424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 smtClean="0">
                <a:solidFill>
                  <a:srgbClr val="FFFF00"/>
                </a:solidFill>
              </a:rPr>
              <a:t>Método de Jacob</a:t>
            </a:r>
            <a:endParaRPr lang="es-AR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942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animBg="1"/>
      <p:bldP spid="14" grpId="0" animBg="1"/>
      <p:bldP spid="15" grpId="0"/>
      <p:bldP spid="16" grpId="0" animBg="1"/>
      <p:bldP spid="17" grpId="0" animBg="1"/>
      <p:bldP spid="18" grpId="0"/>
      <p:bldP spid="19" grpId="0" animBg="1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9546646"/>
              </p:ext>
            </p:extLst>
          </p:nvPr>
        </p:nvGraphicFramePr>
        <p:xfrm>
          <a:off x="467544" y="836712"/>
          <a:ext cx="6048672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899592" y="116632"/>
            <a:ext cx="24240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 smtClean="0">
                <a:solidFill>
                  <a:schemeClr val="bg1"/>
                </a:solidFill>
              </a:rPr>
              <a:t>Método de Jacob</a:t>
            </a:r>
            <a:endParaRPr lang="es-AR" sz="2400" b="1" dirty="0">
              <a:solidFill>
                <a:schemeClr val="bg1"/>
              </a:solidFill>
            </a:endParaRPr>
          </a:p>
        </p:txBody>
      </p:sp>
      <p:cxnSp>
        <p:nvCxnSpPr>
          <p:cNvPr id="5" name="4 Conector recto"/>
          <p:cNvCxnSpPr/>
          <p:nvPr/>
        </p:nvCxnSpPr>
        <p:spPr>
          <a:xfrm flipH="1">
            <a:off x="1043608" y="260648"/>
            <a:ext cx="6048672" cy="5256584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Elipse"/>
          <p:cNvSpPr/>
          <p:nvPr/>
        </p:nvSpPr>
        <p:spPr>
          <a:xfrm>
            <a:off x="2123405" y="4292833"/>
            <a:ext cx="360363" cy="503237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0" name="1 CuadroTexto"/>
          <p:cNvSpPr txBox="1">
            <a:spLocks noChangeArrowheads="1"/>
          </p:cNvSpPr>
          <p:nvPr/>
        </p:nvSpPr>
        <p:spPr bwMode="auto">
          <a:xfrm>
            <a:off x="1763688" y="4830991"/>
            <a:ext cx="3346450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 b="1" dirty="0" smtClean="0">
                <a:sym typeface="Symbol" pitchFamily="18" charset="2"/>
              </a:rPr>
              <a:t>t</a:t>
            </a:r>
            <a:r>
              <a:rPr lang="es-AR" sz="2400" b="1" baseline="-25000" dirty="0" smtClean="0">
                <a:sym typeface="Symbol" pitchFamily="18" charset="2"/>
              </a:rPr>
              <a:t>0</a:t>
            </a:r>
            <a:r>
              <a:rPr lang="es-AR" sz="2400" b="1" dirty="0" smtClean="0">
                <a:sym typeface="Symbol" pitchFamily="18" charset="2"/>
              </a:rPr>
              <a:t>~6minutos </a:t>
            </a:r>
            <a:r>
              <a:rPr lang="es-AR" sz="2400" b="1" dirty="0">
                <a:sym typeface="Symbol" pitchFamily="18" charset="2"/>
              </a:rPr>
              <a:t>=</a:t>
            </a:r>
            <a:r>
              <a:rPr lang="es-AR" sz="2400" b="1" dirty="0" smtClean="0">
                <a:sym typeface="Symbol" pitchFamily="18" charset="2"/>
              </a:rPr>
              <a:t>0,00417d</a:t>
            </a:r>
            <a:endParaRPr lang="es-AR" sz="2400" b="1" dirty="0"/>
          </a:p>
        </p:txBody>
      </p:sp>
      <p:sp>
        <p:nvSpPr>
          <p:cNvPr id="11" name="1 CuadroTexto"/>
          <p:cNvSpPr txBox="1">
            <a:spLocks noChangeArrowheads="1"/>
          </p:cNvSpPr>
          <p:nvPr/>
        </p:nvSpPr>
        <p:spPr bwMode="auto">
          <a:xfrm>
            <a:off x="7431088" y="3140583"/>
            <a:ext cx="1033462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 b="1" dirty="0">
                <a:sym typeface="Symbol" pitchFamily="18" charset="2"/>
              </a:rPr>
              <a:t></a:t>
            </a:r>
            <a:r>
              <a:rPr lang="es-AR" sz="2400" b="1" dirty="0" smtClean="0">
                <a:sym typeface="Symbol" pitchFamily="18" charset="2"/>
              </a:rPr>
              <a:t>~</a:t>
            </a:r>
            <a:r>
              <a:rPr lang="es-AR" sz="2400" b="1" dirty="0" smtClean="0">
                <a:sym typeface="Symbol" pitchFamily="18" charset="2"/>
              </a:rPr>
              <a:t>1,77</a:t>
            </a:r>
            <a:endParaRPr lang="es-AR" sz="2400" b="1" dirty="0"/>
          </a:p>
        </p:txBody>
      </p:sp>
      <p:sp>
        <p:nvSpPr>
          <p:cNvPr id="12" name="1 Cerrar llave"/>
          <p:cNvSpPr/>
          <p:nvPr/>
        </p:nvSpPr>
        <p:spPr>
          <a:xfrm>
            <a:off x="6912099" y="2636912"/>
            <a:ext cx="360362" cy="1512168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s-AR"/>
          </a:p>
        </p:txBody>
      </p:sp>
      <p:cxnSp>
        <p:nvCxnSpPr>
          <p:cNvPr id="13" name="1 Conector recto"/>
          <p:cNvCxnSpPr/>
          <p:nvPr/>
        </p:nvCxnSpPr>
        <p:spPr>
          <a:xfrm>
            <a:off x="180181" y="2636912"/>
            <a:ext cx="77676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 Conector recto"/>
          <p:cNvCxnSpPr/>
          <p:nvPr/>
        </p:nvCxnSpPr>
        <p:spPr>
          <a:xfrm>
            <a:off x="502444" y="4149080"/>
            <a:ext cx="7445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 CuadroTexto"/>
          <p:cNvSpPr txBox="1">
            <a:spLocks noChangeArrowheads="1"/>
          </p:cNvSpPr>
          <p:nvPr/>
        </p:nvSpPr>
        <p:spPr bwMode="auto">
          <a:xfrm>
            <a:off x="5580112" y="4842161"/>
            <a:ext cx="3536042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 b="1" dirty="0" smtClean="0">
                <a:sym typeface="Symbol" pitchFamily="18" charset="2"/>
              </a:rPr>
              <a:t>T~ </a:t>
            </a:r>
            <a:r>
              <a:rPr lang="es-AR" sz="2400" b="1" dirty="0" smtClean="0">
                <a:sym typeface="Symbol" pitchFamily="18" charset="2"/>
              </a:rPr>
              <a:t>143 </a:t>
            </a:r>
            <a:r>
              <a:rPr lang="es-AR" sz="2400" b="1" dirty="0" smtClean="0">
                <a:sym typeface="Symbol" pitchFamily="18" charset="2"/>
              </a:rPr>
              <a:t>m</a:t>
            </a:r>
            <a:r>
              <a:rPr lang="es-AR" sz="2400" b="1" baseline="30000" dirty="0" smtClean="0">
                <a:sym typeface="Symbol" pitchFamily="18" charset="2"/>
              </a:rPr>
              <a:t>2</a:t>
            </a:r>
            <a:r>
              <a:rPr lang="es-AR" sz="2400" b="1" dirty="0" smtClean="0">
                <a:sym typeface="Symbol" pitchFamily="18" charset="2"/>
              </a:rPr>
              <a:t>/d; K= 9,6 m/d</a:t>
            </a:r>
            <a:endParaRPr lang="es-AR" sz="2400" b="1" baseline="30000" dirty="0"/>
          </a:p>
        </p:txBody>
      </p:sp>
      <p:sp>
        <p:nvSpPr>
          <p:cNvPr id="16" name="1 CuadroTexto"/>
          <p:cNvSpPr txBox="1">
            <a:spLocks noChangeArrowheads="1"/>
          </p:cNvSpPr>
          <p:nvPr/>
        </p:nvSpPr>
        <p:spPr bwMode="auto">
          <a:xfrm>
            <a:off x="1763688" y="5542093"/>
            <a:ext cx="2016224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 b="1" dirty="0" smtClean="0">
                <a:sym typeface="Symbol" pitchFamily="18" charset="2"/>
              </a:rPr>
              <a:t>S ~ 2,2 x 10</a:t>
            </a:r>
            <a:r>
              <a:rPr lang="es-AR" sz="2400" b="1" baseline="30000" dirty="0" smtClean="0">
                <a:sym typeface="Symbol" pitchFamily="18" charset="2"/>
              </a:rPr>
              <a:t>-5</a:t>
            </a:r>
            <a:endParaRPr lang="es-AR" sz="2400" b="1" baseline="30000" dirty="0"/>
          </a:p>
        </p:txBody>
      </p:sp>
    </p:spTree>
    <p:extLst>
      <p:ext uri="{BB962C8B-B14F-4D97-AF65-F5344CB8AC3E}">
        <p14:creationId xmlns:p14="http://schemas.microsoft.com/office/powerpoint/2010/main" val="360978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  <p:bldP spid="10" grpId="0" animBg="1"/>
      <p:bldP spid="11" grpId="0" animBg="1"/>
      <p:bldP spid="12" grpId="0" animBg="1"/>
      <p:bldP spid="15" grpId="0" animBg="1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770" y="549275"/>
            <a:ext cx="5505450" cy="3792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05"/>
          <p:cNvSpPr txBox="1">
            <a:spLocks noChangeArrowheads="1"/>
          </p:cNvSpPr>
          <p:nvPr/>
        </p:nvSpPr>
        <p:spPr bwMode="auto">
          <a:xfrm>
            <a:off x="232095" y="4581525"/>
            <a:ext cx="3619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400" b="1" dirty="0" smtClean="0">
                <a:solidFill>
                  <a:srgbClr val="FFCC00"/>
                </a:solidFill>
                <a:sym typeface="Symbol" pitchFamily="18" charset="2"/>
              </a:rPr>
              <a:t>Arena fina-Arena media </a:t>
            </a:r>
            <a:endParaRPr lang="es-MX" altLang="es-AR" sz="2400" b="1" dirty="0">
              <a:solidFill>
                <a:srgbClr val="FFCC00"/>
              </a:solidFill>
              <a:sym typeface="Symbol" pitchFamily="18" charset="2"/>
            </a:endParaRPr>
          </a:p>
        </p:txBody>
      </p:sp>
      <p:sp>
        <p:nvSpPr>
          <p:cNvPr id="4" name="Text Box 205"/>
          <p:cNvSpPr txBox="1">
            <a:spLocks noChangeArrowheads="1"/>
          </p:cNvSpPr>
          <p:nvPr/>
        </p:nvSpPr>
        <p:spPr bwMode="auto">
          <a:xfrm>
            <a:off x="231775" y="5300663"/>
            <a:ext cx="393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400" b="1">
                <a:solidFill>
                  <a:srgbClr val="FFCC00"/>
                </a:solidFill>
              </a:rPr>
              <a:t>S</a:t>
            </a:r>
            <a:r>
              <a:rPr lang="es-MX" altLang="es-AR" sz="2400" b="1" baseline="-25000">
                <a:solidFill>
                  <a:srgbClr val="FFCC00"/>
                </a:solidFill>
              </a:rPr>
              <a:t>confin.</a:t>
            </a:r>
            <a:r>
              <a:rPr lang="es-MX" altLang="es-AR" sz="2400" b="1">
                <a:solidFill>
                  <a:srgbClr val="FFCC00"/>
                </a:solidFill>
              </a:rPr>
              <a:t> orden 10</a:t>
            </a:r>
            <a:r>
              <a:rPr lang="es-MX" altLang="es-AR" sz="2400" b="1" baseline="30000">
                <a:solidFill>
                  <a:srgbClr val="FFCC00"/>
                </a:solidFill>
              </a:rPr>
              <a:t>-3</a:t>
            </a:r>
            <a:r>
              <a:rPr lang="es-MX" altLang="es-AR" sz="2400" b="1">
                <a:solidFill>
                  <a:srgbClr val="FFCC00"/>
                </a:solidFill>
              </a:rPr>
              <a:t> o 10</a:t>
            </a:r>
            <a:r>
              <a:rPr lang="es-MX" altLang="es-AR" sz="2400" b="1" baseline="30000">
                <a:solidFill>
                  <a:srgbClr val="FFCC00"/>
                </a:solidFill>
              </a:rPr>
              <a:t>-6</a:t>
            </a:r>
            <a:r>
              <a:rPr lang="es-MX" altLang="es-AR" sz="2000" b="1">
                <a:solidFill>
                  <a:srgbClr val="FFCC00"/>
                </a:solidFill>
              </a:rPr>
              <a:t> </a:t>
            </a:r>
            <a:r>
              <a:rPr lang="es-MX" altLang="es-AR" sz="2400" b="1" baseline="-25000">
                <a:solidFill>
                  <a:srgbClr val="FFCC00"/>
                </a:solidFill>
                <a:cs typeface="Times New Roman" pitchFamily="18" charset="0"/>
                <a:sym typeface="Symbol" pitchFamily="18" charset="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622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6"/>
          <p:cNvSpPr txBox="1">
            <a:spLocks noChangeArrowheads="1"/>
          </p:cNvSpPr>
          <p:nvPr/>
        </p:nvSpPr>
        <p:spPr bwMode="auto">
          <a:xfrm>
            <a:off x="3419475" y="722313"/>
            <a:ext cx="2305050" cy="476250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400" b="1">
                <a:solidFill>
                  <a:schemeClr val="bg1"/>
                </a:solidFill>
              </a:rPr>
              <a:t>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entra</a:t>
            </a:r>
            <a:r>
              <a:rPr lang="es-ES_tradnl" altLang="es-AR" sz="2400" b="1">
                <a:solidFill>
                  <a:schemeClr val="bg1"/>
                </a:solidFill>
              </a:rPr>
              <a:t>-Q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sale</a:t>
            </a:r>
            <a:r>
              <a:rPr lang="es-ES_tradnl" altLang="es-AR" sz="2400" b="1">
                <a:solidFill>
                  <a:schemeClr val="bg1"/>
                </a:solidFill>
              </a:rPr>
              <a:t>=</a:t>
            </a:r>
            <a:r>
              <a:rPr lang="es-ES_tradnl" altLang="es-AR" sz="2400" b="1">
                <a:solidFill>
                  <a:schemeClr val="bg1"/>
                </a:solidFill>
                <a:cs typeface="Times New Roman" pitchFamily="18" charset="0"/>
              </a:rPr>
              <a:t>∆S</a:t>
            </a:r>
          </a:p>
        </p:txBody>
      </p:sp>
      <p:sp>
        <p:nvSpPr>
          <p:cNvPr id="32771" name="Line 20"/>
          <p:cNvSpPr>
            <a:spLocks noChangeShapeType="1"/>
          </p:cNvSpPr>
          <p:nvPr/>
        </p:nvSpPr>
        <p:spPr bwMode="auto">
          <a:xfrm>
            <a:off x="0" y="141287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72" name="Line 21"/>
          <p:cNvSpPr>
            <a:spLocks noChangeShapeType="1"/>
          </p:cNvSpPr>
          <p:nvPr/>
        </p:nvSpPr>
        <p:spPr bwMode="auto">
          <a:xfrm>
            <a:off x="34925" y="1989138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73" name="Line 22"/>
          <p:cNvSpPr>
            <a:spLocks noChangeShapeType="1"/>
          </p:cNvSpPr>
          <p:nvPr/>
        </p:nvSpPr>
        <p:spPr bwMode="auto">
          <a:xfrm>
            <a:off x="4572000" y="1412875"/>
            <a:ext cx="34925" cy="511175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74" name="Rectangle 23"/>
          <p:cNvSpPr>
            <a:spLocks noChangeArrowheads="1"/>
          </p:cNvSpPr>
          <p:nvPr/>
        </p:nvSpPr>
        <p:spPr bwMode="auto">
          <a:xfrm>
            <a:off x="107950" y="1412875"/>
            <a:ext cx="43084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_tradnl" altLang="es-AR" b="1">
                <a:solidFill>
                  <a:schemeClr val="bg1"/>
                </a:solidFill>
              </a:rPr>
              <a:t>Régimen permanente </a:t>
            </a:r>
            <a:r>
              <a:rPr lang="es-ES_tradnl" altLang="es-AR" b="1">
                <a:solidFill>
                  <a:schemeClr val="bg1"/>
                </a:solidFill>
                <a:cs typeface="Times New Roman" pitchFamily="18" charset="0"/>
              </a:rPr>
              <a:t>→ </a:t>
            </a:r>
            <a:r>
              <a:rPr lang="es-ES_tradnl" altLang="es-AR" b="1">
                <a:solidFill>
                  <a:schemeClr val="bg1"/>
                </a:solidFill>
              </a:rPr>
              <a:t>∆S=0 (Thiem)</a:t>
            </a:r>
          </a:p>
        </p:txBody>
      </p:sp>
      <p:sp>
        <p:nvSpPr>
          <p:cNvPr id="32775" name="Rectangle 24"/>
          <p:cNvSpPr>
            <a:spLocks noChangeArrowheads="1"/>
          </p:cNvSpPr>
          <p:nvPr/>
        </p:nvSpPr>
        <p:spPr bwMode="auto">
          <a:xfrm>
            <a:off x="4643438" y="1412875"/>
            <a:ext cx="45005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_tradnl" altLang="es-AR" b="1">
                <a:solidFill>
                  <a:schemeClr val="bg1"/>
                </a:solidFill>
              </a:rPr>
              <a:t>Régimen no permanente  </a:t>
            </a:r>
            <a:r>
              <a:rPr lang="es-ES_tradnl" altLang="es-AR" b="1">
                <a:solidFill>
                  <a:schemeClr val="bg1"/>
                </a:solidFill>
                <a:cs typeface="Times New Roman" pitchFamily="18" charset="0"/>
              </a:rPr>
              <a:t>→ </a:t>
            </a:r>
            <a:r>
              <a:rPr lang="es-ES_tradnl" altLang="es-AR" b="1">
                <a:solidFill>
                  <a:schemeClr val="bg1"/>
                </a:solidFill>
              </a:rPr>
              <a:t>∆S</a:t>
            </a:r>
            <a:r>
              <a:rPr lang="es-ES_tradnl" altLang="es-AR" b="1">
                <a:solidFill>
                  <a:schemeClr val="bg1"/>
                </a:solidFill>
                <a:cs typeface="Times New Roman" pitchFamily="18" charset="0"/>
              </a:rPr>
              <a:t>≠0 (Theis - Jacob</a:t>
            </a:r>
          </a:p>
        </p:txBody>
      </p:sp>
      <p:sp>
        <p:nvSpPr>
          <p:cNvPr id="32776" name="Text Box 27"/>
          <p:cNvSpPr txBox="1">
            <a:spLocks noChangeArrowheads="1"/>
          </p:cNvSpPr>
          <p:nvPr/>
        </p:nvSpPr>
        <p:spPr bwMode="auto">
          <a:xfrm>
            <a:off x="1187450" y="2016125"/>
            <a:ext cx="1728788" cy="476250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400" b="1">
                <a:solidFill>
                  <a:schemeClr val="bg1"/>
                </a:solidFill>
              </a:rPr>
              <a:t>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entra</a:t>
            </a:r>
            <a:r>
              <a:rPr lang="es-ES_tradnl" altLang="es-AR" sz="2400" b="1">
                <a:solidFill>
                  <a:schemeClr val="bg1"/>
                </a:solidFill>
              </a:rPr>
              <a:t>= 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sale</a:t>
            </a:r>
            <a:endParaRPr lang="es-ES_tradnl" altLang="es-AR" sz="2400" b="1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2777" name="Text Box 28"/>
          <p:cNvSpPr txBox="1">
            <a:spLocks noChangeArrowheads="1"/>
          </p:cNvSpPr>
          <p:nvPr/>
        </p:nvSpPr>
        <p:spPr bwMode="auto">
          <a:xfrm>
            <a:off x="827088" y="2808288"/>
            <a:ext cx="2592387" cy="476250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400" b="1">
                <a:solidFill>
                  <a:schemeClr val="bg1"/>
                </a:solidFill>
              </a:rPr>
              <a:t>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recarga</a:t>
            </a:r>
            <a:r>
              <a:rPr lang="es-ES_tradnl" altLang="es-AR" sz="2400" b="1">
                <a:solidFill>
                  <a:schemeClr val="bg1"/>
                </a:solidFill>
              </a:rPr>
              <a:t>= 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bombeo</a:t>
            </a:r>
            <a:endParaRPr lang="es-ES_tradnl" altLang="es-AR" sz="2400" b="1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2778" name="AutoShape 29"/>
          <p:cNvSpPr>
            <a:spLocks noChangeArrowheads="1"/>
          </p:cNvSpPr>
          <p:nvPr/>
        </p:nvSpPr>
        <p:spPr bwMode="auto">
          <a:xfrm rot="10800000">
            <a:off x="1908175" y="2563813"/>
            <a:ext cx="142875" cy="215900"/>
          </a:xfrm>
          <a:prstGeom prst="upArrow">
            <a:avLst>
              <a:gd name="adj1" fmla="val 50000"/>
              <a:gd name="adj2" fmla="val 37778"/>
            </a:avLst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MX" altLang="es-AR"/>
          </a:p>
        </p:txBody>
      </p:sp>
      <p:sp>
        <p:nvSpPr>
          <p:cNvPr id="32779" name="Text Box 30"/>
          <p:cNvSpPr txBox="1">
            <a:spLocks noChangeArrowheads="1"/>
          </p:cNvSpPr>
          <p:nvPr/>
        </p:nvSpPr>
        <p:spPr bwMode="auto">
          <a:xfrm>
            <a:off x="5364163" y="2735263"/>
            <a:ext cx="3024187" cy="476250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400" b="1">
                <a:solidFill>
                  <a:schemeClr val="bg1"/>
                </a:solidFill>
              </a:rPr>
              <a:t>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recarga </a:t>
            </a:r>
            <a:r>
              <a:rPr lang="es-ES_tradnl" altLang="es-AR" sz="2400" b="1">
                <a:solidFill>
                  <a:schemeClr val="bg1"/>
                </a:solidFill>
              </a:rPr>
              <a:t>± </a:t>
            </a:r>
            <a:r>
              <a:rPr lang="es-ES_tradnl" altLang="es-AR" sz="2000" b="1">
                <a:solidFill>
                  <a:schemeClr val="bg1"/>
                </a:solidFill>
              </a:rPr>
              <a:t>∆S</a:t>
            </a:r>
            <a:r>
              <a:rPr lang="es-ES_tradnl" altLang="es-AR">
                <a:solidFill>
                  <a:schemeClr val="bg1"/>
                </a:solidFill>
              </a:rPr>
              <a:t> </a:t>
            </a:r>
            <a:r>
              <a:rPr lang="es-ES_tradnl" altLang="es-AR" sz="2400" b="1">
                <a:solidFill>
                  <a:schemeClr val="bg1"/>
                </a:solidFill>
              </a:rPr>
              <a:t>= 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bombeo</a:t>
            </a:r>
          </a:p>
        </p:txBody>
      </p:sp>
      <p:sp>
        <p:nvSpPr>
          <p:cNvPr id="32780" name="Text Box 31"/>
          <p:cNvSpPr txBox="1">
            <a:spLocks noChangeArrowheads="1"/>
          </p:cNvSpPr>
          <p:nvPr/>
        </p:nvSpPr>
        <p:spPr bwMode="auto">
          <a:xfrm>
            <a:off x="179388" y="3355975"/>
            <a:ext cx="41052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1400">
                <a:solidFill>
                  <a:schemeClr val="bg1"/>
                </a:solidFill>
              </a:rPr>
              <a:t>No se comprometen los recursos del acuífero se puede mantener en el tiempo</a:t>
            </a:r>
            <a:endParaRPr lang="es-ES" altLang="es-AR" sz="1400">
              <a:solidFill>
                <a:schemeClr val="bg1"/>
              </a:solidFill>
            </a:endParaRPr>
          </a:p>
        </p:txBody>
      </p:sp>
      <p:sp>
        <p:nvSpPr>
          <p:cNvPr id="32781" name="Text Box 32"/>
          <p:cNvSpPr txBox="1">
            <a:spLocks noChangeArrowheads="1"/>
          </p:cNvSpPr>
          <p:nvPr/>
        </p:nvSpPr>
        <p:spPr bwMode="auto">
          <a:xfrm>
            <a:off x="5651500" y="2103438"/>
            <a:ext cx="2089150" cy="461962"/>
          </a:xfrm>
          <a:prstGeom prst="rect">
            <a:avLst/>
          </a:prstGeom>
          <a:noFill/>
          <a:ln w="190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400" b="1">
                <a:solidFill>
                  <a:schemeClr val="bg1"/>
                </a:solidFill>
              </a:rPr>
              <a:t>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entra</a:t>
            </a:r>
            <a:r>
              <a:rPr lang="es-ES_tradnl" altLang="es-AR" sz="2400" b="1">
                <a:solidFill>
                  <a:schemeClr val="bg1"/>
                </a:solidFill>
                <a:cs typeface="Times New Roman" pitchFamily="18" charset="0"/>
              </a:rPr>
              <a:t> ≠</a:t>
            </a:r>
            <a:r>
              <a:rPr lang="es-ES_tradnl" altLang="es-AR" sz="2400" b="1">
                <a:solidFill>
                  <a:schemeClr val="bg1"/>
                </a:solidFill>
              </a:rPr>
              <a:t> Q</a:t>
            </a:r>
            <a:r>
              <a:rPr lang="es-ES_tradnl" altLang="es-AR" sz="2400" b="1" baseline="-25000">
                <a:solidFill>
                  <a:schemeClr val="bg1"/>
                </a:solidFill>
              </a:rPr>
              <a:t>sale</a:t>
            </a:r>
            <a:endParaRPr lang="es-ES_tradnl" altLang="es-AR" sz="2400" b="1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2782" name="Text Box 33"/>
          <p:cNvSpPr txBox="1">
            <a:spLocks noChangeArrowheads="1"/>
          </p:cNvSpPr>
          <p:nvPr/>
        </p:nvSpPr>
        <p:spPr bwMode="auto">
          <a:xfrm>
            <a:off x="4672013" y="3357563"/>
            <a:ext cx="4176712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1400">
                <a:solidFill>
                  <a:schemeClr val="bg1"/>
                </a:solidFill>
              </a:rPr>
              <a:t>Bombeo limitado pues entra en juego las reservas del acuífero. Debe tener tiempo de descanso para permitir recuperación</a:t>
            </a:r>
            <a:endParaRPr lang="es-ES" altLang="es-AR" sz="1400">
              <a:solidFill>
                <a:schemeClr val="bg1"/>
              </a:solidFill>
            </a:endParaRPr>
          </a:p>
        </p:txBody>
      </p:sp>
      <p:sp>
        <p:nvSpPr>
          <p:cNvPr id="32783" name="Oval 34"/>
          <p:cNvSpPr>
            <a:spLocks noChangeArrowheads="1"/>
          </p:cNvSpPr>
          <p:nvPr/>
        </p:nvSpPr>
        <p:spPr bwMode="auto">
          <a:xfrm>
            <a:off x="6588125" y="2779713"/>
            <a:ext cx="431800" cy="504825"/>
          </a:xfrm>
          <a:prstGeom prst="ellips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MX" altLang="es-AR"/>
          </a:p>
        </p:txBody>
      </p:sp>
      <p:sp>
        <p:nvSpPr>
          <p:cNvPr id="32784" name="Line 35"/>
          <p:cNvSpPr>
            <a:spLocks noChangeShapeType="1"/>
          </p:cNvSpPr>
          <p:nvPr/>
        </p:nvSpPr>
        <p:spPr bwMode="auto">
          <a:xfrm flipH="1">
            <a:off x="6623050" y="3284538"/>
            <a:ext cx="180975" cy="142875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85" name="Line 36"/>
          <p:cNvSpPr>
            <a:spLocks noChangeShapeType="1"/>
          </p:cNvSpPr>
          <p:nvPr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86" name="Line 37"/>
          <p:cNvSpPr>
            <a:spLocks noChangeShapeType="1"/>
          </p:cNvSpPr>
          <p:nvPr/>
        </p:nvSpPr>
        <p:spPr bwMode="auto">
          <a:xfrm flipH="1">
            <a:off x="1258888" y="4003675"/>
            <a:ext cx="504825" cy="3603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87" name="Line 38"/>
          <p:cNvSpPr>
            <a:spLocks noChangeShapeType="1"/>
          </p:cNvSpPr>
          <p:nvPr/>
        </p:nvSpPr>
        <p:spPr bwMode="auto">
          <a:xfrm>
            <a:off x="2411413" y="4003675"/>
            <a:ext cx="360362" cy="360363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88" name="Text Box 39"/>
          <p:cNvSpPr txBox="1">
            <a:spLocks noChangeArrowheads="1"/>
          </p:cNvSpPr>
          <p:nvPr/>
        </p:nvSpPr>
        <p:spPr bwMode="auto">
          <a:xfrm>
            <a:off x="107950" y="4327525"/>
            <a:ext cx="2163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000">
                <a:solidFill>
                  <a:schemeClr val="bg1"/>
                </a:solidFill>
              </a:rPr>
              <a:t>Acuífero confinado</a:t>
            </a:r>
            <a:endParaRPr lang="es-ES" altLang="es-AR" sz="2000">
              <a:solidFill>
                <a:schemeClr val="bg1"/>
              </a:solidFill>
            </a:endParaRPr>
          </a:p>
        </p:txBody>
      </p:sp>
      <p:sp>
        <p:nvSpPr>
          <p:cNvPr id="32789" name="Text Box 40"/>
          <p:cNvSpPr txBox="1">
            <a:spLocks noChangeArrowheads="1"/>
          </p:cNvSpPr>
          <p:nvPr/>
        </p:nvSpPr>
        <p:spPr bwMode="auto">
          <a:xfrm>
            <a:off x="2484438" y="4292600"/>
            <a:ext cx="1612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000">
                <a:solidFill>
                  <a:schemeClr val="bg1"/>
                </a:solidFill>
              </a:rPr>
              <a:t>Acuífero libre</a:t>
            </a:r>
            <a:endParaRPr lang="es-ES" altLang="es-AR" sz="2000">
              <a:solidFill>
                <a:schemeClr val="bg1"/>
              </a:solidFill>
            </a:endParaRPr>
          </a:p>
        </p:txBody>
      </p:sp>
      <p:sp>
        <p:nvSpPr>
          <p:cNvPr id="32790" name="Line 41"/>
          <p:cNvSpPr>
            <a:spLocks noChangeShapeType="1"/>
          </p:cNvSpPr>
          <p:nvPr/>
        </p:nvSpPr>
        <p:spPr bwMode="auto">
          <a:xfrm flipH="1">
            <a:off x="5910263" y="4148138"/>
            <a:ext cx="360362" cy="28733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91" name="Line 42"/>
          <p:cNvSpPr>
            <a:spLocks noChangeShapeType="1"/>
          </p:cNvSpPr>
          <p:nvPr/>
        </p:nvSpPr>
        <p:spPr bwMode="auto">
          <a:xfrm>
            <a:off x="6989763" y="4148138"/>
            <a:ext cx="319087" cy="287337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32792" name="Text Box 43"/>
          <p:cNvSpPr txBox="1">
            <a:spLocks noChangeArrowheads="1"/>
          </p:cNvSpPr>
          <p:nvPr/>
        </p:nvSpPr>
        <p:spPr bwMode="auto">
          <a:xfrm>
            <a:off x="4686300" y="4365625"/>
            <a:ext cx="21637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000">
                <a:solidFill>
                  <a:schemeClr val="bg1"/>
                </a:solidFill>
              </a:rPr>
              <a:t>Acuífero confinado</a:t>
            </a:r>
            <a:endParaRPr lang="es-ES" altLang="es-AR" sz="2000">
              <a:solidFill>
                <a:schemeClr val="bg1"/>
              </a:solidFill>
            </a:endParaRPr>
          </a:p>
        </p:txBody>
      </p:sp>
      <p:sp>
        <p:nvSpPr>
          <p:cNvPr id="32793" name="Text Box 44"/>
          <p:cNvSpPr txBox="1">
            <a:spLocks noChangeArrowheads="1"/>
          </p:cNvSpPr>
          <p:nvPr/>
        </p:nvSpPr>
        <p:spPr bwMode="auto">
          <a:xfrm>
            <a:off x="7062788" y="4364038"/>
            <a:ext cx="1612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ES_tradnl" altLang="es-AR" sz="2000">
                <a:solidFill>
                  <a:schemeClr val="bg1"/>
                </a:solidFill>
              </a:rPr>
              <a:t>Acuífero libre</a:t>
            </a:r>
            <a:endParaRPr lang="es-ES" altLang="es-AR" sz="2000">
              <a:solidFill>
                <a:schemeClr val="bg1"/>
              </a:solidFill>
            </a:endParaRPr>
          </a:p>
        </p:txBody>
      </p:sp>
      <p:sp>
        <p:nvSpPr>
          <p:cNvPr id="32794" name="27 CuadroTexto"/>
          <p:cNvSpPr txBox="1">
            <a:spLocks noChangeArrowheads="1"/>
          </p:cNvSpPr>
          <p:nvPr/>
        </p:nvSpPr>
        <p:spPr bwMode="auto">
          <a:xfrm>
            <a:off x="1512888" y="260350"/>
            <a:ext cx="63357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sz="2400">
                <a:solidFill>
                  <a:schemeClr val="bg1"/>
                </a:solidFill>
              </a:rPr>
              <a:t>Modelos matemáticos (Thiem, Theis, Jacob, etc) </a:t>
            </a:r>
          </a:p>
        </p:txBody>
      </p:sp>
      <p:grpSp>
        <p:nvGrpSpPr>
          <p:cNvPr id="32795" name="Group 163"/>
          <p:cNvGrpSpPr>
            <a:grpSpLocks/>
          </p:cNvGrpSpPr>
          <p:nvPr/>
        </p:nvGrpSpPr>
        <p:grpSpPr bwMode="auto">
          <a:xfrm>
            <a:off x="250825" y="5084763"/>
            <a:ext cx="1654175" cy="838200"/>
            <a:chOff x="3302" y="2342"/>
            <a:chExt cx="1042" cy="528"/>
          </a:xfrm>
        </p:grpSpPr>
        <p:sp>
          <p:nvSpPr>
            <p:cNvPr id="32891" name="Rectangle 89"/>
            <p:cNvSpPr>
              <a:spLocks noChangeArrowheads="1"/>
            </p:cNvSpPr>
            <p:nvPr/>
          </p:nvSpPr>
          <p:spPr bwMode="auto">
            <a:xfrm>
              <a:off x="3944" y="2342"/>
              <a:ext cx="51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900">
                  <a:solidFill>
                    <a:schemeClr val="bg1"/>
                  </a:solidFill>
                  <a:latin typeface="Symbol" pitchFamily="18" charset="2"/>
                </a:rPr>
                <a:t>(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2" name="Rectangle 90"/>
            <p:cNvSpPr>
              <a:spLocks noChangeArrowheads="1"/>
            </p:cNvSpPr>
            <p:nvPr/>
          </p:nvSpPr>
          <p:spPr bwMode="auto">
            <a:xfrm>
              <a:off x="4293" y="2342"/>
              <a:ext cx="51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900">
                  <a:solidFill>
                    <a:schemeClr val="bg1"/>
                  </a:solidFill>
                  <a:latin typeface="Symbol" pitchFamily="18" charset="2"/>
                </a:rPr>
                <a:t>)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3" name="Line 91"/>
            <p:cNvSpPr>
              <a:spLocks noChangeShapeType="1"/>
            </p:cNvSpPr>
            <p:nvPr/>
          </p:nvSpPr>
          <p:spPr bwMode="auto">
            <a:xfrm>
              <a:off x="4116" y="2705"/>
              <a:ext cx="94" cy="1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94" name="Line 92"/>
            <p:cNvSpPr>
              <a:spLocks noChangeShapeType="1"/>
            </p:cNvSpPr>
            <p:nvPr/>
          </p:nvSpPr>
          <p:spPr bwMode="auto">
            <a:xfrm>
              <a:off x="3505" y="2538"/>
              <a:ext cx="822" cy="1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95" name="Rectangle 107"/>
            <p:cNvSpPr>
              <a:spLocks noChangeArrowheads="1"/>
            </p:cNvSpPr>
            <p:nvPr/>
          </p:nvSpPr>
          <p:spPr bwMode="auto">
            <a:xfrm>
              <a:off x="3909" y="2632"/>
              <a:ext cx="1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log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6" name="Rectangle 108"/>
            <p:cNvSpPr>
              <a:spLocks noChangeArrowheads="1"/>
            </p:cNvSpPr>
            <p:nvPr/>
          </p:nvSpPr>
          <p:spPr bwMode="auto">
            <a:xfrm>
              <a:off x="3652" y="2632"/>
              <a:ext cx="16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303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7" name="Rectangle 109"/>
            <p:cNvSpPr>
              <a:spLocks noChangeArrowheads="1"/>
            </p:cNvSpPr>
            <p:nvPr/>
          </p:nvSpPr>
          <p:spPr bwMode="auto">
            <a:xfrm>
              <a:off x="3623" y="2632"/>
              <a:ext cx="2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.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8" name="Rectangle 110"/>
            <p:cNvSpPr>
              <a:spLocks noChangeArrowheads="1"/>
            </p:cNvSpPr>
            <p:nvPr/>
          </p:nvSpPr>
          <p:spPr bwMode="auto">
            <a:xfrm>
              <a:off x="3566" y="2632"/>
              <a:ext cx="5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9" name="Rectangle 113"/>
            <p:cNvSpPr>
              <a:spLocks noChangeArrowheads="1"/>
            </p:cNvSpPr>
            <p:nvPr/>
          </p:nvSpPr>
          <p:spPr bwMode="auto">
            <a:xfrm>
              <a:off x="4158" y="2791"/>
              <a:ext cx="3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1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0" name="Rectangle 114"/>
            <p:cNvSpPr>
              <a:spLocks noChangeArrowheads="1"/>
            </p:cNvSpPr>
            <p:nvPr/>
          </p:nvSpPr>
          <p:spPr bwMode="auto">
            <a:xfrm>
              <a:off x="4159" y="2632"/>
              <a:ext cx="3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1" name="Rectangle 115"/>
            <p:cNvSpPr>
              <a:spLocks noChangeArrowheads="1"/>
            </p:cNvSpPr>
            <p:nvPr/>
          </p:nvSpPr>
          <p:spPr bwMode="auto">
            <a:xfrm>
              <a:off x="4243" y="2465"/>
              <a:ext cx="3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2" name="Rectangle 116"/>
            <p:cNvSpPr>
              <a:spLocks noChangeArrowheads="1"/>
            </p:cNvSpPr>
            <p:nvPr/>
          </p:nvSpPr>
          <p:spPr bwMode="auto">
            <a:xfrm>
              <a:off x="4036" y="2465"/>
              <a:ext cx="3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1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3" name="Rectangle 131"/>
            <p:cNvSpPr>
              <a:spLocks noChangeArrowheads="1"/>
            </p:cNvSpPr>
            <p:nvPr/>
          </p:nvSpPr>
          <p:spPr bwMode="auto">
            <a:xfrm>
              <a:off x="4224" y="2662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÷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4" name="Rectangle 132"/>
            <p:cNvSpPr>
              <a:spLocks noChangeArrowheads="1"/>
            </p:cNvSpPr>
            <p:nvPr/>
          </p:nvSpPr>
          <p:spPr bwMode="auto">
            <a:xfrm>
              <a:off x="4224" y="2614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÷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5" name="Rectangle 133"/>
            <p:cNvSpPr>
              <a:spLocks noChangeArrowheads="1"/>
            </p:cNvSpPr>
            <p:nvPr/>
          </p:nvSpPr>
          <p:spPr bwMode="auto">
            <a:xfrm>
              <a:off x="4224" y="2736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ø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6" name="Rectangle 134"/>
            <p:cNvSpPr>
              <a:spLocks noChangeArrowheads="1"/>
            </p:cNvSpPr>
            <p:nvPr/>
          </p:nvSpPr>
          <p:spPr bwMode="auto">
            <a:xfrm>
              <a:off x="4224" y="2540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ö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7" name="Rectangle 135"/>
            <p:cNvSpPr>
              <a:spLocks noChangeArrowheads="1"/>
            </p:cNvSpPr>
            <p:nvPr/>
          </p:nvSpPr>
          <p:spPr bwMode="auto">
            <a:xfrm>
              <a:off x="4057" y="2662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ç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8" name="Rectangle 136"/>
            <p:cNvSpPr>
              <a:spLocks noChangeArrowheads="1"/>
            </p:cNvSpPr>
            <p:nvPr/>
          </p:nvSpPr>
          <p:spPr bwMode="auto">
            <a:xfrm>
              <a:off x="4057" y="2614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ç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09" name="Rectangle 137"/>
            <p:cNvSpPr>
              <a:spLocks noChangeArrowheads="1"/>
            </p:cNvSpPr>
            <p:nvPr/>
          </p:nvSpPr>
          <p:spPr bwMode="auto">
            <a:xfrm>
              <a:off x="4057" y="2736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è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0" name="Rectangle 138"/>
            <p:cNvSpPr>
              <a:spLocks noChangeArrowheads="1"/>
            </p:cNvSpPr>
            <p:nvPr/>
          </p:nvSpPr>
          <p:spPr bwMode="auto">
            <a:xfrm>
              <a:off x="4057" y="2540"/>
              <a:ext cx="4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æ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1" name="Rectangle 139"/>
            <p:cNvSpPr>
              <a:spLocks noChangeArrowheads="1"/>
            </p:cNvSpPr>
            <p:nvPr/>
          </p:nvSpPr>
          <p:spPr bwMode="auto">
            <a:xfrm>
              <a:off x="3832" y="2618"/>
              <a:ext cx="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2" name="Rectangle 140"/>
            <p:cNvSpPr>
              <a:spLocks noChangeArrowheads="1"/>
            </p:cNvSpPr>
            <p:nvPr/>
          </p:nvSpPr>
          <p:spPr bwMode="auto">
            <a:xfrm>
              <a:off x="4096" y="2380"/>
              <a:ext cx="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-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3" name="Rectangle 141"/>
            <p:cNvSpPr>
              <a:spLocks noChangeArrowheads="1"/>
            </p:cNvSpPr>
            <p:nvPr/>
          </p:nvSpPr>
          <p:spPr bwMode="auto">
            <a:xfrm>
              <a:off x="3780" y="2380"/>
              <a:ext cx="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4" name="Rectangle 142"/>
            <p:cNvSpPr>
              <a:spLocks noChangeArrowheads="1"/>
            </p:cNvSpPr>
            <p:nvPr/>
          </p:nvSpPr>
          <p:spPr bwMode="auto">
            <a:xfrm>
              <a:off x="3597" y="2380"/>
              <a:ext cx="118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5" name="Rectangle 143"/>
            <p:cNvSpPr>
              <a:spLocks noChangeArrowheads="1"/>
            </p:cNvSpPr>
            <p:nvPr/>
          </p:nvSpPr>
          <p:spPr bwMode="auto">
            <a:xfrm>
              <a:off x="3413" y="2451"/>
              <a:ext cx="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=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6" name="Rectangle 155"/>
            <p:cNvSpPr>
              <a:spLocks noChangeArrowheads="1"/>
            </p:cNvSpPr>
            <p:nvPr/>
          </p:nvSpPr>
          <p:spPr bwMode="auto">
            <a:xfrm>
              <a:off x="4130" y="2720"/>
              <a:ext cx="4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r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7" name="Rectangle 156"/>
            <p:cNvSpPr>
              <a:spLocks noChangeArrowheads="1"/>
            </p:cNvSpPr>
            <p:nvPr/>
          </p:nvSpPr>
          <p:spPr bwMode="auto">
            <a:xfrm>
              <a:off x="4124" y="2562"/>
              <a:ext cx="4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r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8" name="Rectangle 157"/>
            <p:cNvSpPr>
              <a:spLocks noChangeArrowheads="1"/>
            </p:cNvSpPr>
            <p:nvPr/>
          </p:nvSpPr>
          <p:spPr bwMode="auto">
            <a:xfrm>
              <a:off x="4178" y="2394"/>
              <a:ext cx="5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d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19" name="Rectangle 158"/>
            <p:cNvSpPr>
              <a:spLocks noChangeArrowheads="1"/>
            </p:cNvSpPr>
            <p:nvPr/>
          </p:nvSpPr>
          <p:spPr bwMode="auto">
            <a:xfrm>
              <a:off x="3980" y="2394"/>
              <a:ext cx="57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d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20" name="Rectangle 159"/>
            <p:cNvSpPr>
              <a:spLocks noChangeArrowheads="1"/>
            </p:cNvSpPr>
            <p:nvPr/>
          </p:nvSpPr>
          <p:spPr bwMode="auto">
            <a:xfrm>
              <a:off x="3859" y="2394"/>
              <a:ext cx="9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M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21" name="Rectangle 160"/>
            <p:cNvSpPr>
              <a:spLocks noChangeArrowheads="1"/>
            </p:cNvSpPr>
            <p:nvPr/>
          </p:nvSpPr>
          <p:spPr bwMode="auto">
            <a:xfrm>
              <a:off x="3680" y="2394"/>
              <a:ext cx="104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 K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22" name="Rectangle 161"/>
            <p:cNvSpPr>
              <a:spLocks noChangeArrowheads="1"/>
            </p:cNvSpPr>
            <p:nvPr/>
          </p:nvSpPr>
          <p:spPr bwMode="auto">
            <a:xfrm>
              <a:off x="3302" y="2465"/>
              <a:ext cx="8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Q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923" name="Rectangle 162"/>
            <p:cNvSpPr>
              <a:spLocks noChangeArrowheads="1"/>
            </p:cNvSpPr>
            <p:nvPr/>
          </p:nvSpPr>
          <p:spPr bwMode="auto">
            <a:xfrm>
              <a:off x="3505" y="2380"/>
              <a:ext cx="61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  <a:latin typeface="Symbol" pitchFamily="18" charset="2"/>
                </a:rPr>
                <a:t>p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</p:grpSp>
      <p:grpSp>
        <p:nvGrpSpPr>
          <p:cNvPr id="32796" name="205 Grupo"/>
          <p:cNvGrpSpPr>
            <a:grpSpLocks/>
          </p:cNvGrpSpPr>
          <p:nvPr/>
        </p:nvGrpSpPr>
        <p:grpSpPr bwMode="auto">
          <a:xfrm>
            <a:off x="2268538" y="5013325"/>
            <a:ext cx="2165350" cy="865188"/>
            <a:chOff x="2411414" y="5463699"/>
            <a:chExt cx="2165350" cy="865187"/>
          </a:xfrm>
        </p:grpSpPr>
        <p:sp>
          <p:nvSpPr>
            <p:cNvPr id="32850" name="Rectangle 44"/>
            <p:cNvSpPr>
              <a:spLocks noChangeArrowheads="1"/>
            </p:cNvSpPr>
            <p:nvPr/>
          </p:nvSpPr>
          <p:spPr bwMode="auto">
            <a:xfrm>
              <a:off x="3128964" y="5549424"/>
              <a:ext cx="762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>
                  <a:solidFill>
                    <a:schemeClr val="bg1"/>
                  </a:solidFill>
                  <a:latin typeface="Symbol" pitchFamily="18" charset="2"/>
                </a:rPr>
                <a:t>(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1" name="Rectangle 45"/>
            <p:cNvSpPr>
              <a:spLocks noChangeArrowheads="1"/>
            </p:cNvSpPr>
            <p:nvPr/>
          </p:nvSpPr>
          <p:spPr bwMode="auto">
            <a:xfrm>
              <a:off x="3619501" y="5536724"/>
              <a:ext cx="762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>
                  <a:solidFill>
                    <a:schemeClr val="bg1"/>
                  </a:solidFill>
                  <a:latin typeface="Symbol" pitchFamily="18" charset="2"/>
                </a:rPr>
                <a:t>)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2" name="Rectangle 46"/>
            <p:cNvSpPr>
              <a:spLocks noChangeArrowheads="1"/>
            </p:cNvSpPr>
            <p:nvPr/>
          </p:nvSpPr>
          <p:spPr bwMode="auto">
            <a:xfrm>
              <a:off x="3883026" y="5549424"/>
              <a:ext cx="762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>
                  <a:solidFill>
                    <a:schemeClr val="bg1"/>
                  </a:solidFill>
                  <a:latin typeface="Symbol" pitchFamily="18" charset="2"/>
                </a:rPr>
                <a:t>(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3" name="Rectangle 47"/>
            <p:cNvSpPr>
              <a:spLocks noChangeArrowheads="1"/>
            </p:cNvSpPr>
            <p:nvPr/>
          </p:nvSpPr>
          <p:spPr bwMode="auto">
            <a:xfrm>
              <a:off x="4354514" y="5549424"/>
              <a:ext cx="762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>
                  <a:solidFill>
                    <a:schemeClr val="bg1"/>
                  </a:solidFill>
                  <a:latin typeface="Symbol" pitchFamily="18" charset="2"/>
                </a:rPr>
                <a:t>)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4" name="Rectangle 48"/>
            <p:cNvSpPr>
              <a:spLocks noChangeArrowheads="1"/>
            </p:cNvSpPr>
            <p:nvPr/>
          </p:nvSpPr>
          <p:spPr bwMode="auto">
            <a:xfrm>
              <a:off x="3094039" y="5463699"/>
              <a:ext cx="1016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2400">
                  <a:solidFill>
                    <a:schemeClr val="bg1"/>
                  </a:solidFill>
                  <a:latin typeface="Symbol" pitchFamily="18" charset="2"/>
                </a:rPr>
                <a:t>[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5" name="Rectangle 49"/>
            <p:cNvSpPr>
              <a:spLocks noChangeArrowheads="1"/>
            </p:cNvSpPr>
            <p:nvPr/>
          </p:nvSpPr>
          <p:spPr bwMode="auto">
            <a:xfrm>
              <a:off x="4475164" y="5463699"/>
              <a:ext cx="101600" cy="365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2400">
                  <a:solidFill>
                    <a:schemeClr val="bg1"/>
                  </a:solidFill>
                  <a:latin typeface="Symbol" pitchFamily="18" charset="2"/>
                </a:rPr>
                <a:t>]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6" name="Line 50"/>
            <p:cNvSpPr>
              <a:spLocks noChangeShapeType="1"/>
            </p:cNvSpPr>
            <p:nvPr/>
          </p:nvSpPr>
          <p:spPr bwMode="auto">
            <a:xfrm>
              <a:off x="3903664" y="6081236"/>
              <a:ext cx="138112" cy="1588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57" name="Line 51"/>
            <p:cNvSpPr>
              <a:spLocks noChangeShapeType="1"/>
            </p:cNvSpPr>
            <p:nvPr/>
          </p:nvSpPr>
          <p:spPr bwMode="auto">
            <a:xfrm>
              <a:off x="2708276" y="5835174"/>
              <a:ext cx="1804988" cy="1587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58" name="Rectangle 52"/>
            <p:cNvSpPr>
              <a:spLocks noChangeArrowheads="1"/>
            </p:cNvSpPr>
            <p:nvPr/>
          </p:nvSpPr>
          <p:spPr bwMode="auto">
            <a:xfrm>
              <a:off x="4062414" y="601614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÷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59" name="Rectangle 53"/>
            <p:cNvSpPr>
              <a:spLocks noChangeArrowheads="1"/>
            </p:cNvSpPr>
            <p:nvPr/>
          </p:nvSpPr>
          <p:spPr bwMode="auto">
            <a:xfrm>
              <a:off x="4062414" y="594629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÷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0" name="Rectangle 54"/>
            <p:cNvSpPr>
              <a:spLocks noChangeArrowheads="1"/>
            </p:cNvSpPr>
            <p:nvPr/>
          </p:nvSpPr>
          <p:spPr bwMode="auto">
            <a:xfrm>
              <a:off x="4062414" y="612409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ø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1" name="Rectangle 55"/>
            <p:cNvSpPr>
              <a:spLocks noChangeArrowheads="1"/>
            </p:cNvSpPr>
            <p:nvPr/>
          </p:nvSpPr>
          <p:spPr bwMode="auto">
            <a:xfrm>
              <a:off x="4062414" y="583834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ö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2" name="Rectangle 56"/>
            <p:cNvSpPr>
              <a:spLocks noChangeArrowheads="1"/>
            </p:cNvSpPr>
            <p:nvPr/>
          </p:nvSpPr>
          <p:spPr bwMode="auto">
            <a:xfrm>
              <a:off x="3816351" y="601614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ç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3" name="Rectangle 57"/>
            <p:cNvSpPr>
              <a:spLocks noChangeArrowheads="1"/>
            </p:cNvSpPr>
            <p:nvPr/>
          </p:nvSpPr>
          <p:spPr bwMode="auto">
            <a:xfrm>
              <a:off x="3816351" y="594629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ç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4" name="Rectangle 58"/>
            <p:cNvSpPr>
              <a:spLocks noChangeArrowheads="1"/>
            </p:cNvSpPr>
            <p:nvPr/>
          </p:nvSpPr>
          <p:spPr bwMode="auto">
            <a:xfrm>
              <a:off x="3816351" y="612409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è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5" name="Rectangle 59"/>
            <p:cNvSpPr>
              <a:spLocks noChangeArrowheads="1"/>
            </p:cNvSpPr>
            <p:nvPr/>
          </p:nvSpPr>
          <p:spPr bwMode="auto">
            <a:xfrm>
              <a:off x="3816351" y="583834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æ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6" name="Rectangle 60"/>
            <p:cNvSpPr>
              <a:spLocks noChangeArrowheads="1"/>
            </p:cNvSpPr>
            <p:nvPr/>
          </p:nvSpPr>
          <p:spPr bwMode="auto">
            <a:xfrm>
              <a:off x="3487739" y="5952649"/>
              <a:ext cx="90487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7" name="Rectangle 61"/>
            <p:cNvSpPr>
              <a:spLocks noChangeArrowheads="1"/>
            </p:cNvSpPr>
            <p:nvPr/>
          </p:nvSpPr>
          <p:spPr bwMode="auto">
            <a:xfrm>
              <a:off x="4084639" y="5603399"/>
              <a:ext cx="90487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-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8" name="Rectangle 62"/>
            <p:cNvSpPr>
              <a:spLocks noChangeArrowheads="1"/>
            </p:cNvSpPr>
            <p:nvPr/>
          </p:nvSpPr>
          <p:spPr bwMode="auto">
            <a:xfrm>
              <a:off x="3763964" y="5603399"/>
              <a:ext cx="90487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-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69" name="Rectangle 63"/>
            <p:cNvSpPr>
              <a:spLocks noChangeArrowheads="1"/>
            </p:cNvSpPr>
            <p:nvPr/>
          </p:nvSpPr>
          <p:spPr bwMode="auto">
            <a:xfrm>
              <a:off x="3330576" y="5603399"/>
              <a:ext cx="90488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-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0" name="Rectangle 64"/>
            <p:cNvSpPr>
              <a:spLocks noChangeArrowheads="1"/>
            </p:cNvSpPr>
            <p:nvPr/>
          </p:nvSpPr>
          <p:spPr bwMode="auto">
            <a:xfrm>
              <a:off x="2843214" y="5603399"/>
              <a:ext cx="90487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1" name="Rectangle 65"/>
            <p:cNvSpPr>
              <a:spLocks noChangeArrowheads="1"/>
            </p:cNvSpPr>
            <p:nvPr/>
          </p:nvSpPr>
          <p:spPr bwMode="auto">
            <a:xfrm>
              <a:off x="2573339" y="5708174"/>
              <a:ext cx="90487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  <a:latin typeface="Symbol" pitchFamily="18" charset="2"/>
                </a:rPr>
                <a:t>=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2" name="Rectangle 66"/>
            <p:cNvSpPr>
              <a:spLocks noChangeArrowheads="1"/>
            </p:cNvSpPr>
            <p:nvPr/>
          </p:nvSpPr>
          <p:spPr bwMode="auto">
            <a:xfrm>
              <a:off x="3965576" y="6206649"/>
              <a:ext cx="50800" cy="122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1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3" name="Rectangle 67"/>
            <p:cNvSpPr>
              <a:spLocks noChangeArrowheads="1"/>
            </p:cNvSpPr>
            <p:nvPr/>
          </p:nvSpPr>
          <p:spPr bwMode="auto">
            <a:xfrm>
              <a:off x="3967164" y="5973286"/>
              <a:ext cx="50800" cy="1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4" name="Rectangle 68"/>
            <p:cNvSpPr>
              <a:spLocks noChangeArrowheads="1"/>
            </p:cNvSpPr>
            <p:nvPr/>
          </p:nvSpPr>
          <p:spPr bwMode="auto">
            <a:xfrm>
              <a:off x="4405314" y="5485924"/>
              <a:ext cx="50800" cy="122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5" name="Rectangle 69"/>
            <p:cNvSpPr>
              <a:spLocks noChangeArrowheads="1"/>
            </p:cNvSpPr>
            <p:nvPr/>
          </p:nvSpPr>
          <p:spPr bwMode="auto">
            <a:xfrm>
              <a:off x="4289426" y="5728811"/>
              <a:ext cx="50800" cy="1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1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6" name="Rectangle 70"/>
            <p:cNvSpPr>
              <a:spLocks noChangeArrowheads="1"/>
            </p:cNvSpPr>
            <p:nvPr/>
          </p:nvSpPr>
          <p:spPr bwMode="auto">
            <a:xfrm>
              <a:off x="3670301" y="5485924"/>
              <a:ext cx="50800" cy="122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7" name="Rectangle 71"/>
            <p:cNvSpPr>
              <a:spLocks noChangeArrowheads="1"/>
            </p:cNvSpPr>
            <p:nvPr/>
          </p:nvSpPr>
          <p:spPr bwMode="auto">
            <a:xfrm>
              <a:off x="3546476" y="5728811"/>
              <a:ext cx="50800" cy="1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8" name="Rectangle 72"/>
            <p:cNvSpPr>
              <a:spLocks noChangeArrowheads="1"/>
            </p:cNvSpPr>
            <p:nvPr/>
          </p:nvSpPr>
          <p:spPr bwMode="auto">
            <a:xfrm>
              <a:off x="3600451" y="5973286"/>
              <a:ext cx="211138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</a:rPr>
                <a:t>log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79" name="Rectangle 73"/>
            <p:cNvSpPr>
              <a:spLocks noChangeArrowheads="1"/>
            </p:cNvSpPr>
            <p:nvPr/>
          </p:nvSpPr>
          <p:spPr bwMode="auto">
            <a:xfrm>
              <a:off x="3224214" y="5973286"/>
              <a:ext cx="24765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</a:rPr>
                <a:t>303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0" name="Rectangle 74"/>
            <p:cNvSpPr>
              <a:spLocks noChangeArrowheads="1"/>
            </p:cNvSpPr>
            <p:nvPr/>
          </p:nvSpPr>
          <p:spPr bwMode="auto">
            <a:xfrm>
              <a:off x="3182939" y="5973286"/>
              <a:ext cx="41275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</a:rPr>
                <a:t>.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1" name="Rectangle 75"/>
            <p:cNvSpPr>
              <a:spLocks noChangeArrowheads="1"/>
            </p:cNvSpPr>
            <p:nvPr/>
          </p:nvSpPr>
          <p:spPr bwMode="auto">
            <a:xfrm>
              <a:off x="3098801" y="5973286"/>
              <a:ext cx="82550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2" name="Rectangle 76"/>
            <p:cNvSpPr>
              <a:spLocks noChangeArrowheads="1"/>
            </p:cNvSpPr>
            <p:nvPr/>
          </p:nvSpPr>
          <p:spPr bwMode="auto">
            <a:xfrm>
              <a:off x="3924301" y="6101874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r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3" name="Rectangle 77"/>
            <p:cNvSpPr>
              <a:spLocks noChangeArrowheads="1"/>
            </p:cNvSpPr>
            <p:nvPr/>
          </p:nvSpPr>
          <p:spPr bwMode="auto">
            <a:xfrm>
              <a:off x="3914776" y="5870099"/>
              <a:ext cx="63500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r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4" name="Rectangle 78"/>
            <p:cNvSpPr>
              <a:spLocks noChangeArrowheads="1"/>
            </p:cNvSpPr>
            <p:nvPr/>
          </p:nvSpPr>
          <p:spPr bwMode="auto">
            <a:xfrm>
              <a:off x="4205289" y="5624036"/>
              <a:ext cx="83356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d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5" name="Rectangle 79"/>
            <p:cNvSpPr>
              <a:spLocks noChangeArrowheads="1"/>
            </p:cNvSpPr>
            <p:nvPr/>
          </p:nvSpPr>
          <p:spPr bwMode="auto">
            <a:xfrm>
              <a:off x="3935414" y="5624036"/>
              <a:ext cx="138112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M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6" name="Rectangle 80"/>
            <p:cNvSpPr>
              <a:spLocks noChangeArrowheads="1"/>
            </p:cNvSpPr>
            <p:nvPr/>
          </p:nvSpPr>
          <p:spPr bwMode="auto">
            <a:xfrm>
              <a:off x="3452814" y="5624036"/>
              <a:ext cx="139462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d</a:t>
              </a:r>
              <a:r>
                <a:rPr lang="es-MX" altLang="es-AR" sz="1300" i="1" baseline="-25000">
                  <a:solidFill>
                    <a:schemeClr val="bg1"/>
                  </a:solidFill>
                </a:rPr>
                <a:t>2</a:t>
              </a:r>
              <a:endParaRPr lang="es-MX" altLang="es-AR" baseline="-25000">
                <a:solidFill>
                  <a:schemeClr val="bg1"/>
                </a:solidFill>
              </a:endParaRPr>
            </a:p>
          </p:txBody>
        </p:sp>
        <p:sp>
          <p:nvSpPr>
            <p:cNvPr id="32887" name="Rectangle 81"/>
            <p:cNvSpPr>
              <a:spLocks noChangeArrowheads="1"/>
            </p:cNvSpPr>
            <p:nvPr/>
          </p:nvSpPr>
          <p:spPr bwMode="auto">
            <a:xfrm>
              <a:off x="3181351" y="5624036"/>
              <a:ext cx="138113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M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8" name="Rectangle 82"/>
            <p:cNvSpPr>
              <a:spLocks noChangeArrowheads="1"/>
            </p:cNvSpPr>
            <p:nvPr/>
          </p:nvSpPr>
          <p:spPr bwMode="auto">
            <a:xfrm>
              <a:off x="2963864" y="5624036"/>
              <a:ext cx="109537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K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89" name="Rectangle 83"/>
            <p:cNvSpPr>
              <a:spLocks noChangeArrowheads="1"/>
            </p:cNvSpPr>
            <p:nvPr/>
          </p:nvSpPr>
          <p:spPr bwMode="auto">
            <a:xfrm>
              <a:off x="2411414" y="5728811"/>
              <a:ext cx="119062" cy="198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</a:rPr>
                <a:t>Q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90" name="Rectangle 84"/>
            <p:cNvSpPr>
              <a:spLocks noChangeArrowheads="1"/>
            </p:cNvSpPr>
            <p:nvPr/>
          </p:nvSpPr>
          <p:spPr bwMode="auto">
            <a:xfrm>
              <a:off x="2709864" y="5603399"/>
              <a:ext cx="90487" cy="198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300" i="1">
                  <a:solidFill>
                    <a:schemeClr val="bg1"/>
                  </a:solidFill>
                  <a:latin typeface="Symbol" pitchFamily="18" charset="2"/>
                </a:rPr>
                <a:t>p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</p:grpSp>
      <p:grpSp>
        <p:nvGrpSpPr>
          <p:cNvPr id="32797" name="301 Grupo"/>
          <p:cNvGrpSpPr>
            <a:grpSpLocks/>
          </p:cNvGrpSpPr>
          <p:nvPr/>
        </p:nvGrpSpPr>
        <p:grpSpPr bwMode="auto">
          <a:xfrm>
            <a:off x="5002213" y="5773738"/>
            <a:ext cx="3241675" cy="485775"/>
            <a:chOff x="5146749" y="4797152"/>
            <a:chExt cx="3241676" cy="485775"/>
          </a:xfrm>
        </p:grpSpPr>
        <p:sp>
          <p:nvSpPr>
            <p:cNvPr id="32822" name="Line 93"/>
            <p:cNvSpPr>
              <a:spLocks noChangeShapeType="1"/>
            </p:cNvSpPr>
            <p:nvPr/>
          </p:nvSpPr>
          <p:spPr bwMode="auto">
            <a:xfrm>
              <a:off x="7018412" y="5046390"/>
              <a:ext cx="150813" cy="1588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23" name="Line 94"/>
            <p:cNvSpPr>
              <a:spLocks noChangeShapeType="1"/>
            </p:cNvSpPr>
            <p:nvPr/>
          </p:nvSpPr>
          <p:spPr bwMode="auto">
            <a:xfrm>
              <a:off x="7516887" y="5046390"/>
              <a:ext cx="792163" cy="1588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24" name="Rectangle 100"/>
            <p:cNvSpPr>
              <a:spLocks noChangeArrowheads="1"/>
            </p:cNvSpPr>
            <p:nvPr/>
          </p:nvSpPr>
          <p:spPr bwMode="auto">
            <a:xfrm>
              <a:off x="7666112" y="4819377"/>
              <a:ext cx="1778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25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25" name="Rectangle 101"/>
            <p:cNvSpPr>
              <a:spLocks noChangeArrowheads="1"/>
            </p:cNvSpPr>
            <p:nvPr/>
          </p:nvSpPr>
          <p:spPr bwMode="auto">
            <a:xfrm>
              <a:off x="7620074" y="4819377"/>
              <a:ext cx="4445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.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26" name="Rectangle 102"/>
            <p:cNvSpPr>
              <a:spLocks noChangeArrowheads="1"/>
            </p:cNvSpPr>
            <p:nvPr/>
          </p:nvSpPr>
          <p:spPr bwMode="auto">
            <a:xfrm>
              <a:off x="7529587" y="4819377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27" name="Rectangle 103"/>
            <p:cNvSpPr>
              <a:spLocks noChangeArrowheads="1"/>
            </p:cNvSpPr>
            <p:nvPr/>
          </p:nvSpPr>
          <p:spPr bwMode="auto">
            <a:xfrm>
              <a:off x="7197799" y="4930502"/>
              <a:ext cx="2270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log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28" name="Rectangle 104"/>
            <p:cNvSpPr>
              <a:spLocks noChangeArrowheads="1"/>
            </p:cNvSpPr>
            <p:nvPr/>
          </p:nvSpPr>
          <p:spPr bwMode="auto">
            <a:xfrm>
              <a:off x="6724724" y="4930502"/>
              <a:ext cx="2667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183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29" name="Rectangle 105"/>
            <p:cNvSpPr>
              <a:spLocks noChangeArrowheads="1"/>
            </p:cNvSpPr>
            <p:nvPr/>
          </p:nvSpPr>
          <p:spPr bwMode="auto">
            <a:xfrm>
              <a:off x="6678687" y="4930502"/>
              <a:ext cx="4445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.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0" name="Rectangle 106"/>
            <p:cNvSpPr>
              <a:spLocks noChangeArrowheads="1"/>
            </p:cNvSpPr>
            <p:nvPr/>
          </p:nvSpPr>
          <p:spPr bwMode="auto">
            <a:xfrm>
              <a:off x="6588199" y="4930502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0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1" name="Rectangle 112"/>
            <p:cNvSpPr>
              <a:spLocks noChangeArrowheads="1"/>
            </p:cNvSpPr>
            <p:nvPr/>
          </p:nvSpPr>
          <p:spPr bwMode="auto">
            <a:xfrm>
              <a:off x="7796287" y="5055915"/>
              <a:ext cx="50800" cy="1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2" name="Rectangle 121"/>
            <p:cNvSpPr>
              <a:spLocks noChangeArrowheads="1"/>
            </p:cNvSpPr>
            <p:nvPr/>
          </p:nvSpPr>
          <p:spPr bwMode="auto">
            <a:xfrm>
              <a:off x="8320162" y="4984477"/>
              <a:ext cx="6826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ú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3" name="Rectangle 122"/>
            <p:cNvSpPr>
              <a:spLocks noChangeArrowheads="1"/>
            </p:cNvSpPr>
            <p:nvPr/>
          </p:nvSpPr>
          <p:spPr bwMode="auto">
            <a:xfrm>
              <a:off x="8320162" y="5070202"/>
              <a:ext cx="6826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û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4" name="Rectangle 123"/>
            <p:cNvSpPr>
              <a:spLocks noChangeArrowheads="1"/>
            </p:cNvSpPr>
            <p:nvPr/>
          </p:nvSpPr>
          <p:spPr bwMode="auto">
            <a:xfrm>
              <a:off x="8320162" y="4809852"/>
              <a:ext cx="6826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ù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5" name="Rectangle 124"/>
            <p:cNvSpPr>
              <a:spLocks noChangeArrowheads="1"/>
            </p:cNvSpPr>
            <p:nvPr/>
          </p:nvSpPr>
          <p:spPr bwMode="auto">
            <a:xfrm>
              <a:off x="7439099" y="4984477"/>
              <a:ext cx="6826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ê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6" name="Rectangle 125"/>
            <p:cNvSpPr>
              <a:spLocks noChangeArrowheads="1"/>
            </p:cNvSpPr>
            <p:nvPr/>
          </p:nvSpPr>
          <p:spPr bwMode="auto">
            <a:xfrm>
              <a:off x="7439099" y="5070202"/>
              <a:ext cx="6826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ë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7" name="Rectangle 126"/>
            <p:cNvSpPr>
              <a:spLocks noChangeArrowheads="1"/>
            </p:cNvSpPr>
            <p:nvPr/>
          </p:nvSpPr>
          <p:spPr bwMode="auto">
            <a:xfrm>
              <a:off x="7439099" y="4809852"/>
              <a:ext cx="6826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é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8" name="Rectangle 127"/>
            <p:cNvSpPr>
              <a:spLocks noChangeArrowheads="1"/>
            </p:cNvSpPr>
            <p:nvPr/>
          </p:nvSpPr>
          <p:spPr bwMode="auto">
            <a:xfrm>
              <a:off x="7888362" y="5047977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39" name="Rectangle 128"/>
            <p:cNvSpPr>
              <a:spLocks noChangeArrowheads="1"/>
            </p:cNvSpPr>
            <p:nvPr/>
          </p:nvSpPr>
          <p:spPr bwMode="auto">
            <a:xfrm>
              <a:off x="8120137" y="4797152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0" name="Rectangle 129"/>
            <p:cNvSpPr>
              <a:spLocks noChangeArrowheads="1"/>
            </p:cNvSpPr>
            <p:nvPr/>
          </p:nvSpPr>
          <p:spPr bwMode="auto">
            <a:xfrm>
              <a:off x="7862962" y="4797152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1" name="Rectangle 130"/>
            <p:cNvSpPr>
              <a:spLocks noChangeArrowheads="1"/>
            </p:cNvSpPr>
            <p:nvPr/>
          </p:nvSpPr>
          <p:spPr bwMode="auto">
            <a:xfrm>
              <a:off x="6389762" y="4908277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=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2" name="Rectangle 148"/>
            <p:cNvSpPr>
              <a:spLocks noChangeArrowheads="1"/>
            </p:cNvSpPr>
            <p:nvPr/>
          </p:nvSpPr>
          <p:spPr bwMode="auto">
            <a:xfrm>
              <a:off x="8015362" y="5070202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S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3" name="Rectangle 149"/>
            <p:cNvSpPr>
              <a:spLocks noChangeArrowheads="1"/>
            </p:cNvSpPr>
            <p:nvPr/>
          </p:nvSpPr>
          <p:spPr bwMode="auto">
            <a:xfrm>
              <a:off x="7707387" y="5070202"/>
              <a:ext cx="6985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r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4" name="Rectangle 150"/>
            <p:cNvSpPr>
              <a:spLocks noChangeArrowheads="1"/>
            </p:cNvSpPr>
            <p:nvPr/>
          </p:nvSpPr>
          <p:spPr bwMode="auto">
            <a:xfrm>
              <a:off x="8239199" y="4819377"/>
              <a:ext cx="492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t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5" name="Rectangle 151"/>
            <p:cNvSpPr>
              <a:spLocks noChangeArrowheads="1"/>
            </p:cNvSpPr>
            <p:nvPr/>
          </p:nvSpPr>
          <p:spPr bwMode="auto">
            <a:xfrm>
              <a:off x="7977262" y="4819377"/>
              <a:ext cx="98425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T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6" name="Rectangle 152"/>
            <p:cNvSpPr>
              <a:spLocks noChangeArrowheads="1"/>
            </p:cNvSpPr>
            <p:nvPr/>
          </p:nvSpPr>
          <p:spPr bwMode="auto">
            <a:xfrm>
              <a:off x="7027937" y="5070202"/>
              <a:ext cx="98425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T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7" name="Rectangle 153"/>
            <p:cNvSpPr>
              <a:spLocks noChangeArrowheads="1"/>
            </p:cNvSpPr>
            <p:nvPr/>
          </p:nvSpPr>
          <p:spPr bwMode="auto">
            <a:xfrm>
              <a:off x="7024762" y="4819377"/>
              <a:ext cx="12858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Q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48" name="Rectangle 154"/>
            <p:cNvSpPr>
              <a:spLocks noChangeArrowheads="1"/>
            </p:cNvSpPr>
            <p:nvPr/>
          </p:nvSpPr>
          <p:spPr bwMode="auto">
            <a:xfrm>
              <a:off x="6228184" y="4880967"/>
              <a:ext cx="115888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>
                  <a:solidFill>
                    <a:schemeClr val="bg1"/>
                  </a:solidFill>
                </a:rPr>
                <a:t>d</a:t>
              </a:r>
            </a:p>
          </p:txBody>
        </p:sp>
        <p:sp>
          <p:nvSpPr>
            <p:cNvPr id="32849" name="Text Box 173"/>
            <p:cNvSpPr txBox="1">
              <a:spLocks noChangeArrowheads="1"/>
            </p:cNvSpPr>
            <p:nvPr/>
          </p:nvSpPr>
          <p:spPr bwMode="auto">
            <a:xfrm>
              <a:off x="5146749" y="4895577"/>
              <a:ext cx="915987" cy="304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MX" altLang="es-AR" sz="1400" b="1">
                  <a:solidFill>
                    <a:schemeClr val="bg1"/>
                  </a:solidFill>
                </a:rPr>
                <a:t>Ec. Jacob</a:t>
              </a:r>
            </a:p>
          </p:txBody>
        </p:sp>
      </p:grpSp>
      <p:grpSp>
        <p:nvGrpSpPr>
          <p:cNvPr id="32798" name="300 Grupo"/>
          <p:cNvGrpSpPr>
            <a:grpSpLocks/>
          </p:cNvGrpSpPr>
          <p:nvPr/>
        </p:nvGrpSpPr>
        <p:grpSpPr bwMode="auto">
          <a:xfrm>
            <a:off x="5516563" y="4732338"/>
            <a:ext cx="1657350" cy="1008062"/>
            <a:chOff x="5673428" y="5301977"/>
            <a:chExt cx="1657926" cy="1008062"/>
          </a:xfrm>
        </p:grpSpPr>
        <p:sp>
          <p:nvSpPr>
            <p:cNvPr id="32799" name="Line 95"/>
            <p:cNvSpPr>
              <a:spLocks noChangeShapeType="1"/>
            </p:cNvSpPr>
            <p:nvPr/>
          </p:nvSpPr>
          <p:spPr bwMode="auto">
            <a:xfrm>
              <a:off x="6299274" y="5589315"/>
              <a:ext cx="566738" cy="1588"/>
            </a:xfrm>
            <a:prstGeom prst="line">
              <a:avLst/>
            </a:prstGeom>
            <a:noFill/>
            <a:ln w="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32800" name="Rectangle 96"/>
            <p:cNvSpPr>
              <a:spLocks noChangeArrowheads="1"/>
            </p:cNvSpPr>
            <p:nvPr/>
          </p:nvSpPr>
          <p:spPr bwMode="auto">
            <a:xfrm>
              <a:off x="7151762" y="5473427"/>
              <a:ext cx="17959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03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1" name="Rectangle 97"/>
            <p:cNvSpPr>
              <a:spLocks noChangeArrowheads="1"/>
            </p:cNvSpPr>
            <p:nvPr/>
          </p:nvSpPr>
          <p:spPr bwMode="auto">
            <a:xfrm>
              <a:off x="7105724" y="5473427"/>
              <a:ext cx="4445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.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2" name="Rectangle 98"/>
            <p:cNvSpPr>
              <a:spLocks noChangeArrowheads="1"/>
            </p:cNvSpPr>
            <p:nvPr/>
          </p:nvSpPr>
          <p:spPr bwMode="auto">
            <a:xfrm>
              <a:off x="7015237" y="5473427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0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3" name="Rectangle 99"/>
            <p:cNvSpPr>
              <a:spLocks noChangeArrowheads="1"/>
            </p:cNvSpPr>
            <p:nvPr/>
          </p:nvSpPr>
          <p:spPr bwMode="auto">
            <a:xfrm>
              <a:off x="6311974" y="5613127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</a:rPr>
                <a:t>4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4" name="Rectangle 111"/>
            <p:cNvSpPr>
              <a:spLocks noChangeArrowheads="1"/>
            </p:cNvSpPr>
            <p:nvPr/>
          </p:nvSpPr>
          <p:spPr bwMode="auto">
            <a:xfrm>
              <a:off x="6721549" y="5346427"/>
              <a:ext cx="50800" cy="122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800">
                  <a:solidFill>
                    <a:schemeClr val="bg1"/>
                  </a:solidFill>
                </a:rPr>
                <a:t>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5" name="Rectangle 117"/>
            <p:cNvSpPr>
              <a:spLocks noChangeArrowheads="1"/>
            </p:cNvSpPr>
            <p:nvPr/>
          </p:nvSpPr>
          <p:spPr bwMode="auto">
            <a:xfrm>
              <a:off x="6912049" y="5451202"/>
              <a:ext cx="587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á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6" name="Rectangle 118"/>
            <p:cNvSpPr>
              <a:spLocks noChangeArrowheads="1"/>
            </p:cNvSpPr>
            <p:nvPr/>
          </p:nvSpPr>
          <p:spPr bwMode="auto">
            <a:xfrm>
              <a:off x="6677099" y="5590902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7" name="Rectangle 119"/>
            <p:cNvSpPr>
              <a:spLocks noChangeArrowheads="1"/>
            </p:cNvSpPr>
            <p:nvPr/>
          </p:nvSpPr>
          <p:spPr bwMode="auto">
            <a:xfrm>
              <a:off x="6419924" y="5590902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8" name="Rectangle 120"/>
            <p:cNvSpPr>
              <a:spLocks noChangeArrowheads="1"/>
            </p:cNvSpPr>
            <p:nvPr/>
          </p:nvSpPr>
          <p:spPr bwMode="auto">
            <a:xfrm>
              <a:off x="6505649" y="5338490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09" name="Rectangle 144"/>
            <p:cNvSpPr>
              <a:spLocks noChangeArrowheads="1"/>
            </p:cNvSpPr>
            <p:nvPr/>
          </p:nvSpPr>
          <p:spPr bwMode="auto">
            <a:xfrm>
              <a:off x="6796162" y="5613127"/>
              <a:ext cx="49213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t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10" name="Rectangle 145"/>
            <p:cNvSpPr>
              <a:spLocks noChangeArrowheads="1"/>
            </p:cNvSpPr>
            <p:nvPr/>
          </p:nvSpPr>
          <p:spPr bwMode="auto">
            <a:xfrm>
              <a:off x="6534224" y="5613127"/>
              <a:ext cx="98425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T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11" name="Rectangle 146"/>
            <p:cNvSpPr>
              <a:spLocks noChangeArrowheads="1"/>
            </p:cNvSpPr>
            <p:nvPr/>
          </p:nvSpPr>
          <p:spPr bwMode="auto">
            <a:xfrm>
              <a:off x="6631062" y="5360715"/>
              <a:ext cx="6985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r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32812" name="Rectangle 147"/>
            <p:cNvSpPr>
              <a:spLocks noChangeArrowheads="1"/>
            </p:cNvSpPr>
            <p:nvPr/>
          </p:nvSpPr>
          <p:spPr bwMode="auto">
            <a:xfrm>
              <a:off x="6380237" y="5360715"/>
              <a:ext cx="88900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S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grpSp>
          <p:nvGrpSpPr>
            <p:cNvPr id="32813" name="Group 167"/>
            <p:cNvGrpSpPr>
              <a:grpSpLocks noChangeAspect="1"/>
            </p:cNvGrpSpPr>
            <p:nvPr/>
          </p:nvGrpSpPr>
          <p:grpSpPr bwMode="auto">
            <a:xfrm>
              <a:off x="6299274" y="5930627"/>
              <a:ext cx="900112" cy="284162"/>
              <a:chOff x="3651" y="3055"/>
              <a:chExt cx="567" cy="179"/>
            </a:xfrm>
          </p:grpSpPr>
          <p:sp>
            <p:nvSpPr>
              <p:cNvPr id="32816" name="AutoShape 166"/>
              <p:cNvSpPr>
                <a:spLocks noChangeAspect="1" noChangeArrowheads="1" noTextEdit="1"/>
              </p:cNvSpPr>
              <p:nvPr/>
            </p:nvSpPr>
            <p:spPr bwMode="auto">
              <a:xfrm>
                <a:off x="3651" y="3067"/>
                <a:ext cx="567" cy="1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32817" name="Rectangle 168"/>
              <p:cNvSpPr>
                <a:spLocks noChangeArrowheads="1"/>
              </p:cNvSpPr>
              <p:nvPr/>
            </p:nvSpPr>
            <p:spPr bwMode="auto">
              <a:xfrm>
                <a:off x="4101" y="3071"/>
                <a:ext cx="113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700" i="1">
                    <a:solidFill>
                      <a:schemeClr val="bg1"/>
                    </a:solidFill>
                  </a:rPr>
                  <a:t>M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32818" name="Rectangle 169"/>
              <p:cNvSpPr>
                <a:spLocks noChangeArrowheads="1"/>
              </p:cNvSpPr>
              <p:nvPr/>
            </p:nvSpPr>
            <p:spPr bwMode="auto">
              <a:xfrm>
                <a:off x="3892" y="3071"/>
                <a:ext cx="91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700" i="1">
                    <a:solidFill>
                      <a:schemeClr val="bg1"/>
                    </a:solidFill>
                  </a:rPr>
                  <a:t>K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32819" name="Rectangle 170"/>
              <p:cNvSpPr>
                <a:spLocks noChangeArrowheads="1"/>
              </p:cNvSpPr>
              <p:nvPr/>
            </p:nvSpPr>
            <p:spPr bwMode="auto">
              <a:xfrm>
                <a:off x="3663" y="3071"/>
                <a:ext cx="76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700" i="1">
                    <a:solidFill>
                      <a:schemeClr val="bg1"/>
                    </a:solidFill>
                  </a:rPr>
                  <a:t>T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32820" name="Rectangle 171"/>
              <p:cNvSpPr>
                <a:spLocks noChangeArrowheads="1"/>
              </p:cNvSpPr>
              <p:nvPr/>
            </p:nvSpPr>
            <p:spPr bwMode="auto">
              <a:xfrm>
                <a:off x="4009" y="3055"/>
                <a:ext cx="75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700">
                    <a:solidFill>
                      <a:schemeClr val="bg1"/>
                    </a:solidFill>
                    <a:latin typeface="Symbol" pitchFamily="18" charset="2"/>
                  </a:rPr>
                  <a:t>´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32821" name="Rectangle 172"/>
              <p:cNvSpPr>
                <a:spLocks noChangeArrowheads="1"/>
              </p:cNvSpPr>
              <p:nvPr/>
            </p:nvSpPr>
            <p:spPr bwMode="auto">
              <a:xfrm>
                <a:off x="3784" y="3055"/>
                <a:ext cx="75" cy="1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700">
                    <a:solidFill>
                      <a:schemeClr val="bg1"/>
                    </a:solidFill>
                    <a:latin typeface="Symbol" pitchFamily="18" charset="2"/>
                  </a:rPr>
                  <a:t>=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2814" name="AutoShape 174"/>
            <p:cNvSpPr>
              <a:spLocks/>
            </p:cNvSpPr>
            <p:nvPr/>
          </p:nvSpPr>
          <p:spPr bwMode="auto">
            <a:xfrm>
              <a:off x="6083374" y="5301977"/>
              <a:ext cx="142875" cy="1008062"/>
            </a:xfrm>
            <a:prstGeom prst="leftBrace">
              <a:avLst>
                <a:gd name="adj1" fmla="val 58796"/>
                <a:gd name="adj2" fmla="val 50000"/>
              </a:avLst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MX" altLang="es-AR"/>
            </a:p>
          </p:txBody>
        </p:sp>
        <p:sp>
          <p:nvSpPr>
            <p:cNvPr id="32815" name="252 CuadroTexto"/>
            <p:cNvSpPr txBox="1">
              <a:spLocks noChangeArrowheads="1"/>
            </p:cNvSpPr>
            <p:nvPr/>
          </p:nvSpPr>
          <p:spPr bwMode="auto">
            <a:xfrm>
              <a:off x="5673428" y="5548039"/>
              <a:ext cx="30008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u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803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853" y="908720"/>
            <a:ext cx="7930192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025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4418836"/>
              </p:ext>
            </p:extLst>
          </p:nvPr>
        </p:nvGraphicFramePr>
        <p:xfrm>
          <a:off x="971600" y="836712"/>
          <a:ext cx="5583382" cy="2731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7046990"/>
              </p:ext>
            </p:extLst>
          </p:nvPr>
        </p:nvGraphicFramePr>
        <p:xfrm>
          <a:off x="1331640" y="764704"/>
          <a:ext cx="5474096" cy="2727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8655376"/>
              </p:ext>
            </p:extLst>
          </p:nvPr>
        </p:nvGraphicFramePr>
        <p:xfrm>
          <a:off x="1371469" y="3584044"/>
          <a:ext cx="4032448" cy="1501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12235"/>
                <a:gridCol w="1920213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u="none" strike="noStrike" dirty="0">
                          <a:effectLst/>
                        </a:rPr>
                        <a:t>d= 1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A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u="none" strike="noStrike" dirty="0">
                          <a:effectLst/>
                        </a:rPr>
                        <a:t>t= </a:t>
                      </a:r>
                      <a:r>
                        <a:rPr lang="es-AR" sz="2400" u="none" strike="noStrike" dirty="0" smtClean="0">
                          <a:effectLst/>
                        </a:rPr>
                        <a:t>100'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s-A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u="none" strike="noStrike" dirty="0" err="1">
                          <a:effectLst/>
                        </a:rPr>
                        <a:t>wu</a:t>
                      </a:r>
                      <a:r>
                        <a:rPr lang="es-AR" sz="2400" u="none" strike="noStrike" dirty="0">
                          <a:effectLst/>
                        </a:rPr>
                        <a:t> = </a:t>
                      </a:r>
                      <a:r>
                        <a:rPr lang="es-AR" sz="2400" u="none" strike="noStrike" dirty="0" smtClean="0">
                          <a:effectLst/>
                        </a:rPr>
                        <a:t>1,2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A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AR" sz="2400" u="none" strike="noStrike" dirty="0" smtClean="0">
                          <a:effectLst/>
                        </a:rPr>
                        <a:t>1/u=22</a:t>
                      </a:r>
                      <a:endParaRPr lang="es-A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s-A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5724128" y="3861048"/>
            <a:ext cx="1938992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s-AR" b="1" dirty="0"/>
              <a:t>T=(Q/4*</a:t>
            </a:r>
            <a:r>
              <a:rPr lang="el-GR" b="1" dirty="0"/>
              <a:t>π*</a:t>
            </a:r>
            <a:r>
              <a:rPr lang="es-AR" b="1" dirty="0"/>
              <a:t>d)*</a:t>
            </a:r>
            <a:r>
              <a:rPr lang="es-AR" b="1" dirty="0" err="1"/>
              <a:t>Wu</a:t>
            </a:r>
            <a:endParaRPr lang="es-A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7 Tabla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40061640"/>
                  </p:ext>
                </p:extLst>
              </p:nvPr>
            </p:nvGraphicFramePr>
            <p:xfrm>
              <a:off x="5868144" y="4437112"/>
              <a:ext cx="2016224" cy="28384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16224"/>
                  </a:tblGrid>
                  <a:tr h="190500">
                    <a:tc>
                      <a:txBody>
                        <a:bodyPr/>
                        <a:lstStyle/>
                        <a:p>
                          <a:pPr algn="l" fontAlgn="b"/>
                          <a14:m>
                            <m:oMath xmlns:m="http://schemas.openxmlformats.org/officeDocument/2006/math">
                              <m:r>
                                <a:rPr lang="es-AR" sz="1800" i="1" u="none" strike="noStrike" dirty="0" smtClean="0">
                                  <a:effectLst/>
                                  <a:latin typeface="Cambria Math"/>
                                </a:rPr>
                                <m:t>𝑆</m:t>
                              </m:r>
                              <m:r>
                                <a:rPr lang="es-AR" sz="1800" i="1" u="none" strike="noStrike" dirty="0" smtClean="0">
                                  <a:effectLst/>
                                  <a:latin typeface="Cambria Math"/>
                                </a:rPr>
                                <m:t>=4∗</m:t>
                              </m:r>
                              <m:r>
                                <a:rPr lang="es-AR" sz="1800" i="1" u="none" strike="noStrike" dirty="0" smtClean="0">
                                  <a:effectLst/>
                                  <a:latin typeface="Cambria Math"/>
                                </a:rPr>
                                <m:t>𝑇</m:t>
                              </m:r>
                              <m:r>
                                <a:rPr lang="es-AR" sz="1800" i="1" u="none" strike="noStrike" dirty="0" smtClean="0">
                                  <a:effectLst/>
                                  <a:latin typeface="Cambria Math"/>
                                </a:rPr>
                                <m:t>∗</m:t>
                              </m:r>
                              <m:r>
                                <a:rPr lang="es-AR" sz="1800" i="1" u="none" strike="noStrike" dirty="0" smtClean="0">
                                  <a:effectLst/>
                                  <a:latin typeface="Cambria Math"/>
                                </a:rPr>
                                <m:t>𝑡</m:t>
                              </m:r>
                              <m:r>
                                <a:rPr lang="es-AR" sz="1800" i="1" u="none" strike="noStrike" dirty="0">
                                  <a:effectLst/>
                                  <a:latin typeface="Cambria Math"/>
                                </a:rPr>
                                <m:t>/</m:t>
                              </m:r>
                            </m:oMath>
                          </a14:m>
                          <a:r>
                            <a:rPr lang="es-AR" sz="1800" u="none" strike="noStrike" dirty="0">
                              <a:effectLst/>
                            </a:rPr>
                            <a:t>(r2*u)</a:t>
                          </a:r>
                          <a:endParaRPr lang="es-AR" sz="18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9525" marR="9525" marT="9525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7 Tabla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40061640"/>
                  </p:ext>
                </p:extLst>
              </p:nvPr>
            </p:nvGraphicFramePr>
            <p:xfrm>
              <a:off x="5868144" y="4437112"/>
              <a:ext cx="2016224" cy="28384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16224"/>
                  </a:tblGrid>
                  <a:tr h="283845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9525" marR="9525" marT="9525" marB="0" anchor="b">
                        <a:blipFill rotWithShape="1">
                          <a:blip r:embed="rId4"/>
                          <a:stretch>
                            <a:fillRect l="-303" t="-26087" r="-303" b="-5000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87315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147 Rectángulo"/>
          <p:cNvSpPr>
            <a:spLocks noChangeArrowheads="1"/>
          </p:cNvSpPr>
          <p:nvPr/>
        </p:nvSpPr>
        <p:spPr bwMode="auto">
          <a:xfrm>
            <a:off x="273639" y="260648"/>
            <a:ext cx="8697912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AR" sz="2400">
                <a:solidFill>
                  <a:schemeClr val="bg1"/>
                </a:solidFill>
              </a:rPr>
              <a:t>Determinar la permeabilidad del terreno donde se ubica un pozo artesiano de bombeo de las siguientes características: diámetro de pozo de 0,5 m y caudal de bombeo de 100 m</a:t>
            </a:r>
            <a:r>
              <a:rPr lang="es-AR" sz="2400" baseline="30000">
                <a:solidFill>
                  <a:schemeClr val="bg1"/>
                </a:solidFill>
              </a:rPr>
              <a:t>3</a:t>
            </a:r>
            <a:r>
              <a:rPr lang="es-AR" sz="2400">
                <a:solidFill>
                  <a:schemeClr val="bg1"/>
                </a:solidFill>
              </a:rPr>
              <a:t>/h. Las condiciones son de régimen estable y el espesor del acuífero es de 30 metros. Se localizan dos pozos de observación, el primero ubicado a 60 metros del pozo de bombeo, donde se midió una depresión de 70 cm y el segundo ubicado a 90 metros donde la depresión fue de 20 cm.</a:t>
            </a:r>
          </a:p>
        </p:txBody>
      </p:sp>
      <p:grpSp>
        <p:nvGrpSpPr>
          <p:cNvPr id="5" name="4 Grupo"/>
          <p:cNvGrpSpPr>
            <a:grpSpLocks/>
          </p:cNvGrpSpPr>
          <p:nvPr/>
        </p:nvGrpSpPr>
        <p:grpSpPr bwMode="auto">
          <a:xfrm>
            <a:off x="-17463" y="3357563"/>
            <a:ext cx="4949826" cy="2338387"/>
            <a:chOff x="-17463" y="4546600"/>
            <a:chExt cx="4949826" cy="2339583"/>
          </a:xfrm>
        </p:grpSpPr>
        <p:sp>
          <p:nvSpPr>
            <p:cNvPr id="13415" name="Line 26"/>
            <p:cNvSpPr>
              <a:spLocks noChangeShapeType="1"/>
            </p:cNvSpPr>
            <p:nvPr/>
          </p:nvSpPr>
          <p:spPr bwMode="auto">
            <a:xfrm>
              <a:off x="0" y="4581525"/>
              <a:ext cx="493236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3416" name="Line 27"/>
            <p:cNvSpPr>
              <a:spLocks noChangeShapeType="1"/>
            </p:cNvSpPr>
            <p:nvPr/>
          </p:nvSpPr>
          <p:spPr bwMode="auto">
            <a:xfrm>
              <a:off x="36513" y="5013325"/>
              <a:ext cx="489585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3417" name="Line 30"/>
            <p:cNvSpPr>
              <a:spLocks noChangeShapeType="1"/>
            </p:cNvSpPr>
            <p:nvPr/>
          </p:nvSpPr>
          <p:spPr bwMode="auto">
            <a:xfrm>
              <a:off x="3027363" y="4546600"/>
              <a:ext cx="0" cy="227647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3418" name="Line 30"/>
            <p:cNvSpPr>
              <a:spLocks noChangeShapeType="1"/>
            </p:cNvSpPr>
            <p:nvPr/>
          </p:nvSpPr>
          <p:spPr bwMode="auto">
            <a:xfrm>
              <a:off x="4932363" y="4597400"/>
              <a:ext cx="0" cy="2276475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13419" name="61444 CuadroTexto"/>
            <p:cNvSpPr txBox="1">
              <a:spLocks noChangeArrowheads="1"/>
            </p:cNvSpPr>
            <p:nvPr/>
          </p:nvSpPr>
          <p:spPr bwMode="auto">
            <a:xfrm>
              <a:off x="1239838" y="4600575"/>
              <a:ext cx="722312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Datos</a:t>
              </a:r>
            </a:p>
          </p:txBody>
        </p:sp>
        <p:sp>
          <p:nvSpPr>
            <p:cNvPr id="13420" name="175 CuadroTexto"/>
            <p:cNvSpPr txBox="1">
              <a:spLocks noChangeArrowheads="1"/>
            </p:cNvSpPr>
            <p:nvPr/>
          </p:nvSpPr>
          <p:spPr bwMode="auto">
            <a:xfrm>
              <a:off x="3314700" y="4616450"/>
              <a:ext cx="2619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I</a:t>
              </a:r>
            </a:p>
          </p:txBody>
        </p:sp>
        <p:sp>
          <p:nvSpPr>
            <p:cNvPr id="13421" name="61445 CuadroTexto"/>
            <p:cNvSpPr txBox="1">
              <a:spLocks noChangeArrowheads="1"/>
            </p:cNvSpPr>
            <p:nvPr/>
          </p:nvSpPr>
          <p:spPr bwMode="auto">
            <a:xfrm>
              <a:off x="12700" y="4941168"/>
              <a:ext cx="149383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Ac. confinado</a:t>
              </a:r>
            </a:p>
          </p:txBody>
        </p:sp>
        <p:sp>
          <p:nvSpPr>
            <p:cNvPr id="13422" name="177 CuadroTexto"/>
            <p:cNvSpPr txBox="1">
              <a:spLocks noChangeArrowheads="1"/>
            </p:cNvSpPr>
            <p:nvPr/>
          </p:nvSpPr>
          <p:spPr bwMode="auto">
            <a:xfrm>
              <a:off x="-17463" y="5157192"/>
              <a:ext cx="232307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 dirty="0">
                  <a:solidFill>
                    <a:schemeClr val="bg1"/>
                  </a:solidFill>
                </a:rPr>
                <a:t>D1=0,5 m ; r1= 0,25 m</a:t>
              </a:r>
            </a:p>
          </p:txBody>
        </p:sp>
        <p:sp>
          <p:nvSpPr>
            <p:cNvPr id="13423" name="178 CuadroTexto"/>
            <p:cNvSpPr txBox="1">
              <a:spLocks noChangeArrowheads="1"/>
            </p:cNvSpPr>
            <p:nvPr/>
          </p:nvSpPr>
          <p:spPr bwMode="auto">
            <a:xfrm>
              <a:off x="-17463" y="5445125"/>
              <a:ext cx="26372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Q=100 m</a:t>
              </a:r>
              <a:r>
                <a:rPr lang="es-AR" baseline="30000">
                  <a:solidFill>
                    <a:schemeClr val="bg1"/>
                  </a:solidFill>
                </a:rPr>
                <a:t>3</a:t>
              </a:r>
              <a:r>
                <a:rPr lang="es-AR">
                  <a:solidFill>
                    <a:schemeClr val="bg1"/>
                  </a:solidFill>
                </a:rPr>
                <a:t>/h; Q=2400m</a:t>
              </a:r>
              <a:r>
                <a:rPr lang="es-AR" baseline="30000">
                  <a:solidFill>
                    <a:schemeClr val="bg1"/>
                  </a:solidFill>
                </a:rPr>
                <a:t>3</a:t>
              </a:r>
              <a:r>
                <a:rPr lang="es-AR">
                  <a:solidFill>
                    <a:schemeClr val="bg1"/>
                  </a:solidFill>
                </a:rPr>
                <a:t>/d</a:t>
              </a:r>
            </a:p>
          </p:txBody>
        </p:sp>
        <p:sp>
          <p:nvSpPr>
            <p:cNvPr id="13424" name="179 CuadroTexto"/>
            <p:cNvSpPr txBox="1">
              <a:spLocks noChangeArrowheads="1"/>
            </p:cNvSpPr>
            <p:nvPr/>
          </p:nvSpPr>
          <p:spPr bwMode="auto">
            <a:xfrm>
              <a:off x="36513" y="5672138"/>
              <a:ext cx="177482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r" eaLnBrk="1" hangingPunct="1"/>
              <a:r>
                <a:rPr lang="es-AR">
                  <a:solidFill>
                    <a:schemeClr val="bg1"/>
                  </a:solidFill>
                </a:rPr>
                <a:t>Régimen estable </a:t>
              </a:r>
            </a:p>
          </p:txBody>
        </p:sp>
        <p:sp>
          <p:nvSpPr>
            <p:cNvPr id="13425" name="180 CuadroTexto"/>
            <p:cNvSpPr txBox="1">
              <a:spLocks noChangeArrowheads="1"/>
            </p:cNvSpPr>
            <p:nvPr/>
          </p:nvSpPr>
          <p:spPr bwMode="auto">
            <a:xfrm>
              <a:off x="34925" y="5940425"/>
              <a:ext cx="151355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Espesor=30 m</a:t>
              </a:r>
            </a:p>
          </p:txBody>
        </p:sp>
        <p:sp>
          <p:nvSpPr>
            <p:cNvPr id="13426" name="181 CuadroTexto"/>
            <p:cNvSpPr txBox="1">
              <a:spLocks noChangeArrowheads="1"/>
            </p:cNvSpPr>
            <p:nvPr/>
          </p:nvSpPr>
          <p:spPr bwMode="auto">
            <a:xfrm>
              <a:off x="14288" y="6227763"/>
              <a:ext cx="1963999" cy="369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r</a:t>
              </a:r>
              <a:r>
                <a:rPr lang="es-AR" baseline="-25000">
                  <a:solidFill>
                    <a:schemeClr val="bg1"/>
                  </a:solidFill>
                </a:rPr>
                <a:t>3</a:t>
              </a:r>
              <a:r>
                <a:rPr lang="es-AR">
                  <a:solidFill>
                    <a:schemeClr val="bg1"/>
                  </a:solidFill>
                </a:rPr>
                <a:t>= 90m; d</a:t>
              </a:r>
              <a:r>
                <a:rPr lang="es-AR" baseline="-25000">
                  <a:solidFill>
                    <a:schemeClr val="bg1"/>
                  </a:solidFill>
                </a:rPr>
                <a:t>3</a:t>
              </a:r>
              <a:r>
                <a:rPr lang="es-AR">
                  <a:solidFill>
                    <a:schemeClr val="bg1"/>
                  </a:solidFill>
                </a:rPr>
                <a:t>=0,20m</a:t>
              </a:r>
            </a:p>
          </p:txBody>
        </p:sp>
        <p:sp>
          <p:nvSpPr>
            <p:cNvPr id="13427" name="182 CuadroTexto"/>
            <p:cNvSpPr txBox="1">
              <a:spLocks noChangeArrowheads="1"/>
            </p:cNvSpPr>
            <p:nvPr/>
          </p:nvSpPr>
          <p:spPr bwMode="auto">
            <a:xfrm>
              <a:off x="34925" y="6516688"/>
              <a:ext cx="2021707" cy="369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r</a:t>
              </a:r>
              <a:r>
                <a:rPr lang="es-AR" baseline="-25000">
                  <a:solidFill>
                    <a:schemeClr val="bg1"/>
                  </a:solidFill>
                </a:rPr>
                <a:t>2</a:t>
              </a:r>
              <a:r>
                <a:rPr lang="es-AR">
                  <a:solidFill>
                    <a:schemeClr val="bg1"/>
                  </a:solidFill>
                </a:rPr>
                <a:t>=60 m; d</a:t>
              </a:r>
              <a:r>
                <a:rPr lang="es-AR" baseline="-25000">
                  <a:solidFill>
                    <a:schemeClr val="bg1"/>
                  </a:solidFill>
                </a:rPr>
                <a:t>2</a:t>
              </a:r>
              <a:r>
                <a:rPr lang="es-AR">
                  <a:solidFill>
                    <a:schemeClr val="bg1"/>
                  </a:solidFill>
                </a:rPr>
                <a:t>=0,70 m</a:t>
              </a:r>
            </a:p>
          </p:txBody>
        </p:sp>
        <p:sp>
          <p:nvSpPr>
            <p:cNvPr id="13428" name="184 CuadroTexto"/>
            <p:cNvSpPr txBox="1">
              <a:spLocks noChangeArrowheads="1"/>
            </p:cNvSpPr>
            <p:nvPr/>
          </p:nvSpPr>
          <p:spPr bwMode="auto">
            <a:xfrm>
              <a:off x="3319463" y="5105400"/>
              <a:ext cx="479425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 b="1">
                  <a:solidFill>
                    <a:srgbClr val="FFFF00"/>
                  </a:solidFill>
                </a:rPr>
                <a:t>K?</a:t>
              </a:r>
            </a:p>
          </p:txBody>
        </p:sp>
        <p:sp>
          <p:nvSpPr>
            <p:cNvPr id="13429" name="185 CuadroTexto"/>
            <p:cNvSpPr txBox="1">
              <a:spLocks noChangeArrowheads="1"/>
            </p:cNvSpPr>
            <p:nvPr/>
          </p:nvSpPr>
          <p:spPr bwMode="auto">
            <a:xfrm>
              <a:off x="3198813" y="5418138"/>
              <a:ext cx="1042987" cy="371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Ecuación</a:t>
              </a:r>
            </a:p>
          </p:txBody>
        </p:sp>
        <p:grpSp>
          <p:nvGrpSpPr>
            <p:cNvPr id="13430" name="Group 163"/>
            <p:cNvGrpSpPr>
              <a:grpSpLocks/>
            </p:cNvGrpSpPr>
            <p:nvPr/>
          </p:nvGrpSpPr>
          <p:grpSpPr bwMode="auto">
            <a:xfrm>
              <a:off x="3074988" y="5794375"/>
              <a:ext cx="1654175" cy="838200"/>
              <a:chOff x="3302" y="2342"/>
              <a:chExt cx="1042" cy="528"/>
            </a:xfrm>
          </p:grpSpPr>
          <p:sp>
            <p:nvSpPr>
              <p:cNvPr id="13431" name="Rectangle 89"/>
              <p:cNvSpPr>
                <a:spLocks noChangeArrowheads="1"/>
              </p:cNvSpPr>
              <p:nvPr/>
            </p:nvSpPr>
            <p:spPr bwMode="auto">
              <a:xfrm>
                <a:off x="3944" y="2342"/>
                <a:ext cx="5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900">
                    <a:solidFill>
                      <a:schemeClr val="bg1"/>
                    </a:solidFill>
                    <a:latin typeface="Symbol" pitchFamily="18" charset="2"/>
                  </a:rPr>
                  <a:t>(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32" name="Rectangle 90"/>
              <p:cNvSpPr>
                <a:spLocks noChangeArrowheads="1"/>
              </p:cNvSpPr>
              <p:nvPr/>
            </p:nvSpPr>
            <p:spPr bwMode="auto">
              <a:xfrm>
                <a:off x="4293" y="2342"/>
                <a:ext cx="51" cy="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900">
                    <a:solidFill>
                      <a:schemeClr val="bg1"/>
                    </a:solidFill>
                    <a:latin typeface="Symbol" pitchFamily="18" charset="2"/>
                  </a:rPr>
                  <a:t>)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33" name="Line 91"/>
              <p:cNvSpPr>
                <a:spLocks noChangeShapeType="1"/>
              </p:cNvSpPr>
              <p:nvPr/>
            </p:nvSpPr>
            <p:spPr bwMode="auto">
              <a:xfrm>
                <a:off x="4116" y="2705"/>
                <a:ext cx="94" cy="1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434" name="Line 92"/>
              <p:cNvSpPr>
                <a:spLocks noChangeShapeType="1"/>
              </p:cNvSpPr>
              <p:nvPr/>
            </p:nvSpPr>
            <p:spPr bwMode="auto">
              <a:xfrm>
                <a:off x="3505" y="2538"/>
                <a:ext cx="822" cy="1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435" name="Rectangle 107"/>
              <p:cNvSpPr>
                <a:spLocks noChangeArrowheads="1"/>
              </p:cNvSpPr>
              <p:nvPr/>
            </p:nvSpPr>
            <p:spPr bwMode="auto">
              <a:xfrm>
                <a:off x="3909" y="2632"/>
                <a:ext cx="1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log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36" name="Rectangle 108"/>
              <p:cNvSpPr>
                <a:spLocks noChangeArrowheads="1"/>
              </p:cNvSpPr>
              <p:nvPr/>
            </p:nvSpPr>
            <p:spPr bwMode="auto">
              <a:xfrm>
                <a:off x="3652" y="2632"/>
                <a:ext cx="168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303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37" name="Rectangle 109"/>
              <p:cNvSpPr>
                <a:spLocks noChangeArrowheads="1"/>
              </p:cNvSpPr>
              <p:nvPr/>
            </p:nvSpPr>
            <p:spPr bwMode="auto">
              <a:xfrm>
                <a:off x="3623" y="2632"/>
                <a:ext cx="28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.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38" name="Rectangle 110"/>
              <p:cNvSpPr>
                <a:spLocks noChangeArrowheads="1"/>
              </p:cNvSpPr>
              <p:nvPr/>
            </p:nvSpPr>
            <p:spPr bwMode="auto">
              <a:xfrm>
                <a:off x="3566" y="2632"/>
                <a:ext cx="56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39" name="Rectangle 113"/>
              <p:cNvSpPr>
                <a:spLocks noChangeArrowheads="1"/>
              </p:cNvSpPr>
              <p:nvPr/>
            </p:nvSpPr>
            <p:spPr bwMode="auto">
              <a:xfrm>
                <a:off x="4158" y="2791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1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0" name="Rectangle 114"/>
              <p:cNvSpPr>
                <a:spLocks noChangeArrowheads="1"/>
              </p:cNvSpPr>
              <p:nvPr/>
            </p:nvSpPr>
            <p:spPr bwMode="auto">
              <a:xfrm>
                <a:off x="4159" y="2632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1" name="Rectangle 115"/>
              <p:cNvSpPr>
                <a:spLocks noChangeArrowheads="1"/>
              </p:cNvSpPr>
              <p:nvPr/>
            </p:nvSpPr>
            <p:spPr bwMode="auto">
              <a:xfrm>
                <a:off x="4243" y="2465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2" name="Rectangle 116"/>
              <p:cNvSpPr>
                <a:spLocks noChangeArrowheads="1"/>
              </p:cNvSpPr>
              <p:nvPr/>
            </p:nvSpPr>
            <p:spPr bwMode="auto">
              <a:xfrm>
                <a:off x="4036" y="2465"/>
                <a:ext cx="32" cy="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1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3" name="Rectangle 131"/>
              <p:cNvSpPr>
                <a:spLocks noChangeArrowheads="1"/>
              </p:cNvSpPr>
              <p:nvPr/>
            </p:nvSpPr>
            <p:spPr bwMode="auto">
              <a:xfrm>
                <a:off x="4224" y="2662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÷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4" name="Rectangle 132"/>
              <p:cNvSpPr>
                <a:spLocks noChangeArrowheads="1"/>
              </p:cNvSpPr>
              <p:nvPr/>
            </p:nvSpPr>
            <p:spPr bwMode="auto">
              <a:xfrm>
                <a:off x="4224" y="2614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÷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5" name="Rectangle 133"/>
              <p:cNvSpPr>
                <a:spLocks noChangeArrowheads="1"/>
              </p:cNvSpPr>
              <p:nvPr/>
            </p:nvSpPr>
            <p:spPr bwMode="auto">
              <a:xfrm>
                <a:off x="4224" y="2736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ø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6" name="Rectangle 134"/>
              <p:cNvSpPr>
                <a:spLocks noChangeArrowheads="1"/>
              </p:cNvSpPr>
              <p:nvPr/>
            </p:nvSpPr>
            <p:spPr bwMode="auto">
              <a:xfrm>
                <a:off x="4224" y="2540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ö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7" name="Rectangle 135"/>
              <p:cNvSpPr>
                <a:spLocks noChangeArrowheads="1"/>
              </p:cNvSpPr>
              <p:nvPr/>
            </p:nvSpPr>
            <p:spPr bwMode="auto">
              <a:xfrm>
                <a:off x="4057" y="2662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ç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8" name="Rectangle 136"/>
              <p:cNvSpPr>
                <a:spLocks noChangeArrowheads="1"/>
              </p:cNvSpPr>
              <p:nvPr/>
            </p:nvSpPr>
            <p:spPr bwMode="auto">
              <a:xfrm>
                <a:off x="4057" y="2614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ç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49" name="Rectangle 137"/>
              <p:cNvSpPr>
                <a:spLocks noChangeArrowheads="1"/>
              </p:cNvSpPr>
              <p:nvPr/>
            </p:nvSpPr>
            <p:spPr bwMode="auto">
              <a:xfrm>
                <a:off x="4057" y="2736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è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0" name="Rectangle 138"/>
              <p:cNvSpPr>
                <a:spLocks noChangeArrowheads="1"/>
              </p:cNvSpPr>
              <p:nvPr/>
            </p:nvSpPr>
            <p:spPr bwMode="auto">
              <a:xfrm>
                <a:off x="4057" y="2540"/>
                <a:ext cx="4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æ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1" name="Rectangle 139"/>
              <p:cNvSpPr>
                <a:spLocks noChangeArrowheads="1"/>
              </p:cNvSpPr>
              <p:nvPr/>
            </p:nvSpPr>
            <p:spPr bwMode="auto">
              <a:xfrm>
                <a:off x="3832" y="2618"/>
                <a:ext cx="6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´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2" name="Rectangle 140"/>
              <p:cNvSpPr>
                <a:spLocks noChangeArrowheads="1"/>
              </p:cNvSpPr>
              <p:nvPr/>
            </p:nvSpPr>
            <p:spPr bwMode="auto">
              <a:xfrm>
                <a:off x="4096" y="2380"/>
                <a:ext cx="6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-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3" name="Rectangle 141"/>
              <p:cNvSpPr>
                <a:spLocks noChangeArrowheads="1"/>
              </p:cNvSpPr>
              <p:nvPr/>
            </p:nvSpPr>
            <p:spPr bwMode="auto">
              <a:xfrm>
                <a:off x="3780" y="2380"/>
                <a:ext cx="6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´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4" name="Rectangle 142"/>
              <p:cNvSpPr>
                <a:spLocks noChangeArrowheads="1"/>
              </p:cNvSpPr>
              <p:nvPr/>
            </p:nvSpPr>
            <p:spPr bwMode="auto">
              <a:xfrm>
                <a:off x="3597" y="2380"/>
                <a:ext cx="11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´2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5" name="Rectangle 143"/>
              <p:cNvSpPr>
                <a:spLocks noChangeArrowheads="1"/>
              </p:cNvSpPr>
              <p:nvPr/>
            </p:nvSpPr>
            <p:spPr bwMode="auto">
              <a:xfrm>
                <a:off x="3413" y="2451"/>
                <a:ext cx="6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=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6" name="Rectangle 155"/>
              <p:cNvSpPr>
                <a:spLocks noChangeArrowheads="1"/>
              </p:cNvSpPr>
              <p:nvPr/>
            </p:nvSpPr>
            <p:spPr bwMode="auto">
              <a:xfrm>
                <a:off x="4130" y="2720"/>
                <a:ext cx="44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r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7" name="Rectangle 156"/>
              <p:cNvSpPr>
                <a:spLocks noChangeArrowheads="1"/>
              </p:cNvSpPr>
              <p:nvPr/>
            </p:nvSpPr>
            <p:spPr bwMode="auto">
              <a:xfrm>
                <a:off x="4124" y="2562"/>
                <a:ext cx="44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r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58" name="Rectangle 157"/>
              <p:cNvSpPr>
                <a:spLocks noChangeArrowheads="1"/>
              </p:cNvSpPr>
              <p:nvPr/>
            </p:nvSpPr>
            <p:spPr bwMode="auto">
              <a:xfrm>
                <a:off x="4178" y="2394"/>
                <a:ext cx="5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d</a:t>
                </a:r>
              </a:p>
            </p:txBody>
          </p:sp>
          <p:sp>
            <p:nvSpPr>
              <p:cNvPr id="13459" name="Rectangle 158"/>
              <p:cNvSpPr>
                <a:spLocks noChangeArrowheads="1"/>
              </p:cNvSpPr>
              <p:nvPr/>
            </p:nvSpPr>
            <p:spPr bwMode="auto">
              <a:xfrm>
                <a:off x="3980" y="2394"/>
                <a:ext cx="5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d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60" name="Rectangle 159"/>
              <p:cNvSpPr>
                <a:spLocks noChangeArrowheads="1"/>
              </p:cNvSpPr>
              <p:nvPr/>
            </p:nvSpPr>
            <p:spPr bwMode="auto">
              <a:xfrm>
                <a:off x="3859" y="2394"/>
                <a:ext cx="93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M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61" name="Rectangle 160"/>
              <p:cNvSpPr>
                <a:spLocks noChangeArrowheads="1"/>
              </p:cNvSpPr>
              <p:nvPr/>
            </p:nvSpPr>
            <p:spPr bwMode="auto">
              <a:xfrm>
                <a:off x="3680" y="2394"/>
                <a:ext cx="10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 K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62" name="Rectangle 161"/>
              <p:cNvSpPr>
                <a:spLocks noChangeArrowheads="1"/>
              </p:cNvSpPr>
              <p:nvPr/>
            </p:nvSpPr>
            <p:spPr bwMode="auto">
              <a:xfrm>
                <a:off x="3302" y="2465"/>
                <a:ext cx="8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Q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463" name="Rectangle 162"/>
              <p:cNvSpPr>
                <a:spLocks noChangeArrowheads="1"/>
              </p:cNvSpPr>
              <p:nvPr/>
            </p:nvSpPr>
            <p:spPr bwMode="auto">
              <a:xfrm>
                <a:off x="3505" y="2380"/>
                <a:ext cx="61" cy="1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  <a:latin typeface="Symbol" pitchFamily="18" charset="2"/>
                  </a:rPr>
                  <a:t>p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" name="2 Grupo"/>
          <p:cNvGrpSpPr>
            <a:grpSpLocks/>
          </p:cNvGrpSpPr>
          <p:nvPr/>
        </p:nvGrpSpPr>
        <p:grpSpPr bwMode="auto">
          <a:xfrm>
            <a:off x="5041900" y="3159125"/>
            <a:ext cx="3994150" cy="2474913"/>
            <a:chOff x="5041899" y="4373563"/>
            <a:chExt cx="3994151" cy="2475013"/>
          </a:xfrm>
        </p:grpSpPr>
        <p:sp>
          <p:nvSpPr>
            <p:cNvPr id="13354" name="Text Box 166"/>
            <p:cNvSpPr txBox="1">
              <a:spLocks noChangeArrowheads="1"/>
            </p:cNvSpPr>
            <p:nvPr/>
          </p:nvSpPr>
          <p:spPr bwMode="auto">
            <a:xfrm>
              <a:off x="6084888" y="4373563"/>
              <a:ext cx="115768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ES_tradnl" altLang="es-AR" sz="1400">
                  <a:solidFill>
                    <a:srgbClr val="FFFF00"/>
                  </a:solidFill>
                </a:rPr>
                <a:t>Q</a:t>
              </a:r>
              <a:r>
                <a:rPr lang="es-ES_tradnl" altLang="es-AR" sz="1400" baseline="-25000">
                  <a:solidFill>
                    <a:srgbClr val="FFFF00"/>
                  </a:solidFill>
                </a:rPr>
                <a:t>b</a:t>
              </a:r>
              <a:r>
                <a:rPr lang="es-ES_tradnl" altLang="es-AR" sz="1400">
                  <a:solidFill>
                    <a:srgbClr val="FFFF00"/>
                  </a:solidFill>
                </a:rPr>
                <a:t>=2400 m/d</a:t>
              </a:r>
              <a:endParaRPr lang="es-ES" altLang="es-AR" sz="1400" baseline="-25000">
                <a:solidFill>
                  <a:srgbClr val="FFFF00"/>
                </a:solidFill>
              </a:endParaRPr>
            </a:p>
          </p:txBody>
        </p:sp>
        <p:grpSp>
          <p:nvGrpSpPr>
            <p:cNvPr id="13355" name="272 Grupo"/>
            <p:cNvGrpSpPr>
              <a:grpSpLocks/>
            </p:cNvGrpSpPr>
            <p:nvPr/>
          </p:nvGrpSpPr>
          <p:grpSpPr bwMode="auto">
            <a:xfrm>
              <a:off x="5041899" y="4772309"/>
              <a:ext cx="3994151" cy="1743424"/>
              <a:chOff x="80609" y="3586118"/>
              <a:chExt cx="5089537" cy="2852256"/>
            </a:xfrm>
          </p:grpSpPr>
          <p:sp>
            <p:nvSpPr>
              <p:cNvPr id="13376" name="Freeform 125"/>
              <p:cNvSpPr>
                <a:spLocks/>
              </p:cNvSpPr>
              <p:nvPr/>
            </p:nvSpPr>
            <p:spPr bwMode="auto">
              <a:xfrm>
                <a:off x="80609" y="4950471"/>
                <a:ext cx="5089537" cy="971543"/>
              </a:xfrm>
              <a:custGeom>
                <a:avLst/>
                <a:gdLst>
                  <a:gd name="T0" fmla="*/ 2147483647 w 4354"/>
                  <a:gd name="T1" fmla="*/ 2147483647 h 952"/>
                  <a:gd name="T2" fmla="*/ 2147483647 w 4354"/>
                  <a:gd name="T3" fmla="*/ 2147483647 h 952"/>
                  <a:gd name="T4" fmla="*/ 2147483647 w 4354"/>
                  <a:gd name="T5" fmla="*/ 2147483647 h 952"/>
                  <a:gd name="T6" fmla="*/ 2147483647 w 4354"/>
                  <a:gd name="T7" fmla="*/ 2147483647 h 952"/>
                  <a:gd name="T8" fmla="*/ 2147483647 w 4354"/>
                  <a:gd name="T9" fmla="*/ 2147483647 h 952"/>
                  <a:gd name="T10" fmla="*/ 2147483647 w 4354"/>
                  <a:gd name="T11" fmla="*/ 2147483647 h 952"/>
                  <a:gd name="T12" fmla="*/ 2147483647 w 4354"/>
                  <a:gd name="T13" fmla="*/ 0 h 952"/>
                  <a:gd name="T14" fmla="*/ 2147483647 w 4354"/>
                  <a:gd name="T15" fmla="*/ 2147483647 h 952"/>
                  <a:gd name="T16" fmla="*/ 2147483647 w 4354"/>
                  <a:gd name="T17" fmla="*/ 2147483647 h 952"/>
                  <a:gd name="T18" fmla="*/ 2147483647 w 4354"/>
                  <a:gd name="T19" fmla="*/ 2147483647 h 952"/>
                  <a:gd name="T20" fmla="*/ 2147483647 w 4354"/>
                  <a:gd name="T21" fmla="*/ 2147483647 h 952"/>
                  <a:gd name="T22" fmla="*/ 2147483647 w 4354"/>
                  <a:gd name="T23" fmla="*/ 2147483647 h 952"/>
                  <a:gd name="T24" fmla="*/ 2147483647 w 4354"/>
                  <a:gd name="T25" fmla="*/ 2147483647 h 952"/>
                  <a:gd name="T26" fmla="*/ 2147483647 w 4354"/>
                  <a:gd name="T27" fmla="*/ 2147483647 h 952"/>
                  <a:gd name="T28" fmla="*/ 0 w 4354"/>
                  <a:gd name="T29" fmla="*/ 2147483647 h 952"/>
                  <a:gd name="T30" fmla="*/ 2147483647 w 4354"/>
                  <a:gd name="T31" fmla="*/ 2147483647 h 95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354"/>
                  <a:gd name="T49" fmla="*/ 0 h 952"/>
                  <a:gd name="T50" fmla="*/ 4354 w 4354"/>
                  <a:gd name="T51" fmla="*/ 952 h 95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354" h="952">
                    <a:moveTo>
                      <a:pt x="499" y="952"/>
                    </a:moveTo>
                    <a:lnTo>
                      <a:pt x="4292" y="949"/>
                    </a:lnTo>
                    <a:lnTo>
                      <a:pt x="4173" y="726"/>
                    </a:lnTo>
                    <a:lnTo>
                      <a:pt x="4354" y="499"/>
                    </a:lnTo>
                    <a:lnTo>
                      <a:pt x="4218" y="317"/>
                    </a:lnTo>
                    <a:lnTo>
                      <a:pt x="4264" y="91"/>
                    </a:lnTo>
                    <a:lnTo>
                      <a:pt x="4264" y="0"/>
                    </a:lnTo>
                    <a:cubicBezTo>
                      <a:pt x="3832" y="23"/>
                      <a:pt x="3578" y="37"/>
                      <a:pt x="3212" y="37"/>
                    </a:cubicBezTo>
                    <a:lnTo>
                      <a:pt x="544" y="45"/>
                    </a:lnTo>
                    <a:lnTo>
                      <a:pt x="227" y="45"/>
                    </a:lnTo>
                    <a:lnTo>
                      <a:pt x="544" y="136"/>
                    </a:lnTo>
                    <a:lnTo>
                      <a:pt x="317" y="272"/>
                    </a:lnTo>
                    <a:lnTo>
                      <a:pt x="590" y="363"/>
                    </a:lnTo>
                    <a:lnTo>
                      <a:pt x="499" y="544"/>
                    </a:lnTo>
                    <a:lnTo>
                      <a:pt x="0" y="726"/>
                    </a:lnTo>
                    <a:lnTo>
                      <a:pt x="499" y="952"/>
                    </a:ln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77" name="Rectangle 126"/>
              <p:cNvSpPr>
                <a:spLocks noChangeArrowheads="1"/>
              </p:cNvSpPr>
              <p:nvPr/>
            </p:nvSpPr>
            <p:spPr bwMode="auto">
              <a:xfrm>
                <a:off x="703298" y="5922014"/>
                <a:ext cx="2916224" cy="11113"/>
              </a:xfrm>
              <a:prstGeom prst="rect">
                <a:avLst/>
              </a:prstGeom>
              <a:solidFill>
                <a:srgbClr val="25221E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MX" altLang="es-AR"/>
              </a:p>
            </p:txBody>
          </p:sp>
          <p:sp>
            <p:nvSpPr>
              <p:cNvPr id="13378" name="Rectangle 135" descr="Diagonal hacia abajo oscura"/>
              <p:cNvSpPr>
                <a:spLocks noChangeArrowheads="1"/>
              </p:cNvSpPr>
              <p:nvPr/>
            </p:nvSpPr>
            <p:spPr bwMode="auto">
              <a:xfrm>
                <a:off x="523910" y="5922015"/>
                <a:ext cx="4421172" cy="287344"/>
              </a:xfrm>
              <a:prstGeom prst="rect">
                <a:avLst/>
              </a:prstGeom>
              <a:pattFill prst="dkDnDiag">
                <a:fgClr>
                  <a:schemeClr val="bg1"/>
                </a:fgClr>
                <a:bgClr>
                  <a:srgbClr val="996633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MX" altLang="es-AR"/>
              </a:p>
            </p:txBody>
          </p:sp>
          <p:grpSp>
            <p:nvGrpSpPr>
              <p:cNvPr id="13379" name="Group 136"/>
              <p:cNvGrpSpPr>
                <a:grpSpLocks/>
              </p:cNvGrpSpPr>
              <p:nvPr/>
            </p:nvGrpSpPr>
            <p:grpSpPr bwMode="auto">
              <a:xfrm>
                <a:off x="1944702" y="3994795"/>
                <a:ext cx="2428881" cy="444497"/>
                <a:chOff x="2567" y="1957"/>
                <a:chExt cx="1080" cy="420"/>
              </a:xfrm>
            </p:grpSpPr>
            <p:sp>
              <p:nvSpPr>
                <p:cNvPr id="13406" name="Rectangle 137"/>
                <p:cNvSpPr>
                  <a:spLocks noChangeArrowheads="1"/>
                </p:cNvSpPr>
                <p:nvPr/>
              </p:nvSpPr>
              <p:spPr bwMode="auto">
                <a:xfrm>
                  <a:off x="2567" y="2371"/>
                  <a:ext cx="60" cy="6"/>
                </a:xfrm>
                <a:prstGeom prst="rect">
                  <a:avLst/>
                </a:pr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MX" altLang="es-AR"/>
                </a:p>
              </p:txBody>
            </p:sp>
            <p:sp>
              <p:nvSpPr>
                <p:cNvPr id="13407" name="Freeform 138"/>
                <p:cNvSpPr>
                  <a:spLocks/>
                </p:cNvSpPr>
                <p:nvPr/>
              </p:nvSpPr>
              <p:spPr bwMode="auto">
                <a:xfrm>
                  <a:off x="2615" y="2287"/>
                  <a:ext cx="96" cy="90"/>
                </a:xfrm>
                <a:custGeom>
                  <a:avLst/>
                  <a:gdLst>
                    <a:gd name="T0" fmla="*/ 96 w 96"/>
                    <a:gd name="T1" fmla="*/ 6 h 90"/>
                    <a:gd name="T2" fmla="*/ 84 w 96"/>
                    <a:gd name="T3" fmla="*/ 0 h 90"/>
                    <a:gd name="T4" fmla="*/ 0 w 96"/>
                    <a:gd name="T5" fmla="*/ 84 h 90"/>
                    <a:gd name="T6" fmla="*/ 6 w 96"/>
                    <a:gd name="T7" fmla="*/ 90 h 90"/>
                    <a:gd name="T8" fmla="*/ 96 w 96"/>
                    <a:gd name="T9" fmla="*/ 6 h 90"/>
                    <a:gd name="T10" fmla="*/ 96 w 96"/>
                    <a:gd name="T11" fmla="*/ 6 h 9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6"/>
                    <a:gd name="T19" fmla="*/ 0 h 90"/>
                    <a:gd name="T20" fmla="*/ 96 w 96"/>
                    <a:gd name="T21" fmla="*/ 90 h 9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6" h="90">
                      <a:moveTo>
                        <a:pt x="96" y="6"/>
                      </a:moveTo>
                      <a:lnTo>
                        <a:pt x="84" y="0"/>
                      </a:lnTo>
                      <a:lnTo>
                        <a:pt x="0" y="84"/>
                      </a:lnTo>
                      <a:lnTo>
                        <a:pt x="6" y="90"/>
                      </a:lnTo>
                      <a:lnTo>
                        <a:pt x="96" y="6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8" name="Freeform 139"/>
                <p:cNvSpPr>
                  <a:spLocks/>
                </p:cNvSpPr>
                <p:nvPr/>
              </p:nvSpPr>
              <p:spPr bwMode="auto">
                <a:xfrm>
                  <a:off x="2699" y="2215"/>
                  <a:ext cx="84" cy="78"/>
                </a:xfrm>
                <a:custGeom>
                  <a:avLst/>
                  <a:gdLst>
                    <a:gd name="T0" fmla="*/ 72 w 84"/>
                    <a:gd name="T1" fmla="*/ 0 h 78"/>
                    <a:gd name="T2" fmla="*/ 72 w 84"/>
                    <a:gd name="T3" fmla="*/ 0 h 78"/>
                    <a:gd name="T4" fmla="*/ 0 w 84"/>
                    <a:gd name="T5" fmla="*/ 72 h 78"/>
                    <a:gd name="T6" fmla="*/ 12 w 84"/>
                    <a:gd name="T7" fmla="*/ 78 h 78"/>
                    <a:gd name="T8" fmla="*/ 84 w 84"/>
                    <a:gd name="T9" fmla="*/ 12 h 78"/>
                    <a:gd name="T10" fmla="*/ 72 w 84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4"/>
                    <a:gd name="T19" fmla="*/ 0 h 78"/>
                    <a:gd name="T20" fmla="*/ 84 w 84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4" h="78">
                      <a:moveTo>
                        <a:pt x="72" y="0"/>
                      </a:moveTo>
                      <a:lnTo>
                        <a:pt x="72" y="0"/>
                      </a:lnTo>
                      <a:lnTo>
                        <a:pt x="0" y="72"/>
                      </a:lnTo>
                      <a:lnTo>
                        <a:pt x="12" y="78"/>
                      </a:lnTo>
                      <a:lnTo>
                        <a:pt x="84" y="12"/>
                      </a:lnTo>
                      <a:lnTo>
                        <a:pt x="72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9" name="Freeform 140"/>
                <p:cNvSpPr>
                  <a:spLocks/>
                </p:cNvSpPr>
                <p:nvPr/>
              </p:nvSpPr>
              <p:spPr bwMode="auto">
                <a:xfrm>
                  <a:off x="2771" y="2149"/>
                  <a:ext cx="108" cy="78"/>
                </a:xfrm>
                <a:custGeom>
                  <a:avLst/>
                  <a:gdLst>
                    <a:gd name="T0" fmla="*/ 102 w 108"/>
                    <a:gd name="T1" fmla="*/ 0 h 78"/>
                    <a:gd name="T2" fmla="*/ 102 w 108"/>
                    <a:gd name="T3" fmla="*/ 0 h 78"/>
                    <a:gd name="T4" fmla="*/ 0 w 108"/>
                    <a:gd name="T5" fmla="*/ 66 h 78"/>
                    <a:gd name="T6" fmla="*/ 6 w 108"/>
                    <a:gd name="T7" fmla="*/ 78 h 78"/>
                    <a:gd name="T8" fmla="*/ 108 w 108"/>
                    <a:gd name="T9" fmla="*/ 12 h 78"/>
                    <a:gd name="T10" fmla="*/ 102 w 108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8"/>
                    <a:gd name="T19" fmla="*/ 0 h 78"/>
                    <a:gd name="T20" fmla="*/ 108 w 108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8" h="78">
                      <a:moveTo>
                        <a:pt x="102" y="0"/>
                      </a:moveTo>
                      <a:lnTo>
                        <a:pt x="102" y="0"/>
                      </a:lnTo>
                      <a:lnTo>
                        <a:pt x="0" y="66"/>
                      </a:lnTo>
                      <a:lnTo>
                        <a:pt x="6" y="78"/>
                      </a:lnTo>
                      <a:lnTo>
                        <a:pt x="108" y="12"/>
                      </a:lnTo>
                      <a:lnTo>
                        <a:pt x="102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10" name="Freeform 141"/>
                <p:cNvSpPr>
                  <a:spLocks/>
                </p:cNvSpPr>
                <p:nvPr/>
              </p:nvSpPr>
              <p:spPr bwMode="auto">
                <a:xfrm>
                  <a:off x="2873" y="2083"/>
                  <a:ext cx="132" cy="78"/>
                </a:xfrm>
                <a:custGeom>
                  <a:avLst/>
                  <a:gdLst>
                    <a:gd name="T0" fmla="*/ 126 w 132"/>
                    <a:gd name="T1" fmla="*/ 0 h 78"/>
                    <a:gd name="T2" fmla="*/ 126 w 132"/>
                    <a:gd name="T3" fmla="*/ 0 h 78"/>
                    <a:gd name="T4" fmla="*/ 0 w 132"/>
                    <a:gd name="T5" fmla="*/ 66 h 78"/>
                    <a:gd name="T6" fmla="*/ 6 w 132"/>
                    <a:gd name="T7" fmla="*/ 78 h 78"/>
                    <a:gd name="T8" fmla="*/ 132 w 132"/>
                    <a:gd name="T9" fmla="*/ 12 h 78"/>
                    <a:gd name="T10" fmla="*/ 126 w 132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32"/>
                    <a:gd name="T19" fmla="*/ 0 h 78"/>
                    <a:gd name="T20" fmla="*/ 132 w 132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32" h="78">
                      <a:moveTo>
                        <a:pt x="126" y="0"/>
                      </a:moveTo>
                      <a:lnTo>
                        <a:pt x="126" y="0"/>
                      </a:lnTo>
                      <a:lnTo>
                        <a:pt x="0" y="66"/>
                      </a:lnTo>
                      <a:lnTo>
                        <a:pt x="6" y="78"/>
                      </a:lnTo>
                      <a:lnTo>
                        <a:pt x="132" y="12"/>
                      </a:lnTo>
                      <a:lnTo>
                        <a:pt x="126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11" name="Freeform 142"/>
                <p:cNvSpPr>
                  <a:spLocks/>
                </p:cNvSpPr>
                <p:nvPr/>
              </p:nvSpPr>
              <p:spPr bwMode="auto">
                <a:xfrm>
                  <a:off x="2999" y="2029"/>
                  <a:ext cx="150" cy="66"/>
                </a:xfrm>
                <a:custGeom>
                  <a:avLst/>
                  <a:gdLst>
                    <a:gd name="T0" fmla="*/ 144 w 150"/>
                    <a:gd name="T1" fmla="*/ 0 h 66"/>
                    <a:gd name="T2" fmla="*/ 144 w 150"/>
                    <a:gd name="T3" fmla="*/ 0 h 66"/>
                    <a:gd name="T4" fmla="*/ 0 w 150"/>
                    <a:gd name="T5" fmla="*/ 54 h 66"/>
                    <a:gd name="T6" fmla="*/ 6 w 150"/>
                    <a:gd name="T7" fmla="*/ 66 h 66"/>
                    <a:gd name="T8" fmla="*/ 150 w 150"/>
                    <a:gd name="T9" fmla="*/ 12 h 66"/>
                    <a:gd name="T10" fmla="*/ 144 w 150"/>
                    <a:gd name="T11" fmla="*/ 0 h 6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0"/>
                    <a:gd name="T19" fmla="*/ 0 h 66"/>
                    <a:gd name="T20" fmla="*/ 150 w 150"/>
                    <a:gd name="T21" fmla="*/ 66 h 6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0" h="66">
                      <a:moveTo>
                        <a:pt x="144" y="0"/>
                      </a:moveTo>
                      <a:lnTo>
                        <a:pt x="144" y="0"/>
                      </a:lnTo>
                      <a:lnTo>
                        <a:pt x="0" y="54"/>
                      </a:lnTo>
                      <a:lnTo>
                        <a:pt x="6" y="66"/>
                      </a:lnTo>
                      <a:lnTo>
                        <a:pt x="150" y="12"/>
                      </a:lnTo>
                      <a:lnTo>
                        <a:pt x="144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12" name="Freeform 143"/>
                <p:cNvSpPr>
                  <a:spLocks/>
                </p:cNvSpPr>
                <p:nvPr/>
              </p:nvSpPr>
              <p:spPr bwMode="auto">
                <a:xfrm>
                  <a:off x="3143" y="1999"/>
                  <a:ext cx="168" cy="42"/>
                </a:xfrm>
                <a:custGeom>
                  <a:avLst/>
                  <a:gdLst>
                    <a:gd name="T0" fmla="*/ 168 w 168"/>
                    <a:gd name="T1" fmla="*/ 0 h 42"/>
                    <a:gd name="T2" fmla="*/ 168 w 168"/>
                    <a:gd name="T3" fmla="*/ 0 h 42"/>
                    <a:gd name="T4" fmla="*/ 0 w 168"/>
                    <a:gd name="T5" fmla="*/ 30 h 42"/>
                    <a:gd name="T6" fmla="*/ 6 w 168"/>
                    <a:gd name="T7" fmla="*/ 42 h 42"/>
                    <a:gd name="T8" fmla="*/ 168 w 168"/>
                    <a:gd name="T9" fmla="*/ 12 h 42"/>
                    <a:gd name="T10" fmla="*/ 168 w 168"/>
                    <a:gd name="T11" fmla="*/ 0 h 4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68"/>
                    <a:gd name="T19" fmla="*/ 0 h 42"/>
                    <a:gd name="T20" fmla="*/ 168 w 168"/>
                    <a:gd name="T21" fmla="*/ 42 h 4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68" h="42">
                      <a:moveTo>
                        <a:pt x="168" y="0"/>
                      </a:moveTo>
                      <a:lnTo>
                        <a:pt x="168" y="0"/>
                      </a:lnTo>
                      <a:lnTo>
                        <a:pt x="0" y="30"/>
                      </a:lnTo>
                      <a:lnTo>
                        <a:pt x="6" y="42"/>
                      </a:lnTo>
                      <a:lnTo>
                        <a:pt x="168" y="12"/>
                      </a:lnTo>
                      <a:lnTo>
                        <a:pt x="168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13" name="Freeform 144"/>
                <p:cNvSpPr>
                  <a:spLocks/>
                </p:cNvSpPr>
                <p:nvPr/>
              </p:nvSpPr>
              <p:spPr bwMode="auto">
                <a:xfrm>
                  <a:off x="3311" y="1981"/>
                  <a:ext cx="132" cy="30"/>
                </a:xfrm>
                <a:custGeom>
                  <a:avLst/>
                  <a:gdLst>
                    <a:gd name="T0" fmla="*/ 132 w 132"/>
                    <a:gd name="T1" fmla="*/ 0 h 30"/>
                    <a:gd name="T2" fmla="*/ 132 w 132"/>
                    <a:gd name="T3" fmla="*/ 0 h 30"/>
                    <a:gd name="T4" fmla="*/ 0 w 132"/>
                    <a:gd name="T5" fmla="*/ 18 h 30"/>
                    <a:gd name="T6" fmla="*/ 0 w 132"/>
                    <a:gd name="T7" fmla="*/ 30 h 30"/>
                    <a:gd name="T8" fmla="*/ 132 w 132"/>
                    <a:gd name="T9" fmla="*/ 12 h 30"/>
                    <a:gd name="T10" fmla="*/ 132 w 132"/>
                    <a:gd name="T11" fmla="*/ 0 h 3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32"/>
                    <a:gd name="T19" fmla="*/ 0 h 30"/>
                    <a:gd name="T20" fmla="*/ 132 w 132"/>
                    <a:gd name="T21" fmla="*/ 30 h 3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32" h="30">
                      <a:moveTo>
                        <a:pt x="132" y="0"/>
                      </a:moveTo>
                      <a:lnTo>
                        <a:pt x="132" y="0"/>
                      </a:lnTo>
                      <a:lnTo>
                        <a:pt x="0" y="18"/>
                      </a:lnTo>
                      <a:lnTo>
                        <a:pt x="0" y="30"/>
                      </a:lnTo>
                      <a:lnTo>
                        <a:pt x="132" y="12"/>
                      </a:lnTo>
                      <a:lnTo>
                        <a:pt x="132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14" name="Freeform 145"/>
                <p:cNvSpPr>
                  <a:spLocks/>
                </p:cNvSpPr>
                <p:nvPr/>
              </p:nvSpPr>
              <p:spPr bwMode="auto">
                <a:xfrm>
                  <a:off x="3443" y="1957"/>
                  <a:ext cx="204" cy="36"/>
                </a:xfrm>
                <a:custGeom>
                  <a:avLst/>
                  <a:gdLst>
                    <a:gd name="T0" fmla="*/ 204 w 204"/>
                    <a:gd name="T1" fmla="*/ 0 h 36"/>
                    <a:gd name="T2" fmla="*/ 0 w 204"/>
                    <a:gd name="T3" fmla="*/ 24 h 36"/>
                    <a:gd name="T4" fmla="*/ 0 w 204"/>
                    <a:gd name="T5" fmla="*/ 36 h 36"/>
                    <a:gd name="T6" fmla="*/ 204 w 204"/>
                    <a:gd name="T7" fmla="*/ 12 h 36"/>
                    <a:gd name="T8" fmla="*/ 204 w 204"/>
                    <a:gd name="T9" fmla="*/ 0 h 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4"/>
                    <a:gd name="T16" fmla="*/ 0 h 36"/>
                    <a:gd name="T17" fmla="*/ 204 w 204"/>
                    <a:gd name="T18" fmla="*/ 36 h 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4" h="36">
                      <a:moveTo>
                        <a:pt x="204" y="0"/>
                      </a:moveTo>
                      <a:lnTo>
                        <a:pt x="0" y="24"/>
                      </a:lnTo>
                      <a:lnTo>
                        <a:pt x="0" y="36"/>
                      </a:lnTo>
                      <a:lnTo>
                        <a:pt x="204" y="12"/>
                      </a:lnTo>
                      <a:lnTo>
                        <a:pt x="204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</p:grpSp>
          <p:grpSp>
            <p:nvGrpSpPr>
              <p:cNvPr id="13380" name="Group 146"/>
              <p:cNvGrpSpPr>
                <a:grpSpLocks/>
              </p:cNvGrpSpPr>
              <p:nvPr/>
            </p:nvGrpSpPr>
            <p:grpSpPr bwMode="auto">
              <a:xfrm>
                <a:off x="158760" y="4001152"/>
                <a:ext cx="1657370" cy="473072"/>
                <a:chOff x="1535" y="1957"/>
                <a:chExt cx="1032" cy="420"/>
              </a:xfrm>
            </p:grpSpPr>
            <p:sp>
              <p:nvSpPr>
                <p:cNvPr id="13400" name="Freeform 147"/>
                <p:cNvSpPr>
                  <a:spLocks/>
                </p:cNvSpPr>
                <p:nvPr/>
              </p:nvSpPr>
              <p:spPr bwMode="auto">
                <a:xfrm>
                  <a:off x="2453" y="2257"/>
                  <a:ext cx="114" cy="120"/>
                </a:xfrm>
                <a:custGeom>
                  <a:avLst/>
                  <a:gdLst>
                    <a:gd name="T0" fmla="*/ 114 w 114"/>
                    <a:gd name="T1" fmla="*/ 120 h 120"/>
                    <a:gd name="T2" fmla="*/ 114 w 114"/>
                    <a:gd name="T3" fmla="*/ 114 h 120"/>
                    <a:gd name="T4" fmla="*/ 6 w 114"/>
                    <a:gd name="T5" fmla="*/ 0 h 120"/>
                    <a:gd name="T6" fmla="*/ 0 w 114"/>
                    <a:gd name="T7" fmla="*/ 6 h 120"/>
                    <a:gd name="T8" fmla="*/ 108 w 114"/>
                    <a:gd name="T9" fmla="*/ 120 h 120"/>
                    <a:gd name="T10" fmla="*/ 114 w 114"/>
                    <a:gd name="T11" fmla="*/ 120 h 120"/>
                    <a:gd name="T12" fmla="*/ 108 w 114"/>
                    <a:gd name="T13" fmla="*/ 120 h 120"/>
                    <a:gd name="T14" fmla="*/ 108 w 114"/>
                    <a:gd name="T15" fmla="*/ 120 h 120"/>
                    <a:gd name="T16" fmla="*/ 114 w 114"/>
                    <a:gd name="T17" fmla="*/ 120 h 12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4"/>
                    <a:gd name="T28" fmla="*/ 0 h 120"/>
                    <a:gd name="T29" fmla="*/ 114 w 114"/>
                    <a:gd name="T30" fmla="*/ 120 h 12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4" h="120">
                      <a:moveTo>
                        <a:pt x="114" y="120"/>
                      </a:moveTo>
                      <a:lnTo>
                        <a:pt x="114" y="114"/>
                      </a:lnTo>
                      <a:lnTo>
                        <a:pt x="6" y="0"/>
                      </a:lnTo>
                      <a:lnTo>
                        <a:pt x="0" y="6"/>
                      </a:lnTo>
                      <a:lnTo>
                        <a:pt x="108" y="120"/>
                      </a:lnTo>
                      <a:lnTo>
                        <a:pt x="114" y="120"/>
                      </a:lnTo>
                      <a:lnTo>
                        <a:pt x="108" y="120"/>
                      </a:lnTo>
                      <a:lnTo>
                        <a:pt x="114" y="12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1" name="Freeform 148"/>
                <p:cNvSpPr>
                  <a:spLocks/>
                </p:cNvSpPr>
                <p:nvPr/>
              </p:nvSpPr>
              <p:spPr bwMode="auto">
                <a:xfrm>
                  <a:off x="1535" y="1957"/>
                  <a:ext cx="246" cy="24"/>
                </a:xfrm>
                <a:custGeom>
                  <a:avLst/>
                  <a:gdLst>
                    <a:gd name="T0" fmla="*/ 246 w 246"/>
                    <a:gd name="T1" fmla="*/ 12 h 24"/>
                    <a:gd name="T2" fmla="*/ 246 w 246"/>
                    <a:gd name="T3" fmla="*/ 12 h 24"/>
                    <a:gd name="T4" fmla="*/ 6 w 246"/>
                    <a:gd name="T5" fmla="*/ 0 h 24"/>
                    <a:gd name="T6" fmla="*/ 0 w 246"/>
                    <a:gd name="T7" fmla="*/ 12 h 24"/>
                    <a:gd name="T8" fmla="*/ 246 w 246"/>
                    <a:gd name="T9" fmla="*/ 24 h 24"/>
                    <a:gd name="T10" fmla="*/ 246 w 246"/>
                    <a:gd name="T11" fmla="*/ 12 h 2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46"/>
                    <a:gd name="T19" fmla="*/ 0 h 24"/>
                    <a:gd name="T20" fmla="*/ 246 w 246"/>
                    <a:gd name="T21" fmla="*/ 24 h 2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46" h="24">
                      <a:moveTo>
                        <a:pt x="246" y="12"/>
                      </a:moveTo>
                      <a:lnTo>
                        <a:pt x="246" y="12"/>
                      </a:lnTo>
                      <a:lnTo>
                        <a:pt x="6" y="0"/>
                      </a:lnTo>
                      <a:lnTo>
                        <a:pt x="0" y="12"/>
                      </a:lnTo>
                      <a:lnTo>
                        <a:pt x="246" y="24"/>
                      </a:lnTo>
                      <a:lnTo>
                        <a:pt x="246" y="12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2" name="Freeform 149"/>
                <p:cNvSpPr>
                  <a:spLocks/>
                </p:cNvSpPr>
                <p:nvPr/>
              </p:nvSpPr>
              <p:spPr bwMode="auto">
                <a:xfrm>
                  <a:off x="1781" y="1969"/>
                  <a:ext cx="192" cy="48"/>
                </a:xfrm>
                <a:custGeom>
                  <a:avLst/>
                  <a:gdLst>
                    <a:gd name="T0" fmla="*/ 192 w 192"/>
                    <a:gd name="T1" fmla="*/ 36 h 48"/>
                    <a:gd name="T2" fmla="*/ 192 w 192"/>
                    <a:gd name="T3" fmla="*/ 36 h 48"/>
                    <a:gd name="T4" fmla="*/ 0 w 192"/>
                    <a:gd name="T5" fmla="*/ 0 h 48"/>
                    <a:gd name="T6" fmla="*/ 0 w 192"/>
                    <a:gd name="T7" fmla="*/ 12 h 48"/>
                    <a:gd name="T8" fmla="*/ 192 w 192"/>
                    <a:gd name="T9" fmla="*/ 48 h 48"/>
                    <a:gd name="T10" fmla="*/ 192 w 192"/>
                    <a:gd name="T11" fmla="*/ 36 h 4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92"/>
                    <a:gd name="T19" fmla="*/ 0 h 48"/>
                    <a:gd name="T20" fmla="*/ 192 w 192"/>
                    <a:gd name="T21" fmla="*/ 48 h 4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92" h="48">
                      <a:moveTo>
                        <a:pt x="192" y="36"/>
                      </a:moveTo>
                      <a:lnTo>
                        <a:pt x="192" y="36"/>
                      </a:lnTo>
                      <a:lnTo>
                        <a:pt x="0" y="0"/>
                      </a:lnTo>
                      <a:lnTo>
                        <a:pt x="0" y="12"/>
                      </a:lnTo>
                      <a:lnTo>
                        <a:pt x="192" y="48"/>
                      </a:lnTo>
                      <a:lnTo>
                        <a:pt x="192" y="36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3" name="Freeform 150"/>
                <p:cNvSpPr>
                  <a:spLocks/>
                </p:cNvSpPr>
                <p:nvPr/>
              </p:nvSpPr>
              <p:spPr bwMode="auto">
                <a:xfrm>
                  <a:off x="1973" y="2005"/>
                  <a:ext cx="162" cy="72"/>
                </a:xfrm>
                <a:custGeom>
                  <a:avLst/>
                  <a:gdLst>
                    <a:gd name="T0" fmla="*/ 162 w 162"/>
                    <a:gd name="T1" fmla="*/ 60 h 72"/>
                    <a:gd name="T2" fmla="*/ 162 w 162"/>
                    <a:gd name="T3" fmla="*/ 60 h 72"/>
                    <a:gd name="T4" fmla="*/ 0 w 162"/>
                    <a:gd name="T5" fmla="*/ 0 h 72"/>
                    <a:gd name="T6" fmla="*/ 0 w 162"/>
                    <a:gd name="T7" fmla="*/ 12 h 72"/>
                    <a:gd name="T8" fmla="*/ 156 w 162"/>
                    <a:gd name="T9" fmla="*/ 72 h 72"/>
                    <a:gd name="T10" fmla="*/ 162 w 162"/>
                    <a:gd name="T11" fmla="*/ 60 h 7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62"/>
                    <a:gd name="T19" fmla="*/ 0 h 72"/>
                    <a:gd name="T20" fmla="*/ 162 w 162"/>
                    <a:gd name="T21" fmla="*/ 72 h 7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62" h="72">
                      <a:moveTo>
                        <a:pt x="162" y="60"/>
                      </a:moveTo>
                      <a:lnTo>
                        <a:pt x="162" y="60"/>
                      </a:lnTo>
                      <a:lnTo>
                        <a:pt x="0" y="0"/>
                      </a:lnTo>
                      <a:lnTo>
                        <a:pt x="0" y="12"/>
                      </a:lnTo>
                      <a:lnTo>
                        <a:pt x="156" y="72"/>
                      </a:lnTo>
                      <a:lnTo>
                        <a:pt x="162" y="6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4" name="Freeform 151"/>
                <p:cNvSpPr>
                  <a:spLocks/>
                </p:cNvSpPr>
                <p:nvPr/>
              </p:nvSpPr>
              <p:spPr bwMode="auto">
                <a:xfrm>
                  <a:off x="2129" y="2065"/>
                  <a:ext cx="168" cy="96"/>
                </a:xfrm>
                <a:custGeom>
                  <a:avLst/>
                  <a:gdLst>
                    <a:gd name="T0" fmla="*/ 168 w 168"/>
                    <a:gd name="T1" fmla="*/ 84 h 96"/>
                    <a:gd name="T2" fmla="*/ 168 w 168"/>
                    <a:gd name="T3" fmla="*/ 84 h 96"/>
                    <a:gd name="T4" fmla="*/ 6 w 168"/>
                    <a:gd name="T5" fmla="*/ 0 h 96"/>
                    <a:gd name="T6" fmla="*/ 0 w 168"/>
                    <a:gd name="T7" fmla="*/ 12 h 96"/>
                    <a:gd name="T8" fmla="*/ 162 w 168"/>
                    <a:gd name="T9" fmla="*/ 96 h 96"/>
                    <a:gd name="T10" fmla="*/ 168 w 168"/>
                    <a:gd name="T11" fmla="*/ 84 h 9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68"/>
                    <a:gd name="T19" fmla="*/ 0 h 96"/>
                    <a:gd name="T20" fmla="*/ 168 w 168"/>
                    <a:gd name="T21" fmla="*/ 96 h 9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68" h="96">
                      <a:moveTo>
                        <a:pt x="168" y="84"/>
                      </a:moveTo>
                      <a:lnTo>
                        <a:pt x="168" y="84"/>
                      </a:lnTo>
                      <a:lnTo>
                        <a:pt x="6" y="0"/>
                      </a:lnTo>
                      <a:lnTo>
                        <a:pt x="0" y="12"/>
                      </a:lnTo>
                      <a:lnTo>
                        <a:pt x="162" y="96"/>
                      </a:lnTo>
                      <a:lnTo>
                        <a:pt x="168" y="84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3405" name="Freeform 152"/>
                <p:cNvSpPr>
                  <a:spLocks/>
                </p:cNvSpPr>
                <p:nvPr/>
              </p:nvSpPr>
              <p:spPr bwMode="auto">
                <a:xfrm>
                  <a:off x="2291" y="2149"/>
                  <a:ext cx="168" cy="120"/>
                </a:xfrm>
                <a:custGeom>
                  <a:avLst/>
                  <a:gdLst>
                    <a:gd name="T0" fmla="*/ 168 w 168"/>
                    <a:gd name="T1" fmla="*/ 108 h 120"/>
                    <a:gd name="T2" fmla="*/ 168 w 168"/>
                    <a:gd name="T3" fmla="*/ 108 h 120"/>
                    <a:gd name="T4" fmla="*/ 6 w 168"/>
                    <a:gd name="T5" fmla="*/ 0 h 120"/>
                    <a:gd name="T6" fmla="*/ 0 w 168"/>
                    <a:gd name="T7" fmla="*/ 12 h 120"/>
                    <a:gd name="T8" fmla="*/ 162 w 168"/>
                    <a:gd name="T9" fmla="*/ 120 h 120"/>
                    <a:gd name="T10" fmla="*/ 168 w 168"/>
                    <a:gd name="T11" fmla="*/ 108 h 12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68"/>
                    <a:gd name="T19" fmla="*/ 0 h 120"/>
                    <a:gd name="T20" fmla="*/ 168 w 168"/>
                    <a:gd name="T21" fmla="*/ 120 h 12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68" h="120">
                      <a:moveTo>
                        <a:pt x="168" y="108"/>
                      </a:moveTo>
                      <a:lnTo>
                        <a:pt x="168" y="108"/>
                      </a:lnTo>
                      <a:lnTo>
                        <a:pt x="6" y="0"/>
                      </a:lnTo>
                      <a:lnTo>
                        <a:pt x="0" y="12"/>
                      </a:lnTo>
                      <a:lnTo>
                        <a:pt x="162" y="120"/>
                      </a:lnTo>
                      <a:lnTo>
                        <a:pt x="168" y="108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</p:grpSp>
          <p:sp>
            <p:nvSpPr>
              <p:cNvPr id="13381" name="Line 154"/>
              <p:cNvSpPr>
                <a:spLocks noChangeShapeType="1"/>
              </p:cNvSpPr>
              <p:nvPr/>
            </p:nvSpPr>
            <p:spPr bwMode="auto">
              <a:xfrm>
                <a:off x="1779618" y="4482161"/>
                <a:ext cx="188912" cy="0"/>
              </a:xfrm>
              <a:prstGeom prst="line">
                <a:avLst/>
              </a:prstGeom>
              <a:noFill/>
              <a:ln w="3175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82" name="Text Box 155"/>
              <p:cNvSpPr txBox="1">
                <a:spLocks noChangeArrowheads="1"/>
              </p:cNvSpPr>
              <p:nvPr/>
            </p:nvSpPr>
            <p:spPr bwMode="auto">
              <a:xfrm>
                <a:off x="2646379" y="5137797"/>
                <a:ext cx="569910" cy="555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>
                    <a:sym typeface="Symbol" pitchFamily="18" charset="2"/>
                  </a:rPr>
                  <a:t>h</a:t>
                </a:r>
                <a:r>
                  <a:rPr lang="es-MX" altLang="es-AR" sz="1600" b="1" baseline="-25000"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3383" name="Rectangle 156" descr="Diagonal hacia abajo oscura"/>
              <p:cNvSpPr>
                <a:spLocks noChangeArrowheads="1"/>
              </p:cNvSpPr>
              <p:nvPr/>
            </p:nvSpPr>
            <p:spPr bwMode="auto">
              <a:xfrm>
                <a:off x="454061" y="4720285"/>
                <a:ext cx="4491022" cy="274636"/>
              </a:xfrm>
              <a:prstGeom prst="rect">
                <a:avLst/>
              </a:prstGeom>
              <a:pattFill prst="dkDnDiag">
                <a:fgClr>
                  <a:schemeClr val="bg1"/>
                </a:fgClr>
                <a:bgClr>
                  <a:srgbClr val="996633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MX" altLang="es-AR"/>
              </a:p>
            </p:txBody>
          </p:sp>
          <p:sp>
            <p:nvSpPr>
              <p:cNvPr id="13384" name="Line 157"/>
              <p:cNvSpPr>
                <a:spLocks noChangeShapeType="1"/>
              </p:cNvSpPr>
              <p:nvPr/>
            </p:nvSpPr>
            <p:spPr bwMode="auto">
              <a:xfrm flipH="1">
                <a:off x="3159142" y="4137671"/>
                <a:ext cx="11113" cy="180973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85" name="Line 158"/>
              <p:cNvSpPr>
                <a:spLocks noChangeShapeType="1"/>
              </p:cNvSpPr>
              <p:nvPr/>
            </p:nvSpPr>
            <p:spPr bwMode="auto">
              <a:xfrm flipH="1">
                <a:off x="535312" y="4036073"/>
                <a:ext cx="0" cy="189228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arrow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86" name="Text Box 159"/>
              <p:cNvSpPr txBox="1">
                <a:spLocks noChangeArrowheads="1"/>
              </p:cNvSpPr>
              <p:nvPr/>
            </p:nvSpPr>
            <p:spPr bwMode="auto">
              <a:xfrm>
                <a:off x="759578" y="5172719"/>
                <a:ext cx="1239832" cy="5810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200" b="1"/>
                  <a:t>M (espesor       saturado)</a:t>
                </a:r>
              </a:p>
            </p:txBody>
          </p:sp>
          <p:sp>
            <p:nvSpPr>
              <p:cNvPr id="13387" name="Line 160"/>
              <p:cNvSpPr>
                <a:spLocks noChangeShapeType="1"/>
              </p:cNvSpPr>
              <p:nvPr/>
            </p:nvSpPr>
            <p:spPr bwMode="auto">
              <a:xfrm>
                <a:off x="828163" y="4994921"/>
                <a:ext cx="0" cy="87946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88" name="Text Box 161"/>
              <p:cNvSpPr txBox="1">
                <a:spLocks noChangeArrowheads="1"/>
              </p:cNvSpPr>
              <p:nvPr/>
            </p:nvSpPr>
            <p:spPr bwMode="auto">
              <a:xfrm>
                <a:off x="219419" y="3586118"/>
                <a:ext cx="541124" cy="5050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400">
                    <a:solidFill>
                      <a:schemeClr val="bg1"/>
                    </a:solidFill>
                  </a:rPr>
                  <a:t>NP</a:t>
                </a:r>
              </a:p>
            </p:txBody>
          </p:sp>
          <p:sp>
            <p:nvSpPr>
              <p:cNvPr id="13389" name="Freeform 162"/>
              <p:cNvSpPr>
                <a:spLocks/>
              </p:cNvSpPr>
              <p:nvPr/>
            </p:nvSpPr>
            <p:spPr bwMode="auto">
              <a:xfrm flipV="1">
                <a:off x="723935" y="3961784"/>
                <a:ext cx="4364023" cy="45719"/>
              </a:xfrm>
              <a:custGeom>
                <a:avLst/>
                <a:gdLst>
                  <a:gd name="T0" fmla="*/ 2147483647 w 3588"/>
                  <a:gd name="T1" fmla="*/ 0 h 12"/>
                  <a:gd name="T2" fmla="*/ 0 w 3588"/>
                  <a:gd name="T3" fmla="*/ 2147483647 h 12"/>
                  <a:gd name="T4" fmla="*/ 0 w 3588"/>
                  <a:gd name="T5" fmla="*/ 2147483647 h 12"/>
                  <a:gd name="T6" fmla="*/ 2147483647 w 3588"/>
                  <a:gd name="T7" fmla="*/ 2147483647 h 12"/>
                  <a:gd name="T8" fmla="*/ 2147483647 w 3588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88"/>
                  <a:gd name="T16" fmla="*/ 0 h 12"/>
                  <a:gd name="T17" fmla="*/ 3588 w 3588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88" h="12">
                    <a:moveTo>
                      <a:pt x="3588" y="0"/>
                    </a:moveTo>
                    <a:lnTo>
                      <a:pt x="0" y="6"/>
                    </a:lnTo>
                    <a:lnTo>
                      <a:pt x="0" y="12"/>
                    </a:lnTo>
                    <a:lnTo>
                      <a:pt x="3588" y="12"/>
                    </a:lnTo>
                    <a:lnTo>
                      <a:pt x="3588" y="0"/>
                    </a:lnTo>
                    <a:close/>
                  </a:path>
                </a:pathLst>
              </a:custGeom>
              <a:solidFill>
                <a:srgbClr val="25221E"/>
              </a:solidFill>
              <a:ln w="3175">
                <a:solidFill>
                  <a:srgbClr val="FF990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90" name="Text Box 163"/>
              <p:cNvSpPr txBox="1">
                <a:spLocks noChangeArrowheads="1"/>
              </p:cNvSpPr>
              <p:nvPr/>
            </p:nvSpPr>
            <p:spPr bwMode="auto">
              <a:xfrm>
                <a:off x="453999" y="4287054"/>
                <a:ext cx="455090" cy="4663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b="1">
                    <a:solidFill>
                      <a:schemeClr val="bg1"/>
                    </a:solidFill>
                  </a:rPr>
                  <a:t>H</a:t>
                </a:r>
              </a:p>
            </p:txBody>
          </p:sp>
          <p:sp>
            <p:nvSpPr>
              <p:cNvPr id="13391" name="Line 167"/>
              <p:cNvSpPr>
                <a:spLocks noChangeShapeType="1"/>
              </p:cNvSpPr>
              <p:nvPr/>
            </p:nvSpPr>
            <p:spPr bwMode="auto">
              <a:xfrm flipH="1">
                <a:off x="1959253" y="4435595"/>
                <a:ext cx="0" cy="1598601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92" name="Text Box 168"/>
              <p:cNvSpPr txBox="1">
                <a:spLocks noChangeArrowheads="1"/>
              </p:cNvSpPr>
              <p:nvPr/>
            </p:nvSpPr>
            <p:spPr bwMode="auto">
              <a:xfrm>
                <a:off x="2079641" y="5133032"/>
                <a:ext cx="566733" cy="555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>
                    <a:sym typeface="Symbol" pitchFamily="18" charset="2"/>
                  </a:rPr>
                  <a:t>h1</a:t>
                </a:r>
                <a:endParaRPr lang="es-MX" altLang="es-AR" sz="1600" b="1" baseline="-25000">
                  <a:sym typeface="Symbol" pitchFamily="18" charset="2"/>
                </a:endParaRPr>
              </a:p>
            </p:txBody>
          </p:sp>
          <p:sp>
            <p:nvSpPr>
              <p:cNvPr id="13393" name="Line 169"/>
              <p:cNvSpPr>
                <a:spLocks noChangeShapeType="1"/>
              </p:cNvSpPr>
              <p:nvPr/>
            </p:nvSpPr>
            <p:spPr bwMode="auto">
              <a:xfrm>
                <a:off x="1959266" y="3964354"/>
                <a:ext cx="9264" cy="54154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94" name="Text Box 170"/>
              <p:cNvSpPr txBox="1">
                <a:spLocks noChangeArrowheads="1"/>
              </p:cNvSpPr>
              <p:nvPr/>
            </p:nvSpPr>
            <p:spPr bwMode="auto">
              <a:xfrm>
                <a:off x="2734496" y="3851921"/>
                <a:ext cx="481792" cy="555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>
                    <a:solidFill>
                      <a:srgbClr val="FFFF00"/>
                    </a:solidFill>
                    <a:sym typeface="Symbol" pitchFamily="18" charset="2"/>
                  </a:rPr>
                  <a:t>d</a:t>
                </a:r>
                <a:r>
                  <a:rPr lang="es-MX" altLang="es-AR" sz="1600" b="1" baseline="-25000">
                    <a:solidFill>
                      <a:srgbClr val="FFFF00"/>
                    </a:solidFill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3395" name="Text Box 171"/>
              <p:cNvSpPr txBox="1">
                <a:spLocks noChangeArrowheads="1"/>
              </p:cNvSpPr>
              <p:nvPr/>
            </p:nvSpPr>
            <p:spPr bwMode="auto">
              <a:xfrm>
                <a:off x="1882394" y="3950351"/>
                <a:ext cx="556417" cy="555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 dirty="0">
                    <a:solidFill>
                      <a:srgbClr val="FFFF00"/>
                    </a:solidFill>
                    <a:sym typeface="Symbol" pitchFamily="18" charset="2"/>
                  </a:rPr>
                  <a:t>d1</a:t>
                </a:r>
                <a:endParaRPr lang="es-MX" altLang="es-AR" sz="1600" b="1" baseline="-25000" dirty="0">
                  <a:solidFill>
                    <a:srgbClr val="FFFF00"/>
                  </a:solidFill>
                  <a:sym typeface="Symbol" pitchFamily="18" charset="2"/>
                </a:endParaRPr>
              </a:p>
            </p:txBody>
          </p:sp>
          <p:sp>
            <p:nvSpPr>
              <p:cNvPr id="13396" name="Line 174"/>
              <p:cNvSpPr>
                <a:spLocks noChangeShapeType="1"/>
              </p:cNvSpPr>
              <p:nvPr/>
            </p:nvSpPr>
            <p:spPr bwMode="auto">
              <a:xfrm>
                <a:off x="1766124" y="6438374"/>
                <a:ext cx="21590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97" name="Text Box 155"/>
              <p:cNvSpPr txBox="1">
                <a:spLocks noChangeArrowheads="1"/>
              </p:cNvSpPr>
              <p:nvPr/>
            </p:nvSpPr>
            <p:spPr bwMode="auto">
              <a:xfrm>
                <a:off x="4299732" y="5209232"/>
                <a:ext cx="559624" cy="555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>
                    <a:sym typeface="Symbol" pitchFamily="18" charset="2"/>
                  </a:rPr>
                  <a:t>h</a:t>
                </a:r>
                <a:r>
                  <a:rPr lang="es-MX" altLang="es-AR" sz="1600" b="1" baseline="-25000"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3398" name="Line 157"/>
              <p:cNvSpPr>
                <a:spLocks noChangeShapeType="1"/>
              </p:cNvSpPr>
              <p:nvPr/>
            </p:nvSpPr>
            <p:spPr bwMode="auto">
              <a:xfrm flipH="1">
                <a:off x="4802207" y="3994796"/>
                <a:ext cx="11113" cy="1928813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99" name="Text Box 170"/>
              <p:cNvSpPr txBox="1">
                <a:spLocks noChangeArrowheads="1"/>
              </p:cNvSpPr>
              <p:nvPr/>
            </p:nvSpPr>
            <p:spPr bwMode="auto">
              <a:xfrm>
                <a:off x="4373585" y="3851919"/>
                <a:ext cx="485771" cy="5555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>
                    <a:solidFill>
                      <a:srgbClr val="FFFF00"/>
                    </a:solidFill>
                    <a:sym typeface="Symbol" pitchFamily="18" charset="2"/>
                  </a:rPr>
                  <a:t>d</a:t>
                </a:r>
                <a:r>
                  <a:rPr lang="es-MX" altLang="es-AR" sz="1600" b="1" baseline="-25000">
                    <a:solidFill>
                      <a:srgbClr val="FFFF00"/>
                    </a:solidFill>
                    <a:sym typeface="Symbol" pitchFamily="18" charset="2"/>
                  </a:rPr>
                  <a:t>3</a:t>
                </a:r>
              </a:p>
            </p:txBody>
          </p:sp>
        </p:grpSp>
        <p:grpSp>
          <p:nvGrpSpPr>
            <p:cNvPr id="13356" name="1 Grupo"/>
            <p:cNvGrpSpPr>
              <a:grpSpLocks/>
            </p:cNvGrpSpPr>
            <p:nvPr/>
          </p:nvGrpSpPr>
          <p:grpSpPr bwMode="auto">
            <a:xfrm>
              <a:off x="5178717" y="4653136"/>
              <a:ext cx="3714458" cy="2195440"/>
              <a:chOff x="5178717" y="4591050"/>
              <a:chExt cx="3714458" cy="2195440"/>
            </a:xfrm>
          </p:grpSpPr>
          <p:sp>
            <p:nvSpPr>
              <p:cNvPr id="13357" name="Text Box 124"/>
              <p:cNvSpPr txBox="1">
                <a:spLocks noChangeArrowheads="1"/>
              </p:cNvSpPr>
              <p:nvPr/>
            </p:nvSpPr>
            <p:spPr bwMode="auto">
              <a:xfrm>
                <a:off x="6660232" y="6319242"/>
                <a:ext cx="9398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MX" altLang="es-AR" sz="1400" b="1">
                    <a:solidFill>
                      <a:srgbClr val="FFFF00"/>
                    </a:solidFill>
                  </a:rPr>
                  <a:t>r2=60m</a:t>
                </a:r>
              </a:p>
            </p:txBody>
          </p:sp>
          <p:sp>
            <p:nvSpPr>
              <p:cNvPr id="13358" name="Text Box 105"/>
              <p:cNvSpPr txBox="1">
                <a:spLocks noChangeArrowheads="1"/>
              </p:cNvSpPr>
              <p:nvPr/>
            </p:nvSpPr>
            <p:spPr bwMode="auto">
              <a:xfrm>
                <a:off x="5178717" y="6526833"/>
                <a:ext cx="141288" cy="2238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s-MX" altLang="es-AR"/>
              </a:p>
            </p:txBody>
          </p:sp>
          <p:grpSp>
            <p:nvGrpSpPr>
              <p:cNvPr id="13359" name="Group 127"/>
              <p:cNvGrpSpPr>
                <a:grpSpLocks/>
              </p:cNvGrpSpPr>
              <p:nvPr/>
            </p:nvGrpSpPr>
            <p:grpSpPr bwMode="auto">
              <a:xfrm>
                <a:off x="5487988" y="4595813"/>
                <a:ext cx="3328987" cy="306387"/>
                <a:chOff x="992" y="1200"/>
                <a:chExt cx="3612" cy="474"/>
              </a:xfrm>
            </p:grpSpPr>
            <p:sp>
              <p:nvSpPr>
                <p:cNvPr id="13369" name="Rectangle 128"/>
                <p:cNvSpPr>
                  <a:spLocks noChangeArrowheads="1"/>
                </p:cNvSpPr>
                <p:nvPr/>
              </p:nvSpPr>
              <p:spPr bwMode="auto">
                <a:xfrm>
                  <a:off x="992" y="1668"/>
                  <a:ext cx="3612" cy="6"/>
                </a:xfrm>
                <a:prstGeom prst="rect">
                  <a:avLst/>
                </a:prstGeom>
                <a:solidFill>
                  <a:srgbClr val="25221E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MX" altLang="es-AR"/>
                </a:p>
              </p:txBody>
            </p:sp>
            <p:grpSp>
              <p:nvGrpSpPr>
                <p:cNvPr id="13370" name="Group 129"/>
                <p:cNvGrpSpPr>
                  <a:grpSpLocks/>
                </p:cNvGrpSpPr>
                <p:nvPr/>
              </p:nvGrpSpPr>
              <p:grpSpPr bwMode="auto">
                <a:xfrm>
                  <a:off x="1260" y="1200"/>
                  <a:ext cx="252" cy="474"/>
                  <a:chOff x="874" y="1018"/>
                  <a:chExt cx="252" cy="474"/>
                </a:xfrm>
              </p:grpSpPr>
              <p:sp>
                <p:nvSpPr>
                  <p:cNvPr id="13374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1366"/>
                    <a:ext cx="18" cy="126"/>
                  </a:xfrm>
                  <a:prstGeom prst="rect">
                    <a:avLst/>
                  </a:prstGeom>
                  <a:noFill/>
                  <a:ln w="0">
                    <a:solidFill>
                      <a:schemeClr val="bg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 altLang="es-AR"/>
                  </a:p>
                </p:txBody>
              </p:sp>
              <p:sp>
                <p:nvSpPr>
                  <p:cNvPr id="13375" name="Freeform 131"/>
                  <p:cNvSpPr>
                    <a:spLocks/>
                  </p:cNvSpPr>
                  <p:nvPr/>
                </p:nvSpPr>
                <p:spPr bwMode="auto">
                  <a:xfrm>
                    <a:off x="874" y="1018"/>
                    <a:ext cx="252" cy="354"/>
                  </a:xfrm>
                  <a:custGeom>
                    <a:avLst/>
                    <a:gdLst>
                      <a:gd name="T0" fmla="*/ 2147483647 w 42"/>
                      <a:gd name="T1" fmla="*/ 2147483647 h 59"/>
                      <a:gd name="T2" fmla="*/ 2147483647 w 42"/>
                      <a:gd name="T3" fmla="*/ 2147483647 h 59"/>
                      <a:gd name="T4" fmla="*/ 0 w 42"/>
                      <a:gd name="T5" fmla="*/ 2147483647 h 59"/>
                      <a:gd name="T6" fmla="*/ 2147483647 w 42"/>
                      <a:gd name="T7" fmla="*/ 2147483647 h 59"/>
                      <a:gd name="T8" fmla="*/ 2147483647 w 42"/>
                      <a:gd name="T9" fmla="*/ 2147483647 h 59"/>
                      <a:gd name="T10" fmla="*/ 2147483647 w 42"/>
                      <a:gd name="T11" fmla="*/ 2147483647 h 59"/>
                      <a:gd name="T12" fmla="*/ 2147483647 w 42"/>
                      <a:gd name="T13" fmla="*/ 2147483647 h 59"/>
                      <a:gd name="T14" fmla="*/ 2147483647 w 42"/>
                      <a:gd name="T15" fmla="*/ 2147483647 h 59"/>
                      <a:gd name="T16" fmla="*/ 2147483647 w 42"/>
                      <a:gd name="T17" fmla="*/ 2147483647 h 59"/>
                      <a:gd name="T18" fmla="*/ 2147483647 w 42"/>
                      <a:gd name="T19" fmla="*/ 2147483647 h 59"/>
                      <a:gd name="T20" fmla="*/ 2147483647 w 42"/>
                      <a:gd name="T21" fmla="*/ 2147483647 h 59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42"/>
                      <a:gd name="T34" fmla="*/ 0 h 59"/>
                      <a:gd name="T35" fmla="*/ 42 w 42"/>
                      <a:gd name="T36" fmla="*/ 59 h 59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42" h="59">
                        <a:moveTo>
                          <a:pt x="11" y="59"/>
                        </a:moveTo>
                        <a:lnTo>
                          <a:pt x="1" y="53"/>
                        </a:lnTo>
                        <a:lnTo>
                          <a:pt x="0" y="42"/>
                        </a:lnTo>
                        <a:lnTo>
                          <a:pt x="11" y="25"/>
                        </a:lnTo>
                        <a:lnTo>
                          <a:pt x="3" y="21"/>
                        </a:lnTo>
                        <a:lnTo>
                          <a:pt x="8" y="8"/>
                        </a:lnTo>
                        <a:cubicBezTo>
                          <a:pt x="8" y="8"/>
                          <a:pt x="28" y="0"/>
                          <a:pt x="30" y="5"/>
                        </a:cubicBezTo>
                        <a:cubicBezTo>
                          <a:pt x="32" y="11"/>
                          <a:pt x="21" y="13"/>
                          <a:pt x="26" y="21"/>
                        </a:cubicBezTo>
                        <a:cubicBezTo>
                          <a:pt x="32" y="29"/>
                          <a:pt x="42" y="37"/>
                          <a:pt x="42" y="37"/>
                        </a:cubicBezTo>
                        <a:lnTo>
                          <a:pt x="26" y="53"/>
                        </a:lnTo>
                        <a:lnTo>
                          <a:pt x="11" y="59"/>
                        </a:lnTo>
                      </a:path>
                    </a:pathLst>
                  </a:custGeom>
                  <a:noFill/>
                  <a:ln w="0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AR"/>
                  </a:p>
                </p:txBody>
              </p:sp>
            </p:grpSp>
            <p:grpSp>
              <p:nvGrpSpPr>
                <p:cNvPr id="13371" name="Group 132"/>
                <p:cNvGrpSpPr>
                  <a:grpSpLocks/>
                </p:cNvGrpSpPr>
                <p:nvPr/>
              </p:nvGrpSpPr>
              <p:grpSpPr bwMode="auto">
                <a:xfrm>
                  <a:off x="3775" y="1242"/>
                  <a:ext cx="234" cy="432"/>
                  <a:chOff x="4396" y="1033"/>
                  <a:chExt cx="234" cy="432"/>
                </a:xfrm>
              </p:grpSpPr>
              <p:sp>
                <p:nvSpPr>
                  <p:cNvPr id="13372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4499" y="1357"/>
                    <a:ext cx="12" cy="108"/>
                  </a:xfrm>
                  <a:prstGeom prst="rect">
                    <a:avLst/>
                  </a:prstGeom>
                  <a:noFill/>
                  <a:ln w="0">
                    <a:solidFill>
                      <a:schemeClr val="bg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 altLang="es-AR"/>
                  </a:p>
                </p:txBody>
              </p:sp>
              <p:sp>
                <p:nvSpPr>
                  <p:cNvPr id="13373" name="Freeform 134"/>
                  <p:cNvSpPr>
                    <a:spLocks/>
                  </p:cNvSpPr>
                  <p:nvPr/>
                </p:nvSpPr>
                <p:spPr bwMode="auto">
                  <a:xfrm>
                    <a:off x="4396" y="1033"/>
                    <a:ext cx="234" cy="330"/>
                  </a:xfrm>
                  <a:custGeom>
                    <a:avLst/>
                    <a:gdLst>
                      <a:gd name="T0" fmla="*/ 2147483647 w 39"/>
                      <a:gd name="T1" fmla="*/ 2147483647 h 55"/>
                      <a:gd name="T2" fmla="*/ 2147483647 w 39"/>
                      <a:gd name="T3" fmla="*/ 2147483647 h 55"/>
                      <a:gd name="T4" fmla="*/ 0 w 39"/>
                      <a:gd name="T5" fmla="*/ 2147483647 h 55"/>
                      <a:gd name="T6" fmla="*/ 2147483647 w 39"/>
                      <a:gd name="T7" fmla="*/ 2147483647 h 55"/>
                      <a:gd name="T8" fmla="*/ 2147483647 w 39"/>
                      <a:gd name="T9" fmla="*/ 2147483647 h 55"/>
                      <a:gd name="T10" fmla="*/ 2147483647 w 39"/>
                      <a:gd name="T11" fmla="*/ 2147483647 h 55"/>
                      <a:gd name="T12" fmla="*/ 2147483647 w 39"/>
                      <a:gd name="T13" fmla="*/ 2147483647 h 55"/>
                      <a:gd name="T14" fmla="*/ 2147483647 w 39"/>
                      <a:gd name="T15" fmla="*/ 2147483647 h 55"/>
                      <a:gd name="T16" fmla="*/ 2147483647 w 39"/>
                      <a:gd name="T17" fmla="*/ 2147483647 h 55"/>
                      <a:gd name="T18" fmla="*/ 2147483647 w 39"/>
                      <a:gd name="T19" fmla="*/ 2147483647 h 55"/>
                      <a:gd name="T20" fmla="*/ 2147483647 w 39"/>
                      <a:gd name="T21" fmla="*/ 2147483647 h 55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39"/>
                      <a:gd name="T34" fmla="*/ 0 h 55"/>
                      <a:gd name="T35" fmla="*/ 39 w 39"/>
                      <a:gd name="T36" fmla="*/ 55 h 55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39" h="55">
                        <a:moveTo>
                          <a:pt x="10" y="55"/>
                        </a:moveTo>
                        <a:lnTo>
                          <a:pt x="1" y="49"/>
                        </a:lnTo>
                        <a:lnTo>
                          <a:pt x="0" y="39"/>
                        </a:lnTo>
                        <a:lnTo>
                          <a:pt x="10" y="24"/>
                        </a:lnTo>
                        <a:lnTo>
                          <a:pt x="3" y="20"/>
                        </a:lnTo>
                        <a:lnTo>
                          <a:pt x="8" y="8"/>
                        </a:lnTo>
                        <a:cubicBezTo>
                          <a:pt x="8" y="8"/>
                          <a:pt x="26" y="0"/>
                          <a:pt x="28" y="5"/>
                        </a:cubicBezTo>
                        <a:cubicBezTo>
                          <a:pt x="29" y="10"/>
                          <a:pt x="19" y="12"/>
                          <a:pt x="24" y="20"/>
                        </a:cubicBezTo>
                        <a:cubicBezTo>
                          <a:pt x="29" y="27"/>
                          <a:pt x="39" y="35"/>
                          <a:pt x="39" y="35"/>
                        </a:cubicBezTo>
                        <a:lnTo>
                          <a:pt x="24" y="49"/>
                        </a:lnTo>
                        <a:lnTo>
                          <a:pt x="10" y="55"/>
                        </a:lnTo>
                      </a:path>
                    </a:pathLst>
                  </a:custGeom>
                  <a:noFill/>
                  <a:ln w="0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AR"/>
                  </a:p>
                </p:txBody>
              </p:sp>
            </p:grpSp>
          </p:grpSp>
          <p:sp>
            <p:nvSpPr>
              <p:cNvPr id="13360" name="AutoShape 165"/>
              <p:cNvSpPr>
                <a:spLocks noChangeArrowheads="1"/>
              </p:cNvSpPr>
              <p:nvPr/>
            </p:nvSpPr>
            <p:spPr bwMode="auto">
              <a:xfrm>
                <a:off x="6300788" y="4591050"/>
                <a:ext cx="125412" cy="306388"/>
              </a:xfrm>
              <a:prstGeom prst="upArrow">
                <a:avLst>
                  <a:gd name="adj1" fmla="val 50000"/>
                  <a:gd name="adj2" fmla="val 44246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MX" altLang="es-AR"/>
              </a:p>
            </p:txBody>
          </p:sp>
          <p:sp>
            <p:nvSpPr>
              <p:cNvPr id="13361" name="Text Box 172"/>
              <p:cNvSpPr txBox="1">
                <a:spLocks noChangeArrowheads="1"/>
              </p:cNvSpPr>
              <p:nvPr/>
            </p:nvSpPr>
            <p:spPr bwMode="auto">
              <a:xfrm>
                <a:off x="6510338" y="6465888"/>
                <a:ext cx="220662" cy="2238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endParaRPr lang="es-MX" altLang="es-AR" b="1">
                  <a:solidFill>
                    <a:srgbClr val="FFFF00"/>
                  </a:solidFill>
                </a:endParaRPr>
              </a:p>
            </p:txBody>
          </p:sp>
          <p:sp>
            <p:nvSpPr>
              <p:cNvPr id="13362" name="Line 176"/>
              <p:cNvSpPr>
                <a:spLocks noChangeShapeType="1"/>
              </p:cNvSpPr>
              <p:nvPr/>
            </p:nvSpPr>
            <p:spPr bwMode="auto">
              <a:xfrm>
                <a:off x="6467475" y="6597650"/>
                <a:ext cx="103822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63" name="Line 176"/>
              <p:cNvSpPr>
                <a:spLocks noChangeShapeType="1"/>
              </p:cNvSpPr>
              <p:nvPr/>
            </p:nvSpPr>
            <p:spPr bwMode="auto">
              <a:xfrm>
                <a:off x="6467475" y="6742113"/>
                <a:ext cx="2295525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61454" name="61453 Rectángulo"/>
              <p:cNvSpPr/>
              <p:nvPr/>
            </p:nvSpPr>
            <p:spPr>
              <a:xfrm>
                <a:off x="6300787" y="4898875"/>
                <a:ext cx="125412" cy="140975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326" name="325 Rectángulo"/>
              <p:cNvSpPr/>
              <p:nvPr/>
            </p:nvSpPr>
            <p:spPr>
              <a:xfrm>
                <a:off x="7397750" y="4899868"/>
                <a:ext cx="127000" cy="140975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327" name="326 Rectángulo"/>
              <p:cNvSpPr/>
              <p:nvPr/>
            </p:nvSpPr>
            <p:spPr>
              <a:xfrm>
                <a:off x="8766175" y="4899868"/>
                <a:ext cx="127000" cy="1409757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13367" name="Text Box 175"/>
              <p:cNvSpPr txBox="1">
                <a:spLocks noChangeArrowheads="1"/>
              </p:cNvSpPr>
              <p:nvPr/>
            </p:nvSpPr>
            <p:spPr bwMode="auto">
              <a:xfrm>
                <a:off x="6084888" y="6301366"/>
                <a:ext cx="481013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MX" altLang="es-AR" sz="1400" b="1"/>
                  <a:t>r1</a:t>
                </a:r>
              </a:p>
            </p:txBody>
          </p:sp>
          <p:sp>
            <p:nvSpPr>
              <p:cNvPr id="13368" name="Text Box 124"/>
              <p:cNvSpPr txBox="1">
                <a:spLocks noChangeArrowheads="1"/>
              </p:cNvSpPr>
              <p:nvPr/>
            </p:nvSpPr>
            <p:spPr bwMode="auto">
              <a:xfrm>
                <a:off x="7594600" y="6478713"/>
                <a:ext cx="938213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MX" altLang="es-AR" sz="1400" b="1" dirty="0">
                    <a:solidFill>
                      <a:srgbClr val="FFFF00"/>
                    </a:solidFill>
                  </a:rPr>
                  <a:t>r3=90m</a:t>
                </a:r>
              </a:p>
            </p:txBody>
          </p:sp>
        </p:grpSp>
      </p:grpSp>
      <p:sp>
        <p:nvSpPr>
          <p:cNvPr id="115" name="3 CuadroTexto"/>
          <p:cNvSpPr txBox="1">
            <a:spLocks noChangeArrowheads="1"/>
          </p:cNvSpPr>
          <p:nvPr/>
        </p:nvSpPr>
        <p:spPr bwMode="auto">
          <a:xfrm>
            <a:off x="2460625" y="5876925"/>
            <a:ext cx="1230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>
                <a:solidFill>
                  <a:schemeClr val="bg1"/>
                </a:solidFill>
              </a:rPr>
              <a:t>Despejar K</a:t>
            </a:r>
          </a:p>
        </p:txBody>
      </p:sp>
      <p:sp>
        <p:nvSpPr>
          <p:cNvPr id="116" name="Line 92"/>
          <p:cNvSpPr>
            <a:spLocks noChangeShapeType="1"/>
          </p:cNvSpPr>
          <p:nvPr/>
        </p:nvSpPr>
        <p:spPr bwMode="auto">
          <a:xfrm>
            <a:off x="3594100" y="6550025"/>
            <a:ext cx="1595438" cy="1588"/>
          </a:xfrm>
          <a:prstGeom prst="line">
            <a:avLst/>
          </a:prstGeom>
          <a:noFill/>
          <a:ln w="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117" name="Rectangle 143"/>
          <p:cNvSpPr>
            <a:spLocks noChangeArrowheads="1"/>
          </p:cNvSpPr>
          <p:nvPr/>
        </p:nvSpPr>
        <p:spPr bwMode="auto">
          <a:xfrm>
            <a:off x="3490913" y="6424613"/>
            <a:ext cx="1222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s-MX" altLang="es-AR" sz="1400">
                <a:solidFill>
                  <a:schemeClr val="bg1"/>
                </a:solidFill>
                <a:latin typeface="Symbol" pitchFamily="18" charset="2"/>
              </a:rPr>
              <a:t>=</a:t>
            </a:r>
            <a:endParaRPr lang="es-MX" altLang="es-AR">
              <a:solidFill>
                <a:schemeClr val="bg1"/>
              </a:solidFill>
            </a:endParaRPr>
          </a:p>
        </p:txBody>
      </p:sp>
      <p:sp>
        <p:nvSpPr>
          <p:cNvPr id="118" name="Rectangle 160"/>
          <p:cNvSpPr>
            <a:spLocks noChangeArrowheads="1"/>
          </p:cNvSpPr>
          <p:nvPr/>
        </p:nvSpPr>
        <p:spPr bwMode="auto">
          <a:xfrm>
            <a:off x="3252788" y="6380163"/>
            <a:ext cx="1651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s-MX" altLang="es-AR" sz="1400" i="1">
                <a:solidFill>
                  <a:schemeClr val="bg1"/>
                </a:solidFill>
              </a:rPr>
              <a:t> K</a:t>
            </a:r>
            <a:endParaRPr lang="es-MX" altLang="es-AR">
              <a:solidFill>
                <a:schemeClr val="bg1"/>
              </a:solidFill>
            </a:endParaRPr>
          </a:p>
        </p:txBody>
      </p:sp>
      <p:grpSp>
        <p:nvGrpSpPr>
          <p:cNvPr id="119" name="7 Grupo"/>
          <p:cNvGrpSpPr>
            <a:grpSpLocks/>
          </p:cNvGrpSpPr>
          <p:nvPr/>
        </p:nvGrpSpPr>
        <p:grpSpPr bwMode="auto">
          <a:xfrm>
            <a:off x="3613150" y="6022975"/>
            <a:ext cx="1368425" cy="501650"/>
            <a:chOff x="7812360" y="5878412"/>
            <a:chExt cx="1368260" cy="501194"/>
          </a:xfrm>
        </p:grpSpPr>
        <p:grpSp>
          <p:nvGrpSpPr>
            <p:cNvPr id="13337" name="8 Grupo"/>
            <p:cNvGrpSpPr>
              <a:grpSpLocks/>
            </p:cNvGrpSpPr>
            <p:nvPr/>
          </p:nvGrpSpPr>
          <p:grpSpPr bwMode="auto">
            <a:xfrm>
              <a:off x="8067782" y="5878412"/>
              <a:ext cx="1112838" cy="501194"/>
              <a:chOff x="6507270" y="6289501"/>
              <a:chExt cx="1112838" cy="501194"/>
            </a:xfrm>
          </p:grpSpPr>
          <p:sp>
            <p:nvSpPr>
              <p:cNvPr id="13339" name="Line 91"/>
              <p:cNvSpPr>
                <a:spLocks noChangeShapeType="1"/>
              </p:cNvSpPr>
              <p:nvPr/>
            </p:nvSpPr>
            <p:spPr bwMode="auto">
              <a:xfrm>
                <a:off x="7380395" y="6551439"/>
                <a:ext cx="149225" cy="1588"/>
              </a:xfrm>
              <a:prstGeom prst="line">
                <a:avLst/>
              </a:prstGeom>
              <a:noFill/>
              <a:ln w="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3340" name="Rectangle 107"/>
              <p:cNvSpPr>
                <a:spLocks noChangeArrowheads="1"/>
              </p:cNvSpPr>
              <p:nvPr/>
            </p:nvSpPr>
            <p:spPr bwMode="auto">
              <a:xfrm>
                <a:off x="7051783" y="6435551"/>
                <a:ext cx="22701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log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1" name="Rectangle 108"/>
              <p:cNvSpPr>
                <a:spLocks noChangeArrowheads="1"/>
              </p:cNvSpPr>
              <p:nvPr/>
            </p:nvSpPr>
            <p:spPr bwMode="auto">
              <a:xfrm>
                <a:off x="6643795" y="6435551"/>
                <a:ext cx="266700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303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2" name="Rectangle 109"/>
              <p:cNvSpPr>
                <a:spLocks noChangeArrowheads="1"/>
              </p:cNvSpPr>
              <p:nvPr/>
            </p:nvSpPr>
            <p:spPr bwMode="auto">
              <a:xfrm>
                <a:off x="6597758" y="6435551"/>
                <a:ext cx="44450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.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3" name="Rectangle 110"/>
              <p:cNvSpPr>
                <a:spLocks noChangeArrowheads="1"/>
              </p:cNvSpPr>
              <p:nvPr/>
            </p:nvSpPr>
            <p:spPr bwMode="auto">
              <a:xfrm>
                <a:off x="6507270" y="6435551"/>
                <a:ext cx="88900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</a:rPr>
                  <a:t>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4" name="Rectangle 114"/>
              <p:cNvSpPr>
                <a:spLocks noChangeArrowheads="1"/>
              </p:cNvSpPr>
              <p:nvPr/>
            </p:nvSpPr>
            <p:spPr bwMode="auto">
              <a:xfrm>
                <a:off x="7448658" y="6435551"/>
                <a:ext cx="50800" cy="122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5" name="Rectangle 131"/>
              <p:cNvSpPr>
                <a:spLocks noChangeArrowheads="1"/>
              </p:cNvSpPr>
              <p:nvPr/>
            </p:nvSpPr>
            <p:spPr bwMode="auto">
              <a:xfrm>
                <a:off x="7551845" y="6483176"/>
                <a:ext cx="6826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÷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6" name="Rectangle 132"/>
              <p:cNvSpPr>
                <a:spLocks noChangeArrowheads="1"/>
              </p:cNvSpPr>
              <p:nvPr/>
            </p:nvSpPr>
            <p:spPr bwMode="auto">
              <a:xfrm>
                <a:off x="7551845" y="6406976"/>
                <a:ext cx="6826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÷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7" name="Rectangle 134"/>
              <p:cNvSpPr>
                <a:spLocks noChangeArrowheads="1"/>
              </p:cNvSpPr>
              <p:nvPr/>
            </p:nvSpPr>
            <p:spPr bwMode="auto">
              <a:xfrm>
                <a:off x="7551845" y="6289501"/>
                <a:ext cx="6826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ö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8" name="Rectangle 135"/>
              <p:cNvSpPr>
                <a:spLocks noChangeArrowheads="1"/>
              </p:cNvSpPr>
              <p:nvPr/>
            </p:nvSpPr>
            <p:spPr bwMode="auto">
              <a:xfrm>
                <a:off x="7286733" y="6483176"/>
                <a:ext cx="6826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ç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49" name="Rectangle 136"/>
              <p:cNvSpPr>
                <a:spLocks noChangeArrowheads="1"/>
              </p:cNvSpPr>
              <p:nvPr/>
            </p:nvSpPr>
            <p:spPr bwMode="auto">
              <a:xfrm>
                <a:off x="7286733" y="6406976"/>
                <a:ext cx="6826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ç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50" name="Rectangle 138"/>
              <p:cNvSpPr>
                <a:spLocks noChangeArrowheads="1"/>
              </p:cNvSpPr>
              <p:nvPr/>
            </p:nvSpPr>
            <p:spPr bwMode="auto">
              <a:xfrm>
                <a:off x="7286733" y="6289501"/>
                <a:ext cx="68263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æ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51" name="Rectangle 139"/>
              <p:cNvSpPr>
                <a:spLocks noChangeArrowheads="1"/>
              </p:cNvSpPr>
              <p:nvPr/>
            </p:nvSpPr>
            <p:spPr bwMode="auto">
              <a:xfrm>
                <a:off x="6929545" y="6413326"/>
                <a:ext cx="96838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´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52" name="Rectangle 155"/>
              <p:cNvSpPr>
                <a:spLocks noChangeArrowheads="1"/>
              </p:cNvSpPr>
              <p:nvPr/>
            </p:nvSpPr>
            <p:spPr bwMode="auto">
              <a:xfrm>
                <a:off x="7402620" y="6575251"/>
                <a:ext cx="129844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r</a:t>
                </a:r>
                <a:r>
                  <a:rPr lang="es-MX" altLang="es-AR" sz="1400" i="1" baseline="-25000">
                    <a:solidFill>
                      <a:schemeClr val="bg1"/>
                    </a:solidFill>
                  </a:rPr>
                  <a:t>1</a:t>
                </a:r>
                <a:endParaRPr lang="es-MX" altLang="es-AR" baseline="-25000">
                  <a:solidFill>
                    <a:schemeClr val="bg1"/>
                  </a:solidFill>
                </a:endParaRPr>
              </a:p>
            </p:txBody>
          </p:sp>
          <p:sp>
            <p:nvSpPr>
              <p:cNvPr id="13353" name="Rectangle 156"/>
              <p:cNvSpPr>
                <a:spLocks noChangeArrowheads="1"/>
              </p:cNvSpPr>
              <p:nvPr/>
            </p:nvSpPr>
            <p:spPr bwMode="auto">
              <a:xfrm>
                <a:off x="7393095" y="6324426"/>
                <a:ext cx="69850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r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338" name="Rectangle 161"/>
            <p:cNvSpPr>
              <a:spLocks noChangeArrowheads="1"/>
            </p:cNvSpPr>
            <p:nvPr/>
          </p:nvSpPr>
          <p:spPr bwMode="auto">
            <a:xfrm>
              <a:off x="7812360" y="6021288"/>
              <a:ext cx="25487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Q x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</p:grpSp>
      <p:grpSp>
        <p:nvGrpSpPr>
          <p:cNvPr id="137" name="25 Grupo"/>
          <p:cNvGrpSpPr>
            <a:grpSpLocks/>
          </p:cNvGrpSpPr>
          <p:nvPr/>
        </p:nvGrpSpPr>
        <p:grpSpPr bwMode="auto">
          <a:xfrm>
            <a:off x="3757613" y="6494463"/>
            <a:ext cx="1277937" cy="317500"/>
            <a:chOff x="7812360" y="6423867"/>
            <a:chExt cx="1277772" cy="317501"/>
          </a:xfrm>
        </p:grpSpPr>
        <p:sp>
          <p:nvSpPr>
            <p:cNvPr id="13325" name="Rectangle 141"/>
            <p:cNvSpPr>
              <a:spLocks noChangeArrowheads="1"/>
            </p:cNvSpPr>
            <p:nvPr/>
          </p:nvSpPr>
          <p:spPr bwMode="auto">
            <a:xfrm>
              <a:off x="8147570" y="6479252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13326" name="Rectangle 142"/>
            <p:cNvSpPr>
              <a:spLocks noChangeArrowheads="1"/>
            </p:cNvSpPr>
            <p:nvPr/>
          </p:nvSpPr>
          <p:spPr bwMode="auto">
            <a:xfrm>
              <a:off x="7939799" y="6479252"/>
              <a:ext cx="1873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>
                  <a:solidFill>
                    <a:schemeClr val="bg1"/>
                  </a:solidFill>
                  <a:latin typeface="Symbol" pitchFamily="18" charset="2"/>
                </a:rPr>
                <a:t>´2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grpSp>
          <p:nvGrpSpPr>
            <p:cNvPr id="13327" name="28 Grupo"/>
            <p:cNvGrpSpPr>
              <a:grpSpLocks/>
            </p:cNvGrpSpPr>
            <p:nvPr/>
          </p:nvGrpSpPr>
          <p:grpSpPr bwMode="auto">
            <a:xfrm>
              <a:off x="8455131" y="6423867"/>
              <a:ext cx="635001" cy="317501"/>
              <a:chOff x="7107345" y="5975176"/>
              <a:chExt cx="635001" cy="317501"/>
            </a:xfrm>
          </p:grpSpPr>
          <p:sp>
            <p:nvSpPr>
              <p:cNvPr id="13330" name="Rectangle 89"/>
              <p:cNvSpPr>
                <a:spLocks noChangeArrowheads="1"/>
              </p:cNvSpPr>
              <p:nvPr/>
            </p:nvSpPr>
            <p:spPr bwMode="auto">
              <a:xfrm>
                <a:off x="7107345" y="5975176"/>
                <a:ext cx="80963" cy="288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900">
                    <a:solidFill>
                      <a:schemeClr val="bg1"/>
                    </a:solidFill>
                    <a:latin typeface="Symbol" pitchFamily="18" charset="2"/>
                  </a:rPr>
                  <a:t>(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31" name="Rectangle 90"/>
              <p:cNvSpPr>
                <a:spLocks noChangeArrowheads="1"/>
              </p:cNvSpPr>
              <p:nvPr/>
            </p:nvSpPr>
            <p:spPr bwMode="auto">
              <a:xfrm>
                <a:off x="7661383" y="5975176"/>
                <a:ext cx="80963" cy="2889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900">
                    <a:solidFill>
                      <a:schemeClr val="bg1"/>
                    </a:solidFill>
                    <a:latin typeface="Symbol" pitchFamily="18" charset="2"/>
                  </a:rPr>
                  <a:t>)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32" name="Rectangle 115"/>
              <p:cNvSpPr>
                <a:spLocks noChangeArrowheads="1"/>
              </p:cNvSpPr>
              <p:nvPr/>
            </p:nvSpPr>
            <p:spPr bwMode="auto">
              <a:xfrm>
                <a:off x="7582008" y="6170439"/>
                <a:ext cx="50800" cy="122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2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33" name="Rectangle 116"/>
              <p:cNvSpPr>
                <a:spLocks noChangeArrowheads="1"/>
              </p:cNvSpPr>
              <p:nvPr/>
            </p:nvSpPr>
            <p:spPr bwMode="auto">
              <a:xfrm>
                <a:off x="7253395" y="6170439"/>
                <a:ext cx="50800" cy="1222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800">
                    <a:solidFill>
                      <a:schemeClr val="bg1"/>
                    </a:solidFill>
                  </a:rPr>
                  <a:t>1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34" name="Rectangle 140"/>
              <p:cNvSpPr>
                <a:spLocks noChangeArrowheads="1"/>
              </p:cNvSpPr>
              <p:nvPr/>
            </p:nvSpPr>
            <p:spPr bwMode="auto">
              <a:xfrm>
                <a:off x="7348645" y="6035501"/>
                <a:ext cx="96838" cy="2127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>
                    <a:solidFill>
                      <a:schemeClr val="bg1"/>
                    </a:solidFill>
                    <a:latin typeface="Symbol" pitchFamily="18" charset="2"/>
                  </a:rPr>
                  <a:t>-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35" name="Rectangle 157"/>
              <p:cNvSpPr>
                <a:spLocks noChangeArrowheads="1"/>
              </p:cNvSpPr>
              <p:nvPr/>
            </p:nvSpPr>
            <p:spPr bwMode="auto">
              <a:xfrm>
                <a:off x="7478820" y="6057726"/>
                <a:ext cx="89768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d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  <p:sp>
            <p:nvSpPr>
              <p:cNvPr id="13336" name="Rectangle 158"/>
              <p:cNvSpPr>
                <a:spLocks noChangeArrowheads="1"/>
              </p:cNvSpPr>
              <p:nvPr/>
            </p:nvSpPr>
            <p:spPr bwMode="auto">
              <a:xfrm>
                <a:off x="7164495" y="6057726"/>
                <a:ext cx="89768" cy="2154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s-MX" altLang="es-AR" sz="1400" i="1">
                    <a:solidFill>
                      <a:schemeClr val="bg1"/>
                    </a:solidFill>
                  </a:rPr>
                  <a:t>d</a:t>
                </a:r>
                <a:endParaRPr lang="es-MX" altLang="es-AR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328" name="Rectangle 159"/>
            <p:cNvSpPr>
              <a:spLocks noChangeArrowheads="1"/>
            </p:cNvSpPr>
            <p:nvPr/>
          </p:nvSpPr>
          <p:spPr bwMode="auto">
            <a:xfrm>
              <a:off x="8240786" y="6482551"/>
              <a:ext cx="1476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</a:rPr>
                <a:t>M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  <p:sp>
          <p:nvSpPr>
            <p:cNvPr id="13329" name="Rectangle 162"/>
            <p:cNvSpPr>
              <a:spLocks noChangeArrowheads="1"/>
            </p:cNvSpPr>
            <p:nvPr/>
          </p:nvSpPr>
          <p:spPr bwMode="auto">
            <a:xfrm>
              <a:off x="7812360" y="6482551"/>
              <a:ext cx="96838" cy="212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s-MX" altLang="es-AR" sz="1400" i="1">
                  <a:solidFill>
                    <a:schemeClr val="bg1"/>
                  </a:solidFill>
                  <a:latin typeface="Symbol" pitchFamily="18" charset="2"/>
                </a:rPr>
                <a:t>p</a:t>
              </a:r>
              <a:endParaRPr lang="es-MX" altLang="es-AR">
                <a:solidFill>
                  <a:schemeClr val="bg1"/>
                </a:solidFill>
              </a:endParaRPr>
            </a:p>
          </p:txBody>
        </p:sp>
      </p:grpSp>
      <p:sp>
        <p:nvSpPr>
          <p:cNvPr id="150" name="Rectangle 143"/>
          <p:cNvSpPr>
            <a:spLocks noChangeArrowheads="1"/>
          </p:cNvSpPr>
          <p:nvPr/>
        </p:nvSpPr>
        <p:spPr bwMode="auto">
          <a:xfrm>
            <a:off x="5214938" y="6424613"/>
            <a:ext cx="1238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s-MX" altLang="es-AR" sz="1400">
                <a:solidFill>
                  <a:schemeClr val="bg1"/>
                </a:solidFill>
                <a:latin typeface="Symbol" pitchFamily="18" charset="2"/>
              </a:rPr>
              <a:t>=</a:t>
            </a:r>
            <a:endParaRPr lang="es-MX" altLang="es-AR">
              <a:solidFill>
                <a:schemeClr val="bg1"/>
              </a:solidFill>
            </a:endParaRPr>
          </a:p>
        </p:txBody>
      </p:sp>
      <p:sp>
        <p:nvSpPr>
          <p:cNvPr id="151" name="39 CuadroTexto"/>
          <p:cNvSpPr txBox="1">
            <a:spLocks noChangeArrowheads="1"/>
          </p:cNvSpPr>
          <p:nvPr/>
        </p:nvSpPr>
        <p:spPr bwMode="auto">
          <a:xfrm>
            <a:off x="5640389" y="6353476"/>
            <a:ext cx="88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dirty="0">
                <a:solidFill>
                  <a:schemeClr val="bg1"/>
                </a:solidFill>
              </a:rPr>
              <a:t>0,5 m/d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115" grpId="0"/>
      <p:bldP spid="116" grpId="0" animBg="1"/>
      <p:bldP spid="117" grpId="0"/>
      <p:bldP spid="118" grpId="0"/>
      <p:bldP spid="150" grpId="0"/>
      <p:bldP spid="150" grpId="1"/>
      <p:bldP spid="1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6" name="40 Rectángulo"/>
          <p:cNvSpPr>
            <a:spLocks noChangeArrowheads="1"/>
          </p:cNvSpPr>
          <p:nvPr/>
        </p:nvSpPr>
        <p:spPr bwMode="auto">
          <a:xfrm>
            <a:off x="67030" y="116632"/>
            <a:ext cx="9059863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AR" sz="2200" dirty="0">
                <a:solidFill>
                  <a:schemeClr val="bg1"/>
                </a:solidFill>
              </a:rPr>
              <a:t>Un pozo está en un acuífero libre su diámetro es de 0.50 m, está situado en un acuífero cuyo  espesor  es de 20 m, con un coeficiente de permeabilidad K=50m/d, sufre una depresión, cuando se estabiliza de d=0,5 m en un pozo localizado a 10 m del pozo de bombeo, cuando se bombea un caudal constante de </a:t>
            </a:r>
            <a:r>
              <a:rPr lang="es-AR" sz="2200" dirty="0" smtClean="0">
                <a:solidFill>
                  <a:schemeClr val="bg1"/>
                </a:solidFill>
              </a:rPr>
              <a:t>Q=45m</a:t>
            </a:r>
            <a:r>
              <a:rPr lang="es-AR" sz="2200" baseline="30000" dirty="0" smtClean="0">
                <a:solidFill>
                  <a:schemeClr val="bg1"/>
                </a:solidFill>
              </a:rPr>
              <a:t>3</a:t>
            </a:r>
            <a:r>
              <a:rPr lang="es-AR" sz="2200" dirty="0" smtClean="0">
                <a:solidFill>
                  <a:schemeClr val="bg1"/>
                </a:solidFill>
              </a:rPr>
              <a:t>/h en régimen permanente. </a:t>
            </a:r>
            <a:r>
              <a:rPr lang="es-AR" sz="2200" dirty="0">
                <a:solidFill>
                  <a:schemeClr val="bg1"/>
                </a:solidFill>
              </a:rPr>
              <a:t>Calcular el radio de influencia del pozo R.</a:t>
            </a:r>
          </a:p>
        </p:txBody>
      </p:sp>
      <p:sp>
        <p:nvSpPr>
          <p:cNvPr id="9248" name="66 CuadroTexto"/>
          <p:cNvSpPr txBox="1">
            <a:spLocks noChangeArrowheads="1"/>
          </p:cNvSpPr>
          <p:nvPr/>
        </p:nvSpPr>
        <p:spPr bwMode="auto">
          <a:xfrm>
            <a:off x="3205163" y="2711450"/>
            <a:ext cx="4794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b="1" dirty="0">
                <a:solidFill>
                  <a:srgbClr val="FFFF00"/>
                </a:solidFill>
              </a:rPr>
              <a:t>R?</a:t>
            </a:r>
          </a:p>
        </p:txBody>
      </p:sp>
      <p:sp>
        <p:nvSpPr>
          <p:cNvPr id="9249" name="67 CuadroTexto"/>
          <p:cNvSpPr txBox="1">
            <a:spLocks noChangeArrowheads="1"/>
          </p:cNvSpPr>
          <p:nvPr/>
        </p:nvSpPr>
        <p:spPr bwMode="auto">
          <a:xfrm>
            <a:off x="3055938" y="4445000"/>
            <a:ext cx="1041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dirty="0">
                <a:solidFill>
                  <a:schemeClr val="bg1"/>
                </a:solidFill>
              </a:rPr>
              <a:t>Ecuación</a:t>
            </a:r>
          </a:p>
        </p:txBody>
      </p:sp>
      <p:grpSp>
        <p:nvGrpSpPr>
          <p:cNvPr id="3" name="2 Grupo"/>
          <p:cNvGrpSpPr/>
          <p:nvPr/>
        </p:nvGrpSpPr>
        <p:grpSpPr>
          <a:xfrm>
            <a:off x="-17463" y="2266925"/>
            <a:ext cx="4949826" cy="2962275"/>
            <a:chOff x="-17463" y="2143125"/>
            <a:chExt cx="4949826" cy="2962275"/>
          </a:xfrm>
        </p:grpSpPr>
        <p:sp>
          <p:nvSpPr>
            <p:cNvPr id="9235" name="Line 26"/>
            <p:cNvSpPr>
              <a:spLocks noChangeShapeType="1"/>
            </p:cNvSpPr>
            <p:nvPr/>
          </p:nvSpPr>
          <p:spPr bwMode="auto">
            <a:xfrm>
              <a:off x="0" y="2152650"/>
              <a:ext cx="493236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9236" name="Line 27"/>
            <p:cNvSpPr>
              <a:spLocks noChangeShapeType="1"/>
            </p:cNvSpPr>
            <p:nvPr/>
          </p:nvSpPr>
          <p:spPr bwMode="auto">
            <a:xfrm>
              <a:off x="36513" y="2584450"/>
              <a:ext cx="489585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9238" name="Line 30"/>
            <p:cNvSpPr>
              <a:spLocks noChangeShapeType="1"/>
            </p:cNvSpPr>
            <p:nvPr/>
          </p:nvSpPr>
          <p:spPr bwMode="auto">
            <a:xfrm flipH="1">
              <a:off x="4932363" y="2162175"/>
              <a:ext cx="0" cy="17907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9240" name="58 CuadroTexto"/>
            <p:cNvSpPr txBox="1">
              <a:spLocks noChangeArrowheads="1"/>
            </p:cNvSpPr>
            <p:nvPr/>
          </p:nvSpPr>
          <p:spPr bwMode="auto">
            <a:xfrm>
              <a:off x="3314700" y="2143125"/>
              <a:ext cx="2619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s-AR">
                  <a:solidFill>
                    <a:schemeClr val="bg1"/>
                  </a:solidFill>
                </a:rPr>
                <a:t>I</a:t>
              </a:r>
            </a:p>
          </p:txBody>
        </p:sp>
        <p:grpSp>
          <p:nvGrpSpPr>
            <p:cNvPr id="2" name="1 Grupo"/>
            <p:cNvGrpSpPr/>
            <p:nvPr/>
          </p:nvGrpSpPr>
          <p:grpSpPr>
            <a:xfrm>
              <a:off x="-17463" y="2165350"/>
              <a:ext cx="2579688" cy="2940050"/>
              <a:chOff x="-17463" y="2165350"/>
              <a:chExt cx="2579688" cy="2940050"/>
            </a:xfrm>
          </p:grpSpPr>
          <p:sp>
            <p:nvSpPr>
              <p:cNvPr id="9237" name="Line 30"/>
              <p:cNvSpPr>
                <a:spLocks noChangeShapeType="1"/>
              </p:cNvSpPr>
              <p:nvPr/>
            </p:nvSpPr>
            <p:spPr bwMode="auto">
              <a:xfrm flipH="1">
                <a:off x="2538413" y="2166938"/>
                <a:ext cx="17462" cy="272256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9239" name="57 CuadroTexto"/>
              <p:cNvSpPr txBox="1">
                <a:spLocks noChangeArrowheads="1"/>
              </p:cNvSpPr>
              <p:nvPr/>
            </p:nvSpPr>
            <p:spPr bwMode="auto">
              <a:xfrm>
                <a:off x="1185863" y="2165350"/>
                <a:ext cx="722312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Datos</a:t>
                </a:r>
              </a:p>
            </p:txBody>
          </p:sp>
          <p:sp>
            <p:nvSpPr>
              <p:cNvPr id="9241" name="59 CuadroTexto"/>
              <p:cNvSpPr txBox="1">
                <a:spLocks noChangeArrowheads="1"/>
              </p:cNvSpPr>
              <p:nvPr/>
            </p:nvSpPr>
            <p:spPr bwMode="auto">
              <a:xfrm>
                <a:off x="12700" y="2657475"/>
                <a:ext cx="993775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Ac. libre</a:t>
                </a:r>
              </a:p>
            </p:txBody>
          </p:sp>
          <p:sp>
            <p:nvSpPr>
              <p:cNvPr id="9242" name="60 CuadroTexto"/>
              <p:cNvSpPr txBox="1">
                <a:spLocks noChangeArrowheads="1"/>
              </p:cNvSpPr>
              <p:nvPr/>
            </p:nvSpPr>
            <p:spPr bwMode="auto">
              <a:xfrm>
                <a:off x="-17463" y="2946400"/>
                <a:ext cx="2303463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D</a:t>
                </a:r>
                <a:r>
                  <a:rPr lang="es-AR" baseline="-25000">
                    <a:solidFill>
                      <a:schemeClr val="bg1"/>
                    </a:solidFill>
                  </a:rPr>
                  <a:t>p</a:t>
                </a:r>
                <a:r>
                  <a:rPr lang="es-AR">
                    <a:solidFill>
                      <a:schemeClr val="bg1"/>
                    </a:solidFill>
                  </a:rPr>
                  <a:t>=0,50m ; r</a:t>
                </a:r>
                <a:r>
                  <a:rPr lang="es-AR" baseline="-25000">
                    <a:solidFill>
                      <a:schemeClr val="bg1"/>
                    </a:solidFill>
                  </a:rPr>
                  <a:t>p</a:t>
                </a:r>
                <a:r>
                  <a:rPr lang="es-AR">
                    <a:solidFill>
                      <a:schemeClr val="bg1"/>
                    </a:solidFill>
                  </a:rPr>
                  <a:t>= 0,25 m</a:t>
                </a:r>
              </a:p>
            </p:txBody>
          </p:sp>
          <p:sp>
            <p:nvSpPr>
              <p:cNvPr id="9243" name="61 CuadroTexto"/>
              <p:cNvSpPr txBox="1">
                <a:spLocks noChangeArrowheads="1"/>
              </p:cNvSpPr>
              <p:nvPr/>
            </p:nvSpPr>
            <p:spPr bwMode="auto">
              <a:xfrm>
                <a:off x="-17463" y="3224213"/>
                <a:ext cx="2579688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Q=45 m</a:t>
                </a:r>
                <a:r>
                  <a:rPr lang="es-AR" baseline="30000">
                    <a:solidFill>
                      <a:schemeClr val="bg1"/>
                    </a:solidFill>
                  </a:rPr>
                  <a:t>3</a:t>
                </a:r>
                <a:r>
                  <a:rPr lang="es-AR">
                    <a:solidFill>
                      <a:schemeClr val="bg1"/>
                    </a:solidFill>
                  </a:rPr>
                  <a:t>/h; Q=1080 m</a:t>
                </a:r>
                <a:r>
                  <a:rPr lang="es-AR" baseline="30000">
                    <a:solidFill>
                      <a:schemeClr val="bg1"/>
                    </a:solidFill>
                  </a:rPr>
                  <a:t>3</a:t>
                </a:r>
                <a:r>
                  <a:rPr lang="es-AR">
                    <a:solidFill>
                      <a:schemeClr val="bg1"/>
                    </a:solidFill>
                  </a:rPr>
                  <a:t>/d</a:t>
                </a:r>
              </a:p>
            </p:txBody>
          </p:sp>
          <p:sp>
            <p:nvSpPr>
              <p:cNvPr id="9244" name="62 CuadroTexto"/>
              <p:cNvSpPr txBox="1">
                <a:spLocks noChangeArrowheads="1"/>
              </p:cNvSpPr>
              <p:nvPr/>
            </p:nvSpPr>
            <p:spPr bwMode="auto">
              <a:xfrm>
                <a:off x="-11113" y="3513138"/>
                <a:ext cx="1774826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algn="r" eaLnBrk="1" hangingPunct="1"/>
                <a:r>
                  <a:rPr lang="es-AR">
                    <a:solidFill>
                      <a:schemeClr val="bg1"/>
                    </a:solidFill>
                  </a:rPr>
                  <a:t>Régimen estable </a:t>
                </a:r>
              </a:p>
            </p:txBody>
          </p:sp>
          <p:sp>
            <p:nvSpPr>
              <p:cNvPr id="9245" name="63 CuadroTexto"/>
              <p:cNvSpPr txBox="1">
                <a:spLocks noChangeArrowheads="1"/>
              </p:cNvSpPr>
              <p:nvPr/>
            </p:nvSpPr>
            <p:spPr bwMode="auto">
              <a:xfrm>
                <a:off x="33338" y="3800475"/>
                <a:ext cx="1512887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Espesor=20 m</a:t>
                </a:r>
              </a:p>
            </p:txBody>
          </p:sp>
          <p:sp>
            <p:nvSpPr>
              <p:cNvPr id="9246" name="64 CuadroTexto"/>
              <p:cNvSpPr txBox="1">
                <a:spLocks noChangeArrowheads="1"/>
              </p:cNvSpPr>
              <p:nvPr/>
            </p:nvSpPr>
            <p:spPr bwMode="auto">
              <a:xfrm>
                <a:off x="14288" y="4089400"/>
                <a:ext cx="1900237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r</a:t>
                </a:r>
                <a:r>
                  <a:rPr lang="es-AR" baseline="-25000">
                    <a:solidFill>
                      <a:schemeClr val="bg1"/>
                    </a:solidFill>
                  </a:rPr>
                  <a:t>1</a:t>
                </a:r>
                <a:r>
                  <a:rPr lang="es-AR">
                    <a:solidFill>
                      <a:schemeClr val="bg1"/>
                    </a:solidFill>
                  </a:rPr>
                  <a:t>= 10m, d</a:t>
                </a:r>
                <a:r>
                  <a:rPr lang="es-AR" baseline="-25000">
                    <a:solidFill>
                      <a:schemeClr val="bg1"/>
                    </a:solidFill>
                  </a:rPr>
                  <a:t>1</a:t>
                </a:r>
                <a:r>
                  <a:rPr lang="es-AR">
                    <a:solidFill>
                      <a:schemeClr val="bg1"/>
                    </a:solidFill>
                  </a:rPr>
                  <a:t>=0,5 m</a:t>
                </a:r>
              </a:p>
            </p:txBody>
          </p:sp>
          <p:sp>
            <p:nvSpPr>
              <p:cNvPr id="9247" name="65 CuadroTexto"/>
              <p:cNvSpPr txBox="1">
                <a:spLocks noChangeArrowheads="1"/>
              </p:cNvSpPr>
              <p:nvPr/>
            </p:nvSpPr>
            <p:spPr bwMode="auto">
              <a:xfrm>
                <a:off x="34925" y="4376738"/>
                <a:ext cx="885825" cy="369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d</a:t>
                </a:r>
                <a:r>
                  <a:rPr lang="es-AR" baseline="-25000">
                    <a:solidFill>
                      <a:schemeClr val="bg1"/>
                    </a:solidFill>
                  </a:rPr>
                  <a:t>R</a:t>
                </a:r>
                <a:r>
                  <a:rPr lang="es-AR">
                    <a:solidFill>
                      <a:schemeClr val="bg1"/>
                    </a:solidFill>
                  </a:rPr>
                  <a:t>=0 m</a:t>
                </a:r>
              </a:p>
            </p:txBody>
          </p:sp>
          <p:sp>
            <p:nvSpPr>
              <p:cNvPr id="9275" name="212 CuadroTexto"/>
              <p:cNvSpPr txBox="1">
                <a:spLocks noChangeArrowheads="1"/>
              </p:cNvSpPr>
              <p:nvPr/>
            </p:nvSpPr>
            <p:spPr bwMode="auto">
              <a:xfrm>
                <a:off x="34925" y="4737100"/>
                <a:ext cx="1128713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>
                    <a:solidFill>
                      <a:schemeClr val="bg1"/>
                    </a:solidFill>
                  </a:rPr>
                  <a:t>K=50 m/d</a:t>
                </a:r>
              </a:p>
            </p:txBody>
          </p:sp>
        </p:grpSp>
      </p:grpSp>
      <p:sp>
        <p:nvSpPr>
          <p:cNvPr id="9276" name="213 CuadroTexto"/>
          <p:cNvSpPr txBox="1">
            <a:spLocks noChangeArrowheads="1"/>
          </p:cNvSpPr>
          <p:nvPr/>
        </p:nvSpPr>
        <p:spPr bwMode="auto">
          <a:xfrm>
            <a:off x="38100" y="5534025"/>
            <a:ext cx="35258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 dirty="0">
                <a:solidFill>
                  <a:schemeClr val="bg1"/>
                </a:solidFill>
              </a:rPr>
              <a:t>Despejando y reemplazando valores</a:t>
            </a:r>
          </a:p>
        </p:txBody>
      </p:sp>
      <p:sp>
        <p:nvSpPr>
          <p:cNvPr id="9277" name="214 CuadroTexto"/>
          <p:cNvSpPr txBox="1">
            <a:spLocks noChangeArrowheads="1"/>
          </p:cNvSpPr>
          <p:nvPr/>
        </p:nvSpPr>
        <p:spPr bwMode="auto">
          <a:xfrm>
            <a:off x="6911975" y="6215063"/>
            <a:ext cx="1162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AR">
                <a:solidFill>
                  <a:schemeClr val="bg1"/>
                </a:solidFill>
              </a:rPr>
              <a:t>R ~ 177 m</a:t>
            </a:r>
          </a:p>
        </p:txBody>
      </p:sp>
      <p:sp>
        <p:nvSpPr>
          <p:cNvPr id="150" name="170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55395" y="6021288"/>
            <a:ext cx="4761638" cy="724044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51" name="171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339752" y="4863105"/>
            <a:ext cx="3956737" cy="78925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7" name="6 Flecha derecha"/>
          <p:cNvSpPr/>
          <p:nvPr/>
        </p:nvSpPr>
        <p:spPr>
          <a:xfrm>
            <a:off x="6454775" y="6200775"/>
            <a:ext cx="398463" cy="365125"/>
          </a:xfrm>
          <a:prstGeom prst="rightArrow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grpSp>
        <p:nvGrpSpPr>
          <p:cNvPr id="14360" name="2 Grupo"/>
          <p:cNvGrpSpPr>
            <a:grpSpLocks/>
          </p:cNvGrpSpPr>
          <p:nvPr/>
        </p:nvGrpSpPr>
        <p:grpSpPr bwMode="auto">
          <a:xfrm>
            <a:off x="4979988" y="2273300"/>
            <a:ext cx="4273550" cy="2308225"/>
            <a:chOff x="4979988" y="2273773"/>
            <a:chExt cx="4273550" cy="2307355"/>
          </a:xfrm>
        </p:grpSpPr>
        <p:grpSp>
          <p:nvGrpSpPr>
            <p:cNvPr id="14361" name="1 Grupo"/>
            <p:cNvGrpSpPr>
              <a:grpSpLocks/>
            </p:cNvGrpSpPr>
            <p:nvPr/>
          </p:nvGrpSpPr>
          <p:grpSpPr bwMode="auto">
            <a:xfrm>
              <a:off x="4979988" y="2273773"/>
              <a:ext cx="4273550" cy="2091331"/>
              <a:chOff x="4979988" y="2921994"/>
              <a:chExt cx="4273550" cy="2091331"/>
            </a:xfrm>
          </p:grpSpPr>
          <p:sp>
            <p:nvSpPr>
              <p:cNvPr id="14363" name="Text Box 124"/>
              <p:cNvSpPr txBox="1">
                <a:spLocks noChangeArrowheads="1"/>
              </p:cNvSpPr>
              <p:nvPr/>
            </p:nvSpPr>
            <p:spPr bwMode="auto">
              <a:xfrm>
                <a:off x="6813550" y="4643438"/>
                <a:ext cx="939800" cy="369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s-MX" altLang="es-AR" b="1">
                    <a:solidFill>
                      <a:srgbClr val="FFFF00"/>
                    </a:solidFill>
                  </a:rPr>
                  <a:t>R?</a:t>
                </a:r>
              </a:p>
            </p:txBody>
          </p:sp>
          <p:sp>
            <p:nvSpPr>
              <p:cNvPr id="14364" name="Text Box 105"/>
              <p:cNvSpPr txBox="1">
                <a:spLocks noChangeArrowheads="1"/>
              </p:cNvSpPr>
              <p:nvPr/>
            </p:nvSpPr>
            <p:spPr bwMode="auto">
              <a:xfrm>
                <a:off x="5172075" y="3578945"/>
                <a:ext cx="141288" cy="2238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s-MX" altLang="es-AR"/>
              </a:p>
            </p:txBody>
          </p:sp>
          <p:grpSp>
            <p:nvGrpSpPr>
              <p:cNvPr id="14365" name="Group 127"/>
              <p:cNvGrpSpPr>
                <a:grpSpLocks/>
              </p:cNvGrpSpPr>
              <p:nvPr/>
            </p:nvGrpSpPr>
            <p:grpSpPr bwMode="auto">
              <a:xfrm>
                <a:off x="5487988" y="3219424"/>
                <a:ext cx="3328987" cy="417974"/>
                <a:chOff x="992" y="1200"/>
                <a:chExt cx="3612" cy="650"/>
              </a:xfrm>
            </p:grpSpPr>
            <p:sp>
              <p:nvSpPr>
                <p:cNvPr id="14398" name="Rectangle 128"/>
                <p:cNvSpPr>
                  <a:spLocks noChangeArrowheads="1"/>
                </p:cNvSpPr>
                <p:nvPr/>
              </p:nvSpPr>
              <p:spPr bwMode="auto">
                <a:xfrm>
                  <a:off x="992" y="1844"/>
                  <a:ext cx="3612" cy="6"/>
                </a:xfrm>
                <a:prstGeom prst="rect">
                  <a:avLst/>
                </a:prstGeom>
                <a:solidFill>
                  <a:srgbClr val="25221E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MX" altLang="es-AR"/>
                </a:p>
              </p:txBody>
            </p:sp>
            <p:grpSp>
              <p:nvGrpSpPr>
                <p:cNvPr id="14399" name="Group 129"/>
                <p:cNvGrpSpPr>
                  <a:grpSpLocks/>
                </p:cNvGrpSpPr>
                <p:nvPr/>
              </p:nvGrpSpPr>
              <p:grpSpPr bwMode="auto">
                <a:xfrm>
                  <a:off x="1260" y="1200"/>
                  <a:ext cx="252" cy="474"/>
                  <a:chOff x="874" y="1018"/>
                  <a:chExt cx="252" cy="474"/>
                </a:xfrm>
              </p:grpSpPr>
              <p:sp>
                <p:nvSpPr>
                  <p:cNvPr id="14403" name="Rectangle 130"/>
                  <p:cNvSpPr>
                    <a:spLocks noChangeArrowheads="1"/>
                  </p:cNvSpPr>
                  <p:nvPr/>
                </p:nvSpPr>
                <p:spPr bwMode="auto">
                  <a:xfrm>
                    <a:off x="928" y="1366"/>
                    <a:ext cx="18" cy="126"/>
                  </a:xfrm>
                  <a:prstGeom prst="rect">
                    <a:avLst/>
                  </a:prstGeom>
                  <a:noFill/>
                  <a:ln w="0">
                    <a:solidFill>
                      <a:schemeClr val="bg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 altLang="es-AR"/>
                  </a:p>
                </p:txBody>
              </p:sp>
              <p:sp>
                <p:nvSpPr>
                  <p:cNvPr id="14404" name="Freeform 131"/>
                  <p:cNvSpPr>
                    <a:spLocks/>
                  </p:cNvSpPr>
                  <p:nvPr/>
                </p:nvSpPr>
                <p:spPr bwMode="auto">
                  <a:xfrm>
                    <a:off x="874" y="1018"/>
                    <a:ext cx="252" cy="354"/>
                  </a:xfrm>
                  <a:custGeom>
                    <a:avLst/>
                    <a:gdLst>
                      <a:gd name="T0" fmla="*/ 2147483647 w 42"/>
                      <a:gd name="T1" fmla="*/ 2147483647 h 59"/>
                      <a:gd name="T2" fmla="*/ 2147483647 w 42"/>
                      <a:gd name="T3" fmla="*/ 2147483647 h 59"/>
                      <a:gd name="T4" fmla="*/ 0 w 42"/>
                      <a:gd name="T5" fmla="*/ 2147483647 h 59"/>
                      <a:gd name="T6" fmla="*/ 2147483647 w 42"/>
                      <a:gd name="T7" fmla="*/ 2147483647 h 59"/>
                      <a:gd name="T8" fmla="*/ 2147483647 w 42"/>
                      <a:gd name="T9" fmla="*/ 2147483647 h 59"/>
                      <a:gd name="T10" fmla="*/ 2147483647 w 42"/>
                      <a:gd name="T11" fmla="*/ 2147483647 h 59"/>
                      <a:gd name="T12" fmla="*/ 2147483647 w 42"/>
                      <a:gd name="T13" fmla="*/ 2147483647 h 59"/>
                      <a:gd name="T14" fmla="*/ 2147483647 w 42"/>
                      <a:gd name="T15" fmla="*/ 2147483647 h 59"/>
                      <a:gd name="T16" fmla="*/ 2147483647 w 42"/>
                      <a:gd name="T17" fmla="*/ 2147483647 h 59"/>
                      <a:gd name="T18" fmla="*/ 2147483647 w 42"/>
                      <a:gd name="T19" fmla="*/ 2147483647 h 59"/>
                      <a:gd name="T20" fmla="*/ 2147483647 w 42"/>
                      <a:gd name="T21" fmla="*/ 2147483647 h 59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42"/>
                      <a:gd name="T34" fmla="*/ 0 h 59"/>
                      <a:gd name="T35" fmla="*/ 42 w 42"/>
                      <a:gd name="T36" fmla="*/ 59 h 59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42" h="59">
                        <a:moveTo>
                          <a:pt x="11" y="59"/>
                        </a:moveTo>
                        <a:lnTo>
                          <a:pt x="1" y="53"/>
                        </a:lnTo>
                        <a:lnTo>
                          <a:pt x="0" y="42"/>
                        </a:lnTo>
                        <a:lnTo>
                          <a:pt x="11" y="25"/>
                        </a:lnTo>
                        <a:lnTo>
                          <a:pt x="3" y="21"/>
                        </a:lnTo>
                        <a:lnTo>
                          <a:pt x="8" y="8"/>
                        </a:lnTo>
                        <a:cubicBezTo>
                          <a:pt x="8" y="8"/>
                          <a:pt x="28" y="0"/>
                          <a:pt x="30" y="5"/>
                        </a:cubicBezTo>
                        <a:cubicBezTo>
                          <a:pt x="32" y="11"/>
                          <a:pt x="21" y="13"/>
                          <a:pt x="26" y="21"/>
                        </a:cubicBezTo>
                        <a:cubicBezTo>
                          <a:pt x="32" y="29"/>
                          <a:pt x="42" y="37"/>
                          <a:pt x="42" y="37"/>
                        </a:cubicBezTo>
                        <a:lnTo>
                          <a:pt x="26" y="53"/>
                        </a:lnTo>
                        <a:lnTo>
                          <a:pt x="11" y="59"/>
                        </a:lnTo>
                      </a:path>
                    </a:pathLst>
                  </a:custGeom>
                  <a:noFill/>
                  <a:ln w="0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AR"/>
                  </a:p>
                </p:txBody>
              </p:sp>
            </p:grpSp>
            <p:grpSp>
              <p:nvGrpSpPr>
                <p:cNvPr id="14400" name="Group 132"/>
                <p:cNvGrpSpPr>
                  <a:grpSpLocks/>
                </p:cNvGrpSpPr>
                <p:nvPr/>
              </p:nvGrpSpPr>
              <p:grpSpPr bwMode="auto">
                <a:xfrm>
                  <a:off x="3775" y="1242"/>
                  <a:ext cx="234" cy="432"/>
                  <a:chOff x="4396" y="1033"/>
                  <a:chExt cx="234" cy="432"/>
                </a:xfrm>
              </p:grpSpPr>
              <p:sp>
                <p:nvSpPr>
                  <p:cNvPr id="14401" name="Rectangle 133"/>
                  <p:cNvSpPr>
                    <a:spLocks noChangeArrowheads="1"/>
                  </p:cNvSpPr>
                  <p:nvPr/>
                </p:nvSpPr>
                <p:spPr bwMode="auto">
                  <a:xfrm>
                    <a:off x="4499" y="1357"/>
                    <a:ext cx="12" cy="108"/>
                  </a:xfrm>
                  <a:prstGeom prst="rect">
                    <a:avLst/>
                  </a:prstGeom>
                  <a:noFill/>
                  <a:ln w="0">
                    <a:solidFill>
                      <a:schemeClr val="bg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MX" altLang="es-AR"/>
                  </a:p>
                </p:txBody>
              </p:sp>
              <p:sp>
                <p:nvSpPr>
                  <p:cNvPr id="14402" name="Freeform 134"/>
                  <p:cNvSpPr>
                    <a:spLocks/>
                  </p:cNvSpPr>
                  <p:nvPr/>
                </p:nvSpPr>
                <p:spPr bwMode="auto">
                  <a:xfrm>
                    <a:off x="4396" y="1033"/>
                    <a:ext cx="234" cy="330"/>
                  </a:xfrm>
                  <a:custGeom>
                    <a:avLst/>
                    <a:gdLst>
                      <a:gd name="T0" fmla="*/ 2147483647 w 39"/>
                      <a:gd name="T1" fmla="*/ 2147483647 h 55"/>
                      <a:gd name="T2" fmla="*/ 2147483647 w 39"/>
                      <a:gd name="T3" fmla="*/ 2147483647 h 55"/>
                      <a:gd name="T4" fmla="*/ 0 w 39"/>
                      <a:gd name="T5" fmla="*/ 2147483647 h 55"/>
                      <a:gd name="T6" fmla="*/ 2147483647 w 39"/>
                      <a:gd name="T7" fmla="*/ 2147483647 h 55"/>
                      <a:gd name="T8" fmla="*/ 2147483647 w 39"/>
                      <a:gd name="T9" fmla="*/ 2147483647 h 55"/>
                      <a:gd name="T10" fmla="*/ 2147483647 w 39"/>
                      <a:gd name="T11" fmla="*/ 2147483647 h 55"/>
                      <a:gd name="T12" fmla="*/ 2147483647 w 39"/>
                      <a:gd name="T13" fmla="*/ 2147483647 h 55"/>
                      <a:gd name="T14" fmla="*/ 2147483647 w 39"/>
                      <a:gd name="T15" fmla="*/ 2147483647 h 55"/>
                      <a:gd name="T16" fmla="*/ 2147483647 w 39"/>
                      <a:gd name="T17" fmla="*/ 2147483647 h 55"/>
                      <a:gd name="T18" fmla="*/ 2147483647 w 39"/>
                      <a:gd name="T19" fmla="*/ 2147483647 h 55"/>
                      <a:gd name="T20" fmla="*/ 2147483647 w 39"/>
                      <a:gd name="T21" fmla="*/ 2147483647 h 55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39"/>
                      <a:gd name="T34" fmla="*/ 0 h 55"/>
                      <a:gd name="T35" fmla="*/ 39 w 39"/>
                      <a:gd name="T36" fmla="*/ 55 h 55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39" h="55">
                        <a:moveTo>
                          <a:pt x="10" y="55"/>
                        </a:moveTo>
                        <a:lnTo>
                          <a:pt x="1" y="49"/>
                        </a:lnTo>
                        <a:lnTo>
                          <a:pt x="0" y="39"/>
                        </a:lnTo>
                        <a:lnTo>
                          <a:pt x="10" y="24"/>
                        </a:lnTo>
                        <a:lnTo>
                          <a:pt x="3" y="20"/>
                        </a:lnTo>
                        <a:lnTo>
                          <a:pt x="8" y="8"/>
                        </a:lnTo>
                        <a:cubicBezTo>
                          <a:pt x="8" y="8"/>
                          <a:pt x="26" y="0"/>
                          <a:pt x="28" y="5"/>
                        </a:cubicBezTo>
                        <a:cubicBezTo>
                          <a:pt x="29" y="10"/>
                          <a:pt x="19" y="12"/>
                          <a:pt x="24" y="20"/>
                        </a:cubicBezTo>
                        <a:cubicBezTo>
                          <a:pt x="29" y="27"/>
                          <a:pt x="39" y="35"/>
                          <a:pt x="39" y="35"/>
                        </a:cubicBezTo>
                        <a:lnTo>
                          <a:pt x="24" y="49"/>
                        </a:lnTo>
                        <a:lnTo>
                          <a:pt x="10" y="55"/>
                        </a:lnTo>
                      </a:path>
                    </a:pathLst>
                  </a:custGeom>
                  <a:noFill/>
                  <a:ln w="0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s-AR"/>
                  </a:p>
                </p:txBody>
              </p:sp>
            </p:grpSp>
          </p:grpSp>
          <p:sp>
            <p:nvSpPr>
              <p:cNvPr id="14366" name="AutoShape 165"/>
              <p:cNvSpPr>
                <a:spLocks noChangeArrowheads="1"/>
              </p:cNvSpPr>
              <p:nvPr/>
            </p:nvSpPr>
            <p:spPr bwMode="auto">
              <a:xfrm>
                <a:off x="6287294" y="3128963"/>
                <a:ext cx="125412" cy="306387"/>
              </a:xfrm>
              <a:prstGeom prst="upArrow">
                <a:avLst>
                  <a:gd name="adj1" fmla="val 50000"/>
                  <a:gd name="adj2" fmla="val 44246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MX" altLang="es-AR"/>
              </a:p>
            </p:txBody>
          </p:sp>
          <p:sp>
            <p:nvSpPr>
              <p:cNvPr id="14367" name="Line 176"/>
              <p:cNvSpPr>
                <a:spLocks noChangeShapeType="1"/>
              </p:cNvSpPr>
              <p:nvPr/>
            </p:nvSpPr>
            <p:spPr bwMode="auto">
              <a:xfrm flipV="1">
                <a:off x="6353103" y="4975820"/>
                <a:ext cx="1763713" cy="28575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68" name="Freeform 125"/>
              <p:cNvSpPr>
                <a:spLocks/>
              </p:cNvSpPr>
              <p:nvPr/>
            </p:nvSpPr>
            <p:spPr bwMode="auto">
              <a:xfrm>
                <a:off x="4979988" y="3694298"/>
                <a:ext cx="3892550" cy="1174750"/>
              </a:xfrm>
              <a:custGeom>
                <a:avLst/>
                <a:gdLst>
                  <a:gd name="T0" fmla="*/ 2147483647 w 4354"/>
                  <a:gd name="T1" fmla="*/ 2147483647 h 952"/>
                  <a:gd name="T2" fmla="*/ 2147483647 w 4354"/>
                  <a:gd name="T3" fmla="*/ 2147483647 h 952"/>
                  <a:gd name="T4" fmla="*/ 2147483647 w 4354"/>
                  <a:gd name="T5" fmla="*/ 2147483647 h 952"/>
                  <a:gd name="T6" fmla="*/ 2147483647 w 4354"/>
                  <a:gd name="T7" fmla="*/ 2147483647 h 952"/>
                  <a:gd name="T8" fmla="*/ 2147483647 w 4354"/>
                  <a:gd name="T9" fmla="*/ 2147483647 h 952"/>
                  <a:gd name="T10" fmla="*/ 2147483647 w 4354"/>
                  <a:gd name="T11" fmla="*/ 2147483647 h 952"/>
                  <a:gd name="T12" fmla="*/ 2147483647 w 4354"/>
                  <a:gd name="T13" fmla="*/ 0 h 952"/>
                  <a:gd name="T14" fmla="*/ 2147483647 w 4354"/>
                  <a:gd name="T15" fmla="*/ 2147483647 h 952"/>
                  <a:gd name="T16" fmla="*/ 2147483647 w 4354"/>
                  <a:gd name="T17" fmla="*/ 2147483647 h 952"/>
                  <a:gd name="T18" fmla="*/ 2147483647 w 4354"/>
                  <a:gd name="T19" fmla="*/ 2147483647 h 952"/>
                  <a:gd name="T20" fmla="*/ 2147483647 w 4354"/>
                  <a:gd name="T21" fmla="*/ 2147483647 h 952"/>
                  <a:gd name="T22" fmla="*/ 2147483647 w 4354"/>
                  <a:gd name="T23" fmla="*/ 2147483647 h 952"/>
                  <a:gd name="T24" fmla="*/ 2147483647 w 4354"/>
                  <a:gd name="T25" fmla="*/ 2147483647 h 952"/>
                  <a:gd name="T26" fmla="*/ 2147483647 w 4354"/>
                  <a:gd name="T27" fmla="*/ 2147483647 h 952"/>
                  <a:gd name="T28" fmla="*/ 0 w 4354"/>
                  <a:gd name="T29" fmla="*/ 2147483647 h 952"/>
                  <a:gd name="T30" fmla="*/ 2147483647 w 4354"/>
                  <a:gd name="T31" fmla="*/ 2147483647 h 95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4354"/>
                  <a:gd name="T49" fmla="*/ 0 h 952"/>
                  <a:gd name="T50" fmla="*/ 4354 w 4354"/>
                  <a:gd name="T51" fmla="*/ 952 h 952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4354" h="952">
                    <a:moveTo>
                      <a:pt x="499" y="952"/>
                    </a:moveTo>
                    <a:lnTo>
                      <a:pt x="4292" y="949"/>
                    </a:lnTo>
                    <a:lnTo>
                      <a:pt x="4173" y="726"/>
                    </a:lnTo>
                    <a:lnTo>
                      <a:pt x="4354" y="499"/>
                    </a:lnTo>
                    <a:lnTo>
                      <a:pt x="4218" y="317"/>
                    </a:lnTo>
                    <a:lnTo>
                      <a:pt x="4264" y="91"/>
                    </a:lnTo>
                    <a:lnTo>
                      <a:pt x="4264" y="0"/>
                    </a:lnTo>
                    <a:cubicBezTo>
                      <a:pt x="3832" y="23"/>
                      <a:pt x="3578" y="37"/>
                      <a:pt x="3212" y="37"/>
                    </a:cubicBezTo>
                    <a:lnTo>
                      <a:pt x="544" y="45"/>
                    </a:lnTo>
                    <a:lnTo>
                      <a:pt x="227" y="45"/>
                    </a:lnTo>
                    <a:lnTo>
                      <a:pt x="544" y="136"/>
                    </a:lnTo>
                    <a:lnTo>
                      <a:pt x="317" y="272"/>
                    </a:lnTo>
                    <a:lnTo>
                      <a:pt x="590" y="363"/>
                    </a:lnTo>
                    <a:lnTo>
                      <a:pt x="499" y="544"/>
                    </a:lnTo>
                    <a:lnTo>
                      <a:pt x="0" y="726"/>
                    </a:lnTo>
                    <a:lnTo>
                      <a:pt x="499" y="952"/>
                    </a:lnTo>
                    <a:close/>
                  </a:path>
                </a:pathLst>
              </a:custGeom>
              <a:solidFill>
                <a:srgbClr val="00CCFF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69" name="Rectangle 126"/>
              <p:cNvSpPr>
                <a:spLocks noChangeArrowheads="1"/>
              </p:cNvSpPr>
              <p:nvPr/>
            </p:nvSpPr>
            <p:spPr bwMode="auto">
              <a:xfrm>
                <a:off x="5518150" y="4862698"/>
                <a:ext cx="2230438" cy="6350"/>
              </a:xfrm>
              <a:prstGeom prst="rect">
                <a:avLst/>
              </a:prstGeom>
              <a:solidFill>
                <a:srgbClr val="25221E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s-MX" altLang="es-AR"/>
              </a:p>
            </p:txBody>
          </p:sp>
          <p:sp>
            <p:nvSpPr>
              <p:cNvPr id="14370" name="Rectangle 135" descr="Diagonal hacia abajo oscura"/>
              <p:cNvSpPr>
                <a:spLocks noChangeArrowheads="1"/>
              </p:cNvSpPr>
              <p:nvPr/>
            </p:nvSpPr>
            <p:spPr bwMode="auto">
              <a:xfrm>
                <a:off x="5380038" y="4838384"/>
                <a:ext cx="3382962" cy="174625"/>
              </a:xfrm>
              <a:prstGeom prst="rect">
                <a:avLst/>
              </a:prstGeom>
              <a:pattFill prst="dkDnDiag">
                <a:fgClr>
                  <a:schemeClr val="bg1"/>
                </a:fgClr>
                <a:bgClr>
                  <a:srgbClr val="996633"/>
                </a:bgClr>
              </a:patt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s-MX" altLang="es-AR"/>
              </a:p>
            </p:txBody>
          </p:sp>
          <p:grpSp>
            <p:nvGrpSpPr>
              <p:cNvPr id="14371" name="Group 136"/>
              <p:cNvGrpSpPr>
                <a:grpSpLocks/>
              </p:cNvGrpSpPr>
              <p:nvPr/>
            </p:nvGrpSpPr>
            <p:grpSpPr bwMode="auto">
              <a:xfrm>
                <a:off x="6467475" y="3725838"/>
                <a:ext cx="1857375" cy="269875"/>
                <a:chOff x="2567" y="1957"/>
                <a:chExt cx="1080" cy="420"/>
              </a:xfrm>
            </p:grpSpPr>
            <p:sp>
              <p:nvSpPr>
                <p:cNvPr id="14389" name="Rectangle 137"/>
                <p:cNvSpPr>
                  <a:spLocks noChangeArrowheads="1"/>
                </p:cNvSpPr>
                <p:nvPr/>
              </p:nvSpPr>
              <p:spPr bwMode="auto">
                <a:xfrm>
                  <a:off x="2567" y="2371"/>
                  <a:ext cx="60" cy="6"/>
                </a:xfrm>
                <a:prstGeom prst="rect">
                  <a:avLst/>
                </a:pr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MX" altLang="es-AR"/>
                </a:p>
              </p:txBody>
            </p:sp>
            <p:sp>
              <p:nvSpPr>
                <p:cNvPr id="14390" name="Freeform 138"/>
                <p:cNvSpPr>
                  <a:spLocks/>
                </p:cNvSpPr>
                <p:nvPr/>
              </p:nvSpPr>
              <p:spPr bwMode="auto">
                <a:xfrm>
                  <a:off x="2615" y="2287"/>
                  <a:ext cx="96" cy="90"/>
                </a:xfrm>
                <a:custGeom>
                  <a:avLst/>
                  <a:gdLst>
                    <a:gd name="T0" fmla="*/ 96 w 96"/>
                    <a:gd name="T1" fmla="*/ 6 h 90"/>
                    <a:gd name="T2" fmla="*/ 84 w 96"/>
                    <a:gd name="T3" fmla="*/ 0 h 90"/>
                    <a:gd name="T4" fmla="*/ 0 w 96"/>
                    <a:gd name="T5" fmla="*/ 84 h 90"/>
                    <a:gd name="T6" fmla="*/ 6 w 96"/>
                    <a:gd name="T7" fmla="*/ 90 h 90"/>
                    <a:gd name="T8" fmla="*/ 96 w 96"/>
                    <a:gd name="T9" fmla="*/ 6 h 90"/>
                    <a:gd name="T10" fmla="*/ 96 w 96"/>
                    <a:gd name="T11" fmla="*/ 6 h 9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96"/>
                    <a:gd name="T19" fmla="*/ 0 h 90"/>
                    <a:gd name="T20" fmla="*/ 96 w 96"/>
                    <a:gd name="T21" fmla="*/ 90 h 9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96" h="90">
                      <a:moveTo>
                        <a:pt x="96" y="6"/>
                      </a:moveTo>
                      <a:lnTo>
                        <a:pt x="84" y="0"/>
                      </a:lnTo>
                      <a:lnTo>
                        <a:pt x="0" y="84"/>
                      </a:lnTo>
                      <a:lnTo>
                        <a:pt x="6" y="90"/>
                      </a:lnTo>
                      <a:lnTo>
                        <a:pt x="96" y="6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1" name="Freeform 139"/>
                <p:cNvSpPr>
                  <a:spLocks/>
                </p:cNvSpPr>
                <p:nvPr/>
              </p:nvSpPr>
              <p:spPr bwMode="auto">
                <a:xfrm>
                  <a:off x="2699" y="2215"/>
                  <a:ext cx="84" cy="78"/>
                </a:xfrm>
                <a:custGeom>
                  <a:avLst/>
                  <a:gdLst>
                    <a:gd name="T0" fmla="*/ 72 w 84"/>
                    <a:gd name="T1" fmla="*/ 0 h 78"/>
                    <a:gd name="T2" fmla="*/ 72 w 84"/>
                    <a:gd name="T3" fmla="*/ 0 h 78"/>
                    <a:gd name="T4" fmla="*/ 0 w 84"/>
                    <a:gd name="T5" fmla="*/ 72 h 78"/>
                    <a:gd name="T6" fmla="*/ 12 w 84"/>
                    <a:gd name="T7" fmla="*/ 78 h 78"/>
                    <a:gd name="T8" fmla="*/ 84 w 84"/>
                    <a:gd name="T9" fmla="*/ 12 h 78"/>
                    <a:gd name="T10" fmla="*/ 72 w 84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84"/>
                    <a:gd name="T19" fmla="*/ 0 h 78"/>
                    <a:gd name="T20" fmla="*/ 84 w 84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84" h="78">
                      <a:moveTo>
                        <a:pt x="72" y="0"/>
                      </a:moveTo>
                      <a:lnTo>
                        <a:pt x="72" y="0"/>
                      </a:lnTo>
                      <a:lnTo>
                        <a:pt x="0" y="72"/>
                      </a:lnTo>
                      <a:lnTo>
                        <a:pt x="12" y="78"/>
                      </a:lnTo>
                      <a:lnTo>
                        <a:pt x="84" y="12"/>
                      </a:lnTo>
                      <a:lnTo>
                        <a:pt x="72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2" name="Freeform 140"/>
                <p:cNvSpPr>
                  <a:spLocks/>
                </p:cNvSpPr>
                <p:nvPr/>
              </p:nvSpPr>
              <p:spPr bwMode="auto">
                <a:xfrm>
                  <a:off x="2771" y="2149"/>
                  <a:ext cx="108" cy="78"/>
                </a:xfrm>
                <a:custGeom>
                  <a:avLst/>
                  <a:gdLst>
                    <a:gd name="T0" fmla="*/ 102 w 108"/>
                    <a:gd name="T1" fmla="*/ 0 h 78"/>
                    <a:gd name="T2" fmla="*/ 102 w 108"/>
                    <a:gd name="T3" fmla="*/ 0 h 78"/>
                    <a:gd name="T4" fmla="*/ 0 w 108"/>
                    <a:gd name="T5" fmla="*/ 66 h 78"/>
                    <a:gd name="T6" fmla="*/ 6 w 108"/>
                    <a:gd name="T7" fmla="*/ 78 h 78"/>
                    <a:gd name="T8" fmla="*/ 108 w 108"/>
                    <a:gd name="T9" fmla="*/ 12 h 78"/>
                    <a:gd name="T10" fmla="*/ 102 w 108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8"/>
                    <a:gd name="T19" fmla="*/ 0 h 78"/>
                    <a:gd name="T20" fmla="*/ 108 w 108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8" h="78">
                      <a:moveTo>
                        <a:pt x="102" y="0"/>
                      </a:moveTo>
                      <a:lnTo>
                        <a:pt x="102" y="0"/>
                      </a:lnTo>
                      <a:lnTo>
                        <a:pt x="0" y="66"/>
                      </a:lnTo>
                      <a:lnTo>
                        <a:pt x="6" y="78"/>
                      </a:lnTo>
                      <a:lnTo>
                        <a:pt x="108" y="12"/>
                      </a:lnTo>
                      <a:lnTo>
                        <a:pt x="102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3" name="Freeform 141"/>
                <p:cNvSpPr>
                  <a:spLocks/>
                </p:cNvSpPr>
                <p:nvPr/>
              </p:nvSpPr>
              <p:spPr bwMode="auto">
                <a:xfrm>
                  <a:off x="2873" y="2083"/>
                  <a:ext cx="132" cy="78"/>
                </a:xfrm>
                <a:custGeom>
                  <a:avLst/>
                  <a:gdLst>
                    <a:gd name="T0" fmla="*/ 126 w 132"/>
                    <a:gd name="T1" fmla="*/ 0 h 78"/>
                    <a:gd name="T2" fmla="*/ 126 w 132"/>
                    <a:gd name="T3" fmla="*/ 0 h 78"/>
                    <a:gd name="T4" fmla="*/ 0 w 132"/>
                    <a:gd name="T5" fmla="*/ 66 h 78"/>
                    <a:gd name="T6" fmla="*/ 6 w 132"/>
                    <a:gd name="T7" fmla="*/ 78 h 78"/>
                    <a:gd name="T8" fmla="*/ 132 w 132"/>
                    <a:gd name="T9" fmla="*/ 12 h 78"/>
                    <a:gd name="T10" fmla="*/ 126 w 132"/>
                    <a:gd name="T11" fmla="*/ 0 h 7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32"/>
                    <a:gd name="T19" fmla="*/ 0 h 78"/>
                    <a:gd name="T20" fmla="*/ 132 w 132"/>
                    <a:gd name="T21" fmla="*/ 78 h 78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32" h="78">
                      <a:moveTo>
                        <a:pt x="126" y="0"/>
                      </a:moveTo>
                      <a:lnTo>
                        <a:pt x="126" y="0"/>
                      </a:lnTo>
                      <a:lnTo>
                        <a:pt x="0" y="66"/>
                      </a:lnTo>
                      <a:lnTo>
                        <a:pt x="6" y="78"/>
                      </a:lnTo>
                      <a:lnTo>
                        <a:pt x="132" y="12"/>
                      </a:lnTo>
                      <a:lnTo>
                        <a:pt x="126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4" name="Freeform 142"/>
                <p:cNvSpPr>
                  <a:spLocks/>
                </p:cNvSpPr>
                <p:nvPr/>
              </p:nvSpPr>
              <p:spPr bwMode="auto">
                <a:xfrm>
                  <a:off x="2999" y="2029"/>
                  <a:ext cx="150" cy="66"/>
                </a:xfrm>
                <a:custGeom>
                  <a:avLst/>
                  <a:gdLst>
                    <a:gd name="T0" fmla="*/ 144 w 150"/>
                    <a:gd name="T1" fmla="*/ 0 h 66"/>
                    <a:gd name="T2" fmla="*/ 144 w 150"/>
                    <a:gd name="T3" fmla="*/ 0 h 66"/>
                    <a:gd name="T4" fmla="*/ 0 w 150"/>
                    <a:gd name="T5" fmla="*/ 54 h 66"/>
                    <a:gd name="T6" fmla="*/ 6 w 150"/>
                    <a:gd name="T7" fmla="*/ 66 h 66"/>
                    <a:gd name="T8" fmla="*/ 150 w 150"/>
                    <a:gd name="T9" fmla="*/ 12 h 66"/>
                    <a:gd name="T10" fmla="*/ 144 w 150"/>
                    <a:gd name="T11" fmla="*/ 0 h 66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0"/>
                    <a:gd name="T19" fmla="*/ 0 h 66"/>
                    <a:gd name="T20" fmla="*/ 150 w 150"/>
                    <a:gd name="T21" fmla="*/ 66 h 6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0" h="66">
                      <a:moveTo>
                        <a:pt x="144" y="0"/>
                      </a:moveTo>
                      <a:lnTo>
                        <a:pt x="144" y="0"/>
                      </a:lnTo>
                      <a:lnTo>
                        <a:pt x="0" y="54"/>
                      </a:lnTo>
                      <a:lnTo>
                        <a:pt x="6" y="66"/>
                      </a:lnTo>
                      <a:lnTo>
                        <a:pt x="150" y="12"/>
                      </a:lnTo>
                      <a:lnTo>
                        <a:pt x="144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5" name="Freeform 143"/>
                <p:cNvSpPr>
                  <a:spLocks/>
                </p:cNvSpPr>
                <p:nvPr/>
              </p:nvSpPr>
              <p:spPr bwMode="auto">
                <a:xfrm>
                  <a:off x="3143" y="1999"/>
                  <a:ext cx="168" cy="42"/>
                </a:xfrm>
                <a:custGeom>
                  <a:avLst/>
                  <a:gdLst>
                    <a:gd name="T0" fmla="*/ 168 w 168"/>
                    <a:gd name="T1" fmla="*/ 0 h 42"/>
                    <a:gd name="T2" fmla="*/ 168 w 168"/>
                    <a:gd name="T3" fmla="*/ 0 h 42"/>
                    <a:gd name="T4" fmla="*/ 0 w 168"/>
                    <a:gd name="T5" fmla="*/ 30 h 42"/>
                    <a:gd name="T6" fmla="*/ 6 w 168"/>
                    <a:gd name="T7" fmla="*/ 42 h 42"/>
                    <a:gd name="T8" fmla="*/ 168 w 168"/>
                    <a:gd name="T9" fmla="*/ 12 h 42"/>
                    <a:gd name="T10" fmla="*/ 168 w 168"/>
                    <a:gd name="T11" fmla="*/ 0 h 4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68"/>
                    <a:gd name="T19" fmla="*/ 0 h 42"/>
                    <a:gd name="T20" fmla="*/ 168 w 168"/>
                    <a:gd name="T21" fmla="*/ 42 h 4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68" h="42">
                      <a:moveTo>
                        <a:pt x="168" y="0"/>
                      </a:moveTo>
                      <a:lnTo>
                        <a:pt x="168" y="0"/>
                      </a:lnTo>
                      <a:lnTo>
                        <a:pt x="0" y="30"/>
                      </a:lnTo>
                      <a:lnTo>
                        <a:pt x="6" y="42"/>
                      </a:lnTo>
                      <a:lnTo>
                        <a:pt x="168" y="12"/>
                      </a:lnTo>
                      <a:lnTo>
                        <a:pt x="168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6" name="Freeform 144"/>
                <p:cNvSpPr>
                  <a:spLocks/>
                </p:cNvSpPr>
                <p:nvPr/>
              </p:nvSpPr>
              <p:spPr bwMode="auto">
                <a:xfrm>
                  <a:off x="3311" y="1981"/>
                  <a:ext cx="132" cy="30"/>
                </a:xfrm>
                <a:custGeom>
                  <a:avLst/>
                  <a:gdLst>
                    <a:gd name="T0" fmla="*/ 132 w 132"/>
                    <a:gd name="T1" fmla="*/ 0 h 30"/>
                    <a:gd name="T2" fmla="*/ 132 w 132"/>
                    <a:gd name="T3" fmla="*/ 0 h 30"/>
                    <a:gd name="T4" fmla="*/ 0 w 132"/>
                    <a:gd name="T5" fmla="*/ 18 h 30"/>
                    <a:gd name="T6" fmla="*/ 0 w 132"/>
                    <a:gd name="T7" fmla="*/ 30 h 30"/>
                    <a:gd name="T8" fmla="*/ 132 w 132"/>
                    <a:gd name="T9" fmla="*/ 12 h 30"/>
                    <a:gd name="T10" fmla="*/ 132 w 132"/>
                    <a:gd name="T11" fmla="*/ 0 h 3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32"/>
                    <a:gd name="T19" fmla="*/ 0 h 30"/>
                    <a:gd name="T20" fmla="*/ 132 w 132"/>
                    <a:gd name="T21" fmla="*/ 30 h 3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32" h="30">
                      <a:moveTo>
                        <a:pt x="132" y="0"/>
                      </a:moveTo>
                      <a:lnTo>
                        <a:pt x="132" y="0"/>
                      </a:lnTo>
                      <a:lnTo>
                        <a:pt x="0" y="18"/>
                      </a:lnTo>
                      <a:lnTo>
                        <a:pt x="0" y="30"/>
                      </a:lnTo>
                      <a:lnTo>
                        <a:pt x="132" y="12"/>
                      </a:lnTo>
                      <a:lnTo>
                        <a:pt x="132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14397" name="Freeform 145"/>
                <p:cNvSpPr>
                  <a:spLocks/>
                </p:cNvSpPr>
                <p:nvPr/>
              </p:nvSpPr>
              <p:spPr bwMode="auto">
                <a:xfrm>
                  <a:off x="3443" y="1957"/>
                  <a:ext cx="204" cy="36"/>
                </a:xfrm>
                <a:custGeom>
                  <a:avLst/>
                  <a:gdLst>
                    <a:gd name="T0" fmla="*/ 204 w 204"/>
                    <a:gd name="T1" fmla="*/ 0 h 36"/>
                    <a:gd name="T2" fmla="*/ 0 w 204"/>
                    <a:gd name="T3" fmla="*/ 24 h 36"/>
                    <a:gd name="T4" fmla="*/ 0 w 204"/>
                    <a:gd name="T5" fmla="*/ 36 h 36"/>
                    <a:gd name="T6" fmla="*/ 204 w 204"/>
                    <a:gd name="T7" fmla="*/ 12 h 36"/>
                    <a:gd name="T8" fmla="*/ 204 w 204"/>
                    <a:gd name="T9" fmla="*/ 0 h 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4"/>
                    <a:gd name="T16" fmla="*/ 0 h 36"/>
                    <a:gd name="T17" fmla="*/ 204 w 204"/>
                    <a:gd name="T18" fmla="*/ 36 h 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4" h="36">
                      <a:moveTo>
                        <a:pt x="204" y="0"/>
                      </a:moveTo>
                      <a:lnTo>
                        <a:pt x="0" y="24"/>
                      </a:lnTo>
                      <a:lnTo>
                        <a:pt x="0" y="36"/>
                      </a:lnTo>
                      <a:lnTo>
                        <a:pt x="204" y="12"/>
                      </a:lnTo>
                      <a:lnTo>
                        <a:pt x="204" y="0"/>
                      </a:lnTo>
                      <a:close/>
                    </a:path>
                  </a:pathLst>
                </a:custGeom>
                <a:solidFill>
                  <a:srgbClr val="800000"/>
                </a:solidFill>
                <a:ln w="12700">
                  <a:solidFill>
                    <a:srgbClr val="800000"/>
                  </a:solidFill>
                  <a:prstDash val="lg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</p:grpSp>
          <p:sp>
            <p:nvSpPr>
              <p:cNvPr id="14372" name="Line 154"/>
              <p:cNvSpPr>
                <a:spLocks noChangeShapeType="1"/>
              </p:cNvSpPr>
              <p:nvPr/>
            </p:nvSpPr>
            <p:spPr bwMode="auto">
              <a:xfrm>
                <a:off x="6340475" y="3667125"/>
                <a:ext cx="144463" cy="0"/>
              </a:xfrm>
              <a:prstGeom prst="line">
                <a:avLst/>
              </a:prstGeom>
              <a:noFill/>
              <a:ln w="3175">
                <a:solidFill>
                  <a:schemeClr val="bg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73" name="Text Box 159"/>
              <p:cNvSpPr txBox="1">
                <a:spLocks noChangeArrowheads="1"/>
              </p:cNvSpPr>
              <p:nvPr/>
            </p:nvSpPr>
            <p:spPr bwMode="auto">
              <a:xfrm>
                <a:off x="5561013" y="4087813"/>
                <a:ext cx="947737" cy="3540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200" b="1"/>
                  <a:t>M (espesor       saturado)</a:t>
                </a:r>
              </a:p>
            </p:txBody>
          </p:sp>
          <p:sp>
            <p:nvSpPr>
              <p:cNvPr id="14374" name="Line 160"/>
              <p:cNvSpPr>
                <a:spLocks noChangeShapeType="1"/>
              </p:cNvSpPr>
              <p:nvPr/>
            </p:nvSpPr>
            <p:spPr bwMode="auto">
              <a:xfrm>
                <a:off x="5545494" y="3614682"/>
                <a:ext cx="0" cy="11588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75" name="Text Box 161"/>
              <p:cNvSpPr txBox="1">
                <a:spLocks noChangeArrowheads="1"/>
              </p:cNvSpPr>
              <p:nvPr/>
            </p:nvSpPr>
            <p:spPr bwMode="auto">
              <a:xfrm>
                <a:off x="5010446" y="3252885"/>
                <a:ext cx="412750" cy="307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400">
                    <a:solidFill>
                      <a:schemeClr val="bg1"/>
                    </a:solidFill>
                  </a:rPr>
                  <a:t>NF</a:t>
                </a:r>
              </a:p>
            </p:txBody>
          </p:sp>
          <p:sp>
            <p:nvSpPr>
              <p:cNvPr id="14376" name="Freeform 162"/>
              <p:cNvSpPr>
                <a:spLocks/>
              </p:cNvSpPr>
              <p:nvPr/>
            </p:nvSpPr>
            <p:spPr bwMode="auto">
              <a:xfrm flipV="1">
                <a:off x="5292080" y="3686257"/>
                <a:ext cx="3338513" cy="46037"/>
              </a:xfrm>
              <a:custGeom>
                <a:avLst/>
                <a:gdLst>
                  <a:gd name="T0" fmla="*/ 2147483647 w 3588"/>
                  <a:gd name="T1" fmla="*/ 0 h 12"/>
                  <a:gd name="T2" fmla="*/ 0 w 3588"/>
                  <a:gd name="T3" fmla="*/ 2147483647 h 12"/>
                  <a:gd name="T4" fmla="*/ 0 w 3588"/>
                  <a:gd name="T5" fmla="*/ 2147483647 h 12"/>
                  <a:gd name="T6" fmla="*/ 2147483647 w 3588"/>
                  <a:gd name="T7" fmla="*/ 2147483647 h 12"/>
                  <a:gd name="T8" fmla="*/ 2147483647 w 3588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88"/>
                  <a:gd name="T16" fmla="*/ 0 h 12"/>
                  <a:gd name="T17" fmla="*/ 3588 w 3588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88" h="12">
                    <a:moveTo>
                      <a:pt x="3588" y="0"/>
                    </a:moveTo>
                    <a:lnTo>
                      <a:pt x="0" y="6"/>
                    </a:lnTo>
                    <a:lnTo>
                      <a:pt x="0" y="12"/>
                    </a:lnTo>
                    <a:lnTo>
                      <a:pt x="3588" y="12"/>
                    </a:lnTo>
                    <a:lnTo>
                      <a:pt x="3588" y="0"/>
                    </a:lnTo>
                    <a:close/>
                  </a:path>
                </a:pathLst>
              </a:custGeom>
              <a:solidFill>
                <a:srgbClr val="25221E"/>
              </a:solidFill>
              <a:ln w="3175">
                <a:solidFill>
                  <a:srgbClr val="FF9900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77" name="Line 167"/>
              <p:cNvSpPr>
                <a:spLocks noChangeShapeType="1"/>
              </p:cNvSpPr>
              <p:nvPr/>
            </p:nvSpPr>
            <p:spPr bwMode="auto">
              <a:xfrm flipH="1">
                <a:off x="6630988" y="3911327"/>
                <a:ext cx="1587" cy="885825"/>
              </a:xfrm>
              <a:prstGeom prst="line">
                <a:avLst/>
              </a:prstGeom>
              <a:noFill/>
              <a:ln w="12700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78" name="Text Box 168"/>
              <p:cNvSpPr txBox="1">
                <a:spLocks noChangeArrowheads="1"/>
              </p:cNvSpPr>
              <p:nvPr/>
            </p:nvSpPr>
            <p:spPr bwMode="auto">
              <a:xfrm>
                <a:off x="6570663" y="4316139"/>
                <a:ext cx="433387" cy="338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>
                    <a:sym typeface="Symbol" pitchFamily="18" charset="2"/>
                  </a:rPr>
                  <a:t>h</a:t>
                </a:r>
                <a:r>
                  <a:rPr lang="es-MX" altLang="es-AR" sz="1600" b="1" baseline="-25000"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4379" name="Line 169"/>
              <p:cNvSpPr>
                <a:spLocks noChangeShapeType="1"/>
              </p:cNvSpPr>
              <p:nvPr/>
            </p:nvSpPr>
            <p:spPr bwMode="auto">
              <a:xfrm>
                <a:off x="6630988" y="3630339"/>
                <a:ext cx="1587" cy="309563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80" name="Text Box 171"/>
              <p:cNvSpPr txBox="1">
                <a:spLocks noChangeArrowheads="1"/>
              </p:cNvSpPr>
              <p:nvPr/>
            </p:nvSpPr>
            <p:spPr bwMode="auto">
              <a:xfrm>
                <a:off x="6624117" y="3667140"/>
                <a:ext cx="425450" cy="3381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 b="1" dirty="0">
                    <a:sym typeface="Symbol" pitchFamily="18" charset="2"/>
                  </a:rPr>
                  <a:t>d</a:t>
                </a:r>
                <a:r>
                  <a:rPr lang="es-MX" altLang="es-AR" sz="1600" b="1" baseline="-25000" dirty="0"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4381" name="Line 174"/>
              <p:cNvSpPr>
                <a:spLocks noChangeShapeType="1"/>
              </p:cNvSpPr>
              <p:nvPr/>
            </p:nvSpPr>
            <p:spPr bwMode="auto">
              <a:xfrm>
                <a:off x="6372225" y="4770438"/>
                <a:ext cx="165100" cy="0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82" name="Line 157"/>
              <p:cNvSpPr>
                <a:spLocks noChangeShapeType="1"/>
              </p:cNvSpPr>
              <p:nvPr/>
            </p:nvSpPr>
            <p:spPr bwMode="auto">
              <a:xfrm flipH="1">
                <a:off x="8105775" y="3746475"/>
                <a:ext cx="4763" cy="1114425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s-AR"/>
              </a:p>
            </p:txBody>
          </p:sp>
          <p:sp>
            <p:nvSpPr>
              <p:cNvPr id="14383" name="Text Box 170"/>
              <p:cNvSpPr txBox="1">
                <a:spLocks noChangeArrowheads="1"/>
              </p:cNvSpPr>
              <p:nvPr/>
            </p:nvSpPr>
            <p:spPr bwMode="auto">
              <a:xfrm>
                <a:off x="7648575" y="3657575"/>
                <a:ext cx="668338" cy="338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MX" altLang="es-AR" sz="1600">
                    <a:sym typeface="Symbol" pitchFamily="18" charset="2"/>
                  </a:rPr>
                  <a:t>d</a:t>
                </a:r>
                <a:r>
                  <a:rPr lang="es-MX" altLang="es-AR" sz="1600" baseline="-25000">
                    <a:sym typeface="Symbol" pitchFamily="18" charset="2"/>
                  </a:rPr>
                  <a:t>R=0</a:t>
                </a:r>
                <a:endParaRPr lang="es-MX" altLang="es-AR" sz="1600">
                  <a:sym typeface="Symbol" pitchFamily="18" charset="2"/>
                </a:endParaRPr>
              </a:p>
            </p:txBody>
          </p:sp>
          <p:sp>
            <p:nvSpPr>
              <p:cNvPr id="157" name="156 Rectángulo"/>
              <p:cNvSpPr/>
              <p:nvPr/>
            </p:nvSpPr>
            <p:spPr>
              <a:xfrm>
                <a:off x="6300788" y="3459954"/>
                <a:ext cx="125412" cy="1409168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14385" name="Text Box 166"/>
              <p:cNvSpPr txBox="1">
                <a:spLocks noChangeArrowheads="1"/>
              </p:cNvSpPr>
              <p:nvPr/>
            </p:nvSpPr>
            <p:spPr bwMode="auto">
              <a:xfrm>
                <a:off x="6234906" y="2921994"/>
                <a:ext cx="1217000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ES_tradnl" altLang="es-AR" sz="1400">
                    <a:solidFill>
                      <a:srgbClr val="FFFF00"/>
                    </a:solidFill>
                  </a:rPr>
                  <a:t>Q</a:t>
                </a:r>
                <a:r>
                  <a:rPr lang="es-ES_tradnl" altLang="es-AR" sz="1400" baseline="-25000">
                    <a:solidFill>
                      <a:srgbClr val="FFFF00"/>
                    </a:solidFill>
                  </a:rPr>
                  <a:t>b</a:t>
                </a:r>
                <a:r>
                  <a:rPr lang="es-ES_tradnl" altLang="es-AR" sz="1400">
                    <a:solidFill>
                      <a:srgbClr val="FFFF00"/>
                    </a:solidFill>
                  </a:rPr>
                  <a:t>=1080 m</a:t>
                </a:r>
                <a:r>
                  <a:rPr lang="es-ES_tradnl" altLang="es-AR" sz="1400" baseline="30000">
                    <a:solidFill>
                      <a:srgbClr val="FFFF00"/>
                    </a:solidFill>
                  </a:rPr>
                  <a:t>3</a:t>
                </a:r>
                <a:r>
                  <a:rPr lang="es-ES_tradnl" altLang="es-AR" sz="1400">
                    <a:solidFill>
                      <a:srgbClr val="FFFF00"/>
                    </a:solidFill>
                  </a:rPr>
                  <a:t>/d</a:t>
                </a:r>
                <a:endParaRPr lang="es-ES" altLang="es-AR" sz="1400" baseline="-25000">
                  <a:solidFill>
                    <a:srgbClr val="FFFF00"/>
                  </a:solidFill>
                </a:endParaRPr>
              </a:p>
            </p:txBody>
          </p:sp>
          <p:cxnSp>
            <p:nvCxnSpPr>
              <p:cNvPr id="4" name="3 Conector recto"/>
              <p:cNvCxnSpPr/>
              <p:nvPr/>
            </p:nvCxnSpPr>
            <p:spPr>
              <a:xfrm>
                <a:off x="8764588" y="4829449"/>
                <a:ext cx="381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387" name="5 CuadroTexto"/>
              <p:cNvSpPr txBox="1">
                <a:spLocks noChangeArrowheads="1"/>
              </p:cNvSpPr>
              <p:nvPr/>
            </p:nvSpPr>
            <p:spPr bwMode="auto">
              <a:xfrm>
                <a:off x="8052930" y="4499273"/>
                <a:ext cx="1152525" cy="36988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/>
                  <a:t>600 msnm</a:t>
                </a:r>
              </a:p>
            </p:txBody>
          </p:sp>
          <p:sp>
            <p:nvSpPr>
              <p:cNvPr id="14388" name="155 CuadroTexto"/>
              <p:cNvSpPr txBox="1">
                <a:spLocks noChangeArrowheads="1"/>
              </p:cNvSpPr>
              <p:nvPr/>
            </p:nvSpPr>
            <p:spPr bwMode="auto">
              <a:xfrm>
                <a:off x="8101013" y="3636938"/>
                <a:ext cx="1152525" cy="368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AR"/>
                  <a:t>610 msnm</a:t>
                </a:r>
              </a:p>
            </p:txBody>
          </p:sp>
        </p:grpSp>
        <p:sp>
          <p:nvSpPr>
            <p:cNvPr id="14362" name="Text Box 175"/>
            <p:cNvSpPr txBox="1">
              <a:spLocks noChangeArrowheads="1"/>
            </p:cNvSpPr>
            <p:nvPr/>
          </p:nvSpPr>
          <p:spPr bwMode="auto">
            <a:xfrm>
              <a:off x="6993659" y="4212828"/>
              <a:ext cx="482600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MX" altLang="es-AR" b="1"/>
                <a:t>r</a:t>
              </a:r>
              <a:r>
                <a:rPr lang="es-MX" altLang="es-AR" b="1" baseline="-25000"/>
                <a:t>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  <p:bldP spid="9248" grpId="0"/>
      <p:bldP spid="9249" grpId="0"/>
      <p:bldP spid="9276" grpId="0"/>
      <p:bldP spid="9277" grpId="0"/>
      <p:bldP spid="150" grpId="0" animBg="1"/>
      <p:bldP spid="151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Rectángulo"/>
          <p:cNvSpPr>
            <a:spLocks noChangeArrowheads="1"/>
          </p:cNvSpPr>
          <p:nvPr/>
        </p:nvSpPr>
        <p:spPr bwMode="auto">
          <a:xfrm>
            <a:off x="230188" y="188913"/>
            <a:ext cx="87852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Se bombea un caudal constante de Q=100 m</a:t>
            </a:r>
            <a:r>
              <a:rPr lang="es-ES" sz="2400" baseline="30000" dirty="0">
                <a:solidFill>
                  <a:schemeClr val="bg1"/>
                </a:solidFill>
              </a:rPr>
              <a:t>3</a:t>
            </a:r>
            <a:r>
              <a:rPr lang="es-ES" sz="2400" dirty="0">
                <a:solidFill>
                  <a:schemeClr val="bg1"/>
                </a:solidFill>
              </a:rPr>
              <a:t>/h en un pozo de 0,25m de radio en un acuífero confinado, llegando a establecerse un régimen permanente. Se midieron en varios puntos de </a:t>
            </a:r>
            <a:r>
              <a:rPr lang="es-ES" sz="2400" dirty="0" err="1">
                <a:solidFill>
                  <a:schemeClr val="bg1"/>
                </a:solidFill>
              </a:rPr>
              <a:t>monitoreos</a:t>
            </a:r>
            <a:r>
              <a:rPr lang="es-ES" sz="2400" dirty="0">
                <a:solidFill>
                  <a:schemeClr val="bg1"/>
                </a:solidFill>
              </a:rPr>
              <a:t> los descensos alcanzados (Tabla 2). Calcular la transmisibilidad (T) y el radio de Influencia (R).</a:t>
            </a:r>
            <a:endParaRPr lang="es-AR" sz="2400" dirty="0">
              <a:solidFill>
                <a:schemeClr val="bg1"/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6045546"/>
              </p:ext>
            </p:extLst>
          </p:nvPr>
        </p:nvGraphicFramePr>
        <p:xfrm>
          <a:off x="107950" y="2540605"/>
          <a:ext cx="3671888" cy="340867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902778"/>
                <a:gridCol w="1409970"/>
                <a:gridCol w="1359140"/>
              </a:tblGrid>
              <a:tr h="731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ID 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Distancia de bombeo r (m) al pozo 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Descenso final d(m)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</a:tr>
              <a:tr h="5448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Pozo de bombeo 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— 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1,25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1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0,5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1,03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2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1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0,95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3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2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0,84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4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4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0,76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5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10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0,62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6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25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0,49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7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150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0,25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</a:tr>
              <a:tr h="243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8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>
                          <a:effectLst/>
                        </a:rPr>
                        <a:t>500</a:t>
                      </a:r>
                      <a:endParaRPr lang="es-A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600" dirty="0">
                          <a:effectLst/>
                        </a:rPr>
                        <a:t>0,09</a:t>
                      </a:r>
                      <a:endParaRPr lang="es-A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</a:tr>
              <a:tr h="1816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A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A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AR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70" marR="68570" marT="0" marB="0" anchor="ctr"/>
                </a:tc>
              </a:tr>
            </a:tbl>
          </a:graphicData>
        </a:graphic>
      </p:graphicFrame>
      <p:sp>
        <p:nvSpPr>
          <p:cNvPr id="7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08502" y="3192529"/>
            <a:ext cx="5760640" cy="581954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 wrap="none"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8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48475" y="8086725"/>
            <a:ext cx="3275013" cy="411163"/>
          </a:xfrm>
          <a:prstGeom prst="rect">
            <a:avLst/>
          </a:prstGeom>
          <a:blipFill rotWithShape="1">
            <a:blip r:embed="rId3"/>
            <a:stretch>
              <a:fillRect b="-2985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9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937375" y="8678863"/>
            <a:ext cx="3275013" cy="254000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0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648200" y="9069388"/>
            <a:ext cx="1535113" cy="406400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1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477000" y="9107488"/>
            <a:ext cx="2360613" cy="423862"/>
          </a:xfrm>
          <a:prstGeom prst="rect">
            <a:avLst/>
          </a:prstGeom>
          <a:blipFill rotWithShape="1">
            <a:blip r:embed="rId6"/>
            <a:stretch>
              <a:fillRect t="-60000" r="-11886" b="-101429"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12" name="27 Cuadro de texto"/>
          <p:cNvSpPr txBox="1"/>
          <p:nvPr/>
        </p:nvSpPr>
        <p:spPr>
          <a:xfrm>
            <a:off x="8793163" y="9174163"/>
            <a:ext cx="1377950" cy="304800"/>
          </a:xfrm>
          <a:prstGeom prst="rect">
            <a:avLst/>
          </a:prstGeom>
          <a:solidFill>
            <a:schemeClr val="lt1"/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es-AR" sz="1200">
                <a:solidFill>
                  <a:srgbClr val="00B0F0"/>
                </a:solidFill>
                <a:ea typeface="Times New Roman"/>
              </a:rPr>
              <a:t>10 puntos</a:t>
            </a:r>
            <a:endParaRPr lang="es-AR" sz="1200">
              <a:ea typeface="Times New Roman"/>
            </a:endParaRPr>
          </a:p>
        </p:txBody>
      </p:sp>
      <p:sp>
        <p:nvSpPr>
          <p:cNvPr id="15420" name="Rectangle 10"/>
          <p:cNvSpPr>
            <a:spLocks noChangeArrowheads="1"/>
          </p:cNvSpPr>
          <p:nvPr/>
        </p:nvSpPr>
        <p:spPr bwMode="auto">
          <a:xfrm>
            <a:off x="3847306" y="2268604"/>
            <a:ext cx="524510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Se resolverá </a:t>
            </a:r>
            <a:r>
              <a:rPr lang="es-ES" dirty="0" err="1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graficamente</a:t>
            </a:r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.</a:t>
            </a:r>
          </a:p>
          <a:p>
            <a:pPr eaLnBrk="0" hangingPunct="0"/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En este caso se utilizar</a:t>
            </a:r>
            <a:r>
              <a:rPr lang="es-ES" dirty="0">
                <a:solidFill>
                  <a:schemeClr val="bg1"/>
                </a:solidFill>
                <a:ea typeface="Times New Roman" pitchFamily="18" charset="0"/>
                <a:cs typeface="Calibri" pitchFamily="34" charset="0"/>
              </a:rPr>
              <a:t>á</a:t>
            </a:r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la ecuaci</a:t>
            </a:r>
            <a:r>
              <a:rPr lang="es-ES" dirty="0">
                <a:solidFill>
                  <a:schemeClr val="bg1"/>
                </a:solidFill>
                <a:ea typeface="Times New Roman" pitchFamily="18" charset="0"/>
                <a:cs typeface="Calibri" pitchFamily="34" charset="0"/>
              </a:rPr>
              <a:t>ó</a:t>
            </a:r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n de </a:t>
            </a:r>
            <a:r>
              <a:rPr lang="es-ES" dirty="0" err="1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Thiem</a:t>
            </a:r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para acu</a:t>
            </a:r>
            <a:r>
              <a:rPr lang="es-ES" dirty="0">
                <a:solidFill>
                  <a:schemeClr val="bg1"/>
                </a:solidFill>
                <a:ea typeface="Times New Roman" pitchFamily="18" charset="0"/>
                <a:cs typeface="Calibri" pitchFamily="34" charset="0"/>
              </a:rPr>
              <a:t>í</a:t>
            </a:r>
            <a:r>
              <a:rPr lang="es-ES" dirty="0">
                <a:solidFill>
                  <a:schemeClr val="bg1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fero confinado. </a:t>
            </a:r>
            <a:endParaRPr lang="es-ES" dirty="0">
              <a:solidFill>
                <a:schemeClr val="bg1"/>
              </a:solidFill>
              <a:ea typeface="Times New Roman" pitchFamily="18" charset="0"/>
              <a:cs typeface="Calibri" pitchFamily="34" charset="0"/>
            </a:endParaRPr>
          </a:p>
        </p:txBody>
      </p:sp>
      <p:sp>
        <p:nvSpPr>
          <p:cNvPr id="15421" name="Rectangle 12"/>
          <p:cNvSpPr>
            <a:spLocks noChangeArrowheads="1"/>
          </p:cNvSpPr>
          <p:nvPr/>
        </p:nvSpPr>
        <p:spPr bwMode="auto">
          <a:xfrm rot="10800000" flipV="1">
            <a:off x="3847306" y="3645024"/>
            <a:ext cx="5091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s-ES">
                <a:solidFill>
                  <a:schemeClr val="bg1"/>
                </a:solidFill>
                <a:cs typeface="Times New Roman" pitchFamily="18" charset="0"/>
              </a:rPr>
              <a:t>En este caso se puede resolver a través de un gráfico semilogarítmico.  </a:t>
            </a:r>
            <a:endParaRPr lang="es-AR">
              <a:solidFill>
                <a:schemeClr val="bg1"/>
              </a:solidFill>
            </a:endParaRPr>
          </a:p>
        </p:txBody>
      </p:sp>
      <p:grpSp>
        <p:nvGrpSpPr>
          <p:cNvPr id="3" name="2 Grupo"/>
          <p:cNvGrpSpPr/>
          <p:nvPr/>
        </p:nvGrpSpPr>
        <p:grpSpPr>
          <a:xfrm>
            <a:off x="4058969" y="4237117"/>
            <a:ext cx="5033438" cy="2474913"/>
            <a:chOff x="4058969" y="4237117"/>
            <a:chExt cx="5033438" cy="2474913"/>
          </a:xfrm>
        </p:grpSpPr>
        <p:grpSp>
          <p:nvGrpSpPr>
            <p:cNvPr id="13" name="12 Grupo"/>
            <p:cNvGrpSpPr>
              <a:grpSpLocks/>
            </p:cNvGrpSpPr>
            <p:nvPr/>
          </p:nvGrpSpPr>
          <p:grpSpPr bwMode="auto">
            <a:xfrm>
              <a:off x="4058969" y="4237117"/>
              <a:ext cx="5033438" cy="2474913"/>
              <a:chOff x="5041899" y="4373563"/>
              <a:chExt cx="5033439" cy="2475013"/>
            </a:xfrm>
          </p:grpSpPr>
          <p:sp>
            <p:nvSpPr>
              <p:cNvPr id="14" name="Text Box 166"/>
              <p:cNvSpPr txBox="1">
                <a:spLocks noChangeArrowheads="1"/>
              </p:cNvSpPr>
              <p:nvPr/>
            </p:nvSpPr>
            <p:spPr bwMode="auto">
              <a:xfrm>
                <a:off x="6084888" y="4373563"/>
                <a:ext cx="1157689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s-ES_tradnl" altLang="es-AR" sz="1400">
                    <a:solidFill>
                      <a:srgbClr val="FFFF00"/>
                    </a:solidFill>
                  </a:rPr>
                  <a:t>Q</a:t>
                </a:r>
                <a:r>
                  <a:rPr lang="es-ES_tradnl" altLang="es-AR" sz="1400" baseline="-25000">
                    <a:solidFill>
                      <a:srgbClr val="FFFF00"/>
                    </a:solidFill>
                  </a:rPr>
                  <a:t>b</a:t>
                </a:r>
                <a:r>
                  <a:rPr lang="es-ES_tradnl" altLang="es-AR" sz="1400">
                    <a:solidFill>
                      <a:srgbClr val="FFFF00"/>
                    </a:solidFill>
                  </a:rPr>
                  <a:t>=2400 m/d</a:t>
                </a:r>
                <a:endParaRPr lang="es-ES" altLang="es-AR" sz="1400" baseline="-25000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15" name="272 Grupo"/>
              <p:cNvGrpSpPr>
                <a:grpSpLocks/>
              </p:cNvGrpSpPr>
              <p:nvPr/>
            </p:nvGrpSpPr>
            <p:grpSpPr bwMode="auto">
              <a:xfrm>
                <a:off x="5041899" y="4772309"/>
                <a:ext cx="5033439" cy="1743424"/>
                <a:chOff x="80609" y="3586118"/>
                <a:chExt cx="6413848" cy="2852256"/>
              </a:xfrm>
            </p:grpSpPr>
            <p:sp>
              <p:nvSpPr>
                <p:cNvPr id="36" name="Freeform 125"/>
                <p:cNvSpPr>
                  <a:spLocks/>
                </p:cNvSpPr>
                <p:nvPr/>
              </p:nvSpPr>
              <p:spPr bwMode="auto">
                <a:xfrm>
                  <a:off x="80609" y="4959203"/>
                  <a:ext cx="6413848" cy="962812"/>
                </a:xfrm>
                <a:custGeom>
                  <a:avLst/>
                  <a:gdLst>
                    <a:gd name="T0" fmla="*/ 2147483647 w 4354"/>
                    <a:gd name="T1" fmla="*/ 2147483647 h 952"/>
                    <a:gd name="T2" fmla="*/ 2147483647 w 4354"/>
                    <a:gd name="T3" fmla="*/ 2147483647 h 952"/>
                    <a:gd name="T4" fmla="*/ 2147483647 w 4354"/>
                    <a:gd name="T5" fmla="*/ 2147483647 h 952"/>
                    <a:gd name="T6" fmla="*/ 2147483647 w 4354"/>
                    <a:gd name="T7" fmla="*/ 2147483647 h 952"/>
                    <a:gd name="T8" fmla="*/ 2147483647 w 4354"/>
                    <a:gd name="T9" fmla="*/ 2147483647 h 952"/>
                    <a:gd name="T10" fmla="*/ 2147483647 w 4354"/>
                    <a:gd name="T11" fmla="*/ 2147483647 h 952"/>
                    <a:gd name="T12" fmla="*/ 2147483647 w 4354"/>
                    <a:gd name="T13" fmla="*/ 0 h 952"/>
                    <a:gd name="T14" fmla="*/ 2147483647 w 4354"/>
                    <a:gd name="T15" fmla="*/ 2147483647 h 952"/>
                    <a:gd name="T16" fmla="*/ 2147483647 w 4354"/>
                    <a:gd name="T17" fmla="*/ 2147483647 h 952"/>
                    <a:gd name="T18" fmla="*/ 2147483647 w 4354"/>
                    <a:gd name="T19" fmla="*/ 2147483647 h 952"/>
                    <a:gd name="T20" fmla="*/ 2147483647 w 4354"/>
                    <a:gd name="T21" fmla="*/ 2147483647 h 952"/>
                    <a:gd name="T22" fmla="*/ 2147483647 w 4354"/>
                    <a:gd name="T23" fmla="*/ 2147483647 h 952"/>
                    <a:gd name="T24" fmla="*/ 2147483647 w 4354"/>
                    <a:gd name="T25" fmla="*/ 2147483647 h 952"/>
                    <a:gd name="T26" fmla="*/ 2147483647 w 4354"/>
                    <a:gd name="T27" fmla="*/ 2147483647 h 952"/>
                    <a:gd name="T28" fmla="*/ 0 w 4354"/>
                    <a:gd name="T29" fmla="*/ 2147483647 h 952"/>
                    <a:gd name="T30" fmla="*/ 2147483647 w 4354"/>
                    <a:gd name="T31" fmla="*/ 2147483647 h 952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w 4354"/>
                    <a:gd name="T49" fmla="*/ 0 h 952"/>
                    <a:gd name="T50" fmla="*/ 4354 w 4354"/>
                    <a:gd name="T51" fmla="*/ 952 h 952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T48" t="T49" r="T50" b="T51"/>
                  <a:pathLst>
                    <a:path w="4354" h="952">
                      <a:moveTo>
                        <a:pt x="499" y="952"/>
                      </a:moveTo>
                      <a:lnTo>
                        <a:pt x="4292" y="949"/>
                      </a:lnTo>
                      <a:lnTo>
                        <a:pt x="4173" y="726"/>
                      </a:lnTo>
                      <a:lnTo>
                        <a:pt x="4354" y="499"/>
                      </a:lnTo>
                      <a:lnTo>
                        <a:pt x="4218" y="317"/>
                      </a:lnTo>
                      <a:lnTo>
                        <a:pt x="4264" y="91"/>
                      </a:lnTo>
                      <a:lnTo>
                        <a:pt x="4264" y="0"/>
                      </a:lnTo>
                      <a:cubicBezTo>
                        <a:pt x="3832" y="23"/>
                        <a:pt x="3578" y="37"/>
                        <a:pt x="3212" y="37"/>
                      </a:cubicBezTo>
                      <a:lnTo>
                        <a:pt x="544" y="45"/>
                      </a:lnTo>
                      <a:lnTo>
                        <a:pt x="227" y="45"/>
                      </a:lnTo>
                      <a:lnTo>
                        <a:pt x="544" y="136"/>
                      </a:lnTo>
                      <a:lnTo>
                        <a:pt x="317" y="272"/>
                      </a:lnTo>
                      <a:lnTo>
                        <a:pt x="590" y="363"/>
                      </a:lnTo>
                      <a:lnTo>
                        <a:pt x="499" y="544"/>
                      </a:lnTo>
                      <a:lnTo>
                        <a:pt x="0" y="726"/>
                      </a:lnTo>
                      <a:lnTo>
                        <a:pt x="499" y="952"/>
                      </a:lnTo>
                      <a:close/>
                    </a:path>
                  </a:pathLst>
                </a:custGeom>
                <a:solidFill>
                  <a:srgbClr val="00CCFF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37" name="Rectangle 126"/>
                <p:cNvSpPr>
                  <a:spLocks noChangeArrowheads="1"/>
                </p:cNvSpPr>
                <p:nvPr/>
              </p:nvSpPr>
              <p:spPr bwMode="auto">
                <a:xfrm>
                  <a:off x="703298" y="5922014"/>
                  <a:ext cx="2916224" cy="11113"/>
                </a:xfrm>
                <a:prstGeom prst="rect">
                  <a:avLst/>
                </a:prstGeom>
                <a:solidFill>
                  <a:srgbClr val="25221E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MX" altLang="es-AR"/>
                </a:p>
              </p:txBody>
            </p:sp>
            <p:sp>
              <p:nvSpPr>
                <p:cNvPr id="38" name="Rectangle 135" descr="Diagonal hacia abajo oscura"/>
                <p:cNvSpPr>
                  <a:spLocks noChangeArrowheads="1"/>
                </p:cNvSpPr>
                <p:nvPr/>
              </p:nvSpPr>
              <p:spPr bwMode="auto">
                <a:xfrm>
                  <a:off x="523910" y="5922015"/>
                  <a:ext cx="4421172" cy="287344"/>
                </a:xfrm>
                <a:prstGeom prst="rect">
                  <a:avLst/>
                </a:prstGeom>
                <a:pattFill prst="dkDnDiag">
                  <a:fgClr>
                    <a:schemeClr val="bg1"/>
                  </a:fgClr>
                  <a:bgClr>
                    <a:srgbClr val="996633"/>
                  </a:bgClr>
                </a:patt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 altLang="es-AR"/>
                </a:p>
              </p:txBody>
            </p:sp>
            <p:grpSp>
              <p:nvGrpSpPr>
                <p:cNvPr id="39" name="Group 136"/>
                <p:cNvGrpSpPr>
                  <a:grpSpLocks/>
                </p:cNvGrpSpPr>
                <p:nvPr/>
              </p:nvGrpSpPr>
              <p:grpSpPr bwMode="auto">
                <a:xfrm>
                  <a:off x="1944702" y="3994795"/>
                  <a:ext cx="2428881" cy="444497"/>
                  <a:chOff x="2567" y="1957"/>
                  <a:chExt cx="1080" cy="420"/>
                </a:xfrm>
              </p:grpSpPr>
              <p:sp>
                <p:nvSpPr>
                  <p:cNvPr id="66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2567" y="2371"/>
                    <a:ext cx="60" cy="6"/>
                  </a:xfrm>
                  <a:prstGeom prst="rect">
                    <a:avLst/>
                  </a:pr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 altLang="es-AR"/>
                  </a:p>
                </p:txBody>
              </p:sp>
              <p:sp>
                <p:nvSpPr>
                  <p:cNvPr id="67" name="Freeform 138"/>
                  <p:cNvSpPr>
                    <a:spLocks/>
                  </p:cNvSpPr>
                  <p:nvPr/>
                </p:nvSpPr>
                <p:spPr bwMode="auto">
                  <a:xfrm>
                    <a:off x="2615" y="2287"/>
                    <a:ext cx="96" cy="90"/>
                  </a:xfrm>
                  <a:custGeom>
                    <a:avLst/>
                    <a:gdLst>
                      <a:gd name="T0" fmla="*/ 96 w 96"/>
                      <a:gd name="T1" fmla="*/ 6 h 90"/>
                      <a:gd name="T2" fmla="*/ 84 w 96"/>
                      <a:gd name="T3" fmla="*/ 0 h 90"/>
                      <a:gd name="T4" fmla="*/ 0 w 96"/>
                      <a:gd name="T5" fmla="*/ 84 h 90"/>
                      <a:gd name="T6" fmla="*/ 6 w 96"/>
                      <a:gd name="T7" fmla="*/ 90 h 90"/>
                      <a:gd name="T8" fmla="*/ 96 w 96"/>
                      <a:gd name="T9" fmla="*/ 6 h 90"/>
                      <a:gd name="T10" fmla="*/ 96 w 96"/>
                      <a:gd name="T11" fmla="*/ 6 h 9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96"/>
                      <a:gd name="T19" fmla="*/ 0 h 90"/>
                      <a:gd name="T20" fmla="*/ 96 w 96"/>
                      <a:gd name="T21" fmla="*/ 90 h 9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96" h="90">
                        <a:moveTo>
                          <a:pt x="96" y="6"/>
                        </a:moveTo>
                        <a:lnTo>
                          <a:pt x="84" y="0"/>
                        </a:lnTo>
                        <a:lnTo>
                          <a:pt x="0" y="84"/>
                        </a:lnTo>
                        <a:lnTo>
                          <a:pt x="6" y="90"/>
                        </a:lnTo>
                        <a:lnTo>
                          <a:pt x="96" y="6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8" name="Freeform 139"/>
                  <p:cNvSpPr>
                    <a:spLocks/>
                  </p:cNvSpPr>
                  <p:nvPr/>
                </p:nvSpPr>
                <p:spPr bwMode="auto">
                  <a:xfrm>
                    <a:off x="2699" y="2215"/>
                    <a:ext cx="84" cy="78"/>
                  </a:xfrm>
                  <a:custGeom>
                    <a:avLst/>
                    <a:gdLst>
                      <a:gd name="T0" fmla="*/ 72 w 84"/>
                      <a:gd name="T1" fmla="*/ 0 h 78"/>
                      <a:gd name="T2" fmla="*/ 72 w 84"/>
                      <a:gd name="T3" fmla="*/ 0 h 78"/>
                      <a:gd name="T4" fmla="*/ 0 w 84"/>
                      <a:gd name="T5" fmla="*/ 72 h 78"/>
                      <a:gd name="T6" fmla="*/ 12 w 84"/>
                      <a:gd name="T7" fmla="*/ 78 h 78"/>
                      <a:gd name="T8" fmla="*/ 84 w 84"/>
                      <a:gd name="T9" fmla="*/ 12 h 78"/>
                      <a:gd name="T10" fmla="*/ 72 w 84"/>
                      <a:gd name="T11" fmla="*/ 0 h 7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84"/>
                      <a:gd name="T19" fmla="*/ 0 h 78"/>
                      <a:gd name="T20" fmla="*/ 84 w 84"/>
                      <a:gd name="T21" fmla="*/ 78 h 7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84" h="78">
                        <a:moveTo>
                          <a:pt x="72" y="0"/>
                        </a:moveTo>
                        <a:lnTo>
                          <a:pt x="72" y="0"/>
                        </a:lnTo>
                        <a:lnTo>
                          <a:pt x="0" y="72"/>
                        </a:lnTo>
                        <a:lnTo>
                          <a:pt x="12" y="78"/>
                        </a:lnTo>
                        <a:lnTo>
                          <a:pt x="84" y="12"/>
                        </a:lnTo>
                        <a:lnTo>
                          <a:pt x="72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9" name="Freeform 140"/>
                  <p:cNvSpPr>
                    <a:spLocks/>
                  </p:cNvSpPr>
                  <p:nvPr/>
                </p:nvSpPr>
                <p:spPr bwMode="auto">
                  <a:xfrm>
                    <a:off x="2771" y="2149"/>
                    <a:ext cx="108" cy="78"/>
                  </a:xfrm>
                  <a:custGeom>
                    <a:avLst/>
                    <a:gdLst>
                      <a:gd name="T0" fmla="*/ 102 w 108"/>
                      <a:gd name="T1" fmla="*/ 0 h 78"/>
                      <a:gd name="T2" fmla="*/ 102 w 108"/>
                      <a:gd name="T3" fmla="*/ 0 h 78"/>
                      <a:gd name="T4" fmla="*/ 0 w 108"/>
                      <a:gd name="T5" fmla="*/ 66 h 78"/>
                      <a:gd name="T6" fmla="*/ 6 w 108"/>
                      <a:gd name="T7" fmla="*/ 78 h 78"/>
                      <a:gd name="T8" fmla="*/ 108 w 108"/>
                      <a:gd name="T9" fmla="*/ 12 h 78"/>
                      <a:gd name="T10" fmla="*/ 102 w 108"/>
                      <a:gd name="T11" fmla="*/ 0 h 7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08"/>
                      <a:gd name="T19" fmla="*/ 0 h 78"/>
                      <a:gd name="T20" fmla="*/ 108 w 108"/>
                      <a:gd name="T21" fmla="*/ 78 h 7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08" h="78">
                        <a:moveTo>
                          <a:pt x="102" y="0"/>
                        </a:moveTo>
                        <a:lnTo>
                          <a:pt x="102" y="0"/>
                        </a:lnTo>
                        <a:lnTo>
                          <a:pt x="0" y="66"/>
                        </a:lnTo>
                        <a:lnTo>
                          <a:pt x="6" y="78"/>
                        </a:lnTo>
                        <a:lnTo>
                          <a:pt x="108" y="12"/>
                        </a:lnTo>
                        <a:lnTo>
                          <a:pt x="102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70" name="Freeform 141"/>
                  <p:cNvSpPr>
                    <a:spLocks/>
                  </p:cNvSpPr>
                  <p:nvPr/>
                </p:nvSpPr>
                <p:spPr bwMode="auto">
                  <a:xfrm>
                    <a:off x="2873" y="2083"/>
                    <a:ext cx="132" cy="78"/>
                  </a:xfrm>
                  <a:custGeom>
                    <a:avLst/>
                    <a:gdLst>
                      <a:gd name="T0" fmla="*/ 126 w 132"/>
                      <a:gd name="T1" fmla="*/ 0 h 78"/>
                      <a:gd name="T2" fmla="*/ 126 w 132"/>
                      <a:gd name="T3" fmla="*/ 0 h 78"/>
                      <a:gd name="T4" fmla="*/ 0 w 132"/>
                      <a:gd name="T5" fmla="*/ 66 h 78"/>
                      <a:gd name="T6" fmla="*/ 6 w 132"/>
                      <a:gd name="T7" fmla="*/ 78 h 78"/>
                      <a:gd name="T8" fmla="*/ 132 w 132"/>
                      <a:gd name="T9" fmla="*/ 12 h 78"/>
                      <a:gd name="T10" fmla="*/ 126 w 132"/>
                      <a:gd name="T11" fmla="*/ 0 h 7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32"/>
                      <a:gd name="T19" fmla="*/ 0 h 78"/>
                      <a:gd name="T20" fmla="*/ 132 w 132"/>
                      <a:gd name="T21" fmla="*/ 78 h 7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32" h="78">
                        <a:moveTo>
                          <a:pt x="126" y="0"/>
                        </a:moveTo>
                        <a:lnTo>
                          <a:pt x="126" y="0"/>
                        </a:lnTo>
                        <a:lnTo>
                          <a:pt x="0" y="66"/>
                        </a:lnTo>
                        <a:lnTo>
                          <a:pt x="6" y="78"/>
                        </a:lnTo>
                        <a:lnTo>
                          <a:pt x="132" y="12"/>
                        </a:lnTo>
                        <a:lnTo>
                          <a:pt x="126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71" name="Freeform 142"/>
                  <p:cNvSpPr>
                    <a:spLocks/>
                  </p:cNvSpPr>
                  <p:nvPr/>
                </p:nvSpPr>
                <p:spPr bwMode="auto">
                  <a:xfrm>
                    <a:off x="2999" y="2029"/>
                    <a:ext cx="150" cy="66"/>
                  </a:xfrm>
                  <a:custGeom>
                    <a:avLst/>
                    <a:gdLst>
                      <a:gd name="T0" fmla="*/ 144 w 150"/>
                      <a:gd name="T1" fmla="*/ 0 h 66"/>
                      <a:gd name="T2" fmla="*/ 144 w 150"/>
                      <a:gd name="T3" fmla="*/ 0 h 66"/>
                      <a:gd name="T4" fmla="*/ 0 w 150"/>
                      <a:gd name="T5" fmla="*/ 54 h 66"/>
                      <a:gd name="T6" fmla="*/ 6 w 150"/>
                      <a:gd name="T7" fmla="*/ 66 h 66"/>
                      <a:gd name="T8" fmla="*/ 150 w 150"/>
                      <a:gd name="T9" fmla="*/ 12 h 66"/>
                      <a:gd name="T10" fmla="*/ 144 w 150"/>
                      <a:gd name="T11" fmla="*/ 0 h 6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50"/>
                      <a:gd name="T19" fmla="*/ 0 h 66"/>
                      <a:gd name="T20" fmla="*/ 150 w 150"/>
                      <a:gd name="T21" fmla="*/ 66 h 6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50" h="66">
                        <a:moveTo>
                          <a:pt x="144" y="0"/>
                        </a:moveTo>
                        <a:lnTo>
                          <a:pt x="144" y="0"/>
                        </a:lnTo>
                        <a:lnTo>
                          <a:pt x="0" y="54"/>
                        </a:lnTo>
                        <a:lnTo>
                          <a:pt x="6" y="66"/>
                        </a:lnTo>
                        <a:lnTo>
                          <a:pt x="150" y="12"/>
                        </a:lnTo>
                        <a:lnTo>
                          <a:pt x="144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72" name="Freeform 143"/>
                  <p:cNvSpPr>
                    <a:spLocks/>
                  </p:cNvSpPr>
                  <p:nvPr/>
                </p:nvSpPr>
                <p:spPr bwMode="auto">
                  <a:xfrm>
                    <a:off x="3143" y="1999"/>
                    <a:ext cx="168" cy="42"/>
                  </a:xfrm>
                  <a:custGeom>
                    <a:avLst/>
                    <a:gdLst>
                      <a:gd name="T0" fmla="*/ 168 w 168"/>
                      <a:gd name="T1" fmla="*/ 0 h 42"/>
                      <a:gd name="T2" fmla="*/ 168 w 168"/>
                      <a:gd name="T3" fmla="*/ 0 h 42"/>
                      <a:gd name="T4" fmla="*/ 0 w 168"/>
                      <a:gd name="T5" fmla="*/ 30 h 42"/>
                      <a:gd name="T6" fmla="*/ 6 w 168"/>
                      <a:gd name="T7" fmla="*/ 42 h 42"/>
                      <a:gd name="T8" fmla="*/ 168 w 168"/>
                      <a:gd name="T9" fmla="*/ 12 h 42"/>
                      <a:gd name="T10" fmla="*/ 168 w 168"/>
                      <a:gd name="T11" fmla="*/ 0 h 4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68"/>
                      <a:gd name="T19" fmla="*/ 0 h 42"/>
                      <a:gd name="T20" fmla="*/ 168 w 168"/>
                      <a:gd name="T21" fmla="*/ 42 h 4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68" h="42">
                        <a:moveTo>
                          <a:pt x="168" y="0"/>
                        </a:moveTo>
                        <a:lnTo>
                          <a:pt x="168" y="0"/>
                        </a:lnTo>
                        <a:lnTo>
                          <a:pt x="0" y="30"/>
                        </a:lnTo>
                        <a:lnTo>
                          <a:pt x="6" y="42"/>
                        </a:lnTo>
                        <a:lnTo>
                          <a:pt x="168" y="12"/>
                        </a:lnTo>
                        <a:lnTo>
                          <a:pt x="168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73" name="Freeform 144"/>
                  <p:cNvSpPr>
                    <a:spLocks/>
                  </p:cNvSpPr>
                  <p:nvPr/>
                </p:nvSpPr>
                <p:spPr bwMode="auto">
                  <a:xfrm>
                    <a:off x="3311" y="1981"/>
                    <a:ext cx="132" cy="30"/>
                  </a:xfrm>
                  <a:custGeom>
                    <a:avLst/>
                    <a:gdLst>
                      <a:gd name="T0" fmla="*/ 132 w 132"/>
                      <a:gd name="T1" fmla="*/ 0 h 30"/>
                      <a:gd name="T2" fmla="*/ 132 w 132"/>
                      <a:gd name="T3" fmla="*/ 0 h 30"/>
                      <a:gd name="T4" fmla="*/ 0 w 132"/>
                      <a:gd name="T5" fmla="*/ 18 h 30"/>
                      <a:gd name="T6" fmla="*/ 0 w 132"/>
                      <a:gd name="T7" fmla="*/ 30 h 30"/>
                      <a:gd name="T8" fmla="*/ 132 w 132"/>
                      <a:gd name="T9" fmla="*/ 12 h 30"/>
                      <a:gd name="T10" fmla="*/ 132 w 132"/>
                      <a:gd name="T11" fmla="*/ 0 h 3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32"/>
                      <a:gd name="T19" fmla="*/ 0 h 30"/>
                      <a:gd name="T20" fmla="*/ 132 w 132"/>
                      <a:gd name="T21" fmla="*/ 30 h 3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32" h="30">
                        <a:moveTo>
                          <a:pt x="132" y="0"/>
                        </a:moveTo>
                        <a:lnTo>
                          <a:pt x="132" y="0"/>
                        </a:lnTo>
                        <a:lnTo>
                          <a:pt x="0" y="18"/>
                        </a:lnTo>
                        <a:lnTo>
                          <a:pt x="0" y="30"/>
                        </a:lnTo>
                        <a:lnTo>
                          <a:pt x="132" y="12"/>
                        </a:lnTo>
                        <a:lnTo>
                          <a:pt x="132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74" name="Freeform 145"/>
                  <p:cNvSpPr>
                    <a:spLocks/>
                  </p:cNvSpPr>
                  <p:nvPr/>
                </p:nvSpPr>
                <p:spPr bwMode="auto">
                  <a:xfrm>
                    <a:off x="3443" y="1957"/>
                    <a:ext cx="204" cy="36"/>
                  </a:xfrm>
                  <a:custGeom>
                    <a:avLst/>
                    <a:gdLst>
                      <a:gd name="T0" fmla="*/ 204 w 204"/>
                      <a:gd name="T1" fmla="*/ 0 h 36"/>
                      <a:gd name="T2" fmla="*/ 0 w 204"/>
                      <a:gd name="T3" fmla="*/ 24 h 36"/>
                      <a:gd name="T4" fmla="*/ 0 w 204"/>
                      <a:gd name="T5" fmla="*/ 36 h 36"/>
                      <a:gd name="T6" fmla="*/ 204 w 204"/>
                      <a:gd name="T7" fmla="*/ 12 h 36"/>
                      <a:gd name="T8" fmla="*/ 204 w 204"/>
                      <a:gd name="T9" fmla="*/ 0 h 3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04"/>
                      <a:gd name="T16" fmla="*/ 0 h 36"/>
                      <a:gd name="T17" fmla="*/ 204 w 204"/>
                      <a:gd name="T18" fmla="*/ 36 h 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04" h="36">
                        <a:moveTo>
                          <a:pt x="204" y="0"/>
                        </a:moveTo>
                        <a:lnTo>
                          <a:pt x="0" y="24"/>
                        </a:lnTo>
                        <a:lnTo>
                          <a:pt x="0" y="36"/>
                        </a:lnTo>
                        <a:lnTo>
                          <a:pt x="204" y="12"/>
                        </a:lnTo>
                        <a:lnTo>
                          <a:pt x="204" y="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lg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</p:grpSp>
            <p:grpSp>
              <p:nvGrpSpPr>
                <p:cNvPr id="40" name="Group 146"/>
                <p:cNvGrpSpPr>
                  <a:grpSpLocks/>
                </p:cNvGrpSpPr>
                <p:nvPr/>
              </p:nvGrpSpPr>
              <p:grpSpPr bwMode="auto">
                <a:xfrm>
                  <a:off x="158760" y="4001152"/>
                  <a:ext cx="1657370" cy="473072"/>
                  <a:chOff x="1535" y="1957"/>
                  <a:chExt cx="1032" cy="420"/>
                </a:xfrm>
              </p:grpSpPr>
              <p:sp>
                <p:nvSpPr>
                  <p:cNvPr id="60" name="Freeform 147"/>
                  <p:cNvSpPr>
                    <a:spLocks/>
                  </p:cNvSpPr>
                  <p:nvPr/>
                </p:nvSpPr>
                <p:spPr bwMode="auto">
                  <a:xfrm>
                    <a:off x="2453" y="2257"/>
                    <a:ext cx="114" cy="120"/>
                  </a:xfrm>
                  <a:custGeom>
                    <a:avLst/>
                    <a:gdLst>
                      <a:gd name="T0" fmla="*/ 114 w 114"/>
                      <a:gd name="T1" fmla="*/ 120 h 120"/>
                      <a:gd name="T2" fmla="*/ 114 w 114"/>
                      <a:gd name="T3" fmla="*/ 114 h 120"/>
                      <a:gd name="T4" fmla="*/ 6 w 114"/>
                      <a:gd name="T5" fmla="*/ 0 h 120"/>
                      <a:gd name="T6" fmla="*/ 0 w 114"/>
                      <a:gd name="T7" fmla="*/ 6 h 120"/>
                      <a:gd name="T8" fmla="*/ 108 w 114"/>
                      <a:gd name="T9" fmla="*/ 120 h 120"/>
                      <a:gd name="T10" fmla="*/ 114 w 114"/>
                      <a:gd name="T11" fmla="*/ 120 h 120"/>
                      <a:gd name="T12" fmla="*/ 108 w 114"/>
                      <a:gd name="T13" fmla="*/ 120 h 120"/>
                      <a:gd name="T14" fmla="*/ 108 w 114"/>
                      <a:gd name="T15" fmla="*/ 120 h 120"/>
                      <a:gd name="T16" fmla="*/ 114 w 114"/>
                      <a:gd name="T17" fmla="*/ 120 h 120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114"/>
                      <a:gd name="T28" fmla="*/ 0 h 120"/>
                      <a:gd name="T29" fmla="*/ 114 w 114"/>
                      <a:gd name="T30" fmla="*/ 120 h 120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114" h="120">
                        <a:moveTo>
                          <a:pt x="114" y="120"/>
                        </a:moveTo>
                        <a:lnTo>
                          <a:pt x="114" y="114"/>
                        </a:lnTo>
                        <a:lnTo>
                          <a:pt x="6" y="0"/>
                        </a:lnTo>
                        <a:lnTo>
                          <a:pt x="0" y="6"/>
                        </a:lnTo>
                        <a:lnTo>
                          <a:pt x="108" y="120"/>
                        </a:lnTo>
                        <a:lnTo>
                          <a:pt x="114" y="120"/>
                        </a:lnTo>
                        <a:lnTo>
                          <a:pt x="108" y="120"/>
                        </a:lnTo>
                        <a:lnTo>
                          <a:pt x="114" y="12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1" name="Freeform 148"/>
                  <p:cNvSpPr>
                    <a:spLocks/>
                  </p:cNvSpPr>
                  <p:nvPr/>
                </p:nvSpPr>
                <p:spPr bwMode="auto">
                  <a:xfrm>
                    <a:off x="1535" y="1957"/>
                    <a:ext cx="246" cy="24"/>
                  </a:xfrm>
                  <a:custGeom>
                    <a:avLst/>
                    <a:gdLst>
                      <a:gd name="T0" fmla="*/ 246 w 246"/>
                      <a:gd name="T1" fmla="*/ 12 h 24"/>
                      <a:gd name="T2" fmla="*/ 246 w 246"/>
                      <a:gd name="T3" fmla="*/ 12 h 24"/>
                      <a:gd name="T4" fmla="*/ 6 w 246"/>
                      <a:gd name="T5" fmla="*/ 0 h 24"/>
                      <a:gd name="T6" fmla="*/ 0 w 246"/>
                      <a:gd name="T7" fmla="*/ 12 h 24"/>
                      <a:gd name="T8" fmla="*/ 246 w 246"/>
                      <a:gd name="T9" fmla="*/ 24 h 24"/>
                      <a:gd name="T10" fmla="*/ 246 w 246"/>
                      <a:gd name="T11" fmla="*/ 12 h 24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46"/>
                      <a:gd name="T19" fmla="*/ 0 h 24"/>
                      <a:gd name="T20" fmla="*/ 246 w 246"/>
                      <a:gd name="T21" fmla="*/ 24 h 24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46" h="24">
                        <a:moveTo>
                          <a:pt x="246" y="12"/>
                        </a:moveTo>
                        <a:lnTo>
                          <a:pt x="246" y="12"/>
                        </a:lnTo>
                        <a:lnTo>
                          <a:pt x="6" y="0"/>
                        </a:lnTo>
                        <a:lnTo>
                          <a:pt x="0" y="12"/>
                        </a:lnTo>
                        <a:lnTo>
                          <a:pt x="246" y="24"/>
                        </a:lnTo>
                        <a:lnTo>
                          <a:pt x="246" y="12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2" name="Freeform 149"/>
                  <p:cNvSpPr>
                    <a:spLocks/>
                  </p:cNvSpPr>
                  <p:nvPr/>
                </p:nvSpPr>
                <p:spPr bwMode="auto">
                  <a:xfrm>
                    <a:off x="1781" y="1969"/>
                    <a:ext cx="192" cy="48"/>
                  </a:xfrm>
                  <a:custGeom>
                    <a:avLst/>
                    <a:gdLst>
                      <a:gd name="T0" fmla="*/ 192 w 192"/>
                      <a:gd name="T1" fmla="*/ 36 h 48"/>
                      <a:gd name="T2" fmla="*/ 192 w 192"/>
                      <a:gd name="T3" fmla="*/ 36 h 48"/>
                      <a:gd name="T4" fmla="*/ 0 w 192"/>
                      <a:gd name="T5" fmla="*/ 0 h 48"/>
                      <a:gd name="T6" fmla="*/ 0 w 192"/>
                      <a:gd name="T7" fmla="*/ 12 h 48"/>
                      <a:gd name="T8" fmla="*/ 192 w 192"/>
                      <a:gd name="T9" fmla="*/ 48 h 48"/>
                      <a:gd name="T10" fmla="*/ 192 w 192"/>
                      <a:gd name="T11" fmla="*/ 36 h 4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2"/>
                      <a:gd name="T19" fmla="*/ 0 h 48"/>
                      <a:gd name="T20" fmla="*/ 192 w 192"/>
                      <a:gd name="T21" fmla="*/ 48 h 4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2" h="48">
                        <a:moveTo>
                          <a:pt x="192" y="36"/>
                        </a:moveTo>
                        <a:lnTo>
                          <a:pt x="192" y="36"/>
                        </a:lnTo>
                        <a:lnTo>
                          <a:pt x="0" y="0"/>
                        </a:lnTo>
                        <a:lnTo>
                          <a:pt x="0" y="12"/>
                        </a:lnTo>
                        <a:lnTo>
                          <a:pt x="192" y="48"/>
                        </a:lnTo>
                        <a:lnTo>
                          <a:pt x="192" y="36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3" name="Freeform 150"/>
                  <p:cNvSpPr>
                    <a:spLocks/>
                  </p:cNvSpPr>
                  <p:nvPr/>
                </p:nvSpPr>
                <p:spPr bwMode="auto">
                  <a:xfrm>
                    <a:off x="1973" y="2005"/>
                    <a:ext cx="162" cy="72"/>
                  </a:xfrm>
                  <a:custGeom>
                    <a:avLst/>
                    <a:gdLst>
                      <a:gd name="T0" fmla="*/ 162 w 162"/>
                      <a:gd name="T1" fmla="*/ 60 h 72"/>
                      <a:gd name="T2" fmla="*/ 162 w 162"/>
                      <a:gd name="T3" fmla="*/ 60 h 72"/>
                      <a:gd name="T4" fmla="*/ 0 w 162"/>
                      <a:gd name="T5" fmla="*/ 0 h 72"/>
                      <a:gd name="T6" fmla="*/ 0 w 162"/>
                      <a:gd name="T7" fmla="*/ 12 h 72"/>
                      <a:gd name="T8" fmla="*/ 156 w 162"/>
                      <a:gd name="T9" fmla="*/ 72 h 72"/>
                      <a:gd name="T10" fmla="*/ 162 w 162"/>
                      <a:gd name="T11" fmla="*/ 60 h 7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62"/>
                      <a:gd name="T19" fmla="*/ 0 h 72"/>
                      <a:gd name="T20" fmla="*/ 162 w 162"/>
                      <a:gd name="T21" fmla="*/ 72 h 7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62" h="72">
                        <a:moveTo>
                          <a:pt x="162" y="60"/>
                        </a:moveTo>
                        <a:lnTo>
                          <a:pt x="162" y="60"/>
                        </a:lnTo>
                        <a:lnTo>
                          <a:pt x="0" y="0"/>
                        </a:lnTo>
                        <a:lnTo>
                          <a:pt x="0" y="12"/>
                        </a:lnTo>
                        <a:lnTo>
                          <a:pt x="156" y="72"/>
                        </a:lnTo>
                        <a:lnTo>
                          <a:pt x="162" y="60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prstDash val="dash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4" name="Freeform 151"/>
                  <p:cNvSpPr>
                    <a:spLocks/>
                  </p:cNvSpPr>
                  <p:nvPr/>
                </p:nvSpPr>
                <p:spPr bwMode="auto">
                  <a:xfrm>
                    <a:off x="2129" y="2065"/>
                    <a:ext cx="168" cy="96"/>
                  </a:xfrm>
                  <a:custGeom>
                    <a:avLst/>
                    <a:gdLst>
                      <a:gd name="T0" fmla="*/ 168 w 168"/>
                      <a:gd name="T1" fmla="*/ 84 h 96"/>
                      <a:gd name="T2" fmla="*/ 168 w 168"/>
                      <a:gd name="T3" fmla="*/ 84 h 96"/>
                      <a:gd name="T4" fmla="*/ 6 w 168"/>
                      <a:gd name="T5" fmla="*/ 0 h 96"/>
                      <a:gd name="T6" fmla="*/ 0 w 168"/>
                      <a:gd name="T7" fmla="*/ 12 h 96"/>
                      <a:gd name="T8" fmla="*/ 162 w 168"/>
                      <a:gd name="T9" fmla="*/ 96 h 96"/>
                      <a:gd name="T10" fmla="*/ 168 w 168"/>
                      <a:gd name="T11" fmla="*/ 84 h 96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68"/>
                      <a:gd name="T19" fmla="*/ 0 h 96"/>
                      <a:gd name="T20" fmla="*/ 168 w 168"/>
                      <a:gd name="T21" fmla="*/ 96 h 96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68" h="96">
                        <a:moveTo>
                          <a:pt x="168" y="84"/>
                        </a:moveTo>
                        <a:lnTo>
                          <a:pt x="168" y="84"/>
                        </a:lnTo>
                        <a:lnTo>
                          <a:pt x="6" y="0"/>
                        </a:lnTo>
                        <a:lnTo>
                          <a:pt x="0" y="12"/>
                        </a:lnTo>
                        <a:lnTo>
                          <a:pt x="162" y="96"/>
                        </a:lnTo>
                        <a:lnTo>
                          <a:pt x="168" y="84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  <p:sp>
                <p:nvSpPr>
                  <p:cNvPr id="65" name="Freeform 152"/>
                  <p:cNvSpPr>
                    <a:spLocks/>
                  </p:cNvSpPr>
                  <p:nvPr/>
                </p:nvSpPr>
                <p:spPr bwMode="auto">
                  <a:xfrm>
                    <a:off x="2291" y="2149"/>
                    <a:ext cx="168" cy="120"/>
                  </a:xfrm>
                  <a:custGeom>
                    <a:avLst/>
                    <a:gdLst>
                      <a:gd name="T0" fmla="*/ 168 w 168"/>
                      <a:gd name="T1" fmla="*/ 108 h 120"/>
                      <a:gd name="T2" fmla="*/ 168 w 168"/>
                      <a:gd name="T3" fmla="*/ 108 h 120"/>
                      <a:gd name="T4" fmla="*/ 6 w 168"/>
                      <a:gd name="T5" fmla="*/ 0 h 120"/>
                      <a:gd name="T6" fmla="*/ 0 w 168"/>
                      <a:gd name="T7" fmla="*/ 12 h 120"/>
                      <a:gd name="T8" fmla="*/ 162 w 168"/>
                      <a:gd name="T9" fmla="*/ 120 h 120"/>
                      <a:gd name="T10" fmla="*/ 168 w 168"/>
                      <a:gd name="T11" fmla="*/ 108 h 12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68"/>
                      <a:gd name="T19" fmla="*/ 0 h 120"/>
                      <a:gd name="T20" fmla="*/ 168 w 168"/>
                      <a:gd name="T21" fmla="*/ 120 h 12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68" h="120">
                        <a:moveTo>
                          <a:pt x="168" y="108"/>
                        </a:moveTo>
                        <a:lnTo>
                          <a:pt x="168" y="108"/>
                        </a:lnTo>
                        <a:lnTo>
                          <a:pt x="6" y="0"/>
                        </a:lnTo>
                        <a:lnTo>
                          <a:pt x="0" y="12"/>
                        </a:lnTo>
                        <a:lnTo>
                          <a:pt x="162" y="120"/>
                        </a:lnTo>
                        <a:lnTo>
                          <a:pt x="168" y="108"/>
                        </a:lnTo>
                        <a:close/>
                      </a:path>
                    </a:pathLst>
                  </a:custGeom>
                  <a:solidFill>
                    <a:srgbClr val="800000"/>
                  </a:solidFill>
                  <a:ln w="12700">
                    <a:solidFill>
                      <a:srgbClr val="8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s-AR"/>
                  </a:p>
                </p:txBody>
              </p:sp>
            </p:grpSp>
            <p:sp>
              <p:nvSpPr>
                <p:cNvPr id="41" name="Line 154"/>
                <p:cNvSpPr>
                  <a:spLocks noChangeShapeType="1"/>
                </p:cNvSpPr>
                <p:nvPr/>
              </p:nvSpPr>
              <p:spPr bwMode="auto">
                <a:xfrm>
                  <a:off x="1779618" y="4482161"/>
                  <a:ext cx="188912" cy="0"/>
                </a:xfrm>
                <a:prstGeom prst="line">
                  <a:avLst/>
                </a:prstGeom>
                <a:noFill/>
                <a:ln w="3175">
                  <a:solidFill>
                    <a:schemeClr val="bg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42" name="Text Box 155"/>
                <p:cNvSpPr txBox="1">
                  <a:spLocks noChangeArrowheads="1"/>
                </p:cNvSpPr>
                <p:nvPr/>
              </p:nvSpPr>
              <p:spPr bwMode="auto">
                <a:xfrm>
                  <a:off x="2646379" y="5137797"/>
                  <a:ext cx="569910" cy="5538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600" b="1" dirty="0">
                      <a:sym typeface="Symbol" pitchFamily="18" charset="2"/>
                    </a:rPr>
                    <a:t>p</a:t>
                  </a:r>
                  <a:r>
                    <a:rPr lang="es-MX" altLang="es-AR" sz="1600" b="1" baseline="-25000" dirty="0" smtClean="0">
                      <a:sym typeface="Symbol" pitchFamily="18" charset="2"/>
                    </a:rPr>
                    <a:t>2</a:t>
                  </a:r>
                  <a:endParaRPr lang="es-MX" altLang="es-AR" sz="1600" b="1" baseline="-25000" dirty="0">
                    <a:sym typeface="Symbol" pitchFamily="18" charset="2"/>
                  </a:endParaRPr>
                </a:p>
              </p:txBody>
            </p:sp>
            <p:sp>
              <p:nvSpPr>
                <p:cNvPr id="43" name="Rectangle 156" descr="Diagonal hacia abajo oscura"/>
                <p:cNvSpPr>
                  <a:spLocks noChangeArrowheads="1"/>
                </p:cNvSpPr>
                <p:nvPr/>
              </p:nvSpPr>
              <p:spPr bwMode="auto">
                <a:xfrm>
                  <a:off x="454061" y="4720285"/>
                  <a:ext cx="4491022" cy="274636"/>
                </a:xfrm>
                <a:prstGeom prst="rect">
                  <a:avLst/>
                </a:prstGeom>
                <a:pattFill prst="dkDnDiag">
                  <a:fgClr>
                    <a:schemeClr val="bg1"/>
                  </a:fgClr>
                  <a:bgClr>
                    <a:srgbClr val="996633"/>
                  </a:bgClr>
                </a:patt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 altLang="es-AR"/>
                </a:p>
              </p:txBody>
            </p:sp>
            <p:sp>
              <p:nvSpPr>
                <p:cNvPr id="44" name="Line 157"/>
                <p:cNvSpPr>
                  <a:spLocks noChangeShapeType="1"/>
                </p:cNvSpPr>
                <p:nvPr/>
              </p:nvSpPr>
              <p:spPr bwMode="auto">
                <a:xfrm flipH="1">
                  <a:off x="3159142" y="4137671"/>
                  <a:ext cx="11113" cy="1809737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45" name="Line 158"/>
                <p:cNvSpPr>
                  <a:spLocks noChangeShapeType="1"/>
                </p:cNvSpPr>
                <p:nvPr/>
              </p:nvSpPr>
              <p:spPr bwMode="auto">
                <a:xfrm flipH="1">
                  <a:off x="535312" y="4036073"/>
                  <a:ext cx="0" cy="189228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arrow" w="med" len="med"/>
                  <a:tailEnd type="arrow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46" name="Text Box 159"/>
                <p:cNvSpPr txBox="1">
                  <a:spLocks noChangeArrowheads="1"/>
                </p:cNvSpPr>
                <p:nvPr/>
              </p:nvSpPr>
              <p:spPr bwMode="auto">
                <a:xfrm>
                  <a:off x="759578" y="5172719"/>
                  <a:ext cx="1239832" cy="58102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200" b="1"/>
                    <a:t>M (espesor       saturado)</a:t>
                  </a:r>
                </a:p>
              </p:txBody>
            </p:sp>
            <p:sp>
              <p:nvSpPr>
                <p:cNvPr id="47" name="Line 160"/>
                <p:cNvSpPr>
                  <a:spLocks noChangeShapeType="1"/>
                </p:cNvSpPr>
                <p:nvPr/>
              </p:nvSpPr>
              <p:spPr bwMode="auto">
                <a:xfrm>
                  <a:off x="828163" y="4994921"/>
                  <a:ext cx="0" cy="87946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48" name="Text Box 161"/>
                <p:cNvSpPr txBox="1">
                  <a:spLocks noChangeArrowheads="1"/>
                </p:cNvSpPr>
                <p:nvPr/>
              </p:nvSpPr>
              <p:spPr bwMode="auto">
                <a:xfrm>
                  <a:off x="219419" y="3586118"/>
                  <a:ext cx="541124" cy="50504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400">
                      <a:solidFill>
                        <a:schemeClr val="bg1"/>
                      </a:solidFill>
                    </a:rPr>
                    <a:t>NP</a:t>
                  </a:r>
                </a:p>
              </p:txBody>
            </p:sp>
            <p:sp>
              <p:nvSpPr>
                <p:cNvPr id="49" name="Freeform 162"/>
                <p:cNvSpPr>
                  <a:spLocks/>
                </p:cNvSpPr>
                <p:nvPr/>
              </p:nvSpPr>
              <p:spPr bwMode="auto">
                <a:xfrm flipV="1">
                  <a:off x="723935" y="3961784"/>
                  <a:ext cx="4364023" cy="45719"/>
                </a:xfrm>
                <a:custGeom>
                  <a:avLst/>
                  <a:gdLst>
                    <a:gd name="T0" fmla="*/ 2147483647 w 3588"/>
                    <a:gd name="T1" fmla="*/ 0 h 12"/>
                    <a:gd name="T2" fmla="*/ 0 w 3588"/>
                    <a:gd name="T3" fmla="*/ 2147483647 h 12"/>
                    <a:gd name="T4" fmla="*/ 0 w 3588"/>
                    <a:gd name="T5" fmla="*/ 2147483647 h 12"/>
                    <a:gd name="T6" fmla="*/ 2147483647 w 3588"/>
                    <a:gd name="T7" fmla="*/ 2147483647 h 12"/>
                    <a:gd name="T8" fmla="*/ 2147483647 w 3588"/>
                    <a:gd name="T9" fmla="*/ 0 h 1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588"/>
                    <a:gd name="T16" fmla="*/ 0 h 12"/>
                    <a:gd name="T17" fmla="*/ 3588 w 3588"/>
                    <a:gd name="T18" fmla="*/ 12 h 1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588" h="12">
                      <a:moveTo>
                        <a:pt x="3588" y="0"/>
                      </a:moveTo>
                      <a:lnTo>
                        <a:pt x="0" y="6"/>
                      </a:lnTo>
                      <a:lnTo>
                        <a:pt x="0" y="12"/>
                      </a:lnTo>
                      <a:lnTo>
                        <a:pt x="3588" y="12"/>
                      </a:lnTo>
                      <a:lnTo>
                        <a:pt x="3588" y="0"/>
                      </a:lnTo>
                      <a:close/>
                    </a:path>
                  </a:pathLst>
                </a:custGeom>
                <a:solidFill>
                  <a:srgbClr val="25221E"/>
                </a:solidFill>
                <a:ln w="3175">
                  <a:solidFill>
                    <a:srgbClr val="FF9900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50" name="Text Box 163"/>
                <p:cNvSpPr txBox="1">
                  <a:spLocks noChangeArrowheads="1"/>
                </p:cNvSpPr>
                <p:nvPr/>
              </p:nvSpPr>
              <p:spPr bwMode="auto">
                <a:xfrm>
                  <a:off x="453999" y="4287054"/>
                  <a:ext cx="455090" cy="4663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b="1">
                      <a:solidFill>
                        <a:schemeClr val="bg1"/>
                      </a:solidFill>
                    </a:rPr>
                    <a:t>H</a:t>
                  </a:r>
                </a:p>
              </p:txBody>
            </p:sp>
            <p:sp>
              <p:nvSpPr>
                <p:cNvPr id="51" name="Line 167"/>
                <p:cNvSpPr>
                  <a:spLocks noChangeShapeType="1"/>
                </p:cNvSpPr>
                <p:nvPr/>
              </p:nvSpPr>
              <p:spPr bwMode="auto">
                <a:xfrm flipH="1">
                  <a:off x="1959253" y="4435595"/>
                  <a:ext cx="0" cy="1598601"/>
                </a:xfrm>
                <a:prstGeom prst="line">
                  <a:avLst/>
                </a:prstGeom>
                <a:noFill/>
                <a:ln w="12700">
                  <a:solidFill>
                    <a:schemeClr val="bg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52" name="Text Box 168"/>
                <p:cNvSpPr txBox="1">
                  <a:spLocks noChangeArrowheads="1"/>
                </p:cNvSpPr>
                <p:nvPr/>
              </p:nvSpPr>
              <p:spPr bwMode="auto">
                <a:xfrm>
                  <a:off x="2167762" y="5156883"/>
                  <a:ext cx="566733" cy="5555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600" b="1" dirty="0">
                      <a:sym typeface="Symbol" pitchFamily="18" charset="2"/>
                    </a:rPr>
                    <a:t>p</a:t>
                  </a:r>
                  <a:r>
                    <a:rPr lang="es-MX" altLang="es-AR" sz="1600" b="1" dirty="0" smtClean="0">
                      <a:sym typeface="Symbol" pitchFamily="18" charset="2"/>
                    </a:rPr>
                    <a:t>1</a:t>
                  </a:r>
                  <a:endParaRPr lang="es-MX" altLang="es-AR" sz="1600" b="1" baseline="-25000" dirty="0">
                    <a:sym typeface="Symbol" pitchFamily="18" charset="2"/>
                  </a:endParaRPr>
                </a:p>
              </p:txBody>
            </p:sp>
            <p:sp>
              <p:nvSpPr>
                <p:cNvPr id="53" name="Line 169"/>
                <p:cNvSpPr>
                  <a:spLocks noChangeShapeType="1"/>
                </p:cNvSpPr>
                <p:nvPr/>
              </p:nvSpPr>
              <p:spPr bwMode="auto">
                <a:xfrm>
                  <a:off x="1959266" y="3964354"/>
                  <a:ext cx="9264" cy="541542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54" name="Text Box 170"/>
                <p:cNvSpPr txBox="1">
                  <a:spLocks noChangeArrowheads="1"/>
                </p:cNvSpPr>
                <p:nvPr/>
              </p:nvSpPr>
              <p:spPr bwMode="auto">
                <a:xfrm>
                  <a:off x="2317045" y="3686581"/>
                  <a:ext cx="481792" cy="5555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600" b="1" dirty="0">
                      <a:solidFill>
                        <a:srgbClr val="FFFF00"/>
                      </a:solidFill>
                      <a:sym typeface="Symbol" pitchFamily="18" charset="2"/>
                    </a:rPr>
                    <a:t>d</a:t>
                  </a:r>
                  <a:r>
                    <a:rPr lang="es-MX" altLang="es-AR" sz="1600" b="1" baseline="-25000" dirty="0">
                      <a:solidFill>
                        <a:srgbClr val="FFFF00"/>
                      </a:solidFill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55" name="Text Box 171"/>
                <p:cNvSpPr txBox="1">
                  <a:spLocks noChangeArrowheads="1"/>
                </p:cNvSpPr>
                <p:nvPr/>
              </p:nvSpPr>
              <p:spPr bwMode="auto">
                <a:xfrm>
                  <a:off x="1882394" y="3950351"/>
                  <a:ext cx="556417" cy="5555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600" b="1" dirty="0">
                      <a:solidFill>
                        <a:srgbClr val="FFFF00"/>
                      </a:solidFill>
                      <a:sym typeface="Symbol" pitchFamily="18" charset="2"/>
                    </a:rPr>
                    <a:t>d1</a:t>
                  </a:r>
                  <a:endParaRPr lang="es-MX" altLang="es-AR" sz="1600" b="1" baseline="-25000" dirty="0">
                    <a:solidFill>
                      <a:srgbClr val="FFFF00"/>
                    </a:solidFill>
                    <a:sym typeface="Symbol" pitchFamily="18" charset="2"/>
                  </a:endParaRPr>
                </a:p>
              </p:txBody>
            </p:sp>
            <p:sp>
              <p:nvSpPr>
                <p:cNvPr id="56" name="Line 174"/>
                <p:cNvSpPr>
                  <a:spLocks noChangeShapeType="1"/>
                </p:cNvSpPr>
                <p:nvPr/>
              </p:nvSpPr>
              <p:spPr bwMode="auto">
                <a:xfrm>
                  <a:off x="1766124" y="6438374"/>
                  <a:ext cx="215900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57" name="Text Box 155"/>
                <p:cNvSpPr txBox="1">
                  <a:spLocks noChangeArrowheads="1"/>
                </p:cNvSpPr>
                <p:nvPr/>
              </p:nvSpPr>
              <p:spPr bwMode="auto">
                <a:xfrm>
                  <a:off x="4299732" y="5209232"/>
                  <a:ext cx="559624" cy="5555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600" b="1" dirty="0">
                      <a:sym typeface="Symbol" pitchFamily="18" charset="2"/>
                    </a:rPr>
                    <a:t>h</a:t>
                  </a:r>
                  <a:r>
                    <a:rPr lang="es-MX" altLang="es-AR" sz="1600" b="1" baseline="-25000" dirty="0"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58" name="Line 157"/>
                <p:cNvSpPr>
                  <a:spLocks noChangeShapeType="1"/>
                </p:cNvSpPr>
                <p:nvPr/>
              </p:nvSpPr>
              <p:spPr bwMode="auto">
                <a:xfrm flipH="1">
                  <a:off x="4802207" y="3994796"/>
                  <a:ext cx="11113" cy="1928813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 type="triangle" w="med" len="med"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59" name="Text Box 170"/>
                <p:cNvSpPr txBox="1">
                  <a:spLocks noChangeArrowheads="1"/>
                </p:cNvSpPr>
                <p:nvPr/>
              </p:nvSpPr>
              <p:spPr bwMode="auto">
                <a:xfrm>
                  <a:off x="4373585" y="3851919"/>
                  <a:ext cx="485771" cy="55554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s-MX" altLang="es-AR" sz="1600" b="1">
                      <a:solidFill>
                        <a:srgbClr val="FFFF00"/>
                      </a:solidFill>
                      <a:sym typeface="Symbol" pitchFamily="18" charset="2"/>
                    </a:rPr>
                    <a:t>d</a:t>
                  </a:r>
                  <a:r>
                    <a:rPr lang="es-MX" altLang="es-AR" sz="1600" b="1" baseline="-25000">
                      <a:solidFill>
                        <a:srgbClr val="FFFF00"/>
                      </a:solidFill>
                      <a:sym typeface="Symbol" pitchFamily="18" charset="2"/>
                    </a:rPr>
                    <a:t>3</a:t>
                  </a:r>
                </a:p>
              </p:txBody>
            </p:sp>
          </p:grpSp>
          <p:grpSp>
            <p:nvGrpSpPr>
              <p:cNvPr id="16" name="1 Grupo"/>
              <p:cNvGrpSpPr>
                <a:grpSpLocks/>
              </p:cNvGrpSpPr>
              <p:nvPr/>
            </p:nvGrpSpPr>
            <p:grpSpPr bwMode="auto">
              <a:xfrm>
                <a:off x="5178717" y="4653136"/>
                <a:ext cx="3638258" cy="2195440"/>
                <a:chOff x="5178717" y="4591050"/>
                <a:chExt cx="3638258" cy="2195440"/>
              </a:xfrm>
            </p:grpSpPr>
            <p:sp>
              <p:nvSpPr>
                <p:cNvPr id="17" name="Text Box 124"/>
                <p:cNvSpPr txBox="1">
                  <a:spLocks noChangeArrowheads="1"/>
                </p:cNvSpPr>
                <p:nvPr/>
              </p:nvSpPr>
              <p:spPr bwMode="auto">
                <a:xfrm>
                  <a:off x="6660232" y="6319242"/>
                  <a:ext cx="939800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MX" altLang="es-AR" sz="1400" b="1" dirty="0" smtClean="0">
                      <a:solidFill>
                        <a:srgbClr val="FFFF00"/>
                      </a:solidFill>
                    </a:rPr>
                    <a:t>r6=25m</a:t>
                  </a:r>
                  <a:endParaRPr lang="es-MX" altLang="es-AR" sz="1400" b="1" dirty="0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18" name="Text Box 105"/>
                <p:cNvSpPr txBox="1">
                  <a:spLocks noChangeArrowheads="1"/>
                </p:cNvSpPr>
                <p:nvPr/>
              </p:nvSpPr>
              <p:spPr bwMode="auto">
                <a:xfrm>
                  <a:off x="5178717" y="6526833"/>
                  <a:ext cx="141288" cy="22383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endParaRPr lang="es-MX" altLang="es-AR"/>
                </a:p>
              </p:txBody>
            </p:sp>
            <p:grpSp>
              <p:nvGrpSpPr>
                <p:cNvPr id="19" name="Group 127"/>
                <p:cNvGrpSpPr>
                  <a:grpSpLocks/>
                </p:cNvGrpSpPr>
                <p:nvPr/>
              </p:nvGrpSpPr>
              <p:grpSpPr bwMode="auto">
                <a:xfrm>
                  <a:off x="5487988" y="4595813"/>
                  <a:ext cx="3328987" cy="306387"/>
                  <a:chOff x="992" y="1200"/>
                  <a:chExt cx="3612" cy="474"/>
                </a:xfrm>
              </p:grpSpPr>
              <p:sp>
                <p:nvSpPr>
                  <p:cNvPr id="29" name="Rectangle 128"/>
                  <p:cNvSpPr>
                    <a:spLocks noChangeArrowheads="1"/>
                  </p:cNvSpPr>
                  <p:nvPr/>
                </p:nvSpPr>
                <p:spPr bwMode="auto">
                  <a:xfrm>
                    <a:off x="992" y="1668"/>
                    <a:ext cx="3612" cy="6"/>
                  </a:xfrm>
                  <a:prstGeom prst="rect">
                    <a:avLst/>
                  </a:prstGeom>
                  <a:solidFill>
                    <a:srgbClr val="25221E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s-MX" altLang="es-AR"/>
                  </a:p>
                </p:txBody>
              </p:sp>
              <p:grpSp>
                <p:nvGrpSpPr>
                  <p:cNvPr id="30" name="Group 129"/>
                  <p:cNvGrpSpPr>
                    <a:grpSpLocks/>
                  </p:cNvGrpSpPr>
                  <p:nvPr/>
                </p:nvGrpSpPr>
                <p:grpSpPr bwMode="auto">
                  <a:xfrm>
                    <a:off x="1260" y="1200"/>
                    <a:ext cx="252" cy="474"/>
                    <a:chOff x="874" y="1018"/>
                    <a:chExt cx="252" cy="474"/>
                  </a:xfrm>
                </p:grpSpPr>
                <p:sp>
                  <p:nvSpPr>
                    <p:cNvPr id="34" name="Rectangle 1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28" y="1366"/>
                      <a:ext cx="18" cy="126"/>
                    </a:xfrm>
                    <a:prstGeom prst="rect">
                      <a:avLst/>
                    </a:prstGeom>
                    <a:noFill/>
                    <a:ln w="0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 altLang="es-AR"/>
                    </a:p>
                  </p:txBody>
                </p:sp>
                <p:sp>
                  <p:nvSpPr>
                    <p:cNvPr id="35" name="Freeform 131"/>
                    <p:cNvSpPr>
                      <a:spLocks/>
                    </p:cNvSpPr>
                    <p:nvPr/>
                  </p:nvSpPr>
                  <p:spPr bwMode="auto">
                    <a:xfrm>
                      <a:off x="874" y="1018"/>
                      <a:ext cx="252" cy="354"/>
                    </a:xfrm>
                    <a:custGeom>
                      <a:avLst/>
                      <a:gdLst>
                        <a:gd name="T0" fmla="*/ 2147483647 w 42"/>
                        <a:gd name="T1" fmla="*/ 2147483647 h 59"/>
                        <a:gd name="T2" fmla="*/ 2147483647 w 42"/>
                        <a:gd name="T3" fmla="*/ 2147483647 h 59"/>
                        <a:gd name="T4" fmla="*/ 0 w 42"/>
                        <a:gd name="T5" fmla="*/ 2147483647 h 59"/>
                        <a:gd name="T6" fmla="*/ 2147483647 w 42"/>
                        <a:gd name="T7" fmla="*/ 2147483647 h 59"/>
                        <a:gd name="T8" fmla="*/ 2147483647 w 42"/>
                        <a:gd name="T9" fmla="*/ 2147483647 h 59"/>
                        <a:gd name="T10" fmla="*/ 2147483647 w 42"/>
                        <a:gd name="T11" fmla="*/ 2147483647 h 59"/>
                        <a:gd name="T12" fmla="*/ 2147483647 w 42"/>
                        <a:gd name="T13" fmla="*/ 2147483647 h 59"/>
                        <a:gd name="T14" fmla="*/ 2147483647 w 42"/>
                        <a:gd name="T15" fmla="*/ 2147483647 h 59"/>
                        <a:gd name="T16" fmla="*/ 2147483647 w 42"/>
                        <a:gd name="T17" fmla="*/ 2147483647 h 59"/>
                        <a:gd name="T18" fmla="*/ 2147483647 w 42"/>
                        <a:gd name="T19" fmla="*/ 2147483647 h 59"/>
                        <a:gd name="T20" fmla="*/ 2147483647 w 42"/>
                        <a:gd name="T21" fmla="*/ 2147483647 h 59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42"/>
                        <a:gd name="T34" fmla="*/ 0 h 59"/>
                        <a:gd name="T35" fmla="*/ 42 w 42"/>
                        <a:gd name="T36" fmla="*/ 59 h 59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42" h="59">
                          <a:moveTo>
                            <a:pt x="11" y="59"/>
                          </a:moveTo>
                          <a:lnTo>
                            <a:pt x="1" y="53"/>
                          </a:lnTo>
                          <a:lnTo>
                            <a:pt x="0" y="42"/>
                          </a:lnTo>
                          <a:lnTo>
                            <a:pt x="11" y="25"/>
                          </a:lnTo>
                          <a:lnTo>
                            <a:pt x="3" y="21"/>
                          </a:lnTo>
                          <a:lnTo>
                            <a:pt x="8" y="8"/>
                          </a:lnTo>
                          <a:cubicBezTo>
                            <a:pt x="8" y="8"/>
                            <a:pt x="28" y="0"/>
                            <a:pt x="30" y="5"/>
                          </a:cubicBezTo>
                          <a:cubicBezTo>
                            <a:pt x="32" y="11"/>
                            <a:pt x="21" y="13"/>
                            <a:pt x="26" y="21"/>
                          </a:cubicBezTo>
                          <a:cubicBezTo>
                            <a:pt x="32" y="29"/>
                            <a:pt x="42" y="37"/>
                            <a:pt x="42" y="37"/>
                          </a:cubicBezTo>
                          <a:lnTo>
                            <a:pt x="26" y="53"/>
                          </a:lnTo>
                          <a:lnTo>
                            <a:pt x="11" y="59"/>
                          </a:lnTo>
                        </a:path>
                      </a:pathLst>
                    </a:custGeom>
                    <a:noFill/>
                    <a:ln w="0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AR"/>
                    </a:p>
                  </p:txBody>
                </p:sp>
              </p:grpSp>
              <p:grpSp>
                <p:nvGrpSpPr>
                  <p:cNvPr id="31" name="Group 132"/>
                  <p:cNvGrpSpPr>
                    <a:grpSpLocks/>
                  </p:cNvGrpSpPr>
                  <p:nvPr/>
                </p:nvGrpSpPr>
                <p:grpSpPr bwMode="auto">
                  <a:xfrm>
                    <a:off x="3775" y="1242"/>
                    <a:ext cx="234" cy="432"/>
                    <a:chOff x="4396" y="1033"/>
                    <a:chExt cx="234" cy="432"/>
                  </a:xfrm>
                </p:grpSpPr>
                <p:sp>
                  <p:nvSpPr>
                    <p:cNvPr id="32" name="Rectangle 1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99" y="1357"/>
                      <a:ext cx="12" cy="108"/>
                    </a:xfrm>
                    <a:prstGeom prst="rect">
                      <a:avLst/>
                    </a:prstGeom>
                    <a:noFill/>
                    <a:ln w="0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MX" altLang="es-AR"/>
                    </a:p>
                  </p:txBody>
                </p:sp>
                <p:sp>
                  <p:nvSpPr>
                    <p:cNvPr id="33" name="Freeform 134"/>
                    <p:cNvSpPr>
                      <a:spLocks/>
                    </p:cNvSpPr>
                    <p:nvPr/>
                  </p:nvSpPr>
                  <p:spPr bwMode="auto">
                    <a:xfrm>
                      <a:off x="4396" y="1033"/>
                      <a:ext cx="234" cy="330"/>
                    </a:xfrm>
                    <a:custGeom>
                      <a:avLst/>
                      <a:gdLst>
                        <a:gd name="T0" fmla="*/ 2147483647 w 39"/>
                        <a:gd name="T1" fmla="*/ 2147483647 h 55"/>
                        <a:gd name="T2" fmla="*/ 2147483647 w 39"/>
                        <a:gd name="T3" fmla="*/ 2147483647 h 55"/>
                        <a:gd name="T4" fmla="*/ 0 w 39"/>
                        <a:gd name="T5" fmla="*/ 2147483647 h 55"/>
                        <a:gd name="T6" fmla="*/ 2147483647 w 39"/>
                        <a:gd name="T7" fmla="*/ 2147483647 h 55"/>
                        <a:gd name="T8" fmla="*/ 2147483647 w 39"/>
                        <a:gd name="T9" fmla="*/ 2147483647 h 55"/>
                        <a:gd name="T10" fmla="*/ 2147483647 w 39"/>
                        <a:gd name="T11" fmla="*/ 2147483647 h 55"/>
                        <a:gd name="T12" fmla="*/ 2147483647 w 39"/>
                        <a:gd name="T13" fmla="*/ 2147483647 h 55"/>
                        <a:gd name="T14" fmla="*/ 2147483647 w 39"/>
                        <a:gd name="T15" fmla="*/ 2147483647 h 55"/>
                        <a:gd name="T16" fmla="*/ 2147483647 w 39"/>
                        <a:gd name="T17" fmla="*/ 2147483647 h 55"/>
                        <a:gd name="T18" fmla="*/ 2147483647 w 39"/>
                        <a:gd name="T19" fmla="*/ 2147483647 h 55"/>
                        <a:gd name="T20" fmla="*/ 2147483647 w 39"/>
                        <a:gd name="T21" fmla="*/ 2147483647 h 55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39"/>
                        <a:gd name="T34" fmla="*/ 0 h 55"/>
                        <a:gd name="T35" fmla="*/ 39 w 39"/>
                        <a:gd name="T36" fmla="*/ 55 h 55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39" h="55">
                          <a:moveTo>
                            <a:pt x="10" y="55"/>
                          </a:moveTo>
                          <a:lnTo>
                            <a:pt x="1" y="49"/>
                          </a:lnTo>
                          <a:lnTo>
                            <a:pt x="0" y="39"/>
                          </a:lnTo>
                          <a:lnTo>
                            <a:pt x="10" y="24"/>
                          </a:lnTo>
                          <a:lnTo>
                            <a:pt x="3" y="20"/>
                          </a:lnTo>
                          <a:lnTo>
                            <a:pt x="8" y="8"/>
                          </a:lnTo>
                          <a:cubicBezTo>
                            <a:pt x="8" y="8"/>
                            <a:pt x="26" y="0"/>
                            <a:pt x="28" y="5"/>
                          </a:cubicBezTo>
                          <a:cubicBezTo>
                            <a:pt x="29" y="10"/>
                            <a:pt x="19" y="12"/>
                            <a:pt x="24" y="20"/>
                          </a:cubicBezTo>
                          <a:cubicBezTo>
                            <a:pt x="29" y="27"/>
                            <a:pt x="39" y="35"/>
                            <a:pt x="39" y="35"/>
                          </a:cubicBezTo>
                          <a:lnTo>
                            <a:pt x="24" y="49"/>
                          </a:lnTo>
                          <a:lnTo>
                            <a:pt x="10" y="55"/>
                          </a:lnTo>
                        </a:path>
                      </a:pathLst>
                    </a:custGeom>
                    <a:noFill/>
                    <a:ln w="0">
                      <a:solidFill>
                        <a:schemeClr val="bg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s-AR"/>
                    </a:p>
                  </p:txBody>
                </p:sp>
              </p:grpSp>
            </p:grpSp>
            <p:sp>
              <p:nvSpPr>
                <p:cNvPr id="20" name="AutoShape 165"/>
                <p:cNvSpPr>
                  <a:spLocks noChangeArrowheads="1"/>
                </p:cNvSpPr>
                <p:nvPr/>
              </p:nvSpPr>
              <p:spPr bwMode="auto">
                <a:xfrm>
                  <a:off x="6300788" y="4591050"/>
                  <a:ext cx="125412" cy="306388"/>
                </a:xfrm>
                <a:prstGeom prst="upArrow">
                  <a:avLst>
                    <a:gd name="adj1" fmla="val 50000"/>
                    <a:gd name="adj2" fmla="val 44246"/>
                  </a:avLst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MX" altLang="es-AR"/>
                </a:p>
              </p:txBody>
            </p:sp>
            <p:sp>
              <p:nvSpPr>
                <p:cNvPr id="21" name="Text Box 172"/>
                <p:cNvSpPr txBox="1">
                  <a:spLocks noChangeArrowheads="1"/>
                </p:cNvSpPr>
                <p:nvPr/>
              </p:nvSpPr>
              <p:spPr bwMode="auto">
                <a:xfrm>
                  <a:off x="6510338" y="6465888"/>
                  <a:ext cx="220662" cy="22383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endParaRPr lang="es-MX" altLang="es-AR" b="1">
                    <a:solidFill>
                      <a:srgbClr val="FFFF00"/>
                    </a:solidFill>
                  </a:endParaRPr>
                </a:p>
              </p:txBody>
            </p:sp>
            <p:sp>
              <p:nvSpPr>
                <p:cNvPr id="22" name="Line 176"/>
                <p:cNvSpPr>
                  <a:spLocks noChangeShapeType="1"/>
                </p:cNvSpPr>
                <p:nvPr/>
              </p:nvSpPr>
              <p:spPr bwMode="auto">
                <a:xfrm>
                  <a:off x="6467475" y="6597650"/>
                  <a:ext cx="103822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23" name="Line 176"/>
                <p:cNvSpPr>
                  <a:spLocks noChangeShapeType="1"/>
                </p:cNvSpPr>
                <p:nvPr/>
              </p:nvSpPr>
              <p:spPr bwMode="auto">
                <a:xfrm>
                  <a:off x="6467475" y="6742113"/>
                  <a:ext cx="2295525" cy="0"/>
                </a:xfrm>
                <a:prstGeom prst="line">
                  <a:avLst/>
                </a:prstGeom>
                <a:noFill/>
                <a:ln w="9525">
                  <a:solidFill>
                    <a:schemeClr val="bg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s-AR"/>
                </a:p>
              </p:txBody>
            </p:sp>
            <p:sp>
              <p:nvSpPr>
                <p:cNvPr id="24" name="23 Rectángulo"/>
                <p:cNvSpPr/>
                <p:nvPr/>
              </p:nvSpPr>
              <p:spPr>
                <a:xfrm>
                  <a:off x="6300787" y="4898875"/>
                  <a:ext cx="125412" cy="1409757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s-AR"/>
                </a:p>
              </p:txBody>
            </p:sp>
            <p:sp>
              <p:nvSpPr>
                <p:cNvPr id="25" name="24 Rectángulo"/>
                <p:cNvSpPr/>
                <p:nvPr/>
              </p:nvSpPr>
              <p:spPr>
                <a:xfrm>
                  <a:off x="6635050" y="4899868"/>
                  <a:ext cx="45719" cy="1409757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s-AR"/>
                </a:p>
              </p:txBody>
            </p:sp>
            <p:sp>
              <p:nvSpPr>
                <p:cNvPr id="26" name="25 Rectángulo"/>
                <p:cNvSpPr/>
                <p:nvPr/>
              </p:nvSpPr>
              <p:spPr>
                <a:xfrm>
                  <a:off x="7446284" y="4953819"/>
                  <a:ext cx="45719" cy="1409757"/>
                </a:xfrm>
                <a:prstGeom prst="rect">
                  <a:avLst/>
                </a:prstGeom>
                <a:solidFill>
                  <a:schemeClr val="tx1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s-AR"/>
                </a:p>
              </p:txBody>
            </p:sp>
            <p:sp>
              <p:nvSpPr>
                <p:cNvPr id="27" name="Text Box 175"/>
                <p:cNvSpPr txBox="1">
                  <a:spLocks noChangeArrowheads="1"/>
                </p:cNvSpPr>
                <p:nvPr/>
              </p:nvSpPr>
              <p:spPr bwMode="auto">
                <a:xfrm>
                  <a:off x="6084888" y="6301366"/>
                  <a:ext cx="481013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MX" altLang="es-AR" sz="1400" b="1"/>
                    <a:t>r1</a:t>
                  </a:r>
                </a:p>
              </p:txBody>
            </p:sp>
            <p:sp>
              <p:nvSpPr>
                <p:cNvPr id="28" name="Text Box 124"/>
                <p:cNvSpPr txBox="1">
                  <a:spLocks noChangeArrowheads="1"/>
                </p:cNvSpPr>
                <p:nvPr/>
              </p:nvSpPr>
              <p:spPr bwMode="auto">
                <a:xfrm>
                  <a:off x="7594600" y="6478713"/>
                  <a:ext cx="938213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s-MX" altLang="es-AR" sz="1400" b="1" dirty="0" smtClean="0">
                      <a:solidFill>
                        <a:srgbClr val="FFFF00"/>
                      </a:solidFill>
                    </a:rPr>
                    <a:t>r8=500m</a:t>
                  </a:r>
                  <a:endParaRPr lang="es-MX" altLang="es-AR" sz="1400" b="1" dirty="0">
                    <a:solidFill>
                      <a:srgbClr val="FFFF00"/>
                    </a:solidFill>
                  </a:endParaRPr>
                </a:p>
              </p:txBody>
            </p:sp>
          </p:grpSp>
        </p:grpSp>
        <p:grpSp>
          <p:nvGrpSpPr>
            <p:cNvPr id="2" name="1 Grupo"/>
            <p:cNvGrpSpPr/>
            <p:nvPr/>
          </p:nvGrpSpPr>
          <p:grpSpPr>
            <a:xfrm>
              <a:off x="5940152" y="4827612"/>
              <a:ext cx="1935708" cy="1451248"/>
              <a:chOff x="5940152" y="4827612"/>
              <a:chExt cx="1935708" cy="1451248"/>
            </a:xfrm>
          </p:grpSpPr>
          <p:sp>
            <p:nvSpPr>
              <p:cNvPr id="75" name="74 Rectángulo"/>
              <p:cNvSpPr/>
              <p:nvPr/>
            </p:nvSpPr>
            <p:spPr bwMode="auto">
              <a:xfrm>
                <a:off x="7812360" y="4827612"/>
                <a:ext cx="63500" cy="14097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76" name="75 Rectángulo"/>
              <p:cNvSpPr/>
              <p:nvPr/>
            </p:nvSpPr>
            <p:spPr bwMode="auto">
              <a:xfrm>
                <a:off x="5940152" y="4827612"/>
                <a:ext cx="45719" cy="14097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77" name="76 Rectángulo"/>
              <p:cNvSpPr/>
              <p:nvPr/>
            </p:nvSpPr>
            <p:spPr bwMode="auto">
              <a:xfrm>
                <a:off x="7118569" y="4869160"/>
                <a:ext cx="45719" cy="1409700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5420" grpId="0"/>
      <p:bldP spid="154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1 Gráfico"/>
          <p:cNvGraphicFramePr>
            <a:graphicFrameLocks/>
          </p:cNvGraphicFramePr>
          <p:nvPr/>
        </p:nvGraphicFramePr>
        <p:xfrm>
          <a:off x="179512" y="188640"/>
          <a:ext cx="5076825" cy="3652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2100" y="3068638"/>
            <a:ext cx="5078413" cy="365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8" name="17 Grupo"/>
          <p:cNvGrpSpPr>
            <a:grpSpLocks/>
          </p:cNvGrpSpPr>
          <p:nvPr/>
        </p:nvGrpSpPr>
        <p:grpSpPr bwMode="auto">
          <a:xfrm>
            <a:off x="4859338" y="2924175"/>
            <a:ext cx="4033837" cy="4005263"/>
            <a:chOff x="4860032" y="2852936"/>
            <a:chExt cx="4032448" cy="4005064"/>
          </a:xfrm>
        </p:grpSpPr>
        <p:cxnSp>
          <p:nvCxnSpPr>
            <p:cNvPr id="12" name="11 Conector recto"/>
            <p:cNvCxnSpPr/>
            <p:nvPr/>
          </p:nvCxnSpPr>
          <p:spPr>
            <a:xfrm>
              <a:off x="4860032" y="2852936"/>
              <a:ext cx="4032448" cy="400506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14 Conector recto"/>
            <p:cNvCxnSpPr/>
            <p:nvPr/>
          </p:nvCxnSpPr>
          <p:spPr>
            <a:xfrm flipH="1">
              <a:off x="5291683" y="2852936"/>
              <a:ext cx="2953320" cy="374472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69571" y="1038808"/>
            <a:ext cx="3275330" cy="461665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6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06324" y="4819619"/>
            <a:ext cx="5996775" cy="714939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sp>
        <p:nvSpPr>
          <p:cNvPr id="7" name="154 CuadroTexto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5854283"/>
            <a:ext cx="5933466" cy="825291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s-AR">
                <a:noFill/>
              </a:rPr>
              <a:t> </a:t>
            </a:r>
          </a:p>
        </p:txBody>
      </p:sp>
      <p:graphicFrame>
        <p:nvGraphicFramePr>
          <p:cNvPr id="10" name="36 Gráfico"/>
          <p:cNvGraphicFramePr>
            <a:graphicFrameLocks/>
          </p:cNvGraphicFramePr>
          <p:nvPr/>
        </p:nvGraphicFramePr>
        <p:xfrm>
          <a:off x="251520" y="1628800"/>
          <a:ext cx="5400600" cy="3149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1" name="10 Conector recto"/>
          <p:cNvCxnSpPr/>
          <p:nvPr/>
        </p:nvCxnSpPr>
        <p:spPr>
          <a:xfrm>
            <a:off x="611188" y="1412875"/>
            <a:ext cx="5186362" cy="34258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0" y="2997200"/>
            <a:ext cx="6875463" cy="0"/>
          </a:xfrm>
          <a:prstGeom prst="line">
            <a:avLst/>
          </a:prstGeom>
          <a:ln w="28575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7950" y="2159000"/>
            <a:ext cx="6877050" cy="0"/>
          </a:xfrm>
          <a:prstGeom prst="line">
            <a:avLst/>
          </a:prstGeom>
          <a:ln w="28575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Abrir llave"/>
          <p:cNvSpPr/>
          <p:nvPr/>
        </p:nvSpPr>
        <p:spPr>
          <a:xfrm>
            <a:off x="1258888" y="2159000"/>
            <a:ext cx="433387" cy="838200"/>
          </a:xfrm>
          <a:prstGeom prst="leftBrace">
            <a:avLst>
              <a:gd name="adj1" fmla="val 8333"/>
              <a:gd name="adj2" fmla="val 50000"/>
            </a:avLst>
          </a:prstGeom>
          <a:ln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6408738" y="6065838"/>
            <a:ext cx="2193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R = 850m</a:t>
            </a:r>
            <a:endParaRPr lang="es-AR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1 CuadroTexto"/>
              <p:cNvSpPr txBox="1"/>
              <p:nvPr/>
            </p:nvSpPr>
            <p:spPr>
              <a:xfrm>
                <a:off x="2479092" y="0"/>
                <a:ext cx="3489332" cy="757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800" dirty="0" smtClean="0">
                    <a:solidFill>
                      <a:schemeClr val="bg1"/>
                    </a:solidFill>
                  </a:rPr>
                  <a:t>d=0,366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8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s-AR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es-AR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𝑇</m:t>
                        </m:r>
                      </m:den>
                    </m:f>
                    <m:r>
                      <a:rPr lang="es-AR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𝑥𝑙𝑜𝑔</m:t>
                    </m:r>
                    <m:f>
                      <m:fPr>
                        <m:ctrlPr>
                          <a:rPr lang="es-AR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s-AR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AR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s-AR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endParaRPr lang="es-AR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9092" y="0"/>
                <a:ext cx="3489332" cy="757708"/>
              </a:xfrm>
              <a:prstGeom prst="rect">
                <a:avLst/>
              </a:prstGeom>
              <a:blipFill rotWithShape="1">
                <a:blip r:embed="rId6"/>
                <a:stretch>
                  <a:fillRect l="-3671" b="-241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13 CuadroTexto"/>
              <p:cNvSpPr txBox="1"/>
              <p:nvPr/>
            </p:nvSpPr>
            <p:spPr>
              <a:xfrm>
                <a:off x="223616" y="630575"/>
                <a:ext cx="7084688" cy="7577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AR" sz="2800" dirty="0" smtClean="0">
                    <a:solidFill>
                      <a:schemeClr val="bg1"/>
                    </a:solidFill>
                  </a:rPr>
                  <a:t>d=0,366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AR" sz="280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s-AR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𝑄</m:t>
                        </m:r>
                      </m:num>
                      <m:den>
                        <m:r>
                          <a:rPr lang="es-AR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𝑇</m:t>
                        </m:r>
                      </m:den>
                    </m:f>
                    <m:r>
                      <a:rPr lang="es-AR" sz="2800" b="0" i="1" smtClean="0">
                        <a:solidFill>
                          <a:schemeClr val="bg1"/>
                        </a:solidFill>
                        <a:latin typeface="Cambria Math"/>
                      </a:rPr>
                      <m:t>𝑥𝑙𝑜𝑔</m:t>
                    </m:r>
                    <m:f>
                      <m:fPr>
                        <m:ctrlPr>
                          <a:rPr lang="es-AR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AR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AR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s-AR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AR" sz="2800" b="0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/>
                          <m:sub/>
                        </m:sSub>
                        <m:r>
                          <a:rPr lang="es-AR" sz="2800" b="0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nor/>
                          </m:rPr>
                          <a:rPr lang="es-AR" sz="2800" dirty="0">
                            <a:solidFill>
                              <a:schemeClr val="bg1"/>
                            </a:solidFill>
                          </a:rPr>
                          <m:t>0,366</m:t>
                        </m:r>
                        <m:f>
                          <m:fPr>
                            <m:ctrlPr>
                              <a:rPr lang="es-AR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AR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𝑄</m:t>
                            </m:r>
                          </m:num>
                          <m:den>
                            <m:r>
                              <a:rPr lang="es-AR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𝑇</m:t>
                            </m:r>
                          </m:den>
                        </m:f>
                        <m:r>
                          <a:rPr lang="es-AR" sz="2800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𝑥𝑙𝑜𝑔</m:t>
                        </m:r>
                        <m:f>
                          <m:fPr>
                            <m:ctrlPr>
                              <a:rPr lang="es-AR" sz="2800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s-AR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AR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s-AR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s-AR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s-AR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s-AR" sz="2800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den>
                    </m:f>
                  </m:oMath>
                </a14:m>
                <a:endParaRPr lang="es-AR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4" name="1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16" y="630575"/>
                <a:ext cx="7084688" cy="757708"/>
              </a:xfrm>
              <a:prstGeom prst="rect">
                <a:avLst/>
              </a:prstGeom>
              <a:blipFill rotWithShape="1">
                <a:blip r:embed="rId7"/>
                <a:stretch>
                  <a:fillRect l="-1807" b="-168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260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74613" y="2349500"/>
          <a:ext cx="4929188" cy="13477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7018"/>
                <a:gridCol w="969824"/>
                <a:gridCol w="1004783"/>
                <a:gridCol w="502956"/>
                <a:gridCol w="969824"/>
                <a:gridCol w="1004783"/>
              </a:tblGrid>
              <a:tr h="5391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dirty="0">
                          <a:effectLst/>
                        </a:rPr>
                        <a:t>Distancia (m)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dirty="0">
                          <a:effectLst/>
                        </a:rPr>
                        <a:t>Descenso (cm)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dirty="0">
                          <a:effectLst/>
                        </a:rPr>
                        <a:t> 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dirty="0">
                          <a:effectLst/>
                        </a:rPr>
                        <a:t>Distancia (m)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s-AR" sz="1400" dirty="0">
                          <a:effectLst/>
                        </a:rPr>
                        <a:t>Descenso (cm)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</a:tr>
              <a:tr h="269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N1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14,76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>
                          <a:effectLst/>
                        </a:rPr>
                        <a:t>160,0</a:t>
                      </a:r>
                      <a:endParaRPr lang="es-AR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S1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13,00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164,4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</a:tr>
              <a:tr h="269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N2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30,21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>
                          <a:effectLst/>
                        </a:rPr>
                        <a:t>130,0</a:t>
                      </a:r>
                      <a:endParaRPr lang="es-AR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>
                          <a:effectLst/>
                        </a:rPr>
                        <a:t>S2</a:t>
                      </a:r>
                      <a:endParaRPr lang="es-AR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32,00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125,0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</a:tr>
              <a:tr h="269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>
                          <a:effectLst/>
                        </a:rPr>
                        <a:t>N3</a:t>
                      </a:r>
                      <a:endParaRPr lang="es-AR" sz="140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56,00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102,6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S3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57,00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s-AR" sz="1400" dirty="0">
                          <a:effectLst/>
                        </a:rPr>
                        <a:t>96,0</a:t>
                      </a:r>
                      <a:endParaRPr lang="es-AR" sz="1400" dirty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70" marR="68570" marT="0" marB="0"/>
                </a:tc>
              </a:tr>
            </a:tbl>
          </a:graphicData>
        </a:graphic>
      </p:graphicFrame>
      <p:sp>
        <p:nvSpPr>
          <p:cNvPr id="18471" name="Rectangle 1"/>
          <p:cNvSpPr>
            <a:spLocks noChangeArrowheads="1"/>
          </p:cNvSpPr>
          <p:nvPr/>
        </p:nvSpPr>
        <p:spPr bwMode="auto">
          <a:xfrm>
            <a:off x="179388" y="698500"/>
            <a:ext cx="8785225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0" hangingPunct="0"/>
            <a:r>
              <a:rPr lang="es-AR" sz="2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Durante 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18 d</a:t>
            </a:r>
            <a:r>
              <a:rPr lang="es-AR" sz="2000" u="sng">
                <a:solidFill>
                  <a:schemeClr val="bg1"/>
                </a:solidFill>
                <a:ea typeface="Calibri" pitchFamily="34" charset="0"/>
                <a:cs typeface="Arial" charset="0"/>
              </a:rPr>
              <a:t>í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as </a:t>
            </a:r>
            <a:r>
              <a:rPr lang="es-AR" sz="2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se extrajo un caudal constante de 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5198 m</a:t>
            </a:r>
            <a:r>
              <a:rPr lang="es-AR" sz="2000" u="sng" baseline="30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3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/d </a:t>
            </a:r>
            <a:r>
              <a:rPr lang="es-AR" sz="2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de un pozo. Este pozo se encuentra en un 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acu</a:t>
            </a:r>
            <a:r>
              <a:rPr lang="es-AR" sz="2000" u="sng">
                <a:solidFill>
                  <a:schemeClr val="bg1"/>
                </a:solidFill>
                <a:ea typeface="Calibri" pitchFamily="34" charset="0"/>
                <a:cs typeface="Arial" charset="0"/>
              </a:rPr>
              <a:t>í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fero libre</a:t>
            </a:r>
            <a:r>
              <a:rPr lang="es-AR" sz="2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, aluvial de gravas y arenas, de </a:t>
            </a:r>
            <a:r>
              <a:rPr lang="es-AR" sz="2000" u="sng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8m de espesor</a:t>
            </a:r>
            <a:r>
              <a:rPr lang="es-AR" sz="2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. En la tabla de datos se reproducen los descensos medidos en 6 pozos de observaci</a:t>
            </a:r>
            <a:r>
              <a:rPr lang="es-AR" sz="2000">
                <a:solidFill>
                  <a:schemeClr val="bg1"/>
                </a:solidFill>
                <a:ea typeface="Calibri" pitchFamily="34" charset="0"/>
                <a:cs typeface="Arial" charset="0"/>
              </a:rPr>
              <a:t>ó</a:t>
            </a:r>
            <a:r>
              <a:rPr lang="es-AR" sz="2000">
                <a:solidFill>
                  <a:schemeClr val="bg1"/>
                </a:solidFill>
                <a:latin typeface="Arial" charset="0"/>
                <a:ea typeface="Calibri" pitchFamily="34" charset="0"/>
                <a:cs typeface="Arial" charset="0"/>
              </a:rPr>
              <a:t>n. Determinar el coeficiente de transmisibilidad (T), el coeficiente de almacenamiento (S) y la permeabilidad (K).</a:t>
            </a:r>
            <a:endParaRPr lang="es-AR" sz="2000">
              <a:solidFill>
                <a:schemeClr val="bg1"/>
              </a:solidFill>
              <a:ea typeface="Calibri" pitchFamily="34" charset="0"/>
              <a:cs typeface="Arial" charset="0"/>
            </a:endParaRPr>
          </a:p>
          <a:p>
            <a:pPr algn="just" eaLnBrk="0" hangingPunct="0"/>
            <a:endParaRPr lang="es-AR" sz="2000">
              <a:solidFill>
                <a:schemeClr val="bg1"/>
              </a:solidFill>
              <a:ea typeface="Calibri" pitchFamily="34" charset="0"/>
              <a:cs typeface="Arial" charset="0"/>
            </a:endParaRPr>
          </a:p>
        </p:txBody>
      </p:sp>
      <p:pic>
        <p:nvPicPr>
          <p:cNvPr id="7" name="6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288" y="3644900"/>
            <a:ext cx="4886325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179388" y="5507038"/>
            <a:ext cx="295116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AR" dirty="0">
                <a:solidFill>
                  <a:schemeClr val="bg1"/>
                </a:solidFill>
              </a:rPr>
              <a:t>Datos: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Acuífero Libre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Q=5198 m3/d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M=8 m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50813" y="4306888"/>
            <a:ext cx="1217612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AR" dirty="0">
                <a:solidFill>
                  <a:schemeClr val="bg1"/>
                </a:solidFill>
              </a:rPr>
              <a:t>Incógnitas: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K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T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s-AR" dirty="0">
                <a:solidFill>
                  <a:schemeClr val="bg1"/>
                </a:solidFill>
              </a:rPr>
              <a:t>S</a:t>
            </a:r>
          </a:p>
        </p:txBody>
      </p:sp>
      <p:sp>
        <p:nvSpPr>
          <p:cNvPr id="18475" name="Text Box 29"/>
          <p:cNvSpPr txBox="1">
            <a:spLocks noChangeArrowheads="1"/>
          </p:cNvSpPr>
          <p:nvPr/>
        </p:nvSpPr>
        <p:spPr bwMode="auto">
          <a:xfrm>
            <a:off x="74613" y="190500"/>
            <a:ext cx="89471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s-MX" altLang="es-AR" sz="2800" b="1">
                <a:solidFill>
                  <a:srgbClr val="FFC000"/>
                </a:solidFill>
              </a:rPr>
              <a:t>Ejemplos de resolución de ejercicios Régimen Transitorio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iseño predeterminado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Diseño predeterminado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iseño predeterminado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Diseño predeterminado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Diseño predeterminado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Diseño predeterminado">
    <a:majorFont>
      <a:latin typeface="Times New Roman"/>
      <a:ea typeface=""/>
      <a:cs typeface=""/>
    </a:majorFont>
    <a:minorFont>
      <a:latin typeface="Times New Roman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14802</TotalTime>
  <Words>1236</Words>
  <Application>Microsoft Office PowerPoint</Application>
  <PresentationFormat>Presentación en pantalla (4:3)</PresentationFormat>
  <Paragraphs>447</Paragraphs>
  <Slides>21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3" baseType="lpstr">
      <vt:lpstr>Diseño predeterminado</vt:lpstr>
      <vt:lpstr>Ecuación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UNCuyo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MODELIZACIÓN 3D DEL PROBLEMA DE SALINIZACIÓN EN LA ZONA ESTE</dc:title>
  <dc:creator>jorgef</dc:creator>
  <cp:lastModifiedBy>Usuario de Windows</cp:lastModifiedBy>
  <cp:revision>272</cp:revision>
  <dcterms:created xsi:type="dcterms:W3CDTF">2007-04-11T14:55:35Z</dcterms:created>
  <dcterms:modified xsi:type="dcterms:W3CDTF">2023-08-24T16:33:18Z</dcterms:modified>
</cp:coreProperties>
</file>