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98" r:id="rId4"/>
    <p:sldId id="257" r:id="rId5"/>
    <p:sldId id="258" r:id="rId6"/>
    <p:sldId id="287" r:id="rId7"/>
    <p:sldId id="260" r:id="rId8"/>
    <p:sldId id="286" r:id="rId9"/>
    <p:sldId id="261" r:id="rId10"/>
    <p:sldId id="262" r:id="rId11"/>
    <p:sldId id="263" r:id="rId12"/>
    <p:sldId id="288" r:id="rId13"/>
    <p:sldId id="289" r:id="rId14"/>
    <p:sldId id="290" r:id="rId15"/>
    <p:sldId id="291" r:id="rId16"/>
    <p:sldId id="292" r:id="rId17"/>
    <p:sldId id="293" r:id="rId18"/>
    <p:sldId id="294" r:id="rId19"/>
    <p:sldId id="273" r:id="rId20"/>
    <p:sldId id="274" r:id="rId21"/>
    <p:sldId id="275" r:id="rId22"/>
    <p:sldId id="276" r:id="rId23"/>
    <p:sldId id="277" r:id="rId24"/>
    <p:sldId id="278" r:id="rId25"/>
    <p:sldId id="279" r:id="rId26"/>
    <p:sldId id="280" r:id="rId27"/>
    <p:sldId id="281" r:id="rId28"/>
    <p:sldId id="282" r:id="rId29"/>
    <p:sldId id="295" r:id="rId3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lla Pellicer" initials="SP" lastIdx="0" clrIdx="0">
    <p:extLst>
      <p:ext uri="{19B8F6BF-5375-455C-9EA6-DF929625EA0E}">
        <p15:presenceInfo xmlns:p15="http://schemas.microsoft.com/office/powerpoint/2012/main" userId="Stella Pelli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47" d="100"/>
          <a:sy n="47" d="100"/>
        </p:scale>
        <p:origin x="7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2E01F226-28E1-4BD6-A26E-5CED9CDBAB4E}" type="datetimeFigureOut">
              <a:rPr lang="es-AR" smtClean="0"/>
              <a:t>21/5/2024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D9A7BC0-E435-49F6-89DA-1D0B4B407AC5}" type="slidenum">
              <a:rPr lang="es-AR" smtClean="0"/>
              <a:t>‹Nº›</a:t>
            </a:fld>
            <a:endParaRPr lang="es-AR"/>
          </a:p>
        </p:txBody>
      </p:sp>
    </p:spTree>
    <p:extLst>
      <p:ext uri="{BB962C8B-B14F-4D97-AF65-F5344CB8AC3E}">
        <p14:creationId xmlns:p14="http://schemas.microsoft.com/office/powerpoint/2010/main" val="222782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2E01F226-28E1-4BD6-A26E-5CED9CDBAB4E}" type="datetimeFigureOut">
              <a:rPr lang="es-AR" smtClean="0"/>
              <a:t>21/5/2024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D9A7BC0-E435-49F6-89DA-1D0B4B407AC5}" type="slidenum">
              <a:rPr lang="es-AR" smtClean="0"/>
              <a:t>‹Nº›</a:t>
            </a:fld>
            <a:endParaRPr lang="es-AR"/>
          </a:p>
        </p:txBody>
      </p:sp>
    </p:spTree>
    <p:extLst>
      <p:ext uri="{BB962C8B-B14F-4D97-AF65-F5344CB8AC3E}">
        <p14:creationId xmlns:p14="http://schemas.microsoft.com/office/powerpoint/2010/main" val="101521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2E01F226-28E1-4BD6-A26E-5CED9CDBAB4E}" type="datetimeFigureOut">
              <a:rPr lang="es-AR" smtClean="0"/>
              <a:t>21/5/2024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D9A7BC0-E435-49F6-89DA-1D0B4B407AC5}" type="slidenum">
              <a:rPr lang="es-AR" smtClean="0"/>
              <a:t>‹Nº›</a:t>
            </a:fld>
            <a:endParaRPr lang="es-AR"/>
          </a:p>
        </p:txBody>
      </p:sp>
    </p:spTree>
    <p:extLst>
      <p:ext uri="{BB962C8B-B14F-4D97-AF65-F5344CB8AC3E}">
        <p14:creationId xmlns:p14="http://schemas.microsoft.com/office/powerpoint/2010/main" val="196866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2E01F226-28E1-4BD6-A26E-5CED9CDBAB4E}" type="datetimeFigureOut">
              <a:rPr lang="es-AR" smtClean="0"/>
              <a:t>21/5/2024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D9A7BC0-E435-49F6-89DA-1D0B4B407AC5}" type="slidenum">
              <a:rPr lang="es-AR" smtClean="0"/>
              <a:t>‹Nº›</a:t>
            </a:fld>
            <a:endParaRPr lang="es-AR"/>
          </a:p>
        </p:txBody>
      </p:sp>
    </p:spTree>
    <p:extLst>
      <p:ext uri="{BB962C8B-B14F-4D97-AF65-F5344CB8AC3E}">
        <p14:creationId xmlns:p14="http://schemas.microsoft.com/office/powerpoint/2010/main" val="167212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E01F226-28E1-4BD6-A26E-5CED9CDBAB4E}" type="datetimeFigureOut">
              <a:rPr lang="es-AR" smtClean="0"/>
              <a:t>21/5/2024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D9A7BC0-E435-49F6-89DA-1D0B4B407AC5}" type="slidenum">
              <a:rPr lang="es-AR" smtClean="0"/>
              <a:t>‹Nº›</a:t>
            </a:fld>
            <a:endParaRPr lang="es-AR"/>
          </a:p>
        </p:txBody>
      </p:sp>
    </p:spTree>
    <p:extLst>
      <p:ext uri="{BB962C8B-B14F-4D97-AF65-F5344CB8AC3E}">
        <p14:creationId xmlns:p14="http://schemas.microsoft.com/office/powerpoint/2010/main" val="389351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2E01F226-28E1-4BD6-A26E-5CED9CDBAB4E}" type="datetimeFigureOut">
              <a:rPr lang="es-AR" smtClean="0"/>
              <a:t>21/5/2024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4D9A7BC0-E435-49F6-89DA-1D0B4B407AC5}" type="slidenum">
              <a:rPr lang="es-AR" smtClean="0"/>
              <a:t>‹Nº›</a:t>
            </a:fld>
            <a:endParaRPr lang="es-AR"/>
          </a:p>
        </p:txBody>
      </p:sp>
    </p:spTree>
    <p:extLst>
      <p:ext uri="{BB962C8B-B14F-4D97-AF65-F5344CB8AC3E}">
        <p14:creationId xmlns:p14="http://schemas.microsoft.com/office/powerpoint/2010/main" val="281016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2E01F226-28E1-4BD6-A26E-5CED9CDBAB4E}" type="datetimeFigureOut">
              <a:rPr lang="es-AR" smtClean="0"/>
              <a:t>21/5/2024</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4D9A7BC0-E435-49F6-89DA-1D0B4B407AC5}" type="slidenum">
              <a:rPr lang="es-AR" smtClean="0"/>
              <a:t>‹Nº›</a:t>
            </a:fld>
            <a:endParaRPr lang="es-AR"/>
          </a:p>
        </p:txBody>
      </p:sp>
    </p:spTree>
    <p:extLst>
      <p:ext uri="{BB962C8B-B14F-4D97-AF65-F5344CB8AC3E}">
        <p14:creationId xmlns:p14="http://schemas.microsoft.com/office/powerpoint/2010/main" val="279993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2E01F226-28E1-4BD6-A26E-5CED9CDBAB4E}" type="datetimeFigureOut">
              <a:rPr lang="es-AR" smtClean="0"/>
              <a:t>21/5/2024</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4D9A7BC0-E435-49F6-89DA-1D0B4B407AC5}" type="slidenum">
              <a:rPr lang="es-AR" smtClean="0"/>
              <a:t>‹Nº›</a:t>
            </a:fld>
            <a:endParaRPr lang="es-AR"/>
          </a:p>
        </p:txBody>
      </p:sp>
    </p:spTree>
    <p:extLst>
      <p:ext uri="{BB962C8B-B14F-4D97-AF65-F5344CB8AC3E}">
        <p14:creationId xmlns:p14="http://schemas.microsoft.com/office/powerpoint/2010/main" val="56848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01F226-28E1-4BD6-A26E-5CED9CDBAB4E}" type="datetimeFigureOut">
              <a:rPr lang="es-AR" smtClean="0"/>
              <a:t>21/5/2024</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4D9A7BC0-E435-49F6-89DA-1D0B4B407AC5}" type="slidenum">
              <a:rPr lang="es-AR" smtClean="0"/>
              <a:t>‹Nº›</a:t>
            </a:fld>
            <a:endParaRPr lang="es-AR"/>
          </a:p>
        </p:txBody>
      </p:sp>
    </p:spTree>
    <p:extLst>
      <p:ext uri="{BB962C8B-B14F-4D97-AF65-F5344CB8AC3E}">
        <p14:creationId xmlns:p14="http://schemas.microsoft.com/office/powerpoint/2010/main" val="412595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E01F226-28E1-4BD6-A26E-5CED9CDBAB4E}" type="datetimeFigureOut">
              <a:rPr lang="es-AR" smtClean="0"/>
              <a:t>21/5/2024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4D9A7BC0-E435-49F6-89DA-1D0B4B407AC5}" type="slidenum">
              <a:rPr lang="es-AR" smtClean="0"/>
              <a:t>‹Nº›</a:t>
            </a:fld>
            <a:endParaRPr lang="es-AR"/>
          </a:p>
        </p:txBody>
      </p:sp>
    </p:spTree>
    <p:extLst>
      <p:ext uri="{BB962C8B-B14F-4D97-AF65-F5344CB8AC3E}">
        <p14:creationId xmlns:p14="http://schemas.microsoft.com/office/powerpoint/2010/main" val="16878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E01F226-28E1-4BD6-A26E-5CED9CDBAB4E}" type="datetimeFigureOut">
              <a:rPr lang="es-AR" smtClean="0"/>
              <a:t>21/5/2024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4D9A7BC0-E435-49F6-89DA-1D0B4B407AC5}" type="slidenum">
              <a:rPr lang="es-AR" smtClean="0"/>
              <a:t>‹Nº›</a:t>
            </a:fld>
            <a:endParaRPr lang="es-AR"/>
          </a:p>
        </p:txBody>
      </p:sp>
    </p:spTree>
    <p:extLst>
      <p:ext uri="{BB962C8B-B14F-4D97-AF65-F5344CB8AC3E}">
        <p14:creationId xmlns:p14="http://schemas.microsoft.com/office/powerpoint/2010/main" val="40418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1F226-28E1-4BD6-A26E-5CED9CDBAB4E}" type="datetimeFigureOut">
              <a:rPr lang="es-AR" smtClean="0"/>
              <a:t>21/5/2024</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A7BC0-E435-49F6-89DA-1D0B4B407AC5}" type="slidenum">
              <a:rPr lang="es-AR" smtClean="0"/>
              <a:t>‹Nº›</a:t>
            </a:fld>
            <a:endParaRPr lang="es-AR"/>
          </a:p>
        </p:txBody>
      </p:sp>
    </p:spTree>
    <p:extLst>
      <p:ext uri="{BB962C8B-B14F-4D97-AF65-F5344CB8AC3E}">
        <p14:creationId xmlns:p14="http://schemas.microsoft.com/office/powerpoint/2010/main" val="405282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1940877"/>
          </a:xfrm>
        </p:spPr>
        <p:txBody>
          <a:bodyPr anchor="ctr">
            <a:normAutofit/>
          </a:bodyPr>
          <a:lstStyle/>
          <a:p>
            <a:r>
              <a:rPr lang="es-ES" sz="5400" b="1" dirty="0">
                <a:solidFill>
                  <a:srgbClr val="FF66CC"/>
                </a:solidFill>
                <a:latin typeface="Arial Black" panose="020B0A04020102020204" pitchFamily="34" charset="0"/>
              </a:rPr>
              <a:t>TRABAJO PRÁCTICO 9</a:t>
            </a:r>
            <a:endParaRPr lang="es-AR" sz="5400" b="1" dirty="0">
              <a:solidFill>
                <a:srgbClr val="FF66CC"/>
              </a:solidFill>
              <a:latin typeface="Arial Black" panose="020B0A04020102020204" pitchFamily="34" charset="0"/>
            </a:endParaRPr>
          </a:p>
        </p:txBody>
      </p:sp>
      <p:sp>
        <p:nvSpPr>
          <p:cNvPr id="3" name="Subtítulo 2"/>
          <p:cNvSpPr>
            <a:spLocks noGrp="1"/>
          </p:cNvSpPr>
          <p:nvPr>
            <p:ph type="subTitle" idx="1"/>
          </p:nvPr>
        </p:nvSpPr>
        <p:spPr>
          <a:xfrm>
            <a:off x="1524000" y="3063240"/>
            <a:ext cx="9144000" cy="2194560"/>
          </a:xfrm>
          <a:solidFill>
            <a:srgbClr val="FF66CC"/>
          </a:solidFill>
        </p:spPr>
        <p:txBody>
          <a:bodyPr>
            <a:normAutofit/>
          </a:bodyPr>
          <a:lstStyle/>
          <a:p>
            <a:pPr algn="l"/>
            <a:r>
              <a:rPr lang="en-US" sz="3600" b="1" dirty="0" err="1">
                <a:solidFill>
                  <a:schemeClr val="bg1"/>
                </a:solidFill>
                <a:latin typeface="Times New Roman" panose="02020603050405020304" pitchFamily="18" charset="0"/>
                <a:cs typeface="Times New Roman" panose="02020603050405020304" pitchFamily="18" charset="0"/>
              </a:rPr>
              <a:t>Modo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subjuntivo</a:t>
            </a:r>
            <a:r>
              <a:rPr lang="en-US" sz="3600" b="1" dirty="0">
                <a:solidFill>
                  <a:schemeClr val="bg1"/>
                </a:solidFill>
                <a:latin typeface="Times New Roman" panose="02020603050405020304" pitchFamily="18" charset="0"/>
                <a:cs typeface="Times New Roman" panose="02020603050405020304" pitchFamily="18" charset="0"/>
              </a:rPr>
              <a:t> parte II:</a:t>
            </a:r>
            <a:r>
              <a:rPr lang="en-US" sz="3600" dirty="0">
                <a:solidFill>
                  <a:schemeClr val="bg1"/>
                </a:solidFill>
                <a:latin typeface="Times New Roman" panose="02020603050405020304" pitchFamily="18" charset="0"/>
                <a:cs typeface="Times New Roman" panose="02020603050405020304" pitchFamily="18" charset="0"/>
              </a:rPr>
              <a:t> en </a:t>
            </a:r>
            <a:r>
              <a:rPr lang="en-US" sz="3600" dirty="0" err="1">
                <a:solidFill>
                  <a:schemeClr val="bg1"/>
                </a:solidFill>
                <a:latin typeface="Times New Roman" panose="02020603050405020304" pitchFamily="18" charset="0"/>
                <a:cs typeface="Times New Roman" panose="02020603050405020304" pitchFamily="18" charset="0"/>
              </a:rPr>
              <a:t>oraciones</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condicionales</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expresiones</a:t>
            </a:r>
            <a:r>
              <a:rPr lang="en-US" sz="3600" dirty="0">
                <a:solidFill>
                  <a:schemeClr val="bg1"/>
                </a:solidFill>
                <a:latin typeface="Times New Roman" panose="02020603050405020304" pitchFamily="18" charset="0"/>
                <a:cs typeface="Times New Roman" panose="02020603050405020304" pitchFamily="18" charset="0"/>
              </a:rPr>
              <a:t> </a:t>
            </a:r>
            <a:r>
              <a:rPr lang="en-US" sz="3600" i="1" dirty="0">
                <a:solidFill>
                  <a:schemeClr val="bg1"/>
                </a:solidFill>
                <a:latin typeface="Times New Roman" panose="02020603050405020304" pitchFamily="18" charset="0"/>
                <a:cs typeface="Times New Roman" panose="02020603050405020304" pitchFamily="18" charset="0"/>
              </a:rPr>
              <a:t>keep from, prevent from, stop from, enable to, allow to, be likely to</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causativos</a:t>
            </a:r>
            <a:r>
              <a:rPr lang="en-US" sz="3600" dirty="0">
                <a:solidFill>
                  <a:schemeClr val="bg1"/>
                </a:solidFill>
                <a:latin typeface="Times New Roman" panose="02020603050405020304" pitchFamily="18" charset="0"/>
                <a:cs typeface="Times New Roman" panose="02020603050405020304" pitchFamily="18" charset="0"/>
              </a:rPr>
              <a:t>. </a:t>
            </a:r>
            <a:r>
              <a:rPr lang="es-ES" sz="3600" dirty="0">
                <a:solidFill>
                  <a:schemeClr val="bg1"/>
                </a:solidFill>
                <a:latin typeface="Times New Roman" panose="02020603050405020304" pitchFamily="18" charset="0"/>
                <a:cs typeface="Times New Roman" panose="02020603050405020304" pitchFamily="18" charset="0"/>
              </a:rPr>
              <a:t>Introductores </a:t>
            </a:r>
            <a:r>
              <a:rPr lang="es-ES" sz="3600" i="1" dirty="0" err="1">
                <a:solidFill>
                  <a:schemeClr val="bg1"/>
                </a:solidFill>
                <a:latin typeface="Times New Roman" panose="02020603050405020304" pitchFamily="18" charset="0"/>
                <a:cs typeface="Times New Roman" panose="02020603050405020304" pitchFamily="18" charset="0"/>
              </a:rPr>
              <a:t>it</a:t>
            </a:r>
            <a:r>
              <a:rPr lang="es-ES" sz="3600" i="1" dirty="0">
                <a:solidFill>
                  <a:schemeClr val="bg1"/>
                </a:solidFill>
                <a:latin typeface="Times New Roman" panose="02020603050405020304" pitchFamily="18" charset="0"/>
                <a:cs typeface="Times New Roman" panose="02020603050405020304" pitchFamily="18" charset="0"/>
              </a:rPr>
              <a:t> </a:t>
            </a:r>
            <a:r>
              <a:rPr lang="es-ES" sz="3600" dirty="0">
                <a:solidFill>
                  <a:schemeClr val="bg1"/>
                </a:solidFill>
                <a:latin typeface="Times New Roman" panose="02020603050405020304" pitchFamily="18" charset="0"/>
                <a:cs typeface="Times New Roman" panose="02020603050405020304" pitchFamily="18" charset="0"/>
              </a:rPr>
              <a:t>y </a:t>
            </a:r>
            <a:r>
              <a:rPr lang="es-ES" sz="3600" i="1" dirty="0" err="1">
                <a:solidFill>
                  <a:schemeClr val="bg1"/>
                </a:solidFill>
                <a:latin typeface="Times New Roman" panose="02020603050405020304" pitchFamily="18" charset="0"/>
                <a:cs typeface="Times New Roman" panose="02020603050405020304" pitchFamily="18" charset="0"/>
              </a:rPr>
              <a:t>there</a:t>
            </a:r>
            <a:r>
              <a:rPr lang="es-ES" sz="3600" i="1" dirty="0">
                <a:solidFill>
                  <a:schemeClr val="bg1"/>
                </a:solidFill>
                <a:latin typeface="Times New Roman" panose="02020603050405020304" pitchFamily="18" charset="0"/>
                <a:cs typeface="Times New Roman" panose="02020603050405020304" pitchFamily="18" charset="0"/>
              </a:rPr>
              <a:t>.</a:t>
            </a:r>
            <a:endParaRPr lang="es-AR"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445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lstStyle/>
          <a:p>
            <a:pPr algn="l"/>
            <a:r>
              <a:rPr lang="en-US" sz="2800" dirty="0">
                <a:latin typeface="Times New Roman" panose="02020603050405020304" pitchFamily="18" charset="0"/>
                <a:cs typeface="Times New Roman" panose="02020603050405020304" pitchFamily="18" charset="0"/>
              </a:rPr>
              <a:t>9. In some cases, the designers choose to have the UAV landed with the cargo, and either release the package before flying off or have a receiver remove the package from the UAV. </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 </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10. Unfortunately, these tanks do not have the capability to withstand the pressure needed to control a BOG management system at a size below 4000 m3, although it is possible for some of these tanks to be as small as 2000 m3. </a:t>
            </a:r>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51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normAutofit/>
          </a:bodyPr>
          <a:lstStyle/>
          <a:p>
            <a:pPr algn="l"/>
            <a:r>
              <a:rPr lang="en-US" sz="2800" dirty="0">
                <a:latin typeface="Times New Roman" panose="02020603050405020304" pitchFamily="18" charset="0"/>
                <a:cs typeface="Times New Roman" panose="02020603050405020304" pitchFamily="18" charset="0"/>
              </a:rPr>
              <a:t>11. </a:t>
            </a:r>
            <a:r>
              <a:rPr lang="en-US" sz="2800" dirty="0" smtClean="0">
                <a:latin typeface="Times New Roman" panose="02020603050405020304" pitchFamily="18" charset="0"/>
                <a:cs typeface="Times New Roman" panose="02020603050405020304" pitchFamily="18" charset="0"/>
              </a:rPr>
              <a:t>These tanks are not required to be surrounded by a dyke or bund wall.</a:t>
            </a:r>
            <a:endParaRPr lang="es-AR" sz="2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 </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12. I</a:t>
            </a:r>
            <a:r>
              <a:rPr lang="en-GB" sz="2800" dirty="0">
                <a:latin typeface="Times New Roman" panose="02020603050405020304" pitchFamily="18" charset="0"/>
                <a:cs typeface="Times New Roman" panose="02020603050405020304" pitchFamily="18" charset="0"/>
              </a:rPr>
              <a:t>t is size that makes </a:t>
            </a:r>
            <a:r>
              <a:rPr lang="en-GB" sz="2800" dirty="0" err="1">
                <a:latin typeface="Times New Roman" panose="02020603050405020304" pitchFamily="18" charset="0"/>
                <a:cs typeface="Times New Roman" panose="02020603050405020304" pitchFamily="18" charset="0"/>
              </a:rPr>
              <a:t>nanomaterials</a:t>
            </a:r>
            <a:r>
              <a:rPr lang="en-GB" sz="2800" dirty="0">
                <a:latin typeface="Times New Roman" panose="02020603050405020304" pitchFamily="18" charset="0"/>
                <a:cs typeface="Times New Roman" panose="02020603050405020304" pitchFamily="18" charset="0"/>
              </a:rPr>
              <a:t> behave differently, and perhaps more dangerously, than normal-size substances. </a:t>
            </a:r>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98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normAutofit/>
          </a:bodyPr>
          <a:lstStyle/>
          <a:p>
            <a:pPr algn="l"/>
            <a:r>
              <a:rPr lang="en-GB" dirty="0">
                <a:latin typeface="Times New Roman" panose="02020603050405020304" pitchFamily="18" charset="0"/>
                <a:cs typeface="Times New Roman" panose="02020603050405020304" pitchFamily="18" charset="0"/>
              </a:rPr>
              <a:t>13. Having your air conditioning system checked by a professional before the cooling season starts can prevent major mechanical issues and costly repairs from happening.</a:t>
            </a:r>
            <a:endParaRPr lang="es-AR" sz="800" dirty="0">
              <a:latin typeface="Times New Roman" panose="02020603050405020304" pitchFamily="18" charset="0"/>
              <a:cs typeface="Times New Roman" panose="02020603050405020304" pitchFamily="18" charset="0"/>
            </a:endParaRPr>
          </a:p>
          <a:p>
            <a:pPr algn="l"/>
            <a:r>
              <a:rPr lang="en-GB" sz="800" dirty="0">
                <a:latin typeface="Times New Roman" panose="02020603050405020304" pitchFamily="18" charset="0"/>
                <a:cs typeface="Times New Roman" panose="02020603050405020304" pitchFamily="18" charset="0"/>
              </a:rPr>
              <a:t>	</a:t>
            </a:r>
            <a:endParaRPr lang="es-AR" sz="800" dirty="0">
              <a:latin typeface="Times New Roman" panose="02020603050405020304" pitchFamily="18" charset="0"/>
              <a:cs typeface="Times New Roman" panose="02020603050405020304" pitchFamily="18" charset="0"/>
            </a:endParaRPr>
          </a:p>
          <a:p>
            <a:pPr algn="l"/>
            <a:r>
              <a:rPr lang="en-GB" dirty="0" smtClean="0">
                <a:latin typeface="Times New Roman" panose="02020603050405020304" pitchFamily="18" charset="0"/>
                <a:cs typeface="Times New Roman" panose="02020603050405020304" pitchFamily="18" charset="0"/>
              </a:rPr>
              <a:t>14</a:t>
            </a:r>
            <a:r>
              <a:rPr lang="en-GB" dirty="0">
                <a:latin typeface="Times New Roman" panose="02020603050405020304" pitchFamily="18" charset="0"/>
                <a:cs typeface="Times New Roman" panose="02020603050405020304" pitchFamily="18" charset="0"/>
              </a:rPr>
              <a:t>. It also will allow a professional service technician to diagnose small problems before they become bigger, more expensive problems</a:t>
            </a:r>
            <a:r>
              <a:rPr lang="en-GB" dirty="0" smtClean="0">
                <a:latin typeface="Times New Roman" panose="02020603050405020304" pitchFamily="18" charset="0"/>
                <a:cs typeface="Times New Roman" panose="02020603050405020304" pitchFamily="18" charset="0"/>
              </a:rPr>
              <a:t>.</a:t>
            </a:r>
            <a:endParaRPr lang="es-AR" sz="800" dirty="0">
              <a:latin typeface="Times New Roman" panose="02020603050405020304" pitchFamily="18" charset="0"/>
              <a:cs typeface="Times New Roman" panose="02020603050405020304" pitchFamily="18" charset="0"/>
            </a:endParaRPr>
          </a:p>
          <a:p>
            <a:pPr algn="l"/>
            <a:endParaRPr lang="es-ES" sz="800" dirty="0" smtClean="0">
              <a:latin typeface="Times New Roman" panose="02020603050405020304" pitchFamily="18" charset="0"/>
              <a:cs typeface="Times New Roman" panose="02020603050405020304" pitchFamily="18" charset="0"/>
            </a:endParaRPr>
          </a:p>
          <a:p>
            <a:pPr algn="l"/>
            <a:r>
              <a:rPr lang="en-GB" dirty="0">
                <a:latin typeface="Times New Roman" panose="02020603050405020304" pitchFamily="18" charset="0"/>
                <a:cs typeface="Times New Roman" panose="02020603050405020304" pitchFamily="18" charset="0"/>
              </a:rPr>
              <a:t>15. Below is a list of a few things that are important to have your HVAC (</a:t>
            </a:r>
            <a:r>
              <a:rPr lang="en-GB" dirty="0" err="1">
                <a:latin typeface="Times New Roman" panose="02020603050405020304" pitchFamily="18" charset="0"/>
                <a:cs typeface="Times New Roman" panose="02020603050405020304" pitchFamily="18" charset="0"/>
              </a:rPr>
              <a:t>climatización</a:t>
            </a:r>
            <a:r>
              <a:rPr lang="en-GB" dirty="0">
                <a:latin typeface="Times New Roman" panose="02020603050405020304" pitchFamily="18" charset="0"/>
                <a:cs typeface="Times New Roman" panose="02020603050405020304" pitchFamily="18" charset="0"/>
              </a:rPr>
              <a:t>) contractor check over.</a:t>
            </a:r>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671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normAutofit/>
          </a:bodyPr>
          <a:lstStyle/>
          <a:p>
            <a:pPr algn="l"/>
            <a:endParaRPr lang="es-AR" sz="28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205720785"/>
              </p:ext>
            </p:extLst>
          </p:nvPr>
        </p:nvGraphicFramePr>
        <p:xfrm>
          <a:off x="1524000" y="1417320"/>
          <a:ext cx="9144000" cy="3840480"/>
        </p:xfrm>
        <a:graphic>
          <a:graphicData uri="http://schemas.openxmlformats.org/drawingml/2006/table">
            <a:tbl>
              <a:tblPr firstRow="1" firstCol="1" bandRow="1">
                <a:tableStyleId>{5C22544A-7EE6-4342-B048-85BDC9FD1C3A}</a:tableStyleId>
              </a:tblPr>
              <a:tblGrid>
                <a:gridCol w="9144000">
                  <a:extLst>
                    <a:ext uri="{9D8B030D-6E8A-4147-A177-3AD203B41FA5}">
                      <a16:colId xmlns:a16="http://schemas.microsoft.com/office/drawing/2014/main" val="3693089147"/>
                    </a:ext>
                  </a:extLst>
                </a:gridCol>
              </a:tblGrid>
              <a:tr h="3840480">
                <a:tc>
                  <a:txBody>
                    <a:bodyPr/>
                    <a:lstStyle/>
                    <a:p>
                      <a:pPr>
                        <a:spcBef>
                          <a:spcPts val="600"/>
                        </a:spcBef>
                      </a:pPr>
                      <a:r>
                        <a:rPr lang="en-GB" sz="2800" dirty="0">
                          <a:effectLst/>
                          <a:latin typeface="Times New Roman" panose="02020603050405020304" pitchFamily="18" charset="0"/>
                          <a:cs typeface="Times New Roman" panose="02020603050405020304" pitchFamily="18" charset="0"/>
                        </a:rPr>
                        <a:t>HVAC: </a:t>
                      </a:r>
                      <a:r>
                        <a:rPr lang="es-ES" sz="2800" dirty="0">
                          <a:effectLst/>
                          <a:latin typeface="Times New Roman" panose="02020603050405020304" pitchFamily="18" charset="0"/>
                          <a:cs typeface="Times New Roman" panose="02020603050405020304" pitchFamily="18" charset="0"/>
                        </a:rPr>
                        <a:t>El significado de HVAC viene a ser «calefacción, ventilación y aire acondicionado», procediendo de la expresión en inglés </a:t>
                      </a:r>
                      <a:r>
                        <a:rPr lang="es-ES" sz="2800" dirty="0" err="1">
                          <a:effectLst/>
                          <a:latin typeface="Times New Roman" panose="02020603050405020304" pitchFamily="18" charset="0"/>
                          <a:cs typeface="Times New Roman" panose="02020603050405020304" pitchFamily="18" charset="0"/>
                        </a:rPr>
                        <a:t>Heating</a:t>
                      </a:r>
                      <a:r>
                        <a:rPr lang="es-ES" sz="2800" dirty="0">
                          <a:effectLst/>
                          <a:latin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cs typeface="Times New Roman" panose="02020603050405020304" pitchFamily="18" charset="0"/>
                        </a:rPr>
                        <a:t>Ventilation</a:t>
                      </a:r>
                      <a:r>
                        <a:rPr lang="es-ES" sz="2800" dirty="0">
                          <a:effectLst/>
                          <a:latin typeface="Times New Roman" panose="02020603050405020304" pitchFamily="18" charset="0"/>
                          <a:cs typeface="Times New Roman" panose="02020603050405020304" pitchFamily="18" charset="0"/>
                        </a:rPr>
                        <a:t> Air </a:t>
                      </a:r>
                      <a:r>
                        <a:rPr lang="es-ES" sz="2800" dirty="0" err="1">
                          <a:effectLst/>
                          <a:latin typeface="Times New Roman" panose="02020603050405020304" pitchFamily="18" charset="0"/>
                          <a:cs typeface="Times New Roman" panose="02020603050405020304" pitchFamily="18" charset="0"/>
                        </a:rPr>
                        <a:t>Conditioning</a:t>
                      </a:r>
                      <a:r>
                        <a:rPr lang="es-ES" sz="2800" dirty="0">
                          <a:effectLst/>
                          <a:latin typeface="Times New Roman" panose="02020603050405020304" pitchFamily="18" charset="0"/>
                          <a:cs typeface="Times New Roman" panose="02020603050405020304" pitchFamily="18" charset="0"/>
                        </a:rPr>
                        <a:t>. De forma general se puede decir que el HVAC se refiere a la renovación del aire y a su tratamiento para conferirle unas </a:t>
                      </a:r>
                      <a:r>
                        <a:rPr lang="es-ES" sz="2800" dirty="0" smtClean="0">
                          <a:effectLst/>
                          <a:latin typeface="Times New Roman" panose="02020603050405020304" pitchFamily="18" charset="0"/>
                          <a:cs typeface="Times New Roman" panose="02020603050405020304" pitchFamily="18" charset="0"/>
                        </a:rPr>
                        <a:t>condiciones</a:t>
                      </a:r>
                      <a:r>
                        <a:rPr lang="es-ES" sz="2800" baseline="0" dirty="0" smtClean="0">
                          <a:effectLst/>
                          <a:latin typeface="Times New Roman" panose="02020603050405020304" pitchFamily="18" charset="0"/>
                          <a:cs typeface="Times New Roman" panose="02020603050405020304" pitchFamily="18" charset="0"/>
                        </a:rPr>
                        <a:t> de salubridad</a:t>
                      </a:r>
                      <a:r>
                        <a:rPr lang="es-ES" sz="2800" dirty="0">
                          <a:effectLst/>
                          <a:latin typeface="Times New Roman" panose="02020603050405020304" pitchFamily="18" charset="0"/>
                          <a:cs typeface="Times New Roman" panose="02020603050405020304" pitchFamily="18" charset="0"/>
                        </a:rPr>
                        <a:t> (es decir condiciones de pureza, acondicionamiento para conseguir un aire apto para la respiración), temperatura y humedad confortables para las personas.</a:t>
                      </a:r>
                      <a:endParaRPr lang="es-A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9969758"/>
                  </a:ext>
                </a:extLst>
              </a:tr>
            </a:tbl>
          </a:graphicData>
        </a:graphic>
      </p:graphicFrame>
    </p:spTree>
    <p:extLst>
      <p:ext uri="{BB962C8B-B14F-4D97-AF65-F5344CB8AC3E}">
        <p14:creationId xmlns:p14="http://schemas.microsoft.com/office/powerpoint/2010/main" val="409962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normAutofit/>
          </a:bodyPr>
          <a:lstStyle/>
          <a:p>
            <a:pPr algn="l"/>
            <a:r>
              <a:rPr lang="en-GB" sz="2600" dirty="0">
                <a:latin typeface="Times New Roman" panose="02020603050405020304" pitchFamily="18" charset="0"/>
                <a:cs typeface="Times New Roman" panose="02020603050405020304" pitchFamily="18" charset="0"/>
              </a:rPr>
              <a:t>16. High or low refrigeration pressures can be very hard on your air conditioner’s compressor and can eventually cause them to fail.</a:t>
            </a:r>
            <a:endParaRPr lang="es-AR" sz="2600" dirty="0">
              <a:latin typeface="Times New Roman" panose="02020603050405020304" pitchFamily="18" charset="0"/>
              <a:cs typeface="Times New Roman" panose="02020603050405020304" pitchFamily="18" charset="0"/>
            </a:endParaRPr>
          </a:p>
          <a:p>
            <a:pPr algn="l"/>
            <a:r>
              <a:rPr lang="en-GB" sz="2600" dirty="0">
                <a:latin typeface="Times New Roman" panose="02020603050405020304" pitchFamily="18" charset="0"/>
                <a:cs typeface="Times New Roman" panose="02020603050405020304" pitchFamily="18" charset="0"/>
              </a:rPr>
              <a:t> </a:t>
            </a:r>
            <a:endParaRPr lang="es-AR" sz="2600" dirty="0">
              <a:latin typeface="Times New Roman" panose="02020603050405020304" pitchFamily="18" charset="0"/>
              <a:cs typeface="Times New Roman" panose="02020603050405020304" pitchFamily="18" charset="0"/>
            </a:endParaRPr>
          </a:p>
          <a:p>
            <a:pPr algn="l"/>
            <a:r>
              <a:rPr lang="en-GB" sz="2600" dirty="0" smtClean="0">
                <a:latin typeface="Times New Roman" panose="02020603050405020304" pitchFamily="18" charset="0"/>
                <a:cs typeface="Times New Roman" panose="02020603050405020304" pitchFamily="18" charset="0"/>
              </a:rPr>
              <a:t>17</a:t>
            </a:r>
            <a:r>
              <a:rPr lang="en-GB" sz="2600" dirty="0">
                <a:latin typeface="Times New Roman" panose="02020603050405020304" pitchFamily="18" charset="0"/>
                <a:cs typeface="Times New Roman" panose="02020603050405020304" pitchFamily="18" charset="0"/>
              </a:rPr>
              <a:t>.</a:t>
            </a:r>
            <a:r>
              <a:rPr lang="en-GB" sz="2600" b="1" dirty="0">
                <a:latin typeface="Times New Roman" panose="02020603050405020304" pitchFamily="18" charset="0"/>
                <a:cs typeface="Times New Roman" panose="02020603050405020304" pitchFamily="18" charset="0"/>
              </a:rPr>
              <a:t> Clean &amp; Check Condenser: </a:t>
            </a:r>
            <a:r>
              <a:rPr lang="en-GB" sz="2600" dirty="0">
                <a:latin typeface="Times New Roman" panose="02020603050405020304" pitchFamily="18" charset="0"/>
                <a:cs typeface="Times New Roman" panose="02020603050405020304" pitchFamily="18" charset="0"/>
              </a:rPr>
              <a:t> Helps with the efficiency of your HVAC system and helps prevent the unit from having to over work.  </a:t>
            </a:r>
            <a:endParaRPr lang="es-AR" sz="2600" dirty="0">
              <a:latin typeface="Times New Roman" panose="02020603050405020304" pitchFamily="18" charset="0"/>
              <a:cs typeface="Times New Roman" panose="02020603050405020304" pitchFamily="18" charset="0"/>
            </a:endParaRPr>
          </a:p>
          <a:p>
            <a:pPr algn="l"/>
            <a:r>
              <a:rPr lang="en-GB" sz="2600" dirty="0">
                <a:latin typeface="Times New Roman" panose="02020603050405020304" pitchFamily="18" charset="0"/>
                <a:cs typeface="Times New Roman" panose="02020603050405020304" pitchFamily="18" charset="0"/>
              </a:rPr>
              <a:t>	</a:t>
            </a:r>
            <a:endParaRPr lang="es-AR" sz="2600" dirty="0">
              <a:latin typeface="Times New Roman" panose="02020603050405020304" pitchFamily="18" charset="0"/>
              <a:cs typeface="Times New Roman" panose="02020603050405020304" pitchFamily="18" charset="0"/>
            </a:endParaRPr>
          </a:p>
          <a:p>
            <a:pPr algn="l"/>
            <a:r>
              <a:rPr lang="en-US" sz="2600" dirty="0" smtClean="0">
                <a:latin typeface="Times New Roman" panose="02020603050405020304" pitchFamily="18" charset="0"/>
                <a:cs typeface="Times New Roman" panose="02020603050405020304" pitchFamily="18" charset="0"/>
              </a:rPr>
              <a:t>18</a:t>
            </a:r>
            <a:r>
              <a:rPr lang="en-US" sz="2600" dirty="0">
                <a:latin typeface="Times New Roman" panose="02020603050405020304" pitchFamily="18" charset="0"/>
                <a:cs typeface="Times New Roman" panose="02020603050405020304" pitchFamily="18" charset="0"/>
              </a:rPr>
              <a:t>. This pre-coated metal plate is less likely to be damaged by static electricity caused by friction</a:t>
            </a:r>
            <a:r>
              <a:rPr lang="en-US" sz="2600" dirty="0" smtClean="0">
                <a:latin typeface="Times New Roman" panose="02020603050405020304" pitchFamily="18" charset="0"/>
                <a:cs typeface="Times New Roman" panose="02020603050405020304" pitchFamily="18" charset="0"/>
              </a:rPr>
              <a:t>.</a:t>
            </a:r>
            <a:endParaRPr lang="es-A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33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normAutofit/>
          </a:bodyPr>
          <a:lstStyle/>
          <a:p>
            <a:pPr algn="l"/>
            <a:r>
              <a:rPr lang="en-GB" sz="2800" dirty="0">
                <a:latin typeface="Times New Roman" panose="02020603050405020304" pitchFamily="18" charset="0"/>
                <a:cs typeface="Times New Roman" panose="02020603050405020304" pitchFamily="18" charset="0"/>
              </a:rPr>
              <a:t>19. Vision systems enable industrial robot arms to recognize which product is which</a:t>
            </a:r>
            <a:r>
              <a:rPr lang="en-GB" sz="2800" dirty="0" smtClean="0">
                <a:latin typeface="Times New Roman" panose="02020603050405020304" pitchFamily="18" charset="0"/>
                <a:cs typeface="Times New Roman" panose="02020603050405020304" pitchFamily="18" charset="0"/>
              </a:rPr>
              <a:t>.</a:t>
            </a:r>
            <a:endParaRPr lang="en-GB" sz="800" dirty="0" smtClean="0">
              <a:latin typeface="Times New Roman" panose="02020603050405020304" pitchFamily="18" charset="0"/>
              <a:cs typeface="Times New Roman" panose="02020603050405020304" pitchFamily="18" charset="0"/>
            </a:endParaRPr>
          </a:p>
          <a:p>
            <a:pPr algn="l"/>
            <a:endParaRPr lang="en-GB" sz="800" dirty="0" smtClean="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20. It requires work to be completed around humans of opposed a </a:t>
            </a:r>
            <a:r>
              <a:rPr lang="en-GB" sz="2800" dirty="0" err="1">
                <a:latin typeface="Times New Roman" panose="02020603050405020304" pitchFamily="18" charset="0"/>
                <a:cs typeface="Times New Roman" panose="02020603050405020304" pitchFamily="18" charset="0"/>
              </a:rPr>
              <a:t>workcell</a:t>
            </a:r>
            <a:r>
              <a:rPr lang="en-GB" sz="2800" dirty="0">
                <a:latin typeface="Times New Roman" panose="02020603050405020304" pitchFamily="18" charset="0"/>
                <a:cs typeface="Times New Roman" panose="02020603050405020304" pitchFamily="18" charset="0"/>
              </a:rPr>
              <a:t> as to inside</a:t>
            </a:r>
            <a:r>
              <a:rPr lang="en-GB" sz="2800" dirty="0" smtClean="0">
                <a:latin typeface="Times New Roman" panose="02020603050405020304" pitchFamily="18" charset="0"/>
                <a:cs typeface="Times New Roman" panose="02020603050405020304" pitchFamily="18" charset="0"/>
              </a:rPr>
              <a:t>.</a:t>
            </a:r>
            <a:endParaRPr lang="en-GB" sz="800" dirty="0" smtClean="0">
              <a:latin typeface="Times New Roman" panose="02020603050405020304" pitchFamily="18" charset="0"/>
              <a:cs typeface="Times New Roman" panose="02020603050405020304" pitchFamily="18" charset="0"/>
            </a:endParaRPr>
          </a:p>
          <a:p>
            <a:pPr algn="l"/>
            <a:endParaRPr lang="es-AR" sz="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21. Some collaborative robots can even be taught to do tasks by letting a human guide their arms once to learn the motion. </a:t>
            </a:r>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39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normAutofit lnSpcReduction="10000"/>
          </a:bodyPr>
          <a:lstStyle/>
          <a:p>
            <a:pPr algn="l"/>
            <a:r>
              <a:rPr lang="es-ES" b="1" dirty="0" err="1">
                <a:solidFill>
                  <a:srgbClr val="0070C0"/>
                </a:solidFill>
              </a:rPr>
              <a:t>Vision</a:t>
            </a:r>
            <a:r>
              <a:rPr lang="es-ES" b="1" dirty="0">
                <a:solidFill>
                  <a:srgbClr val="0070C0"/>
                </a:solidFill>
              </a:rPr>
              <a:t> </a:t>
            </a:r>
            <a:r>
              <a:rPr lang="es-ES" b="1" dirty="0" err="1">
                <a:solidFill>
                  <a:srgbClr val="0070C0"/>
                </a:solidFill>
              </a:rPr>
              <a:t>Systems</a:t>
            </a:r>
            <a:r>
              <a:rPr lang="es-ES" b="1" dirty="0">
                <a:solidFill>
                  <a:srgbClr val="0070C0"/>
                </a:solidFill>
              </a:rPr>
              <a:t>, A </a:t>
            </a:r>
            <a:r>
              <a:rPr lang="es-ES" b="1" dirty="0" err="1">
                <a:solidFill>
                  <a:srgbClr val="0070C0"/>
                </a:solidFill>
              </a:rPr>
              <a:t>Gauzy</a:t>
            </a:r>
            <a:r>
              <a:rPr lang="es-ES" b="1" dirty="0">
                <a:solidFill>
                  <a:srgbClr val="0070C0"/>
                </a:solidFill>
              </a:rPr>
              <a:t> Company</a:t>
            </a:r>
            <a:r>
              <a:rPr lang="es-ES" dirty="0">
                <a:solidFill>
                  <a:srgbClr val="0070C0"/>
                </a:solidFill>
              </a:rPr>
              <a:t>, </a:t>
            </a:r>
            <a:r>
              <a:rPr lang="es-ES" dirty="0" err="1">
                <a:solidFill>
                  <a:srgbClr val="0070C0"/>
                </a:solidFill>
              </a:rPr>
              <a:t>is</a:t>
            </a:r>
            <a:r>
              <a:rPr lang="es-ES" dirty="0">
                <a:solidFill>
                  <a:srgbClr val="0070C0"/>
                </a:solidFill>
              </a:rPr>
              <a:t> </a:t>
            </a:r>
            <a:r>
              <a:rPr lang="es-ES" dirty="0" err="1">
                <a:solidFill>
                  <a:srgbClr val="0070C0"/>
                </a:solidFill>
              </a:rPr>
              <a:t>headquartered</a:t>
            </a:r>
            <a:r>
              <a:rPr lang="es-ES" dirty="0">
                <a:solidFill>
                  <a:srgbClr val="0070C0"/>
                </a:solidFill>
              </a:rPr>
              <a:t> </a:t>
            </a:r>
            <a:r>
              <a:rPr lang="es-ES" dirty="0" err="1">
                <a:solidFill>
                  <a:srgbClr val="0070C0"/>
                </a:solidFill>
              </a:rPr>
              <a:t>near</a:t>
            </a:r>
            <a:r>
              <a:rPr lang="es-ES" dirty="0">
                <a:solidFill>
                  <a:srgbClr val="0070C0"/>
                </a:solidFill>
              </a:rPr>
              <a:t> Lyon, France, </a:t>
            </a:r>
            <a:r>
              <a:rPr lang="es-ES" dirty="0" err="1">
                <a:solidFill>
                  <a:srgbClr val="0070C0"/>
                </a:solidFill>
              </a:rPr>
              <a:t>with</a:t>
            </a:r>
            <a:r>
              <a:rPr lang="es-ES" dirty="0">
                <a:solidFill>
                  <a:srgbClr val="0070C0"/>
                </a:solidFill>
              </a:rPr>
              <a:t> a </a:t>
            </a:r>
            <a:r>
              <a:rPr lang="es-ES" dirty="0" err="1">
                <a:solidFill>
                  <a:srgbClr val="0070C0"/>
                </a:solidFill>
              </a:rPr>
              <a:t>production</a:t>
            </a:r>
            <a:r>
              <a:rPr lang="es-ES" dirty="0">
                <a:solidFill>
                  <a:srgbClr val="0070C0"/>
                </a:solidFill>
              </a:rPr>
              <a:t> and sales </a:t>
            </a:r>
            <a:r>
              <a:rPr lang="es-ES" dirty="0" err="1">
                <a:solidFill>
                  <a:srgbClr val="0070C0"/>
                </a:solidFill>
              </a:rPr>
              <a:t>unit</a:t>
            </a:r>
            <a:r>
              <a:rPr lang="es-ES" dirty="0">
                <a:solidFill>
                  <a:srgbClr val="0070C0"/>
                </a:solidFill>
              </a:rPr>
              <a:t> in Florida, USA, and </a:t>
            </a:r>
            <a:r>
              <a:rPr lang="es-ES" dirty="0" err="1">
                <a:solidFill>
                  <a:srgbClr val="0070C0"/>
                </a:solidFill>
              </a:rPr>
              <a:t>trade</a:t>
            </a:r>
            <a:r>
              <a:rPr lang="es-ES" dirty="0">
                <a:solidFill>
                  <a:srgbClr val="0070C0"/>
                </a:solidFill>
              </a:rPr>
              <a:t> </a:t>
            </a:r>
            <a:r>
              <a:rPr lang="es-ES" dirty="0" err="1">
                <a:solidFill>
                  <a:srgbClr val="0070C0"/>
                </a:solidFill>
              </a:rPr>
              <a:t>offices</a:t>
            </a:r>
            <a:r>
              <a:rPr lang="es-ES" dirty="0">
                <a:solidFill>
                  <a:srgbClr val="0070C0"/>
                </a:solidFill>
              </a:rPr>
              <a:t> in </a:t>
            </a:r>
            <a:r>
              <a:rPr lang="es-ES" dirty="0" err="1">
                <a:solidFill>
                  <a:srgbClr val="0070C0"/>
                </a:solidFill>
              </a:rPr>
              <a:t>Singapore</a:t>
            </a:r>
            <a:r>
              <a:rPr lang="es-ES" dirty="0">
                <a:solidFill>
                  <a:srgbClr val="0070C0"/>
                </a:solidFill>
              </a:rPr>
              <a:t>, </a:t>
            </a:r>
            <a:r>
              <a:rPr lang="es-ES" dirty="0" err="1">
                <a:solidFill>
                  <a:srgbClr val="0070C0"/>
                </a:solidFill>
              </a:rPr>
              <a:t>Dubai</a:t>
            </a:r>
            <a:r>
              <a:rPr lang="es-ES" dirty="0">
                <a:solidFill>
                  <a:srgbClr val="0070C0"/>
                </a:solidFill>
              </a:rPr>
              <a:t>, and Montreal. </a:t>
            </a:r>
            <a:r>
              <a:rPr lang="es-ES" dirty="0" err="1">
                <a:solidFill>
                  <a:srgbClr val="0070C0"/>
                </a:solidFill>
              </a:rPr>
              <a:t>It</a:t>
            </a:r>
            <a:r>
              <a:rPr lang="es-ES" dirty="0">
                <a:solidFill>
                  <a:srgbClr val="0070C0"/>
                </a:solidFill>
              </a:rPr>
              <a:t> </a:t>
            </a:r>
            <a:r>
              <a:rPr lang="es-ES" dirty="0" err="1">
                <a:solidFill>
                  <a:srgbClr val="0070C0"/>
                </a:solidFill>
              </a:rPr>
              <a:t>designs</a:t>
            </a:r>
            <a:r>
              <a:rPr lang="es-ES" dirty="0">
                <a:solidFill>
                  <a:srgbClr val="0070C0"/>
                </a:solidFill>
              </a:rPr>
              <a:t>, </a:t>
            </a:r>
            <a:r>
              <a:rPr lang="es-ES" dirty="0" err="1">
                <a:solidFill>
                  <a:srgbClr val="0070C0"/>
                </a:solidFill>
              </a:rPr>
              <a:t>develops</a:t>
            </a:r>
            <a:r>
              <a:rPr lang="es-ES" dirty="0">
                <a:solidFill>
                  <a:srgbClr val="0070C0"/>
                </a:solidFill>
              </a:rPr>
              <a:t> and </a:t>
            </a:r>
            <a:r>
              <a:rPr lang="es-ES" dirty="0" err="1">
                <a:solidFill>
                  <a:srgbClr val="0070C0"/>
                </a:solidFill>
              </a:rPr>
              <a:t>markets</a:t>
            </a:r>
            <a:r>
              <a:rPr lang="es-ES" dirty="0">
                <a:solidFill>
                  <a:srgbClr val="0070C0"/>
                </a:solidFill>
              </a:rPr>
              <a:t> complete </a:t>
            </a:r>
            <a:r>
              <a:rPr lang="es-ES" dirty="0" err="1">
                <a:solidFill>
                  <a:srgbClr val="0070C0"/>
                </a:solidFill>
              </a:rPr>
              <a:t>bespoke</a:t>
            </a:r>
            <a:r>
              <a:rPr lang="es-ES" dirty="0">
                <a:solidFill>
                  <a:srgbClr val="0070C0"/>
                </a:solidFill>
              </a:rPr>
              <a:t> </a:t>
            </a:r>
            <a:r>
              <a:rPr lang="es-ES" dirty="0" err="1">
                <a:solidFill>
                  <a:srgbClr val="0070C0"/>
                </a:solidFill>
              </a:rPr>
              <a:t>solutions</a:t>
            </a:r>
            <a:r>
              <a:rPr lang="es-ES" dirty="0">
                <a:solidFill>
                  <a:srgbClr val="0070C0"/>
                </a:solidFill>
              </a:rPr>
              <a:t> </a:t>
            </a:r>
            <a:r>
              <a:rPr lang="es-ES" dirty="0" err="1">
                <a:solidFill>
                  <a:srgbClr val="0070C0"/>
                </a:solidFill>
              </a:rPr>
              <a:t>for</a:t>
            </a:r>
            <a:r>
              <a:rPr lang="es-ES" dirty="0">
                <a:solidFill>
                  <a:srgbClr val="0070C0"/>
                </a:solidFill>
              </a:rPr>
              <a:t> </a:t>
            </a:r>
            <a:r>
              <a:rPr lang="es-ES" dirty="0" err="1">
                <a:solidFill>
                  <a:srgbClr val="0070C0"/>
                </a:solidFill>
              </a:rPr>
              <a:t>the</a:t>
            </a:r>
            <a:r>
              <a:rPr lang="es-ES" dirty="0">
                <a:solidFill>
                  <a:srgbClr val="0070C0"/>
                </a:solidFill>
              </a:rPr>
              <a:t> </a:t>
            </a:r>
            <a:r>
              <a:rPr lang="es-ES" dirty="0" err="1">
                <a:solidFill>
                  <a:srgbClr val="0070C0"/>
                </a:solidFill>
              </a:rPr>
              <a:t>aeronautic</a:t>
            </a:r>
            <a:r>
              <a:rPr lang="es-ES" dirty="0">
                <a:solidFill>
                  <a:srgbClr val="0070C0"/>
                </a:solidFill>
              </a:rPr>
              <a:t>, marine and </a:t>
            </a:r>
            <a:r>
              <a:rPr lang="es-ES" dirty="0" err="1">
                <a:solidFill>
                  <a:srgbClr val="0070C0"/>
                </a:solidFill>
              </a:rPr>
              <a:t>special</a:t>
            </a:r>
            <a:r>
              <a:rPr lang="es-ES" dirty="0">
                <a:solidFill>
                  <a:srgbClr val="0070C0"/>
                </a:solidFill>
              </a:rPr>
              <a:t> </a:t>
            </a:r>
            <a:r>
              <a:rPr lang="es-ES" dirty="0" err="1">
                <a:solidFill>
                  <a:srgbClr val="0070C0"/>
                </a:solidFill>
              </a:rPr>
              <a:t>vehicle</a:t>
            </a:r>
            <a:r>
              <a:rPr lang="es-ES" dirty="0">
                <a:solidFill>
                  <a:srgbClr val="0070C0"/>
                </a:solidFill>
              </a:rPr>
              <a:t> industries.</a:t>
            </a:r>
            <a:endParaRPr lang="es-AR" dirty="0">
              <a:solidFill>
                <a:srgbClr val="0070C0"/>
              </a:solidFill>
            </a:endParaRPr>
          </a:p>
          <a:p>
            <a:pPr algn="l"/>
            <a:r>
              <a:rPr lang="es-ES" dirty="0">
                <a:solidFill>
                  <a:srgbClr val="0070C0"/>
                </a:solidFill>
              </a:rPr>
              <a:t> </a:t>
            </a:r>
            <a:endParaRPr lang="es-AR" dirty="0">
              <a:solidFill>
                <a:srgbClr val="0070C0"/>
              </a:solidFill>
            </a:endParaRPr>
          </a:p>
          <a:p>
            <a:pPr algn="l"/>
            <a:r>
              <a:rPr lang="es-ES" dirty="0" err="1">
                <a:solidFill>
                  <a:srgbClr val="0070C0"/>
                </a:solidFill>
              </a:rPr>
              <a:t>Vision</a:t>
            </a:r>
            <a:r>
              <a:rPr lang="es-ES" dirty="0">
                <a:solidFill>
                  <a:srgbClr val="0070C0"/>
                </a:solidFill>
              </a:rPr>
              <a:t> </a:t>
            </a:r>
            <a:r>
              <a:rPr lang="es-ES" dirty="0" err="1">
                <a:solidFill>
                  <a:srgbClr val="0070C0"/>
                </a:solidFill>
              </a:rPr>
              <a:t>Systems</a:t>
            </a:r>
            <a:r>
              <a:rPr lang="es-ES" dirty="0">
                <a:solidFill>
                  <a:srgbClr val="0070C0"/>
                </a:solidFill>
              </a:rPr>
              <a:t>, una compañía </a:t>
            </a:r>
            <a:r>
              <a:rPr lang="es-ES" dirty="0" err="1">
                <a:solidFill>
                  <a:srgbClr val="0070C0"/>
                </a:solidFill>
              </a:rPr>
              <a:t>Gauzy</a:t>
            </a:r>
            <a:r>
              <a:rPr lang="es-ES" dirty="0">
                <a:solidFill>
                  <a:srgbClr val="0070C0"/>
                </a:solidFill>
              </a:rPr>
              <a:t>, tiene su sede cerca de Lyon, Francia, con una unidad de producción y ventas en Florida, EU y oficinas comerciales en Singapur, </a:t>
            </a:r>
            <a:r>
              <a:rPr lang="es-ES" dirty="0" err="1">
                <a:solidFill>
                  <a:srgbClr val="0070C0"/>
                </a:solidFill>
              </a:rPr>
              <a:t>Dubai</a:t>
            </a:r>
            <a:r>
              <a:rPr lang="es-ES" dirty="0">
                <a:solidFill>
                  <a:srgbClr val="0070C0"/>
                </a:solidFill>
              </a:rPr>
              <a:t> y Montreal. Diseña, desarrolla y comercializa soluciones completas para las industrias aeronáutica, marina y de vehículos especiales.</a:t>
            </a:r>
            <a:endParaRPr lang="es-AR"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729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normAutofit/>
          </a:bodyPr>
          <a:lstStyle/>
          <a:p>
            <a:pPr algn="l"/>
            <a:r>
              <a:rPr lang="en-US" sz="2800" dirty="0">
                <a:latin typeface="Times New Roman" panose="02020603050405020304" pitchFamily="18" charset="0"/>
                <a:cs typeface="Times New Roman" panose="02020603050405020304" pitchFamily="18" charset="0"/>
              </a:rPr>
              <a:t>22. Belts and hoses: When you're having your vehicle serviced, make the mechanic check the belts and hoses for wear and tear, regardless of the age of your car</a:t>
            </a:r>
            <a:r>
              <a:rPr lang="en-US" sz="2800" dirty="0" smtClean="0">
                <a:latin typeface="Times New Roman" panose="02020603050405020304" pitchFamily="18" charset="0"/>
                <a:cs typeface="Times New Roman" panose="02020603050405020304" pitchFamily="18" charset="0"/>
              </a:rPr>
              <a:t>.</a:t>
            </a:r>
            <a:endParaRPr lang="en-US" sz="800" dirty="0" smtClean="0">
              <a:latin typeface="Times New Roman" panose="02020603050405020304" pitchFamily="18" charset="0"/>
              <a:cs typeface="Times New Roman" panose="02020603050405020304" pitchFamily="18" charset="0"/>
            </a:endParaRPr>
          </a:p>
          <a:p>
            <a:pPr algn="l"/>
            <a:endParaRPr lang="es-AR" sz="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23. Today, however, it is more common for third-party manufacturers to purchase tires and wheels from suppliers</a:t>
            </a:r>
            <a:r>
              <a:rPr lang="en-GB" sz="2800" dirty="0" smtClean="0">
                <a:latin typeface="Times New Roman" panose="02020603050405020304" pitchFamily="18" charset="0"/>
                <a:cs typeface="Times New Roman" panose="02020603050405020304" pitchFamily="18" charset="0"/>
              </a:rPr>
              <a:t>.</a:t>
            </a:r>
            <a:endParaRPr lang="en-GB" sz="800" dirty="0" smtClean="0">
              <a:latin typeface="Times New Roman" panose="02020603050405020304" pitchFamily="18" charset="0"/>
              <a:cs typeface="Times New Roman" panose="02020603050405020304" pitchFamily="18" charset="0"/>
            </a:endParaRPr>
          </a:p>
          <a:p>
            <a:pPr algn="l"/>
            <a:endParaRPr lang="es-AR" sz="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24. Under Federal regulations, each TWA producer is required to record the DOT codes of all tires for tracking purposes</a:t>
            </a:r>
            <a:r>
              <a:rPr lang="en-GB" sz="2800" dirty="0" smtClean="0">
                <a:latin typeface="Times New Roman" panose="02020603050405020304" pitchFamily="18" charset="0"/>
                <a:cs typeface="Times New Roman" panose="02020603050405020304" pitchFamily="18" charset="0"/>
              </a:rPr>
              <a:t>.</a:t>
            </a:r>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561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normAutofit/>
          </a:bodyPr>
          <a:lstStyle/>
          <a:p>
            <a:pPr algn="l"/>
            <a:r>
              <a:rPr lang="en-GB" sz="2800" dirty="0">
                <a:latin typeface="Times New Roman" panose="02020603050405020304" pitchFamily="18" charset="0"/>
                <a:cs typeface="Times New Roman" panose="02020603050405020304" pitchFamily="18" charset="0"/>
              </a:rPr>
              <a:t>25. Prior to entering the system, the height of the tire must be verified to prevent the system from being damaged. </a:t>
            </a:r>
            <a:endParaRPr lang="en-GB" sz="800" dirty="0" smtClean="0">
              <a:latin typeface="Times New Roman" panose="02020603050405020304" pitchFamily="18" charset="0"/>
              <a:cs typeface="Times New Roman" panose="02020603050405020304" pitchFamily="18" charset="0"/>
            </a:endParaRPr>
          </a:p>
          <a:p>
            <a:pPr algn="l"/>
            <a:endParaRPr lang="es-AR" sz="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26. The association says this indicates that the “use of robots parallels overall improvements in employment rather than causing employment to decrease.</a:t>
            </a:r>
            <a:endParaRPr lang="es-AR" sz="800" dirty="0">
              <a:latin typeface="Times New Roman" panose="02020603050405020304" pitchFamily="18" charset="0"/>
              <a:cs typeface="Times New Roman" panose="02020603050405020304" pitchFamily="18" charset="0"/>
            </a:endParaRPr>
          </a:p>
          <a:p>
            <a:pPr algn="l"/>
            <a:endParaRPr lang="es-AR"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88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solidFill>
            <a:srgbClr val="FF66CC"/>
          </a:solidFill>
          <a:ln w="57150">
            <a:solidFill>
              <a:srgbClr val="FF66CC"/>
            </a:solidFill>
          </a:ln>
        </p:spPr>
        <p:txBody>
          <a:bodyPr anchor="ctr">
            <a:normAutofit/>
          </a:bodyPr>
          <a:lstStyle/>
          <a:p>
            <a:r>
              <a:rPr lang="es-AR" sz="3200" b="1" dirty="0" smtClean="0">
                <a:solidFill>
                  <a:schemeClr val="bg1"/>
                </a:solidFill>
              </a:rPr>
              <a:t>C. </a:t>
            </a:r>
            <a:r>
              <a:rPr lang="es-AR" sz="3200" b="1" u="sng" dirty="0" smtClean="0">
                <a:solidFill>
                  <a:schemeClr val="bg1"/>
                </a:solidFill>
              </a:rPr>
              <a:t>Lea el texto que está a continuación. Tradúzcalo</a:t>
            </a:r>
          </a:p>
          <a:p>
            <a:pPr algn="l"/>
            <a:r>
              <a:rPr lang="es-ES" sz="3200" dirty="0" smtClean="0">
                <a:solidFill>
                  <a:schemeClr val="bg1"/>
                </a:solidFill>
              </a:rPr>
              <a:t>                 Arquitectur</a:t>
            </a:r>
            <a:r>
              <a:rPr lang="es-ES" sz="3200" dirty="0" smtClean="0">
                <a:solidFill>
                  <a:schemeClr val="bg1"/>
                </a:solidFill>
              </a:rPr>
              <a:t>a y Civil</a:t>
            </a:r>
            <a:endParaRPr lang="es-ES" sz="3200" dirty="0" smtClean="0">
              <a:solidFill>
                <a:schemeClr val="bg1"/>
              </a:solidFill>
            </a:endParaRPr>
          </a:p>
          <a:p>
            <a:pPr algn="l"/>
            <a:r>
              <a:rPr lang="es-ES" sz="3200" dirty="0">
                <a:solidFill>
                  <a:schemeClr val="bg1"/>
                </a:solidFill>
              </a:rPr>
              <a:t> </a:t>
            </a:r>
            <a:r>
              <a:rPr lang="es-ES" sz="3200" dirty="0" smtClean="0">
                <a:solidFill>
                  <a:schemeClr val="bg1"/>
                </a:solidFill>
              </a:rPr>
              <a:t>                 Industrial y Petróleos</a:t>
            </a:r>
            <a:endParaRPr lang="es-ES" sz="3200" dirty="0">
              <a:solidFill>
                <a:schemeClr val="bg1"/>
              </a:solidFill>
            </a:endParaRPr>
          </a:p>
          <a:p>
            <a:pPr algn="l"/>
            <a:r>
              <a:rPr lang="es-ES" sz="3200" dirty="0">
                <a:solidFill>
                  <a:schemeClr val="bg1"/>
                </a:solidFill>
              </a:rPr>
              <a:t> </a:t>
            </a:r>
            <a:r>
              <a:rPr lang="es-ES" sz="3200" dirty="0" smtClean="0">
                <a:solidFill>
                  <a:schemeClr val="bg1"/>
                </a:solidFill>
              </a:rPr>
              <a:t>                 Mecatrónica y LCC</a:t>
            </a:r>
            <a:endParaRPr lang="es-AR" sz="3200" dirty="0">
              <a:solidFill>
                <a:schemeClr val="bg1"/>
              </a:solidFill>
            </a:endParaRPr>
          </a:p>
        </p:txBody>
      </p:sp>
      <p:sp>
        <p:nvSpPr>
          <p:cNvPr id="4" name="Rectángulo 3"/>
          <p:cNvSpPr/>
          <p:nvPr/>
        </p:nvSpPr>
        <p:spPr>
          <a:xfrm>
            <a:off x="2194560" y="2773680"/>
            <a:ext cx="894080" cy="44704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p:cNvSpPr/>
          <p:nvPr/>
        </p:nvSpPr>
        <p:spPr>
          <a:xfrm>
            <a:off x="2194560" y="3337560"/>
            <a:ext cx="894080" cy="4470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p:nvSpPr>
        <p:spPr>
          <a:xfrm>
            <a:off x="2194560" y="3916680"/>
            <a:ext cx="894080" cy="4470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67097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1050323" y="2085882"/>
            <a:ext cx="9895262" cy="3425293"/>
          </a:xfrm>
        </p:spPr>
        <p:txBody>
          <a:bodyPr>
            <a:normAutofit/>
          </a:bodyPr>
          <a:lstStyle/>
          <a:p>
            <a:pPr marL="0" indent="0">
              <a:lnSpc>
                <a:spcPct val="90000"/>
              </a:lnSpc>
              <a:buNone/>
            </a:pPr>
            <a:endParaRPr lang="en-US" sz="3600" dirty="0"/>
          </a:p>
          <a:p>
            <a:pPr marL="609600" indent="-609600">
              <a:lnSpc>
                <a:spcPct val="90000"/>
              </a:lnSpc>
            </a:pPr>
            <a:endParaRPr lang="es-ES" sz="3600" dirty="0"/>
          </a:p>
        </p:txBody>
      </p:sp>
      <p:pic>
        <p:nvPicPr>
          <p:cNvPr id="3" name="Audio 2">
            <a:hlinkClick r:id="" action="ppaction://media"/>
            <a:extLst>
              <a:ext uri="{FF2B5EF4-FFF2-40B4-BE49-F238E27FC236}">
                <a16:creationId xmlns:a16="http://schemas.microsoft.com/office/drawing/2014/main" id="{E747B236-CCA2-4C0B-8969-67F07E49940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5586" y="5016500"/>
            <a:ext cx="609600" cy="609600"/>
          </a:xfrm>
          <a:prstGeom prst="rect">
            <a:avLst/>
          </a:prstGeom>
        </p:spPr>
      </p:pic>
      <p:graphicFrame>
        <p:nvGraphicFramePr>
          <p:cNvPr id="2" name="Tabla 1"/>
          <p:cNvGraphicFramePr>
            <a:graphicFrameLocks noGrp="1"/>
          </p:cNvGraphicFramePr>
          <p:nvPr>
            <p:extLst/>
          </p:nvPr>
        </p:nvGraphicFramePr>
        <p:xfrm>
          <a:off x="891456" y="640541"/>
          <a:ext cx="10054130" cy="5286611"/>
        </p:xfrm>
        <a:graphic>
          <a:graphicData uri="http://schemas.openxmlformats.org/drawingml/2006/table">
            <a:tbl>
              <a:tblPr firstRow="1" bandRow="1">
                <a:tableStyleId>{5C22544A-7EE6-4342-B048-85BDC9FD1C3A}</a:tableStyleId>
              </a:tblPr>
              <a:tblGrid>
                <a:gridCol w="5027065">
                  <a:extLst>
                    <a:ext uri="{9D8B030D-6E8A-4147-A177-3AD203B41FA5}">
                      <a16:colId xmlns:a16="http://schemas.microsoft.com/office/drawing/2014/main" val="1144896413"/>
                    </a:ext>
                  </a:extLst>
                </a:gridCol>
                <a:gridCol w="5027065">
                  <a:extLst>
                    <a:ext uri="{9D8B030D-6E8A-4147-A177-3AD203B41FA5}">
                      <a16:colId xmlns:a16="http://schemas.microsoft.com/office/drawing/2014/main" val="3898887908"/>
                    </a:ext>
                  </a:extLst>
                </a:gridCol>
              </a:tblGrid>
              <a:tr h="356098">
                <a:tc>
                  <a:txBody>
                    <a:bodyPr/>
                    <a:lstStyle/>
                    <a:p>
                      <a:r>
                        <a:rPr lang="es-MX" sz="2400" b="1" dirty="0" err="1" smtClean="0">
                          <a:solidFill>
                            <a:schemeClr val="tx1"/>
                          </a:solidFill>
                        </a:rPr>
                        <a:t>keep</a:t>
                      </a:r>
                      <a:endParaRPr lang="es-A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tc>
                  <a:txBody>
                    <a:bodyPr/>
                    <a:lstStyle/>
                    <a:p>
                      <a:r>
                        <a:rPr lang="es-MX" sz="2400" b="1" dirty="0" err="1" smtClean="0">
                          <a:solidFill>
                            <a:schemeClr val="tx1"/>
                          </a:solidFill>
                        </a:rPr>
                        <a:t>Keep</a:t>
                      </a:r>
                      <a:r>
                        <a:rPr lang="es-MX" sz="2400" b="1" dirty="0" smtClean="0">
                          <a:solidFill>
                            <a:schemeClr val="tx1"/>
                          </a:solidFill>
                        </a:rPr>
                        <a:t> … </a:t>
                      </a:r>
                      <a:r>
                        <a:rPr lang="es-MX" sz="2400" b="1" dirty="0" err="1" smtClean="0">
                          <a:solidFill>
                            <a:schemeClr val="tx1"/>
                          </a:solidFill>
                        </a:rPr>
                        <a:t>from</a:t>
                      </a:r>
                      <a:r>
                        <a:rPr lang="es-MX" sz="2400" b="1" dirty="0" smtClean="0">
                          <a:solidFill>
                            <a:schemeClr val="tx1"/>
                          </a:solidFill>
                        </a:rPr>
                        <a:t> + </a:t>
                      </a:r>
                      <a:r>
                        <a:rPr lang="es-MX" sz="2400" b="1" dirty="0" err="1" smtClean="0">
                          <a:solidFill>
                            <a:schemeClr val="tx1"/>
                          </a:solidFill>
                        </a:rPr>
                        <a:t>ing</a:t>
                      </a:r>
                      <a:endParaRPr lang="es-A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extLst>
                  <a:ext uri="{0D108BD9-81ED-4DB2-BD59-A6C34878D82A}">
                    <a16:rowId xmlns:a16="http://schemas.microsoft.com/office/drawing/2014/main" val="1737818320"/>
                  </a:ext>
                </a:extLst>
              </a:tr>
              <a:tr h="616023">
                <a:tc>
                  <a:txBody>
                    <a:bodyPr/>
                    <a:lstStyle/>
                    <a:p>
                      <a:r>
                        <a:rPr lang="en-US" sz="2400" dirty="0" smtClean="0"/>
                        <a:t>It is important to keep the quality at the specified level</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400" dirty="0" err="1" smtClean="0"/>
                        <a:t>The</a:t>
                      </a:r>
                      <a:r>
                        <a:rPr lang="es-ES" sz="2400" dirty="0" smtClean="0"/>
                        <a:t> </a:t>
                      </a:r>
                      <a:r>
                        <a:rPr lang="es-ES" sz="2400" dirty="0" err="1" smtClean="0"/>
                        <a:t>mud</a:t>
                      </a:r>
                      <a:r>
                        <a:rPr lang="es-ES" sz="2400" dirty="0" smtClean="0"/>
                        <a:t> </a:t>
                      </a:r>
                      <a:r>
                        <a:rPr lang="es-ES" sz="2400" dirty="0" err="1" smtClean="0"/>
                        <a:t>cleaner</a:t>
                      </a:r>
                      <a:r>
                        <a:rPr lang="es-ES" sz="2400" dirty="0" smtClean="0"/>
                        <a:t> </a:t>
                      </a:r>
                      <a:r>
                        <a:rPr lang="es-ES" sz="2400" dirty="0" err="1" smtClean="0"/>
                        <a:t>screen</a:t>
                      </a:r>
                      <a:r>
                        <a:rPr lang="es-ES" sz="2400" dirty="0" smtClean="0"/>
                        <a:t> </a:t>
                      </a:r>
                      <a:r>
                        <a:rPr lang="es-ES" sz="2400" dirty="0" err="1" smtClean="0"/>
                        <a:t>keeps</a:t>
                      </a:r>
                      <a:r>
                        <a:rPr lang="es-ES" sz="2400" dirty="0" smtClean="0"/>
                        <a:t> </a:t>
                      </a:r>
                      <a:r>
                        <a:rPr lang="es-ES" sz="2400" dirty="0" err="1" smtClean="0"/>
                        <a:t>larger</a:t>
                      </a:r>
                      <a:r>
                        <a:rPr lang="es-ES" sz="2400" dirty="0" smtClean="0"/>
                        <a:t> </a:t>
                      </a:r>
                      <a:r>
                        <a:rPr lang="es-ES" sz="2400" dirty="0" err="1" smtClean="0"/>
                        <a:t>particles</a:t>
                      </a:r>
                      <a:r>
                        <a:rPr lang="es-ES" sz="2400" dirty="0" smtClean="0"/>
                        <a:t> </a:t>
                      </a:r>
                      <a:r>
                        <a:rPr lang="es-ES" sz="2400" dirty="0" err="1" smtClean="0"/>
                        <a:t>from</a:t>
                      </a:r>
                      <a:r>
                        <a:rPr lang="es-ES" sz="2400" dirty="0" smtClean="0"/>
                        <a:t> </a:t>
                      </a:r>
                      <a:r>
                        <a:rPr lang="es-ES" sz="2400" dirty="0" err="1" smtClean="0"/>
                        <a:t>entering</a:t>
                      </a:r>
                      <a:r>
                        <a:rPr lang="es-ES" sz="2400" dirty="0" smtClean="0"/>
                        <a:t> </a:t>
                      </a:r>
                      <a:r>
                        <a:rPr lang="es-ES" sz="2400" dirty="0" err="1" smtClean="0"/>
                        <a:t>the</a:t>
                      </a:r>
                      <a:r>
                        <a:rPr lang="es-ES" sz="2400" dirty="0" smtClean="0"/>
                        <a:t> </a:t>
                      </a:r>
                      <a:r>
                        <a:rPr lang="es-ES" sz="2400" dirty="0" err="1" smtClean="0"/>
                        <a:t>system</a:t>
                      </a:r>
                      <a:r>
                        <a:rPr lang="es-ES" sz="2400" dirty="0" smtClean="0"/>
                        <a:t>.</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4053223"/>
                  </a:ext>
                </a:extLst>
              </a:tr>
              <a:tr h="356098">
                <a:tc>
                  <a:txBody>
                    <a:bodyPr/>
                    <a:lstStyle/>
                    <a:p>
                      <a:r>
                        <a:rPr lang="es-MX" sz="2400" b="1" dirty="0" err="1" smtClean="0"/>
                        <a:t>prevent</a:t>
                      </a:r>
                      <a:endParaRPr lang="es-A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tc>
                  <a:txBody>
                    <a:bodyPr/>
                    <a:lstStyle/>
                    <a:p>
                      <a:r>
                        <a:rPr lang="es-MX" sz="2400" b="1" dirty="0" err="1" smtClean="0"/>
                        <a:t>prevent</a:t>
                      </a:r>
                      <a:r>
                        <a:rPr lang="es-MX" sz="2400" b="1" dirty="0" smtClean="0"/>
                        <a:t> … </a:t>
                      </a:r>
                      <a:r>
                        <a:rPr lang="es-MX" sz="2400" b="1" dirty="0" err="1" smtClean="0"/>
                        <a:t>from</a:t>
                      </a:r>
                      <a:r>
                        <a:rPr lang="es-MX" sz="2400" b="1" dirty="0" smtClean="0"/>
                        <a:t> + </a:t>
                      </a:r>
                      <a:r>
                        <a:rPr lang="es-MX" sz="2400" b="1" dirty="0" err="1" smtClean="0"/>
                        <a:t>ing</a:t>
                      </a:r>
                      <a:endParaRPr lang="es-A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extLst>
                  <a:ext uri="{0D108BD9-81ED-4DB2-BD59-A6C34878D82A}">
                    <a16:rowId xmlns:a16="http://schemas.microsoft.com/office/drawing/2014/main" val="2273866598"/>
                  </a:ext>
                </a:extLst>
              </a:tr>
              <a:tr h="356098">
                <a:tc>
                  <a:txBody>
                    <a:bodyPr/>
                    <a:lstStyle/>
                    <a:p>
                      <a:r>
                        <a:rPr lang="es-ES" sz="2400" dirty="0" err="1" smtClean="0"/>
                        <a:t>This</a:t>
                      </a:r>
                      <a:r>
                        <a:rPr lang="es-ES" sz="2400" dirty="0" smtClean="0"/>
                        <a:t> </a:t>
                      </a:r>
                      <a:r>
                        <a:rPr lang="es-ES" sz="2400" dirty="0" err="1" smtClean="0"/>
                        <a:t>device</a:t>
                      </a:r>
                      <a:r>
                        <a:rPr lang="es-ES" sz="2400" dirty="0" smtClean="0"/>
                        <a:t> </a:t>
                      </a:r>
                      <a:r>
                        <a:rPr lang="es-ES" sz="2400" dirty="0" err="1" smtClean="0"/>
                        <a:t>will</a:t>
                      </a:r>
                      <a:r>
                        <a:rPr lang="es-ES" sz="2400" baseline="0" dirty="0" smtClean="0"/>
                        <a:t> </a:t>
                      </a:r>
                      <a:r>
                        <a:rPr lang="es-ES" sz="2400" baseline="0" dirty="0" err="1" smtClean="0"/>
                        <a:t>prevent</a:t>
                      </a:r>
                      <a:r>
                        <a:rPr lang="es-ES" sz="2400" baseline="0" dirty="0" smtClean="0"/>
                        <a:t> </a:t>
                      </a:r>
                      <a:r>
                        <a:rPr lang="es-ES" sz="2400" baseline="0" dirty="0" err="1" smtClean="0"/>
                        <a:t>the</a:t>
                      </a:r>
                      <a:r>
                        <a:rPr lang="es-ES" sz="2400" baseline="0" dirty="0" smtClean="0"/>
                        <a:t> </a:t>
                      </a:r>
                      <a:r>
                        <a:rPr lang="es-ES" sz="2400" baseline="0" dirty="0" err="1" smtClean="0"/>
                        <a:t>shaft</a:t>
                      </a:r>
                      <a:r>
                        <a:rPr lang="es-ES" sz="2400" baseline="0" dirty="0" smtClean="0"/>
                        <a:t> </a:t>
                      </a:r>
                      <a:r>
                        <a:rPr lang="es-ES" sz="2400" baseline="0" dirty="0" err="1" smtClean="0"/>
                        <a:t>movement</a:t>
                      </a:r>
                      <a:r>
                        <a:rPr lang="es-ES" sz="2400" baseline="0" dirty="0" smtClean="0"/>
                        <a:t>.</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400" dirty="0" err="1" smtClean="0"/>
                        <a:t>This</a:t>
                      </a:r>
                      <a:r>
                        <a:rPr lang="es-ES" sz="2400" dirty="0" smtClean="0"/>
                        <a:t> </a:t>
                      </a:r>
                      <a:r>
                        <a:rPr lang="es-ES" sz="2400" dirty="0" err="1" smtClean="0"/>
                        <a:t>device</a:t>
                      </a:r>
                      <a:r>
                        <a:rPr lang="es-ES" sz="2400" dirty="0" smtClean="0"/>
                        <a:t> </a:t>
                      </a:r>
                      <a:r>
                        <a:rPr lang="es-ES" sz="2400" dirty="0" err="1" smtClean="0"/>
                        <a:t>will</a:t>
                      </a:r>
                      <a:r>
                        <a:rPr lang="es-ES" sz="2400" baseline="0" dirty="0" smtClean="0"/>
                        <a:t> </a:t>
                      </a:r>
                      <a:r>
                        <a:rPr lang="es-ES" sz="2400" baseline="0" dirty="0" err="1" smtClean="0"/>
                        <a:t>prevent</a:t>
                      </a:r>
                      <a:r>
                        <a:rPr lang="es-ES" sz="2400" baseline="0" dirty="0" smtClean="0"/>
                        <a:t> </a:t>
                      </a:r>
                      <a:r>
                        <a:rPr lang="es-ES" sz="2400" baseline="0" dirty="0" err="1" smtClean="0"/>
                        <a:t>the</a:t>
                      </a:r>
                      <a:r>
                        <a:rPr lang="es-ES" sz="2400" baseline="0" dirty="0" smtClean="0"/>
                        <a:t> </a:t>
                      </a:r>
                      <a:r>
                        <a:rPr lang="es-ES" sz="2400" baseline="0" dirty="0" err="1" smtClean="0"/>
                        <a:t>shaft</a:t>
                      </a:r>
                      <a:r>
                        <a:rPr lang="es-ES" sz="2400" baseline="0" dirty="0" smtClean="0"/>
                        <a:t> </a:t>
                      </a:r>
                      <a:r>
                        <a:rPr lang="es-ES" sz="2400" baseline="0" dirty="0" err="1" smtClean="0"/>
                        <a:t>from</a:t>
                      </a:r>
                      <a:r>
                        <a:rPr lang="es-ES" sz="2400" baseline="0" dirty="0" smtClean="0"/>
                        <a:t> </a:t>
                      </a:r>
                      <a:r>
                        <a:rPr lang="es-ES" sz="2400" baseline="0" dirty="0" err="1" smtClean="0"/>
                        <a:t>moving</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198550"/>
                  </a:ext>
                </a:extLst>
              </a:tr>
              <a:tr h="623171">
                <a:tc>
                  <a:txBody>
                    <a:bodyPr/>
                    <a:lstStyle/>
                    <a:p>
                      <a:r>
                        <a:rPr lang="es-MX" sz="2400" b="1" dirty="0" err="1" smtClean="0"/>
                        <a:t>restrict</a:t>
                      </a:r>
                      <a:endParaRPr lang="es-A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1" dirty="0" err="1" smtClean="0"/>
                        <a:t>restrict</a:t>
                      </a:r>
                      <a:r>
                        <a:rPr lang="es-MX" sz="2400" b="1" dirty="0" smtClean="0"/>
                        <a:t> … </a:t>
                      </a:r>
                      <a:r>
                        <a:rPr lang="es-MX" sz="2400" b="1" dirty="0" err="1" smtClean="0"/>
                        <a:t>from</a:t>
                      </a:r>
                      <a:r>
                        <a:rPr lang="es-MX" sz="2400" b="1" dirty="0" smtClean="0"/>
                        <a:t> + </a:t>
                      </a:r>
                      <a:r>
                        <a:rPr lang="es-MX" sz="2400" b="1" dirty="0" err="1" smtClean="0"/>
                        <a:t>ing</a:t>
                      </a:r>
                      <a:endParaRPr lang="es-AR" sz="2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extLst>
                  <a:ext uri="{0D108BD9-81ED-4DB2-BD59-A6C34878D82A}">
                    <a16:rowId xmlns:a16="http://schemas.microsoft.com/office/drawing/2014/main" val="1528304760"/>
                  </a:ext>
                </a:extLst>
              </a:tr>
              <a:tr h="356098">
                <a:tc>
                  <a:txBody>
                    <a:bodyPr/>
                    <a:lstStyle/>
                    <a:p>
                      <a:r>
                        <a:rPr lang="en-US" sz="2400" dirty="0" smtClean="0"/>
                        <a:t>He restricted his work to that of observing.</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400" dirty="0" err="1" smtClean="0"/>
                        <a:t>They</a:t>
                      </a:r>
                      <a:r>
                        <a:rPr lang="es-ES" sz="2400" baseline="0" dirty="0" smtClean="0"/>
                        <a:t> </a:t>
                      </a:r>
                      <a:r>
                        <a:rPr lang="es-ES" sz="2400" baseline="0" dirty="0" err="1" smtClean="0"/>
                        <a:t>restricted</a:t>
                      </a:r>
                      <a:r>
                        <a:rPr lang="es-ES" sz="2400" baseline="0" dirty="0" smtClean="0"/>
                        <a:t> </a:t>
                      </a:r>
                      <a:r>
                        <a:rPr lang="es-ES" sz="2400" baseline="0" dirty="0" err="1" smtClean="0"/>
                        <a:t>the</a:t>
                      </a:r>
                      <a:r>
                        <a:rPr lang="es-ES" sz="2400" baseline="0" dirty="0" smtClean="0"/>
                        <a:t> fluid </a:t>
                      </a:r>
                      <a:r>
                        <a:rPr lang="es-ES" sz="2400" baseline="0" dirty="0" err="1" smtClean="0"/>
                        <a:t>from</a:t>
                      </a:r>
                      <a:r>
                        <a:rPr lang="es-ES" sz="2400" baseline="0" dirty="0" smtClean="0"/>
                        <a:t> </a:t>
                      </a:r>
                      <a:r>
                        <a:rPr lang="es-ES" sz="2400" baseline="0" dirty="0" err="1" smtClean="0"/>
                        <a:t>spilling</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529724"/>
                  </a:ext>
                </a:extLst>
              </a:tr>
              <a:tr h="389715">
                <a:tc>
                  <a:txBody>
                    <a:bodyPr/>
                    <a:lstStyle/>
                    <a:p>
                      <a:r>
                        <a:rPr lang="es-MX" sz="2400" b="1" dirty="0" smtClean="0"/>
                        <a:t>stop</a:t>
                      </a:r>
                      <a:endParaRPr lang="es-A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1" dirty="0" smtClean="0"/>
                        <a:t>stop … </a:t>
                      </a:r>
                      <a:r>
                        <a:rPr lang="es-MX" sz="2400" b="1" dirty="0" err="1" smtClean="0"/>
                        <a:t>from</a:t>
                      </a:r>
                      <a:r>
                        <a:rPr lang="es-MX" sz="2400" b="1" dirty="0" smtClean="0"/>
                        <a:t> + </a:t>
                      </a:r>
                      <a:r>
                        <a:rPr lang="es-MX" sz="2400" b="1" dirty="0" err="1" smtClean="0"/>
                        <a:t>ing</a:t>
                      </a:r>
                      <a:endParaRPr lang="es-A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extLst>
                  <a:ext uri="{0D108BD9-81ED-4DB2-BD59-A6C34878D82A}">
                    <a16:rowId xmlns:a16="http://schemas.microsoft.com/office/drawing/2014/main" val="3689485749"/>
                  </a:ext>
                </a:extLst>
              </a:tr>
              <a:tr h="356098">
                <a:tc>
                  <a:txBody>
                    <a:bodyPr/>
                    <a:lstStyle/>
                    <a:p>
                      <a:r>
                        <a:rPr lang="es-ES" sz="2400" dirty="0" err="1" smtClean="0"/>
                        <a:t>They</a:t>
                      </a:r>
                      <a:r>
                        <a:rPr lang="es-ES" sz="2400" dirty="0" smtClean="0"/>
                        <a:t> </a:t>
                      </a:r>
                      <a:r>
                        <a:rPr lang="es-ES" sz="2400" dirty="0" err="1" smtClean="0"/>
                        <a:t>stopped</a:t>
                      </a:r>
                      <a:r>
                        <a:rPr lang="es-ES" sz="2400" dirty="0" smtClean="0"/>
                        <a:t> </a:t>
                      </a:r>
                      <a:r>
                        <a:rPr lang="es-ES" sz="2400" dirty="0" err="1" smtClean="0"/>
                        <a:t>the</a:t>
                      </a:r>
                      <a:r>
                        <a:rPr lang="es-ES" sz="2400" dirty="0" smtClean="0"/>
                        <a:t> </a:t>
                      </a:r>
                      <a:r>
                        <a:rPr lang="es-ES" sz="2400" dirty="0" err="1" smtClean="0"/>
                        <a:t>production</a:t>
                      </a:r>
                      <a:r>
                        <a:rPr lang="es-ES" sz="2400" dirty="0" smtClean="0"/>
                        <a:t> of </a:t>
                      </a:r>
                      <a:r>
                        <a:rPr lang="es-ES" sz="2400" dirty="0" err="1" smtClean="0"/>
                        <a:t>that</a:t>
                      </a:r>
                      <a:r>
                        <a:rPr lang="es-ES" sz="2400" dirty="0" smtClean="0"/>
                        <a:t> </a:t>
                      </a:r>
                      <a:r>
                        <a:rPr lang="es-ES" sz="2400" dirty="0" err="1" smtClean="0"/>
                        <a:t>product</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We</a:t>
                      </a:r>
                      <a:r>
                        <a:rPr lang="en-US" sz="2400" baseline="0" dirty="0" smtClean="0"/>
                        <a:t> do not</a:t>
                      </a:r>
                      <a:r>
                        <a:rPr lang="en-US" sz="2400" dirty="0" smtClean="0"/>
                        <a:t> stop workers from thinking</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7000049"/>
                  </a:ext>
                </a:extLst>
              </a:tr>
            </a:tbl>
          </a:graphicData>
        </a:graphic>
      </p:graphicFrame>
    </p:spTree>
    <p:extLst>
      <p:ext uri="{BB962C8B-B14F-4D97-AF65-F5344CB8AC3E}">
        <p14:creationId xmlns:p14="http://schemas.microsoft.com/office/powerpoint/2010/main" val="2126023157"/>
      </p:ext>
    </p:extLst>
  </p:cSld>
  <p:clrMapOvr>
    <a:masterClrMapping/>
  </p:clrMapOvr>
  <mc:AlternateContent xmlns:mc="http://schemas.openxmlformats.org/markup-compatibility/2006" xmlns:p14="http://schemas.microsoft.com/office/powerpoint/2010/main">
    <mc:Choice Requires="p14">
      <p:transition spd="slow" p14:dur="2000" advTm="67883"/>
    </mc:Choice>
    <mc:Fallback xmlns="">
      <p:transition spd="slow" advTm="678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solidFill>
            <a:srgbClr val="FFCCFF"/>
          </a:solidFill>
          <a:ln w="57150">
            <a:solidFill>
              <a:srgbClr val="FF66CC"/>
            </a:solidFill>
          </a:ln>
        </p:spPr>
        <p:txBody>
          <a:bodyPr>
            <a:normAutofit/>
          </a:bodyPr>
          <a:lstStyle/>
          <a:p>
            <a:r>
              <a:rPr lang="en-GB" sz="3600" b="1" u="heavy" dirty="0">
                <a:solidFill>
                  <a:srgbClr val="FF66CC"/>
                </a:solidFill>
                <a:uFill>
                  <a:solidFill>
                    <a:srgbClr val="FF0000"/>
                  </a:solidFill>
                </a:uFill>
                <a:latin typeface="Arial Black" panose="020B0A04020102020204" pitchFamily="34" charset="0"/>
              </a:rPr>
              <a:t>Developable</a:t>
            </a:r>
            <a:r>
              <a:rPr lang="en-GB" sz="3600" b="1" dirty="0">
                <a:solidFill>
                  <a:srgbClr val="FF66CC"/>
                </a:solidFill>
                <a:latin typeface="Arial Black" panose="020B0A04020102020204" pitchFamily="34" charset="0"/>
              </a:rPr>
              <a:t> mechanisms can reside inside the surface of a </a:t>
            </a:r>
            <a:r>
              <a:rPr lang="en-GB" sz="3600" b="1" dirty="0" smtClean="0">
                <a:solidFill>
                  <a:srgbClr val="FF66CC"/>
                </a:solidFill>
                <a:latin typeface="Arial Black" panose="020B0A04020102020204" pitchFamily="34" charset="0"/>
              </a:rPr>
              <a:t>structure</a:t>
            </a:r>
          </a:p>
          <a:p>
            <a:endParaRPr lang="en-GB" sz="3600" b="1" dirty="0">
              <a:solidFill>
                <a:srgbClr val="FF66CC"/>
              </a:solidFill>
              <a:latin typeface="Arial Black" panose="020B0A04020102020204" pitchFamily="34" charset="0"/>
            </a:endParaRPr>
          </a:p>
          <a:p>
            <a:endParaRPr lang="en-GB" sz="3600" b="1" dirty="0" smtClean="0">
              <a:solidFill>
                <a:srgbClr val="FF66CC"/>
              </a:solidFill>
              <a:latin typeface="Arial Black" panose="020B0A04020102020204" pitchFamily="34" charset="0"/>
            </a:endParaRPr>
          </a:p>
          <a:p>
            <a:pPr algn="l"/>
            <a:r>
              <a:rPr lang="en-GB" sz="2800" b="1" i="1" dirty="0"/>
              <a:t>Date: </a:t>
            </a:r>
            <a:r>
              <a:rPr lang="en-GB" sz="2800" b="1" dirty="0"/>
              <a:t>February 13, 2019 </a:t>
            </a:r>
            <a:r>
              <a:rPr lang="en-GB" sz="2800" b="1" dirty="0" smtClean="0"/>
              <a:t>    </a:t>
            </a:r>
            <a:r>
              <a:rPr lang="en-GB" sz="2800" b="1" i="1" dirty="0" smtClean="0"/>
              <a:t>Source</a:t>
            </a:r>
            <a:r>
              <a:rPr lang="en-GB" sz="2800" b="1" i="1" dirty="0"/>
              <a:t>: </a:t>
            </a:r>
            <a:r>
              <a:rPr lang="en-GB" sz="2800" b="1" dirty="0"/>
              <a:t>Brigham Young University</a:t>
            </a:r>
            <a:endParaRPr lang="es-AR" sz="2800" b="1" dirty="0">
              <a:solidFill>
                <a:srgbClr val="FF66CC"/>
              </a:solidFill>
              <a:latin typeface="Arial Black" panose="020B0A04020102020204" pitchFamily="34" charset="0"/>
            </a:endParaRPr>
          </a:p>
        </p:txBody>
      </p:sp>
    </p:spTree>
    <p:extLst>
      <p:ext uri="{BB962C8B-B14F-4D97-AF65-F5344CB8AC3E}">
        <p14:creationId xmlns:p14="http://schemas.microsoft.com/office/powerpoint/2010/main" val="325711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solidFill>
            <a:srgbClr val="FFCCFF"/>
          </a:solidFill>
          <a:ln w="57150">
            <a:solidFill>
              <a:schemeClr val="accent1"/>
            </a:solidFill>
          </a:ln>
        </p:spPr>
        <p:txBody>
          <a:bodyPr>
            <a:normAutofit/>
          </a:bodyPr>
          <a:lstStyle/>
          <a:p>
            <a:endParaRPr lang="en-GB" dirty="0" smtClean="0"/>
          </a:p>
          <a:p>
            <a:endParaRPr lang="en-GB" dirty="0"/>
          </a:p>
          <a:p>
            <a:endParaRPr lang="en-GB" dirty="0" smtClean="0"/>
          </a:p>
          <a:p>
            <a:endParaRPr lang="en-GB" dirty="0"/>
          </a:p>
          <a:p>
            <a:pPr algn="l"/>
            <a:r>
              <a:rPr lang="en-GB" sz="2800" b="1" dirty="0" smtClean="0"/>
              <a:t>In </a:t>
            </a:r>
            <a:r>
              <a:rPr lang="en-GB" sz="2800" b="1" dirty="0"/>
              <a:t>a paper published today in </a:t>
            </a:r>
            <a:r>
              <a:rPr lang="en-GB" sz="2800" b="1" i="1" dirty="0"/>
              <a:t>Science Robotics</a:t>
            </a:r>
            <a:r>
              <a:rPr lang="en-GB" sz="2800" b="1" dirty="0"/>
              <a:t>, engineers at Brigham Young University detail new technology that allows them to build complex mechanisms </a:t>
            </a:r>
            <a:r>
              <a:rPr lang="en-GB" sz="2800" dirty="0"/>
              <a:t>into the exterior of a structure </a:t>
            </a:r>
            <a:r>
              <a:rPr lang="en-GB" sz="2800" u="heavy" dirty="0">
                <a:uFill>
                  <a:solidFill>
                    <a:srgbClr val="FF0000"/>
                  </a:solidFill>
                </a:uFill>
              </a:rPr>
              <a:t>without</a:t>
            </a:r>
            <a:r>
              <a:rPr lang="en-GB" sz="2800" dirty="0"/>
              <a:t> taking up </a:t>
            </a:r>
            <a:r>
              <a:rPr lang="en-GB" sz="2800" u="heavy" dirty="0">
                <a:uFill>
                  <a:solidFill>
                    <a:srgbClr val="FF0000"/>
                  </a:solidFill>
                </a:uFill>
              </a:rPr>
              <a:t>any</a:t>
            </a:r>
            <a:r>
              <a:rPr lang="en-GB" sz="2800" dirty="0"/>
              <a:t> actual space below the surface.</a:t>
            </a:r>
            <a:endParaRPr lang="es-AR" sz="2800" dirty="0"/>
          </a:p>
        </p:txBody>
      </p:sp>
      <p:graphicFrame>
        <p:nvGraphicFramePr>
          <p:cNvPr id="4" name="Tabla 3"/>
          <p:cNvGraphicFramePr>
            <a:graphicFrameLocks noGrp="1"/>
          </p:cNvGraphicFramePr>
          <p:nvPr>
            <p:extLst>
              <p:ext uri="{D42A27DB-BD31-4B8C-83A1-F6EECF244321}">
                <p14:modId xmlns:p14="http://schemas.microsoft.com/office/powerpoint/2010/main" val="1075182831"/>
              </p:ext>
            </p:extLst>
          </p:nvPr>
        </p:nvGraphicFramePr>
        <p:xfrm>
          <a:off x="1524000" y="1588346"/>
          <a:ext cx="9019309" cy="1371600"/>
        </p:xfrm>
        <a:graphic>
          <a:graphicData uri="http://schemas.openxmlformats.org/drawingml/2006/table">
            <a:tbl>
              <a:tblPr firstRow="1" bandRow="1">
                <a:tableStyleId>{5C22544A-7EE6-4342-B048-85BDC9FD1C3A}</a:tableStyleId>
              </a:tblPr>
              <a:tblGrid>
                <a:gridCol w="9019309">
                  <a:extLst>
                    <a:ext uri="{9D8B030D-6E8A-4147-A177-3AD203B41FA5}">
                      <a16:colId xmlns:a16="http://schemas.microsoft.com/office/drawing/2014/main" val="20000"/>
                    </a:ext>
                  </a:extLst>
                </a:gridCol>
              </a:tblGrid>
              <a:tr h="1215121">
                <a:tc>
                  <a:txBody>
                    <a:bodyPr/>
                    <a:lstStyle/>
                    <a:p>
                      <a:r>
                        <a:rPr lang="en-GB" sz="2800" b="1" kern="1200" dirty="0" smtClean="0">
                          <a:solidFill>
                            <a:schemeClr val="lt1"/>
                          </a:solidFill>
                          <a:effectLst/>
                          <a:latin typeface="+mn-lt"/>
                          <a:ea typeface="+mn-ea"/>
                          <a:cs typeface="+mn-cs"/>
                        </a:rPr>
                        <a:t>It took just over 10 years, but real science has finally caught up to the science fiction of Iron Man's transforming exoskeleton suit.</a:t>
                      </a:r>
                      <a:endParaRPr lang="es-AR" sz="2800" dirty="0"/>
                    </a:p>
                  </a:txBody>
                  <a:tcP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66C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43838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solidFill>
            <a:srgbClr val="FFCCFF"/>
          </a:solidFill>
          <a:ln w="57150">
            <a:solidFill>
              <a:srgbClr val="FF66CC"/>
            </a:solidFill>
          </a:ln>
        </p:spPr>
        <p:txBody>
          <a:bodyPr anchor="ctr">
            <a:normAutofit/>
          </a:bodyPr>
          <a:lstStyle/>
          <a:p>
            <a:pPr algn="l"/>
            <a:r>
              <a:rPr lang="en-GB" sz="2800" dirty="0"/>
              <a:t>This new class of mechanisms, called "developable mechanisms," get their name from developable surfaces, or materials that can take on 3-D shapes from flat conformations without tearing or stretching, like a sheet of paper or metal. They reside in a curved surface (like, </a:t>
            </a:r>
            <a:r>
              <a:rPr lang="en-GB" sz="2800" u="heavy" dirty="0">
                <a:uFill>
                  <a:solidFill>
                    <a:srgbClr val="FF0000"/>
                  </a:solidFill>
                </a:uFill>
              </a:rPr>
              <a:t>say</a:t>
            </a:r>
            <a:r>
              <a:rPr lang="en-GB" sz="2800" dirty="0"/>
              <a:t>, the arms of Iron Man's suit) and can transform or morph when deployed to serve unique functions. When not in use, they can fold back into the surface of the structure seamlessly.</a:t>
            </a:r>
            <a:endParaRPr lang="es-AR" sz="2800" dirty="0"/>
          </a:p>
        </p:txBody>
      </p:sp>
    </p:spTree>
    <p:extLst>
      <p:ext uri="{BB962C8B-B14F-4D97-AF65-F5344CB8AC3E}">
        <p14:creationId xmlns:p14="http://schemas.microsoft.com/office/powerpoint/2010/main" val="1291916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solidFill>
            <a:schemeClr val="accent3">
              <a:lumMod val="20000"/>
              <a:lumOff val="80000"/>
            </a:schemeClr>
          </a:solidFill>
          <a:ln w="57150">
            <a:solidFill>
              <a:srgbClr val="FF66CC"/>
            </a:solidFill>
          </a:ln>
        </p:spPr>
        <p:txBody>
          <a:bodyPr anchor="ctr">
            <a:normAutofit/>
          </a:bodyPr>
          <a:lstStyle/>
          <a:p>
            <a:pPr algn="l"/>
            <a:r>
              <a:rPr lang="en-GB" sz="2800" dirty="0"/>
              <a:t>"</a:t>
            </a:r>
            <a:r>
              <a:rPr lang="en-GB" sz="2800" b="1" dirty="0"/>
              <a:t>These new discoveries make it possible for them to build complex machines </a:t>
            </a:r>
            <a:r>
              <a:rPr lang="en-GB" sz="2800" dirty="0"/>
              <a:t>that integrate with surfaces to be very compact, but can deploy and do complex tasks," said researcher Larry Howell, professor of mechanical engineering at BYU. "It opens up a whole new world of potential devices that have more functions, but are still very compact."</a:t>
            </a:r>
            <a:endParaRPr lang="es-AR" sz="2800" dirty="0"/>
          </a:p>
        </p:txBody>
      </p:sp>
    </p:spTree>
    <p:extLst>
      <p:ext uri="{BB962C8B-B14F-4D97-AF65-F5344CB8AC3E}">
        <p14:creationId xmlns:p14="http://schemas.microsoft.com/office/powerpoint/2010/main" val="4240560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solidFill>
            <a:schemeClr val="accent3">
              <a:lumMod val="20000"/>
              <a:lumOff val="80000"/>
            </a:schemeClr>
          </a:solidFill>
          <a:ln w="57150">
            <a:solidFill>
              <a:srgbClr val="FF66CC"/>
            </a:solidFill>
          </a:ln>
        </p:spPr>
        <p:txBody>
          <a:bodyPr anchor="ctr">
            <a:normAutofit/>
          </a:bodyPr>
          <a:lstStyle/>
          <a:p>
            <a:pPr algn="l"/>
            <a:r>
              <a:rPr lang="en-GB" sz="2800" dirty="0"/>
              <a:t>Making hyper-compact mechanisms is something increasingly important </a:t>
            </a:r>
            <a:r>
              <a:rPr lang="en-GB" sz="2800" u="heavy" dirty="0">
                <a:uFill>
                  <a:solidFill>
                    <a:srgbClr val="FF0000"/>
                  </a:solidFill>
                </a:uFill>
              </a:rPr>
              <a:t>as </a:t>
            </a:r>
            <a:r>
              <a:rPr lang="en-GB" sz="2800" dirty="0"/>
              <a:t>manufacturers across medical, space and military industries are constantly working to get more complex functionality in less space. </a:t>
            </a:r>
            <a:r>
              <a:rPr lang="es-ES" sz="2800" dirty="0" err="1"/>
              <a:t>Potential</a:t>
            </a:r>
            <a:r>
              <a:rPr lang="es-ES" sz="2800" dirty="0"/>
              <a:t> </a:t>
            </a:r>
            <a:r>
              <a:rPr lang="es-ES" sz="2800" dirty="0" err="1"/>
              <a:t>applications</a:t>
            </a:r>
            <a:r>
              <a:rPr lang="es-ES" sz="2800" dirty="0"/>
              <a:t> of </a:t>
            </a:r>
            <a:r>
              <a:rPr lang="es-ES" sz="2800" dirty="0" err="1"/>
              <a:t>developable</a:t>
            </a:r>
            <a:r>
              <a:rPr lang="es-ES" sz="2800" dirty="0"/>
              <a:t> </a:t>
            </a:r>
            <a:r>
              <a:rPr lang="es-ES" sz="2800" dirty="0" err="1"/>
              <a:t>mechanisms</a:t>
            </a:r>
            <a:r>
              <a:rPr lang="es-ES" sz="2800" dirty="0"/>
              <a:t> </a:t>
            </a:r>
            <a:r>
              <a:rPr lang="es-ES" sz="2800" dirty="0" err="1"/>
              <a:t>include</a:t>
            </a:r>
            <a:r>
              <a:rPr lang="es-ES" sz="2800" dirty="0"/>
              <a:t>:</a:t>
            </a:r>
            <a:endParaRPr lang="es-AR" sz="2800" dirty="0"/>
          </a:p>
        </p:txBody>
      </p:sp>
    </p:spTree>
    <p:extLst>
      <p:ext uri="{BB962C8B-B14F-4D97-AF65-F5344CB8AC3E}">
        <p14:creationId xmlns:p14="http://schemas.microsoft.com/office/powerpoint/2010/main" val="2548335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4251960"/>
          </a:xfrm>
          <a:solidFill>
            <a:schemeClr val="accent3">
              <a:lumMod val="20000"/>
              <a:lumOff val="80000"/>
            </a:schemeClr>
          </a:solidFill>
          <a:ln w="57150">
            <a:solidFill>
              <a:srgbClr val="FF66CC"/>
            </a:solidFill>
          </a:ln>
        </p:spPr>
        <p:txBody>
          <a:bodyPr anchor="ctr">
            <a:normAutofit lnSpcReduction="10000"/>
          </a:bodyPr>
          <a:lstStyle/>
          <a:p>
            <a:pPr marL="457200" lvl="0" indent="-457200" algn="l">
              <a:buFont typeface="Arial" panose="020B0604020202020204" pitchFamily="34" charset="0"/>
              <a:buChar char="•"/>
            </a:pPr>
            <a:r>
              <a:rPr lang="en-GB" sz="2800" dirty="0"/>
              <a:t>Medical: Surgical instruments that can both cut materials and deploy lights simultaneously during minimally-invasive surgery</a:t>
            </a:r>
            <a:endParaRPr lang="es-AR" sz="2800" dirty="0"/>
          </a:p>
          <a:p>
            <a:pPr marL="457200" lvl="0" indent="-457200" algn="l">
              <a:buFont typeface="Arial" panose="020B0604020202020204" pitchFamily="34" charset="0"/>
              <a:buChar char="•"/>
            </a:pPr>
            <a:r>
              <a:rPr lang="en-GB" sz="2800" dirty="0"/>
              <a:t>Vehicles and airplanes: Storage components that could deploy from the inner surface of the fuselage and be completely out of the way when not in use</a:t>
            </a:r>
            <a:endParaRPr lang="es-AR" sz="2800" dirty="0"/>
          </a:p>
          <a:p>
            <a:pPr marL="457200" lvl="0" indent="-457200" algn="l">
              <a:buFont typeface="Arial" panose="020B0604020202020204" pitchFamily="34" charset="0"/>
              <a:buChar char="•"/>
            </a:pPr>
            <a:r>
              <a:rPr lang="en-GB" sz="2800" dirty="0"/>
              <a:t>Military: Quad-rotor drones that have adjustable wing spans for fitting in tight spaces</a:t>
            </a:r>
            <a:endParaRPr lang="es-AR" sz="2800" dirty="0"/>
          </a:p>
          <a:p>
            <a:pPr marL="457200" lvl="0" indent="-457200" algn="l">
              <a:buFont typeface="Arial" panose="020B0604020202020204" pitchFamily="34" charset="0"/>
              <a:buChar char="•"/>
            </a:pPr>
            <a:r>
              <a:rPr lang="en-GB" sz="2800" dirty="0"/>
              <a:t>Space: Wheels that could deploy claws for rock crawling, which could be especially useful to an interplanetary </a:t>
            </a:r>
            <a:r>
              <a:rPr lang="en-GB" sz="2800" u="heavy" dirty="0">
                <a:uFill>
                  <a:solidFill>
                    <a:srgbClr val="FF0000"/>
                  </a:solidFill>
                </a:uFill>
              </a:rPr>
              <a:t>rover</a:t>
            </a:r>
            <a:r>
              <a:rPr lang="en-GB" sz="2800" dirty="0" smtClean="0"/>
              <a:t>.</a:t>
            </a:r>
            <a:endParaRPr lang="es-AR" sz="2800" dirty="0"/>
          </a:p>
        </p:txBody>
      </p:sp>
    </p:spTree>
    <p:extLst>
      <p:ext uri="{BB962C8B-B14F-4D97-AF65-F5344CB8AC3E}">
        <p14:creationId xmlns:p14="http://schemas.microsoft.com/office/powerpoint/2010/main" val="602887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solidFill>
            <a:schemeClr val="accent6">
              <a:lumMod val="40000"/>
              <a:lumOff val="60000"/>
            </a:schemeClr>
          </a:solidFill>
          <a:ln w="57150">
            <a:solidFill>
              <a:srgbClr val="FF66CC"/>
            </a:solidFill>
          </a:ln>
        </p:spPr>
        <p:txBody>
          <a:bodyPr anchor="ctr">
            <a:normAutofit/>
          </a:bodyPr>
          <a:lstStyle/>
          <a:p>
            <a:pPr algn="l"/>
            <a:r>
              <a:rPr lang="en-GB" sz="2800" dirty="0"/>
              <a:t>This new class of mechanical structures evolved from Howell and colleague Spencer </a:t>
            </a:r>
            <a:r>
              <a:rPr lang="en-GB" sz="2800" dirty="0" err="1"/>
              <a:t>Magleby's</a:t>
            </a:r>
            <a:r>
              <a:rPr lang="en-GB" sz="2800" dirty="0"/>
              <a:t> work on origami-based engineering, done in collaboration with origami artist Robert Lang. From solar arrays for NASA to bulletproof barriers for police officers, their work has generated national and international coverage. As the group of researchers moved to curved origami principles, the mathematics revealed a new way of doing more complex machines.</a:t>
            </a:r>
            <a:endParaRPr lang="es-AR" sz="2800" dirty="0"/>
          </a:p>
        </p:txBody>
      </p:sp>
    </p:spTree>
    <p:extLst>
      <p:ext uri="{BB962C8B-B14F-4D97-AF65-F5344CB8AC3E}">
        <p14:creationId xmlns:p14="http://schemas.microsoft.com/office/powerpoint/2010/main" val="868739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solidFill>
            <a:schemeClr val="accent6">
              <a:lumMod val="40000"/>
              <a:lumOff val="60000"/>
            </a:schemeClr>
          </a:solidFill>
          <a:ln w="57150">
            <a:solidFill>
              <a:srgbClr val="FF66CC"/>
            </a:solidFill>
          </a:ln>
        </p:spPr>
        <p:txBody>
          <a:bodyPr anchor="ctr"/>
          <a:lstStyle/>
          <a:p>
            <a:pPr algn="l"/>
            <a:r>
              <a:rPr lang="en-GB" sz="2800" dirty="0"/>
              <a:t>"Origami was </a:t>
            </a:r>
            <a:r>
              <a:rPr lang="en-GB" sz="2800" u="heavy" dirty="0">
                <a:uFill>
                  <a:solidFill>
                    <a:srgbClr val="FF0000"/>
                  </a:solidFill>
                </a:uFill>
              </a:rPr>
              <a:t>a stepping stone </a:t>
            </a:r>
            <a:r>
              <a:rPr lang="en-GB" sz="2800" dirty="0"/>
              <a:t>to this," </a:t>
            </a:r>
            <a:r>
              <a:rPr lang="en-GB" sz="2800" dirty="0" err="1"/>
              <a:t>Magleby</a:t>
            </a:r>
            <a:r>
              <a:rPr lang="en-GB" sz="2800" dirty="0"/>
              <a:t> said. "The art of Origami has inspired us to do things that don't even look like Origami, </a:t>
            </a:r>
            <a:r>
              <a:rPr lang="en-GB" sz="2800" u="heavy" dirty="0">
                <a:uFill>
                  <a:solidFill>
                    <a:srgbClr val="FF0000"/>
                  </a:solidFill>
                </a:uFill>
              </a:rPr>
              <a:t>yet</a:t>
            </a:r>
            <a:r>
              <a:rPr lang="en-GB" sz="2800" dirty="0"/>
              <a:t> it is the core of much of this new engineering."</a:t>
            </a:r>
            <a:endParaRPr lang="es-AR" sz="2800" dirty="0"/>
          </a:p>
          <a:p>
            <a:pPr algn="l"/>
            <a:r>
              <a:rPr lang="en-GB" sz="2800" dirty="0"/>
              <a:t>The new line of research is sponsored by the National Science Foundation and includes researchers at BYU, the University of Southern Indiana and Lang Origami.</a:t>
            </a:r>
            <a:endParaRPr lang="es-AR" sz="2800" dirty="0"/>
          </a:p>
          <a:p>
            <a:endParaRPr lang="es-AR" dirty="0"/>
          </a:p>
        </p:txBody>
      </p:sp>
    </p:spTree>
    <p:extLst>
      <p:ext uri="{BB962C8B-B14F-4D97-AF65-F5344CB8AC3E}">
        <p14:creationId xmlns:p14="http://schemas.microsoft.com/office/powerpoint/2010/main" val="3955714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solidFill>
            <a:schemeClr val="accent6">
              <a:lumMod val="40000"/>
              <a:lumOff val="60000"/>
            </a:schemeClr>
          </a:solidFill>
          <a:ln w="57150">
            <a:solidFill>
              <a:srgbClr val="FF66CC"/>
            </a:solidFill>
          </a:ln>
        </p:spPr>
        <p:txBody>
          <a:bodyPr anchor="ctr">
            <a:normAutofit/>
          </a:bodyPr>
          <a:lstStyle/>
          <a:p>
            <a:pPr algn="l"/>
            <a:r>
              <a:rPr lang="en-GB" sz="2800" dirty="0"/>
              <a:t>"It's </a:t>
            </a:r>
            <a:r>
              <a:rPr lang="en-GB" sz="2800" u="heavy" dirty="0">
                <a:uFill>
                  <a:solidFill>
                    <a:srgbClr val="FF0000"/>
                  </a:solidFill>
                </a:uFill>
              </a:rPr>
              <a:t>pretty </a:t>
            </a:r>
            <a:r>
              <a:rPr lang="en-GB" sz="2800" dirty="0"/>
              <a:t>cool to accomplish things that have merely been science fiction in the past," Howell said. </a:t>
            </a:r>
            <a:r>
              <a:rPr lang="en-GB" sz="2800" b="1" dirty="0"/>
              <a:t>"These are discoveries that will enable us to do things that no one has ever been able to do before. And we hope that other engineers, as they build on these discoveries, will apply them in ways that will help make the world a better place.</a:t>
            </a:r>
            <a:endParaRPr lang="es-AR" sz="2800" b="1" dirty="0"/>
          </a:p>
        </p:txBody>
      </p:sp>
    </p:spTree>
    <p:extLst>
      <p:ext uri="{BB962C8B-B14F-4D97-AF65-F5344CB8AC3E}">
        <p14:creationId xmlns:p14="http://schemas.microsoft.com/office/powerpoint/2010/main" val="1108114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4546752"/>
          </a:xfrm>
          <a:ln w="57150">
            <a:solidFill>
              <a:srgbClr val="FF66CC"/>
            </a:solidFill>
          </a:ln>
        </p:spPr>
        <p:txBody>
          <a:bodyPr anchor="ctr">
            <a:normAutofit fontScale="92500" lnSpcReduction="10000"/>
          </a:bodyPr>
          <a:lstStyle/>
          <a:p>
            <a:pPr algn="l"/>
            <a:r>
              <a:rPr lang="es-ES" baseline="30000" dirty="0" smtClean="0">
                <a:latin typeface="Times New Roman" panose="02020603050405020304" pitchFamily="18" charset="0"/>
                <a:cs typeface="Times New Roman" panose="02020603050405020304" pitchFamily="18" charset="0"/>
              </a:rPr>
              <a:t>1</a:t>
            </a:r>
            <a:r>
              <a:rPr lang="es-ES" dirty="0" smtClean="0">
                <a:latin typeface="Times New Roman" panose="02020603050405020304" pitchFamily="18" charset="0"/>
                <a:cs typeface="Times New Roman" panose="02020603050405020304" pitchFamily="18" charset="0"/>
              </a:rPr>
              <a:t>A </a:t>
            </a:r>
            <a:r>
              <a:rPr lang="es-ES" dirty="0">
                <a:latin typeface="Times New Roman" panose="02020603050405020304" pitchFamily="18" charset="0"/>
                <a:cs typeface="Times New Roman" panose="02020603050405020304" pitchFamily="18" charset="0"/>
              </a:rPr>
              <a:t>pesar de que </a:t>
            </a:r>
            <a:r>
              <a:rPr lang="es-ES" i="1" dirty="0" err="1">
                <a:latin typeface="Times New Roman" panose="02020603050405020304" pitchFamily="18" charset="0"/>
                <a:cs typeface="Times New Roman" panose="02020603050405020304" pitchFamily="18" charset="0"/>
              </a:rPr>
              <a:t>developable</a:t>
            </a:r>
            <a:r>
              <a:rPr lang="es-ES" dirty="0">
                <a:latin typeface="Times New Roman" panose="02020603050405020304" pitchFamily="18" charset="0"/>
                <a:cs typeface="Times New Roman" panose="02020603050405020304" pitchFamily="18" charset="0"/>
              </a:rPr>
              <a:t> significa </a:t>
            </a:r>
            <a:r>
              <a:rPr lang="es-ES" i="1" dirty="0">
                <a:latin typeface="Times New Roman" panose="02020603050405020304" pitchFamily="18" charset="0"/>
                <a:cs typeface="Times New Roman" panose="02020603050405020304" pitchFamily="18" charset="0"/>
              </a:rPr>
              <a:t>que se puede desarrollar</a:t>
            </a:r>
            <a:r>
              <a:rPr lang="es-ES" dirty="0">
                <a:latin typeface="Times New Roman" panose="02020603050405020304" pitchFamily="18" charset="0"/>
                <a:cs typeface="Times New Roman" panose="02020603050405020304" pitchFamily="18" charset="0"/>
              </a:rPr>
              <a:t>, </a:t>
            </a:r>
            <a:r>
              <a:rPr lang="es-ES" i="1" dirty="0">
                <a:latin typeface="Times New Roman" panose="02020603050405020304" pitchFamily="18" charset="0"/>
                <a:cs typeface="Times New Roman" panose="02020603050405020304" pitchFamily="18" charset="0"/>
              </a:rPr>
              <a:t>de desarrollo</a:t>
            </a:r>
            <a:r>
              <a:rPr lang="es-ES" dirty="0">
                <a:latin typeface="Times New Roman" panose="02020603050405020304" pitchFamily="18" charset="0"/>
                <a:cs typeface="Times New Roman" panose="02020603050405020304" pitchFamily="18" charset="0"/>
              </a:rPr>
              <a:t>, después de leer el texto se darán cuenta que la traducción más apropiada es </a:t>
            </a:r>
            <a:r>
              <a:rPr lang="es-ES" i="1" dirty="0">
                <a:latin typeface="Times New Roman" panose="02020603050405020304" pitchFamily="18" charset="0"/>
                <a:cs typeface="Times New Roman" panose="02020603050405020304" pitchFamily="18" charset="0"/>
              </a:rPr>
              <a:t>desplegable</a:t>
            </a:r>
            <a:r>
              <a:rPr lang="es-ES" dirty="0">
                <a:latin typeface="Times New Roman" panose="02020603050405020304" pitchFamily="18" charset="0"/>
                <a:cs typeface="Times New Roman" panose="02020603050405020304" pitchFamily="18" charset="0"/>
              </a:rPr>
              <a:t>.</a:t>
            </a:r>
            <a:endParaRPr lang="es-AR" dirty="0">
              <a:latin typeface="Times New Roman" panose="02020603050405020304" pitchFamily="18" charset="0"/>
              <a:cs typeface="Times New Roman" panose="02020603050405020304" pitchFamily="18" charset="0"/>
            </a:endParaRPr>
          </a:p>
          <a:p>
            <a:pPr algn="l"/>
            <a:r>
              <a:rPr lang="es-ES" baseline="30000" dirty="0">
                <a:latin typeface="Times New Roman" panose="02020603050405020304" pitchFamily="18" charset="0"/>
                <a:cs typeface="Times New Roman" panose="02020603050405020304" pitchFamily="18" charset="0"/>
              </a:rPr>
              <a:t>2</a:t>
            </a:r>
            <a:r>
              <a:rPr lang="es-ES" dirty="0">
                <a:latin typeface="Times New Roman" panose="02020603050405020304" pitchFamily="18" charset="0"/>
                <a:cs typeface="Times New Roman" panose="02020603050405020304" pitchFamily="18" charset="0"/>
              </a:rPr>
              <a:t>A pesar de que parece ser una oración afirmativa, la palabra </a:t>
            </a:r>
            <a:r>
              <a:rPr lang="es-ES" i="1" dirty="0" err="1">
                <a:latin typeface="Times New Roman" panose="02020603050405020304" pitchFamily="18" charset="0"/>
                <a:cs typeface="Times New Roman" panose="02020603050405020304" pitchFamily="18" charset="0"/>
              </a:rPr>
              <a:t>without</a:t>
            </a:r>
            <a:r>
              <a:rPr lang="es-ES" dirty="0">
                <a:latin typeface="Times New Roman" panose="02020603050405020304" pitchFamily="18" charset="0"/>
                <a:cs typeface="Times New Roman" panose="02020603050405020304" pitchFamily="18" charset="0"/>
              </a:rPr>
              <a:t> le confiere una connotación negativa, por esa razón </a:t>
            </a:r>
            <a:r>
              <a:rPr lang="es-ES" i="1" dirty="0" err="1">
                <a:latin typeface="Times New Roman" panose="02020603050405020304" pitchFamily="18" charset="0"/>
                <a:cs typeface="Times New Roman" panose="02020603050405020304" pitchFamily="18" charset="0"/>
              </a:rPr>
              <a:t>any</a:t>
            </a:r>
            <a:r>
              <a:rPr lang="es-ES" dirty="0">
                <a:latin typeface="Times New Roman" panose="02020603050405020304" pitchFamily="18" charset="0"/>
                <a:cs typeface="Times New Roman" panose="02020603050405020304" pitchFamily="18" charset="0"/>
              </a:rPr>
              <a:t> se traduce como </a:t>
            </a:r>
            <a:r>
              <a:rPr lang="es-ES" i="1" dirty="0">
                <a:latin typeface="Times New Roman" panose="02020603050405020304" pitchFamily="18" charset="0"/>
                <a:cs typeface="Times New Roman" panose="02020603050405020304" pitchFamily="18" charset="0"/>
              </a:rPr>
              <a:t>ningún</a:t>
            </a:r>
            <a:r>
              <a:rPr lang="es-ES" dirty="0">
                <a:latin typeface="Times New Roman" panose="02020603050405020304" pitchFamily="18" charset="0"/>
                <a:cs typeface="Times New Roman" panose="02020603050405020304" pitchFamily="18" charset="0"/>
              </a:rPr>
              <a:t>.</a:t>
            </a:r>
            <a:endParaRPr lang="es-AR" dirty="0">
              <a:latin typeface="Times New Roman" panose="02020603050405020304" pitchFamily="18" charset="0"/>
              <a:cs typeface="Times New Roman" panose="02020603050405020304" pitchFamily="18" charset="0"/>
            </a:endParaRPr>
          </a:p>
          <a:p>
            <a:pPr algn="l"/>
            <a:r>
              <a:rPr lang="es-ES" baseline="30000" dirty="0">
                <a:latin typeface="Times New Roman" panose="02020603050405020304" pitchFamily="18" charset="0"/>
                <a:cs typeface="Times New Roman" panose="02020603050405020304" pitchFamily="18" charset="0"/>
              </a:rPr>
              <a:t>3</a:t>
            </a:r>
            <a:r>
              <a:rPr lang="es-ES" dirty="0">
                <a:latin typeface="Times New Roman" panose="02020603050405020304" pitchFamily="18" charset="0"/>
                <a:cs typeface="Times New Roman" panose="02020603050405020304" pitchFamily="18" charset="0"/>
              </a:rPr>
              <a:t>Say: está como un nexo que introduce un ejemplo.</a:t>
            </a:r>
            <a:endParaRPr lang="es-AR" dirty="0">
              <a:latin typeface="Times New Roman" panose="02020603050405020304" pitchFamily="18" charset="0"/>
              <a:cs typeface="Times New Roman" panose="02020603050405020304" pitchFamily="18" charset="0"/>
            </a:endParaRPr>
          </a:p>
          <a:p>
            <a:pPr algn="l"/>
            <a:r>
              <a:rPr lang="es-ES" baseline="30000" dirty="0">
                <a:latin typeface="Times New Roman" panose="02020603050405020304" pitchFamily="18" charset="0"/>
                <a:cs typeface="Times New Roman" panose="02020603050405020304" pitchFamily="18" charset="0"/>
              </a:rPr>
              <a:t>4</a:t>
            </a:r>
            <a:r>
              <a:rPr lang="es-ES" dirty="0">
                <a:latin typeface="Times New Roman" panose="02020603050405020304" pitchFamily="18" charset="0"/>
                <a:cs typeface="Times New Roman" panose="02020603050405020304" pitchFamily="18" charset="0"/>
              </a:rPr>
              <a:t>As: se traduce por </a:t>
            </a:r>
            <a:r>
              <a:rPr lang="es-ES" i="1" dirty="0">
                <a:latin typeface="Times New Roman" panose="02020603050405020304" pitchFamily="18" charset="0"/>
                <a:cs typeface="Times New Roman" panose="02020603050405020304" pitchFamily="18" charset="0"/>
              </a:rPr>
              <a:t>ya que</a:t>
            </a:r>
            <a:r>
              <a:rPr lang="es-ES" dirty="0">
                <a:latin typeface="Times New Roman" panose="02020603050405020304" pitchFamily="18" charset="0"/>
                <a:cs typeface="Times New Roman" panose="02020603050405020304" pitchFamily="18" charset="0"/>
              </a:rPr>
              <a:t> porque lo sigue una oración completa y es un conector de causa/consecuencia.</a:t>
            </a:r>
            <a:endParaRPr lang="es-AR" dirty="0">
              <a:latin typeface="Times New Roman" panose="02020603050405020304" pitchFamily="18" charset="0"/>
              <a:cs typeface="Times New Roman" panose="02020603050405020304" pitchFamily="18" charset="0"/>
            </a:endParaRPr>
          </a:p>
          <a:p>
            <a:pPr algn="l"/>
            <a:r>
              <a:rPr lang="es-ES" baseline="30000" dirty="0">
                <a:latin typeface="Times New Roman" panose="02020603050405020304" pitchFamily="18" charset="0"/>
                <a:cs typeface="Times New Roman" panose="02020603050405020304" pitchFamily="18" charset="0"/>
              </a:rPr>
              <a:t>5</a:t>
            </a:r>
            <a:r>
              <a:rPr lang="es-ES" dirty="0">
                <a:latin typeface="Times New Roman" panose="02020603050405020304" pitchFamily="18" charset="0"/>
                <a:cs typeface="Times New Roman" panose="02020603050405020304" pitchFamily="18" charset="0"/>
              </a:rPr>
              <a:t>Rover: </a:t>
            </a:r>
            <a:r>
              <a:rPr lang="es-ES" i="1" dirty="0">
                <a:latin typeface="Times New Roman" panose="02020603050405020304" pitchFamily="18" charset="0"/>
                <a:cs typeface="Times New Roman" panose="02020603050405020304" pitchFamily="18" charset="0"/>
              </a:rPr>
              <a:t>vehículo explorador</a:t>
            </a:r>
            <a:endParaRPr lang="es-AR" dirty="0">
              <a:latin typeface="Times New Roman" panose="02020603050405020304" pitchFamily="18" charset="0"/>
              <a:cs typeface="Times New Roman" panose="02020603050405020304" pitchFamily="18" charset="0"/>
            </a:endParaRPr>
          </a:p>
          <a:p>
            <a:pPr algn="l"/>
            <a:r>
              <a:rPr lang="es-ES" baseline="30000" dirty="0">
                <a:latin typeface="Times New Roman" panose="02020603050405020304" pitchFamily="18" charset="0"/>
                <a:cs typeface="Times New Roman" panose="02020603050405020304" pitchFamily="18" charset="0"/>
              </a:rPr>
              <a:t>6</a:t>
            </a:r>
            <a:r>
              <a:rPr lang="es-ES" dirty="0">
                <a:latin typeface="Times New Roman" panose="02020603050405020304" pitchFamily="18" charset="0"/>
                <a:cs typeface="Times New Roman" panose="02020603050405020304" pitchFamily="18" charset="0"/>
              </a:rPr>
              <a:t>Stepping Stone: </a:t>
            </a:r>
            <a:r>
              <a:rPr lang="es-ES" i="1" dirty="0">
                <a:latin typeface="Times New Roman" panose="02020603050405020304" pitchFamily="18" charset="0"/>
                <a:cs typeface="Times New Roman" panose="02020603050405020304" pitchFamily="18" charset="0"/>
              </a:rPr>
              <a:t>paso intermedio, peldaño importante</a:t>
            </a:r>
            <a:r>
              <a:rPr lang="es-ES" dirty="0">
                <a:latin typeface="Times New Roman" panose="02020603050405020304" pitchFamily="18" charset="0"/>
                <a:cs typeface="Times New Roman" panose="02020603050405020304" pitchFamily="18" charset="0"/>
              </a:rPr>
              <a:t>.</a:t>
            </a:r>
            <a:endParaRPr lang="es-AR" dirty="0">
              <a:latin typeface="Times New Roman" panose="02020603050405020304" pitchFamily="18" charset="0"/>
              <a:cs typeface="Times New Roman" panose="02020603050405020304" pitchFamily="18" charset="0"/>
            </a:endParaRPr>
          </a:p>
          <a:p>
            <a:pPr algn="l"/>
            <a:r>
              <a:rPr lang="es-ES" baseline="30000" dirty="0">
                <a:latin typeface="Times New Roman" panose="02020603050405020304" pitchFamily="18" charset="0"/>
                <a:cs typeface="Times New Roman" panose="02020603050405020304" pitchFamily="18" charset="0"/>
              </a:rPr>
              <a:t>7</a:t>
            </a:r>
            <a:r>
              <a:rPr lang="es-ES" dirty="0">
                <a:latin typeface="Times New Roman" panose="02020603050405020304" pitchFamily="18" charset="0"/>
                <a:cs typeface="Times New Roman" panose="02020603050405020304" pitchFamily="18" charset="0"/>
              </a:rPr>
              <a:t>Yet: no es una expresión de tiempo sino un nexo.</a:t>
            </a:r>
            <a:endParaRPr lang="es-AR" dirty="0">
              <a:latin typeface="Times New Roman" panose="02020603050405020304" pitchFamily="18" charset="0"/>
              <a:cs typeface="Times New Roman" panose="02020603050405020304" pitchFamily="18" charset="0"/>
            </a:endParaRPr>
          </a:p>
          <a:p>
            <a:pPr algn="l"/>
            <a:r>
              <a:rPr lang="es-ES" baseline="30000" dirty="0">
                <a:latin typeface="Times New Roman" panose="02020603050405020304" pitchFamily="18" charset="0"/>
                <a:cs typeface="Times New Roman" panose="02020603050405020304" pitchFamily="18" charset="0"/>
              </a:rPr>
              <a:t>8</a:t>
            </a:r>
            <a:r>
              <a:rPr lang="es-ES" dirty="0">
                <a:latin typeface="Times New Roman" panose="02020603050405020304" pitchFamily="18" charset="0"/>
                <a:cs typeface="Times New Roman" panose="02020603050405020304" pitchFamily="18" charset="0"/>
              </a:rPr>
              <a:t>Pretty: no es el adjetivo sino que es un intensificador.</a:t>
            </a:r>
            <a:endParaRPr lang="es-A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47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1050323" y="2085882"/>
            <a:ext cx="9895262" cy="3425293"/>
          </a:xfrm>
        </p:spPr>
        <p:txBody>
          <a:bodyPr>
            <a:normAutofit/>
          </a:bodyPr>
          <a:lstStyle/>
          <a:p>
            <a:pPr marL="0" indent="0">
              <a:lnSpc>
                <a:spcPct val="90000"/>
              </a:lnSpc>
              <a:buNone/>
            </a:pPr>
            <a:endParaRPr lang="en-US" sz="3600" dirty="0"/>
          </a:p>
          <a:p>
            <a:pPr marL="609600" indent="-609600">
              <a:lnSpc>
                <a:spcPct val="90000"/>
              </a:lnSpc>
            </a:pPr>
            <a:endParaRPr lang="es-ES" sz="3600" dirty="0"/>
          </a:p>
        </p:txBody>
      </p:sp>
      <p:pic>
        <p:nvPicPr>
          <p:cNvPr id="3" name="Audio 2">
            <a:hlinkClick r:id="" action="ppaction://media"/>
            <a:extLst>
              <a:ext uri="{FF2B5EF4-FFF2-40B4-BE49-F238E27FC236}">
                <a16:creationId xmlns:a16="http://schemas.microsoft.com/office/drawing/2014/main" id="{E747B236-CCA2-4C0B-8969-67F07E49940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5586" y="5016500"/>
            <a:ext cx="609600" cy="609600"/>
          </a:xfrm>
          <a:prstGeom prst="rect">
            <a:avLst/>
          </a:prstGeom>
        </p:spPr>
      </p:pic>
      <p:graphicFrame>
        <p:nvGraphicFramePr>
          <p:cNvPr id="2" name="Tabla 1"/>
          <p:cNvGraphicFramePr>
            <a:graphicFrameLocks noGrp="1"/>
          </p:cNvGraphicFramePr>
          <p:nvPr>
            <p:extLst/>
          </p:nvPr>
        </p:nvGraphicFramePr>
        <p:xfrm>
          <a:off x="891456" y="640541"/>
          <a:ext cx="10054130" cy="4372211"/>
        </p:xfrm>
        <a:graphic>
          <a:graphicData uri="http://schemas.openxmlformats.org/drawingml/2006/table">
            <a:tbl>
              <a:tblPr firstRow="1" bandRow="1">
                <a:tableStyleId>{5C22544A-7EE6-4342-B048-85BDC9FD1C3A}</a:tableStyleId>
              </a:tblPr>
              <a:tblGrid>
                <a:gridCol w="5027065">
                  <a:extLst>
                    <a:ext uri="{9D8B030D-6E8A-4147-A177-3AD203B41FA5}">
                      <a16:colId xmlns:a16="http://schemas.microsoft.com/office/drawing/2014/main" val="1144896413"/>
                    </a:ext>
                  </a:extLst>
                </a:gridCol>
                <a:gridCol w="5027065">
                  <a:extLst>
                    <a:ext uri="{9D8B030D-6E8A-4147-A177-3AD203B41FA5}">
                      <a16:colId xmlns:a16="http://schemas.microsoft.com/office/drawing/2014/main" val="3898887908"/>
                    </a:ext>
                  </a:extLst>
                </a:gridCol>
              </a:tblGrid>
              <a:tr h="356098">
                <a:tc>
                  <a:txBody>
                    <a:bodyPr/>
                    <a:lstStyle/>
                    <a:p>
                      <a:r>
                        <a:rPr lang="es-ES" sz="2400" b="1" dirty="0" err="1" smtClean="0">
                          <a:solidFill>
                            <a:schemeClr val="tx1"/>
                          </a:solidFill>
                        </a:rPr>
                        <a:t>enable</a:t>
                      </a:r>
                      <a:endParaRPr lang="es-A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tc>
                  <a:txBody>
                    <a:bodyPr/>
                    <a:lstStyle/>
                    <a:p>
                      <a:r>
                        <a:rPr lang="es-ES" sz="2400" b="1" dirty="0" err="1" smtClean="0">
                          <a:solidFill>
                            <a:schemeClr val="tx1"/>
                          </a:solidFill>
                        </a:rPr>
                        <a:t>enable</a:t>
                      </a:r>
                      <a:r>
                        <a:rPr lang="es-ES" sz="2400" b="1" dirty="0" smtClean="0">
                          <a:solidFill>
                            <a:schemeClr val="tx1"/>
                          </a:solidFill>
                        </a:rPr>
                        <a:t> + persona gramatical + to </a:t>
                      </a:r>
                      <a:r>
                        <a:rPr lang="es-ES" sz="2400" b="1" dirty="0" err="1" smtClean="0">
                          <a:solidFill>
                            <a:schemeClr val="tx1"/>
                          </a:solidFill>
                        </a:rPr>
                        <a:t>inf</a:t>
                      </a:r>
                      <a:endParaRPr lang="es-A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extLst>
                  <a:ext uri="{0D108BD9-81ED-4DB2-BD59-A6C34878D82A}">
                    <a16:rowId xmlns:a16="http://schemas.microsoft.com/office/drawing/2014/main" val="1737818320"/>
                  </a:ext>
                </a:extLst>
              </a:tr>
              <a:tr h="616023">
                <a:tc>
                  <a:txBody>
                    <a:bodyPr/>
                    <a:lstStyle/>
                    <a:p>
                      <a:r>
                        <a:rPr lang="es-AR" sz="2400" dirty="0" err="1" smtClean="0"/>
                        <a:t>It</a:t>
                      </a:r>
                      <a:r>
                        <a:rPr lang="es-AR" sz="2400" dirty="0" smtClean="0"/>
                        <a:t> </a:t>
                      </a:r>
                      <a:r>
                        <a:rPr lang="es-AR" sz="2400" dirty="0" err="1" smtClean="0"/>
                        <a:t>enables</a:t>
                      </a:r>
                      <a:r>
                        <a:rPr lang="es-AR" sz="2400" dirty="0" smtClean="0"/>
                        <a:t> </a:t>
                      </a:r>
                      <a:r>
                        <a:rPr lang="es-AR" sz="2400" dirty="0" err="1" smtClean="0"/>
                        <a:t>quick</a:t>
                      </a:r>
                      <a:r>
                        <a:rPr lang="es-AR" sz="2400" dirty="0" smtClean="0"/>
                        <a:t> </a:t>
                      </a:r>
                      <a:r>
                        <a:rPr lang="es-AR" sz="2400" dirty="0" err="1" smtClean="0"/>
                        <a:t>decision</a:t>
                      </a:r>
                      <a:r>
                        <a:rPr lang="es-AR" sz="2400" dirty="0" smtClean="0"/>
                        <a:t> </a:t>
                      </a:r>
                      <a:r>
                        <a:rPr lang="es-AR" sz="2400" dirty="0" err="1" smtClean="0"/>
                        <a:t>making</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It enables those involved to keep organized</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4053223"/>
                  </a:ext>
                </a:extLst>
              </a:tr>
              <a:tr h="356098">
                <a:tc>
                  <a:txBody>
                    <a:bodyPr/>
                    <a:lstStyle/>
                    <a:p>
                      <a:r>
                        <a:rPr lang="es-ES" sz="2400" b="1" dirty="0" err="1" smtClean="0"/>
                        <a:t>allow</a:t>
                      </a:r>
                      <a:endParaRPr lang="es-A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tc>
                  <a:txBody>
                    <a:bodyPr/>
                    <a:lstStyle/>
                    <a:p>
                      <a:r>
                        <a:rPr lang="es-ES" sz="2400" b="1" dirty="0" err="1" smtClean="0">
                          <a:solidFill>
                            <a:schemeClr val="tx1"/>
                          </a:solidFill>
                        </a:rPr>
                        <a:t>allow</a:t>
                      </a:r>
                      <a:r>
                        <a:rPr lang="es-ES" sz="2400" b="1" dirty="0" smtClean="0">
                          <a:solidFill>
                            <a:schemeClr val="tx1"/>
                          </a:solidFill>
                        </a:rPr>
                        <a:t> + persona gramatical + to </a:t>
                      </a:r>
                      <a:r>
                        <a:rPr lang="es-ES" sz="2400" b="1" dirty="0" err="1" smtClean="0">
                          <a:solidFill>
                            <a:schemeClr val="tx1"/>
                          </a:solidFill>
                        </a:rPr>
                        <a:t>inf</a:t>
                      </a:r>
                      <a:endParaRPr lang="es-A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extLst>
                  <a:ext uri="{0D108BD9-81ED-4DB2-BD59-A6C34878D82A}">
                    <a16:rowId xmlns:a16="http://schemas.microsoft.com/office/drawing/2014/main" val="2273866598"/>
                  </a:ext>
                </a:extLst>
              </a:tr>
              <a:tr h="356098">
                <a:tc>
                  <a:txBody>
                    <a:bodyPr/>
                    <a:lstStyle/>
                    <a:p>
                      <a:r>
                        <a:rPr lang="en-US" sz="2400" dirty="0" smtClean="0"/>
                        <a:t>They will not allow or the internal </a:t>
                      </a:r>
                      <a:r>
                        <a:rPr lang="en-US" sz="2400" dirty="0" err="1" smtClean="0"/>
                        <a:t>suboperations</a:t>
                      </a:r>
                      <a:r>
                        <a:rPr lang="en-US" sz="2400" dirty="0" smtClean="0"/>
                        <a:t>,</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Predetermined time systems allow the analyst to visualize the work </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198550"/>
                  </a:ext>
                </a:extLst>
              </a:tr>
              <a:tr h="623171">
                <a:tc>
                  <a:txBody>
                    <a:bodyPr/>
                    <a:lstStyle/>
                    <a:p>
                      <a:r>
                        <a:rPr lang="es-ES" sz="2400" b="1" dirty="0" smtClean="0"/>
                        <a:t>cause</a:t>
                      </a:r>
                      <a:endParaRPr lang="es-A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tc>
                  <a:txBody>
                    <a:bodyPr/>
                    <a:lstStyle/>
                    <a:p>
                      <a:r>
                        <a:rPr lang="es-ES" sz="2400" b="1" dirty="0" smtClean="0">
                          <a:solidFill>
                            <a:schemeClr val="tx1"/>
                          </a:solidFill>
                        </a:rPr>
                        <a:t>cause + persona gramatical + to </a:t>
                      </a:r>
                      <a:r>
                        <a:rPr lang="es-ES" sz="2400" b="1" dirty="0" err="1" smtClean="0">
                          <a:solidFill>
                            <a:schemeClr val="tx1"/>
                          </a:solidFill>
                        </a:rPr>
                        <a:t>inf</a:t>
                      </a:r>
                      <a:endParaRPr lang="es-A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extLst>
                  <a:ext uri="{0D108BD9-81ED-4DB2-BD59-A6C34878D82A}">
                    <a16:rowId xmlns:a16="http://schemas.microsoft.com/office/drawing/2014/main" val="1528304760"/>
                  </a:ext>
                </a:extLst>
              </a:tr>
              <a:tr h="356098">
                <a:tc>
                  <a:txBody>
                    <a:bodyPr/>
                    <a:lstStyle/>
                    <a:p>
                      <a:r>
                        <a:rPr lang="en-US" sz="2400" dirty="0" smtClean="0"/>
                        <a:t>The failure of a single </a:t>
                      </a:r>
                      <a:r>
                        <a:rPr lang="en-US" sz="2400" dirty="0" err="1" smtClean="0"/>
                        <a:t>component</a:t>
                      </a:r>
                      <a:r>
                        <a:rPr lang="en-US" sz="2400" dirty="0" smtClean="0"/>
                        <a:t> (even minor) can cause shutdown of the module or entire system</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The design of the machines caused ergonomic problems to occur.</a:t>
                      </a:r>
                      <a:endParaRPr lang="es-A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529724"/>
                  </a:ext>
                </a:extLst>
              </a:tr>
            </a:tbl>
          </a:graphicData>
        </a:graphic>
      </p:graphicFrame>
    </p:spTree>
    <p:extLst>
      <p:ext uri="{BB962C8B-B14F-4D97-AF65-F5344CB8AC3E}">
        <p14:creationId xmlns:p14="http://schemas.microsoft.com/office/powerpoint/2010/main" val="1630879406"/>
      </p:ext>
    </p:extLst>
  </p:cSld>
  <p:clrMapOvr>
    <a:masterClrMapping/>
  </p:clrMapOvr>
  <mc:AlternateContent xmlns:mc="http://schemas.openxmlformats.org/markup-compatibility/2006" xmlns:p14="http://schemas.microsoft.com/office/powerpoint/2010/main">
    <mc:Choice Requires="p14">
      <p:transition spd="slow" p14:dur="2000" advTm="67883"/>
    </mc:Choice>
    <mc:Fallback xmlns="">
      <p:transition spd="slow" advTm="678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normAutofit/>
          </a:bodyPr>
          <a:lstStyle/>
          <a:p>
            <a:r>
              <a:rPr lang="es-ES" sz="3200" b="1" dirty="0">
                <a:solidFill>
                  <a:srgbClr val="FF66CC"/>
                </a:solidFill>
              </a:rPr>
              <a:t>A. </a:t>
            </a:r>
            <a:r>
              <a:rPr lang="es-ES" sz="3200" b="1" u="sng" dirty="0">
                <a:solidFill>
                  <a:srgbClr val="FF66CC"/>
                </a:solidFill>
              </a:rPr>
              <a:t>Traduzca las siguientes oraciones</a:t>
            </a:r>
            <a:endParaRPr lang="es-AR" sz="3200" dirty="0">
              <a:solidFill>
                <a:srgbClr val="FF66CC"/>
              </a:solidFill>
            </a:endParaRPr>
          </a:p>
        </p:txBody>
      </p:sp>
    </p:spTree>
    <p:extLst>
      <p:ext uri="{BB962C8B-B14F-4D97-AF65-F5344CB8AC3E}">
        <p14:creationId xmlns:p14="http://schemas.microsoft.com/office/powerpoint/2010/main" val="323265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normAutofit/>
          </a:bodyPr>
          <a:lstStyle/>
          <a:p>
            <a:pPr algn="l"/>
            <a:r>
              <a:rPr lang="en-US" sz="2800" dirty="0">
                <a:latin typeface="Times New Roman" panose="02020603050405020304" pitchFamily="18" charset="0"/>
                <a:cs typeface="Times New Roman" panose="02020603050405020304" pitchFamily="18" charset="0"/>
              </a:rPr>
              <a:t>1. Should a vacancy occur on a committee, a new member would be elected or selected prior to the next scheduled meeting.</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 </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2. In plain English this criterion should prevent valuable feedstock from being used in comparatively low value materials.</a:t>
            </a:r>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90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normAutofit/>
          </a:bodyPr>
          <a:lstStyle/>
          <a:p>
            <a:pPr algn="l"/>
            <a:r>
              <a:rPr lang="en-US" sz="2800" dirty="0">
                <a:latin typeface="Times New Roman" panose="02020603050405020304" pitchFamily="18" charset="0"/>
                <a:cs typeface="Times New Roman" panose="02020603050405020304" pitchFamily="18" charset="0"/>
              </a:rPr>
              <a:t>3. In order for the natural gas to remain a liquid, the LNG must be kept in a container with similar properties to a ‘thermos’.</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 </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4. Automatic elevators require buttons that people could push to stop the doors from closing and to hold them open.</a:t>
            </a:r>
            <a:endParaRPr lang="es-AR" sz="2800" dirty="0">
              <a:latin typeface="Times New Roman" panose="02020603050405020304" pitchFamily="18" charset="0"/>
              <a:cs typeface="Times New Roman" panose="02020603050405020304" pitchFamily="18" charset="0"/>
            </a:endParaRPr>
          </a:p>
          <a:p>
            <a:pPr algn="l"/>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99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188720"/>
            <a:ext cx="9144000" cy="4411980"/>
          </a:xfrm>
          <a:ln w="57150">
            <a:solidFill>
              <a:srgbClr val="FF66CC"/>
            </a:solidFill>
          </a:ln>
        </p:spPr>
        <p:txBody>
          <a:bodyPr anchor="ctr">
            <a:noAutofit/>
          </a:bodyPr>
          <a:lstStyle/>
          <a:p>
            <a:pPr algn="l"/>
            <a:r>
              <a:rPr lang="en-GB" sz="2800" dirty="0">
                <a:latin typeface="Times New Roman" panose="02020603050405020304" pitchFamily="18" charset="0"/>
                <a:cs typeface="Times New Roman" panose="02020603050405020304" pitchFamily="18" charset="0"/>
              </a:rPr>
              <a:t>5. An ESEM was used because it does not require the specimen to be coated with a layer of conductive material as in a conventional SEM; the microstructure of the fluid is more likely to be preserved. </a:t>
            </a:r>
            <a:r>
              <a:rPr lang="es-AR" sz="2800" dirty="0">
                <a:latin typeface="Times New Roman" panose="02020603050405020304" pitchFamily="18" charset="0"/>
                <a:cs typeface="Times New Roman" panose="02020603050405020304" pitchFamily="18" charset="0"/>
              </a:rPr>
              <a:t>(ESEM: </a:t>
            </a:r>
            <a:r>
              <a:rPr lang="es-AR" sz="2800" dirty="0" err="1">
                <a:latin typeface="Times New Roman" panose="02020603050405020304" pitchFamily="18" charset="0"/>
                <a:cs typeface="Times New Roman" panose="02020603050405020304" pitchFamily="18" charset="0"/>
              </a:rPr>
              <a:t>environmental</a:t>
            </a:r>
            <a:r>
              <a:rPr lang="es-AR" sz="2800" dirty="0">
                <a:latin typeface="Times New Roman" panose="02020603050405020304" pitchFamily="18" charset="0"/>
                <a:cs typeface="Times New Roman" panose="02020603050405020304" pitchFamily="18" charset="0"/>
              </a:rPr>
              <a:t> </a:t>
            </a:r>
            <a:r>
              <a:rPr lang="es-AR" sz="2800" dirty="0" err="1">
                <a:latin typeface="Times New Roman" panose="02020603050405020304" pitchFamily="18" charset="0"/>
                <a:cs typeface="Times New Roman" panose="02020603050405020304" pitchFamily="18" charset="0"/>
              </a:rPr>
              <a:t>scanning</a:t>
            </a:r>
            <a:r>
              <a:rPr lang="es-AR" sz="2800" dirty="0">
                <a:latin typeface="Times New Roman" panose="02020603050405020304" pitchFamily="18" charset="0"/>
                <a:cs typeface="Times New Roman" panose="02020603050405020304" pitchFamily="18" charset="0"/>
              </a:rPr>
              <a:t> </a:t>
            </a:r>
            <a:r>
              <a:rPr lang="es-AR" sz="2800" dirty="0" err="1">
                <a:latin typeface="Times New Roman" panose="02020603050405020304" pitchFamily="18" charset="0"/>
                <a:cs typeface="Times New Roman" panose="02020603050405020304" pitchFamily="18" charset="0"/>
              </a:rPr>
              <a:t>electron</a:t>
            </a:r>
            <a:r>
              <a:rPr lang="es-AR" sz="2800" dirty="0">
                <a:latin typeface="Times New Roman" panose="02020603050405020304" pitchFamily="18" charset="0"/>
                <a:cs typeface="Times New Roman" panose="02020603050405020304" pitchFamily="18" charset="0"/>
              </a:rPr>
              <a:t> </a:t>
            </a:r>
            <a:r>
              <a:rPr lang="es-AR" sz="2800" dirty="0" err="1">
                <a:latin typeface="Times New Roman" panose="02020603050405020304" pitchFamily="18" charset="0"/>
                <a:cs typeface="Times New Roman" panose="02020603050405020304" pitchFamily="18" charset="0"/>
              </a:rPr>
              <a:t>microscope</a:t>
            </a:r>
            <a:r>
              <a:rPr lang="es-AR" sz="2800" dirty="0">
                <a:latin typeface="Times New Roman" panose="02020603050405020304" pitchFamily="18" charset="0"/>
                <a:cs typeface="Times New Roman" panose="02020603050405020304" pitchFamily="18" charset="0"/>
              </a:rPr>
              <a:t>) </a:t>
            </a:r>
          </a:p>
          <a:p>
            <a:pPr algn="l"/>
            <a:r>
              <a:rPr lang="es-AR" sz="2800" dirty="0">
                <a:latin typeface="Times New Roman" panose="02020603050405020304" pitchFamily="18" charset="0"/>
                <a:cs typeface="Times New Roman" panose="02020603050405020304" pitchFamily="18" charset="0"/>
              </a:rPr>
              <a:t> </a:t>
            </a:r>
          </a:p>
          <a:p>
            <a:pPr algn="l"/>
            <a:r>
              <a:rPr lang="en-GB" sz="2800" dirty="0">
                <a:latin typeface="Times New Roman" panose="02020603050405020304" pitchFamily="18" charset="0"/>
                <a:cs typeface="Times New Roman" panose="02020603050405020304" pitchFamily="18" charset="0"/>
              </a:rPr>
              <a:t>6</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For a </a:t>
            </a:r>
            <a:r>
              <a:rPr lang="en-GB" sz="2800" dirty="0" err="1">
                <a:latin typeface="Times New Roman" panose="02020603050405020304" pitchFamily="18" charset="0"/>
                <a:cs typeface="Times New Roman" panose="02020603050405020304" pitchFamily="18" charset="0"/>
              </a:rPr>
              <a:t>quadcopter</a:t>
            </a:r>
            <a:r>
              <a:rPr lang="en-GB" sz="2800" dirty="0">
                <a:latin typeface="Times New Roman" panose="02020603050405020304" pitchFamily="18" charset="0"/>
                <a:cs typeface="Times New Roman" panose="02020603050405020304" pitchFamily="18" charset="0"/>
              </a:rPr>
              <a:t> to travel in the direction of a certain motor, that motor must decrease its RPM as the opposite motor increases its RPM, causing the motors to generate less and more upward thrust, respectively. </a:t>
            </a:r>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099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lstStyle/>
          <a:p>
            <a:pPr algn="l"/>
            <a:r>
              <a:rPr lang="es-AR" b="1" dirty="0">
                <a:solidFill>
                  <a:srgbClr val="002060"/>
                </a:solidFill>
                <a:latin typeface="Times New Roman" panose="02020603050405020304" pitchFamily="18" charset="0"/>
                <a:cs typeface="Times New Roman" panose="02020603050405020304" pitchFamily="18" charset="0"/>
              </a:rPr>
              <a:t>ESEM</a:t>
            </a:r>
            <a:r>
              <a:rPr lang="es-AR" dirty="0">
                <a:solidFill>
                  <a:srgbClr val="002060"/>
                </a:solidFill>
                <a:latin typeface="Times New Roman" panose="02020603050405020304" pitchFamily="18" charset="0"/>
                <a:cs typeface="Times New Roman" panose="02020603050405020304" pitchFamily="18" charset="0"/>
              </a:rPr>
              <a:t>: microscopio electrónico de barrido ambiental. SEM: microscopio electrónico de barrido.</a:t>
            </a:r>
          </a:p>
          <a:p>
            <a:pPr algn="l"/>
            <a:r>
              <a:rPr lang="es-AR" dirty="0">
                <a:solidFill>
                  <a:srgbClr val="002060"/>
                </a:solidFill>
                <a:latin typeface="Times New Roman" panose="02020603050405020304" pitchFamily="18" charset="0"/>
                <a:cs typeface="Times New Roman" panose="02020603050405020304" pitchFamily="18" charset="0"/>
              </a:rPr>
              <a:t>Estas dos definiciones no son la traducción del nombre, sino el nombre en español que se le da al aparato</a:t>
            </a:r>
          </a:p>
          <a:p>
            <a:pPr algn="l"/>
            <a:r>
              <a:rPr lang="es-AR" b="1" dirty="0">
                <a:solidFill>
                  <a:srgbClr val="002060"/>
                </a:solidFill>
                <a:latin typeface="Times New Roman" panose="02020603050405020304" pitchFamily="18" charset="0"/>
                <a:cs typeface="Times New Roman" panose="02020603050405020304" pitchFamily="18" charset="0"/>
              </a:rPr>
              <a:t>Be </a:t>
            </a:r>
            <a:r>
              <a:rPr lang="es-AR" b="1" dirty="0" err="1">
                <a:solidFill>
                  <a:srgbClr val="002060"/>
                </a:solidFill>
                <a:latin typeface="Times New Roman" panose="02020603050405020304" pitchFamily="18" charset="0"/>
                <a:cs typeface="Times New Roman" panose="02020603050405020304" pitchFamily="18" charset="0"/>
              </a:rPr>
              <a:t>likely</a:t>
            </a:r>
            <a:r>
              <a:rPr lang="es-AR" b="1" dirty="0">
                <a:solidFill>
                  <a:srgbClr val="002060"/>
                </a:solidFill>
                <a:latin typeface="Times New Roman" panose="02020603050405020304" pitchFamily="18" charset="0"/>
                <a:cs typeface="Times New Roman" panose="02020603050405020304" pitchFamily="18" charset="0"/>
              </a:rPr>
              <a:t> </a:t>
            </a:r>
            <a:r>
              <a:rPr lang="es-AR" b="1" dirty="0" err="1">
                <a:solidFill>
                  <a:srgbClr val="002060"/>
                </a:solidFill>
                <a:latin typeface="Times New Roman" panose="02020603050405020304" pitchFamily="18" charset="0"/>
                <a:cs typeface="Times New Roman" panose="02020603050405020304" pitchFamily="18" charset="0"/>
              </a:rPr>
              <a:t>to</a:t>
            </a:r>
            <a:r>
              <a:rPr lang="es-AR" b="1" dirty="0">
                <a:solidFill>
                  <a:srgbClr val="002060"/>
                </a:solidFill>
                <a:latin typeface="Times New Roman" panose="02020603050405020304" pitchFamily="18" charset="0"/>
                <a:cs typeface="Times New Roman" panose="02020603050405020304" pitchFamily="18" charset="0"/>
              </a:rPr>
              <a:t>: </a:t>
            </a:r>
            <a:r>
              <a:rPr lang="es-AR" dirty="0">
                <a:solidFill>
                  <a:srgbClr val="002060"/>
                </a:solidFill>
                <a:latin typeface="Times New Roman" panose="02020603050405020304" pitchFamily="18" charset="0"/>
                <a:cs typeface="Times New Roman" panose="02020603050405020304" pitchFamily="18" charset="0"/>
              </a:rPr>
              <a:t>muchas veces conviene traducirlo al principio de la frase.</a:t>
            </a:r>
          </a:p>
        </p:txBody>
      </p:sp>
    </p:spTree>
    <p:extLst>
      <p:ext uri="{BB962C8B-B14F-4D97-AF65-F5344CB8AC3E}">
        <p14:creationId xmlns:p14="http://schemas.microsoft.com/office/powerpoint/2010/main" val="292155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6357"/>
          </a:xfrm>
        </p:spPr>
        <p:txBody>
          <a:bodyPr>
            <a:normAutofit fontScale="90000"/>
          </a:bodyPr>
          <a:lstStyle/>
          <a:p>
            <a:endParaRPr lang="es-AR" dirty="0"/>
          </a:p>
        </p:txBody>
      </p:sp>
      <p:sp>
        <p:nvSpPr>
          <p:cNvPr id="3" name="Subtítulo 2"/>
          <p:cNvSpPr>
            <a:spLocks noGrp="1"/>
          </p:cNvSpPr>
          <p:nvPr>
            <p:ph type="subTitle" idx="1"/>
          </p:nvPr>
        </p:nvSpPr>
        <p:spPr>
          <a:xfrm>
            <a:off x="1524000" y="1417320"/>
            <a:ext cx="9144000" cy="3840480"/>
          </a:xfrm>
          <a:ln w="57150">
            <a:solidFill>
              <a:srgbClr val="FF66CC"/>
            </a:solidFill>
          </a:ln>
        </p:spPr>
        <p:txBody>
          <a:bodyPr anchor="ctr">
            <a:noAutofit/>
          </a:bodyPr>
          <a:lstStyle/>
          <a:p>
            <a:pPr algn="l"/>
            <a:r>
              <a:rPr lang="en-US" sz="2800" dirty="0">
                <a:latin typeface="Times New Roman" panose="02020603050405020304" pitchFamily="18" charset="0"/>
                <a:cs typeface="Times New Roman" panose="02020603050405020304" pitchFamily="18" charset="0"/>
              </a:rPr>
              <a:t>7. Perhaps there would not exist such a proliferation of management consultants and process improvement experts had industrial engineers in many organizations and the profession at large been more adept at recognizing opportunities. </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 </a:t>
            </a:r>
            <a:endParaRPr lang="es-AR" sz="2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8. Lacking the budget to hire out the welding, he invested in some low-end welding equipment and learned what he needed to know to get the job done.</a:t>
            </a:r>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1096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1409</Words>
  <Application>Microsoft Office PowerPoint</Application>
  <PresentationFormat>Panorámica</PresentationFormat>
  <Paragraphs>112</Paragraphs>
  <Slides>29</Slides>
  <Notes>0</Notes>
  <HiddenSlides>0</HiddenSlides>
  <MMClips>2</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Arial Black</vt:lpstr>
      <vt:lpstr>Calibri</vt:lpstr>
      <vt:lpstr>Calibri Light</vt:lpstr>
      <vt:lpstr>Times New Roman</vt:lpstr>
      <vt:lpstr>Tema de Office</vt:lpstr>
      <vt:lpstr>TRABAJO PRÁCTICO 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PRÁCTICO 9</dc:title>
  <dc:creator>Stella pellicer</dc:creator>
  <cp:lastModifiedBy>Stella Pellicer</cp:lastModifiedBy>
  <cp:revision>30</cp:revision>
  <dcterms:created xsi:type="dcterms:W3CDTF">2021-05-25T23:58:42Z</dcterms:created>
  <dcterms:modified xsi:type="dcterms:W3CDTF">2024-05-21T21:52:33Z</dcterms:modified>
</cp:coreProperties>
</file>