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14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12" r:id="rId16"/>
    <p:sldId id="391" r:id="rId17"/>
    <p:sldId id="413" r:id="rId18"/>
    <p:sldId id="392" r:id="rId19"/>
    <p:sldId id="379" r:id="rId20"/>
    <p:sldId id="386" r:id="rId21"/>
    <p:sldId id="388" r:id="rId22"/>
    <p:sldId id="389" r:id="rId23"/>
    <p:sldId id="390" r:id="rId24"/>
    <p:sldId id="360" r:id="rId25"/>
    <p:sldId id="384" r:id="rId26"/>
    <p:sldId id="385" r:id="rId27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CC0099"/>
    <a:srgbClr val="FF33CC"/>
    <a:srgbClr val="FDB9F5"/>
    <a:srgbClr val="6E3FF3"/>
    <a:srgbClr val="7F94B3"/>
    <a:srgbClr val="B4B000"/>
    <a:srgbClr val="FFC81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08804-9B09-45D5-BFE2-52CE5A68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5571DEB-EF00-49C7-8B44-C538A9508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AD4D8DF-9494-4C70-BB72-47C81A3E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3D8F7FA-9AF0-4A47-9ACE-5D8E0F3A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8425E65-5E21-4662-93FB-0438278B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75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229ED0-1E13-4149-9EE7-FA322FC6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DAE2C3-BCA3-411F-96E3-C717D3B4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F9B5DC3-E988-498A-8C10-47CF0460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BBF14A-030A-41C5-8341-EA05D0D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8F54598-5902-4376-9554-DF033328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033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816B951-411B-4841-A800-675FB81DE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CBC915A-415E-4CF9-AB55-4AA6E15C5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87ED5B-4E61-4939-9116-A647569B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47666D-7D8C-4A46-AE37-6A56F2EB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0D5EB48-6BB6-4510-96CF-380B7E45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12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804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73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782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893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460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833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75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545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F65F80-231A-4A15-B379-824EA87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863C61F-7717-405C-BA33-C67AEF66B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20C9D5D-152E-4DFB-9908-CC83F4F8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7B3FD6-18E6-4DF2-8F68-4E8C2D0B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9AADBC-9C2B-44C6-AA83-F090C62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603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52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742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167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7F61D1-07C4-4686-94E0-DB88F54C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1F89F6C-075A-4DE5-8B3B-C24F8A4F2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DF2E2D-20E9-48F0-AF97-A24BDEF0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363592D-9CE9-4974-BD08-274F87C1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1E1FC5-168B-4605-AB3D-5A14C7F3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986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89FB74-9AA6-4FA2-891E-DA156C91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B7E25C-D6B6-4418-95FB-FF2087514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EA4B5EF-BBE6-4188-B91A-2A9E6BEB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6384911-7B6C-4165-8050-41A6FA3D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8FC0CBC-DB20-41FA-BC7E-BCB064C1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9D16370-61D0-4EE9-89B5-3F1D8269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843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4B9E2B-3C73-4103-858B-CB46E81A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574C67F-23D0-447C-A97C-95886C20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09628E-8C1E-4D03-A5CB-AB5EF43AD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D059971-3A4C-44E2-85EC-E03CD9C9D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98E92D0-C4AC-4737-8E2C-F36B90DD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52AE64C-5725-427F-BB92-6EFE17A9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90D1CBF-C833-40F4-A550-67E0370C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FEAE40C-25EA-41BC-8395-5DD98C7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29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2389DF-A77A-440C-9608-0B74718A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A09AA70-DBCA-4DCB-BED1-B900C5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D5B14AB-C834-4C4F-B811-3107F4D1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7EB36F-9EAD-40E0-9CFB-A545496E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22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72889C8-5022-4420-9606-59A8EBB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33DDB89-9A1D-4BFD-B85B-FCCE16AA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DFE6A5F6-100B-419F-AA19-2615E525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60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5BA2CB-B40F-4779-BE7E-17C1FCB2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03E6F76-AB81-4BAE-8BAC-06EB5565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E67513-FDBC-416A-8392-A777346C3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48CFB50-DEC9-4DA0-91AD-CC04CB0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F52AB7F-7A81-4CA4-BC1B-9530A0B8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120CF6-513B-4294-8D41-A573710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807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88AA7E-89FE-4C62-BDBB-D199FAF5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87BE75-87D5-4AB6-A473-6007F6486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96A1857-7FE0-4BFD-8510-F7D6EC8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7A47A46-C012-4F83-9B88-5356B9FA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9314073-DC3B-432B-9A86-019ED76C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70DA69-535A-4BA3-BAE1-14A16BDF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69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D19C8BB-DFC1-43CB-9167-59F9741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BA2771B-46CC-4B04-A1B6-96E1CE6B3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42CB2A-E39D-404A-BC85-3D9863B35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2917-79D2-4EEA-AE64-CAEA0F1B6F84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8065495-B96B-4D8C-81A9-6513D040D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F42D1F-425B-4249-AF3E-C272F9D9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3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19/4/2025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30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9.mp3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0" y="778747"/>
            <a:ext cx="11654215" cy="192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29" y="3501189"/>
            <a:ext cx="4274968" cy="227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6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03" y="192505"/>
            <a:ext cx="7857411" cy="62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2" y="451686"/>
            <a:ext cx="4057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6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84442"/>
            <a:ext cx="7805738" cy="55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2568" y="2005263"/>
            <a:ext cx="609600" cy="609600"/>
          </a:xfrm>
          <a:prstGeom prst="rect">
            <a:avLst/>
          </a:prstGeom>
        </p:spPr>
      </p:pic>
      <p:pic>
        <p:nvPicPr>
          <p:cNvPr id="5" name="EF4e_ElemSB_4.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1011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964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084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4" y="2116300"/>
            <a:ext cx="1354246" cy="110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61" y="713162"/>
            <a:ext cx="1898331" cy="122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" y="594367"/>
            <a:ext cx="31242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60" y="2229214"/>
            <a:ext cx="1562100" cy="127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" y="3499597"/>
            <a:ext cx="15430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63" y="730038"/>
            <a:ext cx="12287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12" y="730038"/>
            <a:ext cx="12763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62" y="713162"/>
            <a:ext cx="24669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" y="5001139"/>
            <a:ext cx="2062163" cy="140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73" y="5527011"/>
            <a:ext cx="118110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32" y="5051101"/>
            <a:ext cx="1420178" cy="130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5050821"/>
            <a:ext cx="2723579" cy="12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64" y="5051101"/>
            <a:ext cx="1694741" cy="128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605" y="5512279"/>
            <a:ext cx="1038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541588"/>
            <a:ext cx="39147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8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741414" y="526143"/>
            <a:ext cx="313334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BREAKFAST</a:t>
            </a:r>
            <a:endParaRPr lang="es-AR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77952" y="1171849"/>
            <a:ext cx="313334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FASTFOOD</a:t>
            </a:r>
            <a:endParaRPr lang="es-AR" sz="28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44624" y="2298710"/>
            <a:ext cx="6156960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FRUIT OR GREEN VEGETABLES</a:t>
            </a:r>
            <a:endParaRPr lang="es-AR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117473" y="3680266"/>
            <a:ext cx="119481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SLEEP</a:t>
            </a:r>
            <a:endParaRPr lang="es-AR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957072" y="5541551"/>
            <a:ext cx="3133344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ONLINE</a:t>
            </a:r>
            <a:endParaRPr lang="es-AR" sz="2800" b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40883" y="5832087"/>
            <a:ext cx="313334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SPORT OR EXERCISE</a:t>
            </a:r>
            <a:endParaRPr lang="es-AR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27" y="3680266"/>
            <a:ext cx="2920365" cy="28528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9" y="4960199"/>
            <a:ext cx="29813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63" y="2909744"/>
            <a:ext cx="30765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86" y="1916142"/>
            <a:ext cx="1485900" cy="18383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01" y="694944"/>
            <a:ext cx="2774106" cy="156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27" y="111151"/>
            <a:ext cx="25908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77952" y="256032"/>
            <a:ext cx="69494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Make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sentences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about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the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article</a:t>
            </a:r>
            <a:r>
              <a:rPr lang="es-MX" b="1" dirty="0" smtClean="0">
                <a:solidFill>
                  <a:srgbClr val="FF0000"/>
                </a:solidFill>
              </a:rPr>
              <a:t>. </a:t>
            </a:r>
            <a:r>
              <a:rPr lang="es-MX" b="1" dirty="0" err="1" smtClean="0">
                <a:solidFill>
                  <a:srgbClr val="FF0000"/>
                </a:solidFill>
              </a:rPr>
              <a:t>Make</a:t>
            </a:r>
            <a:r>
              <a:rPr lang="es-MX" b="1" dirty="0" smtClean="0">
                <a:solidFill>
                  <a:srgbClr val="FF0000"/>
                </a:solidFill>
              </a:rPr>
              <a:t> TRUE </a:t>
            </a:r>
            <a:r>
              <a:rPr lang="es-MX" b="1" dirty="0" err="1" smtClean="0">
                <a:solidFill>
                  <a:srgbClr val="FF0000"/>
                </a:solidFill>
              </a:rPr>
              <a:t>sentences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about</a:t>
            </a:r>
            <a:r>
              <a:rPr lang="es-MX" b="1" dirty="0" smtClean="0">
                <a:solidFill>
                  <a:srgbClr val="FF0000"/>
                </a:solidFill>
              </a:rPr>
              <a:t> YOU!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" y="258069"/>
            <a:ext cx="6102350" cy="389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43" y="2828543"/>
            <a:ext cx="6009034" cy="36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0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41473" y="365605"/>
            <a:ext cx="220881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prstClr val="black"/>
                </a:solidFill>
              </a:rPr>
              <a:t>Communication</a:t>
            </a:r>
            <a:r>
              <a:rPr lang="es-MX" b="1" dirty="0" smtClean="0">
                <a:solidFill>
                  <a:prstClr val="black"/>
                </a:solidFill>
              </a:rPr>
              <a:t> 101</a:t>
            </a:r>
            <a:endParaRPr lang="es-AR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1" y="355632"/>
            <a:ext cx="3391500" cy="625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74" y="356158"/>
            <a:ext cx="3576609" cy="625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8">
            <a:extLst>
              <a:ext uri="{FF2B5EF4-FFF2-40B4-BE49-F238E27FC236}">
                <a16:creationId xmlns="" xmlns:a16="http://schemas.microsoft.com/office/drawing/2014/main" id="{876BF5B8-4BEF-4BDE-B78D-134FD76F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94" y="2497288"/>
            <a:ext cx="6798686" cy="82950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304" y="6365435"/>
            <a:ext cx="29718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9" y="6158009"/>
            <a:ext cx="21050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973568" y="4789825"/>
            <a:ext cx="38375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Interview </a:t>
            </a:r>
            <a:r>
              <a:rPr lang="es-MX" b="1" dirty="0" err="1" smtClean="0">
                <a:solidFill>
                  <a:srgbClr val="FF0000"/>
                </a:solidFill>
              </a:rPr>
              <a:t>your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partner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then</a:t>
            </a:r>
            <a:r>
              <a:rPr lang="es-MX" b="1" dirty="0" smtClean="0">
                <a:solidFill>
                  <a:srgbClr val="FF0000"/>
                </a:solidFill>
              </a:rPr>
              <a:t>, calcule </a:t>
            </a:r>
            <a:r>
              <a:rPr lang="es-MX" b="1" dirty="0" err="1" smtClean="0">
                <a:solidFill>
                  <a:srgbClr val="FF0000"/>
                </a:solidFill>
              </a:rPr>
              <a:t>his</a:t>
            </a:r>
            <a:r>
              <a:rPr lang="es-MX" b="1" dirty="0" smtClean="0">
                <a:solidFill>
                  <a:srgbClr val="FF0000"/>
                </a:solidFill>
              </a:rPr>
              <a:t>/</a:t>
            </a:r>
            <a:r>
              <a:rPr lang="es-MX" b="1" dirty="0" err="1" smtClean="0">
                <a:solidFill>
                  <a:srgbClr val="FF0000"/>
                </a:solidFill>
              </a:rPr>
              <a:t>her</a:t>
            </a:r>
            <a:r>
              <a:rPr lang="es-MX" b="1" dirty="0" smtClean="0">
                <a:solidFill>
                  <a:srgbClr val="FF0000"/>
                </a:solidFill>
              </a:rPr>
              <a:t> score.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863520" y="1028669"/>
            <a:ext cx="310896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3200" b="1" i="1" dirty="0" err="1" smtClean="0">
                <a:solidFill>
                  <a:srgbClr val="FF0000"/>
                </a:solidFill>
              </a:rPr>
              <a:t>How</a:t>
            </a:r>
            <a:r>
              <a:rPr lang="es-MX" sz="3200" b="1" i="1" dirty="0" smtClean="0">
                <a:solidFill>
                  <a:srgbClr val="FF0000"/>
                </a:solidFill>
              </a:rPr>
              <a:t> </a:t>
            </a:r>
            <a:r>
              <a:rPr lang="es-MX" sz="3200" b="1" i="1" dirty="0" err="1" smtClean="0">
                <a:solidFill>
                  <a:srgbClr val="FF0000"/>
                </a:solidFill>
              </a:rPr>
              <a:t>often</a:t>
            </a:r>
            <a:r>
              <a:rPr lang="es-MX" sz="3200" b="1" i="1" dirty="0" smtClean="0">
                <a:solidFill>
                  <a:srgbClr val="FF0000"/>
                </a:solidFill>
              </a:rPr>
              <a:t>…?</a:t>
            </a:r>
          </a:p>
          <a:p>
            <a:r>
              <a:rPr lang="es-MX" sz="3200" b="1" i="1" dirty="0" err="1" smtClean="0">
                <a:solidFill>
                  <a:srgbClr val="FF0000"/>
                </a:solidFill>
              </a:rPr>
              <a:t>How</a:t>
            </a:r>
            <a:r>
              <a:rPr lang="es-MX" sz="3200" b="1" i="1" dirty="0" smtClean="0">
                <a:solidFill>
                  <a:srgbClr val="FF0000"/>
                </a:solidFill>
              </a:rPr>
              <a:t> </a:t>
            </a:r>
            <a:r>
              <a:rPr lang="es-MX" sz="3200" b="1" i="1" dirty="0" err="1" smtClean="0">
                <a:solidFill>
                  <a:srgbClr val="FF0000"/>
                </a:solidFill>
              </a:rPr>
              <a:t>many</a:t>
            </a:r>
            <a:r>
              <a:rPr lang="es-MX" sz="3200" b="1" i="1" dirty="0" smtClean="0">
                <a:solidFill>
                  <a:srgbClr val="FF0000"/>
                </a:solidFill>
              </a:rPr>
              <a:t>…?</a:t>
            </a:r>
            <a:endParaRPr lang="es-AR" sz="3200" b="1" i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973568" y="5646158"/>
            <a:ext cx="35909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a= 5 </a:t>
            </a:r>
            <a:r>
              <a:rPr lang="es-MX" b="1" dirty="0" err="1">
                <a:solidFill>
                  <a:srgbClr val="FF0000"/>
                </a:solidFill>
              </a:rPr>
              <a:t>years</a:t>
            </a:r>
            <a:r>
              <a:rPr lang="es-MX" b="1" dirty="0">
                <a:solidFill>
                  <a:srgbClr val="FF0000"/>
                </a:solidFill>
              </a:rPr>
              <a:t>    b= 7 </a:t>
            </a:r>
            <a:r>
              <a:rPr lang="es-MX" b="1" dirty="0" err="1">
                <a:solidFill>
                  <a:srgbClr val="FF0000"/>
                </a:solidFill>
              </a:rPr>
              <a:t>years</a:t>
            </a:r>
            <a:r>
              <a:rPr lang="es-MX" b="1" dirty="0">
                <a:solidFill>
                  <a:srgbClr val="FF0000"/>
                </a:solidFill>
              </a:rPr>
              <a:t>   c= 10 </a:t>
            </a:r>
            <a:r>
              <a:rPr lang="es-MX" b="1" dirty="0" err="1">
                <a:solidFill>
                  <a:srgbClr val="FF0000"/>
                </a:solidFill>
              </a:rPr>
              <a:t>years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9" y="6572250"/>
            <a:ext cx="42005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050" y="405751"/>
            <a:ext cx="9240837" cy="597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9">
            <a:extLst>
              <a:ext uri="{FF2B5EF4-FFF2-40B4-BE49-F238E27FC236}">
                <a16:creationId xmlns="" xmlns:a16="http://schemas.microsoft.com/office/drawing/2014/main" id="{BF5C9B28-5A61-45A0-BD8E-C4C6AB2BAFD1}"/>
              </a:ext>
            </a:extLst>
          </p:cNvPr>
          <p:cNvSpPr txBox="1"/>
          <p:nvPr/>
        </p:nvSpPr>
        <p:spPr>
          <a:xfrm>
            <a:off x="-197161" y="1041246"/>
            <a:ext cx="3513385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12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>
            <a:extLst>
              <a:ext uri="{FF2B5EF4-FFF2-40B4-BE49-F238E27FC236}">
                <a16:creationId xmlns="" xmlns:a16="http://schemas.microsoft.com/office/drawing/2014/main" id="{9E10CF7C-955A-4B6F-96B4-6920336C45B7}"/>
              </a:ext>
            </a:extLst>
          </p:cNvPr>
          <p:cNvSpPr txBox="1"/>
          <p:nvPr/>
        </p:nvSpPr>
        <p:spPr>
          <a:xfrm>
            <a:off x="188106" y="980286"/>
            <a:ext cx="3981158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Pronunciation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9AD7194-575C-45B2-AFF9-39C8C8213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927" y="2920436"/>
            <a:ext cx="6618287" cy="3371246"/>
          </a:xfrm>
          <a:prstGeom prst="rect">
            <a:avLst/>
          </a:prstGeom>
        </p:spPr>
      </p:pic>
      <p:pic>
        <p:nvPicPr>
          <p:cNvPr id="6" name="4C_2.51">
            <a:hlinkClick r:id="" action="ppaction://media"/>
            <a:extLst>
              <a:ext uri="{FF2B5EF4-FFF2-40B4-BE49-F238E27FC236}">
                <a16:creationId xmlns="" xmlns:a16="http://schemas.microsoft.com/office/drawing/2014/main" id="{EB8E85C3-39F4-469B-842B-4BDB2C236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3414" y="2652726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63" y="536449"/>
            <a:ext cx="6032687" cy="210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4C_2.5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3414" y="980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9" y="649705"/>
            <a:ext cx="10824948" cy="547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683042" y="1961145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U A R Y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109411" y="1961145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RUARY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696200" y="1961144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CH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50079" y="2797569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0066"/>
                </a:solidFill>
              </a:rPr>
              <a:t>E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35779" y="3641554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T 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650079" y="4482908"/>
            <a:ext cx="19751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48801" y="4482908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 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48801" y="3656740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 U S T 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779295" y="4482907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O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83042" y="3656740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>
                <a:solidFill>
                  <a:srgbClr val="FF33CC"/>
                </a:solidFill>
              </a:rPr>
              <a:t>Y</a:t>
            </a:r>
            <a:r>
              <a:rPr lang="es-MX" sz="2600" dirty="0" smtClean="0">
                <a:solidFill>
                  <a:srgbClr val="FF33CC"/>
                </a:solidFill>
              </a:rPr>
              <a:t>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83042" y="2789544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I L  </a:t>
            </a:r>
            <a:endParaRPr lang="es-AR" sz="2600" dirty="0">
              <a:solidFill>
                <a:srgbClr val="FF0066"/>
              </a:solidFill>
            </a:endParaRPr>
          </a:p>
        </p:txBody>
      </p:sp>
      <p:pic>
        <p:nvPicPr>
          <p:cNvPr id="5" name="EF4e_ElemSB_4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242" y="344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2" y="569340"/>
            <a:ext cx="6110672" cy="371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C_2.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608" y="4636008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19" y="4279391"/>
            <a:ext cx="6669087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53" y="587565"/>
            <a:ext cx="514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02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400" y="385509"/>
            <a:ext cx="7334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0" y="639087"/>
            <a:ext cx="9443490" cy="546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467856" y="5516880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70C0"/>
                </a:solidFill>
              </a:rPr>
              <a:t>Does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it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often</a:t>
            </a:r>
            <a:r>
              <a:rPr lang="es-MX" sz="2000" b="1" dirty="0" smtClean="0">
                <a:solidFill>
                  <a:srgbClr val="0070C0"/>
                </a:solidFill>
              </a:rPr>
              <a:t> rain in </a:t>
            </a:r>
            <a:r>
              <a:rPr lang="es-MX" sz="2000" b="1" dirty="0" err="1" smtClean="0">
                <a:solidFill>
                  <a:srgbClr val="0070C0"/>
                </a:solidFill>
              </a:rPr>
              <a:t>the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winter</a:t>
            </a:r>
            <a:r>
              <a:rPr lang="es-MX" sz="2000" b="1" dirty="0" smtClean="0">
                <a:solidFill>
                  <a:srgbClr val="0070C0"/>
                </a:solidFill>
              </a:rPr>
              <a:t>?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67856" y="5116770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70C0"/>
                </a:solidFill>
              </a:rPr>
              <a:t>My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girlfriend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is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never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stressed</a:t>
            </a:r>
            <a:r>
              <a:rPr lang="es-MX" sz="2000" b="1" dirty="0" smtClean="0">
                <a:solidFill>
                  <a:srgbClr val="0070C0"/>
                </a:solidFill>
              </a:rPr>
              <a:t>.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67856" y="4716660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I </a:t>
            </a:r>
            <a:r>
              <a:rPr lang="es-MX" sz="2000" b="1" dirty="0" err="1" smtClean="0">
                <a:solidFill>
                  <a:srgbClr val="0070C0"/>
                </a:solidFill>
              </a:rPr>
              <a:t>walk</a:t>
            </a:r>
            <a:r>
              <a:rPr lang="es-MX" sz="2000" b="1" dirty="0" smtClean="0">
                <a:solidFill>
                  <a:srgbClr val="0070C0"/>
                </a:solidFill>
              </a:rPr>
              <a:t> to </a:t>
            </a:r>
            <a:r>
              <a:rPr lang="es-MX" sz="2000" b="1" dirty="0" err="1" smtClean="0">
                <a:solidFill>
                  <a:srgbClr val="0070C0"/>
                </a:solidFill>
              </a:rPr>
              <a:t>work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every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day</a:t>
            </a:r>
            <a:r>
              <a:rPr lang="es-MX" sz="2000" b="1" dirty="0">
                <a:solidFill>
                  <a:srgbClr val="0070C0"/>
                </a:solidFill>
              </a:rPr>
              <a:t>.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467856" y="4272765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70C0"/>
                </a:solidFill>
              </a:rPr>
              <a:t>Why</a:t>
            </a:r>
            <a:r>
              <a:rPr lang="es-MX" sz="2000" b="1" dirty="0" smtClean="0">
                <a:solidFill>
                  <a:srgbClr val="0070C0"/>
                </a:solidFill>
              </a:rPr>
              <a:t> are </a:t>
            </a:r>
            <a:r>
              <a:rPr lang="es-MX" sz="2000" b="1" dirty="0" err="1" smtClean="0">
                <a:solidFill>
                  <a:srgbClr val="0070C0"/>
                </a:solidFill>
              </a:rPr>
              <a:t>you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always</a:t>
            </a:r>
            <a:r>
              <a:rPr lang="es-MX" sz="2000" b="1" dirty="0" smtClean="0">
                <a:solidFill>
                  <a:srgbClr val="0070C0"/>
                </a:solidFill>
              </a:rPr>
              <a:t> late?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467856" y="3872655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I </a:t>
            </a:r>
            <a:r>
              <a:rPr lang="es-MX" sz="2000" b="1" dirty="0" err="1" smtClean="0">
                <a:solidFill>
                  <a:srgbClr val="0070C0"/>
                </a:solidFill>
              </a:rPr>
              <a:t>go</a:t>
            </a:r>
            <a:r>
              <a:rPr lang="es-MX" sz="2000" b="1" dirty="0" smtClean="0">
                <a:solidFill>
                  <a:srgbClr val="0070C0"/>
                </a:solidFill>
              </a:rPr>
              <a:t> to </a:t>
            </a:r>
            <a:r>
              <a:rPr lang="es-MX" sz="2000" b="1" dirty="0" err="1" smtClean="0">
                <a:solidFill>
                  <a:srgbClr val="0070C0"/>
                </a:solidFill>
              </a:rPr>
              <a:t>the</a:t>
            </a:r>
            <a:r>
              <a:rPr lang="es-MX" sz="2000" b="1" dirty="0" smtClean="0">
                <a:solidFill>
                  <a:srgbClr val="0070C0"/>
                </a:solidFill>
              </a:rPr>
              <a:t> cinema once a </a:t>
            </a:r>
            <a:r>
              <a:rPr lang="es-MX" sz="2000" b="1" dirty="0" err="1" smtClean="0">
                <a:solidFill>
                  <a:srgbClr val="0070C0"/>
                </a:solidFill>
              </a:rPr>
              <a:t>week</a:t>
            </a:r>
            <a:r>
              <a:rPr lang="es-MX" sz="2000" b="1" dirty="0" smtClean="0">
                <a:solidFill>
                  <a:srgbClr val="0070C0"/>
                </a:solidFill>
              </a:rPr>
              <a:t>.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467856" y="3388226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70C0"/>
                </a:solidFill>
              </a:rPr>
              <a:t>She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sometimes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does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housework</a:t>
            </a:r>
            <a:r>
              <a:rPr lang="es-MX" sz="2000" b="1" dirty="0" smtClean="0">
                <a:solidFill>
                  <a:srgbClr val="0070C0"/>
                </a:solidFill>
              </a:rPr>
              <a:t>.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53200" y="2971509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70C0"/>
                </a:solidFill>
              </a:rPr>
              <a:t>I’m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hardly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ever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bored</a:t>
            </a:r>
            <a:r>
              <a:rPr lang="es-MX" sz="2000" b="1" dirty="0" smtClean="0">
                <a:solidFill>
                  <a:srgbClr val="0070C0"/>
                </a:solidFill>
              </a:rPr>
              <a:t>.</a:t>
            </a:r>
            <a:endParaRPr lang="es-AR" sz="2000" b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705600" y="2571399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70C0"/>
                </a:solidFill>
              </a:rPr>
              <a:t>Do </a:t>
            </a:r>
            <a:r>
              <a:rPr lang="es-MX" sz="2000" b="1" dirty="0" err="1" smtClean="0">
                <a:solidFill>
                  <a:srgbClr val="0070C0"/>
                </a:solidFill>
              </a:rPr>
              <a:t>you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usually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wear</a:t>
            </a:r>
            <a:r>
              <a:rPr lang="es-MX" sz="2000" b="1" dirty="0" smtClean="0">
                <a:solidFill>
                  <a:srgbClr val="0070C0"/>
                </a:solidFill>
              </a:rPr>
              <a:t> </a:t>
            </a:r>
            <a:r>
              <a:rPr lang="es-MX" sz="2000" b="1" dirty="0" err="1" smtClean="0">
                <a:solidFill>
                  <a:srgbClr val="0070C0"/>
                </a:solidFill>
              </a:rPr>
              <a:t>glasses</a:t>
            </a:r>
            <a:r>
              <a:rPr lang="es-MX" sz="2000" b="1" dirty="0" smtClean="0">
                <a:solidFill>
                  <a:srgbClr val="0070C0"/>
                </a:solidFill>
              </a:rPr>
              <a:t>? </a:t>
            </a:r>
            <a:endParaRPr lang="es-A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9" y="1153455"/>
            <a:ext cx="6456727" cy="461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58000" y="5308503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Our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teacher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hardly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ever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angry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58000" y="4908393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Do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drive to </a:t>
            </a:r>
            <a:r>
              <a:rPr lang="es-MX" sz="2000" b="1" dirty="0" err="1" smtClean="0">
                <a:solidFill>
                  <a:srgbClr val="FF0000"/>
                </a:solidFill>
              </a:rPr>
              <a:t>work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every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day</a:t>
            </a:r>
            <a:r>
              <a:rPr lang="es-MX" sz="2000" b="1" dirty="0" smtClean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58000" y="4508283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always</a:t>
            </a:r>
            <a:r>
              <a:rPr lang="es-MX" sz="2000" b="1" dirty="0" smtClean="0">
                <a:solidFill>
                  <a:srgbClr val="FF0000"/>
                </a:solidFill>
              </a:rPr>
              <a:t> do </a:t>
            </a:r>
            <a:r>
              <a:rPr lang="es-MX" sz="2000" b="1" dirty="0" err="1" smtClean="0">
                <a:solidFill>
                  <a:srgbClr val="FF0000"/>
                </a:solidFill>
              </a:rPr>
              <a:t>our</a:t>
            </a:r>
            <a:r>
              <a:rPr lang="es-MX" sz="2000" b="1" dirty="0" smtClean="0">
                <a:solidFill>
                  <a:srgbClr val="FF0000"/>
                </a:solidFill>
              </a:rPr>
              <a:t>  </a:t>
            </a:r>
            <a:r>
              <a:rPr lang="es-MX" sz="2000" b="1" dirty="0" err="1" smtClean="0">
                <a:solidFill>
                  <a:srgbClr val="FF0000"/>
                </a:solidFill>
              </a:rPr>
              <a:t>homework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193280" y="4108173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My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brother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is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always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hungry</a:t>
            </a:r>
            <a:r>
              <a:rPr lang="es-MX" sz="2000" b="1" dirty="0" smtClean="0">
                <a:solidFill>
                  <a:srgbClr val="FF0000"/>
                </a:solidFill>
              </a:rPr>
              <a:t> at </a:t>
            </a:r>
            <a:r>
              <a:rPr lang="es-MX" sz="2000" b="1" dirty="0" err="1" smtClean="0">
                <a:solidFill>
                  <a:srgbClr val="FF0000"/>
                </a:solidFill>
              </a:rPr>
              <a:t>lunchtime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193280" y="3716916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My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parents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don’t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often</a:t>
            </a:r>
            <a:r>
              <a:rPr lang="es-MX" sz="2000" b="1" dirty="0" smtClean="0">
                <a:solidFill>
                  <a:srgbClr val="FF0000"/>
                </a:solidFill>
              </a:rPr>
              <a:t> listen to </a:t>
            </a:r>
            <a:r>
              <a:rPr lang="es-MX" sz="2000" b="1" dirty="0" err="1" smtClean="0">
                <a:solidFill>
                  <a:srgbClr val="FF0000"/>
                </a:solidFill>
              </a:rPr>
              <a:t>the</a:t>
            </a:r>
            <a:r>
              <a:rPr lang="es-MX" sz="2000" b="1" dirty="0" smtClean="0">
                <a:solidFill>
                  <a:srgbClr val="FF0000"/>
                </a:solidFill>
              </a:rPr>
              <a:t> radio.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77456" y="3316806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What</a:t>
            </a:r>
            <a:r>
              <a:rPr lang="es-MX" sz="2000" b="1" dirty="0" smtClean="0">
                <a:solidFill>
                  <a:srgbClr val="FF0000"/>
                </a:solidFill>
              </a:rPr>
              <a:t> time do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usually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finish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work</a:t>
            </a:r>
            <a:r>
              <a:rPr lang="es-MX" sz="2000" b="1" dirty="0" smtClean="0">
                <a:solidFill>
                  <a:srgbClr val="FF0000"/>
                </a:solidFill>
              </a:rPr>
              <a:t>?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858000" y="2896182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hardly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ever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eat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fast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food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58000" y="2496072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I am </a:t>
            </a:r>
            <a:r>
              <a:rPr lang="es-MX" sz="2000" b="1" dirty="0" err="1" smtClean="0">
                <a:solidFill>
                  <a:srgbClr val="FF0000"/>
                </a:solidFill>
              </a:rPr>
              <a:t>never</a:t>
            </a:r>
            <a:r>
              <a:rPr lang="es-MX" sz="2000" b="1" dirty="0" smtClean="0">
                <a:solidFill>
                  <a:srgbClr val="FF0000"/>
                </a:solidFill>
              </a:rPr>
              <a:t> late </a:t>
            </a:r>
            <a:r>
              <a:rPr lang="es-MX" sz="2000" b="1" dirty="0" err="1" smtClean="0">
                <a:solidFill>
                  <a:srgbClr val="FF0000"/>
                </a:solidFill>
              </a:rPr>
              <a:t>for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class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858000" y="2016132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always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gets</a:t>
            </a:r>
            <a:r>
              <a:rPr lang="es-MX" sz="2000" b="1" dirty="0" smtClean="0">
                <a:solidFill>
                  <a:srgbClr val="FF0000"/>
                </a:solidFill>
              </a:rPr>
              <a:t> up at </a:t>
            </a:r>
            <a:r>
              <a:rPr lang="es-MX" sz="2000" b="1" dirty="0" err="1" smtClean="0">
                <a:solidFill>
                  <a:srgbClr val="FF0000"/>
                </a:solidFill>
              </a:rPr>
              <a:t>six</a:t>
            </a:r>
            <a:r>
              <a:rPr lang="es-MX" sz="2000" b="1" dirty="0" smtClean="0">
                <a:solidFill>
                  <a:srgbClr val="FF0000"/>
                </a:solidFill>
              </a:rPr>
              <a:t>.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900160" y="658368"/>
            <a:ext cx="14142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Page 131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232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6DA789-FACF-4116-859A-23B24766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Can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understand</a:t>
            </a:r>
            <a:r>
              <a:rPr lang="es-AR" dirty="0"/>
              <a:t> </a:t>
            </a:r>
            <a:r>
              <a:rPr lang="es-AR" dirty="0" err="1"/>
              <a:t>these</a:t>
            </a:r>
            <a:r>
              <a:rPr lang="es-AR" dirty="0"/>
              <a:t> </a:t>
            </a:r>
            <a:r>
              <a:rPr lang="es-AR" dirty="0" err="1"/>
              <a:t>people</a:t>
            </a:r>
            <a:r>
              <a:rPr lang="es-AR" dirty="0"/>
              <a:t>?</a:t>
            </a:r>
          </a:p>
        </p:txBody>
      </p:sp>
      <p:pic>
        <p:nvPicPr>
          <p:cNvPr id="4" name="R+C 3&amp;4 In the street">
            <a:hlinkClick r:id="" action="ppaction://media"/>
            <a:extLst>
              <a:ext uri="{FF2B5EF4-FFF2-40B4-BE49-F238E27FC236}">
                <a16:creationId xmlns="" xmlns:a16="http://schemas.microsoft.com/office/drawing/2014/main" id="{303B7FC6-7E9F-40BD-B1E4-41EE74D4B6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696C874-B002-439B-B8E8-89967753D401}"/>
              </a:ext>
            </a:extLst>
          </p:cNvPr>
          <p:cNvSpPr txBox="1"/>
          <p:nvPr/>
        </p:nvSpPr>
        <p:spPr>
          <a:xfrm>
            <a:off x="2279576" y="27463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3&amp;4 Revise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-  page 34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82D9924-4F38-414F-99D9-52E4E340AEDE}"/>
              </a:ext>
            </a:extLst>
          </p:cNvPr>
          <p:cNvSpPr txBox="1"/>
          <p:nvPr/>
        </p:nvSpPr>
        <p:spPr>
          <a:xfrm flipH="1">
            <a:off x="6244067" y="85506"/>
            <a:ext cx="399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ANSWER THE QUESTIONS.</a:t>
            </a:r>
          </a:p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WRITE THE QUESTIONS.</a:t>
            </a:r>
          </a:p>
          <a:p>
            <a:endParaRPr lang="es-AR" b="1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03" y="6483762"/>
            <a:ext cx="42005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08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06" y="224663"/>
            <a:ext cx="55245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+C 3&amp;4 2.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3119" y="876420"/>
            <a:ext cx="609600" cy="609600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1840992" y="3218021"/>
            <a:ext cx="158496" cy="1584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1834896" y="688848"/>
            <a:ext cx="158496" cy="1584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1859280" y="2334768"/>
            <a:ext cx="158496" cy="1584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1865376" y="4852416"/>
            <a:ext cx="158496" cy="1584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1840992" y="5730240"/>
            <a:ext cx="158496" cy="1584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97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719" y="285997"/>
            <a:ext cx="10972800" cy="6572003"/>
          </a:xfrm>
        </p:spPr>
        <p:txBody>
          <a:bodyPr>
            <a:noAutofit/>
          </a:bodyPr>
          <a:lstStyle/>
          <a:p>
            <a:pPr marL="0" indent="0">
              <a:lnSpc>
                <a:spcPts val="1700"/>
              </a:lnSpc>
              <a:buNone/>
            </a:pPr>
            <a:r>
              <a:rPr lang="es-AR" sz="1400" b="1" dirty="0" smtClean="0"/>
              <a:t>I </a:t>
            </a:r>
            <a:r>
              <a:rPr lang="es-AR" sz="1400" b="1" dirty="0"/>
              <a:t>= </a:t>
            </a:r>
            <a:r>
              <a:rPr lang="es-AR" sz="1400" b="1" dirty="0" err="1"/>
              <a:t>interviewer</a:t>
            </a:r>
            <a:r>
              <a:rPr lang="es-AR" sz="1400" b="1" dirty="0"/>
              <a:t>, N = Nick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What do you do?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s-AR" sz="1900" dirty="0"/>
              <a:t>N </a:t>
            </a:r>
            <a:r>
              <a:rPr lang="es-AR" sz="1900" dirty="0" err="1"/>
              <a:t>I'm</a:t>
            </a:r>
            <a:r>
              <a:rPr lang="es-AR" sz="1900" dirty="0"/>
              <a:t> a </a:t>
            </a:r>
            <a:r>
              <a:rPr lang="es-AR" sz="1900" dirty="0" err="1"/>
              <a:t>gardener</a:t>
            </a:r>
            <a:r>
              <a:rPr lang="es-AR" sz="1900" dirty="0"/>
              <a:t>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How many hours a week do you work?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N About 20, 30 hours a week. It’s an easy job.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s-AR" sz="1400" b="1" dirty="0"/>
              <a:t>I = </a:t>
            </a:r>
            <a:r>
              <a:rPr lang="es-AR" sz="1400" b="1" dirty="0" err="1"/>
              <a:t>interviewer</a:t>
            </a:r>
            <a:r>
              <a:rPr lang="es-AR" sz="1400" b="1" dirty="0"/>
              <a:t>, A = </a:t>
            </a:r>
            <a:r>
              <a:rPr lang="es-AR" sz="1400" b="1" dirty="0" err="1"/>
              <a:t>Anya</a:t>
            </a:r>
            <a:endParaRPr lang="es-AR" sz="1400" b="1" dirty="0"/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Do you have a big family?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A I have. There are five people in my family. I have </a:t>
            </a:r>
            <a:r>
              <a:rPr lang="en-US" sz="1900" dirty="0" smtClean="0"/>
              <a:t>one brother </a:t>
            </a:r>
            <a:r>
              <a:rPr lang="en-US" sz="1900" dirty="0"/>
              <a:t>and one sister, and my parents.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How old are your brother and sister?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A My brother is 20 and my sister is 16.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s-AR" sz="1400" b="1" dirty="0"/>
              <a:t>I = </a:t>
            </a:r>
            <a:r>
              <a:rPr lang="es-AR" sz="1400" b="1" dirty="0" err="1"/>
              <a:t>interviewer</a:t>
            </a:r>
            <a:r>
              <a:rPr lang="es-AR" sz="1400" b="1" dirty="0"/>
              <a:t>, Al = Alison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What time do you get up in the morning?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 smtClean="0"/>
              <a:t>A </a:t>
            </a:r>
            <a:r>
              <a:rPr lang="en-US" sz="1900" dirty="0"/>
              <a:t>I usually get up at about seven o'clock in the morning.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What about at weekends?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 smtClean="0"/>
              <a:t>A </a:t>
            </a:r>
            <a:r>
              <a:rPr lang="en-US" sz="1900" dirty="0"/>
              <a:t>At the weekend it’s a bit later. I usually get up at </a:t>
            </a:r>
            <a:r>
              <a:rPr lang="en-US" sz="1900" dirty="0" smtClean="0"/>
              <a:t>about </a:t>
            </a:r>
            <a:r>
              <a:rPr lang="es-AR" sz="1900" dirty="0" smtClean="0"/>
              <a:t>ten </a:t>
            </a:r>
            <a:r>
              <a:rPr lang="es-AR" sz="1900" dirty="0" err="1"/>
              <a:t>o'clock</a:t>
            </a:r>
            <a:r>
              <a:rPr lang="es-AR" sz="1900" dirty="0"/>
              <a:t>.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s-AR" sz="1400" b="1" dirty="0"/>
              <a:t>I = </a:t>
            </a:r>
            <a:r>
              <a:rPr lang="es-AR" sz="1400" b="1" dirty="0" err="1"/>
              <a:t>interviewer</a:t>
            </a:r>
            <a:r>
              <a:rPr lang="es-AR" sz="1400" b="1" dirty="0"/>
              <a:t>, W = Wells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How often do you do sport or exercise?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s-AR" sz="1900" dirty="0"/>
              <a:t>W </a:t>
            </a:r>
            <a:r>
              <a:rPr lang="es-AR" sz="1900" dirty="0" err="1"/>
              <a:t>Almost</a:t>
            </a:r>
            <a:r>
              <a:rPr lang="es-AR" sz="1900" dirty="0"/>
              <a:t> </a:t>
            </a:r>
            <a:r>
              <a:rPr lang="es-AR" sz="1900" dirty="0" err="1"/>
              <a:t>every</a:t>
            </a:r>
            <a:r>
              <a:rPr lang="es-AR" sz="1900" dirty="0"/>
              <a:t> </a:t>
            </a:r>
            <a:r>
              <a:rPr lang="es-AR" sz="1900" dirty="0" err="1"/>
              <a:t>day</a:t>
            </a:r>
            <a:r>
              <a:rPr lang="es-AR" sz="1900" dirty="0"/>
              <a:t>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What do you do?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W I run. And play football.</a:t>
            </a:r>
          </a:p>
          <a:p>
            <a:pPr marL="0" indent="0">
              <a:lnSpc>
                <a:spcPts val="1700"/>
              </a:lnSpc>
              <a:buNone/>
            </a:pPr>
            <a:r>
              <a:rPr lang="es-AR" sz="1400" b="1" dirty="0"/>
              <a:t>I = </a:t>
            </a:r>
            <a:r>
              <a:rPr lang="es-AR" sz="1400" b="1" dirty="0" err="1"/>
              <a:t>interviewer</a:t>
            </a:r>
            <a:r>
              <a:rPr lang="es-AR" sz="1400" b="1" dirty="0"/>
              <a:t>, S = </a:t>
            </a:r>
            <a:r>
              <a:rPr lang="es-AR" sz="1400" b="1" dirty="0" err="1"/>
              <a:t>Stacey</a:t>
            </a:r>
            <a:endParaRPr lang="es-AR" sz="1400" b="1" dirty="0"/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Do you like animals?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S Yes, I love animals.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900" dirty="0"/>
              <a:t>I Do you have a pet?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s-AR" sz="1900" dirty="0"/>
              <a:t>S I do. I </a:t>
            </a:r>
            <a:r>
              <a:rPr lang="es-AR" sz="1900" dirty="0" err="1"/>
              <a:t>have</a:t>
            </a:r>
            <a:r>
              <a:rPr lang="es-AR" sz="1900" dirty="0"/>
              <a:t> a cat</a:t>
            </a:r>
            <a:r>
              <a:rPr lang="es-AR" sz="1900" dirty="0" smtClean="0"/>
              <a:t>.                                                                                        </a:t>
            </a:r>
            <a:endParaRPr lang="es-AR" sz="1900" dirty="0"/>
          </a:p>
        </p:txBody>
      </p:sp>
      <p:pic>
        <p:nvPicPr>
          <p:cNvPr id="4" name="R+C 3&amp;4 2.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8655" y="285997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038" y="285997"/>
            <a:ext cx="1119475" cy="95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042" y="1326705"/>
            <a:ext cx="990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384" y="2763818"/>
            <a:ext cx="12382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04" y="2753533"/>
            <a:ext cx="1119908" cy="114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79" y="3978509"/>
            <a:ext cx="10763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70" y="3978304"/>
            <a:ext cx="1108424" cy="138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79" y="5432460"/>
            <a:ext cx="10763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70" y="5432460"/>
            <a:ext cx="1108424" cy="124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04" y="1326705"/>
            <a:ext cx="1142009" cy="135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729" y="305047"/>
            <a:ext cx="8667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116" y="6542669"/>
            <a:ext cx="2552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6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765" y="543426"/>
            <a:ext cx="638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" y="299823"/>
            <a:ext cx="8343900" cy="643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316" y="2362654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 err="1" smtClean="0"/>
              <a:t>eek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316" y="2774868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 err="1" smtClean="0"/>
              <a:t>onth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316704" y="3516748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/>
              <a:t> </a:t>
            </a:r>
            <a:r>
              <a:rPr lang="es-MX" sz="2400" dirty="0" smtClean="0"/>
              <a:t> </a:t>
            </a:r>
            <a:r>
              <a:rPr lang="es-MX" sz="2400" dirty="0" err="1" smtClean="0"/>
              <a:t>ear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537910" y="3891573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42183" y="4280632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385510" y="5102752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346407" y="5860741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year</a:t>
            </a:r>
            <a:endParaRPr lang="es-AR" sz="2400" dirty="0"/>
          </a:p>
        </p:txBody>
      </p:sp>
      <p:pic>
        <p:nvPicPr>
          <p:cNvPr id="5" name="EF4e_ElemSB_4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4895" y="908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0" y="427019"/>
            <a:ext cx="7304672" cy="62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7326" y="2216838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01" y="4996615"/>
            <a:ext cx="5810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407695" y="2261935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/>
              <a:t>a</a:t>
            </a:r>
            <a:endParaRPr lang="es-AR" sz="2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07695" y="2623518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c</a:t>
            </a:r>
            <a:endParaRPr lang="es-AR" sz="2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07695" y="3054405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f</a:t>
            </a:r>
            <a:endParaRPr lang="es-AR" sz="2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407695" y="3411341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e</a:t>
            </a:r>
            <a:endParaRPr lang="es-AR" sz="2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407695" y="3805987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endParaRPr lang="es-AR" sz="2200" dirty="0"/>
          </a:p>
        </p:txBody>
      </p:sp>
      <p:pic>
        <p:nvPicPr>
          <p:cNvPr id="11" name="EF4e_ElemSB_4.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0821" y="3627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" y="421104"/>
            <a:ext cx="4092206" cy="37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2" y="421104"/>
            <a:ext cx="7198646" cy="600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5181601" y="2502568"/>
            <a:ext cx="1050758" cy="409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7810376" y="4038600"/>
            <a:ext cx="1203157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9013533" y="4592053"/>
            <a:ext cx="1044867" cy="6055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6232359" y="276725"/>
            <a:ext cx="1578017" cy="597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8332809" y="757989"/>
            <a:ext cx="1203157" cy="433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8411955" y="1191126"/>
            <a:ext cx="298195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669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2" y="1179420"/>
            <a:ext cx="10037646" cy="3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3533273" y="3200401"/>
            <a:ext cx="1086853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2330116" y="2727158"/>
            <a:ext cx="1203157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4269205" y="4102769"/>
            <a:ext cx="1839510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145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5" y="466976"/>
            <a:ext cx="75819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5" y="1235493"/>
            <a:ext cx="6321592" cy="34808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4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819" y="2531343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914285" y="1494322"/>
            <a:ext cx="3791713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5800" b="1" i="1" dirty="0" err="1" smtClean="0">
                <a:solidFill>
                  <a:srgbClr val="FF0000"/>
                </a:solidFill>
              </a:rPr>
              <a:t>How</a:t>
            </a:r>
            <a:r>
              <a:rPr lang="es-MX" sz="5800" b="1" i="1" dirty="0" smtClean="0">
                <a:solidFill>
                  <a:srgbClr val="FF0000"/>
                </a:solidFill>
              </a:rPr>
              <a:t> </a:t>
            </a:r>
            <a:r>
              <a:rPr lang="es-MX" sz="5800" b="1" i="1" dirty="0" err="1" smtClean="0">
                <a:solidFill>
                  <a:srgbClr val="FF0000"/>
                </a:solidFill>
              </a:rPr>
              <a:t>often</a:t>
            </a:r>
            <a:r>
              <a:rPr lang="es-MX" sz="5800" b="1" i="1" dirty="0" smtClean="0">
                <a:solidFill>
                  <a:srgbClr val="FF0000"/>
                </a:solidFill>
              </a:rPr>
              <a:t>?</a:t>
            </a:r>
            <a:endParaRPr lang="es-AR" sz="5800" b="1" i="1" dirty="0">
              <a:solidFill>
                <a:srgbClr val="FF0000"/>
              </a:solidFill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="" xmlns:a16="http://schemas.microsoft.com/office/drawing/2014/main" id="{839A1E51-38D4-49AF-BA19-C24DDAB8C3B2}"/>
              </a:ext>
            </a:extLst>
          </p:cNvPr>
          <p:cNvSpPr txBox="1"/>
          <p:nvPr/>
        </p:nvSpPr>
        <p:spPr>
          <a:xfrm>
            <a:off x="6904235" y="4499802"/>
            <a:ext cx="4952768" cy="178510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Sometimes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Usually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can be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at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beginning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clause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sentences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emphasis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Sometimes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I get up </a:t>
            </a:r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4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" y="322877"/>
            <a:ext cx="8085221" cy="63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71610" y="2890429"/>
            <a:ext cx="4584032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I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always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walk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work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Do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usually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wear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glasses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hardly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ever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bored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sometimes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does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housework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hardly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ever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cinema.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always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late?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girlfriend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never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stressed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Does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often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rain in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December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4" y="409073"/>
            <a:ext cx="10178539" cy="576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524000" y="2000797"/>
            <a:ext cx="561072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I’m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never</a:t>
            </a:r>
            <a:r>
              <a:rPr lang="es-MX" sz="2600" i="1" dirty="0" smtClean="0">
                <a:latin typeface="Century Gothic" panose="020B0502020202020204" pitchFamily="34" charset="0"/>
              </a:rPr>
              <a:t> late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for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class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32021" y="2527712"/>
            <a:ext cx="625273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We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hardly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ever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eat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fast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food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32021" y="3047297"/>
            <a:ext cx="8415168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What</a:t>
            </a:r>
            <a:r>
              <a:rPr lang="es-MX" sz="2600" i="1" dirty="0" smtClean="0">
                <a:latin typeface="Century Gothic" panose="020B0502020202020204" pitchFamily="34" charset="0"/>
              </a:rPr>
              <a:t> time do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you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usually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finish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work</a:t>
            </a:r>
            <a:r>
              <a:rPr lang="es-MX" sz="2600" i="1" dirty="0" smtClean="0">
                <a:latin typeface="Century Gothic" panose="020B0502020202020204" pitchFamily="34" charset="0"/>
              </a:rPr>
              <a:t>?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32021" y="3570486"/>
            <a:ext cx="864994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My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parents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don’t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often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go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out</a:t>
            </a:r>
            <a:r>
              <a:rPr lang="es-MX" sz="2600" i="1" dirty="0" smtClean="0">
                <a:latin typeface="Century Gothic" panose="020B0502020202020204" pitchFamily="34" charset="0"/>
              </a:rPr>
              <a:t> at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night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32020" y="4062929"/>
            <a:ext cx="8649947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My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brother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is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always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hungry</a:t>
            </a:r>
            <a:r>
              <a:rPr lang="es-MX" sz="2600" i="1" dirty="0" smtClean="0">
                <a:latin typeface="Century Gothic" panose="020B0502020202020204" pitchFamily="34" charset="0"/>
              </a:rPr>
              <a:t> at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lunchtime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532021" y="4555372"/>
            <a:ext cx="722892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We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don’t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always</a:t>
            </a:r>
            <a:r>
              <a:rPr lang="es-MX" sz="2600" i="1" dirty="0" smtClean="0">
                <a:latin typeface="Century Gothic" panose="020B0502020202020204" pitchFamily="34" charset="0"/>
              </a:rPr>
              <a:t> do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our</a:t>
            </a:r>
            <a:r>
              <a:rPr lang="es-MX" sz="2600" i="1" dirty="0" smtClean="0">
                <a:latin typeface="Century Gothic" panose="020B0502020202020204" pitchFamily="34" charset="0"/>
              </a:rPr>
              <a:t> 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homework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32021" y="5074873"/>
            <a:ext cx="6771719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smtClean="0">
                <a:latin typeface="Century Gothic" panose="020B0502020202020204" pitchFamily="34" charset="0"/>
              </a:rPr>
              <a:t>Do 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you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usually</a:t>
            </a:r>
            <a:r>
              <a:rPr lang="es-MX" sz="2600" i="1" dirty="0" smtClean="0">
                <a:latin typeface="Century Gothic" panose="020B0502020202020204" pitchFamily="34" charset="0"/>
              </a:rPr>
              <a:t> drive to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work</a:t>
            </a:r>
            <a:r>
              <a:rPr lang="es-MX" sz="2600" i="1" dirty="0" smtClean="0">
                <a:latin typeface="Century Gothic" panose="020B0502020202020204" pitchFamily="34" charset="0"/>
              </a:rPr>
              <a:t>?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32021" y="5594374"/>
            <a:ext cx="6981783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Our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teacher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is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hardly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ever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angry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616</Words>
  <Application>Microsoft Office PowerPoint</Application>
  <PresentationFormat>Personalizado</PresentationFormat>
  <Paragraphs>104</Paragraphs>
  <Slides>25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 you understand these people?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C</dc:title>
  <dc:creator>Gladys</dc:creator>
  <cp:lastModifiedBy>gladysmaba@outlook.com</cp:lastModifiedBy>
  <cp:revision>90</cp:revision>
  <dcterms:created xsi:type="dcterms:W3CDTF">2020-04-15T13:53:54Z</dcterms:created>
  <dcterms:modified xsi:type="dcterms:W3CDTF">2025-04-19T20:39:15Z</dcterms:modified>
</cp:coreProperties>
</file>