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9" r:id="rId9"/>
    <p:sldId id="270" r:id="rId10"/>
    <p:sldId id="271" r:id="rId11"/>
    <p:sldId id="273" r:id="rId12"/>
    <p:sldId id="278" r:id="rId13"/>
    <p:sldId id="279" r:id="rId14"/>
    <p:sldId id="280" r:id="rId15"/>
    <p:sldId id="281" r:id="rId16"/>
    <p:sldId id="282"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varScale="1">
        <p:scale>
          <a:sx n="69" d="100"/>
          <a:sy n="69"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101A38F4-3C95-4832-9443-EF73BAD1CA4D}" type="datetimeFigureOut">
              <a:rPr lang="es-AR" smtClean="0"/>
              <a:t>18/4/2024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405978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01A38F4-3C95-4832-9443-EF73BAD1CA4D}" type="datetimeFigureOut">
              <a:rPr lang="es-AR" smtClean="0"/>
              <a:t>18/4/2024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15690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01A38F4-3C95-4832-9443-EF73BAD1CA4D}" type="datetimeFigureOut">
              <a:rPr lang="es-AR" smtClean="0"/>
              <a:t>18/4/2024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53528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01A38F4-3C95-4832-9443-EF73BAD1CA4D}" type="datetimeFigureOut">
              <a:rPr lang="es-AR" smtClean="0"/>
              <a:t>18/4/2024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194133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01A38F4-3C95-4832-9443-EF73BAD1CA4D}" type="datetimeFigureOut">
              <a:rPr lang="es-AR" smtClean="0"/>
              <a:t>18/4/2024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2010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101A38F4-3C95-4832-9443-EF73BAD1CA4D}" type="datetimeFigureOut">
              <a:rPr lang="es-AR" smtClean="0"/>
              <a:t>18/4/2024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51654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101A38F4-3C95-4832-9443-EF73BAD1CA4D}" type="datetimeFigureOut">
              <a:rPr lang="es-AR" smtClean="0"/>
              <a:t>18/4/2024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3287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101A38F4-3C95-4832-9443-EF73BAD1CA4D}" type="datetimeFigureOut">
              <a:rPr lang="es-AR" smtClean="0"/>
              <a:t>18/4/2024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56351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01A38F4-3C95-4832-9443-EF73BAD1CA4D}" type="datetimeFigureOut">
              <a:rPr lang="es-AR" smtClean="0"/>
              <a:t>18/4/2024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342203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01A38F4-3C95-4832-9443-EF73BAD1CA4D}" type="datetimeFigureOut">
              <a:rPr lang="es-AR" smtClean="0"/>
              <a:t>18/4/2024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119051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01A38F4-3C95-4832-9443-EF73BAD1CA4D}" type="datetimeFigureOut">
              <a:rPr lang="es-AR" smtClean="0"/>
              <a:t>18/4/2024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F497DA9-B800-4203-871E-FF361C8921C3}" type="slidenum">
              <a:rPr lang="es-AR" smtClean="0"/>
              <a:t>‹Nº›</a:t>
            </a:fld>
            <a:endParaRPr lang="es-AR"/>
          </a:p>
        </p:txBody>
      </p:sp>
    </p:spTree>
    <p:extLst>
      <p:ext uri="{BB962C8B-B14F-4D97-AF65-F5344CB8AC3E}">
        <p14:creationId xmlns:p14="http://schemas.microsoft.com/office/powerpoint/2010/main" val="355280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A38F4-3C95-4832-9443-EF73BAD1CA4D}" type="datetimeFigureOut">
              <a:rPr lang="es-AR" smtClean="0"/>
              <a:t>18/4/2024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97DA9-B800-4203-871E-FF361C8921C3}" type="slidenum">
              <a:rPr lang="es-AR" smtClean="0"/>
              <a:t>‹Nº›</a:t>
            </a:fld>
            <a:endParaRPr lang="es-AR"/>
          </a:p>
        </p:txBody>
      </p:sp>
    </p:spTree>
    <p:extLst>
      <p:ext uri="{BB962C8B-B14F-4D97-AF65-F5344CB8AC3E}">
        <p14:creationId xmlns:p14="http://schemas.microsoft.com/office/powerpoint/2010/main" val="93565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rofile/Hwee_Lim4" TargetMode="External"/><Relationship Id="rId2" Type="http://schemas.openxmlformats.org/officeDocument/2006/relationships/hyperlink" Target="https://www.researchgate.net/journal/0013-1881_Educational_Research" TargetMode="External"/><Relationship Id="rId1" Type="http://schemas.openxmlformats.org/officeDocument/2006/relationships/slideLayout" Target="../slideLayouts/slideLayout1.xml"/><Relationship Id="rId5" Type="http://schemas.openxmlformats.org/officeDocument/2006/relationships/hyperlink" Target="https://www.researchgate.net/profile/E_Gunister" TargetMode="External"/><Relationship Id="rId4" Type="http://schemas.openxmlformats.org/officeDocument/2006/relationships/hyperlink" Target="https://www.researchgate.net/institution/Khalifa_Univers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b="1" u="sng" dirty="0" smtClean="0">
                <a:solidFill>
                  <a:srgbClr val="339966"/>
                </a:solidFill>
                <a:latin typeface="Arial Black" panose="020B0A04020102020204" pitchFamily="34" charset="0"/>
              </a:rPr>
              <a:t>TRABAJO PRÁCTICO 6</a:t>
            </a:r>
            <a:r>
              <a:rPr lang="es-AR" b="1" u="sng" dirty="0" smtClean="0">
                <a:solidFill>
                  <a:srgbClr val="339966"/>
                </a:solidFill>
                <a:latin typeface="Arial Black" panose="020B0A04020102020204" pitchFamily="34" charset="0"/>
              </a:rPr>
              <a:t/>
            </a:r>
            <a:br>
              <a:rPr lang="es-AR" b="1" u="sng" dirty="0" smtClean="0">
                <a:solidFill>
                  <a:srgbClr val="339966"/>
                </a:solidFill>
                <a:latin typeface="Arial Black" panose="020B0A04020102020204" pitchFamily="34" charset="0"/>
              </a:rPr>
            </a:br>
            <a:endParaRPr lang="es-AR" dirty="0">
              <a:solidFill>
                <a:srgbClr val="339966"/>
              </a:solidFill>
              <a:latin typeface="Arial Black" panose="020B0A04020102020204" pitchFamily="34" charset="0"/>
            </a:endParaRPr>
          </a:p>
        </p:txBody>
      </p:sp>
      <p:sp>
        <p:nvSpPr>
          <p:cNvPr id="3" name="Subtítulo 2"/>
          <p:cNvSpPr>
            <a:spLocks noGrp="1"/>
          </p:cNvSpPr>
          <p:nvPr>
            <p:ph type="subTitle" idx="1"/>
          </p:nvPr>
        </p:nvSpPr>
        <p:spPr>
          <a:solidFill>
            <a:srgbClr val="339966"/>
          </a:solidFill>
        </p:spPr>
        <p:txBody>
          <a:bodyPr anchor="ctr">
            <a:normAutofit/>
          </a:bodyPr>
          <a:lstStyle/>
          <a:p>
            <a:r>
              <a:rPr lang="es-AR" sz="3200" b="1" dirty="0"/>
              <a:t> </a:t>
            </a:r>
            <a:r>
              <a:rPr lang="es-ES" sz="3200" b="1" dirty="0" smtClean="0">
                <a:solidFill>
                  <a:schemeClr val="bg1"/>
                </a:solidFill>
              </a:rPr>
              <a:t>Traducciones </a:t>
            </a:r>
            <a:r>
              <a:rPr lang="es-ES" sz="3200" b="1" dirty="0">
                <a:solidFill>
                  <a:schemeClr val="bg1"/>
                </a:solidFill>
              </a:rPr>
              <a:t>con se:</a:t>
            </a:r>
            <a:r>
              <a:rPr lang="es-ES" sz="3200" dirty="0">
                <a:solidFill>
                  <a:schemeClr val="bg1"/>
                </a:solidFill>
              </a:rPr>
              <a:t> pasivas, pasivas especiales, con elipsis, con sujeto consciente, verbos intransitivos, usos impersonales de </a:t>
            </a:r>
            <a:r>
              <a:rPr lang="es-ES" sz="3200" dirty="0" err="1">
                <a:solidFill>
                  <a:schemeClr val="bg1"/>
                </a:solidFill>
              </a:rPr>
              <a:t>you</a:t>
            </a:r>
            <a:r>
              <a:rPr lang="es-ES" sz="3200" dirty="0">
                <a:solidFill>
                  <a:schemeClr val="bg1"/>
                </a:solidFill>
              </a:rPr>
              <a:t> y </a:t>
            </a:r>
            <a:r>
              <a:rPr lang="es-ES" sz="3200" dirty="0" err="1" smtClean="0">
                <a:solidFill>
                  <a:schemeClr val="bg1"/>
                </a:solidFill>
              </a:rPr>
              <a:t>one</a:t>
            </a:r>
            <a:r>
              <a:rPr lang="es-ES" sz="3200" dirty="0" smtClean="0">
                <a:solidFill>
                  <a:schemeClr val="bg1"/>
                </a:solidFill>
              </a:rPr>
              <a:t>.</a:t>
            </a:r>
            <a:endParaRPr lang="es-AR" sz="3200" dirty="0">
              <a:solidFill>
                <a:schemeClr val="bg1"/>
              </a:solidFill>
            </a:endParaRPr>
          </a:p>
        </p:txBody>
      </p:sp>
    </p:spTree>
    <p:extLst>
      <p:ext uri="{BB962C8B-B14F-4D97-AF65-F5344CB8AC3E}">
        <p14:creationId xmlns:p14="http://schemas.microsoft.com/office/powerpoint/2010/main" val="392791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1. If necessary, pressure surges can be minimized by installing surge tanks and using valves that open and close slowly.</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2. As expected, the development of this new market will come hand in hand with challenges that will need to be overcome.</a:t>
            </a:r>
            <a:endParaRPr lang="es-AR" sz="2800" dirty="0">
              <a:latin typeface="Times New Roman" panose="02020603050405020304" pitchFamily="18" charset="0"/>
              <a:cs typeface="Times New Roman" panose="02020603050405020304" pitchFamily="18" charset="0"/>
            </a:endParaRPr>
          </a:p>
          <a:p>
            <a:pPr algn="l"/>
            <a:endParaRPr lang="es-AR" sz="2800" dirty="0"/>
          </a:p>
        </p:txBody>
      </p:sp>
    </p:spTree>
    <p:extLst>
      <p:ext uri="{BB962C8B-B14F-4D97-AF65-F5344CB8AC3E}">
        <p14:creationId xmlns:p14="http://schemas.microsoft.com/office/powerpoint/2010/main" val="287845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3. Therefore, these reduced emissions and waste are considered when evaluating the costs of the alternative inspection techniques.</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4. Where appropriate, the results are compared with those obtained for </a:t>
            </a:r>
            <a:r>
              <a:rPr lang="en-US" sz="2800" dirty="0" err="1">
                <a:latin typeface="Times New Roman" panose="02020603050405020304" pitchFamily="18" charset="0"/>
                <a:cs typeface="Times New Roman" panose="02020603050405020304" pitchFamily="18" charset="0"/>
              </a:rPr>
              <a:t>bentonite</a:t>
            </a:r>
            <a:r>
              <a:rPr lang="en-US" sz="2800" dirty="0">
                <a:latin typeface="Times New Roman" panose="02020603050405020304" pitchFamily="18" charset="0"/>
                <a:cs typeface="Times New Roman" panose="02020603050405020304" pitchFamily="18" charset="0"/>
              </a:rPr>
              <a:t> fluids by other investigators.</a:t>
            </a:r>
            <a:endParaRPr lang="es-AR" sz="2800" dirty="0">
              <a:latin typeface="Times New Roman" panose="02020603050405020304" pitchFamily="18" charset="0"/>
              <a:cs typeface="Times New Roman" panose="02020603050405020304" pitchFamily="18" charset="0"/>
            </a:endParaRPr>
          </a:p>
          <a:p>
            <a:pPr algn="l"/>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06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r>
              <a:rPr lang="es-AR" sz="3200" b="1" dirty="0">
                <a:solidFill>
                  <a:srgbClr val="339966"/>
                </a:solidFill>
              </a:rPr>
              <a:t>C. </a:t>
            </a:r>
            <a:r>
              <a:rPr lang="es-AR" sz="3200" b="1" u="sng" dirty="0">
                <a:solidFill>
                  <a:srgbClr val="339966"/>
                </a:solidFill>
              </a:rPr>
              <a:t>Traduzca el siguiente texto</a:t>
            </a:r>
            <a:r>
              <a:rPr lang="es-AR" sz="3200" b="1" dirty="0">
                <a:solidFill>
                  <a:srgbClr val="339966"/>
                </a:solidFill>
              </a:rPr>
              <a:t>.</a:t>
            </a:r>
            <a:endParaRPr lang="es-AR" sz="3200" dirty="0">
              <a:solidFill>
                <a:srgbClr val="339966"/>
              </a:solidFill>
            </a:endParaRPr>
          </a:p>
        </p:txBody>
      </p:sp>
    </p:spTree>
    <p:extLst>
      <p:ext uri="{BB962C8B-B14F-4D97-AF65-F5344CB8AC3E}">
        <p14:creationId xmlns:p14="http://schemas.microsoft.com/office/powerpoint/2010/main" val="466251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lstStyle/>
          <a:p>
            <a:r>
              <a:rPr lang="en-GB" sz="3600" dirty="0">
                <a:solidFill>
                  <a:srgbClr val="339966"/>
                </a:solidFill>
                <a:latin typeface="Berlin Sans FB Demi" panose="020E0802020502020306" pitchFamily="34" charset="0"/>
              </a:rPr>
              <a:t>Awareness of corrosion importance among engineering undergraduates in the United Arab Emirates</a:t>
            </a:r>
            <a:endParaRPr lang="es-AR" sz="3600" dirty="0">
              <a:solidFill>
                <a:srgbClr val="339966"/>
              </a:solidFill>
              <a:latin typeface="Berlin Sans FB Demi" panose="020E0802020502020306" pitchFamily="34" charset="0"/>
            </a:endParaRPr>
          </a:p>
          <a:p>
            <a:r>
              <a:rPr lang="en-GB" dirty="0">
                <a:solidFill>
                  <a:srgbClr val="339966"/>
                </a:solidFill>
              </a:rPr>
              <a:t> </a:t>
            </a:r>
            <a:endParaRPr lang="es-AR" dirty="0">
              <a:solidFill>
                <a:srgbClr val="339966"/>
              </a:solidFill>
            </a:endParaRPr>
          </a:p>
          <a:p>
            <a:pPr algn="l"/>
            <a:r>
              <a:rPr lang="en-GB" b="1" dirty="0">
                <a:solidFill>
                  <a:srgbClr val="339966"/>
                </a:solidFill>
              </a:rPr>
              <a:t>Article (PDF Available)</a:t>
            </a:r>
            <a:r>
              <a:rPr lang="es-ES" dirty="0">
                <a:solidFill>
                  <a:srgbClr val="339966"/>
                </a:solidFill>
              </a:rPr>
              <a:t> </a:t>
            </a:r>
            <a:r>
              <a:rPr lang="en-GB" i="1" dirty="0">
                <a:solidFill>
                  <a:srgbClr val="339966"/>
                </a:solidFill>
              </a:rPr>
              <a:t>in</a:t>
            </a:r>
            <a:r>
              <a:rPr lang="es-ES" dirty="0">
                <a:solidFill>
                  <a:srgbClr val="339966"/>
                </a:solidFill>
              </a:rPr>
              <a:t> </a:t>
            </a:r>
            <a:r>
              <a:rPr lang="en-GB" u="sng" dirty="0">
                <a:solidFill>
                  <a:srgbClr val="339966"/>
                </a:solidFill>
                <a:hlinkClick r:id="rId2"/>
              </a:rPr>
              <a:t>Educational Research</a:t>
            </a:r>
            <a:r>
              <a:rPr lang="en-GB" dirty="0">
                <a:solidFill>
                  <a:srgbClr val="339966"/>
                </a:solidFill>
              </a:rPr>
              <a:t> 9(2):021-034 · March 2018</a:t>
            </a:r>
            <a:r>
              <a:rPr lang="es-ES" dirty="0">
                <a:solidFill>
                  <a:srgbClr val="339966"/>
                </a:solidFill>
              </a:rPr>
              <a:t> </a:t>
            </a:r>
            <a:endParaRPr lang="es-AR" dirty="0">
              <a:solidFill>
                <a:srgbClr val="339966"/>
              </a:solidFill>
            </a:endParaRPr>
          </a:p>
          <a:p>
            <a:pPr algn="l"/>
            <a:r>
              <a:rPr lang="en-GB" b="1" u="sng" dirty="0" err="1">
                <a:solidFill>
                  <a:srgbClr val="339966"/>
                </a:solidFill>
                <a:hlinkClick r:id="rId3"/>
              </a:rPr>
              <a:t>Hwee</a:t>
            </a:r>
            <a:r>
              <a:rPr lang="en-GB" b="1" u="sng" dirty="0">
                <a:solidFill>
                  <a:srgbClr val="339966"/>
                </a:solidFill>
                <a:hlinkClick r:id="rId3"/>
              </a:rPr>
              <a:t> Lim</a:t>
            </a:r>
            <a:r>
              <a:rPr lang="en-GB" b="1" u="sng" dirty="0">
                <a:solidFill>
                  <a:srgbClr val="339966"/>
                </a:solidFill>
              </a:rPr>
              <a:t> - </a:t>
            </a:r>
            <a:r>
              <a:rPr lang="en-GB" u="sng" dirty="0" err="1">
                <a:solidFill>
                  <a:srgbClr val="339966"/>
                </a:solidFill>
                <a:hlinkClick r:id="rId4"/>
              </a:rPr>
              <a:t>Khalifa</a:t>
            </a:r>
            <a:r>
              <a:rPr lang="en-GB" u="sng" dirty="0">
                <a:solidFill>
                  <a:srgbClr val="339966"/>
                </a:solidFill>
                <a:hlinkClick r:id="rId4"/>
              </a:rPr>
              <a:t> University</a:t>
            </a:r>
            <a:r>
              <a:rPr lang="en-GB" u="sng" dirty="0">
                <a:solidFill>
                  <a:srgbClr val="339966"/>
                </a:solidFill>
              </a:rPr>
              <a:t>     </a:t>
            </a:r>
            <a:r>
              <a:rPr lang="en-GB" b="1" u="sng" dirty="0">
                <a:solidFill>
                  <a:srgbClr val="339966"/>
                </a:solidFill>
                <a:hlinkClick r:id="rId5"/>
              </a:rPr>
              <a:t>E. </a:t>
            </a:r>
            <a:r>
              <a:rPr lang="en-GB" b="1" u="sng" dirty="0" err="1">
                <a:solidFill>
                  <a:srgbClr val="339966"/>
                </a:solidFill>
                <a:hlinkClick r:id="rId5"/>
              </a:rPr>
              <a:t>Gunister</a:t>
            </a:r>
            <a:r>
              <a:rPr lang="en-GB" b="1" u="sng" dirty="0">
                <a:solidFill>
                  <a:srgbClr val="339966"/>
                </a:solidFill>
              </a:rPr>
              <a:t> - </a:t>
            </a:r>
            <a:r>
              <a:rPr lang="en-GB" u="sng" dirty="0" err="1">
                <a:solidFill>
                  <a:srgbClr val="339966"/>
                </a:solidFill>
                <a:hlinkClick r:id="rId4"/>
              </a:rPr>
              <a:t>Khalifa</a:t>
            </a:r>
            <a:r>
              <a:rPr lang="en-GB" u="sng" dirty="0">
                <a:solidFill>
                  <a:srgbClr val="339966"/>
                </a:solidFill>
                <a:hlinkClick r:id="rId4"/>
              </a:rPr>
              <a:t> University</a:t>
            </a:r>
            <a:endParaRPr lang="es-AR" dirty="0">
              <a:solidFill>
                <a:srgbClr val="339966"/>
              </a:solidFill>
            </a:endParaRPr>
          </a:p>
          <a:p>
            <a:pPr algn="l"/>
            <a:r>
              <a:rPr lang="en-GB" dirty="0">
                <a:solidFill>
                  <a:srgbClr val="339966"/>
                </a:solidFill>
              </a:rPr>
              <a:t>Abstract</a:t>
            </a:r>
            <a:endParaRPr lang="es-AR" dirty="0">
              <a:solidFill>
                <a:srgbClr val="339966"/>
              </a:solidFill>
            </a:endParaRPr>
          </a:p>
        </p:txBody>
      </p:sp>
    </p:spTree>
    <p:extLst>
      <p:ext uri="{BB962C8B-B14F-4D97-AF65-F5344CB8AC3E}">
        <p14:creationId xmlns:p14="http://schemas.microsoft.com/office/powerpoint/2010/main" val="358938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GB" sz="2800" dirty="0"/>
              <a:t>Engineers are ethically responsible for managing corrosion. While applying corrosion control methods in the industry, it is as important to educate engineering undergraduates on aspects of corrosion and its management. However, there is little research on corrosion awareness among undergraduate students. This qualitative study examined engineering undergraduates’ awareness of corrosion importance in the petroleum industry.</a:t>
            </a:r>
            <a:endParaRPr lang="es-AR" sz="2800" dirty="0"/>
          </a:p>
        </p:txBody>
      </p:sp>
    </p:spTree>
    <p:extLst>
      <p:ext uri="{BB962C8B-B14F-4D97-AF65-F5344CB8AC3E}">
        <p14:creationId xmlns:p14="http://schemas.microsoft.com/office/powerpoint/2010/main" val="37702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Autofit/>
          </a:bodyPr>
          <a:lstStyle/>
          <a:p>
            <a:pPr algn="l"/>
            <a:r>
              <a:rPr lang="en-GB" sz="2700" dirty="0" smtClean="0"/>
              <a:t>20 </a:t>
            </a:r>
            <a:r>
              <a:rPr lang="en-GB" sz="2700" dirty="0"/>
              <a:t>sophomore and 44 senior undergraduates were interviewed on their preferred level of corrosion instruction; understanding of corrosion importance in engineering work; and perceptions of own knowledge and ability to apply corrosion concepts in design. They were asked to answer a quiz on </a:t>
            </a:r>
            <a:r>
              <a:rPr lang="en-GB" sz="2700" dirty="0" smtClean="0"/>
              <a:t>corrosion </a:t>
            </a:r>
            <a:r>
              <a:rPr lang="en-GB" sz="2700" dirty="0"/>
              <a:t>concepts. Most participants were found to prefer to study corrosion as an elective at </a:t>
            </a:r>
            <a:r>
              <a:rPr lang="en-GB" sz="2700" dirty="0" smtClean="0"/>
              <a:t>junior </a:t>
            </a:r>
            <a:r>
              <a:rPr lang="en-GB" sz="2700" dirty="0"/>
              <a:t>and senior levels. Compared to sophomores, more seniors reported awareness of corrosion importance in engineering </a:t>
            </a:r>
            <a:r>
              <a:rPr lang="en-GB" sz="2700" dirty="0" smtClean="0"/>
              <a:t>work and </a:t>
            </a:r>
            <a:r>
              <a:rPr lang="en-GB" sz="2700" dirty="0"/>
              <a:t>had higher positive self-perceptions of their knowledge of corrosion and application ability that were consistent with their higher quiz scores.</a:t>
            </a:r>
            <a:endParaRPr lang="es-AR" sz="2700" dirty="0"/>
          </a:p>
        </p:txBody>
      </p:sp>
    </p:spTree>
    <p:extLst>
      <p:ext uri="{BB962C8B-B14F-4D97-AF65-F5344CB8AC3E}">
        <p14:creationId xmlns:p14="http://schemas.microsoft.com/office/powerpoint/2010/main" val="375343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GB" sz="2800" dirty="0"/>
              <a:t>Interestingly, sophomore and senior participants were more confident of their ability to apply corrosion concepts in design than having theoretical knowledge in corrosion. The findings indicated that undergraduates need to develop greater awareness of corrosion importance in engineering work. The recommendations provided could be used to improve corrosion engineering education pedagogy.</a:t>
            </a:r>
            <a:endParaRPr lang="es-AR" sz="2800" dirty="0"/>
          </a:p>
        </p:txBody>
      </p:sp>
    </p:spTree>
    <p:extLst>
      <p:ext uri="{BB962C8B-B14F-4D97-AF65-F5344CB8AC3E}">
        <p14:creationId xmlns:p14="http://schemas.microsoft.com/office/powerpoint/2010/main" val="141090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r>
              <a:rPr lang="es-AR" sz="3200" b="1" dirty="0">
                <a:solidFill>
                  <a:srgbClr val="339966"/>
                </a:solidFill>
              </a:rPr>
              <a:t>I.  	TRADUCCIONES CON “SE”</a:t>
            </a:r>
            <a:endParaRPr lang="es-AR" sz="3200" dirty="0">
              <a:solidFill>
                <a:srgbClr val="339966"/>
              </a:solidFill>
            </a:endParaRPr>
          </a:p>
        </p:txBody>
      </p:sp>
    </p:spTree>
    <p:extLst>
      <p:ext uri="{BB962C8B-B14F-4D97-AF65-F5344CB8AC3E}">
        <p14:creationId xmlns:p14="http://schemas.microsoft.com/office/powerpoint/2010/main" val="3984301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lstStyle/>
          <a:p>
            <a:pPr algn="l"/>
            <a:r>
              <a:rPr lang="es-AR" b="1" dirty="0">
                <a:solidFill>
                  <a:srgbClr val="339966"/>
                </a:solidFill>
              </a:rPr>
              <a:t>A. </a:t>
            </a:r>
            <a:r>
              <a:rPr lang="es-AR" b="1" u="sng" dirty="0">
                <a:solidFill>
                  <a:srgbClr val="339966"/>
                </a:solidFill>
              </a:rPr>
              <a:t> Traduzca la oraciones con casos de traducción con “se”</a:t>
            </a:r>
            <a:r>
              <a:rPr lang="es-AR" b="1" dirty="0">
                <a:solidFill>
                  <a:srgbClr val="339966"/>
                </a:solidFill>
              </a:rPr>
              <a:t>.</a:t>
            </a:r>
            <a:endParaRPr lang="es-AR" dirty="0">
              <a:solidFill>
                <a:srgbClr val="339966"/>
              </a:solidFill>
            </a:endParaRPr>
          </a:p>
        </p:txBody>
      </p:sp>
    </p:spTree>
    <p:extLst>
      <p:ext uri="{BB962C8B-B14F-4D97-AF65-F5344CB8AC3E}">
        <p14:creationId xmlns:p14="http://schemas.microsoft.com/office/powerpoint/2010/main" val="282381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Efforts have been made to define these windows and to expand them while still retaining regulatory permission.</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2. Rolling bearing is one of the key components in rotating machinery and it is widely employed in wind turbines.</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845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81114" y="685800"/>
            <a:ext cx="4868694" cy="5448300"/>
          </a:xfrm>
          <a:prstGeom prst="rect">
            <a:avLst/>
          </a:prstGeom>
        </p:spPr>
      </p:pic>
    </p:spTree>
    <p:extLst>
      <p:ext uri="{BB962C8B-B14F-4D97-AF65-F5344CB8AC3E}">
        <p14:creationId xmlns:p14="http://schemas.microsoft.com/office/powerpoint/2010/main" val="3380176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lstStyle/>
          <a:p>
            <a:pPr algn="l"/>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FeO</a:t>
            </a:r>
            <a:r>
              <a:rPr lang="en-US" sz="2800" dirty="0">
                <a:latin typeface="Times New Roman" panose="02020603050405020304" pitchFamily="18" charset="0"/>
                <a:cs typeface="Times New Roman" panose="02020603050405020304" pitchFamily="18" charset="0"/>
              </a:rPr>
              <a:t> is one of metastable corrosion product forms which can oxidize continuously to form stable corrosion products.</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4. You should be constantly aware of hazards in your workplace.</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5. Meanwhile, compared with these statistical indicators, the advantages of </a:t>
            </a:r>
            <a:r>
              <a:rPr lang="en-GB" sz="2800" dirty="0" err="1">
                <a:latin typeface="Times New Roman" panose="02020603050405020304" pitchFamily="18" charset="0"/>
                <a:cs typeface="Times New Roman" panose="02020603050405020304" pitchFamily="18" charset="0"/>
              </a:rPr>
              <a:t>sa</a:t>
            </a:r>
            <a:r>
              <a:rPr lang="en-US" sz="2800" dirty="0" err="1">
                <a:latin typeface="Times New Roman" panose="02020603050405020304" pitchFamily="18" charset="0"/>
                <a:cs typeface="Times New Roman" panose="02020603050405020304" pitchFamily="18" charset="0"/>
              </a:rPr>
              <a:t>mple</a:t>
            </a:r>
            <a:r>
              <a:rPr lang="en-US" sz="2800" dirty="0">
                <a:latin typeface="Times New Roman" panose="02020603050405020304" pitchFamily="18" charset="0"/>
                <a:cs typeface="Times New Roman" panose="02020603050405020304" pitchFamily="18" charset="0"/>
              </a:rPr>
              <a:t> entropy in early fault detection is revealed</a:t>
            </a:r>
            <a:r>
              <a:rPr lang="en-US" sz="2800" dirty="0" smtClean="0">
                <a:latin typeface="Times New Roman" panose="02020603050405020304" pitchFamily="18" charset="0"/>
                <a:cs typeface="Times New Roman" panose="02020603050405020304" pitchFamily="18" charset="0"/>
              </a:rPr>
              <a:t>.</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097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n-US" sz="2800" dirty="0">
                <a:latin typeface="Times New Roman" panose="02020603050405020304" pitchFamily="18" charset="0"/>
                <a:cs typeface="Times New Roman" panose="02020603050405020304" pitchFamily="18" charset="0"/>
              </a:rPr>
              <a:t>6. He had been assigned to haul a load of crude oil.</a:t>
            </a:r>
            <a:endParaRPr lang="es-AR"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 </a:t>
            </a:r>
            <a:endParaRPr lang="es-AR"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7. The formation of chromium rich phases together with thermal fatigue stresses were found to be main causes of </a:t>
            </a:r>
            <a:r>
              <a:rPr lang="en-US" sz="2800" dirty="0" smtClean="0">
                <a:latin typeface="Times New Roman" panose="02020603050405020304" pitchFamily="18" charset="0"/>
                <a:cs typeface="Times New Roman" panose="02020603050405020304" pitchFamily="18" charset="0"/>
              </a:rPr>
              <a:t>failure.</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84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r>
              <a:rPr lang="es-AR" sz="3200" b="1" dirty="0">
                <a:solidFill>
                  <a:srgbClr val="339966"/>
                </a:solidFill>
              </a:rPr>
              <a:t>II. 	  ELIPSIS</a:t>
            </a:r>
            <a:endParaRPr lang="es-AR" sz="3200" dirty="0">
              <a:solidFill>
                <a:srgbClr val="339966"/>
              </a:solidFill>
            </a:endParaRPr>
          </a:p>
        </p:txBody>
      </p:sp>
    </p:spTree>
    <p:extLst>
      <p:ext uri="{BB962C8B-B14F-4D97-AF65-F5344CB8AC3E}">
        <p14:creationId xmlns:p14="http://schemas.microsoft.com/office/powerpoint/2010/main" val="261991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5719"/>
          </a:xfrm>
        </p:spPr>
        <p:txBody>
          <a:bodyPr>
            <a:normAutofit fontScale="90000"/>
          </a:bodyPr>
          <a:lstStyle/>
          <a:p>
            <a:endParaRPr lang="es-AR" dirty="0"/>
          </a:p>
        </p:txBody>
      </p:sp>
      <p:sp>
        <p:nvSpPr>
          <p:cNvPr id="3" name="Subtítulo 2"/>
          <p:cNvSpPr>
            <a:spLocks noGrp="1"/>
          </p:cNvSpPr>
          <p:nvPr>
            <p:ph type="subTitle" idx="1"/>
          </p:nvPr>
        </p:nvSpPr>
        <p:spPr>
          <a:xfrm>
            <a:off x="1524000" y="1168082"/>
            <a:ext cx="9144000" cy="4089718"/>
          </a:xfrm>
          <a:ln w="57150">
            <a:solidFill>
              <a:srgbClr val="339966"/>
            </a:solidFill>
          </a:ln>
        </p:spPr>
        <p:txBody>
          <a:bodyPr anchor="ctr">
            <a:normAutofit/>
          </a:bodyPr>
          <a:lstStyle/>
          <a:p>
            <a:pPr algn="l"/>
            <a:r>
              <a:rPr lang="es-AR" sz="3200" b="1" dirty="0">
                <a:solidFill>
                  <a:srgbClr val="339966"/>
                </a:solidFill>
              </a:rPr>
              <a:t>A. </a:t>
            </a:r>
            <a:r>
              <a:rPr lang="es-AR" sz="3200" b="1" u="sng" dirty="0">
                <a:solidFill>
                  <a:srgbClr val="339966"/>
                </a:solidFill>
              </a:rPr>
              <a:t>Traduzca los siguientes casos de elipsis</a:t>
            </a:r>
            <a:endParaRPr lang="es-AR" sz="3200" dirty="0">
              <a:solidFill>
                <a:srgbClr val="339966"/>
              </a:solidFill>
            </a:endParaRPr>
          </a:p>
        </p:txBody>
      </p:sp>
    </p:spTree>
    <p:extLst>
      <p:ext uri="{BB962C8B-B14F-4D97-AF65-F5344CB8AC3E}">
        <p14:creationId xmlns:p14="http://schemas.microsoft.com/office/powerpoint/2010/main" val="5949664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365</Words>
  <Application>Microsoft Office PowerPoint</Application>
  <PresentationFormat>Panorámica</PresentationFormat>
  <Paragraphs>32</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Arial Black</vt:lpstr>
      <vt:lpstr>Berlin Sans FB Demi</vt:lpstr>
      <vt:lpstr>Calibri</vt:lpstr>
      <vt:lpstr>Calibri Light</vt:lpstr>
      <vt:lpstr>Times New Roman</vt:lpstr>
      <vt:lpstr>Tema de Office</vt:lpstr>
      <vt:lpstr>TRABAJO PRÁCTICO 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 6</dc:title>
  <dc:creator>Stella pellicer</dc:creator>
  <cp:lastModifiedBy>Usuario</cp:lastModifiedBy>
  <cp:revision>21</cp:revision>
  <dcterms:created xsi:type="dcterms:W3CDTF">2021-04-30T02:44:34Z</dcterms:created>
  <dcterms:modified xsi:type="dcterms:W3CDTF">2024-04-18T16:48:46Z</dcterms:modified>
</cp:coreProperties>
</file>