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95" r:id="rId2"/>
    <p:sldId id="265" r:id="rId3"/>
    <p:sldId id="261" r:id="rId4"/>
    <p:sldId id="275" r:id="rId5"/>
    <p:sldId id="263" r:id="rId6"/>
    <p:sldId id="399" r:id="rId7"/>
    <p:sldId id="401" r:id="rId8"/>
    <p:sldId id="402" r:id="rId9"/>
    <p:sldId id="403" r:id="rId10"/>
    <p:sldId id="400" r:id="rId11"/>
    <p:sldId id="257" r:id="rId12"/>
    <p:sldId id="262" r:id="rId13"/>
    <p:sldId id="266" r:id="rId14"/>
    <p:sldId id="267" r:id="rId15"/>
    <p:sldId id="268" r:id="rId16"/>
    <p:sldId id="288" r:id="rId17"/>
    <p:sldId id="269" r:id="rId18"/>
    <p:sldId id="270" r:id="rId19"/>
    <p:sldId id="272" r:id="rId20"/>
    <p:sldId id="277" r:id="rId21"/>
    <p:sldId id="278" r:id="rId22"/>
    <p:sldId id="290" r:id="rId23"/>
    <p:sldId id="291" r:id="rId24"/>
    <p:sldId id="392" r:id="rId25"/>
    <p:sldId id="393" r:id="rId26"/>
    <p:sldId id="273" r:id="rId27"/>
    <p:sldId id="389" r:id="rId28"/>
    <p:sldId id="289" r:id="rId29"/>
    <p:sldId id="274" r:id="rId30"/>
    <p:sldId id="281" r:id="rId31"/>
    <p:sldId id="292" r:id="rId32"/>
    <p:sldId id="279" r:id="rId33"/>
    <p:sldId id="377" r:id="rId34"/>
    <p:sldId id="282" r:id="rId35"/>
    <p:sldId id="293" r:id="rId36"/>
    <p:sldId id="376" r:id="rId37"/>
    <p:sldId id="283" r:id="rId38"/>
    <p:sldId id="285" r:id="rId39"/>
    <p:sldId id="286" r:id="rId40"/>
    <p:sldId id="280" r:id="rId41"/>
    <p:sldId id="295" r:id="rId42"/>
    <p:sldId id="297" r:id="rId43"/>
    <p:sldId id="299" r:id="rId44"/>
    <p:sldId id="300" r:id="rId45"/>
    <p:sldId id="313" r:id="rId46"/>
    <p:sldId id="391" r:id="rId47"/>
    <p:sldId id="314" r:id="rId48"/>
    <p:sldId id="321" r:id="rId49"/>
    <p:sldId id="302" r:id="rId50"/>
    <p:sldId id="301" r:id="rId51"/>
    <p:sldId id="323" r:id="rId52"/>
    <p:sldId id="284" r:id="rId53"/>
    <p:sldId id="327" r:id="rId54"/>
    <p:sldId id="380" r:id="rId55"/>
    <p:sldId id="311" r:id="rId56"/>
    <p:sldId id="298" r:id="rId57"/>
    <p:sldId id="386" r:id="rId58"/>
    <p:sldId id="388" r:id="rId59"/>
    <p:sldId id="387" r:id="rId60"/>
    <p:sldId id="303" r:id="rId61"/>
    <p:sldId id="333" r:id="rId62"/>
    <p:sldId id="378" r:id="rId63"/>
    <p:sldId id="337" r:id="rId64"/>
    <p:sldId id="304" r:id="rId65"/>
    <p:sldId id="382" r:id="rId66"/>
    <p:sldId id="349" r:id="rId67"/>
    <p:sldId id="338" r:id="rId68"/>
    <p:sldId id="339" r:id="rId69"/>
    <p:sldId id="381" r:id="rId70"/>
    <p:sldId id="358" r:id="rId71"/>
    <p:sldId id="361" r:id="rId72"/>
    <p:sldId id="362" r:id="rId73"/>
    <p:sldId id="363" r:id="rId74"/>
    <p:sldId id="365" r:id="rId75"/>
    <p:sldId id="384" r:id="rId76"/>
    <p:sldId id="366" r:id="rId77"/>
    <p:sldId id="385" r:id="rId78"/>
    <p:sldId id="373" r:id="rId79"/>
    <p:sldId id="374" r:id="rId80"/>
    <p:sldId id="375" r:id="rId81"/>
    <p:sldId id="383" r:id="rId82"/>
    <p:sldId id="296" r:id="rId83"/>
    <p:sldId id="398" r:id="rId84"/>
  </p:sldIdLst>
  <p:sldSz cx="9144000" cy="6858000" type="screen4x3"/>
  <p:notesSz cx="6858000" cy="9144000"/>
  <p:defaultTextStyle>
    <a:defPPr>
      <a:defRPr lang="es-E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0000"/>
    <a:srgbClr val="EEE800"/>
    <a:srgbClr val="FFFF00"/>
    <a:srgbClr val="CC0000"/>
    <a:srgbClr val="009900"/>
    <a:srgbClr val="4D4D4D"/>
    <a:srgbClr val="FFDE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41" autoAdjust="0"/>
    <p:restoredTop sz="88148" autoAdjust="0"/>
  </p:normalViewPr>
  <p:slideViewPr>
    <p:cSldViewPr>
      <p:cViewPr varScale="1">
        <p:scale>
          <a:sx n="65" d="100"/>
          <a:sy n="65" d="100"/>
        </p:scale>
        <p:origin x="1572"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_rels/viewProps.xml.rels><?xml version="1.0" encoding="UTF-8" standalone="yes"?>
<Relationships xmlns="http://schemas.openxmlformats.org/package/2006/relationships"><Relationship Id="rId8" Type="http://schemas.openxmlformats.org/officeDocument/2006/relationships/slide" Target="slides/slide69.xml"/><Relationship Id="rId3" Type="http://schemas.openxmlformats.org/officeDocument/2006/relationships/slide" Target="slides/slide45.xml"/><Relationship Id="rId7" Type="http://schemas.openxmlformats.org/officeDocument/2006/relationships/slide" Target="slides/slide67.xml"/><Relationship Id="rId2" Type="http://schemas.openxmlformats.org/officeDocument/2006/relationships/slide" Target="slides/slide44.xml"/><Relationship Id="rId1" Type="http://schemas.openxmlformats.org/officeDocument/2006/relationships/slide" Target="slides/slide41.xml"/><Relationship Id="rId6" Type="http://schemas.openxmlformats.org/officeDocument/2006/relationships/slide" Target="slides/slide51.xml"/><Relationship Id="rId5" Type="http://schemas.openxmlformats.org/officeDocument/2006/relationships/slide" Target="slides/slide48.xml"/><Relationship Id="rId4"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png"/><Relationship Id="rId1" Type="http://schemas.openxmlformats.org/officeDocument/2006/relationships/image" Target="../media/image56.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 Id="rId4" Type="http://schemas.openxmlformats.org/officeDocument/2006/relationships/image" Target="../media/image7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6087E7C-BFCF-458B-AA0E-27242E4B3A0A}" type="slidenum">
              <a:rPr lang="es-ES"/>
              <a:pPr>
                <a:defRPr/>
              </a:pPr>
              <a:t>‹Nº›</a:t>
            </a:fld>
            <a:endParaRPr lang="es-ES"/>
          </a:p>
        </p:txBody>
      </p:sp>
    </p:spTree>
    <p:extLst>
      <p:ext uri="{BB962C8B-B14F-4D97-AF65-F5344CB8AC3E}">
        <p14:creationId xmlns:p14="http://schemas.microsoft.com/office/powerpoint/2010/main" val="9725413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4A46D68-1339-474A-A272-3A6101C2B5E2}" type="slidenum">
              <a:rPr lang="es-ES"/>
              <a:pPr>
                <a:defRPr/>
              </a:pPr>
              <a:t>‹Nº›</a:t>
            </a:fld>
            <a:endParaRPr lang="es-ES"/>
          </a:p>
        </p:txBody>
      </p:sp>
    </p:spTree>
    <p:extLst>
      <p:ext uri="{BB962C8B-B14F-4D97-AF65-F5344CB8AC3E}">
        <p14:creationId xmlns:p14="http://schemas.microsoft.com/office/powerpoint/2010/main" val="59686286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FE6F779-9FDC-41AF-95BC-F8923DA4B3B2}" type="slidenum">
              <a:rPr lang="es-ES"/>
              <a:pPr>
                <a:defRPr/>
              </a:pPr>
              <a:t>‹Nº›</a:t>
            </a:fld>
            <a:endParaRPr lang="es-ES"/>
          </a:p>
        </p:txBody>
      </p:sp>
    </p:spTree>
    <p:extLst>
      <p:ext uri="{BB962C8B-B14F-4D97-AF65-F5344CB8AC3E}">
        <p14:creationId xmlns:p14="http://schemas.microsoft.com/office/powerpoint/2010/main" val="348653773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D347950-DBCE-4F38-83B3-CB6B61041D45}" type="slidenum">
              <a:rPr lang="es-ES"/>
              <a:pPr>
                <a:defRPr/>
              </a:pPr>
              <a:t>‹Nº›</a:t>
            </a:fld>
            <a:endParaRPr lang="es-ES"/>
          </a:p>
        </p:txBody>
      </p:sp>
    </p:spTree>
    <p:extLst>
      <p:ext uri="{BB962C8B-B14F-4D97-AF65-F5344CB8AC3E}">
        <p14:creationId xmlns:p14="http://schemas.microsoft.com/office/powerpoint/2010/main" val="205367746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F1DBC68-6642-4AF3-ADEA-666A0D404741}" type="slidenum">
              <a:rPr lang="es-ES"/>
              <a:pPr>
                <a:defRPr/>
              </a:pPr>
              <a:t>‹Nº›</a:t>
            </a:fld>
            <a:endParaRPr lang="es-ES"/>
          </a:p>
        </p:txBody>
      </p:sp>
    </p:spTree>
    <p:extLst>
      <p:ext uri="{BB962C8B-B14F-4D97-AF65-F5344CB8AC3E}">
        <p14:creationId xmlns:p14="http://schemas.microsoft.com/office/powerpoint/2010/main" val="6731297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298E203-9770-40A6-89F7-2904A74D7DE6}" type="slidenum">
              <a:rPr lang="es-ES"/>
              <a:pPr>
                <a:defRPr/>
              </a:pPr>
              <a:t>‹Nº›</a:t>
            </a:fld>
            <a:endParaRPr lang="es-ES"/>
          </a:p>
        </p:txBody>
      </p:sp>
    </p:spTree>
    <p:extLst>
      <p:ext uri="{BB962C8B-B14F-4D97-AF65-F5344CB8AC3E}">
        <p14:creationId xmlns:p14="http://schemas.microsoft.com/office/powerpoint/2010/main" val="6446714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5579F399-1297-4E89-8184-52C44426BB0F}" type="slidenum">
              <a:rPr lang="es-ES"/>
              <a:pPr>
                <a:defRPr/>
              </a:pPr>
              <a:t>‹Nº›</a:t>
            </a:fld>
            <a:endParaRPr lang="es-ES"/>
          </a:p>
        </p:txBody>
      </p:sp>
    </p:spTree>
    <p:extLst>
      <p:ext uri="{BB962C8B-B14F-4D97-AF65-F5344CB8AC3E}">
        <p14:creationId xmlns:p14="http://schemas.microsoft.com/office/powerpoint/2010/main" val="1111030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387DD912-C63C-4E2D-A234-DF15AF0610CD}" type="slidenum">
              <a:rPr lang="es-ES"/>
              <a:pPr>
                <a:defRPr/>
              </a:pPr>
              <a:t>‹Nº›</a:t>
            </a:fld>
            <a:endParaRPr lang="es-ES"/>
          </a:p>
        </p:txBody>
      </p:sp>
    </p:spTree>
    <p:extLst>
      <p:ext uri="{BB962C8B-B14F-4D97-AF65-F5344CB8AC3E}">
        <p14:creationId xmlns:p14="http://schemas.microsoft.com/office/powerpoint/2010/main" val="21204472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432BCC31-C8A0-4350-98C8-45959726B7B7}" type="slidenum">
              <a:rPr lang="es-ES"/>
              <a:pPr>
                <a:defRPr/>
              </a:pPr>
              <a:t>‹Nº›</a:t>
            </a:fld>
            <a:endParaRPr lang="es-ES"/>
          </a:p>
        </p:txBody>
      </p:sp>
    </p:spTree>
    <p:extLst>
      <p:ext uri="{BB962C8B-B14F-4D97-AF65-F5344CB8AC3E}">
        <p14:creationId xmlns:p14="http://schemas.microsoft.com/office/powerpoint/2010/main" val="199465466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B571C1F-6998-4F92-8725-3E9BBE2449A0}" type="slidenum">
              <a:rPr lang="es-ES"/>
              <a:pPr>
                <a:defRPr/>
              </a:pPr>
              <a:t>‹Nº›</a:t>
            </a:fld>
            <a:endParaRPr lang="es-ES"/>
          </a:p>
        </p:txBody>
      </p:sp>
    </p:spTree>
    <p:extLst>
      <p:ext uri="{BB962C8B-B14F-4D97-AF65-F5344CB8AC3E}">
        <p14:creationId xmlns:p14="http://schemas.microsoft.com/office/powerpoint/2010/main" val="205435515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B8F50D8-CFA4-4F56-817D-640B42E4B064}" type="slidenum">
              <a:rPr lang="es-ES"/>
              <a:pPr>
                <a:defRPr/>
              </a:pPr>
              <a:t>‹Nº›</a:t>
            </a:fld>
            <a:endParaRPr lang="es-ES"/>
          </a:p>
        </p:txBody>
      </p:sp>
    </p:spTree>
    <p:extLst>
      <p:ext uri="{BB962C8B-B14F-4D97-AF65-F5344CB8AC3E}">
        <p14:creationId xmlns:p14="http://schemas.microsoft.com/office/powerpoint/2010/main" val="346096205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9A6A3FC-7537-4840-B414-21E23C641F9D}"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9.png"/><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png"/><Relationship Id="rId5" Type="http://schemas.openxmlformats.org/officeDocument/2006/relationships/oleObject" Target="../embeddings/oleObject9.bin"/><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9.png"/><Relationship Id="rId5" Type="http://schemas.openxmlformats.org/officeDocument/2006/relationships/oleObject" Target="../embeddings/oleObject11.bin"/><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3.png"/><Relationship Id="rId5" Type="http://schemas.openxmlformats.org/officeDocument/2006/relationships/image" Target="../media/image22.wmf"/><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http://www.dasilvasystems.com/cursos/propiedades-roca-yacimiento/clasificacion-porosidad_clip_image002.jpg"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32.png"/><Relationship Id="rId5" Type="http://schemas.openxmlformats.org/officeDocument/2006/relationships/oleObject" Target="../embeddings/oleObject20.bin"/><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41.png"/><Relationship Id="rId5" Type="http://schemas.openxmlformats.org/officeDocument/2006/relationships/oleObject" Target="../embeddings/oleObject26.bin"/><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47.png"/><Relationship Id="rId5" Type="http://schemas.openxmlformats.org/officeDocument/2006/relationships/oleObject" Target="../embeddings/oleObject29.bin"/><Relationship Id="rId4" Type="http://schemas.openxmlformats.org/officeDocument/2006/relationships/image" Target="../media/image46.wmf"/></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oleObject" Target="../embeddings/oleObject35.bin"/><Relationship Id="rId7"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57.png"/><Relationship Id="rId5" Type="http://schemas.openxmlformats.org/officeDocument/2006/relationships/oleObject" Target="../embeddings/oleObject36.bin"/><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61.wmf"/></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oleObject" Target="../embeddings/oleObject41.bin"/><Relationship Id="rId7" Type="http://schemas.openxmlformats.org/officeDocument/2006/relationships/oleObject" Target="../embeddings/oleObject43.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71.png"/><Relationship Id="rId5" Type="http://schemas.openxmlformats.org/officeDocument/2006/relationships/oleObject" Target="../embeddings/oleObject42.bin"/><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oleObject" Target="../embeddings/oleObject44.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1464190" y="0"/>
            <a:ext cx="685604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28688">
              <a:defRPr sz="2400">
                <a:solidFill>
                  <a:schemeClr val="tx1"/>
                </a:solidFill>
                <a:latin typeface="Times New Roman" pitchFamily="18" charset="0"/>
              </a:defRPr>
            </a:lvl1pPr>
            <a:lvl2pPr defTabSz="928688">
              <a:defRPr sz="2400">
                <a:solidFill>
                  <a:schemeClr val="tx1"/>
                </a:solidFill>
                <a:latin typeface="Times New Roman" pitchFamily="18" charset="0"/>
              </a:defRPr>
            </a:lvl2pPr>
            <a:lvl3pPr defTabSz="928688">
              <a:defRPr sz="2400">
                <a:solidFill>
                  <a:schemeClr val="tx1"/>
                </a:solidFill>
                <a:latin typeface="Times New Roman" pitchFamily="18" charset="0"/>
              </a:defRPr>
            </a:lvl3pPr>
            <a:lvl4pPr defTabSz="928688">
              <a:defRPr sz="2400">
                <a:solidFill>
                  <a:schemeClr val="tx1"/>
                </a:solidFill>
                <a:latin typeface="Times New Roman" pitchFamily="18" charset="0"/>
              </a:defRPr>
            </a:lvl4pPr>
            <a:lvl5pPr defTabSz="928688">
              <a:defRPr sz="2400">
                <a:solidFill>
                  <a:schemeClr val="tx1"/>
                </a:solidFill>
                <a:latin typeface="Times New Roman" pitchFamily="18" charset="0"/>
              </a:defRPr>
            </a:lvl5pPr>
            <a:lvl6pPr defTabSz="928688" fontAlgn="base">
              <a:spcBef>
                <a:spcPct val="0"/>
              </a:spcBef>
              <a:spcAft>
                <a:spcPct val="0"/>
              </a:spcAft>
              <a:defRPr sz="2400">
                <a:solidFill>
                  <a:schemeClr val="tx1"/>
                </a:solidFill>
                <a:latin typeface="Times New Roman" pitchFamily="18" charset="0"/>
              </a:defRPr>
            </a:lvl6pPr>
            <a:lvl7pPr defTabSz="928688" fontAlgn="base">
              <a:spcBef>
                <a:spcPct val="0"/>
              </a:spcBef>
              <a:spcAft>
                <a:spcPct val="0"/>
              </a:spcAft>
              <a:defRPr sz="2400">
                <a:solidFill>
                  <a:schemeClr val="tx1"/>
                </a:solidFill>
                <a:latin typeface="Times New Roman" pitchFamily="18" charset="0"/>
              </a:defRPr>
            </a:lvl7pPr>
            <a:lvl8pPr defTabSz="928688" fontAlgn="base">
              <a:spcBef>
                <a:spcPct val="0"/>
              </a:spcBef>
              <a:spcAft>
                <a:spcPct val="0"/>
              </a:spcAft>
              <a:defRPr sz="2400">
                <a:solidFill>
                  <a:schemeClr val="tx1"/>
                </a:solidFill>
                <a:latin typeface="Times New Roman" pitchFamily="18" charset="0"/>
              </a:defRPr>
            </a:lvl8pPr>
            <a:lvl9pPr defTabSz="928688" fontAlgn="base">
              <a:spcBef>
                <a:spcPct val="0"/>
              </a:spcBef>
              <a:spcAft>
                <a:spcPct val="0"/>
              </a:spcAft>
              <a:defRPr sz="2400">
                <a:solidFill>
                  <a:schemeClr val="tx1"/>
                </a:solidFill>
                <a:latin typeface="Times New Roman" pitchFamily="18" charset="0"/>
              </a:defRPr>
            </a:lvl9pPr>
          </a:lstStyle>
          <a:p>
            <a:pPr algn="ctr">
              <a:defRPr/>
            </a:pPr>
            <a:r>
              <a:rPr lang="es-AR" b="1" dirty="0" smtClean="0">
                <a:solidFill>
                  <a:schemeClr val="accent2"/>
                </a:solidFill>
                <a:effectLst>
                  <a:outerShdw blurRad="38100" dist="38100" dir="2700000" algn="tl">
                    <a:srgbClr val="000000"/>
                  </a:outerShdw>
                </a:effectLst>
                <a:latin typeface="Comic Sans MS" pitchFamily="66" charset="0"/>
              </a:rPr>
              <a:t>RESERVORIOS I - UNIDAD 1 </a:t>
            </a:r>
          </a:p>
          <a:p>
            <a:pPr algn="ctr">
              <a:defRPr/>
            </a:pPr>
            <a:endParaRPr lang="es-AR" b="1" dirty="0" smtClean="0">
              <a:solidFill>
                <a:schemeClr val="accent2"/>
              </a:solidFill>
              <a:effectLst>
                <a:outerShdw blurRad="38100" dist="38100" dir="2700000" algn="tl">
                  <a:srgbClr val="000000"/>
                </a:outerShdw>
              </a:effectLst>
              <a:latin typeface="Comic Sans MS" pitchFamily="66" charset="0"/>
            </a:endParaRPr>
          </a:p>
          <a:p>
            <a:pPr algn="ctr">
              <a:defRPr/>
            </a:pPr>
            <a:r>
              <a:rPr lang="es-AR" sz="7200" b="1" dirty="0" smtClean="0">
                <a:solidFill>
                  <a:schemeClr val="accent2"/>
                </a:solidFill>
                <a:effectLst>
                  <a:outerShdw blurRad="38100" dist="38100" dir="2700000" algn="tl">
                    <a:srgbClr val="000000"/>
                  </a:outerShdw>
                </a:effectLst>
                <a:latin typeface="Comic Sans MS" pitchFamily="66" charset="0"/>
              </a:rPr>
              <a:t>POROSIDAD</a:t>
            </a:r>
            <a:endParaRPr lang="es-ES" sz="7200" b="1" dirty="0" smtClean="0">
              <a:solidFill>
                <a:schemeClr val="accent2"/>
              </a:solidFill>
              <a:effectLst>
                <a:outerShdw blurRad="38100" dist="38100" dir="2700000" algn="tl">
                  <a:srgbClr val="000000"/>
                </a:outerShdw>
              </a:effectLst>
              <a:latin typeface="Comic Sans MS" pitchFamily="66" charset="0"/>
            </a:endParaRPr>
          </a:p>
        </p:txBody>
      </p:sp>
      <p:graphicFrame>
        <p:nvGraphicFramePr>
          <p:cNvPr id="2051" name="Object 8"/>
          <p:cNvGraphicFramePr>
            <a:graphicFrameLocks noChangeAspect="1"/>
          </p:cNvGraphicFramePr>
          <p:nvPr>
            <p:extLst>
              <p:ext uri="{D42A27DB-BD31-4B8C-83A1-F6EECF244321}">
                <p14:modId xmlns:p14="http://schemas.microsoft.com/office/powerpoint/2010/main" val="98798557"/>
              </p:ext>
            </p:extLst>
          </p:nvPr>
        </p:nvGraphicFramePr>
        <p:xfrm>
          <a:off x="1907705" y="1831420"/>
          <a:ext cx="5472608" cy="4924010"/>
        </p:xfrm>
        <a:graphic>
          <a:graphicData uri="http://schemas.openxmlformats.org/presentationml/2006/ole">
            <mc:AlternateContent xmlns:mc="http://schemas.openxmlformats.org/markup-compatibility/2006">
              <mc:Choice xmlns:v="urn:schemas-microsoft-com:vml" Requires="v">
                <p:oleObj spid="_x0000_s2112" name="Imagen de mapa de bits" r:id="rId3" imgW="3895238" imgH="3505689" progId="Paint.Picture">
                  <p:embed/>
                </p:oleObj>
              </mc:Choice>
              <mc:Fallback>
                <p:oleObj name="Imagen de mapa de bits" r:id="rId3" imgW="3895238" imgH="3505689" progId="Paint.Picture">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5" y="1831420"/>
                        <a:ext cx="5472608" cy="4924010"/>
                      </a:xfrm>
                      <a:prstGeom prst="rect">
                        <a:avLst/>
                      </a:prstGeom>
                      <a:noFill/>
                      <a:ln w="57150">
                        <a:solidFill>
                          <a:srgbClr val="CC9900"/>
                        </a:solidFill>
                        <a:miter lim="800000"/>
                        <a:headEnd/>
                        <a:tailEnd/>
                      </a:ln>
                      <a:effectLst/>
                      <a:extLst/>
                    </p:spPr>
                  </p:pic>
                </p:oleObj>
              </mc:Fallback>
            </mc:AlternateContent>
          </a:graphicData>
        </a:graphic>
      </p:graphicFrame>
      <p:sp>
        <p:nvSpPr>
          <p:cNvPr id="2052" name="Text Box 9"/>
          <p:cNvSpPr txBox="1">
            <a:spLocks noChangeArrowheads="1"/>
          </p:cNvSpPr>
          <p:nvPr/>
        </p:nvSpPr>
        <p:spPr bwMode="auto">
          <a:xfrm>
            <a:off x="8350250" y="6583363"/>
            <a:ext cx="793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MLC-1-1</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3"/>
          <p:cNvSpPr txBox="1">
            <a:spLocks noChangeArrowheads="1"/>
          </p:cNvSpPr>
          <p:nvPr/>
        </p:nvSpPr>
        <p:spPr bwMode="auto">
          <a:xfrm>
            <a:off x="8350250" y="6583363"/>
            <a:ext cx="793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a:t>
            </a:r>
            <a:endParaRPr lang="es-ES" sz="1200" b="1">
              <a:solidFill>
                <a:srgbClr val="FF7C80"/>
              </a:solidFill>
            </a:endParaRPr>
          </a:p>
        </p:txBody>
      </p:sp>
      <p:sp>
        <p:nvSpPr>
          <p:cNvPr id="7" name="6 CuadroTexto"/>
          <p:cNvSpPr txBox="1"/>
          <p:nvPr/>
        </p:nvSpPr>
        <p:spPr>
          <a:xfrm>
            <a:off x="0" y="116632"/>
            <a:ext cx="9144000" cy="830997"/>
          </a:xfrm>
          <a:prstGeom prst="rect">
            <a:avLst/>
          </a:prstGeom>
          <a:noFill/>
        </p:spPr>
        <p:txBody>
          <a:bodyPr wrap="square" rtlCol="0">
            <a:spAutoFit/>
          </a:bodyPr>
          <a:lstStyle/>
          <a:p>
            <a:r>
              <a:rPr lang="es-AR" dirty="0" smtClean="0"/>
              <a:t>LAS PELITAS ORGÁNICAS SE DARÍAN EN VM Y LAS ROCAS MÁS RICAS EN CARBONATOS SERÍAN LAS LUTITAS.</a:t>
            </a:r>
            <a:endParaRPr lang="es-AR" dirty="0"/>
          </a:p>
        </p:txBody>
      </p:sp>
      <p:sp>
        <p:nvSpPr>
          <p:cNvPr id="8" name="7 CuadroTexto"/>
          <p:cNvSpPr txBox="1"/>
          <p:nvPr/>
        </p:nvSpPr>
        <p:spPr>
          <a:xfrm>
            <a:off x="-33198" y="2780928"/>
            <a:ext cx="9144000" cy="830997"/>
          </a:xfrm>
          <a:prstGeom prst="rect">
            <a:avLst/>
          </a:prstGeom>
          <a:noFill/>
        </p:spPr>
        <p:txBody>
          <a:bodyPr wrap="square" rtlCol="0">
            <a:spAutoFit/>
          </a:bodyPr>
          <a:lstStyle/>
          <a:p>
            <a:r>
              <a:rPr lang="es-AR" dirty="0" smtClean="0"/>
              <a:t>CON EL TIEMPO SE ORIGINA UN PRODUCTO ORGÁNICO, EL KERÓGENO. </a:t>
            </a:r>
            <a:endParaRPr lang="es-AR" dirty="0"/>
          </a:p>
        </p:txBody>
      </p:sp>
      <p:sp>
        <p:nvSpPr>
          <p:cNvPr id="9" name="8 CuadroTexto"/>
          <p:cNvSpPr txBox="1"/>
          <p:nvPr/>
        </p:nvSpPr>
        <p:spPr>
          <a:xfrm>
            <a:off x="0" y="4845059"/>
            <a:ext cx="9144000" cy="1200329"/>
          </a:xfrm>
          <a:prstGeom prst="rect">
            <a:avLst/>
          </a:prstGeom>
          <a:noFill/>
        </p:spPr>
        <p:txBody>
          <a:bodyPr wrap="square" rtlCol="0">
            <a:spAutoFit/>
          </a:bodyPr>
          <a:lstStyle/>
          <a:p>
            <a:r>
              <a:rPr lang="es-AR" dirty="0" smtClean="0"/>
              <a:t>PARTE DE LOS HIDROCARBUROS MIGRAN A UNA TRAMPA CONVENCIONAL Y OTRA QUEDA JUNTO A LA ROCA GENERADORA</a:t>
            </a:r>
            <a:endParaRPr lang="es-AR" dirty="0"/>
          </a:p>
        </p:txBody>
      </p:sp>
    </p:spTree>
    <p:extLst>
      <p:ext uri="{BB962C8B-B14F-4D97-AF65-F5344CB8AC3E}">
        <p14:creationId xmlns:p14="http://schemas.microsoft.com/office/powerpoint/2010/main" val="23616983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4867275" y="1299884"/>
            <a:ext cx="3879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2800" b="1" dirty="0">
                <a:solidFill>
                  <a:srgbClr val="CC0000"/>
                </a:solidFill>
                <a:latin typeface="Comic Sans MS" pitchFamily="66" charset="0"/>
              </a:rPr>
              <a:t>Rocas Sedimentarias </a:t>
            </a:r>
          </a:p>
        </p:txBody>
      </p:sp>
      <p:sp>
        <p:nvSpPr>
          <p:cNvPr id="7171" name="Text Box 6"/>
          <p:cNvSpPr txBox="1">
            <a:spLocks noChangeArrowheads="1"/>
          </p:cNvSpPr>
          <p:nvPr/>
        </p:nvSpPr>
        <p:spPr bwMode="auto">
          <a:xfrm>
            <a:off x="950118" y="-9655"/>
            <a:ext cx="2595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2800" b="1" dirty="0">
                <a:solidFill>
                  <a:srgbClr val="CC0000"/>
                </a:solidFill>
                <a:latin typeface="Comic Sans MS" pitchFamily="66" charset="0"/>
              </a:rPr>
              <a:t>Rocas Ígneas </a:t>
            </a:r>
          </a:p>
        </p:txBody>
      </p:sp>
      <p:sp>
        <p:nvSpPr>
          <p:cNvPr id="7172" name="Text Box 7"/>
          <p:cNvSpPr txBox="1">
            <a:spLocks noChangeArrowheads="1"/>
          </p:cNvSpPr>
          <p:nvPr/>
        </p:nvSpPr>
        <p:spPr bwMode="auto">
          <a:xfrm>
            <a:off x="533400" y="5943600"/>
            <a:ext cx="3978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2800" b="1">
                <a:solidFill>
                  <a:srgbClr val="CC0000"/>
                </a:solidFill>
                <a:latin typeface="Comic Sans MS" pitchFamily="66" charset="0"/>
              </a:rPr>
              <a:t>Rocas Metamórficas</a:t>
            </a:r>
          </a:p>
        </p:txBody>
      </p:sp>
      <p:pic>
        <p:nvPicPr>
          <p:cNvPr id="717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987239"/>
            <a:ext cx="4888401" cy="324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74" y="3140968"/>
            <a:ext cx="3382821" cy="287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12"/>
          <p:cNvSpPr>
            <a:spLocks noChangeArrowheads="1"/>
          </p:cNvSpPr>
          <p:nvPr/>
        </p:nvSpPr>
        <p:spPr bwMode="auto">
          <a:xfrm>
            <a:off x="228600" y="6340475"/>
            <a:ext cx="4038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sz="1400"/>
              <a:t>Cuarcita. Roca metamórfica muy dura originada a partir de arenisca rica en cuarzo </a:t>
            </a:r>
          </a:p>
        </p:txBody>
      </p:sp>
      <p:pic>
        <p:nvPicPr>
          <p:cNvPr id="717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412" y="509458"/>
            <a:ext cx="3891158" cy="259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7" name="Text Box 14"/>
          <p:cNvSpPr txBox="1">
            <a:spLocks noChangeArrowheads="1"/>
          </p:cNvSpPr>
          <p:nvPr/>
        </p:nvSpPr>
        <p:spPr bwMode="auto">
          <a:xfrm>
            <a:off x="8350250" y="6583363"/>
            <a:ext cx="793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MLC-1-6</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260648"/>
            <a:ext cx="9144000" cy="6079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92100" indent="-288925">
              <a:defRPr sz="2400">
                <a:solidFill>
                  <a:schemeClr val="tx1"/>
                </a:solidFill>
                <a:latin typeface="Times New Roman" pitchFamily="18" charset="0"/>
              </a:defRPr>
            </a:lvl1pPr>
            <a:lvl2pPr marL="768350" indent="-28575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defRPr/>
            </a:pPr>
            <a:r>
              <a:rPr lang="es-ES" sz="3600" b="1" dirty="0" smtClean="0">
                <a:solidFill>
                  <a:srgbClr val="CC0000"/>
                </a:solidFill>
                <a:effectLst>
                  <a:outerShdw blurRad="38100" dist="38100" dir="2700000" algn="tl">
                    <a:srgbClr val="000000"/>
                  </a:outerShdw>
                </a:effectLst>
                <a:latin typeface="Comic Sans MS" pitchFamily="66" charset="0"/>
                <a:cs typeface="Arial" pitchFamily="34" charset="0"/>
              </a:rPr>
              <a:t>ROCAS </a:t>
            </a:r>
            <a:r>
              <a:rPr lang="es-AR" sz="3600" b="1" dirty="0" smtClean="0">
                <a:solidFill>
                  <a:srgbClr val="CC0000"/>
                </a:solidFill>
                <a:effectLst>
                  <a:outerShdw blurRad="38100" dist="38100" dir="2700000" algn="tl">
                    <a:srgbClr val="000000"/>
                  </a:outerShdw>
                </a:effectLst>
                <a:latin typeface="Comic Sans MS" pitchFamily="66" charset="0"/>
                <a:cs typeface="Arial" pitchFamily="34" charset="0"/>
              </a:rPr>
              <a:t>RECIPIENTE</a:t>
            </a:r>
            <a:endParaRPr lang="es-ES" sz="3600" b="1" dirty="0" smtClean="0">
              <a:solidFill>
                <a:srgbClr val="CC0000"/>
              </a:solidFill>
              <a:effectLst>
                <a:outerShdw blurRad="38100" dist="38100" dir="2700000" algn="tl">
                  <a:srgbClr val="000000"/>
                </a:outerShdw>
              </a:effectLst>
              <a:latin typeface="Comic Sans MS" pitchFamily="66" charset="0"/>
              <a:cs typeface="Times New Roman" pitchFamily="18" charset="0"/>
            </a:endParaRPr>
          </a:p>
          <a:p>
            <a:pPr>
              <a:defRPr/>
            </a:pPr>
            <a:r>
              <a:rPr lang="es-ES" b="1" dirty="0" smtClean="0">
                <a:solidFill>
                  <a:schemeClr val="accent2"/>
                </a:solidFill>
                <a:effectLst>
                  <a:outerShdw blurRad="38100" dist="38100" dir="2700000" algn="tl">
                    <a:srgbClr val="000000"/>
                  </a:outerShdw>
                </a:effectLst>
                <a:latin typeface="Comic Sans MS" pitchFamily="66" charset="0"/>
                <a:cs typeface="Times New Roman" pitchFamily="18" charset="0"/>
              </a:rPr>
              <a:t> </a:t>
            </a:r>
          </a:p>
          <a:p>
            <a:pPr>
              <a:buFont typeface="Wingdings" pitchFamily="2" charset="2"/>
              <a:buChar char="Ø"/>
              <a:defRPr/>
            </a:pPr>
            <a:r>
              <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rPr>
              <a:t>s</a:t>
            </a:r>
            <a:r>
              <a:rPr lang="es-ES" sz="2000" dirty="0" err="1" smtClean="0">
                <a:solidFill>
                  <a:schemeClr val="accent2"/>
                </a:solidFill>
                <a:effectLst>
                  <a:outerShdw blurRad="38100" dist="38100" dir="2700000" algn="tl">
                    <a:srgbClr val="000000"/>
                  </a:outerShdw>
                </a:effectLst>
                <a:latin typeface="Comic Sans MS" pitchFamily="66" charset="0"/>
                <a:cs typeface="Arial" pitchFamily="34" charset="0"/>
              </a:rPr>
              <a:t>on</a:t>
            </a:r>
            <a:r>
              <a:rPr lang="es-ES" sz="2000" dirty="0" smtClean="0">
                <a:solidFill>
                  <a:schemeClr val="accent2"/>
                </a:solidFill>
                <a:effectLst>
                  <a:outerShdw blurRad="38100" dist="38100" dir="2700000" algn="tl">
                    <a:srgbClr val="000000"/>
                  </a:outerShdw>
                </a:effectLst>
                <a:latin typeface="Comic Sans MS" pitchFamily="66" charset="0"/>
                <a:cs typeface="Arial" pitchFamily="34" charset="0"/>
              </a:rPr>
              <a:t> casi exclusivamente de origen sedimentario,</a:t>
            </a:r>
            <a:endPar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endParaRPr>
          </a:p>
          <a:p>
            <a:pPr>
              <a:buFont typeface="Wingdings" pitchFamily="2" charset="2"/>
              <a:buChar char="Ø"/>
              <a:defRPr/>
            </a:pPr>
            <a:endPar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endParaRPr>
          </a:p>
          <a:p>
            <a:pPr>
              <a:buFont typeface="Wingdings" pitchFamily="2" charset="2"/>
              <a:buChar char="Ø"/>
              <a:defRPr/>
            </a:pPr>
            <a:r>
              <a:rPr lang="es-ES" sz="2000" dirty="0" smtClean="0">
                <a:solidFill>
                  <a:schemeClr val="accent2"/>
                </a:solidFill>
                <a:effectLst>
                  <a:outerShdw blurRad="38100" dist="38100" dir="2700000" algn="tl">
                    <a:srgbClr val="000000"/>
                  </a:outerShdw>
                </a:effectLst>
                <a:latin typeface="Comic Sans MS" pitchFamily="66" charset="0"/>
                <a:cs typeface="Arial" pitchFamily="34" charset="0"/>
              </a:rPr>
              <a:t>excepcionalmente se encuentra gas y petróleo en rocas ígneas</a:t>
            </a:r>
            <a:endPar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endParaRPr>
          </a:p>
          <a:p>
            <a:pPr>
              <a:buFont typeface="Wingdings" pitchFamily="2" charset="2"/>
              <a:buChar char="Ø"/>
              <a:defRPr/>
            </a:pPr>
            <a:endPar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endParaRPr>
          </a:p>
          <a:p>
            <a:pPr>
              <a:buFont typeface="Wingdings" pitchFamily="2" charset="2"/>
              <a:buChar char="Ø"/>
              <a:defRPr/>
            </a:pPr>
            <a:endPar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endParaRPr>
          </a:p>
          <a:p>
            <a:pPr>
              <a:buFont typeface="Wingdings" pitchFamily="2" charset="2"/>
              <a:buNone/>
              <a:defRPr/>
            </a:pPr>
            <a:r>
              <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rPr>
              <a:t>Las rocas sedimentarias:</a:t>
            </a:r>
          </a:p>
          <a:p>
            <a:pPr>
              <a:buFont typeface="Wingdings" pitchFamily="2" charset="2"/>
              <a:buNone/>
              <a:defRPr/>
            </a:pPr>
            <a:endPar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endParaRPr>
          </a:p>
          <a:p>
            <a:pPr lvl="1">
              <a:lnSpc>
                <a:spcPct val="125000"/>
              </a:lnSpc>
              <a:spcAft>
                <a:spcPct val="50000"/>
              </a:spcAft>
              <a:buClr>
                <a:schemeClr val="accent2"/>
              </a:buClr>
              <a:buFont typeface="Wingdings" pitchFamily="2" charset="2"/>
              <a:buChar char="ü"/>
              <a:defRPr/>
            </a:pPr>
            <a:r>
              <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rPr>
              <a:t>constituyen solo el </a:t>
            </a:r>
            <a:r>
              <a:rPr lang="es-ES" sz="2000" dirty="0" smtClean="0">
                <a:solidFill>
                  <a:schemeClr val="accent2"/>
                </a:solidFill>
                <a:effectLst>
                  <a:outerShdw blurRad="38100" dist="38100" dir="2700000" algn="tl">
                    <a:srgbClr val="000000"/>
                  </a:outerShdw>
                </a:effectLst>
                <a:latin typeface="Comic Sans MS" pitchFamily="66" charset="0"/>
                <a:cs typeface="Arial" pitchFamily="34" charset="0"/>
              </a:rPr>
              <a:t>5 %</a:t>
            </a:r>
            <a:r>
              <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rPr>
              <a:t> del volumen de la Tierra</a:t>
            </a:r>
          </a:p>
          <a:p>
            <a:pPr lvl="1">
              <a:lnSpc>
                <a:spcPct val="125000"/>
              </a:lnSpc>
              <a:spcAft>
                <a:spcPct val="50000"/>
              </a:spcAft>
              <a:buClr>
                <a:schemeClr val="accent2"/>
              </a:buClr>
              <a:buFont typeface="Wingdings" pitchFamily="2" charset="2"/>
              <a:buChar char="ü"/>
              <a:defRPr/>
            </a:pPr>
            <a:r>
              <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rPr>
              <a:t>se ubican sobre </a:t>
            </a:r>
            <a:r>
              <a:rPr lang="es-ES" sz="2000" dirty="0" smtClean="0">
                <a:solidFill>
                  <a:schemeClr val="accent2"/>
                </a:solidFill>
                <a:effectLst>
                  <a:outerShdw blurRad="38100" dist="38100" dir="2700000" algn="tl">
                    <a:srgbClr val="000000"/>
                  </a:outerShdw>
                </a:effectLst>
                <a:latin typeface="Comic Sans MS" pitchFamily="66" charset="0"/>
                <a:cs typeface="Arial" pitchFamily="34" charset="0"/>
              </a:rPr>
              <a:t>la corteza exterior </a:t>
            </a:r>
            <a:r>
              <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rPr>
              <a:t>que tiene un</a:t>
            </a:r>
            <a:r>
              <a:rPr lang="es-ES" sz="2000" dirty="0" smtClean="0">
                <a:solidFill>
                  <a:schemeClr val="accent2"/>
                </a:solidFill>
                <a:effectLst>
                  <a:outerShdw blurRad="38100" dist="38100" dir="2700000" algn="tl">
                    <a:srgbClr val="000000"/>
                  </a:outerShdw>
                </a:effectLst>
                <a:latin typeface="Comic Sans MS" pitchFamily="66" charset="0"/>
                <a:cs typeface="Arial" pitchFamily="34" charset="0"/>
              </a:rPr>
              <a:t> espesor </a:t>
            </a:r>
            <a:r>
              <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rPr>
              <a:t>de </a:t>
            </a:r>
            <a:r>
              <a:rPr lang="es-ES" sz="2000" dirty="0" smtClean="0">
                <a:solidFill>
                  <a:schemeClr val="accent2"/>
                </a:solidFill>
                <a:effectLst>
                  <a:outerShdw blurRad="38100" dist="38100" dir="2700000" algn="tl">
                    <a:srgbClr val="000000"/>
                  </a:outerShdw>
                </a:effectLst>
                <a:latin typeface="Comic Sans MS" pitchFamily="66" charset="0"/>
                <a:cs typeface="Arial" pitchFamily="34" charset="0"/>
              </a:rPr>
              <a:t>15 k</a:t>
            </a:r>
            <a:r>
              <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rPr>
              <a:t>m</a:t>
            </a:r>
            <a:r>
              <a:rPr lang="es-ES" sz="2000" dirty="0" smtClean="0">
                <a:solidFill>
                  <a:schemeClr val="accent2"/>
                </a:solidFill>
                <a:effectLst>
                  <a:outerShdw blurRad="38100" dist="38100" dir="2700000" algn="tl">
                    <a:srgbClr val="000000"/>
                  </a:outerShdw>
                </a:effectLst>
                <a:latin typeface="Comic Sans MS" pitchFamily="66" charset="0"/>
                <a:cs typeface="Arial" pitchFamily="34" charset="0"/>
              </a:rPr>
              <a:t> </a:t>
            </a:r>
            <a:endPar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endParaRPr>
          </a:p>
          <a:p>
            <a:pPr lvl="1">
              <a:lnSpc>
                <a:spcPct val="125000"/>
              </a:lnSpc>
              <a:spcAft>
                <a:spcPct val="50000"/>
              </a:spcAft>
              <a:buClr>
                <a:schemeClr val="accent2"/>
              </a:buClr>
              <a:buFont typeface="Wingdings" pitchFamily="2" charset="2"/>
              <a:buChar char="ü"/>
              <a:defRPr/>
            </a:pPr>
            <a:r>
              <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rPr>
              <a:t>donde </a:t>
            </a:r>
            <a:r>
              <a:rPr lang="es-ES" sz="2000" dirty="0" smtClean="0">
                <a:solidFill>
                  <a:schemeClr val="accent2"/>
                </a:solidFill>
                <a:effectLst>
                  <a:outerShdw blurRad="38100" dist="38100" dir="2700000" algn="tl">
                    <a:srgbClr val="000000"/>
                  </a:outerShdw>
                </a:effectLst>
                <a:latin typeface="Comic Sans MS" pitchFamily="66" charset="0"/>
                <a:cs typeface="Arial" pitchFamily="34" charset="0"/>
              </a:rPr>
              <a:t>constituyen el 75 % de las rocas en la superficie </a:t>
            </a:r>
            <a:endParaRPr lang="es-AR" sz="2000" dirty="0" smtClean="0">
              <a:solidFill>
                <a:schemeClr val="accent2"/>
              </a:solidFill>
              <a:effectLst>
                <a:outerShdw blurRad="38100" dist="38100" dir="2700000" algn="tl">
                  <a:srgbClr val="000000"/>
                </a:outerShdw>
              </a:effectLst>
              <a:latin typeface="Comic Sans MS" pitchFamily="66" charset="0"/>
              <a:cs typeface="Arial" pitchFamily="34" charset="0"/>
            </a:endParaRPr>
          </a:p>
          <a:p>
            <a:pPr lvl="1">
              <a:lnSpc>
                <a:spcPct val="125000"/>
              </a:lnSpc>
              <a:spcAft>
                <a:spcPct val="50000"/>
              </a:spcAft>
              <a:buClr>
                <a:schemeClr val="accent2"/>
              </a:buClr>
              <a:buFont typeface="Wingdings" pitchFamily="2" charset="2"/>
              <a:buChar char="ü"/>
              <a:defRPr/>
            </a:pPr>
            <a:r>
              <a:rPr lang="es-ES" sz="2000" dirty="0" smtClean="0">
                <a:solidFill>
                  <a:schemeClr val="accent2"/>
                </a:solidFill>
                <a:effectLst>
                  <a:outerShdw blurRad="38100" dist="38100" dir="2700000" algn="tl">
                    <a:srgbClr val="000000"/>
                  </a:outerShdw>
                </a:effectLst>
                <a:latin typeface="Comic Sans MS" pitchFamily="66" charset="0"/>
                <a:cs typeface="Arial" pitchFamily="34" charset="0"/>
              </a:rPr>
              <a:t> pudiendo llegar en algunos lugares a tener grandes espesores (hasta 12.000 m).</a:t>
            </a:r>
            <a:endParaRPr lang="es-ES" sz="2000" dirty="0" smtClean="0">
              <a:solidFill>
                <a:schemeClr val="accent2"/>
              </a:solidFill>
              <a:effectLst>
                <a:outerShdw blurRad="38100" dist="38100" dir="2700000" algn="tl">
                  <a:srgbClr val="000000"/>
                </a:outerShdw>
              </a:effectLst>
              <a:latin typeface="Comic Sans MS" pitchFamily="66" charset="0"/>
              <a:cs typeface="Times New Roman" pitchFamily="18" charset="0"/>
            </a:endParaRPr>
          </a:p>
          <a:p>
            <a:pPr>
              <a:defRPr/>
            </a:pPr>
            <a:endParaRPr lang="es-ES" sz="2000" dirty="0" smtClean="0">
              <a:solidFill>
                <a:schemeClr val="accent2"/>
              </a:solidFill>
              <a:effectLst>
                <a:outerShdw blurRad="38100" dist="38100" dir="2700000" algn="tl">
                  <a:srgbClr val="000000"/>
                </a:outerShdw>
              </a:effectLst>
              <a:latin typeface="Comic Sans MS" pitchFamily="66" charset="0"/>
            </a:endParaRPr>
          </a:p>
        </p:txBody>
      </p:sp>
      <p:sp>
        <p:nvSpPr>
          <p:cNvPr id="8195" name="Text Box 3"/>
          <p:cNvSpPr txBox="1">
            <a:spLocks noChangeArrowheads="1"/>
          </p:cNvSpPr>
          <p:nvPr/>
        </p:nvSpPr>
        <p:spPr bwMode="auto">
          <a:xfrm>
            <a:off x="8350250" y="6583363"/>
            <a:ext cx="793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MLC-1-7</a:t>
            </a:r>
            <a:endParaRPr lang="es-ES" sz="1200" b="1">
              <a:solidFill>
                <a:srgbClr val="FF7C80"/>
              </a:solidFill>
            </a:endParaRPr>
          </a:p>
        </p:txBody>
      </p:sp>
      <p:sp>
        <p:nvSpPr>
          <p:cNvPr id="2" name="1 CuadroTexto"/>
          <p:cNvSpPr txBox="1"/>
          <p:nvPr/>
        </p:nvSpPr>
        <p:spPr>
          <a:xfrm>
            <a:off x="3995936" y="2276872"/>
            <a:ext cx="2952328" cy="461665"/>
          </a:xfrm>
          <a:prstGeom prst="rect">
            <a:avLst/>
          </a:prstGeom>
          <a:noFill/>
        </p:spPr>
        <p:txBody>
          <a:bodyPr wrap="square" rtlCol="0">
            <a:spAutoFit/>
          </a:bodyPr>
          <a:lstStyle/>
          <a:p>
            <a:r>
              <a:rPr lang="es-AR" dirty="0" smtClean="0"/>
              <a:t>SHALE</a:t>
            </a:r>
            <a:endParaRPr lang="es-AR"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28600" y="152400"/>
            <a:ext cx="8745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b="1">
                <a:latin typeface="Comic Sans MS" pitchFamily="66" charset="0"/>
                <a:cs typeface="Times New Roman" pitchFamily="18" charset="0"/>
              </a:rPr>
              <a:t>Composición</a:t>
            </a:r>
            <a:r>
              <a:rPr lang="es-ES" b="1">
                <a:latin typeface="Comic Sans MS" pitchFamily="66" charset="0"/>
                <a:cs typeface="Times New Roman" pitchFamily="18" charset="0"/>
              </a:rPr>
              <a:t> </a:t>
            </a:r>
            <a:r>
              <a:rPr lang="es-AR" b="1">
                <a:latin typeface="Comic Sans MS" pitchFamily="66" charset="0"/>
                <a:cs typeface="Times New Roman" pitchFamily="18" charset="0"/>
              </a:rPr>
              <a:t>Promedio Mundial</a:t>
            </a:r>
            <a:r>
              <a:rPr lang="es-ES" b="1">
                <a:latin typeface="Comic Sans MS" pitchFamily="66" charset="0"/>
                <a:cs typeface="Times New Roman" pitchFamily="18" charset="0"/>
              </a:rPr>
              <a:t> </a:t>
            </a:r>
            <a:r>
              <a:rPr lang="es-AR" b="1">
                <a:latin typeface="Comic Sans MS" pitchFamily="66" charset="0"/>
                <a:cs typeface="Times New Roman" pitchFamily="18" charset="0"/>
              </a:rPr>
              <a:t>de las Rocas Sedimentarias</a:t>
            </a:r>
            <a:endParaRPr lang="es-ES" b="1">
              <a:latin typeface="Comic Sans MS" pitchFamily="66" charset="0"/>
              <a:cs typeface="Times New Roman" pitchFamily="18" charset="0"/>
            </a:endParaRPr>
          </a:p>
        </p:txBody>
      </p:sp>
      <p:grpSp>
        <p:nvGrpSpPr>
          <p:cNvPr id="9219" name="Group 25"/>
          <p:cNvGrpSpPr>
            <a:grpSpLocks/>
          </p:cNvGrpSpPr>
          <p:nvPr/>
        </p:nvGrpSpPr>
        <p:grpSpPr bwMode="auto">
          <a:xfrm>
            <a:off x="457200" y="838200"/>
            <a:ext cx="8686800" cy="3133725"/>
            <a:chOff x="288" y="528"/>
            <a:chExt cx="5472" cy="1974"/>
          </a:xfrm>
        </p:grpSpPr>
        <p:sp>
          <p:nvSpPr>
            <p:cNvPr id="9228" name="Text Box 7"/>
            <p:cNvSpPr txBox="1">
              <a:spLocks noChangeArrowheads="1"/>
            </p:cNvSpPr>
            <p:nvPr/>
          </p:nvSpPr>
          <p:spPr bwMode="auto">
            <a:xfrm>
              <a:off x="384" y="528"/>
              <a:ext cx="143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AR" sz="1600" b="1">
                  <a:latin typeface="Comic Sans MS" pitchFamily="66" charset="0"/>
                </a:rPr>
                <a:t>Geosinclinales de los </a:t>
              </a:r>
            </a:p>
            <a:p>
              <a:pPr algn="ctr" eaLnBrk="1" hangingPunct="1"/>
              <a:r>
                <a:rPr lang="es-AR" sz="1600" b="1">
                  <a:latin typeface="Comic Sans MS" pitchFamily="66" charset="0"/>
                </a:rPr>
                <a:t>Continentes</a:t>
              </a:r>
              <a:endParaRPr lang="es-ES" sz="1600" b="1">
                <a:latin typeface="Comic Sans MS" pitchFamily="66" charset="0"/>
              </a:endParaRPr>
            </a:p>
          </p:txBody>
        </p:sp>
        <p:graphicFrame>
          <p:nvGraphicFramePr>
            <p:cNvPr id="9229" name="Object 9"/>
            <p:cNvGraphicFramePr>
              <a:graphicFrameLocks noChangeAspect="1"/>
            </p:cNvGraphicFramePr>
            <p:nvPr/>
          </p:nvGraphicFramePr>
          <p:xfrm>
            <a:off x="288" y="864"/>
            <a:ext cx="1644" cy="1614"/>
          </p:xfrm>
          <a:graphic>
            <a:graphicData uri="http://schemas.openxmlformats.org/presentationml/2006/ole">
              <mc:AlternateContent xmlns:mc="http://schemas.openxmlformats.org/markup-compatibility/2006">
                <mc:Choice xmlns:v="urn:schemas-microsoft-com:vml" Requires="v">
                  <p:oleObj spid="_x0000_s9529" name="Imagen de mapa de bits" r:id="rId3" imgW="2610214" imgH="2561905" progId="Paint.Picture">
                    <p:embed/>
                  </p:oleObj>
                </mc:Choice>
                <mc:Fallback>
                  <p:oleObj name="Imagen de mapa de bits" r:id="rId3" imgW="2610214" imgH="2561905" progId="Paint.Picture">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864"/>
                          <a:ext cx="1644" cy="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30" name="Object 10"/>
            <p:cNvGraphicFramePr>
              <a:graphicFrameLocks noChangeAspect="1"/>
            </p:cNvGraphicFramePr>
            <p:nvPr/>
          </p:nvGraphicFramePr>
          <p:xfrm>
            <a:off x="2208" y="864"/>
            <a:ext cx="1692" cy="1638"/>
          </p:xfrm>
          <a:graphic>
            <a:graphicData uri="http://schemas.openxmlformats.org/presentationml/2006/ole">
              <mc:AlternateContent xmlns:mc="http://schemas.openxmlformats.org/markup-compatibility/2006">
                <mc:Choice xmlns:v="urn:schemas-microsoft-com:vml" Requires="v">
                  <p:oleObj spid="_x0000_s9530" name="Imagen de mapa de bits" r:id="rId5" imgW="2685714" imgH="2600000" progId="Paint.Picture">
                    <p:embed/>
                  </p:oleObj>
                </mc:Choice>
                <mc:Fallback>
                  <p:oleObj name="Imagen de mapa de bits" r:id="rId5" imgW="2685714" imgH="2600000" progId="Paint.Picture">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 y="864"/>
                          <a:ext cx="1692" cy="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31" name="Object 11"/>
            <p:cNvGraphicFramePr>
              <a:graphicFrameLocks noChangeAspect="1"/>
            </p:cNvGraphicFramePr>
            <p:nvPr/>
          </p:nvGraphicFramePr>
          <p:xfrm>
            <a:off x="4002" y="1008"/>
            <a:ext cx="1758" cy="1363"/>
          </p:xfrm>
          <a:graphic>
            <a:graphicData uri="http://schemas.openxmlformats.org/presentationml/2006/ole">
              <mc:AlternateContent xmlns:mc="http://schemas.openxmlformats.org/markup-compatibility/2006">
                <mc:Choice xmlns:v="urn:schemas-microsoft-com:vml" Requires="v">
                  <p:oleObj spid="_x0000_s9531" name="Imagen de mapa de bits" r:id="rId7" imgW="3476190" imgH="2695951" progId="Paint.Picture">
                    <p:embed/>
                  </p:oleObj>
                </mc:Choice>
                <mc:Fallback>
                  <p:oleObj name="Imagen de mapa de bits" r:id="rId7" imgW="3476190" imgH="2695951" progId="Paint.Picture">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2" y="1008"/>
                          <a:ext cx="1758" cy="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32" name="Text Box 14"/>
            <p:cNvSpPr txBox="1">
              <a:spLocks noChangeArrowheads="1"/>
            </p:cNvSpPr>
            <p:nvPr/>
          </p:nvSpPr>
          <p:spPr bwMode="auto">
            <a:xfrm>
              <a:off x="2640" y="528"/>
              <a:ext cx="93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AR" sz="1600" b="1">
                  <a:latin typeface="Comic Sans MS" pitchFamily="66" charset="0"/>
                </a:rPr>
                <a:t>Plataformas </a:t>
              </a:r>
            </a:p>
            <a:p>
              <a:pPr algn="ctr" eaLnBrk="1" hangingPunct="1"/>
              <a:r>
                <a:rPr lang="es-AR" sz="1600" b="1">
                  <a:latin typeface="Comic Sans MS" pitchFamily="66" charset="0"/>
                </a:rPr>
                <a:t>Continentales</a:t>
              </a:r>
              <a:endParaRPr lang="es-ES" sz="1600" b="1">
                <a:latin typeface="Comic Sans MS" pitchFamily="66" charset="0"/>
              </a:endParaRPr>
            </a:p>
          </p:txBody>
        </p:sp>
        <p:sp>
          <p:nvSpPr>
            <p:cNvPr id="9233" name="Text Box 15"/>
            <p:cNvSpPr txBox="1">
              <a:spLocks noChangeArrowheads="1"/>
            </p:cNvSpPr>
            <p:nvPr/>
          </p:nvSpPr>
          <p:spPr bwMode="auto">
            <a:xfrm>
              <a:off x="4031" y="578"/>
              <a:ext cx="1416"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AR" sz="1600" b="1">
                  <a:latin typeface="Comic Sans MS" pitchFamily="66" charset="0"/>
                </a:rPr>
                <a:t>Sedimentos Pelágicos</a:t>
              </a:r>
            </a:p>
            <a:p>
              <a:pPr algn="ctr" eaLnBrk="1" hangingPunct="1"/>
              <a:r>
                <a:rPr lang="es-AR" sz="1600" b="1">
                  <a:latin typeface="Comic Sans MS" pitchFamily="66" charset="0"/>
                </a:rPr>
                <a:t> del Océano</a:t>
              </a:r>
              <a:endParaRPr lang="es-ES" sz="1600" b="1">
                <a:latin typeface="Comic Sans MS" pitchFamily="66" charset="0"/>
              </a:endParaRPr>
            </a:p>
          </p:txBody>
        </p:sp>
      </p:grpSp>
      <p:sp>
        <p:nvSpPr>
          <p:cNvPr id="9220" name="Text Box 18"/>
          <p:cNvSpPr txBox="1">
            <a:spLocks noChangeArrowheads="1"/>
          </p:cNvSpPr>
          <p:nvPr/>
        </p:nvSpPr>
        <p:spPr bwMode="auto">
          <a:xfrm>
            <a:off x="3594100" y="571500"/>
            <a:ext cx="2987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a:latin typeface="Comic Sans MS" pitchFamily="66" charset="0"/>
              </a:rPr>
              <a:t>(Sedimentología - Ronov y Yaroshovsky)</a:t>
            </a:r>
            <a:endParaRPr lang="es-ES" sz="1200">
              <a:latin typeface="Comic Sans MS" pitchFamily="66" charset="0"/>
            </a:endParaRPr>
          </a:p>
        </p:txBody>
      </p:sp>
      <p:sp>
        <p:nvSpPr>
          <p:cNvPr id="9221" name="AutoShape 20"/>
          <p:cNvSpPr>
            <a:spLocks/>
          </p:cNvSpPr>
          <p:nvPr/>
        </p:nvSpPr>
        <p:spPr bwMode="auto">
          <a:xfrm rot="-5381531">
            <a:off x="4465638" y="-49212"/>
            <a:ext cx="361950" cy="8382000"/>
          </a:xfrm>
          <a:prstGeom prst="leftBrace">
            <a:avLst>
              <a:gd name="adj1" fmla="val 192982"/>
              <a:gd name="adj2" fmla="val 25255"/>
            </a:avLst>
          </a:prstGeom>
          <a:noFill/>
          <a:ln w="28575">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p>
        </p:txBody>
      </p:sp>
      <p:grpSp>
        <p:nvGrpSpPr>
          <p:cNvPr id="9222" name="Group 26"/>
          <p:cNvGrpSpPr>
            <a:grpSpLocks/>
          </p:cNvGrpSpPr>
          <p:nvPr/>
        </p:nvGrpSpPr>
        <p:grpSpPr bwMode="auto">
          <a:xfrm>
            <a:off x="1447800" y="4267200"/>
            <a:ext cx="3276600" cy="2590800"/>
            <a:chOff x="912" y="2688"/>
            <a:chExt cx="2064" cy="1632"/>
          </a:xfrm>
        </p:grpSpPr>
        <p:sp>
          <p:nvSpPr>
            <p:cNvPr id="9226" name="Text Box 17"/>
            <p:cNvSpPr txBox="1">
              <a:spLocks noChangeArrowheads="1"/>
            </p:cNvSpPr>
            <p:nvPr/>
          </p:nvSpPr>
          <p:spPr bwMode="auto">
            <a:xfrm>
              <a:off x="1008" y="2688"/>
              <a:ext cx="19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b="1">
                  <a:latin typeface="Comic Sans MS" pitchFamily="66" charset="0"/>
                </a:rPr>
                <a:t>Promedio General</a:t>
              </a:r>
              <a:endParaRPr lang="es-ES" b="1">
                <a:latin typeface="Comic Sans MS" pitchFamily="66" charset="0"/>
              </a:endParaRPr>
            </a:p>
          </p:txBody>
        </p:sp>
        <p:graphicFrame>
          <p:nvGraphicFramePr>
            <p:cNvPr id="9227" name="Object 22"/>
            <p:cNvGraphicFramePr>
              <a:graphicFrameLocks noChangeAspect="1"/>
            </p:cNvGraphicFramePr>
            <p:nvPr/>
          </p:nvGraphicFramePr>
          <p:xfrm>
            <a:off x="912" y="3006"/>
            <a:ext cx="1506" cy="1314"/>
          </p:xfrm>
          <a:graphic>
            <a:graphicData uri="http://schemas.openxmlformats.org/presentationml/2006/ole">
              <mc:AlternateContent xmlns:mc="http://schemas.openxmlformats.org/markup-compatibility/2006">
                <mc:Choice xmlns:v="urn:schemas-microsoft-com:vml" Requires="v">
                  <p:oleObj spid="_x0000_s9532" name="Imagen de mapa de bits" r:id="rId9" imgW="2695951" imgH="2352381" progId="Paint.Picture">
                    <p:embed/>
                  </p:oleObj>
                </mc:Choice>
                <mc:Fallback>
                  <p:oleObj name="Imagen de mapa de bits" r:id="rId9" imgW="2695951" imgH="2352381" progId="Paint.Picture">
                    <p:embed/>
                    <p:pic>
                      <p:nvPicPr>
                        <p:cNvPr id="0" name="Object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 y="3006"/>
                          <a:ext cx="1506" cy="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9223" name="Group 27"/>
          <p:cNvGrpSpPr>
            <a:grpSpLocks/>
          </p:cNvGrpSpPr>
          <p:nvPr/>
        </p:nvGrpSpPr>
        <p:grpSpPr bwMode="auto">
          <a:xfrm>
            <a:off x="5410200" y="4267200"/>
            <a:ext cx="3733800" cy="2371725"/>
            <a:chOff x="3408" y="2688"/>
            <a:chExt cx="2352" cy="1494"/>
          </a:xfrm>
        </p:grpSpPr>
        <p:sp>
          <p:nvSpPr>
            <p:cNvPr id="9224" name="Text Box 21"/>
            <p:cNvSpPr txBox="1">
              <a:spLocks noChangeArrowheads="1"/>
            </p:cNvSpPr>
            <p:nvPr/>
          </p:nvSpPr>
          <p:spPr bwMode="auto">
            <a:xfrm>
              <a:off x="4560" y="3168"/>
              <a:ext cx="120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AR" b="1">
                  <a:latin typeface="Comic Sans MS" pitchFamily="66" charset="0"/>
                </a:rPr>
                <a:t>Composición Química</a:t>
              </a:r>
              <a:endParaRPr lang="es-ES" b="1">
                <a:latin typeface="Comic Sans MS" pitchFamily="66" charset="0"/>
              </a:endParaRPr>
            </a:p>
          </p:txBody>
        </p:sp>
        <p:graphicFrame>
          <p:nvGraphicFramePr>
            <p:cNvPr id="9225" name="Object 24"/>
            <p:cNvGraphicFramePr>
              <a:graphicFrameLocks noChangeAspect="1"/>
            </p:cNvGraphicFramePr>
            <p:nvPr/>
          </p:nvGraphicFramePr>
          <p:xfrm>
            <a:off x="3408" y="2688"/>
            <a:ext cx="1095" cy="1494"/>
          </p:xfrm>
          <a:graphic>
            <a:graphicData uri="http://schemas.openxmlformats.org/presentationml/2006/ole">
              <mc:AlternateContent xmlns:mc="http://schemas.openxmlformats.org/markup-compatibility/2006">
                <mc:Choice xmlns:v="urn:schemas-microsoft-com:vml" Requires="v">
                  <p:oleObj spid="_x0000_s9533" name="Imagen de mapa de bits" r:id="rId11" imgW="1762371" imgH="2600000" progId="Paint.Picture">
                    <p:embed/>
                  </p:oleObj>
                </mc:Choice>
                <mc:Fallback>
                  <p:oleObj name="Imagen de mapa de bits" r:id="rId11" imgW="1762371" imgH="2600000" progId="Paint.Picture">
                    <p:embed/>
                    <p:pic>
                      <p:nvPicPr>
                        <p:cNvPr id="0" name="Object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8" y="2688"/>
                          <a:ext cx="1095" cy="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743200" y="304800"/>
            <a:ext cx="358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s-AR" sz="3200" b="1">
                <a:solidFill>
                  <a:srgbClr val="FF0000"/>
                </a:solidFill>
                <a:effectLst>
                  <a:outerShdw blurRad="38100" dist="38100" dir="2700000" algn="tl">
                    <a:srgbClr val="000000"/>
                  </a:outerShdw>
                </a:effectLst>
                <a:latin typeface="Comic Sans MS" pitchFamily="66" charset="0"/>
                <a:cs typeface="Times New Roman" pitchFamily="18" charset="0"/>
              </a:rPr>
              <a:t>A</a:t>
            </a:r>
            <a:r>
              <a:rPr lang="es-ES" sz="3200" b="1">
                <a:solidFill>
                  <a:srgbClr val="FF0000"/>
                </a:solidFill>
                <a:effectLst>
                  <a:outerShdw blurRad="38100" dist="38100" dir="2700000" algn="tl">
                    <a:srgbClr val="000000"/>
                  </a:outerShdw>
                </a:effectLst>
                <a:latin typeface="Comic Sans MS" pitchFamily="66" charset="0"/>
                <a:cs typeface="Times New Roman" pitchFamily="18" charset="0"/>
              </a:rPr>
              <a:t>rcillas</a:t>
            </a:r>
            <a:r>
              <a:rPr lang="es-ES" sz="3200" b="1">
                <a:solidFill>
                  <a:srgbClr val="FF0000"/>
                </a:solidFill>
                <a:effectLst>
                  <a:outerShdw blurRad="38100" dist="38100" dir="2700000" algn="tl">
                    <a:srgbClr val="000000"/>
                  </a:outerShdw>
                </a:effectLst>
                <a:latin typeface="Comic Sans MS" pitchFamily="66" charset="0"/>
              </a:rPr>
              <a:t> </a:t>
            </a:r>
          </a:p>
        </p:txBody>
      </p:sp>
      <p:sp>
        <p:nvSpPr>
          <p:cNvPr id="10243" name="Text Box 3"/>
          <p:cNvSpPr txBox="1">
            <a:spLocks noChangeArrowheads="1"/>
          </p:cNvSpPr>
          <p:nvPr/>
        </p:nvSpPr>
        <p:spPr bwMode="auto">
          <a:xfrm>
            <a:off x="0" y="990600"/>
            <a:ext cx="9144000" cy="488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s-ES" sz="2000" b="1" dirty="0">
                <a:latin typeface="Comic Sans MS" pitchFamily="66" charset="0"/>
                <a:cs typeface="Arial" pitchFamily="34" charset="0"/>
              </a:rPr>
              <a:t>Origen:</a:t>
            </a:r>
            <a:r>
              <a:rPr lang="es-ES" sz="2000" dirty="0">
                <a:latin typeface="Comic Sans MS" pitchFamily="66" charset="0"/>
                <a:cs typeface="Arial" pitchFamily="34" charset="0"/>
              </a:rPr>
              <a:t> procesos mecánicos y físico-químicos que altera</a:t>
            </a:r>
            <a:r>
              <a:rPr lang="es-AR" sz="2000" dirty="0">
                <a:latin typeface="Comic Sans MS" pitchFamily="66" charset="0"/>
                <a:cs typeface="Arial" pitchFamily="34" charset="0"/>
              </a:rPr>
              <a:t>n </a:t>
            </a:r>
            <a:r>
              <a:rPr lang="es-ES" sz="2000" dirty="0">
                <a:latin typeface="Comic Sans MS" pitchFamily="66" charset="0"/>
                <a:cs typeface="Arial" pitchFamily="34" charset="0"/>
              </a:rPr>
              <a:t>los </a:t>
            </a:r>
            <a:r>
              <a:rPr lang="es-ES" sz="2000" dirty="0" err="1">
                <a:latin typeface="Comic Sans MS" pitchFamily="66" charset="0"/>
                <a:cs typeface="Arial" pitchFamily="34" charset="0"/>
              </a:rPr>
              <a:t>sílico</a:t>
            </a:r>
            <a:r>
              <a:rPr lang="es-ES" sz="2000" dirty="0">
                <a:latin typeface="Comic Sans MS" pitchFamily="66" charset="0"/>
                <a:cs typeface="Arial" pitchFamily="34" charset="0"/>
              </a:rPr>
              <a:t> aluminatos ígneos o metamórficos. </a:t>
            </a:r>
            <a:endParaRPr lang="es-ES" sz="2000" dirty="0">
              <a:latin typeface="Comic Sans MS" pitchFamily="66" charset="0"/>
              <a:cs typeface="Times New Roman" pitchFamily="18" charset="0"/>
            </a:endParaRPr>
          </a:p>
          <a:p>
            <a:pPr algn="just" eaLnBrk="1" hangingPunct="1"/>
            <a:r>
              <a:rPr lang="es-ES" sz="2000" dirty="0">
                <a:latin typeface="Comic Sans MS" pitchFamily="66" charset="0"/>
                <a:cs typeface="Arial" pitchFamily="34" charset="0"/>
              </a:rPr>
              <a:t> </a:t>
            </a:r>
            <a:endParaRPr lang="es-ES" sz="2000" dirty="0">
              <a:latin typeface="Comic Sans MS" pitchFamily="66" charset="0"/>
              <a:cs typeface="Times New Roman" pitchFamily="18" charset="0"/>
            </a:endParaRPr>
          </a:p>
          <a:p>
            <a:pPr algn="just" eaLnBrk="1" hangingPunct="1"/>
            <a:r>
              <a:rPr lang="es-ES" sz="2000" b="1" dirty="0">
                <a:latin typeface="Comic Sans MS" pitchFamily="66" charset="0"/>
                <a:cs typeface="Arial" pitchFamily="34" charset="0"/>
              </a:rPr>
              <a:t>Tamaño:</a:t>
            </a:r>
            <a:r>
              <a:rPr lang="es-ES" sz="2000" dirty="0">
                <a:latin typeface="Comic Sans MS" pitchFamily="66" charset="0"/>
                <a:cs typeface="Arial" pitchFamily="34" charset="0"/>
              </a:rPr>
              <a:t> Muy pequeños. No exceden de 1/256 mm, pudiendo llegar a dimensión coloidal.</a:t>
            </a:r>
            <a:endParaRPr lang="es-ES" sz="2000" dirty="0">
              <a:latin typeface="Comic Sans MS" pitchFamily="66" charset="0"/>
              <a:cs typeface="Times New Roman" pitchFamily="18" charset="0"/>
            </a:endParaRPr>
          </a:p>
          <a:p>
            <a:pPr algn="just" eaLnBrk="1" hangingPunct="1"/>
            <a:r>
              <a:rPr lang="es-ES" sz="2000" dirty="0">
                <a:latin typeface="Comic Sans MS" pitchFamily="66" charset="0"/>
                <a:cs typeface="Arial" pitchFamily="34" charset="0"/>
              </a:rPr>
              <a:t> </a:t>
            </a:r>
            <a:endParaRPr lang="es-ES" sz="2000" dirty="0">
              <a:latin typeface="Comic Sans MS" pitchFamily="66" charset="0"/>
              <a:cs typeface="Times New Roman" pitchFamily="18" charset="0"/>
            </a:endParaRPr>
          </a:p>
          <a:p>
            <a:pPr algn="just" eaLnBrk="1" hangingPunct="1"/>
            <a:r>
              <a:rPr lang="es-ES" sz="2000" b="1" dirty="0">
                <a:latin typeface="Comic Sans MS" pitchFamily="66" charset="0"/>
                <a:cs typeface="Arial" pitchFamily="34" charset="0"/>
              </a:rPr>
              <a:t>Familias de minerales arcillosos</a:t>
            </a:r>
            <a:r>
              <a:rPr lang="es-ES" sz="2000" dirty="0">
                <a:latin typeface="Comic Sans MS" pitchFamily="66" charset="0"/>
                <a:cs typeface="Arial" pitchFamily="34" charset="0"/>
              </a:rPr>
              <a:t>: caolinitas, </a:t>
            </a:r>
            <a:r>
              <a:rPr lang="es-ES" sz="2000" dirty="0" err="1">
                <a:latin typeface="Comic Sans MS" pitchFamily="66" charset="0"/>
                <a:cs typeface="Arial" pitchFamily="34" charset="0"/>
              </a:rPr>
              <a:t>illitas</a:t>
            </a:r>
            <a:r>
              <a:rPr lang="es-ES" sz="2000" dirty="0">
                <a:latin typeface="Comic Sans MS" pitchFamily="66" charset="0"/>
                <a:cs typeface="Arial" pitchFamily="34" charset="0"/>
              </a:rPr>
              <a:t>, </a:t>
            </a:r>
            <a:r>
              <a:rPr lang="es-ES" sz="2000" dirty="0" err="1">
                <a:latin typeface="Comic Sans MS" pitchFamily="66" charset="0"/>
                <a:cs typeface="Arial" pitchFamily="34" charset="0"/>
              </a:rPr>
              <a:t>montmorillonitas</a:t>
            </a:r>
            <a:endParaRPr lang="es-ES" sz="2000" dirty="0">
              <a:latin typeface="Comic Sans MS" pitchFamily="66" charset="0"/>
              <a:cs typeface="Times New Roman" pitchFamily="18" charset="0"/>
            </a:endParaRPr>
          </a:p>
          <a:p>
            <a:pPr algn="just" eaLnBrk="1" hangingPunct="1"/>
            <a:r>
              <a:rPr lang="es-ES" sz="2000" dirty="0">
                <a:latin typeface="Comic Sans MS" pitchFamily="66" charset="0"/>
                <a:cs typeface="Arial" pitchFamily="34" charset="0"/>
              </a:rPr>
              <a:t> </a:t>
            </a:r>
            <a:endParaRPr lang="es-ES" sz="2000" dirty="0">
              <a:latin typeface="Comic Sans MS" pitchFamily="66" charset="0"/>
              <a:cs typeface="Times New Roman" pitchFamily="18" charset="0"/>
            </a:endParaRPr>
          </a:p>
          <a:p>
            <a:pPr algn="just" eaLnBrk="1" hangingPunct="1"/>
            <a:r>
              <a:rPr lang="es-ES" sz="2000" b="1" dirty="0">
                <a:latin typeface="Comic Sans MS" pitchFamily="66" charset="0"/>
                <a:cs typeface="Arial" pitchFamily="34" charset="0"/>
              </a:rPr>
              <a:t>Características:</a:t>
            </a:r>
            <a:r>
              <a:rPr lang="es-ES" sz="2000" dirty="0">
                <a:latin typeface="Comic Sans MS" pitchFamily="66" charset="0"/>
                <a:cs typeface="Arial" pitchFamily="34" charset="0"/>
              </a:rPr>
              <a:t> pueden ser fácilmente puestas en suspensión en el agua. Poseen características reactivas y la presencia de ciertos iones, por su calidad o concentración, pueden provocar su coagulación y </a:t>
            </a:r>
            <a:r>
              <a:rPr lang="es-ES" sz="2000" dirty="0" err="1" smtClean="0">
                <a:latin typeface="Comic Sans MS" pitchFamily="66" charset="0"/>
                <a:cs typeface="Arial" pitchFamily="34" charset="0"/>
              </a:rPr>
              <a:t>depositación</a:t>
            </a:r>
            <a:r>
              <a:rPr lang="es-ES" sz="2000" dirty="0">
                <a:latin typeface="Comic Sans MS" pitchFamily="66" charset="0"/>
                <a:cs typeface="Arial" pitchFamily="34" charset="0"/>
              </a:rPr>
              <a:t>. </a:t>
            </a:r>
            <a:endParaRPr lang="es-ES" sz="2000" dirty="0">
              <a:latin typeface="Comic Sans MS" pitchFamily="66" charset="0"/>
              <a:cs typeface="Times New Roman" pitchFamily="18" charset="0"/>
            </a:endParaRPr>
          </a:p>
          <a:p>
            <a:pPr algn="just" eaLnBrk="1" hangingPunct="1"/>
            <a:r>
              <a:rPr lang="es-ES" sz="2000" dirty="0">
                <a:latin typeface="Comic Sans MS" pitchFamily="66" charset="0"/>
                <a:cs typeface="Arial" pitchFamily="34" charset="0"/>
              </a:rPr>
              <a:t> </a:t>
            </a:r>
            <a:endParaRPr lang="es-ES" sz="2000" dirty="0">
              <a:latin typeface="Comic Sans MS" pitchFamily="66" charset="0"/>
              <a:cs typeface="Times New Roman" pitchFamily="18" charset="0"/>
            </a:endParaRPr>
          </a:p>
          <a:p>
            <a:pPr algn="just" eaLnBrk="1" hangingPunct="1"/>
            <a:r>
              <a:rPr lang="es-ES" sz="2000" dirty="0">
                <a:latin typeface="Comic Sans MS" pitchFamily="66" charset="0"/>
                <a:cs typeface="Arial" pitchFamily="34" charset="0"/>
              </a:rPr>
              <a:t>Una arcilla resulta "esquisto" por efectos químicos y de presión a profundidades entre 150 y 700 m. La porosidad inicial, supera el 70%, se reduce a valores del 25% para presiones mayores a los 100 kg/cm</a:t>
            </a:r>
            <a:r>
              <a:rPr lang="es-ES" sz="2000" baseline="30000" dirty="0">
                <a:latin typeface="Comic Sans MS" pitchFamily="66" charset="0"/>
                <a:cs typeface="Arial" pitchFamily="34" charset="0"/>
              </a:rPr>
              <a:t>2</a:t>
            </a:r>
            <a:r>
              <a:rPr lang="es-ES" sz="2000" dirty="0">
                <a:latin typeface="Comic Sans MS" pitchFamily="66" charset="0"/>
              </a:rPr>
              <a:t>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0" y="610077"/>
            <a:ext cx="9144000" cy="666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s-ES" b="1" dirty="0">
                <a:latin typeface="Comic Sans MS" pitchFamily="66" charset="0"/>
                <a:cs typeface="Arial" pitchFamily="34" charset="0"/>
              </a:rPr>
              <a:t>Tamaño:</a:t>
            </a:r>
            <a:r>
              <a:rPr lang="es-ES" dirty="0">
                <a:latin typeface="Comic Sans MS" pitchFamily="66" charset="0"/>
                <a:cs typeface="Arial" pitchFamily="34" charset="0"/>
              </a:rPr>
              <a:t> entre 1/16 y 2 </a:t>
            </a:r>
            <a:r>
              <a:rPr lang="es-ES" dirty="0" err="1">
                <a:latin typeface="Comic Sans MS" pitchFamily="66" charset="0"/>
                <a:cs typeface="Arial" pitchFamily="34" charset="0"/>
              </a:rPr>
              <a:t>mm.</a:t>
            </a:r>
            <a:r>
              <a:rPr lang="es-ES" dirty="0">
                <a:latin typeface="Comic Sans MS" pitchFamily="66" charset="0"/>
                <a:cs typeface="Arial" pitchFamily="34" charset="0"/>
              </a:rPr>
              <a:t> </a:t>
            </a:r>
            <a:endParaRPr lang="es-ES" dirty="0">
              <a:latin typeface="Comic Sans MS" pitchFamily="66" charset="0"/>
              <a:cs typeface="Times New Roman" pitchFamily="18" charset="0"/>
            </a:endParaRPr>
          </a:p>
          <a:p>
            <a:pPr algn="just" eaLnBrk="1" hangingPunct="1">
              <a:lnSpc>
                <a:spcPct val="25000"/>
              </a:lnSpc>
            </a:pPr>
            <a:r>
              <a:rPr lang="es-ES" dirty="0">
                <a:latin typeface="Comic Sans MS" pitchFamily="66" charset="0"/>
                <a:cs typeface="Arial" pitchFamily="34" charset="0"/>
              </a:rPr>
              <a:t> </a:t>
            </a:r>
            <a:endParaRPr lang="es-ES" dirty="0">
              <a:latin typeface="Comic Sans MS" pitchFamily="66" charset="0"/>
              <a:cs typeface="Times New Roman" pitchFamily="18" charset="0"/>
            </a:endParaRPr>
          </a:p>
          <a:p>
            <a:pPr algn="just" eaLnBrk="1" hangingPunct="1"/>
            <a:r>
              <a:rPr lang="es-ES" b="1" dirty="0">
                <a:latin typeface="Comic Sans MS" pitchFamily="66" charset="0"/>
                <a:cs typeface="Arial" pitchFamily="34" charset="0"/>
              </a:rPr>
              <a:t>Composición:</a:t>
            </a:r>
            <a:r>
              <a:rPr lang="es-ES" dirty="0">
                <a:latin typeface="Comic Sans MS" pitchFamily="66" charset="0"/>
                <a:cs typeface="Arial" pitchFamily="34" charset="0"/>
              </a:rPr>
              <a:t> cuarzo (SiO</a:t>
            </a:r>
            <a:r>
              <a:rPr lang="es-ES" baseline="-30000" dirty="0">
                <a:latin typeface="Comic Sans MS" pitchFamily="66" charset="0"/>
                <a:cs typeface="Arial" pitchFamily="34" charset="0"/>
              </a:rPr>
              <a:t>2</a:t>
            </a:r>
            <a:r>
              <a:rPr lang="es-ES" dirty="0">
                <a:latin typeface="Comic Sans MS" pitchFamily="66" charset="0"/>
                <a:cs typeface="Arial" pitchFamily="34" charset="0"/>
              </a:rPr>
              <a:t>) y trozos de minerales ígneos en </a:t>
            </a:r>
            <a:r>
              <a:rPr lang="es-ES" dirty="0" err="1">
                <a:latin typeface="Comic Sans MS" pitchFamily="66" charset="0"/>
                <a:cs typeface="Arial" pitchFamily="34" charset="0"/>
              </a:rPr>
              <a:t>gral.</a:t>
            </a:r>
            <a:r>
              <a:rPr lang="es-ES" dirty="0">
                <a:latin typeface="Comic Sans MS" pitchFamily="66" charset="0"/>
                <a:cs typeface="Arial" pitchFamily="34" charset="0"/>
              </a:rPr>
              <a:t> poco alterados</a:t>
            </a:r>
            <a:endParaRPr lang="es-ES" dirty="0">
              <a:latin typeface="Comic Sans MS" pitchFamily="66" charset="0"/>
              <a:cs typeface="Times New Roman" pitchFamily="18" charset="0"/>
            </a:endParaRPr>
          </a:p>
          <a:p>
            <a:pPr algn="just" eaLnBrk="1" hangingPunct="1">
              <a:lnSpc>
                <a:spcPct val="25000"/>
              </a:lnSpc>
            </a:pPr>
            <a:r>
              <a:rPr lang="es-ES" dirty="0">
                <a:latin typeface="Comic Sans MS" pitchFamily="66" charset="0"/>
                <a:cs typeface="Arial" pitchFamily="34" charset="0"/>
              </a:rPr>
              <a:t> </a:t>
            </a:r>
            <a:endParaRPr lang="es-ES" dirty="0">
              <a:latin typeface="Comic Sans MS" pitchFamily="66" charset="0"/>
              <a:cs typeface="Times New Roman" pitchFamily="18" charset="0"/>
            </a:endParaRPr>
          </a:p>
          <a:p>
            <a:pPr algn="just" eaLnBrk="1" hangingPunct="1"/>
            <a:r>
              <a:rPr lang="es-ES" b="1" dirty="0">
                <a:latin typeface="Comic Sans MS" pitchFamily="66" charset="0"/>
                <a:cs typeface="Arial" pitchFamily="34" charset="0"/>
              </a:rPr>
              <a:t>Características:</a:t>
            </a:r>
            <a:r>
              <a:rPr lang="es-ES" dirty="0">
                <a:latin typeface="Comic Sans MS" pitchFamily="66" charset="0"/>
                <a:cs typeface="Arial" pitchFamily="34" charset="0"/>
              </a:rPr>
              <a:t> químicamente inertes. No se mantienen en suspensión en el agua, aunque si puede</a:t>
            </a:r>
            <a:r>
              <a:rPr lang="es-AR" dirty="0">
                <a:latin typeface="Comic Sans MS" pitchFamily="66" charset="0"/>
                <a:cs typeface="Arial" pitchFamily="34" charset="0"/>
              </a:rPr>
              <a:t>n ser</a:t>
            </a:r>
            <a:r>
              <a:rPr lang="es-ES" dirty="0">
                <a:latin typeface="Comic Sans MS" pitchFamily="66" charset="0"/>
                <a:cs typeface="Arial" pitchFamily="34" charset="0"/>
              </a:rPr>
              <a:t> transporta</a:t>
            </a:r>
            <a:r>
              <a:rPr lang="es-AR" dirty="0">
                <a:latin typeface="Comic Sans MS" pitchFamily="66" charset="0"/>
                <a:cs typeface="Arial" pitchFamily="34" charset="0"/>
              </a:rPr>
              <a:t>das</a:t>
            </a:r>
            <a:r>
              <a:rPr lang="es-ES" dirty="0">
                <a:latin typeface="Comic Sans MS" pitchFamily="66" charset="0"/>
                <a:cs typeface="Arial" pitchFamily="34" charset="0"/>
              </a:rPr>
              <a:t>. Sus acumulaciones no reducen sensiblemente su porosidad por compresión, aunque si lo pueden hacer por precipitación de las sales u otras sustancias minerales contenidas en las aguas (procesos </a:t>
            </a:r>
            <a:r>
              <a:rPr lang="es-ES" dirty="0" err="1">
                <a:latin typeface="Comic Sans MS" pitchFamily="66" charset="0"/>
                <a:cs typeface="Arial" pitchFamily="34" charset="0"/>
              </a:rPr>
              <a:t>diagenéticos</a:t>
            </a:r>
            <a:r>
              <a:rPr lang="es-ES" dirty="0">
                <a:latin typeface="Comic Sans MS" pitchFamily="66" charset="0"/>
                <a:cs typeface="Arial" pitchFamily="34" charset="0"/>
              </a:rPr>
              <a:t>). En ese caso, la arena queda más o menos cementada constituyendo las "areniscas": </a:t>
            </a:r>
            <a:endParaRPr lang="es-ES" dirty="0">
              <a:latin typeface="Comic Sans MS" pitchFamily="66" charset="0"/>
              <a:cs typeface="Times New Roman" pitchFamily="18" charset="0"/>
            </a:endParaRPr>
          </a:p>
          <a:p>
            <a:pPr algn="just" eaLnBrk="1" hangingPunct="1">
              <a:lnSpc>
                <a:spcPct val="30000"/>
              </a:lnSpc>
            </a:pPr>
            <a:r>
              <a:rPr lang="es-ES" dirty="0">
                <a:latin typeface="Comic Sans MS" pitchFamily="66" charset="0"/>
                <a:cs typeface="Arial" pitchFamily="34" charset="0"/>
              </a:rPr>
              <a:t> </a:t>
            </a:r>
            <a:endParaRPr lang="es-ES" dirty="0">
              <a:latin typeface="Comic Sans MS" pitchFamily="66" charset="0"/>
              <a:cs typeface="Times New Roman" pitchFamily="18" charset="0"/>
            </a:endParaRPr>
          </a:p>
          <a:p>
            <a:pPr algn="just" eaLnBrk="1" hangingPunct="1"/>
            <a:r>
              <a:rPr lang="es-AR" dirty="0">
                <a:latin typeface="Comic Sans MS" pitchFamily="66" charset="0"/>
                <a:cs typeface="Arial" pitchFamily="34" charset="0"/>
              </a:rPr>
              <a:t>	</a:t>
            </a:r>
            <a:r>
              <a:rPr lang="es-ES" b="1" dirty="0">
                <a:latin typeface="Comic Sans MS" pitchFamily="66" charset="0"/>
                <a:cs typeface="Arial" pitchFamily="34" charset="0"/>
              </a:rPr>
              <a:t>Denominación de la arenisca</a:t>
            </a:r>
            <a:r>
              <a:rPr lang="es-AR" b="1" dirty="0">
                <a:latin typeface="Comic Sans MS" pitchFamily="66" charset="0"/>
                <a:cs typeface="Arial" pitchFamily="34" charset="0"/>
              </a:rPr>
              <a:t>		</a:t>
            </a:r>
            <a:r>
              <a:rPr lang="es-ES" b="1" dirty="0">
                <a:latin typeface="Comic Sans MS" pitchFamily="66" charset="0"/>
                <a:cs typeface="Arial" pitchFamily="34" charset="0"/>
              </a:rPr>
              <a:t>% de cuarzo</a:t>
            </a:r>
            <a:endParaRPr lang="es-ES" b="1" dirty="0">
              <a:latin typeface="Comic Sans MS" pitchFamily="66" charset="0"/>
              <a:cs typeface="Times New Roman" pitchFamily="18" charset="0"/>
            </a:endParaRPr>
          </a:p>
          <a:p>
            <a:pPr algn="just" eaLnBrk="1" hangingPunct="1"/>
            <a:r>
              <a:rPr lang="es-AR" dirty="0">
                <a:latin typeface="Comic Sans MS" pitchFamily="66" charset="0"/>
                <a:cs typeface="Arial" pitchFamily="34" charset="0"/>
              </a:rPr>
              <a:t>	</a:t>
            </a:r>
            <a:r>
              <a:rPr lang="es-ES" dirty="0">
                <a:latin typeface="Comic Sans MS" pitchFamily="66" charset="0"/>
                <a:cs typeface="Arial" pitchFamily="34" charset="0"/>
              </a:rPr>
              <a:t>Extremadamente cuarzosa </a:t>
            </a:r>
            <a:r>
              <a:rPr lang="es-AR" dirty="0">
                <a:latin typeface="Comic Sans MS" pitchFamily="66" charset="0"/>
                <a:cs typeface="Arial" pitchFamily="34" charset="0"/>
              </a:rPr>
              <a:t>		</a:t>
            </a:r>
            <a:r>
              <a:rPr lang="es-ES" dirty="0">
                <a:latin typeface="Comic Sans MS" pitchFamily="66" charset="0"/>
                <a:cs typeface="Arial" pitchFamily="34" charset="0"/>
              </a:rPr>
              <a:t>más del 95</a:t>
            </a:r>
            <a:endParaRPr lang="es-ES" dirty="0">
              <a:latin typeface="Comic Sans MS" pitchFamily="66" charset="0"/>
              <a:cs typeface="Times New Roman" pitchFamily="18" charset="0"/>
            </a:endParaRPr>
          </a:p>
          <a:p>
            <a:pPr algn="just" eaLnBrk="1" hangingPunct="1"/>
            <a:r>
              <a:rPr lang="es-AR" dirty="0">
                <a:latin typeface="Comic Sans MS" pitchFamily="66" charset="0"/>
                <a:cs typeface="Arial" pitchFamily="34" charset="0"/>
              </a:rPr>
              <a:t>	</a:t>
            </a:r>
            <a:r>
              <a:rPr lang="es-ES" dirty="0">
                <a:latin typeface="Comic Sans MS" pitchFamily="66" charset="0"/>
                <a:cs typeface="Arial" pitchFamily="34" charset="0"/>
              </a:rPr>
              <a:t>Cuarzosa</a:t>
            </a:r>
            <a:r>
              <a:rPr lang="es-AR" dirty="0">
                <a:latin typeface="Comic Sans MS" pitchFamily="66" charset="0"/>
                <a:cs typeface="Arial" pitchFamily="34" charset="0"/>
              </a:rPr>
              <a:t>				</a:t>
            </a:r>
            <a:r>
              <a:rPr lang="es-ES" dirty="0">
                <a:latin typeface="Comic Sans MS" pitchFamily="66" charset="0"/>
                <a:cs typeface="Arial" pitchFamily="34" charset="0"/>
              </a:rPr>
              <a:t>entre 90 y 95</a:t>
            </a:r>
            <a:endParaRPr lang="es-ES" dirty="0">
              <a:latin typeface="Comic Sans MS" pitchFamily="66" charset="0"/>
              <a:cs typeface="Times New Roman" pitchFamily="18" charset="0"/>
            </a:endParaRPr>
          </a:p>
          <a:p>
            <a:pPr algn="just" eaLnBrk="1" hangingPunct="1"/>
            <a:r>
              <a:rPr lang="es-AR" dirty="0">
                <a:latin typeface="Comic Sans MS" pitchFamily="66" charset="0"/>
                <a:cs typeface="Arial" pitchFamily="34" charset="0"/>
              </a:rPr>
              <a:t>	</a:t>
            </a:r>
            <a:r>
              <a:rPr lang="es-ES" dirty="0" err="1">
                <a:latin typeface="Comic Sans MS" pitchFamily="66" charset="0"/>
                <a:cs typeface="Arial" pitchFamily="34" charset="0"/>
              </a:rPr>
              <a:t>Subcuarzosa</a:t>
            </a:r>
            <a:r>
              <a:rPr lang="es-AR" dirty="0">
                <a:latin typeface="Comic Sans MS" pitchFamily="66" charset="0"/>
                <a:cs typeface="Arial" pitchFamily="34" charset="0"/>
              </a:rPr>
              <a:t>				</a:t>
            </a:r>
            <a:r>
              <a:rPr lang="es-ES" dirty="0">
                <a:latin typeface="Comic Sans MS" pitchFamily="66" charset="0"/>
                <a:cs typeface="Arial" pitchFamily="34" charset="0"/>
              </a:rPr>
              <a:t>entre 75 y 90</a:t>
            </a:r>
            <a:endParaRPr lang="es-ES" dirty="0">
              <a:latin typeface="Comic Sans MS" pitchFamily="66" charset="0"/>
              <a:cs typeface="Times New Roman" pitchFamily="18" charset="0"/>
            </a:endParaRPr>
          </a:p>
          <a:p>
            <a:pPr algn="just" eaLnBrk="1" hangingPunct="1"/>
            <a:r>
              <a:rPr lang="es-AR" dirty="0">
                <a:latin typeface="Comic Sans MS" pitchFamily="66" charset="0"/>
                <a:cs typeface="Arial" pitchFamily="34" charset="0"/>
              </a:rPr>
              <a:t>	</a:t>
            </a:r>
            <a:r>
              <a:rPr lang="es-ES" dirty="0">
                <a:latin typeface="Comic Sans MS" pitchFamily="66" charset="0"/>
                <a:cs typeface="Arial" pitchFamily="34" charset="0"/>
              </a:rPr>
              <a:t>Feldespática o </a:t>
            </a:r>
            <a:r>
              <a:rPr lang="es-ES" dirty="0" err="1">
                <a:latin typeface="Comic Sans MS" pitchFamily="66" charset="0"/>
                <a:cs typeface="Arial" pitchFamily="34" charset="0"/>
              </a:rPr>
              <a:t>Iítica</a:t>
            </a:r>
            <a:r>
              <a:rPr lang="es-ES" dirty="0">
                <a:latin typeface="Comic Sans MS" pitchFamily="66" charset="0"/>
                <a:cs typeface="Arial" pitchFamily="34" charset="0"/>
              </a:rPr>
              <a:t> (según </a:t>
            </a:r>
            <a:r>
              <a:rPr lang="es-ES" dirty="0" err="1">
                <a:latin typeface="Comic Sans MS" pitchFamily="66" charset="0"/>
                <a:cs typeface="Arial" pitchFamily="34" charset="0"/>
              </a:rPr>
              <a:t>corresp</a:t>
            </a:r>
            <a:r>
              <a:rPr lang="es-ES" dirty="0">
                <a:latin typeface="Comic Sans MS" pitchFamily="66" charset="0"/>
                <a:cs typeface="Arial" pitchFamily="34" charset="0"/>
              </a:rPr>
              <a:t>.)</a:t>
            </a:r>
            <a:r>
              <a:rPr lang="es-AR" dirty="0">
                <a:latin typeface="Comic Sans MS" pitchFamily="66" charset="0"/>
                <a:cs typeface="Arial" pitchFamily="34" charset="0"/>
              </a:rPr>
              <a:t>	</a:t>
            </a:r>
            <a:r>
              <a:rPr lang="es-ES" dirty="0">
                <a:latin typeface="Comic Sans MS" pitchFamily="66" charset="0"/>
                <a:cs typeface="Arial" pitchFamily="34" charset="0"/>
              </a:rPr>
              <a:t>entre 25 y 75 % </a:t>
            </a:r>
            <a:endParaRPr lang="es-ES" dirty="0">
              <a:latin typeface="Comic Sans MS" pitchFamily="66" charset="0"/>
              <a:cs typeface="Times New Roman" pitchFamily="18" charset="0"/>
            </a:endParaRPr>
          </a:p>
          <a:p>
            <a:pPr algn="just" eaLnBrk="1" hangingPunct="1"/>
            <a:r>
              <a:rPr lang="es-AR" dirty="0">
                <a:latin typeface="Comic Sans MS" pitchFamily="66" charset="0"/>
                <a:cs typeface="Arial" pitchFamily="34" charset="0"/>
              </a:rPr>
              <a:t>	</a:t>
            </a:r>
            <a:r>
              <a:rPr lang="es-ES" dirty="0">
                <a:latin typeface="Comic Sans MS" pitchFamily="66" charset="0"/>
                <a:cs typeface="Arial" pitchFamily="34" charset="0"/>
              </a:rPr>
              <a:t>Extremadamente feldespática o lítica</a:t>
            </a:r>
            <a:r>
              <a:rPr lang="es-AR" dirty="0">
                <a:latin typeface="Comic Sans MS" pitchFamily="66" charset="0"/>
                <a:cs typeface="Arial" pitchFamily="34" charset="0"/>
              </a:rPr>
              <a:t>	</a:t>
            </a:r>
            <a:r>
              <a:rPr lang="es-ES" dirty="0">
                <a:latin typeface="Comic Sans MS" pitchFamily="66" charset="0"/>
                <a:cs typeface="Arial" pitchFamily="34" charset="0"/>
              </a:rPr>
              <a:t>menos del 25</a:t>
            </a:r>
            <a:endParaRPr lang="es-ES" dirty="0">
              <a:latin typeface="Comic Sans MS" pitchFamily="66" charset="0"/>
              <a:cs typeface="Times New Roman" pitchFamily="18" charset="0"/>
            </a:endParaRPr>
          </a:p>
          <a:p>
            <a:pPr algn="just" eaLnBrk="1" hangingPunct="1"/>
            <a:r>
              <a:rPr lang="es-ES" dirty="0">
                <a:latin typeface="Comic Sans MS" pitchFamily="66" charset="0"/>
                <a:cs typeface="Arial" pitchFamily="34" charset="0"/>
              </a:rPr>
              <a:t> </a:t>
            </a:r>
            <a:endParaRPr lang="es-ES" dirty="0">
              <a:latin typeface="Comic Sans MS" pitchFamily="66" charset="0"/>
              <a:cs typeface="Times New Roman" pitchFamily="18" charset="0"/>
            </a:endParaRPr>
          </a:p>
        </p:txBody>
      </p:sp>
      <p:sp>
        <p:nvSpPr>
          <p:cNvPr id="14360" name="Rectangle 24"/>
          <p:cNvSpPr>
            <a:spLocks noChangeArrowheads="1"/>
          </p:cNvSpPr>
          <p:nvPr/>
        </p:nvSpPr>
        <p:spPr bwMode="auto">
          <a:xfrm>
            <a:off x="3802062" y="47447"/>
            <a:ext cx="1539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s-ES" sz="3200" b="1" dirty="0">
                <a:solidFill>
                  <a:srgbClr val="FF0000"/>
                </a:solidFill>
                <a:effectLst>
                  <a:outerShdw blurRad="38100" dist="38100" dir="2700000" algn="tl">
                    <a:srgbClr val="000000"/>
                  </a:outerShdw>
                </a:effectLst>
                <a:latin typeface="Comic Sans MS" pitchFamily="66" charset="0"/>
                <a:cs typeface="Arial" pitchFamily="34" charset="0"/>
              </a:rPr>
              <a:t>Arenas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332656"/>
            <a:ext cx="9144000" cy="154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 sz="1800" b="1" dirty="0">
                <a:latin typeface="Comic Sans MS" pitchFamily="66" charset="0"/>
                <a:cs typeface="Arial" pitchFamily="34" charset="0"/>
              </a:rPr>
              <a:t>El cemento que une los granos de arena para formar la arenisca puede ser calcáreo, silicio, ferruginoso, etc. </a:t>
            </a:r>
            <a:endParaRPr lang="es-ES" sz="1800" b="1" dirty="0">
              <a:latin typeface="Comic Sans MS" pitchFamily="66" charset="0"/>
              <a:cs typeface="Times New Roman" pitchFamily="18" charset="0"/>
            </a:endParaRPr>
          </a:p>
          <a:p>
            <a:pPr>
              <a:lnSpc>
                <a:spcPct val="25000"/>
              </a:lnSpc>
              <a:spcBef>
                <a:spcPct val="50000"/>
              </a:spcBef>
            </a:pPr>
            <a:r>
              <a:rPr lang="es-ES" sz="1800" b="1" dirty="0">
                <a:latin typeface="Comic Sans MS" pitchFamily="66" charset="0"/>
                <a:cs typeface="Arial" pitchFamily="34" charset="0"/>
              </a:rPr>
              <a:t> </a:t>
            </a:r>
            <a:endParaRPr lang="es-ES" sz="1800" b="1" dirty="0">
              <a:latin typeface="Comic Sans MS" pitchFamily="66" charset="0"/>
              <a:cs typeface="Times New Roman" pitchFamily="18" charset="0"/>
            </a:endParaRPr>
          </a:p>
          <a:p>
            <a:pPr>
              <a:spcBef>
                <a:spcPct val="50000"/>
              </a:spcBef>
            </a:pPr>
            <a:r>
              <a:rPr lang="es-ES" sz="1800" b="1" dirty="0">
                <a:latin typeface="Comic Sans MS" pitchFamily="66" charset="0"/>
                <a:cs typeface="Arial" pitchFamily="34" charset="0"/>
              </a:rPr>
              <a:t>Las areniscas muestran un % de partículas más finas (limo y/o arcilla) en los intersticios de los granos </a:t>
            </a:r>
          </a:p>
        </p:txBody>
      </p:sp>
      <p:graphicFrame>
        <p:nvGraphicFramePr>
          <p:cNvPr id="12291" name="Object 3"/>
          <p:cNvGraphicFramePr>
            <a:graphicFrameLocks noChangeAspect="1"/>
          </p:cNvGraphicFramePr>
          <p:nvPr>
            <p:extLst>
              <p:ext uri="{D42A27DB-BD31-4B8C-83A1-F6EECF244321}">
                <p14:modId xmlns:p14="http://schemas.microsoft.com/office/powerpoint/2010/main" val="1230896597"/>
              </p:ext>
            </p:extLst>
          </p:nvPr>
        </p:nvGraphicFramePr>
        <p:xfrm>
          <a:off x="1" y="2620921"/>
          <a:ext cx="9144000" cy="2026709"/>
        </p:xfrm>
        <a:graphic>
          <a:graphicData uri="http://schemas.openxmlformats.org/presentationml/2006/ole">
            <mc:AlternateContent xmlns:mc="http://schemas.openxmlformats.org/markup-compatibility/2006">
              <mc:Choice xmlns:v="urn:schemas-microsoft-com:vml" Requires="v">
                <p:oleObj spid="_x0000_s12411" name="Imagen de mapa de bits" r:id="rId3" imgW="5458587" imgH="1209524" progId="Paint.Picture">
                  <p:embed/>
                </p:oleObj>
              </mc:Choice>
              <mc:Fallback>
                <p:oleObj name="Imagen de mapa de bits" r:id="rId3" imgW="5458587" imgH="1209524"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620921"/>
                        <a:ext cx="9144000" cy="2026709"/>
                      </a:xfrm>
                      <a:prstGeom prst="rect">
                        <a:avLst/>
                      </a:prstGeom>
                      <a:noFill/>
                      <a:ln w="57150">
                        <a:solidFill>
                          <a:srgbClr val="FFE7FF"/>
                        </a:solidFill>
                        <a:miter lim="800000"/>
                        <a:headEnd/>
                        <a:tailEnd/>
                      </a:ln>
                      <a:effectLst/>
                      <a:extLst/>
                    </p:spPr>
                  </p:pic>
                </p:oleObj>
              </mc:Fallback>
            </mc:AlternateContent>
          </a:graphicData>
        </a:graphic>
      </p:graphicFrame>
      <p:graphicFrame>
        <p:nvGraphicFramePr>
          <p:cNvPr id="12292" name="Object 4"/>
          <p:cNvGraphicFramePr>
            <a:graphicFrameLocks noChangeAspect="1"/>
          </p:cNvGraphicFramePr>
          <p:nvPr>
            <p:extLst>
              <p:ext uri="{D42A27DB-BD31-4B8C-83A1-F6EECF244321}">
                <p14:modId xmlns:p14="http://schemas.microsoft.com/office/powerpoint/2010/main" val="3724965054"/>
              </p:ext>
            </p:extLst>
          </p:nvPr>
        </p:nvGraphicFramePr>
        <p:xfrm>
          <a:off x="0" y="5129497"/>
          <a:ext cx="9144000" cy="1395847"/>
        </p:xfrm>
        <a:graphic>
          <a:graphicData uri="http://schemas.openxmlformats.org/presentationml/2006/ole">
            <mc:AlternateContent xmlns:mc="http://schemas.openxmlformats.org/markup-compatibility/2006">
              <mc:Choice xmlns:v="urn:schemas-microsoft-com:vml" Requires="v">
                <p:oleObj spid="_x0000_s12412" name="Imagen de mapa de bits" r:id="rId5" imgW="3180952" imgH="485586" progId="Paint.Picture">
                  <p:embed/>
                </p:oleObj>
              </mc:Choice>
              <mc:Fallback>
                <p:oleObj name="Imagen de mapa de bits" r:id="rId5" imgW="3180952" imgH="485586"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29497"/>
                        <a:ext cx="9144000" cy="1395847"/>
                      </a:xfrm>
                      <a:prstGeom prst="rect">
                        <a:avLst/>
                      </a:prstGeom>
                      <a:noFill/>
                      <a:ln>
                        <a:noFill/>
                      </a:ln>
                      <a:effectLs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4600" y="130175"/>
            <a:ext cx="4699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sz="3200" b="1">
                <a:solidFill>
                  <a:srgbClr val="3333CC"/>
                </a:solidFill>
                <a:cs typeface="Times New Roman" pitchFamily="18" charset="0"/>
              </a:rPr>
              <a:t>Sedimentos Carbonáticos </a:t>
            </a:r>
          </a:p>
        </p:txBody>
      </p:sp>
      <p:sp>
        <p:nvSpPr>
          <p:cNvPr id="13315" name="Text Box 4"/>
          <p:cNvSpPr txBox="1">
            <a:spLocks noChangeArrowheads="1"/>
          </p:cNvSpPr>
          <p:nvPr/>
        </p:nvSpPr>
        <p:spPr bwMode="auto">
          <a:xfrm>
            <a:off x="5085" y="1052736"/>
            <a:ext cx="9138915"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s-ES" sz="1600" b="1" dirty="0">
                <a:latin typeface="Comic Sans MS" pitchFamily="66" charset="0"/>
                <a:cs typeface="Arial" pitchFamily="34" charset="0"/>
              </a:rPr>
              <a:t>Origen: </a:t>
            </a:r>
            <a:endParaRPr lang="es-ES" sz="1600" b="1" dirty="0">
              <a:latin typeface="Comic Sans MS" pitchFamily="66" charset="0"/>
              <a:cs typeface="Times New Roman" pitchFamily="18" charset="0"/>
            </a:endParaRPr>
          </a:p>
          <a:p>
            <a:pPr eaLnBrk="1" hangingPunct="1">
              <a:buFontTx/>
              <a:buChar char="•"/>
            </a:pPr>
            <a:r>
              <a:rPr lang="es-ES" sz="1600" b="1" dirty="0">
                <a:latin typeface="Comic Sans MS" pitchFamily="66" charset="0"/>
                <a:cs typeface="Times New Roman" pitchFamily="18" charset="0"/>
              </a:rPr>
              <a:t> </a:t>
            </a:r>
            <a:r>
              <a:rPr lang="es-ES" sz="1600" b="1" dirty="0">
                <a:latin typeface="Comic Sans MS" pitchFamily="66" charset="0"/>
                <a:cs typeface="Arial" pitchFamily="34" charset="0"/>
              </a:rPr>
              <a:t>Restos de plantas o animales marinos que segregan calcita o </a:t>
            </a:r>
            <a:r>
              <a:rPr lang="es-ES" sz="1600" b="1" dirty="0" err="1">
                <a:latin typeface="Comic Sans MS" pitchFamily="66" charset="0"/>
                <a:cs typeface="Arial" pitchFamily="34" charset="0"/>
              </a:rPr>
              <a:t>aragonita</a:t>
            </a:r>
            <a:r>
              <a:rPr lang="es-AR" sz="1600" b="1" dirty="0">
                <a:latin typeface="Comic Sans MS" pitchFamily="66" charset="0"/>
                <a:cs typeface="Arial" pitchFamily="34" charset="0"/>
              </a:rPr>
              <a:t> </a:t>
            </a:r>
            <a:r>
              <a:rPr lang="es-ES" sz="1600" b="1" dirty="0">
                <a:latin typeface="Comic Sans MS" pitchFamily="66" charset="0"/>
                <a:cs typeface="Arial" pitchFamily="34" charset="0"/>
              </a:rPr>
              <a:t>(CO</a:t>
            </a:r>
            <a:r>
              <a:rPr lang="es-ES" sz="1600" b="1" baseline="-30000" dirty="0">
                <a:latin typeface="Comic Sans MS" pitchFamily="66" charset="0"/>
                <a:cs typeface="Arial" pitchFamily="34" charset="0"/>
              </a:rPr>
              <a:t>3</a:t>
            </a:r>
            <a:r>
              <a:rPr lang="es-ES" sz="1600" b="1" dirty="0">
                <a:latin typeface="Comic Sans MS" pitchFamily="66" charset="0"/>
                <a:cs typeface="Arial" pitchFamily="34" charset="0"/>
              </a:rPr>
              <a:t>Ca)</a:t>
            </a:r>
            <a:r>
              <a:rPr lang="es-AR" sz="1600" b="1" dirty="0">
                <a:latin typeface="Comic Sans MS" pitchFamily="66" charset="0"/>
                <a:cs typeface="Arial" pitchFamily="34" charset="0"/>
              </a:rPr>
              <a:t> </a:t>
            </a:r>
            <a:r>
              <a:rPr lang="es-ES" sz="1600" b="1" dirty="0">
                <a:latin typeface="Comic Sans MS" pitchFamily="66" charset="0"/>
                <a:cs typeface="Arial" pitchFamily="34" charset="0"/>
              </a:rPr>
              <a:t>o poseen esqueletos </a:t>
            </a:r>
            <a:r>
              <a:rPr lang="es-ES" sz="1600" b="1" dirty="0" err="1">
                <a:latin typeface="Comic Sans MS" pitchFamily="66" charset="0"/>
                <a:cs typeface="Arial" pitchFamily="34" charset="0"/>
              </a:rPr>
              <a:t>carbonáticos</a:t>
            </a:r>
            <a:r>
              <a:rPr lang="es-ES" sz="1600" b="1" dirty="0">
                <a:latin typeface="Comic Sans MS" pitchFamily="66" charset="0"/>
                <a:cs typeface="Arial" pitchFamily="34" charset="0"/>
              </a:rPr>
              <a:t>. Es la mas importante</a:t>
            </a:r>
            <a:endParaRPr lang="es-ES" sz="1600" b="1" dirty="0">
              <a:latin typeface="Comic Sans MS" pitchFamily="66" charset="0"/>
              <a:cs typeface="Times New Roman" pitchFamily="18" charset="0"/>
            </a:endParaRPr>
          </a:p>
          <a:p>
            <a:pPr eaLnBrk="1" hangingPunct="1">
              <a:buFontTx/>
              <a:buChar char="•"/>
            </a:pPr>
            <a:r>
              <a:rPr lang="es-AR" sz="1600" b="1" dirty="0">
                <a:latin typeface="Comic Sans MS" pitchFamily="66" charset="0"/>
                <a:cs typeface="Arial" pitchFamily="34" charset="0"/>
              </a:rPr>
              <a:t> </a:t>
            </a:r>
            <a:r>
              <a:rPr lang="es-ES" sz="1600" b="1" dirty="0">
                <a:latin typeface="Comic Sans MS" pitchFamily="66" charset="0"/>
                <a:cs typeface="Arial" pitchFamily="34" charset="0"/>
              </a:rPr>
              <a:t>Precipitaciones físico-químicas del agua de mar</a:t>
            </a:r>
            <a:endParaRPr lang="es-ES" sz="1600" b="1" dirty="0">
              <a:latin typeface="Comic Sans MS" pitchFamily="66" charset="0"/>
              <a:cs typeface="Times New Roman" pitchFamily="18" charset="0"/>
            </a:endParaRPr>
          </a:p>
          <a:p>
            <a:pPr eaLnBrk="1" hangingPunct="1">
              <a:buFontTx/>
              <a:buChar char="•"/>
            </a:pPr>
            <a:r>
              <a:rPr lang="es-AR" sz="1600" b="1" dirty="0">
                <a:latin typeface="Comic Sans MS" pitchFamily="66" charset="0"/>
                <a:cs typeface="Arial" pitchFamily="34" charset="0"/>
              </a:rPr>
              <a:t> </a:t>
            </a:r>
            <a:r>
              <a:rPr lang="es-ES" sz="1600" b="1" dirty="0">
                <a:latin typeface="Comic Sans MS" pitchFamily="66" charset="0"/>
                <a:cs typeface="Arial" pitchFamily="34" charset="0"/>
              </a:rPr>
              <a:t>Precipitación bacteriana</a:t>
            </a:r>
            <a:endParaRPr lang="es-ES" sz="1600" b="1" dirty="0">
              <a:latin typeface="Comic Sans MS" pitchFamily="66" charset="0"/>
              <a:cs typeface="Times New Roman" pitchFamily="18" charset="0"/>
            </a:endParaRPr>
          </a:p>
          <a:p>
            <a:pPr eaLnBrk="1" hangingPunct="1">
              <a:buFontTx/>
              <a:buChar char="•"/>
            </a:pPr>
            <a:r>
              <a:rPr lang="es-AR" sz="1600" b="1" dirty="0">
                <a:latin typeface="Comic Sans MS" pitchFamily="66" charset="0"/>
                <a:cs typeface="Arial" pitchFamily="34" charset="0"/>
              </a:rPr>
              <a:t> </a:t>
            </a:r>
            <a:r>
              <a:rPr lang="es-ES" sz="1600" b="1" dirty="0">
                <a:latin typeface="Comic Sans MS" pitchFamily="66" charset="0"/>
                <a:cs typeface="Arial" pitchFamily="34" charset="0"/>
              </a:rPr>
              <a:t>Detritus de rocas </a:t>
            </a:r>
            <a:r>
              <a:rPr lang="es-ES" sz="1600" b="1" dirty="0" err="1">
                <a:latin typeface="Comic Sans MS" pitchFamily="66" charset="0"/>
                <a:cs typeface="Arial" pitchFamily="34" charset="0"/>
              </a:rPr>
              <a:t>carbonáticas</a:t>
            </a:r>
            <a:r>
              <a:rPr lang="es-ES" sz="1600" b="1" dirty="0">
                <a:latin typeface="Comic Sans MS" pitchFamily="66" charset="0"/>
                <a:cs typeface="Arial" pitchFamily="34" charset="0"/>
              </a:rPr>
              <a:t> preexistentes</a:t>
            </a:r>
            <a:endParaRPr lang="es-ES" sz="1600" b="1" dirty="0">
              <a:latin typeface="Comic Sans MS" pitchFamily="66" charset="0"/>
              <a:cs typeface="Times New Roman" pitchFamily="18" charset="0"/>
            </a:endParaRPr>
          </a:p>
          <a:p>
            <a:pPr algn="just" eaLnBrk="1" hangingPunct="1">
              <a:lnSpc>
                <a:spcPct val="30000"/>
              </a:lnSpc>
            </a:pPr>
            <a:r>
              <a:rPr lang="es-ES" sz="1600" b="1" dirty="0">
                <a:latin typeface="Comic Sans MS" pitchFamily="66" charset="0"/>
                <a:cs typeface="Arial" pitchFamily="34" charset="0"/>
              </a:rPr>
              <a:t> </a:t>
            </a:r>
            <a:endParaRPr lang="es-ES" sz="1600" b="1" dirty="0">
              <a:latin typeface="Comic Sans MS" pitchFamily="66" charset="0"/>
              <a:cs typeface="Times New Roman" pitchFamily="18" charset="0"/>
            </a:endParaRPr>
          </a:p>
          <a:p>
            <a:pPr algn="just" eaLnBrk="1" hangingPunct="1"/>
            <a:r>
              <a:rPr lang="es-ES" sz="1600" b="1" dirty="0">
                <a:latin typeface="Comic Sans MS" pitchFamily="66" charset="0"/>
                <a:cs typeface="Arial" pitchFamily="34" charset="0"/>
              </a:rPr>
              <a:t>Se inicia con un fango de restos orgánicos con gran porosidad inicial (+/- 65 %) el cual se compacta con el aumento de</a:t>
            </a:r>
            <a:r>
              <a:rPr lang="es-AR" sz="1600" b="1" dirty="0">
                <a:latin typeface="Comic Sans MS" pitchFamily="66" charset="0"/>
                <a:cs typeface="Arial" pitchFamily="34" charset="0"/>
              </a:rPr>
              <a:t>l</a:t>
            </a:r>
            <a:r>
              <a:rPr lang="es-ES" sz="1600" b="1" dirty="0">
                <a:latin typeface="Comic Sans MS" pitchFamily="66" charset="0"/>
                <a:cs typeface="Arial" pitchFamily="34" charset="0"/>
              </a:rPr>
              <a:t> espesor de la capa. </a:t>
            </a:r>
            <a:r>
              <a:rPr lang="es-AR" sz="1600" b="1" dirty="0">
                <a:latin typeface="Comic Sans MS" pitchFamily="66" charset="0"/>
                <a:cs typeface="Arial" pitchFamily="34" charset="0"/>
              </a:rPr>
              <a:t>L</a:t>
            </a:r>
            <a:r>
              <a:rPr lang="es-ES" sz="1600" b="1" dirty="0">
                <a:latin typeface="Comic Sans MS" pitchFamily="66" charset="0"/>
                <a:cs typeface="Arial" pitchFamily="34" charset="0"/>
              </a:rPr>
              <a:t>a litificación </a:t>
            </a:r>
            <a:r>
              <a:rPr lang="es-AR" sz="1600" b="1" dirty="0">
                <a:latin typeface="Comic Sans MS" pitchFamily="66" charset="0"/>
                <a:cs typeface="Arial" pitchFamily="34" charset="0"/>
              </a:rPr>
              <a:t>es a </a:t>
            </a:r>
            <a:r>
              <a:rPr lang="es-ES" sz="1600" b="1" dirty="0">
                <a:latin typeface="Comic Sans MS" pitchFamily="66" charset="0"/>
                <a:cs typeface="Arial" pitchFamily="34" charset="0"/>
              </a:rPr>
              <a:t>a menores profundidades</a:t>
            </a:r>
            <a:r>
              <a:rPr lang="es-AR" sz="1600" b="1" dirty="0">
                <a:latin typeface="Comic Sans MS" pitchFamily="66" charset="0"/>
                <a:cs typeface="Arial" pitchFamily="34" charset="0"/>
              </a:rPr>
              <a:t> </a:t>
            </a:r>
            <a:r>
              <a:rPr lang="es-ES" sz="1600" b="1" dirty="0">
                <a:latin typeface="Comic Sans MS" pitchFamily="66" charset="0"/>
                <a:cs typeface="Arial" pitchFamily="34" charset="0"/>
              </a:rPr>
              <a:t>que la arcilla, y pasa a "caliza".</a:t>
            </a:r>
            <a:endParaRPr lang="es-ES" sz="1600" b="1" dirty="0">
              <a:latin typeface="Comic Sans MS" pitchFamily="66" charset="0"/>
              <a:cs typeface="Times New Roman" pitchFamily="18" charset="0"/>
            </a:endParaRPr>
          </a:p>
          <a:p>
            <a:pPr algn="just" eaLnBrk="1" hangingPunct="1">
              <a:lnSpc>
                <a:spcPct val="50000"/>
              </a:lnSpc>
            </a:pPr>
            <a:r>
              <a:rPr lang="es-ES" sz="1600" b="1" dirty="0">
                <a:latin typeface="Comic Sans MS" pitchFamily="66" charset="0"/>
                <a:cs typeface="Arial" pitchFamily="34" charset="0"/>
              </a:rPr>
              <a:t> </a:t>
            </a:r>
            <a:endParaRPr lang="es-ES" sz="1600" b="1" dirty="0">
              <a:latin typeface="Comic Sans MS" pitchFamily="66" charset="0"/>
              <a:cs typeface="Times New Roman" pitchFamily="18" charset="0"/>
            </a:endParaRPr>
          </a:p>
          <a:p>
            <a:pPr algn="just" eaLnBrk="1" hangingPunct="1"/>
            <a:r>
              <a:rPr lang="es-ES" sz="1600" b="1" dirty="0">
                <a:latin typeface="Comic Sans MS" pitchFamily="66" charset="0"/>
                <a:cs typeface="Arial" pitchFamily="34" charset="0"/>
              </a:rPr>
              <a:t>La </a:t>
            </a:r>
            <a:r>
              <a:rPr lang="es-ES" sz="1600" b="1" dirty="0" err="1">
                <a:latin typeface="Comic Sans MS" pitchFamily="66" charset="0"/>
                <a:cs typeface="Arial" pitchFamily="34" charset="0"/>
              </a:rPr>
              <a:t>aragonita</a:t>
            </a:r>
            <a:r>
              <a:rPr lang="es-ES" sz="1600" b="1" dirty="0">
                <a:latin typeface="Comic Sans MS" pitchFamily="66" charset="0"/>
                <a:cs typeface="Arial" pitchFamily="34" charset="0"/>
              </a:rPr>
              <a:t> se va transformando en calcita hasta desaparecer, por ser más estable.</a:t>
            </a:r>
            <a:endParaRPr lang="es-ES" sz="1600" b="1" dirty="0">
              <a:latin typeface="Comic Sans MS" pitchFamily="66" charset="0"/>
              <a:cs typeface="Times New Roman" pitchFamily="18" charset="0"/>
            </a:endParaRPr>
          </a:p>
          <a:p>
            <a:pPr algn="just" eaLnBrk="1" hangingPunct="1">
              <a:lnSpc>
                <a:spcPct val="25000"/>
              </a:lnSpc>
            </a:pPr>
            <a:r>
              <a:rPr lang="es-ES" sz="1600" b="1" dirty="0">
                <a:latin typeface="Comic Sans MS" pitchFamily="66" charset="0"/>
                <a:cs typeface="Arial" pitchFamily="34" charset="0"/>
              </a:rPr>
              <a:t> </a:t>
            </a:r>
            <a:endParaRPr lang="es-ES" sz="1600" b="1" dirty="0">
              <a:latin typeface="Comic Sans MS" pitchFamily="66" charset="0"/>
              <a:cs typeface="Times New Roman" pitchFamily="18" charset="0"/>
            </a:endParaRPr>
          </a:p>
          <a:p>
            <a:pPr algn="just" eaLnBrk="1" hangingPunct="1"/>
            <a:r>
              <a:rPr lang="es-ES" sz="1600" b="1" dirty="0">
                <a:latin typeface="Comic Sans MS" pitchFamily="66" charset="0"/>
                <a:cs typeface="Arial" pitchFamily="34" charset="0"/>
              </a:rPr>
              <a:t>En presencia de sales de magnesio (Mg): la calcita sufre un proceso de </a:t>
            </a:r>
            <a:r>
              <a:rPr lang="es-ES" sz="1600" b="1" dirty="0" err="1">
                <a:latin typeface="Comic Sans MS" pitchFamily="66" charset="0"/>
                <a:cs typeface="Arial" pitchFamily="34" charset="0"/>
              </a:rPr>
              <a:t>dolomitización</a:t>
            </a:r>
            <a:r>
              <a:rPr lang="es-ES" sz="1600" b="1" dirty="0">
                <a:latin typeface="Comic Sans MS" pitchFamily="66" charset="0"/>
                <a:cs typeface="Arial" pitchFamily="34" charset="0"/>
              </a:rPr>
              <a:t>, consistente en la sustitución de una parte del calcio original por magnesio:</a:t>
            </a:r>
            <a:endParaRPr lang="es-ES" sz="1600" b="1" dirty="0">
              <a:latin typeface="Comic Sans MS" pitchFamily="66" charset="0"/>
              <a:cs typeface="Times New Roman" pitchFamily="18" charset="0"/>
            </a:endParaRPr>
          </a:p>
          <a:p>
            <a:pPr algn="just" eaLnBrk="1" hangingPunct="1">
              <a:lnSpc>
                <a:spcPct val="50000"/>
              </a:lnSpc>
            </a:pPr>
            <a:r>
              <a:rPr lang="es-ES" sz="1600" b="1" dirty="0">
                <a:latin typeface="Comic Sans MS" pitchFamily="66" charset="0"/>
                <a:cs typeface="Arial" pitchFamily="34" charset="0"/>
              </a:rPr>
              <a:t>	</a:t>
            </a:r>
            <a:r>
              <a:rPr lang="en-US" sz="1600" b="1" dirty="0">
                <a:latin typeface="Comic Sans MS" pitchFamily="66" charset="0"/>
                <a:cs typeface="Arial" pitchFamily="34" charset="0"/>
              </a:rPr>
              <a:t>.	</a:t>
            </a:r>
            <a:endParaRPr lang="es-ES" sz="1600" b="1" dirty="0">
              <a:latin typeface="Comic Sans MS" pitchFamily="66" charset="0"/>
              <a:cs typeface="Times New Roman" pitchFamily="18" charset="0"/>
            </a:endParaRPr>
          </a:p>
          <a:p>
            <a:pPr algn="just" eaLnBrk="1" hangingPunct="1"/>
            <a:r>
              <a:rPr lang="en-US" sz="1600" b="1" dirty="0">
                <a:solidFill>
                  <a:srgbClr val="0066FF"/>
                </a:solidFill>
                <a:latin typeface="Comic Sans MS" pitchFamily="66" charset="0"/>
                <a:cs typeface="Arial" pitchFamily="34" charset="0"/>
              </a:rPr>
              <a:t>2 C03Ca +       Mg</a:t>
            </a:r>
            <a:r>
              <a:rPr lang="en-US" sz="1600" b="1" baseline="30000" dirty="0">
                <a:solidFill>
                  <a:srgbClr val="0066FF"/>
                </a:solidFill>
                <a:latin typeface="Comic Sans MS" pitchFamily="66" charset="0"/>
                <a:cs typeface="Arial" pitchFamily="34" charset="0"/>
              </a:rPr>
              <a:t>++</a:t>
            </a:r>
            <a:r>
              <a:rPr lang="en-US" sz="1600" b="1" dirty="0">
                <a:solidFill>
                  <a:srgbClr val="0066FF"/>
                </a:solidFill>
                <a:latin typeface="Comic Sans MS" pitchFamily="66" charset="0"/>
                <a:cs typeface="Arial" pitchFamily="34" charset="0"/>
              </a:rPr>
              <a:t> 		</a:t>
            </a:r>
            <a:r>
              <a:rPr lang="en-US" sz="1600" b="1" dirty="0">
                <a:solidFill>
                  <a:srgbClr val="0066FF"/>
                </a:solidFill>
                <a:latin typeface="Comic Sans MS" pitchFamily="66" charset="0"/>
                <a:cs typeface="Times New Roman" pitchFamily="18" charset="0"/>
                <a:sym typeface="Symbol" pitchFamily="18" charset="2"/>
              </a:rPr>
              <a:t></a:t>
            </a:r>
            <a:r>
              <a:rPr lang="en-US" sz="1600" b="1" dirty="0">
                <a:solidFill>
                  <a:srgbClr val="0066FF"/>
                </a:solidFill>
                <a:latin typeface="Comic Sans MS" pitchFamily="66" charset="0"/>
                <a:cs typeface="Arial" pitchFamily="34" charset="0"/>
              </a:rPr>
              <a:t> 	(C03)2 </a:t>
            </a:r>
            <a:r>
              <a:rPr lang="en-US" sz="1600" b="1" dirty="0" err="1">
                <a:solidFill>
                  <a:srgbClr val="0066FF"/>
                </a:solidFill>
                <a:latin typeface="Comic Sans MS" pitchFamily="66" charset="0"/>
                <a:cs typeface="Arial" pitchFamily="34" charset="0"/>
              </a:rPr>
              <a:t>CaMg</a:t>
            </a:r>
            <a:r>
              <a:rPr lang="en-US" sz="1600" b="1" dirty="0">
                <a:solidFill>
                  <a:srgbClr val="0066FF"/>
                </a:solidFill>
                <a:latin typeface="Comic Sans MS" pitchFamily="66" charset="0"/>
                <a:cs typeface="Arial" pitchFamily="34" charset="0"/>
              </a:rPr>
              <a:t> +           </a:t>
            </a:r>
            <a:r>
              <a:rPr lang="en-US" sz="1600" b="1" dirty="0" err="1">
                <a:solidFill>
                  <a:srgbClr val="0066FF"/>
                </a:solidFill>
                <a:latin typeface="Comic Sans MS" pitchFamily="66" charset="0"/>
                <a:cs typeface="Arial" pitchFamily="34" charset="0"/>
              </a:rPr>
              <a:t>Ca</a:t>
            </a:r>
            <a:r>
              <a:rPr lang="en-US" sz="1600" b="1" baseline="30000" dirty="0">
                <a:solidFill>
                  <a:srgbClr val="0066FF"/>
                </a:solidFill>
                <a:latin typeface="Comic Sans MS" pitchFamily="66" charset="0"/>
                <a:cs typeface="Arial" pitchFamily="34" charset="0"/>
              </a:rPr>
              <a:t>++</a:t>
            </a:r>
            <a:endParaRPr lang="es-ES" sz="1600" b="1" dirty="0">
              <a:solidFill>
                <a:srgbClr val="0066FF"/>
              </a:solidFill>
              <a:latin typeface="Comic Sans MS" pitchFamily="66" charset="0"/>
              <a:cs typeface="Times New Roman" pitchFamily="18" charset="0"/>
            </a:endParaRPr>
          </a:p>
          <a:p>
            <a:pPr algn="just" eaLnBrk="1" hangingPunct="1"/>
            <a:r>
              <a:rPr lang="es-ES" sz="1600" b="1" dirty="0">
                <a:solidFill>
                  <a:srgbClr val="0066FF"/>
                </a:solidFill>
                <a:latin typeface="Comic Sans MS" pitchFamily="66" charset="0"/>
                <a:cs typeface="Arial" pitchFamily="34" charset="0"/>
              </a:rPr>
              <a:t>(calcita)	</a:t>
            </a:r>
            <a:r>
              <a:rPr lang="es-AR" sz="1600" b="1" dirty="0">
                <a:solidFill>
                  <a:srgbClr val="0066FF"/>
                </a:solidFill>
                <a:latin typeface="Comic Sans MS" pitchFamily="66" charset="0"/>
                <a:cs typeface="Arial" pitchFamily="34" charset="0"/>
              </a:rPr>
              <a:t>   </a:t>
            </a:r>
            <a:r>
              <a:rPr lang="es-ES" sz="1600" b="1" dirty="0">
                <a:solidFill>
                  <a:srgbClr val="0066FF"/>
                </a:solidFill>
                <a:latin typeface="Comic Sans MS" pitchFamily="66" charset="0"/>
                <a:cs typeface="Arial" pitchFamily="34" charset="0"/>
              </a:rPr>
              <a:t>(</a:t>
            </a:r>
            <a:r>
              <a:rPr lang="es-ES" sz="1600" b="1" dirty="0" err="1">
                <a:solidFill>
                  <a:srgbClr val="0066FF"/>
                </a:solidFill>
                <a:latin typeface="Comic Sans MS" pitchFamily="66" charset="0"/>
                <a:cs typeface="Arial" pitchFamily="34" charset="0"/>
              </a:rPr>
              <a:t>ión</a:t>
            </a:r>
            <a:r>
              <a:rPr lang="es-ES" sz="1600" b="1" dirty="0">
                <a:solidFill>
                  <a:srgbClr val="0066FF"/>
                </a:solidFill>
                <a:latin typeface="Comic Sans MS" pitchFamily="66" charset="0"/>
                <a:cs typeface="Arial" pitchFamily="34" charset="0"/>
              </a:rPr>
              <a:t> magnesio)	</a:t>
            </a:r>
            <a:r>
              <a:rPr lang="es-AR" sz="1600" b="1" dirty="0">
                <a:solidFill>
                  <a:srgbClr val="0066FF"/>
                </a:solidFill>
                <a:latin typeface="Comic Sans MS" pitchFamily="66" charset="0"/>
                <a:cs typeface="Arial" pitchFamily="34" charset="0"/>
              </a:rPr>
              <a:t>		  </a:t>
            </a:r>
            <a:r>
              <a:rPr lang="es-ES" sz="1600" b="1" dirty="0">
                <a:solidFill>
                  <a:srgbClr val="0066FF"/>
                </a:solidFill>
                <a:latin typeface="Comic Sans MS" pitchFamily="66" charset="0"/>
                <a:cs typeface="Arial" pitchFamily="34" charset="0"/>
              </a:rPr>
              <a:t>(dolomita)	(</a:t>
            </a:r>
            <a:r>
              <a:rPr lang="es-ES" sz="1600" b="1" dirty="0" err="1">
                <a:solidFill>
                  <a:srgbClr val="0066FF"/>
                </a:solidFill>
                <a:latin typeface="Comic Sans MS" pitchFamily="66" charset="0"/>
                <a:cs typeface="Arial" pitchFamily="34" charset="0"/>
              </a:rPr>
              <a:t>ión</a:t>
            </a:r>
            <a:r>
              <a:rPr lang="es-ES" sz="1600" b="1" dirty="0">
                <a:solidFill>
                  <a:srgbClr val="0066FF"/>
                </a:solidFill>
                <a:latin typeface="Comic Sans MS" pitchFamily="66" charset="0"/>
                <a:cs typeface="Arial" pitchFamily="34" charset="0"/>
              </a:rPr>
              <a:t> calcio)</a:t>
            </a:r>
            <a:endParaRPr lang="es-ES" sz="1600" b="1" dirty="0">
              <a:solidFill>
                <a:srgbClr val="0066FF"/>
              </a:solidFill>
              <a:latin typeface="Comic Sans MS" pitchFamily="66" charset="0"/>
              <a:cs typeface="Times New Roman" pitchFamily="18" charset="0"/>
            </a:endParaRPr>
          </a:p>
          <a:p>
            <a:pPr algn="just" eaLnBrk="1" hangingPunct="1">
              <a:lnSpc>
                <a:spcPct val="50000"/>
              </a:lnSpc>
            </a:pPr>
            <a:r>
              <a:rPr lang="es-ES" sz="1600" b="1" dirty="0">
                <a:latin typeface="Comic Sans MS" pitchFamily="66" charset="0"/>
                <a:cs typeface="Arial" pitchFamily="34" charset="0"/>
              </a:rPr>
              <a:t> </a:t>
            </a:r>
            <a:endParaRPr lang="es-ES" sz="1600" b="1" dirty="0">
              <a:latin typeface="Comic Sans MS" pitchFamily="66" charset="0"/>
              <a:cs typeface="Times New Roman" pitchFamily="18" charset="0"/>
            </a:endParaRPr>
          </a:p>
          <a:p>
            <a:pPr algn="just" eaLnBrk="1" hangingPunct="1"/>
            <a:r>
              <a:rPr lang="es-ES" sz="1600" b="1" dirty="0">
                <a:latin typeface="Comic Sans MS" pitchFamily="66" charset="0"/>
                <a:cs typeface="Arial" pitchFamily="34" charset="0"/>
              </a:rPr>
              <a:t>En la 1ª etapa de </a:t>
            </a:r>
            <a:r>
              <a:rPr lang="es-ES" sz="1600" b="1" dirty="0" err="1">
                <a:latin typeface="Comic Sans MS" pitchFamily="66" charset="0"/>
                <a:cs typeface="Arial" pitchFamily="34" charset="0"/>
              </a:rPr>
              <a:t>dolomitización</a:t>
            </a:r>
            <a:r>
              <a:rPr lang="es-ES" sz="1600" b="1" dirty="0">
                <a:latin typeface="Comic Sans MS" pitchFamily="66" charset="0"/>
                <a:cs typeface="Arial" pitchFamily="34" charset="0"/>
              </a:rPr>
              <a:t> da origen a un entramado de cristales en el espacio, soldados entre sí por los bordes, </a:t>
            </a:r>
            <a:r>
              <a:rPr lang="es-AR" sz="1600" b="1" dirty="0">
                <a:latin typeface="Comic Sans MS" pitchFamily="66" charset="0"/>
                <a:cs typeface="Arial" pitchFamily="34" charset="0"/>
              </a:rPr>
              <a:t>de mayor</a:t>
            </a:r>
            <a:r>
              <a:rPr lang="es-ES" sz="1600" b="1" dirty="0">
                <a:latin typeface="Comic Sans MS" pitchFamily="66" charset="0"/>
                <a:cs typeface="Arial" pitchFamily="34" charset="0"/>
              </a:rPr>
              <a:t> resistencia mecánica. </a:t>
            </a:r>
            <a:endParaRPr lang="es-ES" sz="1600" b="1" dirty="0">
              <a:latin typeface="Comic Sans MS" pitchFamily="66" charset="0"/>
              <a:cs typeface="Times New Roman" pitchFamily="18" charset="0"/>
            </a:endParaRPr>
          </a:p>
          <a:p>
            <a:pPr algn="just" eaLnBrk="1" hangingPunct="1"/>
            <a:r>
              <a:rPr lang="es-ES" sz="1600" b="1" dirty="0">
                <a:latin typeface="Comic Sans MS" pitchFamily="66" charset="0"/>
                <a:cs typeface="Arial" pitchFamily="34" charset="0"/>
              </a:rPr>
              <a:t> </a:t>
            </a:r>
            <a:endParaRPr lang="es-ES" sz="1600" b="1" dirty="0">
              <a:latin typeface="Comic Sans MS" pitchFamily="66" charset="0"/>
              <a:cs typeface="Times New Roman" pitchFamily="18" charset="0"/>
            </a:endParaRPr>
          </a:p>
          <a:p>
            <a:pPr algn="just" eaLnBrk="1" hangingPunct="1"/>
            <a:r>
              <a:rPr lang="es-ES" sz="1600" b="1" dirty="0">
                <a:latin typeface="Comic Sans MS" pitchFamily="66" charset="0"/>
                <a:cs typeface="Arial" pitchFamily="34" charset="0"/>
              </a:rPr>
              <a:t>El paso de calcita a dolomita implica una reducción en volumen del 12 – 13%, de modo que la calcita ocluida en el entramado formado en la primer etapa, aumenta la porosidad del conjunto y su permeabilidad.</a:t>
            </a:r>
            <a:r>
              <a:rPr lang="es-ES" sz="1600" b="1" dirty="0">
                <a:latin typeface="Comic Sans MS" pitchFamily="66" charset="0"/>
              </a:rPr>
              <a:t>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1600200"/>
            <a:ext cx="9144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dirty="0">
                <a:latin typeface="Comic Sans MS" pitchFamily="66" charset="0"/>
                <a:cs typeface="Arial" pitchFamily="34" charset="0"/>
              </a:rPr>
              <a:t> </a:t>
            </a:r>
            <a:endParaRPr lang="es-AR" dirty="0">
              <a:latin typeface="Comic Sans MS" pitchFamily="66" charset="0"/>
              <a:cs typeface="Arial" pitchFamily="34" charset="0"/>
            </a:endParaRPr>
          </a:p>
          <a:p>
            <a:pPr eaLnBrk="1" hangingPunct="1"/>
            <a:r>
              <a:rPr lang="es-ES" dirty="0">
                <a:latin typeface="Comic Sans MS" pitchFamily="66" charset="0"/>
                <a:cs typeface="Arial" pitchFamily="34" charset="0"/>
              </a:rPr>
              <a:t>Son acumulaciones de sales </a:t>
            </a:r>
            <a:r>
              <a:rPr lang="es-ES" dirty="0" smtClean="0">
                <a:latin typeface="Comic Sans MS" pitchFamily="66" charset="0"/>
                <a:cs typeface="Arial" pitchFamily="34" charset="0"/>
              </a:rPr>
              <a:t>solubles </a:t>
            </a:r>
            <a:r>
              <a:rPr lang="es-ES" dirty="0">
                <a:latin typeface="Comic Sans MS" pitchFamily="66" charset="0"/>
                <a:cs typeface="Arial" pitchFamily="34" charset="0"/>
              </a:rPr>
              <a:t>en agua. </a:t>
            </a:r>
            <a:endParaRPr lang="es-ES" dirty="0">
              <a:latin typeface="Comic Sans MS" pitchFamily="66" charset="0"/>
              <a:cs typeface="Times New Roman" pitchFamily="18" charset="0"/>
            </a:endParaRPr>
          </a:p>
          <a:p>
            <a:pPr eaLnBrk="1" hangingPunct="1"/>
            <a:r>
              <a:rPr lang="es-ES" dirty="0">
                <a:latin typeface="Comic Sans MS" pitchFamily="66" charset="0"/>
                <a:cs typeface="Arial" pitchFamily="34" charset="0"/>
              </a:rPr>
              <a:t> </a:t>
            </a:r>
            <a:endParaRPr lang="es-ES" dirty="0">
              <a:latin typeface="Comic Sans MS" pitchFamily="66" charset="0"/>
              <a:cs typeface="Times New Roman" pitchFamily="18" charset="0"/>
            </a:endParaRPr>
          </a:p>
          <a:p>
            <a:pPr eaLnBrk="1" hangingPunct="1"/>
            <a:r>
              <a:rPr lang="es-ES" dirty="0">
                <a:latin typeface="Comic Sans MS" pitchFamily="66" charset="0"/>
                <a:cs typeface="Arial" pitchFamily="34" charset="0"/>
              </a:rPr>
              <a:t>La evaporación del agua produce un aumento de concentración hasta llevar al punto de saturación. Las sales precipitan. </a:t>
            </a:r>
            <a:endParaRPr lang="es-ES" dirty="0">
              <a:latin typeface="Comic Sans MS" pitchFamily="66" charset="0"/>
              <a:cs typeface="Times New Roman" pitchFamily="18" charset="0"/>
            </a:endParaRPr>
          </a:p>
          <a:p>
            <a:pPr eaLnBrk="1" hangingPunct="1"/>
            <a:r>
              <a:rPr lang="es-ES" dirty="0">
                <a:latin typeface="Comic Sans MS" pitchFamily="66" charset="0"/>
                <a:cs typeface="Arial" pitchFamily="34" charset="0"/>
              </a:rPr>
              <a:t> </a:t>
            </a:r>
            <a:endParaRPr lang="es-ES" dirty="0">
              <a:latin typeface="Comic Sans MS" pitchFamily="66" charset="0"/>
              <a:cs typeface="Times New Roman" pitchFamily="18" charset="0"/>
            </a:endParaRPr>
          </a:p>
          <a:p>
            <a:pPr eaLnBrk="1" hangingPunct="1"/>
            <a:r>
              <a:rPr lang="es-ES" dirty="0">
                <a:latin typeface="Comic Sans MS" pitchFamily="66" charset="0"/>
                <a:cs typeface="Arial" pitchFamily="34" charset="0"/>
              </a:rPr>
              <a:t>Las evaporitas más comunes son "sal gema (CI </a:t>
            </a:r>
            <a:r>
              <a:rPr lang="es-ES" dirty="0" err="1">
                <a:latin typeface="Comic Sans MS" pitchFamily="66" charset="0"/>
                <a:cs typeface="Arial" pitchFamily="34" charset="0"/>
              </a:rPr>
              <a:t>Na</a:t>
            </a:r>
            <a:r>
              <a:rPr lang="es-ES" dirty="0">
                <a:latin typeface="Comic Sans MS" pitchFamily="66" charset="0"/>
                <a:cs typeface="Arial" pitchFamily="34" charset="0"/>
              </a:rPr>
              <a:t>), yeso (S</a:t>
            </a:r>
            <a:r>
              <a:rPr lang="es-AR" dirty="0">
                <a:latin typeface="Comic Sans MS" pitchFamily="66" charset="0"/>
                <a:cs typeface="Arial" pitchFamily="34" charset="0"/>
              </a:rPr>
              <a:t>O</a:t>
            </a:r>
            <a:r>
              <a:rPr lang="es-ES" baseline="-25000" dirty="0">
                <a:latin typeface="Comic Sans MS" pitchFamily="66" charset="0"/>
                <a:cs typeface="Arial" pitchFamily="34" charset="0"/>
              </a:rPr>
              <a:t>4</a:t>
            </a:r>
            <a:r>
              <a:rPr lang="es-ES" dirty="0">
                <a:latin typeface="Comic Sans MS" pitchFamily="66" charset="0"/>
                <a:cs typeface="Arial" pitchFamily="34" charset="0"/>
              </a:rPr>
              <a:t> Ca, 2H</a:t>
            </a:r>
            <a:r>
              <a:rPr lang="es-ES" baseline="-25000" dirty="0">
                <a:latin typeface="Comic Sans MS" pitchFamily="66" charset="0"/>
                <a:cs typeface="Arial" pitchFamily="34" charset="0"/>
              </a:rPr>
              <a:t>2</a:t>
            </a:r>
            <a:r>
              <a:rPr lang="es-ES" dirty="0">
                <a:latin typeface="Comic Sans MS" pitchFamily="66" charset="0"/>
                <a:cs typeface="Arial" pitchFamily="34" charset="0"/>
              </a:rPr>
              <a:t>O) y anhidrita (S</a:t>
            </a:r>
            <a:r>
              <a:rPr lang="es-AR" dirty="0">
                <a:latin typeface="Comic Sans MS" pitchFamily="66" charset="0"/>
                <a:cs typeface="Arial" pitchFamily="34" charset="0"/>
              </a:rPr>
              <a:t>O</a:t>
            </a:r>
            <a:r>
              <a:rPr lang="es-ES" baseline="-25000" dirty="0">
                <a:latin typeface="Comic Sans MS" pitchFamily="66" charset="0"/>
                <a:cs typeface="Arial" pitchFamily="34" charset="0"/>
              </a:rPr>
              <a:t>4</a:t>
            </a:r>
            <a:r>
              <a:rPr lang="es-ES" dirty="0">
                <a:latin typeface="Comic Sans MS" pitchFamily="66" charset="0"/>
                <a:cs typeface="Arial" pitchFamily="34" charset="0"/>
              </a:rPr>
              <a:t> Ca).</a:t>
            </a:r>
            <a:r>
              <a:rPr lang="es-ES" dirty="0">
                <a:latin typeface="Comic Sans MS" pitchFamily="66" charset="0"/>
              </a:rPr>
              <a:t> </a:t>
            </a:r>
          </a:p>
        </p:txBody>
      </p:sp>
      <p:sp>
        <p:nvSpPr>
          <p:cNvPr id="14339" name="Text Box 3"/>
          <p:cNvSpPr txBox="1">
            <a:spLocks noChangeArrowheads="1"/>
          </p:cNvSpPr>
          <p:nvPr/>
        </p:nvSpPr>
        <p:spPr bwMode="auto">
          <a:xfrm>
            <a:off x="2209800" y="466725"/>
            <a:ext cx="4594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3200" b="1">
                <a:solidFill>
                  <a:srgbClr val="FF0000"/>
                </a:solidFill>
                <a:latin typeface="Comic Sans MS" pitchFamily="66" charset="0"/>
                <a:cs typeface="Arial" pitchFamily="34" charset="0"/>
              </a:rPr>
              <a:t>Sedimentos</a:t>
            </a:r>
            <a:r>
              <a:rPr lang="es-AR" sz="3200" b="1">
                <a:solidFill>
                  <a:srgbClr val="FF0000"/>
                </a:solidFill>
                <a:latin typeface="Arial" pitchFamily="34" charset="0"/>
                <a:cs typeface="Arial" pitchFamily="34" charset="0"/>
              </a:rPr>
              <a:t> </a:t>
            </a:r>
            <a:r>
              <a:rPr lang="es-ES" sz="3200" b="1">
                <a:solidFill>
                  <a:srgbClr val="FF0000"/>
                </a:solidFill>
                <a:latin typeface="Arial" pitchFamily="34" charset="0"/>
                <a:cs typeface="Arial" pitchFamily="34" charset="0"/>
              </a:rPr>
              <a:t>Evaporitas</a:t>
            </a:r>
            <a:endParaRPr lang="es-ES" sz="3200">
              <a:solidFill>
                <a:srgbClr val="FF00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233362"/>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Blip>
                <a:blip r:embed="rId2"/>
              </a:buBlip>
              <a:defRPr/>
            </a:pPr>
            <a:r>
              <a:rPr lang="es-AR" dirty="0">
                <a:latin typeface="Comic Sans MS" pitchFamily="66" charset="0"/>
                <a:cs typeface="Times New Roman" pitchFamily="18" charset="0"/>
              </a:rPr>
              <a:t> </a:t>
            </a:r>
            <a:r>
              <a:rPr lang="es-ES" dirty="0">
                <a:latin typeface="Comic Sans MS" pitchFamily="66" charset="0"/>
                <a:cs typeface="Times New Roman" pitchFamily="18" charset="0"/>
              </a:rPr>
              <a:t>Todas las formaciones sedimentarios son </a:t>
            </a:r>
            <a:r>
              <a:rPr lang="es-ES" b="1" dirty="0">
                <a:solidFill>
                  <a:srgbClr val="FF0000"/>
                </a:solidFill>
                <a:effectLst>
                  <a:outerShdw blurRad="38100" dist="38100" dir="2700000" algn="tl">
                    <a:srgbClr val="000000"/>
                  </a:outerShdw>
                </a:effectLst>
                <a:latin typeface="Comic Sans MS" pitchFamily="66" charset="0"/>
                <a:cs typeface="Times New Roman" pitchFamily="18" charset="0"/>
              </a:rPr>
              <a:t>porosas</a:t>
            </a:r>
          </a:p>
          <a:p>
            <a:pPr>
              <a:defRPr/>
            </a:pPr>
            <a:r>
              <a:rPr lang="es-ES" dirty="0">
                <a:latin typeface="Comic Sans MS" pitchFamily="66" charset="0"/>
                <a:cs typeface="Times New Roman" pitchFamily="18" charset="0"/>
              </a:rPr>
              <a:t> </a:t>
            </a:r>
          </a:p>
          <a:p>
            <a:pPr>
              <a:buFontTx/>
              <a:buBlip>
                <a:blip r:embed="rId2"/>
              </a:buBlip>
              <a:defRPr/>
            </a:pPr>
            <a:r>
              <a:rPr lang="es-AR" dirty="0">
                <a:latin typeface="Comic Sans MS" pitchFamily="66" charset="0"/>
                <a:cs typeface="Times New Roman" pitchFamily="18" charset="0"/>
              </a:rPr>
              <a:t> </a:t>
            </a:r>
            <a:r>
              <a:rPr lang="es-ES" dirty="0">
                <a:latin typeface="Comic Sans MS" pitchFamily="66" charset="0"/>
                <a:cs typeface="Times New Roman" pitchFamily="18" charset="0"/>
              </a:rPr>
              <a:t>No todas son </a:t>
            </a:r>
            <a:r>
              <a:rPr lang="es-ES" b="1" dirty="0">
                <a:solidFill>
                  <a:schemeClr val="accent1"/>
                </a:solidFill>
                <a:effectLst>
                  <a:outerShdw blurRad="38100" dist="38100" dir="2700000" algn="tl">
                    <a:srgbClr val="000000"/>
                  </a:outerShdw>
                </a:effectLst>
                <a:latin typeface="Comic Sans MS" pitchFamily="66" charset="0"/>
                <a:cs typeface="Times New Roman" pitchFamily="18" charset="0"/>
              </a:rPr>
              <a:t>permeables</a:t>
            </a:r>
          </a:p>
          <a:p>
            <a:pPr>
              <a:defRPr/>
            </a:pPr>
            <a:r>
              <a:rPr lang="es-ES" dirty="0">
                <a:latin typeface="Comic Sans MS" pitchFamily="66" charset="0"/>
                <a:cs typeface="Times New Roman" pitchFamily="18" charset="0"/>
              </a:rPr>
              <a:t> </a:t>
            </a:r>
          </a:p>
          <a:p>
            <a:pPr>
              <a:buFontTx/>
              <a:buBlip>
                <a:blip r:embed="rId2"/>
              </a:buBlip>
              <a:defRPr/>
            </a:pPr>
            <a:r>
              <a:rPr lang="es-AR" dirty="0">
                <a:latin typeface="Comic Sans MS" pitchFamily="66" charset="0"/>
                <a:cs typeface="Times New Roman" pitchFamily="18" charset="0"/>
              </a:rPr>
              <a:t> </a:t>
            </a:r>
            <a:r>
              <a:rPr lang="es-ES" dirty="0">
                <a:latin typeface="Comic Sans MS" pitchFamily="66" charset="0"/>
                <a:cs typeface="Times New Roman" pitchFamily="18" charset="0"/>
              </a:rPr>
              <a:t>Las aberturas pueden ser:</a:t>
            </a:r>
            <a:r>
              <a:rPr lang="es-ES" dirty="0">
                <a:latin typeface="Comic Sans MS" pitchFamily="66" charset="0"/>
              </a:rPr>
              <a:t> </a:t>
            </a:r>
          </a:p>
        </p:txBody>
      </p:sp>
      <p:sp>
        <p:nvSpPr>
          <p:cNvPr id="15363" name="Text Box 3"/>
          <p:cNvSpPr txBox="1">
            <a:spLocks noChangeArrowheads="1"/>
          </p:cNvSpPr>
          <p:nvPr/>
        </p:nvSpPr>
        <p:spPr bwMode="auto">
          <a:xfrm>
            <a:off x="0" y="3446512"/>
            <a:ext cx="9144000" cy="293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25000"/>
              </a:spcBef>
              <a:buFontTx/>
              <a:buBlip>
                <a:blip r:embed="rId3"/>
              </a:buBlip>
            </a:pPr>
            <a:r>
              <a:rPr lang="es-AR" b="1" dirty="0">
                <a:latin typeface="Comic Sans MS" pitchFamily="66" charset="0"/>
                <a:cs typeface="Times New Roman" pitchFamily="18" charset="0"/>
              </a:rPr>
              <a:t> </a:t>
            </a:r>
            <a:r>
              <a:rPr lang="es-ES" b="1" dirty="0" err="1">
                <a:latin typeface="Comic Sans MS" pitchFamily="66" charset="0"/>
                <a:cs typeface="Times New Roman" pitchFamily="18" charset="0"/>
              </a:rPr>
              <a:t>supercapilares</a:t>
            </a:r>
            <a:r>
              <a:rPr lang="es-ES" dirty="0">
                <a:latin typeface="Comic Sans MS" pitchFamily="66" charset="0"/>
                <a:cs typeface="Times New Roman" pitchFamily="18" charset="0"/>
              </a:rPr>
              <a:t> (mayores de 0,5 mm): el movimiento de los fluidos se efectúa de acuerdo a las leyes de la hidráulica </a:t>
            </a:r>
          </a:p>
          <a:p>
            <a:pPr algn="just" eaLnBrk="1" hangingPunct="1">
              <a:spcBef>
                <a:spcPct val="25000"/>
              </a:spcBef>
              <a:buFontTx/>
              <a:buBlip>
                <a:blip r:embed="rId3"/>
              </a:buBlip>
            </a:pPr>
            <a:r>
              <a:rPr lang="es-AR" b="1" dirty="0">
                <a:latin typeface="Comic Sans MS" pitchFamily="66" charset="0"/>
                <a:cs typeface="Times New Roman" pitchFamily="18" charset="0"/>
              </a:rPr>
              <a:t> </a:t>
            </a:r>
            <a:r>
              <a:rPr lang="es-ES" b="1" dirty="0">
                <a:latin typeface="Comic Sans MS" pitchFamily="66" charset="0"/>
                <a:cs typeface="Times New Roman" pitchFamily="18" charset="0"/>
              </a:rPr>
              <a:t>capilares</a:t>
            </a:r>
            <a:r>
              <a:rPr lang="es-ES" dirty="0">
                <a:latin typeface="Comic Sans MS" pitchFamily="66" charset="0"/>
                <a:cs typeface="Times New Roman" pitchFamily="18" charset="0"/>
              </a:rPr>
              <a:t> (entre 0,5 y 0,0002 mm):</a:t>
            </a:r>
            <a:r>
              <a:rPr lang="es-AR" dirty="0">
                <a:latin typeface="Comic Sans MS" pitchFamily="66" charset="0"/>
                <a:cs typeface="Times New Roman" pitchFamily="18" charset="0"/>
              </a:rPr>
              <a:t> </a:t>
            </a:r>
            <a:r>
              <a:rPr lang="es-ES" dirty="0">
                <a:latin typeface="Comic Sans MS" pitchFamily="66" charset="0"/>
                <a:cs typeface="Times New Roman" pitchFamily="18" charset="0"/>
              </a:rPr>
              <a:t>las leyes resultan influenciadas por los fenómenos de superficie (capilaridad)</a:t>
            </a:r>
          </a:p>
          <a:p>
            <a:pPr algn="just" eaLnBrk="1" hangingPunct="1">
              <a:spcBef>
                <a:spcPct val="25000"/>
              </a:spcBef>
              <a:buFontTx/>
              <a:buBlip>
                <a:blip r:embed="rId3"/>
              </a:buBlip>
            </a:pPr>
            <a:r>
              <a:rPr lang="es-AR" b="1" dirty="0">
                <a:latin typeface="Comic Sans MS" pitchFamily="66" charset="0"/>
                <a:cs typeface="Times New Roman" pitchFamily="18" charset="0"/>
              </a:rPr>
              <a:t> </a:t>
            </a:r>
            <a:r>
              <a:rPr lang="es-ES" b="1" dirty="0" err="1">
                <a:latin typeface="Comic Sans MS" pitchFamily="66" charset="0"/>
                <a:cs typeface="Times New Roman" pitchFamily="18" charset="0"/>
              </a:rPr>
              <a:t>subcapilares</a:t>
            </a:r>
            <a:r>
              <a:rPr lang="es-ES" dirty="0">
                <a:latin typeface="Comic Sans MS" pitchFamily="66" charset="0"/>
                <a:cs typeface="Times New Roman" pitchFamily="18" charset="0"/>
              </a:rPr>
              <a:t> (menores de 0,0002 mm): los fenómenos de superficie son preponderantes y limitan en extremo los movimientos de fluidos.</a:t>
            </a:r>
            <a:r>
              <a:rPr lang="es-ES" dirty="0">
                <a:latin typeface="Comic Sans MS" pitchFamily="66" charset="0"/>
              </a:rPr>
              <a:t> </a:t>
            </a:r>
          </a:p>
        </p:txBody>
      </p:sp>
      <p:pic>
        <p:nvPicPr>
          <p:cNvPr id="15364" name="Picture 4" descr="C:\Documents\UMB Courses\Applied Hydrogeology\pore stain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799" y="762000"/>
            <a:ext cx="2672723" cy="248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8350250" y="6583363"/>
            <a:ext cx="793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MLC-1-8</a:t>
            </a:r>
            <a:endParaRPr lang="es-ES" sz="1200" b="1">
              <a:solidFill>
                <a:srgbClr val="FF7C80"/>
              </a:solidFill>
            </a:endParaRPr>
          </a:p>
        </p:txBody>
      </p:sp>
      <p:sp>
        <p:nvSpPr>
          <p:cNvPr id="2" name="CuadroTexto 1"/>
          <p:cNvSpPr txBox="1"/>
          <p:nvPr/>
        </p:nvSpPr>
        <p:spPr>
          <a:xfrm>
            <a:off x="7486985" y="4077072"/>
            <a:ext cx="2520280" cy="338554"/>
          </a:xfrm>
          <a:prstGeom prst="rect">
            <a:avLst/>
          </a:prstGeom>
          <a:noFill/>
        </p:spPr>
        <p:txBody>
          <a:bodyPr wrap="square" rtlCol="0">
            <a:spAutoFit/>
          </a:bodyPr>
          <a:lstStyle/>
          <a:p>
            <a:r>
              <a:rPr lang="es-AR" sz="1600" dirty="0" smtClean="0">
                <a:solidFill>
                  <a:srgbClr val="FF0000"/>
                </a:solidFill>
              </a:rPr>
              <a:t>MDLF: TUBERÍA</a:t>
            </a:r>
            <a:endParaRPr lang="es-AR" sz="1600" dirty="0">
              <a:solidFill>
                <a:srgbClr val="FF0000"/>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0" y="2057400"/>
            <a:ext cx="9144000"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65150" indent="-565150" algn="ctr">
              <a:defRPr/>
            </a:pPr>
            <a:endParaRPr lang="es-AR" sz="1200" dirty="0">
              <a:solidFill>
                <a:schemeClr val="accent2"/>
              </a:solidFill>
              <a:latin typeface="Comic Sans MS" pitchFamily="66" charset="0"/>
              <a:cs typeface="Times New Roman" pitchFamily="18" charset="0"/>
            </a:endParaRPr>
          </a:p>
          <a:p>
            <a:pPr marL="565150" indent="-565150">
              <a:lnSpc>
                <a:spcPct val="150000"/>
              </a:lnSpc>
              <a:buSzPct val="150000"/>
              <a:buFont typeface="Wingdings" pitchFamily="2" charset="2"/>
              <a:buChar char="q"/>
              <a:defRPr/>
            </a:pPr>
            <a:r>
              <a:rPr lang="es-AR" sz="2800" b="1" dirty="0">
                <a:solidFill>
                  <a:schemeClr val="accent2"/>
                </a:solidFill>
                <a:latin typeface="Comic Sans MS" pitchFamily="66" charset="0"/>
                <a:cs typeface="Times New Roman" pitchFamily="18" charset="0"/>
              </a:rPr>
              <a:t>exclusivamente de la </a:t>
            </a:r>
            <a:r>
              <a:rPr lang="es-AR" sz="2800" b="1" dirty="0">
                <a:solidFill>
                  <a:srgbClr val="FF0000"/>
                </a:solidFill>
                <a:effectLst>
                  <a:outerShdw blurRad="38100" dist="38100" dir="2700000" algn="tl">
                    <a:srgbClr val="000000"/>
                  </a:outerShdw>
                </a:effectLst>
                <a:latin typeface="Comic Sans MS" pitchFamily="66" charset="0"/>
                <a:cs typeface="Times New Roman" pitchFamily="18" charset="0"/>
              </a:rPr>
              <a:t>ROCA,</a:t>
            </a:r>
          </a:p>
          <a:p>
            <a:pPr marL="565150" indent="-565150">
              <a:lnSpc>
                <a:spcPct val="150000"/>
              </a:lnSpc>
              <a:buSzPct val="150000"/>
              <a:buFont typeface="Wingdings" pitchFamily="2" charset="2"/>
              <a:buChar char="q"/>
              <a:defRPr/>
            </a:pPr>
            <a:endParaRPr lang="es-ES" sz="2800" b="1" dirty="0">
              <a:solidFill>
                <a:srgbClr val="FF0000"/>
              </a:solidFill>
              <a:effectLst>
                <a:outerShdw blurRad="38100" dist="38100" dir="2700000" algn="tl">
                  <a:srgbClr val="000000"/>
                </a:outerShdw>
              </a:effectLst>
              <a:latin typeface="Comic Sans MS" pitchFamily="66" charset="0"/>
              <a:cs typeface="Times New Roman" pitchFamily="18" charset="0"/>
            </a:endParaRPr>
          </a:p>
          <a:p>
            <a:pPr marL="565150" indent="-565150" eaLnBrk="0" hangingPunct="0">
              <a:lnSpc>
                <a:spcPct val="150000"/>
              </a:lnSpc>
              <a:buSzPct val="150000"/>
              <a:buFont typeface="Wingdings" pitchFamily="2" charset="2"/>
              <a:buChar char="q"/>
              <a:defRPr/>
            </a:pPr>
            <a:r>
              <a:rPr lang="es-AR" sz="2800" b="1" dirty="0">
                <a:solidFill>
                  <a:schemeClr val="accent2"/>
                </a:solidFill>
                <a:latin typeface="Comic Sans MS" pitchFamily="66" charset="0"/>
                <a:cs typeface="Times New Roman" pitchFamily="18" charset="0"/>
              </a:rPr>
              <a:t>exclusivamente de los </a:t>
            </a:r>
            <a:r>
              <a:rPr lang="es-AR" sz="2800" b="1" dirty="0">
                <a:solidFill>
                  <a:schemeClr val="accent1"/>
                </a:solidFill>
                <a:effectLst>
                  <a:outerShdw blurRad="38100" dist="38100" dir="2700000" algn="tl">
                    <a:srgbClr val="000000"/>
                  </a:outerShdw>
                </a:effectLst>
                <a:latin typeface="Comic Sans MS" pitchFamily="66" charset="0"/>
                <a:cs typeface="Times New Roman" pitchFamily="18" charset="0"/>
              </a:rPr>
              <a:t>FLUIDOS,</a:t>
            </a:r>
          </a:p>
          <a:p>
            <a:pPr marL="565150" indent="-565150" eaLnBrk="0" hangingPunct="0">
              <a:lnSpc>
                <a:spcPct val="150000"/>
              </a:lnSpc>
              <a:buSzPct val="150000"/>
              <a:buFont typeface="Wingdings" pitchFamily="2" charset="2"/>
              <a:buChar char="q"/>
              <a:defRPr/>
            </a:pPr>
            <a:endParaRPr lang="es-ES" sz="2800" b="1" dirty="0">
              <a:solidFill>
                <a:schemeClr val="accent1"/>
              </a:solidFill>
              <a:effectLst>
                <a:outerShdw blurRad="38100" dist="38100" dir="2700000" algn="tl">
                  <a:srgbClr val="000000"/>
                </a:outerShdw>
              </a:effectLst>
              <a:latin typeface="Comic Sans MS" pitchFamily="66" charset="0"/>
              <a:cs typeface="Times New Roman" pitchFamily="18" charset="0"/>
            </a:endParaRPr>
          </a:p>
          <a:p>
            <a:pPr marL="565150" indent="-565150" eaLnBrk="0" hangingPunct="0">
              <a:lnSpc>
                <a:spcPct val="150000"/>
              </a:lnSpc>
              <a:buSzPct val="150000"/>
              <a:buFont typeface="Wingdings" pitchFamily="2" charset="2"/>
              <a:buChar char="q"/>
              <a:defRPr/>
            </a:pPr>
            <a:r>
              <a:rPr lang="es-AR" sz="2800" b="1" dirty="0">
                <a:solidFill>
                  <a:schemeClr val="accent2"/>
                </a:solidFill>
                <a:latin typeface="Comic Sans MS" pitchFamily="66" charset="0"/>
                <a:cs typeface="Times New Roman" pitchFamily="18" charset="0"/>
              </a:rPr>
              <a:t>tanto de la </a:t>
            </a:r>
            <a:r>
              <a:rPr lang="es-AR" sz="2800" b="1" dirty="0">
                <a:solidFill>
                  <a:srgbClr val="FF00FF"/>
                </a:solidFill>
                <a:effectLst>
                  <a:outerShdw blurRad="38100" dist="38100" dir="2700000" algn="tl">
                    <a:srgbClr val="000000"/>
                  </a:outerShdw>
                </a:effectLst>
                <a:latin typeface="Comic Sans MS" pitchFamily="66" charset="0"/>
                <a:cs typeface="Times New Roman" pitchFamily="18" charset="0"/>
              </a:rPr>
              <a:t>ROCA como de los FLUIDOS.</a:t>
            </a:r>
            <a:endParaRPr lang="es-ES" sz="2800" b="1" dirty="0">
              <a:solidFill>
                <a:srgbClr val="FF00FF"/>
              </a:solidFill>
              <a:effectLst>
                <a:outerShdw blurRad="38100" dist="38100" dir="2700000" algn="tl">
                  <a:srgbClr val="000000"/>
                </a:outerShdw>
              </a:effectLst>
              <a:latin typeface="Comic Sans MS" pitchFamily="66" charset="0"/>
              <a:cs typeface="Times New Roman" pitchFamily="18" charset="0"/>
            </a:endParaRPr>
          </a:p>
          <a:p>
            <a:pPr marL="565150" indent="-565150" algn="just" eaLnBrk="0" hangingPunct="0">
              <a:defRPr/>
            </a:pPr>
            <a:r>
              <a:rPr lang="es-AR" sz="2700" dirty="0">
                <a:latin typeface="Comic Sans MS" pitchFamily="66" charset="0"/>
                <a:cs typeface="Times New Roman" pitchFamily="18" charset="0"/>
              </a:rPr>
              <a:t> </a:t>
            </a:r>
            <a:endParaRPr lang="es-ES" dirty="0"/>
          </a:p>
        </p:txBody>
      </p:sp>
      <p:sp>
        <p:nvSpPr>
          <p:cNvPr id="3075" name="Text Box 6"/>
          <p:cNvSpPr txBox="1">
            <a:spLocks noChangeArrowheads="1"/>
          </p:cNvSpPr>
          <p:nvPr/>
        </p:nvSpPr>
        <p:spPr bwMode="auto">
          <a:xfrm>
            <a:off x="8350250" y="6583363"/>
            <a:ext cx="793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MLC-1-2</a:t>
            </a:r>
            <a:endParaRPr lang="es-ES" sz="1200" b="1">
              <a:solidFill>
                <a:srgbClr val="FF7C80"/>
              </a:solidFill>
            </a:endParaRPr>
          </a:p>
        </p:txBody>
      </p:sp>
      <p:sp>
        <p:nvSpPr>
          <p:cNvPr id="11271" name="Rectangle 7"/>
          <p:cNvSpPr>
            <a:spLocks noChangeArrowheads="1"/>
          </p:cNvSpPr>
          <p:nvPr/>
        </p:nvSpPr>
        <p:spPr bwMode="auto">
          <a:xfrm>
            <a:off x="-108520" y="0"/>
            <a:ext cx="936104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AR" sz="3600" b="1" dirty="0">
                <a:solidFill>
                  <a:srgbClr val="FF7C80"/>
                </a:solidFill>
                <a:effectLst>
                  <a:outerShdw blurRad="38100" dist="38100" dir="2700000" algn="tl">
                    <a:srgbClr val="000000"/>
                  </a:outerShdw>
                </a:effectLst>
                <a:latin typeface="Comic Sans MS" pitchFamily="66" charset="0"/>
                <a:cs typeface="Times New Roman" pitchFamily="18" charset="0"/>
              </a:rPr>
              <a:t>Definir la explotación de un yacimiento requiere conocer propiedades que d</a:t>
            </a:r>
            <a:r>
              <a:rPr lang="es-AR" sz="3200" b="1" dirty="0">
                <a:solidFill>
                  <a:srgbClr val="FF7C80"/>
                </a:solidFill>
                <a:effectLst>
                  <a:outerShdw blurRad="38100" dist="38100" dir="2700000" algn="tl">
                    <a:srgbClr val="000000"/>
                  </a:outerShdw>
                </a:effectLst>
                <a:latin typeface="Comic Sans MS" pitchFamily="66" charset="0"/>
                <a:cs typeface="Times New Roman" pitchFamily="18" charset="0"/>
              </a:rPr>
              <a:t>ependen</a:t>
            </a:r>
            <a:r>
              <a:rPr lang="es-AR" sz="3600" b="1" dirty="0">
                <a:solidFill>
                  <a:srgbClr val="FF7C80"/>
                </a:solidFill>
                <a:effectLst>
                  <a:outerShdw blurRad="38100" dist="38100" dir="2700000" algn="tl">
                    <a:srgbClr val="000000"/>
                  </a:outerShdw>
                </a:effectLst>
                <a:latin typeface="Comic Sans MS" pitchFamily="66" charset="0"/>
                <a:cs typeface="Times New Roman" pitchFamily="18" charset="0"/>
              </a:rPr>
              <a:t>:</a:t>
            </a:r>
            <a:endParaRPr lang="es-ES" sz="3600" b="1" dirty="0">
              <a:solidFill>
                <a:srgbClr val="FF7C80"/>
              </a:solidFill>
              <a:effectLst>
                <a:outerShdw blurRad="38100" dist="38100" dir="2700000" algn="tl">
                  <a:srgbClr val="000000"/>
                </a:outerShdw>
              </a:effectLst>
              <a:latin typeface="Comic Sans MS" pitchFamily="66" charset="0"/>
              <a:cs typeface="Times New Roman"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ES" sz="3200" b="1" u="sng" dirty="0">
                <a:solidFill>
                  <a:srgbClr val="0066FF"/>
                </a:solidFill>
                <a:effectLst>
                  <a:outerShdw blurRad="38100" dist="38100" dir="2700000" algn="tl">
                    <a:srgbClr val="000000"/>
                  </a:outerShdw>
                </a:effectLst>
                <a:latin typeface="Comic Sans MS" pitchFamily="66" charset="0"/>
                <a:cs typeface="Times New Roman" pitchFamily="18" charset="0"/>
              </a:rPr>
              <a:t>PO</a:t>
            </a:r>
            <a:r>
              <a:rPr lang="es-AR" sz="3200" b="1" u="sng" dirty="0">
                <a:solidFill>
                  <a:srgbClr val="0066FF"/>
                </a:solidFill>
                <a:effectLst>
                  <a:outerShdw blurRad="38100" dist="38100" dir="2700000" algn="tl">
                    <a:srgbClr val="000000"/>
                  </a:outerShdw>
                </a:effectLst>
                <a:latin typeface="Comic Sans MS" pitchFamily="66" charset="0"/>
                <a:cs typeface="Times New Roman" pitchFamily="18" charset="0"/>
              </a:rPr>
              <a:t>R</a:t>
            </a:r>
            <a:r>
              <a:rPr lang="es-ES" sz="3200" b="1" u="sng" dirty="0">
                <a:solidFill>
                  <a:srgbClr val="0066FF"/>
                </a:solidFill>
                <a:effectLst>
                  <a:outerShdw blurRad="38100" dist="38100" dir="2700000" algn="tl">
                    <a:srgbClr val="000000"/>
                  </a:outerShdw>
                </a:effectLst>
                <a:latin typeface="Comic Sans MS" pitchFamily="66" charset="0"/>
                <a:cs typeface="Times New Roman" pitchFamily="18" charset="0"/>
              </a:rPr>
              <a:t>OSIDAD – Definición</a:t>
            </a:r>
            <a:endParaRPr lang="es-AR" sz="3200" b="1" u="sng" dirty="0">
              <a:solidFill>
                <a:srgbClr val="0066FF"/>
              </a:solidFill>
              <a:effectLst>
                <a:outerShdw blurRad="38100" dist="38100" dir="2700000" algn="tl">
                  <a:srgbClr val="000000"/>
                </a:outerShdw>
              </a:effectLst>
              <a:latin typeface="Comic Sans MS" pitchFamily="66" charset="0"/>
              <a:cs typeface="Times New Roman" pitchFamily="18" charset="0"/>
            </a:endParaRPr>
          </a:p>
          <a:p>
            <a:pPr>
              <a:lnSpc>
                <a:spcPct val="50000"/>
              </a:lnSpc>
              <a:defRPr/>
            </a:pPr>
            <a:endParaRPr lang="es-AR" sz="3200" b="1" u="sng" dirty="0">
              <a:solidFill>
                <a:srgbClr val="0066FF"/>
              </a:solidFill>
              <a:effectLst>
                <a:outerShdw blurRad="38100" dist="38100" dir="2700000" algn="tl">
                  <a:srgbClr val="000000"/>
                </a:outerShdw>
              </a:effectLst>
              <a:latin typeface="Comic Sans MS" pitchFamily="66" charset="0"/>
              <a:cs typeface="Times New Roman" pitchFamily="18" charset="0"/>
            </a:endParaRPr>
          </a:p>
          <a:p>
            <a:pPr eaLnBrk="0" hangingPunct="0">
              <a:defRPr/>
            </a:pPr>
            <a:r>
              <a:rPr lang="es-AR" sz="2200" b="1" dirty="0">
                <a:solidFill>
                  <a:srgbClr val="0066FF"/>
                </a:solidFill>
                <a:effectLst>
                  <a:outerShdw blurRad="38100" dist="38100" dir="2700000" algn="tl">
                    <a:srgbClr val="000000"/>
                  </a:outerShdw>
                </a:effectLst>
                <a:latin typeface="Comic Sans MS" pitchFamily="66" charset="0"/>
                <a:cs typeface="Times New Roman" pitchFamily="18" charset="0"/>
              </a:rPr>
              <a:t>D</a:t>
            </a:r>
            <a:r>
              <a:rPr lang="es-ES" sz="2200" b="1" dirty="0">
                <a:solidFill>
                  <a:srgbClr val="0066FF"/>
                </a:solidFill>
                <a:effectLst>
                  <a:outerShdw blurRad="38100" dist="38100" dir="2700000" algn="tl">
                    <a:srgbClr val="000000"/>
                  </a:outerShdw>
                </a:effectLst>
                <a:latin typeface="Comic Sans MS" pitchFamily="66" charset="0"/>
                <a:cs typeface="Times New Roman" pitchFamily="18" charset="0"/>
              </a:rPr>
              <a:t>escribe la </a:t>
            </a:r>
            <a:r>
              <a:rPr lang="es-ES" sz="2200" b="1" dirty="0">
                <a:solidFill>
                  <a:srgbClr val="FF0000"/>
                </a:solidFill>
                <a:effectLst>
                  <a:outerShdw blurRad="38100" dist="38100" dir="2700000" algn="tl">
                    <a:srgbClr val="000000"/>
                  </a:outerShdw>
                </a:effectLst>
                <a:latin typeface="Comic Sans MS" pitchFamily="66" charset="0"/>
                <a:cs typeface="Times New Roman" pitchFamily="18" charset="0"/>
              </a:rPr>
              <a:t>CAPACI</a:t>
            </a:r>
            <a:r>
              <a:rPr lang="es-AR" sz="2200" b="1" dirty="0">
                <a:solidFill>
                  <a:srgbClr val="FF0000"/>
                </a:solidFill>
                <a:effectLst>
                  <a:outerShdw blurRad="38100" dist="38100" dir="2700000" algn="tl">
                    <a:srgbClr val="000000"/>
                  </a:outerShdw>
                </a:effectLst>
                <a:latin typeface="Comic Sans MS" pitchFamily="66" charset="0"/>
                <a:cs typeface="Times New Roman" pitchFamily="18" charset="0"/>
              </a:rPr>
              <a:t>DAD</a:t>
            </a:r>
            <a:r>
              <a:rPr lang="es-ES" sz="2200" b="1" dirty="0">
                <a:solidFill>
                  <a:srgbClr val="FF0000"/>
                </a:solidFill>
                <a:effectLst>
                  <a:outerShdw blurRad="38100" dist="38100" dir="2700000" algn="tl">
                    <a:srgbClr val="000000"/>
                  </a:outerShdw>
                </a:effectLst>
                <a:latin typeface="Comic Sans MS" pitchFamily="66" charset="0"/>
                <a:cs typeface="Times New Roman" pitchFamily="18" charset="0"/>
              </a:rPr>
              <a:t> DE</a:t>
            </a:r>
            <a:r>
              <a:rPr lang="es-AR" sz="2200" b="1" dirty="0">
                <a:solidFill>
                  <a:srgbClr val="FF0000"/>
                </a:solidFill>
                <a:effectLst>
                  <a:outerShdw blurRad="38100" dist="38100" dir="2700000" algn="tl">
                    <a:srgbClr val="000000"/>
                  </a:outerShdw>
                </a:effectLst>
                <a:latin typeface="Comic Sans MS" pitchFamily="66" charset="0"/>
                <a:cs typeface="Times New Roman" pitchFamily="18" charset="0"/>
              </a:rPr>
              <a:t> </a:t>
            </a:r>
            <a:r>
              <a:rPr lang="es-ES" sz="2200" b="1" dirty="0">
                <a:solidFill>
                  <a:srgbClr val="FF0000"/>
                </a:solidFill>
                <a:effectLst>
                  <a:outerShdw blurRad="38100" dist="38100" dir="2700000" algn="tl">
                    <a:srgbClr val="000000"/>
                  </a:outerShdw>
                </a:effectLst>
                <a:latin typeface="Comic Sans MS" pitchFamily="66" charset="0"/>
                <a:cs typeface="Times New Roman" pitchFamily="18" charset="0"/>
              </a:rPr>
              <a:t>ALMACENAMIENTO</a:t>
            </a:r>
            <a:r>
              <a:rPr lang="es-ES" sz="2200" b="1" dirty="0">
                <a:solidFill>
                  <a:srgbClr val="0066FF"/>
                </a:solidFill>
                <a:effectLst>
                  <a:outerShdw blurRad="38100" dist="38100" dir="2700000" algn="tl">
                    <a:srgbClr val="000000"/>
                  </a:outerShdw>
                </a:effectLst>
                <a:latin typeface="Comic Sans MS" pitchFamily="66" charset="0"/>
                <a:cs typeface="Times New Roman" pitchFamily="18" charset="0"/>
              </a:rPr>
              <a:t> de una roca</a:t>
            </a:r>
            <a:r>
              <a:rPr lang="es-AR" sz="2200" b="1" dirty="0">
                <a:solidFill>
                  <a:srgbClr val="0066FF"/>
                </a:solidFill>
                <a:effectLst>
                  <a:outerShdw blurRad="38100" dist="38100" dir="2700000" algn="tl">
                    <a:srgbClr val="000000"/>
                  </a:outerShdw>
                </a:effectLst>
                <a:latin typeface="Comic Sans MS" pitchFamily="66" charset="0"/>
                <a:cs typeface="Times New Roman" pitchFamily="18" charset="0"/>
              </a:rPr>
              <a:t>.</a:t>
            </a:r>
          </a:p>
          <a:p>
            <a:pPr eaLnBrk="0" hangingPunct="0">
              <a:lnSpc>
                <a:spcPct val="50000"/>
              </a:lnSpc>
              <a:defRPr/>
            </a:pPr>
            <a:endParaRPr lang="es-ES" sz="2200" dirty="0">
              <a:solidFill>
                <a:srgbClr val="0066FF"/>
              </a:solidFill>
              <a:effectLst>
                <a:outerShdw blurRad="38100" dist="38100" dir="2700000" algn="tl">
                  <a:srgbClr val="000000"/>
                </a:outerShdw>
              </a:effectLst>
              <a:latin typeface="Comic Sans MS" pitchFamily="66" charset="0"/>
              <a:cs typeface="Times New Roman" pitchFamily="18" charset="0"/>
            </a:endParaRPr>
          </a:p>
          <a:p>
            <a:pPr eaLnBrk="0" hangingPunct="0">
              <a:defRPr/>
            </a:pPr>
            <a:r>
              <a:rPr lang="es-ES" sz="2200" b="1" dirty="0">
                <a:solidFill>
                  <a:srgbClr val="0066FF"/>
                </a:solidFill>
                <a:effectLst>
                  <a:outerShdw blurRad="38100" dist="38100" dir="2700000" algn="tl">
                    <a:srgbClr val="000000"/>
                  </a:outerShdw>
                </a:effectLst>
                <a:latin typeface="Comic Sans MS" pitchFamily="66" charset="0"/>
                <a:cs typeface="Times New Roman" pitchFamily="18" charset="0"/>
              </a:rPr>
              <a:t>Relación entre el espacio vacío</a:t>
            </a:r>
            <a:r>
              <a:rPr lang="es-AR" sz="2200" b="1" dirty="0">
                <a:solidFill>
                  <a:srgbClr val="0066FF"/>
                </a:solidFill>
                <a:effectLst>
                  <a:outerShdw blurRad="38100" dist="38100" dir="2700000" algn="tl">
                    <a:srgbClr val="000000"/>
                  </a:outerShdw>
                </a:effectLst>
                <a:latin typeface="Comic Sans MS" pitchFamily="66" charset="0"/>
                <a:cs typeface="Times New Roman" pitchFamily="18" charset="0"/>
              </a:rPr>
              <a:t> (PORAL)</a:t>
            </a:r>
            <a:r>
              <a:rPr lang="es-ES" sz="2200" b="1" dirty="0">
                <a:solidFill>
                  <a:srgbClr val="0066FF"/>
                </a:solidFill>
                <a:effectLst>
                  <a:outerShdw blurRad="38100" dist="38100" dir="2700000" algn="tl">
                    <a:srgbClr val="000000"/>
                  </a:outerShdw>
                </a:effectLst>
                <a:latin typeface="Comic Sans MS" pitchFamily="66" charset="0"/>
                <a:cs typeface="Times New Roman" pitchFamily="18" charset="0"/>
              </a:rPr>
              <a:t> y el volumen total de la roca.</a:t>
            </a:r>
            <a:endParaRPr lang="es-ES" sz="2200" dirty="0">
              <a:solidFill>
                <a:srgbClr val="0066FF"/>
              </a:solidFill>
              <a:effectLst>
                <a:outerShdw blurRad="38100" dist="38100" dir="2700000" algn="tl">
                  <a:srgbClr val="000000"/>
                </a:outerShdw>
              </a:effectLst>
              <a:latin typeface="Comic Sans MS" pitchFamily="66" charset="0"/>
            </a:endParaRPr>
          </a:p>
        </p:txBody>
      </p:sp>
      <p:graphicFrame>
        <p:nvGraphicFramePr>
          <p:cNvPr id="16387" name="Object 4"/>
          <p:cNvGraphicFramePr>
            <a:graphicFrameLocks noChangeAspect="1"/>
          </p:cNvGraphicFramePr>
          <p:nvPr>
            <p:extLst>
              <p:ext uri="{D42A27DB-BD31-4B8C-83A1-F6EECF244321}">
                <p14:modId xmlns:p14="http://schemas.microsoft.com/office/powerpoint/2010/main" val="3168339159"/>
              </p:ext>
            </p:extLst>
          </p:nvPr>
        </p:nvGraphicFramePr>
        <p:xfrm>
          <a:off x="3733800" y="2209800"/>
          <a:ext cx="5410916" cy="3451448"/>
        </p:xfrm>
        <a:graphic>
          <a:graphicData uri="http://schemas.openxmlformats.org/presentationml/2006/ole">
            <mc:AlternateContent xmlns:mc="http://schemas.openxmlformats.org/markup-compatibility/2006">
              <mc:Choice xmlns:v="urn:schemas-microsoft-com:vml" Requires="v">
                <p:oleObj spid="_x0000_s16512" name="Imagen de mapa de bits" r:id="rId3" imgW="5180952" imgH="3304762" progId="Paint.Picture">
                  <p:embed/>
                </p:oleObj>
              </mc:Choice>
              <mc:Fallback>
                <p:oleObj name="Imagen de mapa de bits" r:id="rId3" imgW="5180952" imgH="3304762"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209800"/>
                        <a:ext cx="5410916" cy="3451448"/>
                      </a:xfrm>
                      <a:prstGeom prst="rect">
                        <a:avLst/>
                      </a:prstGeom>
                      <a:noFill/>
                      <a:ln w="9525">
                        <a:solidFill>
                          <a:srgbClr val="00CCFF"/>
                        </a:solidFill>
                        <a:miter lim="800000"/>
                        <a:headEnd/>
                        <a:tailEnd/>
                      </a:ln>
                      <a:effectLst/>
                      <a:extLst/>
                    </p:spPr>
                  </p:pic>
                </p:oleObj>
              </mc:Fallback>
            </mc:AlternateContent>
          </a:graphicData>
        </a:graphic>
      </p:graphicFrame>
      <p:sp>
        <p:nvSpPr>
          <p:cNvPr id="23557" name="Rectangle 5"/>
          <p:cNvSpPr>
            <a:spLocks noChangeArrowheads="1"/>
          </p:cNvSpPr>
          <p:nvPr/>
        </p:nvSpPr>
        <p:spPr bwMode="auto">
          <a:xfrm>
            <a:off x="0" y="5407421"/>
            <a:ext cx="8382000"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768350" indent="-768350" eaLnBrk="0" hangingPunct="0">
              <a:spcBef>
                <a:spcPct val="50000"/>
              </a:spcBef>
              <a:defRPr/>
            </a:pPr>
            <a:r>
              <a:rPr lang="es-ES" sz="2200" dirty="0" err="1">
                <a:solidFill>
                  <a:srgbClr val="0066FF"/>
                </a:solidFill>
                <a:effectLst>
                  <a:outerShdw blurRad="38100" dist="38100" dir="2700000" algn="tl">
                    <a:srgbClr val="000000"/>
                  </a:outerShdw>
                </a:effectLst>
                <a:latin typeface="Comic Sans MS" pitchFamily="66" charset="0"/>
                <a:cs typeface="Times New Roman" pitchFamily="18" charset="0"/>
              </a:rPr>
              <a:t>Vp</a:t>
            </a:r>
            <a:r>
              <a:rPr lang="es-ES" sz="2200" dirty="0">
                <a:solidFill>
                  <a:srgbClr val="0066FF"/>
                </a:solidFill>
                <a:effectLst>
                  <a:outerShdw blurRad="38100" dist="38100" dir="2700000" algn="tl">
                    <a:srgbClr val="000000"/>
                  </a:outerShdw>
                </a:effectLst>
                <a:latin typeface="Comic Sans MS" pitchFamily="66" charset="0"/>
                <a:cs typeface="Times New Roman" pitchFamily="18" charset="0"/>
              </a:rPr>
              <a:t> = volumen </a:t>
            </a:r>
            <a:r>
              <a:rPr lang="es-ES" sz="2200" dirty="0" err="1">
                <a:solidFill>
                  <a:srgbClr val="0066FF"/>
                </a:solidFill>
                <a:effectLst>
                  <a:outerShdw blurRad="38100" dist="38100" dir="2700000" algn="tl">
                    <a:srgbClr val="000000"/>
                  </a:outerShdw>
                </a:effectLst>
                <a:latin typeface="Comic Sans MS" pitchFamily="66" charset="0"/>
                <a:cs typeface="Times New Roman" pitchFamily="18" charset="0"/>
              </a:rPr>
              <a:t>poral</a:t>
            </a:r>
            <a:r>
              <a:rPr lang="es-ES" sz="2200" dirty="0">
                <a:solidFill>
                  <a:srgbClr val="0066FF"/>
                </a:solidFill>
                <a:effectLst>
                  <a:outerShdw blurRad="38100" dist="38100" dir="2700000" algn="tl">
                    <a:srgbClr val="000000"/>
                  </a:outerShdw>
                </a:effectLst>
                <a:latin typeface="Comic Sans MS" pitchFamily="66" charset="0"/>
                <a:cs typeface="Times New Roman" pitchFamily="18" charset="0"/>
              </a:rPr>
              <a:t> </a:t>
            </a:r>
            <a:endParaRPr lang="es-AR" sz="2200" i="1" dirty="0">
              <a:solidFill>
                <a:srgbClr val="0066FF"/>
              </a:solidFill>
              <a:effectLst>
                <a:outerShdw blurRad="38100" dist="38100" dir="2700000" algn="tl">
                  <a:srgbClr val="000000"/>
                </a:outerShdw>
              </a:effectLst>
              <a:latin typeface="Comic Sans MS" pitchFamily="66" charset="0"/>
              <a:cs typeface="Times New Roman" pitchFamily="18" charset="0"/>
            </a:endParaRPr>
          </a:p>
          <a:p>
            <a:pPr marL="768350" indent="-768350" eaLnBrk="0" hangingPunct="0">
              <a:spcBef>
                <a:spcPct val="50000"/>
              </a:spcBef>
              <a:defRPr/>
            </a:pPr>
            <a:r>
              <a:rPr lang="es-ES" sz="2200" dirty="0" err="1">
                <a:solidFill>
                  <a:srgbClr val="0066FF"/>
                </a:solidFill>
                <a:effectLst>
                  <a:outerShdw blurRad="38100" dist="38100" dir="2700000" algn="tl">
                    <a:srgbClr val="000000"/>
                  </a:outerShdw>
                </a:effectLst>
                <a:latin typeface="Comic Sans MS" pitchFamily="66" charset="0"/>
                <a:cs typeface="Times New Roman" pitchFamily="18" charset="0"/>
              </a:rPr>
              <a:t>Vb</a:t>
            </a:r>
            <a:r>
              <a:rPr lang="es-ES" sz="2200" dirty="0">
                <a:solidFill>
                  <a:srgbClr val="0066FF"/>
                </a:solidFill>
                <a:effectLst>
                  <a:outerShdw blurRad="38100" dist="38100" dir="2700000" algn="tl">
                    <a:srgbClr val="000000"/>
                  </a:outerShdw>
                </a:effectLst>
                <a:latin typeface="Comic Sans MS" pitchFamily="66" charset="0"/>
                <a:cs typeface="Times New Roman" pitchFamily="18" charset="0"/>
              </a:rPr>
              <a:t> = Volumen bruto </a:t>
            </a:r>
            <a:r>
              <a:rPr lang="es-AR" sz="2200" dirty="0">
                <a:solidFill>
                  <a:srgbClr val="0066FF"/>
                </a:solidFill>
                <a:effectLst>
                  <a:outerShdw blurRad="38100" dist="38100" dir="2700000" algn="tl">
                    <a:srgbClr val="000000"/>
                  </a:outerShdw>
                </a:effectLst>
                <a:latin typeface="Comic Sans MS" pitchFamily="66" charset="0"/>
                <a:cs typeface="Times New Roman" pitchFamily="18" charset="0"/>
              </a:rPr>
              <a:t>o </a:t>
            </a:r>
            <a:r>
              <a:rPr lang="es-ES" sz="2200" dirty="0">
                <a:solidFill>
                  <a:srgbClr val="0066FF"/>
                </a:solidFill>
                <a:effectLst>
                  <a:outerShdw blurRad="38100" dist="38100" dir="2700000" algn="tl">
                    <a:srgbClr val="000000"/>
                  </a:outerShdw>
                </a:effectLst>
                <a:latin typeface="Comic Sans MS" pitchFamily="66" charset="0"/>
                <a:cs typeface="Times New Roman" pitchFamily="18" charset="0"/>
              </a:rPr>
              <a:t>total= </a:t>
            </a:r>
            <a:r>
              <a:rPr lang="es-ES" sz="2200" i="1" dirty="0" err="1">
                <a:solidFill>
                  <a:srgbClr val="0066FF"/>
                </a:solidFill>
                <a:effectLst>
                  <a:outerShdw blurRad="38100" dist="38100" dir="2700000" algn="tl">
                    <a:srgbClr val="000000"/>
                  </a:outerShdw>
                </a:effectLst>
                <a:latin typeface="Comic Sans MS" pitchFamily="66" charset="0"/>
                <a:cs typeface="Times New Roman" pitchFamily="18" charset="0"/>
              </a:rPr>
              <a:t>bulk</a:t>
            </a:r>
            <a:r>
              <a:rPr lang="es-ES" sz="2200" i="1" dirty="0">
                <a:solidFill>
                  <a:srgbClr val="0066FF"/>
                </a:solidFill>
                <a:effectLst>
                  <a:outerShdw blurRad="38100" dist="38100" dir="2700000" algn="tl">
                    <a:srgbClr val="000000"/>
                  </a:outerShdw>
                </a:effectLst>
                <a:latin typeface="Comic Sans MS" pitchFamily="66" charset="0"/>
                <a:cs typeface="Times New Roman" pitchFamily="18" charset="0"/>
              </a:rPr>
              <a:t> </a:t>
            </a:r>
            <a:r>
              <a:rPr lang="es-ES" sz="2200" i="1" dirty="0" err="1">
                <a:solidFill>
                  <a:srgbClr val="0066FF"/>
                </a:solidFill>
                <a:effectLst>
                  <a:outerShdw blurRad="38100" dist="38100" dir="2700000" algn="tl">
                    <a:srgbClr val="000000"/>
                  </a:outerShdw>
                </a:effectLst>
                <a:latin typeface="Comic Sans MS" pitchFamily="66" charset="0"/>
                <a:cs typeface="Times New Roman" pitchFamily="18" charset="0"/>
              </a:rPr>
              <a:t>volume</a:t>
            </a:r>
            <a:r>
              <a:rPr lang="es-ES" sz="2200" i="1" dirty="0">
                <a:solidFill>
                  <a:srgbClr val="0066FF"/>
                </a:solidFill>
                <a:effectLst>
                  <a:outerShdw blurRad="38100" dist="38100" dir="2700000" algn="tl">
                    <a:srgbClr val="000000"/>
                  </a:outerShdw>
                </a:effectLst>
                <a:latin typeface="Comic Sans MS" pitchFamily="66" charset="0"/>
                <a:cs typeface="Times New Roman" pitchFamily="18" charset="0"/>
              </a:rPr>
              <a:t> </a:t>
            </a:r>
            <a:endParaRPr lang="es-AR" sz="2200" dirty="0">
              <a:solidFill>
                <a:srgbClr val="0066FF"/>
              </a:solidFill>
              <a:effectLst>
                <a:outerShdw blurRad="38100" dist="38100" dir="2700000" algn="tl">
                  <a:srgbClr val="000000"/>
                </a:outerShdw>
              </a:effectLst>
              <a:latin typeface="Comic Sans MS" pitchFamily="66" charset="0"/>
              <a:cs typeface="Times New Roman" pitchFamily="18" charset="0"/>
            </a:endParaRPr>
          </a:p>
          <a:p>
            <a:pPr marL="768350" indent="-768350" eaLnBrk="0" hangingPunct="0">
              <a:spcBef>
                <a:spcPct val="50000"/>
              </a:spcBef>
              <a:defRPr/>
            </a:pPr>
            <a:r>
              <a:rPr lang="es-ES" sz="2200" dirty="0" err="1">
                <a:solidFill>
                  <a:srgbClr val="0066FF"/>
                </a:solidFill>
                <a:effectLst>
                  <a:outerShdw blurRad="38100" dist="38100" dir="2700000" algn="tl">
                    <a:srgbClr val="000000"/>
                  </a:outerShdw>
                </a:effectLst>
                <a:latin typeface="Comic Sans MS" pitchFamily="66" charset="0"/>
                <a:cs typeface="Times New Roman" pitchFamily="18" charset="0"/>
              </a:rPr>
              <a:t>Vm</a:t>
            </a:r>
            <a:r>
              <a:rPr lang="es-AR" sz="2200" dirty="0">
                <a:solidFill>
                  <a:srgbClr val="0066FF"/>
                </a:solidFill>
                <a:effectLst>
                  <a:outerShdw blurRad="38100" dist="38100" dir="2700000" algn="tl">
                    <a:srgbClr val="000000"/>
                  </a:outerShdw>
                </a:effectLst>
                <a:latin typeface="Comic Sans MS" pitchFamily="66" charset="0"/>
                <a:cs typeface="Times New Roman" pitchFamily="18" charset="0"/>
              </a:rPr>
              <a:t>a</a:t>
            </a:r>
            <a:r>
              <a:rPr lang="es-ES" sz="2200" dirty="0">
                <a:solidFill>
                  <a:srgbClr val="0066FF"/>
                </a:solidFill>
                <a:effectLst>
                  <a:outerShdw blurRad="38100" dist="38100" dir="2700000" algn="tl">
                    <a:srgbClr val="000000"/>
                  </a:outerShdw>
                </a:effectLst>
                <a:latin typeface="Comic Sans MS" pitchFamily="66" charset="0"/>
                <a:cs typeface="Times New Roman" pitchFamily="18" charset="0"/>
              </a:rPr>
              <a:t> = volumen </a:t>
            </a:r>
            <a:r>
              <a:rPr lang="es-AR" sz="2200" dirty="0">
                <a:solidFill>
                  <a:srgbClr val="0066FF"/>
                </a:solidFill>
                <a:effectLst>
                  <a:outerShdw blurRad="38100" dist="38100" dir="2700000" algn="tl">
                    <a:srgbClr val="000000"/>
                  </a:outerShdw>
                </a:effectLst>
                <a:latin typeface="Comic Sans MS" pitchFamily="66" charset="0"/>
                <a:cs typeface="Times New Roman" pitchFamily="18" charset="0"/>
              </a:rPr>
              <a:t>m</a:t>
            </a:r>
            <a:r>
              <a:rPr lang="es-ES" sz="2200" dirty="0" err="1">
                <a:solidFill>
                  <a:srgbClr val="0066FF"/>
                </a:solidFill>
                <a:effectLst>
                  <a:outerShdw blurRad="38100" dist="38100" dir="2700000" algn="tl">
                    <a:srgbClr val="000000"/>
                  </a:outerShdw>
                </a:effectLst>
                <a:latin typeface="Comic Sans MS" pitchFamily="66" charset="0"/>
                <a:cs typeface="Times New Roman" pitchFamily="18" charset="0"/>
              </a:rPr>
              <a:t>atriz</a:t>
            </a:r>
            <a:r>
              <a:rPr lang="es-ES" sz="2200" dirty="0">
                <a:solidFill>
                  <a:srgbClr val="0066FF"/>
                </a:solidFill>
                <a:effectLst>
                  <a:outerShdw blurRad="38100" dist="38100" dir="2700000" algn="tl">
                    <a:srgbClr val="000000"/>
                  </a:outerShdw>
                </a:effectLst>
                <a:latin typeface="Comic Sans MS" pitchFamily="66" charset="0"/>
                <a:cs typeface="Times New Roman" pitchFamily="18" charset="0"/>
              </a:rPr>
              <a:t> = </a:t>
            </a:r>
            <a:r>
              <a:rPr lang="es-ES" sz="2200" i="1" dirty="0" err="1">
                <a:solidFill>
                  <a:srgbClr val="0066FF"/>
                </a:solidFill>
                <a:effectLst>
                  <a:outerShdw blurRad="38100" dist="38100" dir="2700000" algn="tl">
                    <a:srgbClr val="000000"/>
                  </a:outerShdw>
                </a:effectLst>
                <a:latin typeface="Comic Sans MS" pitchFamily="66" charset="0"/>
                <a:cs typeface="Times New Roman" pitchFamily="18" charset="0"/>
              </a:rPr>
              <a:t>matrix</a:t>
            </a:r>
            <a:r>
              <a:rPr lang="es-ES" sz="2200" i="1" dirty="0">
                <a:solidFill>
                  <a:srgbClr val="0066FF"/>
                </a:solidFill>
                <a:effectLst>
                  <a:outerShdw blurRad="38100" dist="38100" dir="2700000" algn="tl">
                    <a:srgbClr val="000000"/>
                  </a:outerShdw>
                </a:effectLst>
                <a:latin typeface="Comic Sans MS" pitchFamily="66" charset="0"/>
                <a:cs typeface="Times New Roman" pitchFamily="18" charset="0"/>
              </a:rPr>
              <a:t> </a:t>
            </a:r>
            <a:r>
              <a:rPr lang="es-ES" sz="2200" i="1" dirty="0" err="1">
                <a:solidFill>
                  <a:srgbClr val="0066FF"/>
                </a:solidFill>
                <a:effectLst>
                  <a:outerShdw blurRad="38100" dist="38100" dir="2700000" algn="tl">
                    <a:srgbClr val="000000"/>
                  </a:outerShdw>
                </a:effectLst>
                <a:latin typeface="Comic Sans MS" pitchFamily="66" charset="0"/>
                <a:cs typeface="Times New Roman" pitchFamily="18" charset="0"/>
              </a:rPr>
              <a:t>volume</a:t>
            </a:r>
            <a:endParaRPr lang="es-AR" sz="2200" i="1" dirty="0">
              <a:solidFill>
                <a:srgbClr val="0066FF"/>
              </a:solidFill>
              <a:effectLst>
                <a:outerShdw blurRad="38100" dist="38100" dir="2700000" algn="tl">
                  <a:srgbClr val="000000"/>
                </a:outerShdw>
              </a:effectLst>
              <a:latin typeface="Comic Sans MS" pitchFamily="66" charset="0"/>
              <a:cs typeface="Times New Roman" pitchFamily="18" charset="0"/>
            </a:endParaRPr>
          </a:p>
        </p:txBody>
      </p:sp>
      <p:sp>
        <p:nvSpPr>
          <p:cNvPr id="23558" name="Rectangle 6"/>
          <p:cNvSpPr>
            <a:spLocks noChangeArrowheads="1"/>
          </p:cNvSpPr>
          <p:nvPr/>
        </p:nvSpPr>
        <p:spPr bwMode="auto">
          <a:xfrm>
            <a:off x="4191000" y="5029200"/>
            <a:ext cx="11795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s-AR" sz="1200" b="1">
                <a:effectLst>
                  <a:outerShdw blurRad="38100" dist="38100" dir="2700000" algn="tl">
                    <a:srgbClr val="FFFFFF"/>
                  </a:outerShdw>
                </a:effectLst>
                <a:latin typeface="Comic Sans MS" pitchFamily="66" charset="0"/>
                <a:cs typeface="Times New Roman" pitchFamily="18" charset="0"/>
              </a:rPr>
              <a:t>B</a:t>
            </a:r>
            <a:r>
              <a:rPr lang="es-ES" sz="1200" b="1">
                <a:effectLst>
                  <a:outerShdw blurRad="38100" dist="38100" dir="2700000" algn="tl">
                    <a:srgbClr val="FFFFFF"/>
                  </a:outerShdw>
                </a:effectLst>
                <a:latin typeface="Comic Sans MS" pitchFamily="66" charset="0"/>
                <a:cs typeface="Times New Roman" pitchFamily="18" charset="0"/>
              </a:rPr>
              <a:t>ruto </a:t>
            </a:r>
            <a:r>
              <a:rPr lang="es-AR" sz="1200" b="1">
                <a:effectLst>
                  <a:outerShdw blurRad="38100" dist="38100" dir="2700000" algn="tl">
                    <a:srgbClr val="FFFFFF"/>
                  </a:outerShdw>
                </a:effectLst>
                <a:latin typeface="Comic Sans MS" pitchFamily="66" charset="0"/>
                <a:cs typeface="Times New Roman" pitchFamily="18" charset="0"/>
              </a:rPr>
              <a:t>o T</a:t>
            </a:r>
            <a:r>
              <a:rPr lang="es-ES" sz="1200" b="1">
                <a:effectLst>
                  <a:outerShdw blurRad="38100" dist="38100" dir="2700000" algn="tl">
                    <a:srgbClr val="FFFFFF"/>
                  </a:outerShdw>
                </a:effectLst>
                <a:latin typeface="Comic Sans MS" pitchFamily="66" charset="0"/>
                <a:cs typeface="Times New Roman" pitchFamily="18" charset="0"/>
              </a:rPr>
              <a:t>otal</a:t>
            </a:r>
          </a:p>
        </p:txBody>
      </p:sp>
      <p:graphicFrame>
        <p:nvGraphicFramePr>
          <p:cNvPr id="16390" name="Object 7"/>
          <p:cNvGraphicFramePr>
            <a:graphicFrameLocks noChangeAspect="1"/>
          </p:cNvGraphicFramePr>
          <p:nvPr>
            <p:extLst>
              <p:ext uri="{D42A27DB-BD31-4B8C-83A1-F6EECF244321}">
                <p14:modId xmlns:p14="http://schemas.microsoft.com/office/powerpoint/2010/main" val="3973138448"/>
              </p:ext>
            </p:extLst>
          </p:nvPr>
        </p:nvGraphicFramePr>
        <p:xfrm>
          <a:off x="-7168" y="2924944"/>
          <a:ext cx="3725215" cy="1248916"/>
        </p:xfrm>
        <a:graphic>
          <a:graphicData uri="http://schemas.openxmlformats.org/presentationml/2006/ole">
            <mc:AlternateContent xmlns:mc="http://schemas.openxmlformats.org/markup-compatibility/2006">
              <mc:Choice xmlns:v="urn:schemas-microsoft-com:vml" Requires="v">
                <p:oleObj spid="_x0000_s16513" name="Imagen de mapa de bits" r:id="rId5" imgW="3296110" imgH="1104762" progId="Paint.Picture">
                  <p:embed/>
                </p:oleObj>
              </mc:Choice>
              <mc:Fallback>
                <p:oleObj name="Imagen de mapa de bits" r:id="rId5" imgW="3296110" imgH="1104762" progId="Paint.Picture">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8" y="2924944"/>
                        <a:ext cx="3725215" cy="1248916"/>
                      </a:xfrm>
                      <a:prstGeom prst="rect">
                        <a:avLst/>
                      </a:prstGeom>
                      <a:noFill/>
                      <a:ln>
                        <a:noFill/>
                      </a:ln>
                      <a:effectLst/>
                      <a:extLst/>
                    </p:spPr>
                  </p:pic>
                </p:oleObj>
              </mc:Fallback>
            </mc:AlternateContent>
          </a:graphicData>
        </a:graphic>
      </p:graphicFrame>
      <p:sp>
        <p:nvSpPr>
          <p:cNvPr id="16391" name="Text Box 8"/>
          <p:cNvSpPr txBox="1">
            <a:spLocks noChangeArrowheads="1"/>
          </p:cNvSpPr>
          <p:nvPr/>
        </p:nvSpPr>
        <p:spPr bwMode="auto">
          <a:xfrm>
            <a:off x="8350250" y="6583363"/>
            <a:ext cx="793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MLC-1-9</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1332766"/>
            <a:ext cx="3347864"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s-ES" b="1" i="1" dirty="0">
                <a:solidFill>
                  <a:srgbClr val="FF0000"/>
                </a:solidFill>
                <a:latin typeface="Comic Sans MS" pitchFamily="66" charset="0"/>
                <a:cs typeface="Times New Roman" pitchFamily="18" charset="0"/>
              </a:rPr>
              <a:t>ORIGINAL (primaria):</a:t>
            </a:r>
            <a:endParaRPr lang="es-AR" b="1" i="1" dirty="0">
              <a:solidFill>
                <a:srgbClr val="FF0000"/>
              </a:solidFill>
              <a:latin typeface="Comic Sans MS" pitchFamily="66" charset="0"/>
              <a:cs typeface="Times New Roman" pitchFamily="18" charset="0"/>
            </a:endParaRPr>
          </a:p>
          <a:p>
            <a:pPr>
              <a:defRPr/>
            </a:pPr>
            <a:endParaRPr lang="es-AR" b="1" dirty="0">
              <a:latin typeface="Comic Sans MS" pitchFamily="66" charset="0"/>
              <a:cs typeface="Times New Roman" pitchFamily="18" charset="0"/>
            </a:endParaRPr>
          </a:p>
          <a:p>
            <a:pPr>
              <a:defRPr/>
            </a:pPr>
            <a:r>
              <a:rPr lang="es-ES" dirty="0">
                <a:latin typeface="Comic Sans MS" pitchFamily="66" charset="0"/>
                <a:cs typeface="Times New Roman" pitchFamily="18" charset="0"/>
              </a:rPr>
              <a:t>Es la que</a:t>
            </a:r>
            <a:r>
              <a:rPr lang="es-ES" dirty="0">
                <a:latin typeface="Comic Sans MS" pitchFamily="66" charset="0"/>
                <a:cs typeface="Arial" pitchFamily="34" charset="0"/>
              </a:rPr>
              <a:t> </a:t>
            </a:r>
            <a:r>
              <a:rPr lang="es-ES" dirty="0">
                <a:latin typeface="Comic Sans MS" pitchFamily="66" charset="0"/>
                <a:cs typeface="Times New Roman" pitchFamily="18" charset="0"/>
              </a:rPr>
              <a:t>aparece simultáneamente con la formación del sedimento.</a:t>
            </a:r>
            <a:r>
              <a:rPr lang="es-ES" dirty="0">
                <a:latin typeface="Comic Sans MS" pitchFamily="66" charset="0"/>
                <a:cs typeface="Arial" pitchFamily="34" charset="0"/>
              </a:rPr>
              <a:t> </a:t>
            </a:r>
            <a:r>
              <a:rPr lang="es-ES" dirty="0">
                <a:latin typeface="Comic Sans MS" pitchFamily="66" charset="0"/>
                <a:cs typeface="Times New Roman" pitchFamily="18" charset="0"/>
              </a:rPr>
              <a:t>Tipificada por </a:t>
            </a:r>
            <a:r>
              <a:rPr lang="es-ES" dirty="0">
                <a:solidFill>
                  <a:schemeClr val="accent2"/>
                </a:solidFill>
                <a:effectLst>
                  <a:outerShdw blurRad="38100" dist="38100" dir="2700000" algn="tl">
                    <a:srgbClr val="000000"/>
                  </a:outerShdw>
                </a:effectLst>
                <a:latin typeface="Comic Sans MS" pitchFamily="66" charset="0"/>
                <a:cs typeface="Times New Roman" pitchFamily="18" charset="0"/>
              </a:rPr>
              <a:t>porosidad </a:t>
            </a:r>
            <a:r>
              <a:rPr lang="es-ES" dirty="0" err="1">
                <a:solidFill>
                  <a:schemeClr val="accent2"/>
                </a:solidFill>
                <a:effectLst>
                  <a:outerShdw blurRad="38100" dist="38100" dir="2700000" algn="tl">
                    <a:srgbClr val="000000"/>
                  </a:outerShdw>
                </a:effectLst>
                <a:latin typeface="Comic Sans MS" pitchFamily="66" charset="0"/>
                <a:cs typeface="Times New Roman" pitchFamily="18" charset="0"/>
              </a:rPr>
              <a:t>intergranular</a:t>
            </a:r>
            <a:r>
              <a:rPr lang="es-ES" dirty="0">
                <a:effectLst>
                  <a:outerShdw blurRad="38100" dist="38100" dir="2700000" algn="tl">
                    <a:srgbClr val="FFFFFF"/>
                  </a:outerShdw>
                </a:effectLst>
                <a:latin typeface="Comic Sans MS" pitchFamily="66" charset="0"/>
                <a:cs typeface="Times New Roman" pitchFamily="18" charset="0"/>
              </a:rPr>
              <a:t> </a:t>
            </a:r>
            <a:r>
              <a:rPr lang="es-ES" dirty="0">
                <a:solidFill>
                  <a:schemeClr val="accent2"/>
                </a:solidFill>
                <a:effectLst>
                  <a:outerShdw blurRad="38100" dist="38100" dir="2700000" algn="tl">
                    <a:srgbClr val="000000"/>
                  </a:outerShdw>
                </a:effectLst>
                <a:latin typeface="Comic Sans MS" pitchFamily="66" charset="0"/>
                <a:cs typeface="Times New Roman" pitchFamily="18" charset="0"/>
              </a:rPr>
              <a:t>de areniscas y porosidad </a:t>
            </a:r>
            <a:r>
              <a:rPr lang="es-ES" dirty="0" smtClean="0">
                <a:solidFill>
                  <a:schemeClr val="accent2"/>
                </a:solidFill>
                <a:effectLst>
                  <a:outerShdw blurRad="38100" dist="38100" dir="2700000" algn="tl">
                    <a:srgbClr val="000000"/>
                  </a:outerShdw>
                </a:effectLst>
                <a:latin typeface="Comic Sans MS" pitchFamily="66" charset="0"/>
                <a:cs typeface="Times New Roman" pitchFamily="18" charset="0"/>
              </a:rPr>
              <a:t>oolítica </a:t>
            </a:r>
            <a:r>
              <a:rPr lang="es-ES" dirty="0">
                <a:solidFill>
                  <a:schemeClr val="accent2"/>
                </a:solidFill>
                <a:effectLst>
                  <a:outerShdw blurRad="38100" dist="38100" dir="2700000" algn="tl">
                    <a:srgbClr val="000000"/>
                  </a:outerShdw>
                </a:effectLst>
                <a:latin typeface="Comic Sans MS" pitchFamily="66" charset="0"/>
                <a:cs typeface="Times New Roman" pitchFamily="18" charset="0"/>
              </a:rPr>
              <a:t>de algunas calizas</a:t>
            </a:r>
            <a:r>
              <a:rPr lang="es-ES" dirty="0">
                <a:latin typeface="Comic Sans MS" pitchFamily="66" charset="0"/>
                <a:cs typeface="Times New Roman" pitchFamily="18" charset="0"/>
              </a:rPr>
              <a:t>. Generalmente es mas uniforme que la inducida</a:t>
            </a:r>
            <a:endParaRPr lang="es-ES" dirty="0">
              <a:latin typeface="Comic Sans MS" pitchFamily="66" charset="0"/>
            </a:endParaRPr>
          </a:p>
        </p:txBody>
      </p:sp>
      <p:graphicFrame>
        <p:nvGraphicFramePr>
          <p:cNvPr id="17411" name="Object 3"/>
          <p:cNvGraphicFramePr>
            <a:graphicFrameLocks noChangeAspect="1"/>
          </p:cNvGraphicFramePr>
          <p:nvPr>
            <p:extLst>
              <p:ext uri="{D42A27DB-BD31-4B8C-83A1-F6EECF244321}">
                <p14:modId xmlns:p14="http://schemas.microsoft.com/office/powerpoint/2010/main" val="362234126"/>
              </p:ext>
            </p:extLst>
          </p:nvPr>
        </p:nvGraphicFramePr>
        <p:xfrm>
          <a:off x="3152590" y="2023533"/>
          <a:ext cx="5991410" cy="4297892"/>
        </p:xfrm>
        <a:graphic>
          <a:graphicData uri="http://schemas.openxmlformats.org/presentationml/2006/ole">
            <mc:AlternateContent xmlns:mc="http://schemas.openxmlformats.org/markup-compatibility/2006">
              <mc:Choice xmlns:v="urn:schemas-microsoft-com:vml" Requires="v">
                <p:oleObj spid="_x0000_s17478" name="Imagen de mapa de bits" r:id="rId3" imgW="3067478" imgH="2200582" progId="Paint.Picture">
                  <p:embed/>
                </p:oleObj>
              </mc:Choice>
              <mc:Fallback>
                <p:oleObj name="Imagen de mapa de bits" r:id="rId3" imgW="3067478" imgH="2200582"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590" y="2023533"/>
                        <a:ext cx="5991410" cy="4297892"/>
                      </a:xfrm>
                      <a:prstGeom prst="rect">
                        <a:avLst/>
                      </a:prstGeom>
                      <a:noFill/>
                      <a:ln>
                        <a:noFill/>
                      </a:ln>
                      <a:effectLst/>
                      <a:extLst/>
                    </p:spPr>
                  </p:pic>
                </p:oleObj>
              </mc:Fallback>
            </mc:AlternateContent>
          </a:graphicData>
        </a:graphic>
      </p:graphicFrame>
      <p:sp>
        <p:nvSpPr>
          <p:cNvPr id="24580" name="Rectangle 4"/>
          <p:cNvSpPr>
            <a:spLocks noChangeArrowheads="1"/>
          </p:cNvSpPr>
          <p:nvPr/>
        </p:nvSpPr>
        <p:spPr bwMode="auto">
          <a:xfrm>
            <a:off x="1763688" y="-64235"/>
            <a:ext cx="57606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s-ES" sz="3200" b="1" dirty="0">
                <a:solidFill>
                  <a:schemeClr val="accent2"/>
                </a:solidFill>
                <a:effectLst>
                  <a:outerShdw blurRad="38100" dist="38100" dir="2700000" algn="tl">
                    <a:srgbClr val="000000"/>
                  </a:outerShdw>
                </a:effectLst>
                <a:latin typeface="Comic Sans MS" pitchFamily="66" charset="0"/>
                <a:cs typeface="Times New Roman" pitchFamily="18" charset="0"/>
              </a:rPr>
              <a:t>POROSIDAD – Clasificación</a:t>
            </a:r>
          </a:p>
        </p:txBody>
      </p:sp>
      <p:sp>
        <p:nvSpPr>
          <p:cNvPr id="17413" name="Rectangle 5"/>
          <p:cNvSpPr>
            <a:spLocks noChangeArrowheads="1"/>
          </p:cNvSpPr>
          <p:nvPr/>
        </p:nvSpPr>
        <p:spPr bwMode="auto">
          <a:xfrm>
            <a:off x="0" y="914400"/>
            <a:ext cx="9144000" cy="72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AR" sz="2000" b="1" dirty="0">
                <a:solidFill>
                  <a:schemeClr val="accent2"/>
                </a:solidFill>
                <a:latin typeface="Comic Sans MS" pitchFamily="66" charset="0"/>
                <a:cs typeface="Times New Roman" pitchFamily="18" charset="0"/>
              </a:rPr>
              <a:t>	D</a:t>
            </a:r>
            <a:r>
              <a:rPr lang="es-ES" sz="2000" b="1" dirty="0">
                <a:solidFill>
                  <a:schemeClr val="accent2"/>
                </a:solidFill>
                <a:latin typeface="Comic Sans MS" pitchFamily="66" charset="0"/>
                <a:cs typeface="Times New Roman" pitchFamily="18" charset="0"/>
              </a:rPr>
              <a:t>e acuerdo al origen</a:t>
            </a:r>
            <a:r>
              <a:rPr lang="es-AR" sz="2000" b="1" dirty="0">
                <a:solidFill>
                  <a:schemeClr val="accent2"/>
                </a:solidFill>
                <a:latin typeface="Comic Sans MS" pitchFamily="66" charset="0"/>
                <a:cs typeface="Times New Roman" pitchFamily="18" charset="0"/>
              </a:rPr>
              <a:t> 		- </a:t>
            </a:r>
            <a:r>
              <a:rPr lang="es-ES" sz="2000" b="1" dirty="0">
                <a:solidFill>
                  <a:schemeClr val="accent2"/>
                </a:solidFill>
                <a:latin typeface="Comic Sans MS" pitchFamily="66" charset="0"/>
                <a:cs typeface="Times New Roman" pitchFamily="18" charset="0"/>
              </a:rPr>
              <a:t>Primaria u Original</a:t>
            </a:r>
            <a:endParaRPr lang="es-AR" sz="2000" b="1" dirty="0">
              <a:solidFill>
                <a:schemeClr val="accent2"/>
              </a:solidFill>
              <a:latin typeface="Comic Sans MS" pitchFamily="66" charset="0"/>
              <a:cs typeface="Times New Roman" pitchFamily="18" charset="0"/>
            </a:endParaRPr>
          </a:p>
          <a:p>
            <a:r>
              <a:rPr lang="es-AR" sz="2000" b="1" dirty="0">
                <a:solidFill>
                  <a:schemeClr val="accent2"/>
                </a:solidFill>
                <a:latin typeface="Comic Sans MS" pitchFamily="66" charset="0"/>
                <a:cs typeface="Times New Roman" pitchFamily="18" charset="0"/>
              </a:rPr>
              <a:t>					- </a:t>
            </a:r>
            <a:r>
              <a:rPr lang="es-ES" sz="2000" b="1" dirty="0">
                <a:solidFill>
                  <a:schemeClr val="accent2"/>
                </a:solidFill>
                <a:latin typeface="Comic Sans MS" pitchFamily="66" charset="0"/>
                <a:cs typeface="Times New Roman" pitchFamily="18" charset="0"/>
              </a:rPr>
              <a:t>Secundaria o Inducida</a:t>
            </a:r>
          </a:p>
        </p:txBody>
      </p:sp>
      <p:sp>
        <p:nvSpPr>
          <p:cNvPr id="17414" name="Text Box 6"/>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MLC-1-10</a:t>
            </a:r>
            <a:endParaRPr lang="es-ES" sz="1200" b="1">
              <a:solidFill>
                <a:srgbClr val="FF7C80"/>
              </a:solidFill>
            </a:endParaRPr>
          </a:p>
        </p:txBody>
      </p:sp>
      <p:sp>
        <p:nvSpPr>
          <p:cNvPr id="17415" name="AutoShape 7"/>
          <p:cNvSpPr>
            <a:spLocks/>
          </p:cNvSpPr>
          <p:nvPr/>
        </p:nvSpPr>
        <p:spPr bwMode="auto">
          <a:xfrm>
            <a:off x="4191000" y="838200"/>
            <a:ext cx="76200" cy="762000"/>
          </a:xfrm>
          <a:prstGeom prst="leftBrace">
            <a:avLst>
              <a:gd name="adj1" fmla="val 83333"/>
              <a:gd name="adj2" fmla="val 50000"/>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extLst>
              <p:ext uri="{D42A27DB-BD31-4B8C-83A1-F6EECF244321}">
                <p14:modId xmlns:p14="http://schemas.microsoft.com/office/powerpoint/2010/main" val="2248588256"/>
              </p:ext>
            </p:extLst>
          </p:nvPr>
        </p:nvGraphicFramePr>
        <p:xfrm>
          <a:off x="5486400" y="0"/>
          <a:ext cx="3038476" cy="4419600"/>
        </p:xfrm>
        <a:graphic>
          <a:graphicData uri="http://schemas.openxmlformats.org/presentationml/2006/ole">
            <mc:AlternateContent xmlns:mc="http://schemas.openxmlformats.org/markup-compatibility/2006">
              <mc:Choice xmlns:v="urn:schemas-microsoft-com:vml" Requires="v">
                <p:oleObj spid="_x0000_s18503" name="Imagen de mapa de bits" r:id="rId3" imgW="3142857" imgH="4571429" progId="Paint.Picture">
                  <p:embed/>
                </p:oleObj>
              </mc:Choice>
              <mc:Fallback>
                <p:oleObj name="Imagen de mapa de bits" r:id="rId3" imgW="3142857" imgH="4571429"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0"/>
                        <a:ext cx="3038476" cy="4419600"/>
                      </a:xfrm>
                      <a:prstGeom prst="rect">
                        <a:avLst/>
                      </a:prstGeom>
                      <a:noFill/>
                      <a:ln>
                        <a:noFill/>
                      </a:ln>
                      <a:effectLst/>
                      <a:extLst/>
                    </p:spPr>
                  </p:pic>
                </p:oleObj>
              </mc:Fallback>
            </mc:AlternateContent>
          </a:graphicData>
        </a:graphic>
      </p:graphicFrame>
      <p:sp>
        <p:nvSpPr>
          <p:cNvPr id="36868" name="Rectangle 4"/>
          <p:cNvSpPr>
            <a:spLocks noChangeArrowheads="1"/>
          </p:cNvSpPr>
          <p:nvPr/>
        </p:nvSpPr>
        <p:spPr bwMode="auto">
          <a:xfrm>
            <a:off x="254158" y="-25768"/>
            <a:ext cx="51816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s-ES" sz="2200" b="1" i="1" dirty="0">
                <a:solidFill>
                  <a:srgbClr val="FF0000"/>
                </a:solidFill>
                <a:latin typeface="Comic Sans MS" pitchFamily="66" charset="0"/>
                <a:cs typeface="Times New Roman" pitchFamily="18" charset="0"/>
              </a:rPr>
              <a:t>INDUCIDA (secundaria):</a:t>
            </a:r>
            <a:r>
              <a:rPr lang="es-ES" sz="2200" b="1" dirty="0">
                <a:latin typeface="Comic Sans MS" pitchFamily="66" charset="0"/>
                <a:cs typeface="Times New Roman" pitchFamily="18" charset="0"/>
              </a:rPr>
              <a:t> </a:t>
            </a:r>
            <a:r>
              <a:rPr lang="es-ES" sz="2200" dirty="0">
                <a:latin typeface="Comic Sans MS" pitchFamily="66" charset="0"/>
                <a:cs typeface="Times New Roman" pitchFamily="18" charset="0"/>
              </a:rPr>
              <a:t>Formada por un proceso geológico posterior a la </a:t>
            </a:r>
            <a:r>
              <a:rPr lang="es-ES" sz="2200" dirty="0" err="1">
                <a:latin typeface="Comic Sans MS" pitchFamily="66" charset="0"/>
                <a:cs typeface="Times New Roman" pitchFamily="18" charset="0"/>
              </a:rPr>
              <a:t>depositación</a:t>
            </a:r>
            <a:r>
              <a:rPr lang="es-ES" sz="2200" dirty="0">
                <a:latin typeface="Comic Sans MS" pitchFamily="66" charset="0"/>
                <a:cs typeface="Times New Roman" pitchFamily="18" charset="0"/>
              </a:rPr>
              <a:t> de la roca. </a:t>
            </a:r>
            <a:endParaRPr lang="es-AR" sz="2200" dirty="0">
              <a:latin typeface="Comic Sans MS" pitchFamily="66" charset="0"/>
              <a:cs typeface="Times New Roman" pitchFamily="18" charset="0"/>
            </a:endParaRPr>
          </a:p>
          <a:p>
            <a:pPr>
              <a:defRPr/>
            </a:pPr>
            <a:endParaRPr lang="es-AR" sz="2200" dirty="0">
              <a:latin typeface="Comic Sans MS" pitchFamily="66" charset="0"/>
              <a:cs typeface="Times New Roman" pitchFamily="18" charset="0"/>
            </a:endParaRPr>
          </a:p>
          <a:p>
            <a:pPr>
              <a:defRPr/>
            </a:pPr>
            <a:r>
              <a:rPr lang="es-AR" sz="2200" dirty="0">
                <a:latin typeface="Comic Sans MS" pitchFamily="66" charset="0"/>
                <a:cs typeface="Times New Roman" pitchFamily="18" charset="0"/>
              </a:rPr>
              <a:t>Pueden ser causadas las</a:t>
            </a:r>
            <a:r>
              <a:rPr lang="es-ES" sz="2200" dirty="0">
                <a:latin typeface="Comic Sans MS" pitchFamily="66" charset="0"/>
                <a:cs typeface="Times New Roman" pitchFamily="18" charset="0"/>
              </a:rPr>
              <a:t> </a:t>
            </a:r>
            <a:r>
              <a:rPr lang="es-ES" sz="2200" dirty="0">
                <a:solidFill>
                  <a:schemeClr val="accent2"/>
                </a:solidFill>
                <a:effectLst>
                  <a:outerShdw blurRad="38100" dist="38100" dir="2700000" algn="tl">
                    <a:srgbClr val="000000"/>
                  </a:outerShdw>
                </a:effectLst>
                <a:latin typeface="Comic Sans MS" pitchFamily="66" charset="0"/>
                <a:cs typeface="Times New Roman" pitchFamily="18" charset="0"/>
              </a:rPr>
              <a:t>fracturas</a:t>
            </a:r>
            <a:r>
              <a:rPr lang="es-AR" sz="2200" dirty="0">
                <a:solidFill>
                  <a:schemeClr val="accent2"/>
                </a:solidFill>
                <a:effectLst>
                  <a:outerShdw blurRad="38100" dist="38100" dir="2700000" algn="tl">
                    <a:srgbClr val="000000"/>
                  </a:outerShdw>
                </a:effectLst>
                <a:latin typeface="Comic Sans MS" pitchFamily="66" charset="0"/>
                <a:cs typeface="Times New Roman" pitchFamily="18" charset="0"/>
              </a:rPr>
              <a:t> </a:t>
            </a:r>
            <a:r>
              <a:rPr lang="es-ES" sz="2200" dirty="0">
                <a:solidFill>
                  <a:schemeClr val="accent2"/>
                </a:solidFill>
                <a:effectLst>
                  <a:outerShdw blurRad="38100" dist="38100" dir="2700000" algn="tl">
                    <a:srgbClr val="000000"/>
                  </a:outerShdw>
                </a:effectLst>
                <a:latin typeface="Comic Sans MS" pitchFamily="66" charset="0"/>
                <a:cs typeface="Times New Roman" pitchFamily="18" charset="0"/>
              </a:rPr>
              <a:t>por fuerzas tectónicas</a:t>
            </a:r>
            <a:r>
              <a:rPr lang="es-ES" sz="2200" dirty="0">
                <a:latin typeface="Comic Sans MS" pitchFamily="66" charset="0"/>
                <a:cs typeface="Times New Roman" pitchFamily="18" charset="0"/>
              </a:rPr>
              <a:t>; esto es factible especialmente en las rocas duras en </a:t>
            </a:r>
            <a:r>
              <a:rPr lang="es-ES" sz="2200" dirty="0" err="1">
                <a:latin typeface="Comic Sans MS" pitchFamily="66" charset="0"/>
                <a:cs typeface="Times New Roman" pitchFamily="18" charset="0"/>
              </a:rPr>
              <a:t>lutitas</a:t>
            </a:r>
            <a:r>
              <a:rPr lang="es-ES" sz="2200" dirty="0">
                <a:latin typeface="Comic Sans MS" pitchFamily="66" charset="0"/>
                <a:cs typeface="Times New Roman" pitchFamily="18" charset="0"/>
              </a:rPr>
              <a:t>, calizas y algunas areniscas</a:t>
            </a:r>
            <a:r>
              <a:rPr lang="es-AR" sz="2200" dirty="0">
                <a:latin typeface="Comic Sans MS" pitchFamily="66" charset="0"/>
                <a:cs typeface="Times New Roman" pitchFamily="18" charset="0"/>
              </a:rPr>
              <a:t>.</a:t>
            </a:r>
          </a:p>
        </p:txBody>
      </p:sp>
      <p:sp>
        <p:nvSpPr>
          <p:cNvPr id="18436" name="Text Box 5"/>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MLC-1-11</a:t>
            </a:r>
            <a:endParaRPr lang="es-ES" sz="1200" b="1">
              <a:solidFill>
                <a:srgbClr val="FF7C80"/>
              </a:solidFill>
            </a:endParaRPr>
          </a:p>
        </p:txBody>
      </p:sp>
      <p:pic>
        <p:nvPicPr>
          <p:cNvPr id="1843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524" y="2731868"/>
            <a:ext cx="2940051" cy="2197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1" name="Rectangle 7"/>
          <p:cNvSpPr>
            <a:spLocks noChangeArrowheads="1"/>
          </p:cNvSpPr>
          <p:nvPr/>
        </p:nvSpPr>
        <p:spPr bwMode="auto">
          <a:xfrm>
            <a:off x="3810000" y="4343400"/>
            <a:ext cx="5334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s-ES" sz="2000" dirty="0">
                <a:latin typeface="Comic Sans MS" pitchFamily="66" charset="0"/>
                <a:cs typeface="Times New Roman" pitchFamily="18" charset="0"/>
              </a:rPr>
              <a:t>También </a:t>
            </a:r>
            <a:r>
              <a:rPr lang="es-ES" sz="2000" dirty="0">
                <a:solidFill>
                  <a:schemeClr val="accent2"/>
                </a:solidFill>
                <a:effectLst>
                  <a:outerShdw blurRad="38100" dist="38100" dir="2700000" algn="tl">
                    <a:srgbClr val="000000"/>
                  </a:outerShdw>
                </a:effectLst>
                <a:latin typeface="Comic Sans MS" pitchFamily="66" charset="0"/>
                <a:cs typeface="Times New Roman" pitchFamily="18" charset="0"/>
              </a:rPr>
              <a:t>por disolución de granos en areniscas o carbonatos</a:t>
            </a:r>
            <a:r>
              <a:rPr lang="es-ES" sz="2000" dirty="0">
                <a:latin typeface="Comic Sans MS" pitchFamily="66" charset="0"/>
                <a:cs typeface="Times New Roman" pitchFamily="18" charset="0"/>
              </a:rPr>
              <a:t>. </a:t>
            </a:r>
            <a:endParaRPr lang="es-AR" sz="2000" dirty="0">
              <a:latin typeface="Comic Sans MS" pitchFamily="66" charset="0"/>
              <a:cs typeface="Times New Roman" pitchFamily="18" charset="0"/>
            </a:endParaRPr>
          </a:p>
          <a:p>
            <a:pPr>
              <a:defRPr/>
            </a:pPr>
            <a:endParaRPr lang="es-AR" sz="2000" dirty="0">
              <a:latin typeface="Comic Sans MS" pitchFamily="66" charset="0"/>
              <a:cs typeface="Times New Roman" pitchFamily="18" charset="0"/>
            </a:endParaRPr>
          </a:p>
          <a:p>
            <a:pPr>
              <a:defRPr/>
            </a:pPr>
            <a:r>
              <a:rPr lang="es-ES" sz="2000" dirty="0">
                <a:latin typeface="Comic Sans MS" pitchFamily="66" charset="0"/>
                <a:cs typeface="Times New Roman" pitchFamily="18" charset="0"/>
              </a:rPr>
              <a:t>En las </a:t>
            </a:r>
            <a:r>
              <a:rPr lang="es-ES" sz="2000" dirty="0">
                <a:solidFill>
                  <a:schemeClr val="accent2"/>
                </a:solidFill>
                <a:effectLst>
                  <a:outerShdw blurRad="38100" dist="38100" dir="2700000" algn="tl">
                    <a:srgbClr val="000000"/>
                  </a:outerShdw>
                </a:effectLst>
                <a:latin typeface="Comic Sans MS" pitchFamily="66" charset="0"/>
                <a:cs typeface="Times New Roman" pitchFamily="18" charset="0"/>
              </a:rPr>
              <a:t>calizas, por ejemplo, el proceso de </a:t>
            </a:r>
            <a:r>
              <a:rPr lang="es-ES" sz="2000" dirty="0" err="1">
                <a:solidFill>
                  <a:schemeClr val="accent2"/>
                </a:solidFill>
                <a:effectLst>
                  <a:outerShdw blurRad="38100" dist="38100" dir="2700000" algn="tl">
                    <a:srgbClr val="000000"/>
                  </a:outerShdw>
                </a:effectLst>
                <a:latin typeface="Comic Sans MS" pitchFamily="66" charset="0"/>
                <a:cs typeface="Times New Roman" pitchFamily="18" charset="0"/>
              </a:rPr>
              <a:t>dolomitización</a:t>
            </a:r>
            <a:r>
              <a:rPr lang="es-ES" sz="2000" dirty="0">
                <a:latin typeface="Comic Sans MS" pitchFamily="66" charset="0"/>
                <a:cs typeface="Times New Roman" pitchFamily="18" charset="0"/>
              </a:rPr>
              <a:t> origina una porosidad secundaria que se suma a la primaria existente desde el origen del sedimento.</a:t>
            </a:r>
          </a:p>
        </p:txBody>
      </p:sp>
      <p:pic>
        <p:nvPicPr>
          <p:cNvPr id="1843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181600"/>
            <a:ext cx="3362325"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Rectangle 9"/>
          <p:cNvSpPr>
            <a:spLocks noChangeArrowheads="1"/>
          </p:cNvSpPr>
          <p:nvPr/>
        </p:nvSpPr>
        <p:spPr bwMode="auto">
          <a:xfrm>
            <a:off x="381000" y="6553200"/>
            <a:ext cx="4267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sz="1200" b="1" i="1">
                <a:solidFill>
                  <a:srgbClr val="CC0000"/>
                </a:solidFill>
                <a:latin typeface="LucidaSansUnicode" charset="0"/>
              </a:rPr>
              <a:t>inclusión de</a:t>
            </a:r>
            <a:r>
              <a:rPr lang="es-AR" sz="1200" b="1" i="1">
                <a:solidFill>
                  <a:srgbClr val="CC0000"/>
                </a:solidFill>
                <a:latin typeface="LucidaSansUnicode" charset="0"/>
              </a:rPr>
              <a:t> HC</a:t>
            </a:r>
            <a:r>
              <a:rPr lang="es-ES" sz="1200" b="1" i="1">
                <a:solidFill>
                  <a:srgbClr val="CC0000"/>
                </a:solidFill>
                <a:latin typeface="LucidaSansUnicode" charset="0"/>
              </a:rPr>
              <a:t> y</a:t>
            </a:r>
            <a:r>
              <a:rPr lang="es-AR" sz="1200" b="1" i="1">
                <a:solidFill>
                  <a:srgbClr val="CC0000"/>
                </a:solidFill>
                <a:latin typeface="LucidaSansUnicode" charset="0"/>
              </a:rPr>
              <a:t> </a:t>
            </a:r>
            <a:r>
              <a:rPr lang="es-ES" sz="1200" b="1" i="1">
                <a:solidFill>
                  <a:srgbClr val="CC0000"/>
                </a:solidFill>
                <a:latin typeface="LucidaSansUnicode" charset="0"/>
              </a:rPr>
              <a:t>correspondiente fluorescencia UV</a:t>
            </a:r>
          </a:p>
        </p:txBody>
      </p:sp>
      <p:sp>
        <p:nvSpPr>
          <p:cNvPr id="18441" name="Rectangle 10"/>
          <p:cNvSpPr>
            <a:spLocks noChangeArrowheads="1"/>
          </p:cNvSpPr>
          <p:nvPr/>
        </p:nvSpPr>
        <p:spPr bwMode="auto">
          <a:xfrm rot="16200000" flipH="1">
            <a:off x="-2800350" y="3757613"/>
            <a:ext cx="59261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z="1200" i="1"/>
              <a:t>http://www.geociencias.unam.mx/geociencias/posgrado/tesis/doctorado/martinez_ricardo.pdf</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ext uri="{D42A27DB-BD31-4B8C-83A1-F6EECF244321}">
                <p14:modId xmlns:p14="http://schemas.microsoft.com/office/powerpoint/2010/main" val="1434634399"/>
              </p:ext>
            </p:extLst>
          </p:nvPr>
        </p:nvGraphicFramePr>
        <p:xfrm>
          <a:off x="251521" y="0"/>
          <a:ext cx="8640960" cy="6858000"/>
        </p:xfrm>
        <a:graphic>
          <a:graphicData uri="http://schemas.openxmlformats.org/presentationml/2006/ole">
            <mc:AlternateContent xmlns:mc="http://schemas.openxmlformats.org/markup-compatibility/2006">
              <mc:Choice xmlns:v="urn:schemas-microsoft-com:vml" Requires="v">
                <p:oleObj spid="_x0000_s19519" name="Imagen de mapa de bits" r:id="rId3" imgW="6087325" imgH="5047619" progId="Paint.Picture">
                  <p:embed/>
                </p:oleObj>
              </mc:Choice>
              <mc:Fallback>
                <p:oleObj name="Imagen de mapa de bits" r:id="rId3" imgW="6087325" imgH="5047619"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0"/>
                        <a:ext cx="8640960" cy="6858000"/>
                      </a:xfrm>
                      <a:prstGeom prst="rect">
                        <a:avLst/>
                      </a:prstGeom>
                      <a:noFill/>
                      <a:ln>
                        <a:noFill/>
                      </a:ln>
                      <a:effectLst/>
                      <a:extLst/>
                    </p:spPr>
                  </p:pic>
                </p:oleObj>
              </mc:Fallback>
            </mc:AlternateContent>
          </a:graphicData>
        </a:graphic>
      </p:graphicFrame>
      <p:sp>
        <p:nvSpPr>
          <p:cNvPr id="19459" name="Text Box 3"/>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MLC-1-12</a:t>
            </a:r>
            <a:endParaRPr lang="es-ES" sz="1200" b="1">
              <a:solidFill>
                <a:srgbClr val="FF7C80"/>
              </a:solidFill>
            </a:endParaRPr>
          </a:p>
        </p:txBody>
      </p:sp>
      <p:sp>
        <p:nvSpPr>
          <p:cNvPr id="2" name="CuadroTexto 1"/>
          <p:cNvSpPr txBox="1"/>
          <p:nvPr/>
        </p:nvSpPr>
        <p:spPr>
          <a:xfrm>
            <a:off x="520100" y="6259016"/>
            <a:ext cx="2555776" cy="461665"/>
          </a:xfrm>
          <a:prstGeom prst="rect">
            <a:avLst/>
          </a:prstGeom>
          <a:noFill/>
        </p:spPr>
        <p:txBody>
          <a:bodyPr wrap="square" rtlCol="0">
            <a:spAutoFit/>
          </a:bodyPr>
          <a:lstStyle/>
          <a:p>
            <a:r>
              <a:rPr lang="es-AR" dirty="0" smtClean="0">
                <a:solidFill>
                  <a:srgbClr val="FF0000"/>
                </a:solidFill>
              </a:rPr>
              <a:t>Roberto Aguilera</a:t>
            </a:r>
            <a:endParaRPr lang="es-AR" dirty="0">
              <a:solidFill>
                <a:srgbClr val="FF0000"/>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extLst>
              <p:ext uri="{D42A27DB-BD31-4B8C-83A1-F6EECF244321}">
                <p14:modId xmlns:p14="http://schemas.microsoft.com/office/powerpoint/2010/main" val="1305590566"/>
              </p:ext>
            </p:extLst>
          </p:nvPr>
        </p:nvGraphicFramePr>
        <p:xfrm>
          <a:off x="2597150" y="152399"/>
          <a:ext cx="3991074" cy="6622423"/>
        </p:xfrm>
        <a:graphic>
          <a:graphicData uri="http://schemas.openxmlformats.org/presentationml/2006/ole">
            <mc:AlternateContent xmlns:mc="http://schemas.openxmlformats.org/markup-compatibility/2006">
              <mc:Choice xmlns:v="urn:schemas-microsoft-com:vml" Requires="v">
                <p:oleObj spid="_x0000_s20544" name="Imagen de mapa de bits" r:id="rId3" imgW="1762371" imgH="2924583" progId="Paint.Picture">
                  <p:embed/>
                </p:oleObj>
              </mc:Choice>
              <mc:Fallback>
                <p:oleObj name="Imagen de mapa de bits" r:id="rId3" imgW="1762371" imgH="2924583"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150" y="152399"/>
                        <a:ext cx="3991074" cy="6622423"/>
                      </a:xfrm>
                      <a:prstGeom prst="rect">
                        <a:avLst/>
                      </a:prstGeom>
                      <a:noFill/>
                      <a:ln w="57150">
                        <a:solidFill>
                          <a:srgbClr val="C8C300"/>
                        </a:solidFill>
                        <a:miter lim="800000"/>
                        <a:headEnd/>
                        <a:tailEnd/>
                      </a:ln>
                      <a:effectLst/>
                      <a:extLst/>
                    </p:spPr>
                  </p:pic>
                </p:oleObj>
              </mc:Fallback>
            </mc:AlternateContent>
          </a:graphicData>
        </a:graphic>
      </p:graphicFrame>
      <p:sp>
        <p:nvSpPr>
          <p:cNvPr id="20483" name="Text Box 3"/>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MLC-1-13</a:t>
            </a:r>
            <a:endParaRPr lang="es-ES" sz="1200" b="1">
              <a:solidFill>
                <a:srgbClr val="FF7C80"/>
              </a:solidFill>
            </a:endParaRPr>
          </a:p>
        </p:txBody>
      </p:sp>
      <p:sp>
        <p:nvSpPr>
          <p:cNvPr id="2" name="CuadroTexto 1"/>
          <p:cNvSpPr txBox="1"/>
          <p:nvPr/>
        </p:nvSpPr>
        <p:spPr>
          <a:xfrm>
            <a:off x="6773991" y="5157192"/>
            <a:ext cx="1901850" cy="400110"/>
          </a:xfrm>
          <a:prstGeom prst="rect">
            <a:avLst/>
          </a:prstGeom>
          <a:noFill/>
        </p:spPr>
        <p:txBody>
          <a:bodyPr wrap="square" rtlCol="0">
            <a:spAutoFit/>
          </a:bodyPr>
          <a:lstStyle/>
          <a:p>
            <a:r>
              <a:rPr lang="es-AR" sz="2000" dirty="0" smtClean="0">
                <a:solidFill>
                  <a:srgbClr val="FF3399"/>
                </a:solidFill>
              </a:rPr>
              <a:t>SHALE</a:t>
            </a:r>
            <a:endParaRPr lang="es-AR" sz="2000" dirty="0">
              <a:solidFill>
                <a:srgbClr val="FF3399"/>
              </a:solidFill>
            </a:endParaRPr>
          </a:p>
        </p:txBody>
      </p:sp>
      <p:sp>
        <p:nvSpPr>
          <p:cNvPr id="3" name="CuadroTexto 2"/>
          <p:cNvSpPr txBox="1"/>
          <p:nvPr/>
        </p:nvSpPr>
        <p:spPr>
          <a:xfrm>
            <a:off x="6804248" y="548680"/>
            <a:ext cx="2339752" cy="707886"/>
          </a:xfrm>
          <a:prstGeom prst="rect">
            <a:avLst/>
          </a:prstGeom>
          <a:noFill/>
        </p:spPr>
        <p:txBody>
          <a:bodyPr wrap="square" rtlCol="0">
            <a:spAutoFit/>
          </a:bodyPr>
          <a:lstStyle/>
          <a:p>
            <a:r>
              <a:rPr lang="es-AR" sz="2000" dirty="0" smtClean="0">
                <a:solidFill>
                  <a:srgbClr val="FF3399"/>
                </a:solidFill>
              </a:rPr>
              <a:t>PLANAR-CONVENCIONAL</a:t>
            </a:r>
            <a:endParaRPr lang="es-AR" sz="2000" dirty="0">
              <a:solidFill>
                <a:srgbClr val="FF3399"/>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extLst>
              <p:ext uri="{D42A27DB-BD31-4B8C-83A1-F6EECF244321}">
                <p14:modId xmlns:p14="http://schemas.microsoft.com/office/powerpoint/2010/main" val="2638169539"/>
              </p:ext>
            </p:extLst>
          </p:nvPr>
        </p:nvGraphicFramePr>
        <p:xfrm>
          <a:off x="0" y="303427"/>
          <a:ext cx="4343400" cy="6509950"/>
        </p:xfrm>
        <a:graphic>
          <a:graphicData uri="http://schemas.openxmlformats.org/presentationml/2006/ole">
            <mc:AlternateContent xmlns:mc="http://schemas.openxmlformats.org/markup-compatibility/2006">
              <mc:Choice xmlns:v="urn:schemas-microsoft-com:vml" Requires="v">
                <p:oleObj spid="_x0000_s21570" name="Imagen de mapa de bits" r:id="rId3" imgW="2962689" imgH="4439270" progId="Paint.Picture">
                  <p:embed/>
                </p:oleObj>
              </mc:Choice>
              <mc:Fallback>
                <p:oleObj name="Imagen de mapa de bits" r:id="rId3" imgW="2962689" imgH="4439270"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427"/>
                        <a:ext cx="4343400" cy="6509950"/>
                      </a:xfrm>
                      <a:prstGeom prst="rect">
                        <a:avLst/>
                      </a:prstGeom>
                      <a:noFill/>
                      <a:ln>
                        <a:noFill/>
                      </a:ln>
                      <a:effectLst/>
                      <a:extLst/>
                    </p:spPr>
                  </p:pic>
                </p:oleObj>
              </mc:Fallback>
            </mc:AlternateContent>
          </a:graphicData>
        </a:graphic>
      </p:graphicFrame>
      <p:sp>
        <p:nvSpPr>
          <p:cNvPr id="21507" name="Rectangle 3"/>
          <p:cNvSpPr>
            <a:spLocks noChangeArrowheads="1"/>
          </p:cNvSpPr>
          <p:nvPr/>
        </p:nvSpPr>
        <p:spPr bwMode="auto">
          <a:xfrm>
            <a:off x="4343400" y="326623"/>
            <a:ext cx="4800600" cy="639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_tradnl" sz="2100" b="1" i="1" dirty="0">
                <a:solidFill>
                  <a:srgbClr val="0000FF"/>
                </a:solidFill>
                <a:cs typeface="Times New Roman" pitchFamily="18" charset="0"/>
              </a:rPr>
              <a:t>porosidad </a:t>
            </a:r>
            <a:r>
              <a:rPr lang="es-ES_tradnl" sz="2100" b="1" i="1" dirty="0" err="1">
                <a:solidFill>
                  <a:srgbClr val="0000FF"/>
                </a:solidFill>
                <a:cs typeface="Times New Roman" pitchFamily="18" charset="0"/>
              </a:rPr>
              <a:t>intergranular</a:t>
            </a:r>
            <a:r>
              <a:rPr lang="es-ES_tradnl" sz="2100" b="1" i="1" dirty="0">
                <a:solidFill>
                  <a:srgbClr val="0000FF"/>
                </a:solidFill>
                <a:cs typeface="Times New Roman" pitchFamily="18" charset="0"/>
              </a:rPr>
              <a:t>:</a:t>
            </a:r>
            <a:r>
              <a:rPr lang="es-ES_tradnl" sz="2100" i="1" dirty="0">
                <a:cs typeface="Times New Roman" pitchFamily="18" charset="0"/>
              </a:rPr>
              <a:t> </a:t>
            </a:r>
            <a:r>
              <a:rPr lang="es-ES_tradnl" sz="2100" dirty="0">
                <a:cs typeface="Times New Roman" pitchFamily="18" charset="0"/>
              </a:rPr>
              <a:t>que se forma en el momento de </a:t>
            </a:r>
            <a:r>
              <a:rPr lang="es-ES_tradnl" sz="2100" dirty="0" err="1">
                <a:cs typeface="Times New Roman" pitchFamily="18" charset="0"/>
              </a:rPr>
              <a:t>depositación</a:t>
            </a:r>
            <a:r>
              <a:rPr lang="es-ES_tradnl" sz="2100" dirty="0">
                <a:cs typeface="Times New Roman" pitchFamily="18" charset="0"/>
              </a:rPr>
              <a:t> de las partículas</a:t>
            </a:r>
            <a:r>
              <a:rPr lang="es-ES_tradnl" sz="2100" b="1" i="1" dirty="0">
                <a:solidFill>
                  <a:srgbClr val="0000FF"/>
                </a:solidFill>
                <a:cs typeface="Times New Roman" pitchFamily="18" charset="0"/>
              </a:rPr>
              <a:t> </a:t>
            </a:r>
          </a:p>
          <a:p>
            <a:pPr algn="just" eaLnBrk="0" hangingPunct="0">
              <a:lnSpc>
                <a:spcPct val="70000"/>
              </a:lnSpc>
            </a:pPr>
            <a:endParaRPr lang="es-ES_tradnl" sz="2100" b="1" i="1" dirty="0">
              <a:solidFill>
                <a:srgbClr val="0000FF"/>
              </a:solidFill>
              <a:cs typeface="Times New Roman" pitchFamily="18" charset="0"/>
            </a:endParaRPr>
          </a:p>
          <a:p>
            <a:pPr algn="just" eaLnBrk="0" hangingPunct="0"/>
            <a:r>
              <a:rPr lang="es-ES_tradnl" sz="2100" b="1" i="1" dirty="0">
                <a:solidFill>
                  <a:srgbClr val="0000FF"/>
                </a:solidFill>
                <a:cs typeface="Times New Roman" pitchFamily="18" charset="0"/>
              </a:rPr>
              <a:t>porosidad </a:t>
            </a:r>
            <a:r>
              <a:rPr lang="es-ES_tradnl" sz="2100" b="1" i="1" dirty="0" err="1">
                <a:solidFill>
                  <a:srgbClr val="0000FF"/>
                </a:solidFill>
                <a:cs typeface="Times New Roman" pitchFamily="18" charset="0"/>
              </a:rPr>
              <a:t>intragranular</a:t>
            </a:r>
            <a:r>
              <a:rPr lang="es-ES_tradnl" sz="2100" b="1" i="1" dirty="0">
                <a:solidFill>
                  <a:srgbClr val="0000FF"/>
                </a:solidFill>
                <a:cs typeface="Times New Roman" pitchFamily="18" charset="0"/>
              </a:rPr>
              <a:t>:</a:t>
            </a:r>
            <a:r>
              <a:rPr lang="es-ES_tradnl" sz="2100" i="1" dirty="0">
                <a:cs typeface="Times New Roman" pitchFamily="18" charset="0"/>
              </a:rPr>
              <a:t> </a:t>
            </a:r>
            <a:r>
              <a:rPr lang="es-ES_tradnl" sz="2100" dirty="0">
                <a:cs typeface="Times New Roman" pitchFamily="18" charset="0"/>
              </a:rPr>
              <a:t>que se debe a la disolución parcial de los granos de una roca</a:t>
            </a:r>
          </a:p>
          <a:p>
            <a:pPr algn="just" eaLnBrk="0" hangingPunct="0">
              <a:lnSpc>
                <a:spcPct val="70000"/>
              </a:lnSpc>
            </a:pPr>
            <a:endParaRPr lang="es-ES_tradnl" sz="2100" dirty="0">
              <a:cs typeface="Times New Roman" pitchFamily="18" charset="0"/>
            </a:endParaRPr>
          </a:p>
          <a:p>
            <a:pPr algn="just" eaLnBrk="0" hangingPunct="0"/>
            <a:r>
              <a:rPr lang="es-ES_tradnl" sz="2100" b="1" i="1" dirty="0">
                <a:solidFill>
                  <a:srgbClr val="0000FF"/>
                </a:solidFill>
                <a:cs typeface="Times New Roman" pitchFamily="18" charset="0"/>
              </a:rPr>
              <a:t>porosidad </a:t>
            </a:r>
            <a:r>
              <a:rPr lang="es-ES_tradnl" sz="2100" b="1" i="1" dirty="0" err="1">
                <a:solidFill>
                  <a:srgbClr val="0000FF"/>
                </a:solidFill>
                <a:cs typeface="Times New Roman" pitchFamily="18" charset="0"/>
              </a:rPr>
              <a:t>intercristalina</a:t>
            </a:r>
            <a:r>
              <a:rPr lang="es-ES_tradnl" sz="2100" b="1" i="1" dirty="0">
                <a:solidFill>
                  <a:srgbClr val="0000FF"/>
                </a:solidFill>
                <a:cs typeface="Times New Roman" pitchFamily="18" charset="0"/>
              </a:rPr>
              <a:t>,</a:t>
            </a:r>
            <a:r>
              <a:rPr lang="es-ES_tradnl" sz="2100" i="1" dirty="0">
                <a:cs typeface="Times New Roman" pitchFamily="18" charset="0"/>
              </a:rPr>
              <a:t> </a:t>
            </a:r>
            <a:r>
              <a:rPr lang="es-ES_tradnl" sz="2100" dirty="0">
                <a:cs typeface="Times New Roman" pitchFamily="18" charset="0"/>
              </a:rPr>
              <a:t>relacionada a los intersticios entre los cristales</a:t>
            </a:r>
          </a:p>
          <a:p>
            <a:pPr algn="just" eaLnBrk="0" hangingPunct="0">
              <a:lnSpc>
                <a:spcPct val="70000"/>
              </a:lnSpc>
            </a:pPr>
            <a:endParaRPr lang="es-ES" sz="2100" dirty="0">
              <a:cs typeface="Times New Roman" pitchFamily="18" charset="0"/>
            </a:endParaRPr>
          </a:p>
          <a:p>
            <a:pPr algn="just" eaLnBrk="0" hangingPunct="0"/>
            <a:r>
              <a:rPr lang="es-ES_tradnl" sz="2100" b="1" i="1" dirty="0">
                <a:solidFill>
                  <a:srgbClr val="0000FF"/>
                </a:solidFill>
                <a:cs typeface="Times New Roman" pitchFamily="18" charset="0"/>
              </a:rPr>
              <a:t>porosidad </a:t>
            </a:r>
            <a:r>
              <a:rPr lang="es-ES_tradnl" sz="2100" b="1" i="1" dirty="0" err="1">
                <a:solidFill>
                  <a:srgbClr val="0000FF"/>
                </a:solidFill>
                <a:cs typeface="Times New Roman" pitchFamily="18" charset="0"/>
              </a:rPr>
              <a:t>móldica</a:t>
            </a:r>
            <a:r>
              <a:rPr lang="es-ES_tradnl" sz="2100" b="1" i="1" dirty="0">
                <a:solidFill>
                  <a:srgbClr val="0000FF"/>
                </a:solidFill>
                <a:cs typeface="Times New Roman" pitchFamily="18" charset="0"/>
              </a:rPr>
              <a:t>:</a:t>
            </a:r>
            <a:r>
              <a:rPr lang="es-ES_tradnl" sz="2100" i="1" dirty="0">
                <a:cs typeface="Times New Roman" pitchFamily="18" charset="0"/>
              </a:rPr>
              <a:t> </a:t>
            </a:r>
            <a:r>
              <a:rPr lang="es-ES_tradnl" sz="2100" dirty="0">
                <a:cs typeface="Times New Roman" pitchFamily="18" charset="0"/>
              </a:rPr>
              <a:t>relacionada a la solubilidad de los materiales que rellenan los moldes de organismos</a:t>
            </a:r>
          </a:p>
          <a:p>
            <a:pPr algn="just" eaLnBrk="0" hangingPunct="0">
              <a:lnSpc>
                <a:spcPct val="70000"/>
              </a:lnSpc>
            </a:pPr>
            <a:endParaRPr lang="es-ES" sz="2100" dirty="0">
              <a:cs typeface="Times New Roman" pitchFamily="18" charset="0"/>
            </a:endParaRPr>
          </a:p>
          <a:p>
            <a:pPr algn="just" eaLnBrk="0" hangingPunct="0"/>
            <a:r>
              <a:rPr lang="es-ES_tradnl" sz="2100" b="1" i="1" dirty="0">
                <a:solidFill>
                  <a:srgbClr val="0000FF"/>
                </a:solidFill>
                <a:cs typeface="Times New Roman" pitchFamily="18" charset="0"/>
              </a:rPr>
              <a:t>porosidad por fractura:</a:t>
            </a:r>
            <a:r>
              <a:rPr lang="es-ES_tradnl" sz="2100" i="1" dirty="0">
                <a:cs typeface="Times New Roman" pitchFamily="18" charset="0"/>
              </a:rPr>
              <a:t> </a:t>
            </a:r>
            <a:r>
              <a:rPr lang="es-ES_tradnl" sz="2100" dirty="0">
                <a:cs typeface="Times New Roman" pitchFamily="18" charset="0"/>
              </a:rPr>
              <a:t>debida a esfuerzos tectónicos</a:t>
            </a:r>
          </a:p>
          <a:p>
            <a:pPr algn="just" eaLnBrk="0" hangingPunct="0">
              <a:lnSpc>
                <a:spcPct val="70000"/>
              </a:lnSpc>
            </a:pPr>
            <a:endParaRPr lang="es-ES" sz="2100" dirty="0">
              <a:cs typeface="Times New Roman" pitchFamily="18" charset="0"/>
            </a:endParaRPr>
          </a:p>
          <a:p>
            <a:pPr eaLnBrk="0" hangingPunct="0"/>
            <a:r>
              <a:rPr lang="es-ES_tradnl" sz="2100" b="1" i="1" dirty="0">
                <a:solidFill>
                  <a:srgbClr val="0000FF"/>
                </a:solidFill>
                <a:cs typeface="Times New Roman" pitchFamily="18" charset="0"/>
              </a:rPr>
              <a:t>porosidad por canal, por vacuola o por caverna:</a:t>
            </a:r>
            <a:r>
              <a:rPr lang="es-ES_tradnl" sz="2100" i="1" dirty="0">
                <a:cs typeface="Times New Roman" pitchFamily="18" charset="0"/>
              </a:rPr>
              <a:t> </a:t>
            </a:r>
            <a:r>
              <a:rPr lang="es-ES_tradnl" sz="2100" dirty="0">
                <a:cs typeface="Times New Roman" pitchFamily="18" charset="0"/>
              </a:rPr>
              <a:t>relacionadas a la disolución, </a:t>
            </a:r>
            <a:r>
              <a:rPr lang="es-ES_tradnl" sz="2100" dirty="0" smtClean="0">
                <a:cs typeface="Times New Roman" pitchFamily="18" charset="0"/>
              </a:rPr>
              <a:t>sobre todo </a:t>
            </a:r>
            <a:r>
              <a:rPr lang="es-ES_tradnl" sz="2100" dirty="0">
                <a:cs typeface="Times New Roman" pitchFamily="18" charset="0"/>
              </a:rPr>
              <a:t>en carbonatos</a:t>
            </a:r>
            <a:r>
              <a:rPr lang="es-ES" sz="2100" dirty="0"/>
              <a:t> </a:t>
            </a:r>
          </a:p>
        </p:txBody>
      </p:sp>
      <p:sp>
        <p:nvSpPr>
          <p:cNvPr id="21508" name="Text Box 4"/>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MLC-1-14</a:t>
            </a:r>
            <a:endParaRPr lang="es-ES" sz="1200" b="1">
              <a:solidFill>
                <a:srgbClr val="FF7C80"/>
              </a:solidFill>
            </a:endParaRPr>
          </a:p>
        </p:txBody>
      </p:sp>
      <p:sp>
        <p:nvSpPr>
          <p:cNvPr id="21509" name="Rectangle 6"/>
          <p:cNvSpPr>
            <a:spLocks noChangeArrowheads="1"/>
          </p:cNvSpPr>
          <p:nvPr/>
        </p:nvSpPr>
        <p:spPr bwMode="auto">
          <a:xfrm>
            <a:off x="1371600" y="-99392"/>
            <a:ext cx="671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b="1" i="1" dirty="0">
                <a:solidFill>
                  <a:srgbClr val="0000FF"/>
                </a:solidFill>
                <a:cs typeface="Times New Roman" pitchFamily="18" charset="0"/>
              </a:rPr>
              <a:t>Los diversos tipos de porosidad a menudo coexisten.</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0" y="116632"/>
            <a:ext cx="9144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b="1" dirty="0">
                <a:solidFill>
                  <a:schemeClr val="accent2"/>
                </a:solidFill>
                <a:latin typeface="Symbol" pitchFamily="18" charset="2"/>
                <a:cs typeface="Times New Roman" pitchFamily="18" charset="0"/>
              </a:rPr>
              <a:t>f</a:t>
            </a:r>
            <a:r>
              <a:rPr lang="es-AR" b="1" baseline="-25000" dirty="0">
                <a:solidFill>
                  <a:schemeClr val="accent2"/>
                </a:solidFill>
                <a:latin typeface="Comic Sans MS" pitchFamily="66" charset="0"/>
                <a:cs typeface="Times New Roman" pitchFamily="18" charset="0"/>
              </a:rPr>
              <a:t>total</a:t>
            </a:r>
            <a:r>
              <a:rPr lang="es-ES" b="1" dirty="0">
                <a:solidFill>
                  <a:schemeClr val="accent2"/>
                </a:solidFill>
                <a:latin typeface="Symbol" pitchFamily="18" charset="2"/>
                <a:cs typeface="Times New Roman" pitchFamily="18" charset="0"/>
              </a:rPr>
              <a:t> </a:t>
            </a:r>
            <a:r>
              <a:rPr lang="es-ES" dirty="0">
                <a:solidFill>
                  <a:schemeClr val="accent2"/>
                </a:solidFill>
                <a:latin typeface="Comic Sans MS" pitchFamily="66" charset="0"/>
                <a:cs typeface="Times New Roman" pitchFamily="18" charset="0"/>
              </a:rPr>
              <a:t>=</a:t>
            </a:r>
            <a:r>
              <a:rPr lang="es-AR" dirty="0">
                <a:solidFill>
                  <a:schemeClr val="accent2"/>
                </a:solidFill>
                <a:latin typeface="Comic Sans MS" pitchFamily="66" charset="0"/>
                <a:cs typeface="Times New Roman" pitchFamily="18" charset="0"/>
              </a:rPr>
              <a:t> </a:t>
            </a:r>
            <a:r>
              <a:rPr lang="es-AR" b="1" dirty="0">
                <a:solidFill>
                  <a:srgbClr val="FF0000"/>
                </a:solidFill>
                <a:latin typeface="Comic Sans MS" pitchFamily="66" charset="0"/>
                <a:cs typeface="Times New Roman" pitchFamily="18" charset="0"/>
              </a:rPr>
              <a:t>Porosidad Total</a:t>
            </a:r>
            <a:r>
              <a:rPr lang="es-AR" dirty="0">
                <a:solidFill>
                  <a:schemeClr val="accent2"/>
                </a:solidFill>
                <a:latin typeface="Comic Sans MS" pitchFamily="66" charset="0"/>
                <a:cs typeface="Times New Roman" pitchFamily="18" charset="0"/>
              </a:rPr>
              <a:t>    =         </a:t>
            </a:r>
            <a:r>
              <a:rPr lang="es-ES" sz="2200" u="sng" dirty="0">
                <a:solidFill>
                  <a:schemeClr val="accent2"/>
                </a:solidFill>
                <a:latin typeface="Comic Sans MS" pitchFamily="66" charset="0"/>
                <a:cs typeface="Times New Roman" pitchFamily="18" charset="0"/>
              </a:rPr>
              <a:t>volumen </a:t>
            </a:r>
            <a:r>
              <a:rPr lang="es-AR" sz="2200" u="sng" dirty="0">
                <a:solidFill>
                  <a:schemeClr val="accent2"/>
                </a:solidFill>
                <a:latin typeface="Comic Sans MS" pitchFamily="66" charset="0"/>
                <a:cs typeface="Times New Roman" pitchFamily="18" charset="0"/>
              </a:rPr>
              <a:t>hueco total       </a:t>
            </a:r>
            <a:r>
              <a:rPr lang="es-ES" sz="2200" dirty="0">
                <a:solidFill>
                  <a:schemeClr val="accent2"/>
                </a:solidFill>
                <a:latin typeface="Comic Sans MS" pitchFamily="66" charset="0"/>
                <a:cs typeface="Times New Roman" pitchFamily="18" charset="0"/>
              </a:rPr>
              <a:t> </a:t>
            </a:r>
            <a:endParaRPr lang="es-AR" sz="2200" dirty="0">
              <a:solidFill>
                <a:schemeClr val="accent2"/>
              </a:solidFill>
              <a:latin typeface="Comic Sans MS" pitchFamily="66" charset="0"/>
              <a:cs typeface="Times New Roman" pitchFamily="18" charset="0"/>
            </a:endParaRPr>
          </a:p>
          <a:p>
            <a:r>
              <a:rPr lang="es-AR" sz="2200" dirty="0">
                <a:solidFill>
                  <a:schemeClr val="accent2"/>
                </a:solidFill>
                <a:latin typeface="Comic Sans MS" pitchFamily="66" charset="0"/>
                <a:cs typeface="Times New Roman" pitchFamily="18" charset="0"/>
              </a:rPr>
              <a:t>	        		                    </a:t>
            </a:r>
            <a:r>
              <a:rPr lang="es-ES" sz="2200" dirty="0">
                <a:solidFill>
                  <a:schemeClr val="accent2"/>
                </a:solidFill>
                <a:latin typeface="Comic Sans MS" pitchFamily="66" charset="0"/>
                <a:cs typeface="Times New Roman" pitchFamily="18" charset="0"/>
              </a:rPr>
              <a:t>volumen total</a:t>
            </a:r>
            <a:r>
              <a:rPr lang="es-AR" sz="2200" dirty="0">
                <a:solidFill>
                  <a:schemeClr val="accent2"/>
                </a:solidFill>
                <a:latin typeface="Comic Sans MS" pitchFamily="66" charset="0"/>
                <a:cs typeface="Times New Roman" pitchFamily="18" charset="0"/>
              </a:rPr>
              <a:t> de la roca</a:t>
            </a:r>
            <a:r>
              <a:rPr lang="es-ES" sz="2200" dirty="0">
                <a:solidFill>
                  <a:schemeClr val="accent2"/>
                </a:solidFill>
                <a:latin typeface="Comic Sans MS" pitchFamily="66" charset="0"/>
                <a:cs typeface="Times New Roman" pitchFamily="18" charset="0"/>
              </a:rPr>
              <a:t/>
            </a:r>
            <a:br>
              <a:rPr lang="es-ES" sz="2200" dirty="0">
                <a:solidFill>
                  <a:schemeClr val="accent2"/>
                </a:solidFill>
                <a:latin typeface="Comic Sans MS" pitchFamily="66" charset="0"/>
                <a:cs typeface="Times New Roman" pitchFamily="18" charset="0"/>
              </a:rPr>
            </a:br>
            <a:endParaRPr lang="es-ES" sz="2200" dirty="0">
              <a:solidFill>
                <a:schemeClr val="accent2"/>
              </a:solidFill>
              <a:latin typeface="Comic Sans MS" pitchFamily="66" charset="0"/>
              <a:cs typeface="Times New Roman" pitchFamily="18" charset="0"/>
            </a:endParaRPr>
          </a:p>
        </p:txBody>
      </p:sp>
      <p:sp>
        <p:nvSpPr>
          <p:cNvPr id="22531" name="Rectangle 4"/>
          <p:cNvSpPr>
            <a:spLocks noChangeArrowheads="1"/>
          </p:cNvSpPr>
          <p:nvPr/>
        </p:nvSpPr>
        <p:spPr bwMode="auto">
          <a:xfrm>
            <a:off x="0" y="1700808"/>
            <a:ext cx="9144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b="1" dirty="0">
                <a:solidFill>
                  <a:schemeClr val="accent2"/>
                </a:solidFill>
                <a:latin typeface="Symbol" pitchFamily="18" charset="2"/>
                <a:cs typeface="Times New Roman" pitchFamily="18" charset="0"/>
              </a:rPr>
              <a:t>f</a:t>
            </a:r>
            <a:r>
              <a:rPr lang="es-AR" sz="2000" b="1" baseline="-25000" dirty="0">
                <a:solidFill>
                  <a:schemeClr val="accent2"/>
                </a:solidFill>
                <a:latin typeface="Comic Sans MS" pitchFamily="66" charset="0"/>
                <a:cs typeface="Times New Roman" pitchFamily="18" charset="0"/>
              </a:rPr>
              <a:t>efectiva</a:t>
            </a:r>
            <a:r>
              <a:rPr lang="es-ES" b="1" dirty="0">
                <a:solidFill>
                  <a:schemeClr val="accent2"/>
                </a:solidFill>
                <a:latin typeface="Symbol" pitchFamily="18" charset="2"/>
                <a:cs typeface="Times New Roman" pitchFamily="18" charset="0"/>
              </a:rPr>
              <a:t> </a:t>
            </a:r>
            <a:r>
              <a:rPr lang="es-ES" dirty="0">
                <a:solidFill>
                  <a:schemeClr val="accent2"/>
                </a:solidFill>
                <a:latin typeface="Comic Sans MS" pitchFamily="66" charset="0"/>
                <a:cs typeface="Times New Roman" pitchFamily="18" charset="0"/>
              </a:rPr>
              <a:t>=</a:t>
            </a:r>
            <a:r>
              <a:rPr lang="es-AR" dirty="0">
                <a:solidFill>
                  <a:schemeClr val="accent2"/>
                </a:solidFill>
                <a:latin typeface="Comic Sans MS" pitchFamily="66" charset="0"/>
                <a:cs typeface="Times New Roman" pitchFamily="18" charset="0"/>
              </a:rPr>
              <a:t> </a:t>
            </a:r>
            <a:r>
              <a:rPr lang="es-AR" b="1" dirty="0">
                <a:solidFill>
                  <a:srgbClr val="FF0000"/>
                </a:solidFill>
                <a:latin typeface="Comic Sans MS" pitchFamily="66" charset="0"/>
                <a:cs typeface="Times New Roman" pitchFamily="18" charset="0"/>
              </a:rPr>
              <a:t>Porosidad Efectiva</a:t>
            </a:r>
            <a:r>
              <a:rPr lang="es-AR" dirty="0">
                <a:solidFill>
                  <a:schemeClr val="accent2"/>
                </a:solidFill>
                <a:latin typeface="Comic Sans MS" pitchFamily="66" charset="0"/>
                <a:cs typeface="Times New Roman" pitchFamily="18" charset="0"/>
              </a:rPr>
              <a:t>  =  </a:t>
            </a:r>
            <a:r>
              <a:rPr lang="es-ES" sz="2200" u="sng" dirty="0">
                <a:solidFill>
                  <a:schemeClr val="accent2"/>
                </a:solidFill>
                <a:latin typeface="Comic Sans MS" pitchFamily="66" charset="0"/>
                <a:cs typeface="Times New Roman" pitchFamily="18" charset="0"/>
              </a:rPr>
              <a:t>volumen </a:t>
            </a:r>
            <a:r>
              <a:rPr lang="es-AR" sz="2200" u="sng" dirty="0">
                <a:solidFill>
                  <a:schemeClr val="accent2"/>
                </a:solidFill>
                <a:latin typeface="Comic Sans MS" pitchFamily="66" charset="0"/>
                <a:cs typeface="Times New Roman" pitchFamily="18" charset="0"/>
              </a:rPr>
              <a:t>hueco interconectado       </a:t>
            </a:r>
            <a:r>
              <a:rPr lang="es-ES" sz="2200" dirty="0">
                <a:solidFill>
                  <a:schemeClr val="accent2"/>
                </a:solidFill>
                <a:latin typeface="Comic Sans MS" pitchFamily="66" charset="0"/>
                <a:cs typeface="Times New Roman" pitchFamily="18" charset="0"/>
              </a:rPr>
              <a:t> </a:t>
            </a:r>
            <a:endParaRPr lang="es-AR" sz="2200" dirty="0">
              <a:solidFill>
                <a:schemeClr val="accent2"/>
              </a:solidFill>
              <a:latin typeface="Comic Sans MS" pitchFamily="66" charset="0"/>
              <a:cs typeface="Times New Roman" pitchFamily="18" charset="0"/>
            </a:endParaRPr>
          </a:p>
          <a:p>
            <a:r>
              <a:rPr lang="es-AR" sz="2200" dirty="0">
                <a:solidFill>
                  <a:schemeClr val="accent2"/>
                </a:solidFill>
                <a:latin typeface="Comic Sans MS" pitchFamily="66" charset="0"/>
                <a:cs typeface="Times New Roman" pitchFamily="18" charset="0"/>
              </a:rPr>
              <a:t>	        		                       </a:t>
            </a:r>
            <a:r>
              <a:rPr lang="es-ES" sz="2200" dirty="0">
                <a:solidFill>
                  <a:schemeClr val="accent2"/>
                </a:solidFill>
                <a:latin typeface="Comic Sans MS" pitchFamily="66" charset="0"/>
                <a:cs typeface="Times New Roman" pitchFamily="18" charset="0"/>
              </a:rPr>
              <a:t>volumen total</a:t>
            </a:r>
            <a:r>
              <a:rPr lang="es-AR" sz="2200" dirty="0">
                <a:solidFill>
                  <a:schemeClr val="accent2"/>
                </a:solidFill>
                <a:latin typeface="Comic Sans MS" pitchFamily="66" charset="0"/>
                <a:cs typeface="Times New Roman" pitchFamily="18" charset="0"/>
              </a:rPr>
              <a:t> de la roca</a:t>
            </a:r>
            <a:r>
              <a:rPr lang="es-ES" dirty="0">
                <a:solidFill>
                  <a:schemeClr val="accent2"/>
                </a:solidFill>
                <a:latin typeface="Comic Sans MS" pitchFamily="66" charset="0"/>
                <a:cs typeface="Times New Roman" pitchFamily="18" charset="0"/>
              </a:rPr>
              <a:t/>
            </a:r>
            <a:br>
              <a:rPr lang="es-ES" dirty="0">
                <a:solidFill>
                  <a:schemeClr val="accent2"/>
                </a:solidFill>
                <a:latin typeface="Comic Sans MS" pitchFamily="66" charset="0"/>
                <a:cs typeface="Times New Roman" pitchFamily="18" charset="0"/>
              </a:rPr>
            </a:br>
            <a:endParaRPr lang="es-ES" dirty="0">
              <a:solidFill>
                <a:schemeClr val="accent2"/>
              </a:solidFill>
              <a:latin typeface="Comic Sans MS" pitchFamily="66" charset="0"/>
              <a:cs typeface="Times New Roman" pitchFamily="18" charset="0"/>
            </a:endParaRPr>
          </a:p>
        </p:txBody>
      </p:sp>
      <p:pic>
        <p:nvPicPr>
          <p:cNvPr id="2253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97904"/>
            <a:ext cx="9144000" cy="4020381"/>
          </a:xfrm>
          <a:prstGeom prst="rect">
            <a:avLst/>
          </a:prstGeom>
          <a:noFill/>
          <a:ln w="57150">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 Box 7"/>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MLC-1-15</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dasilvasystems.com/cursos/propiedades-roca-yacimiento/clasificacion-porosidad_clip_image002.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188640"/>
            <a:ext cx="9143999" cy="661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MLC-1-16</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1290240"/>
            <a:ext cx="9144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 dirty="0">
                <a:latin typeface="Comic Sans MS" pitchFamily="66" charset="0"/>
                <a:cs typeface="Arial" pitchFamily="34" charset="0"/>
              </a:rPr>
              <a:t>En las </a:t>
            </a:r>
            <a:r>
              <a:rPr lang="es-ES" b="1" dirty="0">
                <a:solidFill>
                  <a:srgbClr val="FF0000"/>
                </a:solidFill>
                <a:latin typeface="Comic Sans MS" pitchFamily="66" charset="0"/>
                <a:cs typeface="Arial" pitchFamily="34" charset="0"/>
              </a:rPr>
              <a:t>arenas y areniscas</a:t>
            </a:r>
            <a:r>
              <a:rPr lang="es-ES" dirty="0">
                <a:latin typeface="Comic Sans MS" pitchFamily="66" charset="0"/>
                <a:cs typeface="Arial" pitchFamily="34" charset="0"/>
              </a:rPr>
              <a:t> prácticamente no se registran diferencias </a:t>
            </a:r>
            <a:r>
              <a:rPr lang="es-ES" dirty="0" smtClean="0">
                <a:latin typeface="Comic Sans MS" pitchFamily="66" charset="0"/>
                <a:cs typeface="Arial" pitchFamily="34" charset="0"/>
              </a:rPr>
              <a:t>entre </a:t>
            </a:r>
            <a:r>
              <a:rPr lang="es-ES" dirty="0">
                <a:latin typeface="Comic Sans MS" pitchFamily="66" charset="0"/>
                <a:cs typeface="Arial" pitchFamily="34" charset="0"/>
              </a:rPr>
              <a:t>la porosidad total y la efectiva.</a:t>
            </a:r>
            <a:endParaRPr lang="es-ES" dirty="0">
              <a:latin typeface="Comic Sans MS" pitchFamily="66" charset="0"/>
              <a:cs typeface="Times New Roman" pitchFamily="18" charset="0"/>
            </a:endParaRPr>
          </a:p>
          <a:p>
            <a:pPr eaLnBrk="1" hangingPunct="1"/>
            <a:r>
              <a:rPr lang="es-ES" dirty="0">
                <a:latin typeface="Comic Sans MS" pitchFamily="66" charset="0"/>
                <a:cs typeface="Arial" pitchFamily="34" charset="0"/>
              </a:rPr>
              <a:t> </a:t>
            </a:r>
            <a:endParaRPr lang="es-AR" dirty="0">
              <a:latin typeface="Comic Sans MS" pitchFamily="66" charset="0"/>
              <a:cs typeface="Arial" pitchFamily="34" charset="0"/>
            </a:endParaRPr>
          </a:p>
          <a:p>
            <a:pPr eaLnBrk="1" hangingPunct="1"/>
            <a:endParaRPr lang="es-ES" dirty="0">
              <a:latin typeface="Comic Sans MS" pitchFamily="66" charset="0"/>
              <a:cs typeface="Times New Roman" pitchFamily="18" charset="0"/>
            </a:endParaRPr>
          </a:p>
          <a:p>
            <a:pPr eaLnBrk="1" hangingPunct="1"/>
            <a:r>
              <a:rPr lang="es-ES" dirty="0">
                <a:latin typeface="Comic Sans MS" pitchFamily="66" charset="0"/>
                <a:cs typeface="Arial" pitchFamily="34" charset="0"/>
              </a:rPr>
              <a:t>En las </a:t>
            </a:r>
            <a:r>
              <a:rPr lang="es-ES" b="1" dirty="0">
                <a:solidFill>
                  <a:srgbClr val="FF0000"/>
                </a:solidFill>
                <a:latin typeface="Comic Sans MS" pitchFamily="66" charset="0"/>
                <a:cs typeface="Arial" pitchFamily="34" charset="0"/>
              </a:rPr>
              <a:t>calizas</a:t>
            </a:r>
            <a:r>
              <a:rPr lang="es-ES" dirty="0">
                <a:latin typeface="Comic Sans MS" pitchFamily="66" charset="0"/>
                <a:cs typeface="Arial" pitchFamily="34" charset="0"/>
              </a:rPr>
              <a:t> suele haber diferencias y en ciertas ocasiones esta diferencia es grande.</a:t>
            </a:r>
            <a:endParaRPr lang="es-ES" dirty="0">
              <a:latin typeface="Comic Sans MS" pitchFamily="66" charset="0"/>
              <a:cs typeface="Times New Roman" pitchFamily="18" charset="0"/>
            </a:endParaRPr>
          </a:p>
          <a:p>
            <a:pPr eaLnBrk="1" hangingPunct="1"/>
            <a:r>
              <a:rPr lang="es-ES" dirty="0">
                <a:latin typeface="Comic Sans MS" pitchFamily="66" charset="0"/>
                <a:cs typeface="Arial" pitchFamily="34" charset="0"/>
              </a:rPr>
              <a:t> </a:t>
            </a:r>
            <a:endParaRPr lang="es-AR" dirty="0">
              <a:latin typeface="Comic Sans MS" pitchFamily="66" charset="0"/>
              <a:cs typeface="Arial" pitchFamily="34" charset="0"/>
            </a:endParaRPr>
          </a:p>
          <a:p>
            <a:pPr eaLnBrk="1" hangingPunct="1"/>
            <a:endParaRPr lang="es-ES" dirty="0">
              <a:latin typeface="Comic Sans MS" pitchFamily="66" charset="0"/>
              <a:cs typeface="Times New Roman" pitchFamily="18" charset="0"/>
            </a:endParaRPr>
          </a:p>
          <a:p>
            <a:pPr eaLnBrk="1" hangingPunct="1"/>
            <a:r>
              <a:rPr lang="es-ES" dirty="0">
                <a:latin typeface="Comic Sans MS" pitchFamily="66" charset="0"/>
                <a:cs typeface="Arial" pitchFamily="34" charset="0"/>
              </a:rPr>
              <a:t>En las </a:t>
            </a:r>
            <a:r>
              <a:rPr lang="es-ES" b="1" dirty="0">
                <a:solidFill>
                  <a:srgbClr val="FF0000"/>
                </a:solidFill>
                <a:latin typeface="Comic Sans MS" pitchFamily="66" charset="0"/>
                <a:cs typeface="Arial" pitchFamily="34" charset="0"/>
              </a:rPr>
              <a:t>arcillas</a:t>
            </a:r>
            <a:r>
              <a:rPr lang="es-ES" dirty="0">
                <a:latin typeface="Comic Sans MS" pitchFamily="66" charset="0"/>
                <a:cs typeface="Arial" pitchFamily="34" charset="0"/>
              </a:rPr>
              <a:t> la porosidad efectiva prácticamente es </a:t>
            </a:r>
            <a:r>
              <a:rPr lang="es-ES" dirty="0" err="1">
                <a:latin typeface="Comic Sans MS" pitchFamily="66" charset="0"/>
                <a:cs typeface="Arial" pitchFamily="34" charset="0"/>
              </a:rPr>
              <a:t>nul</a:t>
            </a:r>
            <a:r>
              <a:rPr lang="es-AR" dirty="0">
                <a:latin typeface="Comic Sans MS" pitchFamily="66" charset="0"/>
                <a:cs typeface="Arial" pitchFamily="34" charset="0"/>
              </a:rPr>
              <a:t>a</a:t>
            </a:r>
            <a:r>
              <a:rPr lang="es-AR" dirty="0">
                <a:latin typeface="Comic Sans MS" pitchFamily="66" charset="0"/>
              </a:rPr>
              <a:t>.</a:t>
            </a:r>
          </a:p>
          <a:p>
            <a:pPr eaLnBrk="1" hangingPunct="1"/>
            <a:endParaRPr lang="es-AR" dirty="0">
              <a:latin typeface="Comic Sans MS" pitchFamily="66" charset="0"/>
            </a:endParaRPr>
          </a:p>
          <a:p>
            <a:pPr eaLnBrk="1" hangingPunct="1"/>
            <a:r>
              <a:rPr lang="es-AR" b="1" dirty="0">
                <a:solidFill>
                  <a:srgbClr val="FF0000"/>
                </a:solidFill>
                <a:latin typeface="Comic Sans MS" pitchFamily="66" charset="0"/>
                <a:cs typeface="Arial" pitchFamily="34" charset="0"/>
              </a:rPr>
              <a:t>Rocas </a:t>
            </a:r>
            <a:r>
              <a:rPr lang="es-AR" b="1" dirty="0" smtClean="0">
                <a:solidFill>
                  <a:srgbClr val="FF0000"/>
                </a:solidFill>
                <a:latin typeface="Comic Sans MS" pitchFamily="66" charset="0"/>
                <a:cs typeface="Arial" pitchFamily="34" charset="0"/>
              </a:rPr>
              <a:t>ígneas </a:t>
            </a:r>
            <a:r>
              <a:rPr lang="es-AR" b="1" dirty="0">
                <a:solidFill>
                  <a:srgbClr val="FF0000"/>
                </a:solidFill>
                <a:latin typeface="Comic Sans MS" pitchFamily="66" charset="0"/>
                <a:cs typeface="Arial" pitchFamily="34" charset="0"/>
              </a:rPr>
              <a:t>o lavas</a:t>
            </a:r>
            <a:r>
              <a:rPr lang="es-AR" dirty="0">
                <a:latin typeface="Comic Sans MS" pitchFamily="66" charset="0"/>
              </a:rPr>
              <a:t> tienen porosidad efectiva nula.</a:t>
            </a:r>
            <a:endParaRPr lang="es-ES" dirty="0">
              <a:latin typeface="Comic Sans MS" pitchFamily="66" charset="0"/>
            </a:endParaRPr>
          </a:p>
        </p:txBody>
      </p:sp>
      <p:sp>
        <p:nvSpPr>
          <p:cNvPr id="24579" name="Text Box 3"/>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MLC-1-17</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2060848"/>
            <a:ext cx="9394845" cy="412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Aft>
                <a:spcPct val="55000"/>
              </a:spcAft>
              <a:defRPr/>
            </a:pPr>
            <a:r>
              <a:rPr lang="es-ES" sz="2800" b="1" dirty="0" smtClean="0">
                <a:solidFill>
                  <a:srgbClr val="FF0000"/>
                </a:solidFill>
                <a:effectLst>
                  <a:outerShdw blurRad="38100" dist="38100" dir="2700000" algn="tl">
                    <a:srgbClr val="000000"/>
                  </a:outerShdw>
                </a:effectLst>
                <a:latin typeface="Comic Sans MS" pitchFamily="66" charset="0"/>
                <a:cs typeface="Arial" pitchFamily="34" charset="0"/>
              </a:rPr>
              <a:t>1)</a:t>
            </a:r>
            <a:r>
              <a:rPr lang="es-AR" sz="2800" b="1" dirty="0" smtClean="0">
                <a:solidFill>
                  <a:srgbClr val="FF0000"/>
                </a:solidFill>
                <a:effectLst>
                  <a:outerShdw blurRad="38100" dist="38100" dir="2700000" algn="tl">
                    <a:srgbClr val="000000"/>
                  </a:outerShdw>
                </a:effectLst>
                <a:latin typeface="Comic Sans MS" pitchFamily="66" charset="0"/>
                <a:cs typeface="Arial" pitchFamily="34" charset="0"/>
              </a:rPr>
              <a:t> </a:t>
            </a:r>
            <a:r>
              <a:rPr lang="es-ES" sz="2800" b="1" dirty="0" smtClean="0">
                <a:solidFill>
                  <a:srgbClr val="FF0000"/>
                </a:solidFill>
                <a:effectLst>
                  <a:outerShdw blurRad="38100" dist="38100" dir="2700000" algn="tl">
                    <a:srgbClr val="000000"/>
                  </a:outerShdw>
                </a:effectLst>
                <a:latin typeface="Comic Sans MS" pitchFamily="66" charset="0"/>
                <a:cs typeface="Arial" pitchFamily="34" charset="0"/>
              </a:rPr>
              <a:t>Empaquetamiento de los granos.</a:t>
            </a:r>
            <a:endParaRPr lang="es-ES" sz="2800" dirty="0" smtClean="0">
              <a:latin typeface="Comic Sans MS" pitchFamily="66" charset="0"/>
              <a:cs typeface="Times New Roman" pitchFamily="18" charset="0"/>
            </a:endParaRPr>
          </a:p>
          <a:p>
            <a:pPr>
              <a:lnSpc>
                <a:spcPct val="150000"/>
              </a:lnSpc>
              <a:spcAft>
                <a:spcPct val="55000"/>
              </a:spcAft>
              <a:defRPr/>
            </a:pPr>
            <a:r>
              <a:rPr lang="es-ES" sz="2800" b="1" dirty="0" smtClean="0">
                <a:solidFill>
                  <a:srgbClr val="FF0000"/>
                </a:solidFill>
                <a:effectLst>
                  <a:outerShdw blurRad="38100" dist="38100" dir="2700000" algn="tl">
                    <a:srgbClr val="000000"/>
                  </a:outerShdw>
                </a:effectLst>
                <a:latin typeface="Comic Sans MS" pitchFamily="66" charset="0"/>
                <a:cs typeface="Arial" pitchFamily="34" charset="0"/>
              </a:rPr>
              <a:t>2) Uniformidad de tamaño de los granos. </a:t>
            </a:r>
            <a:endParaRPr lang="es-ES" sz="2800" dirty="0" smtClean="0">
              <a:latin typeface="Comic Sans MS" pitchFamily="66" charset="0"/>
              <a:cs typeface="Times New Roman" pitchFamily="18" charset="0"/>
            </a:endParaRPr>
          </a:p>
          <a:p>
            <a:pPr>
              <a:lnSpc>
                <a:spcPct val="150000"/>
              </a:lnSpc>
              <a:spcAft>
                <a:spcPct val="55000"/>
              </a:spcAft>
              <a:defRPr/>
            </a:pPr>
            <a:r>
              <a:rPr lang="es-ES" sz="2800" b="1" dirty="0" smtClean="0">
                <a:solidFill>
                  <a:srgbClr val="FF0000"/>
                </a:solidFill>
                <a:effectLst>
                  <a:outerShdw blurRad="38100" dist="38100" dir="2700000" algn="tl">
                    <a:srgbClr val="000000"/>
                  </a:outerShdw>
                </a:effectLst>
                <a:latin typeface="Comic Sans MS" pitchFamily="66" charset="0"/>
                <a:cs typeface="Arial" pitchFamily="34" charset="0"/>
              </a:rPr>
              <a:t>3) Forma de los mismos.</a:t>
            </a:r>
            <a:endParaRPr lang="es-ES" sz="2800" dirty="0" smtClean="0">
              <a:latin typeface="Comic Sans MS" pitchFamily="66" charset="0"/>
              <a:cs typeface="Times New Roman" pitchFamily="18" charset="0"/>
            </a:endParaRPr>
          </a:p>
          <a:p>
            <a:pPr>
              <a:lnSpc>
                <a:spcPct val="150000"/>
              </a:lnSpc>
              <a:spcAft>
                <a:spcPct val="55000"/>
              </a:spcAft>
              <a:defRPr/>
            </a:pPr>
            <a:r>
              <a:rPr lang="es-ES" sz="2800" b="1" dirty="0" smtClean="0">
                <a:solidFill>
                  <a:srgbClr val="FF0000"/>
                </a:solidFill>
                <a:effectLst>
                  <a:outerShdw blurRad="38100" dist="38100" dir="2700000" algn="tl">
                    <a:srgbClr val="000000"/>
                  </a:outerShdw>
                </a:effectLst>
                <a:latin typeface="Comic Sans MS" pitchFamily="66" charset="0"/>
                <a:cs typeface="Arial" pitchFamily="34" charset="0"/>
              </a:rPr>
              <a:t>4) Compactación.</a:t>
            </a:r>
            <a:endParaRPr lang="es-ES" sz="2800" dirty="0" smtClean="0">
              <a:latin typeface="Comic Sans MS" pitchFamily="66" charset="0"/>
              <a:cs typeface="Times New Roman" pitchFamily="18" charset="0"/>
            </a:endParaRPr>
          </a:p>
          <a:p>
            <a:pPr>
              <a:lnSpc>
                <a:spcPct val="150000"/>
              </a:lnSpc>
              <a:spcAft>
                <a:spcPct val="55000"/>
              </a:spcAft>
              <a:defRPr/>
            </a:pPr>
            <a:r>
              <a:rPr lang="es-AR" sz="2800" b="1" dirty="0" smtClean="0">
                <a:solidFill>
                  <a:srgbClr val="FF0000"/>
                </a:solidFill>
                <a:effectLst>
                  <a:outerShdw blurRad="38100" dist="38100" dir="2700000" algn="tl">
                    <a:srgbClr val="000000"/>
                  </a:outerShdw>
                </a:effectLst>
                <a:latin typeface="Comic Sans MS" pitchFamily="66" charset="0"/>
                <a:cs typeface="Arial" pitchFamily="34" charset="0"/>
              </a:rPr>
              <a:t>5</a:t>
            </a:r>
            <a:r>
              <a:rPr lang="es-ES" sz="2800" b="1" dirty="0" smtClean="0">
                <a:solidFill>
                  <a:srgbClr val="FF0000"/>
                </a:solidFill>
                <a:effectLst>
                  <a:outerShdw blurRad="38100" dist="38100" dir="2700000" algn="tl">
                    <a:srgbClr val="000000"/>
                  </a:outerShdw>
                </a:effectLst>
                <a:latin typeface="Comic Sans MS" pitchFamily="66" charset="0"/>
                <a:cs typeface="Arial" pitchFamily="34" charset="0"/>
              </a:rPr>
              <a:t>) Influencia del material cementante.</a:t>
            </a:r>
            <a:endParaRPr lang="es-ES" sz="2800" dirty="0" smtClean="0">
              <a:latin typeface="Comic Sans MS" pitchFamily="66" charset="0"/>
            </a:endParaRPr>
          </a:p>
        </p:txBody>
      </p:sp>
      <p:sp>
        <p:nvSpPr>
          <p:cNvPr id="20483" name="Text Box 3"/>
          <p:cNvSpPr txBox="1">
            <a:spLocks noChangeArrowheads="1"/>
          </p:cNvSpPr>
          <p:nvPr/>
        </p:nvSpPr>
        <p:spPr bwMode="auto">
          <a:xfrm>
            <a:off x="250845" y="188640"/>
            <a:ext cx="828288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ES" sz="3200" b="1" dirty="0">
                <a:solidFill>
                  <a:srgbClr val="3366FF"/>
                </a:solidFill>
                <a:effectLst>
                  <a:outerShdw blurRad="38100" dist="38100" dir="2700000" algn="tl">
                    <a:srgbClr val="000000"/>
                  </a:outerShdw>
                </a:effectLst>
                <a:latin typeface="Comic Sans MS" pitchFamily="66" charset="0"/>
                <a:cs typeface="Arial" pitchFamily="34" charset="0"/>
              </a:rPr>
              <a:t>Factores que inciden en el desarrollo de la porosidad primaria:</a:t>
            </a:r>
            <a:endParaRPr lang="es-ES" sz="3200" dirty="0">
              <a:latin typeface="Comic Sans MS" pitchFamily="66" charset="0"/>
            </a:endParaRPr>
          </a:p>
        </p:txBody>
      </p:sp>
      <p:sp>
        <p:nvSpPr>
          <p:cNvPr id="25604" name="Text Box 4"/>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MLC-1-18</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99592" y="0"/>
            <a:ext cx="75586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s-ES" sz="2800" b="1" u="sng" dirty="0">
                <a:solidFill>
                  <a:srgbClr val="00CC66"/>
                </a:solidFill>
                <a:effectLst>
                  <a:outerShdw blurRad="38100" dist="38100" dir="2700000" algn="tl">
                    <a:srgbClr val="000000"/>
                  </a:outerShdw>
                </a:effectLst>
                <a:latin typeface="Comic Sans MS" pitchFamily="66" charset="0"/>
                <a:cs typeface="Arial" pitchFamily="34" charset="0"/>
              </a:rPr>
              <a:t>Pruebas </a:t>
            </a:r>
            <a:r>
              <a:rPr lang="es-ES" sz="2800" b="1" u="sng" dirty="0" smtClean="0">
                <a:solidFill>
                  <a:srgbClr val="00CC66"/>
                </a:solidFill>
                <a:effectLst>
                  <a:outerShdw blurRad="38100" dist="38100" dir="2700000" algn="tl">
                    <a:srgbClr val="000000"/>
                  </a:outerShdw>
                </a:effectLst>
                <a:latin typeface="Comic Sans MS" pitchFamily="66" charset="0"/>
                <a:cs typeface="Arial" pitchFamily="34" charset="0"/>
              </a:rPr>
              <a:t>básicas </a:t>
            </a:r>
            <a:r>
              <a:rPr lang="es-ES" sz="2800" b="1" u="sng" dirty="0">
                <a:solidFill>
                  <a:srgbClr val="00CC66"/>
                </a:solidFill>
                <a:effectLst>
                  <a:outerShdw blurRad="38100" dist="38100" dir="2700000" algn="tl">
                    <a:srgbClr val="000000"/>
                  </a:outerShdw>
                </a:effectLst>
                <a:latin typeface="Comic Sans MS" pitchFamily="66" charset="0"/>
                <a:cs typeface="Arial" pitchFamily="34" charset="0"/>
              </a:rPr>
              <a:t>o de rutina:</a:t>
            </a:r>
            <a:endParaRPr lang="es-AR" sz="2800" b="1" u="sng" dirty="0">
              <a:solidFill>
                <a:srgbClr val="00CC66"/>
              </a:solidFill>
              <a:effectLst>
                <a:outerShdw blurRad="38100" dist="38100" dir="2700000" algn="tl">
                  <a:srgbClr val="000000"/>
                </a:outerShdw>
              </a:effectLst>
              <a:latin typeface="Comic Sans MS" pitchFamily="66" charset="0"/>
              <a:cs typeface="Arial" pitchFamily="34" charset="0"/>
            </a:endParaRPr>
          </a:p>
          <a:p>
            <a:pPr>
              <a:lnSpc>
                <a:spcPct val="50000"/>
              </a:lnSpc>
              <a:defRPr/>
            </a:pPr>
            <a:endParaRPr lang="es-ES" sz="2800" b="1" dirty="0">
              <a:solidFill>
                <a:srgbClr val="00CC66"/>
              </a:solidFill>
              <a:effectLst>
                <a:outerShdw blurRad="38100" dist="38100" dir="2700000" algn="tl">
                  <a:srgbClr val="000000"/>
                </a:outerShdw>
              </a:effectLst>
              <a:latin typeface="Comic Sans MS" pitchFamily="66" charset="0"/>
              <a:cs typeface="Times New Roman" pitchFamily="18" charset="0"/>
            </a:endParaRPr>
          </a:p>
          <a:p>
            <a:pPr>
              <a:lnSpc>
                <a:spcPct val="125000"/>
              </a:lnSpc>
              <a:defRPr/>
            </a:pPr>
            <a: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t>• Porosidad</a:t>
            </a:r>
          </a:p>
          <a:p>
            <a:pPr>
              <a:lnSpc>
                <a:spcPct val="125000"/>
              </a:lnSpc>
              <a:defRPr/>
            </a:pPr>
            <a: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t>• Permeabilidad</a:t>
            </a:r>
            <a:endParaRPr lang="es-ES" sz="2800" b="1" dirty="0">
              <a:solidFill>
                <a:schemeClr val="accent2"/>
              </a:solidFill>
              <a:effectLst>
                <a:outerShdw blurRad="38100" dist="38100" dir="2700000" algn="tl">
                  <a:srgbClr val="000000"/>
                </a:outerShdw>
              </a:effectLst>
              <a:latin typeface="Comic Sans MS" pitchFamily="66" charset="0"/>
              <a:cs typeface="Times New Roman" pitchFamily="18" charset="0"/>
            </a:endParaRPr>
          </a:p>
          <a:p>
            <a:pPr>
              <a:lnSpc>
                <a:spcPct val="125000"/>
              </a:lnSpc>
              <a:defRPr/>
            </a:pPr>
            <a: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t>• Saturación</a:t>
            </a:r>
            <a:endParaRPr lang="es-ES" sz="2800" b="1" dirty="0">
              <a:solidFill>
                <a:schemeClr val="accent2"/>
              </a:solidFill>
              <a:effectLst>
                <a:outerShdw blurRad="38100" dist="38100" dir="2700000" algn="tl">
                  <a:srgbClr val="000000"/>
                </a:outerShdw>
              </a:effectLst>
              <a:latin typeface="Comic Sans MS" pitchFamily="66" charset="0"/>
              <a:cs typeface="Times New Roman" pitchFamily="18" charset="0"/>
            </a:endParaRPr>
          </a:p>
          <a:p>
            <a:pPr>
              <a:defRPr/>
            </a:pPr>
            <a: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t/>
            </a:r>
            <a:b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br>
            <a:r>
              <a:rPr lang="es-ES" sz="2800" b="1" u="sng" dirty="0">
                <a:solidFill>
                  <a:srgbClr val="00CC66"/>
                </a:solidFill>
                <a:effectLst>
                  <a:outerShdw blurRad="38100" dist="38100" dir="2700000" algn="tl">
                    <a:srgbClr val="000000"/>
                  </a:outerShdw>
                </a:effectLst>
                <a:latin typeface="Comic Sans MS" pitchFamily="66" charset="0"/>
                <a:cs typeface="Arial" pitchFamily="34" charset="0"/>
              </a:rPr>
              <a:t>Pruebas especiales:</a:t>
            </a:r>
            <a: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t> </a:t>
            </a:r>
            <a:endParaRPr lang="es-AR" sz="2800" b="1" dirty="0">
              <a:solidFill>
                <a:schemeClr val="accent2"/>
              </a:solidFill>
              <a:effectLst>
                <a:outerShdw blurRad="38100" dist="38100" dir="2700000" algn="tl">
                  <a:srgbClr val="000000"/>
                </a:outerShdw>
              </a:effectLst>
              <a:latin typeface="Comic Sans MS" pitchFamily="66" charset="0"/>
              <a:cs typeface="Arial" pitchFamily="34" charset="0"/>
            </a:endParaRPr>
          </a:p>
          <a:p>
            <a:pPr>
              <a:lnSpc>
                <a:spcPct val="50000"/>
              </a:lnSpc>
              <a:defRPr/>
            </a:pPr>
            <a:endParaRPr lang="es-ES" sz="2800" b="1" dirty="0">
              <a:solidFill>
                <a:schemeClr val="accent2"/>
              </a:solidFill>
              <a:effectLst>
                <a:outerShdw blurRad="38100" dist="38100" dir="2700000" algn="tl">
                  <a:srgbClr val="000000"/>
                </a:outerShdw>
              </a:effectLst>
              <a:latin typeface="Comic Sans MS" pitchFamily="66" charset="0"/>
              <a:cs typeface="Times New Roman" pitchFamily="18" charset="0"/>
            </a:endParaRPr>
          </a:p>
          <a:p>
            <a:pPr>
              <a:lnSpc>
                <a:spcPct val="125000"/>
              </a:lnSpc>
              <a:defRPr/>
            </a:pPr>
            <a: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t>• Presión de sobrecarga o compactación</a:t>
            </a:r>
            <a:endParaRPr lang="es-ES" sz="2800" b="1" dirty="0">
              <a:solidFill>
                <a:schemeClr val="accent2"/>
              </a:solidFill>
              <a:effectLst>
                <a:outerShdw blurRad="38100" dist="38100" dir="2700000" algn="tl">
                  <a:srgbClr val="000000"/>
                </a:outerShdw>
              </a:effectLst>
              <a:latin typeface="Comic Sans MS" pitchFamily="66" charset="0"/>
              <a:cs typeface="Times New Roman" pitchFamily="18" charset="0"/>
            </a:endParaRPr>
          </a:p>
          <a:p>
            <a:pPr>
              <a:lnSpc>
                <a:spcPct val="125000"/>
              </a:lnSpc>
              <a:defRPr/>
            </a:pPr>
            <a: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t>• Presión capilar </a:t>
            </a:r>
            <a:endParaRPr lang="es-ES" sz="2800" b="1" dirty="0">
              <a:solidFill>
                <a:schemeClr val="accent2"/>
              </a:solidFill>
              <a:effectLst>
                <a:outerShdw blurRad="38100" dist="38100" dir="2700000" algn="tl">
                  <a:srgbClr val="000000"/>
                </a:outerShdw>
              </a:effectLst>
              <a:latin typeface="Comic Sans MS" pitchFamily="66" charset="0"/>
              <a:cs typeface="Times New Roman" pitchFamily="18" charset="0"/>
            </a:endParaRPr>
          </a:p>
          <a:p>
            <a:pPr>
              <a:lnSpc>
                <a:spcPct val="125000"/>
              </a:lnSpc>
              <a:defRPr/>
            </a:pPr>
            <a: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t>• Permeabilidad relativa </a:t>
            </a:r>
            <a:endParaRPr lang="es-ES" sz="2800" b="1" dirty="0">
              <a:solidFill>
                <a:schemeClr val="accent2"/>
              </a:solidFill>
              <a:effectLst>
                <a:outerShdw blurRad="38100" dist="38100" dir="2700000" algn="tl">
                  <a:srgbClr val="000000"/>
                </a:outerShdw>
              </a:effectLst>
              <a:latin typeface="Comic Sans MS" pitchFamily="66" charset="0"/>
              <a:cs typeface="Times New Roman" pitchFamily="18" charset="0"/>
            </a:endParaRPr>
          </a:p>
          <a:p>
            <a:pPr>
              <a:lnSpc>
                <a:spcPct val="125000"/>
              </a:lnSpc>
              <a:defRPr/>
            </a:pPr>
            <a: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t>• </a:t>
            </a:r>
            <a:r>
              <a:rPr lang="es-ES" sz="2800" b="1" dirty="0" err="1">
                <a:solidFill>
                  <a:schemeClr val="accent2"/>
                </a:solidFill>
                <a:effectLst>
                  <a:outerShdw blurRad="38100" dist="38100" dir="2700000" algn="tl">
                    <a:srgbClr val="000000"/>
                  </a:outerShdw>
                </a:effectLst>
                <a:latin typeface="Comic Sans MS" pitchFamily="66" charset="0"/>
                <a:cs typeface="Arial" pitchFamily="34" charset="0"/>
              </a:rPr>
              <a:t>Mojabilidad</a:t>
            </a:r>
            <a:endParaRPr lang="es-ES" sz="2800" b="1" dirty="0">
              <a:solidFill>
                <a:schemeClr val="accent2"/>
              </a:solidFill>
              <a:effectLst>
                <a:outerShdw blurRad="38100" dist="38100" dir="2700000" algn="tl">
                  <a:srgbClr val="000000"/>
                </a:outerShdw>
              </a:effectLst>
              <a:latin typeface="Comic Sans MS" pitchFamily="66" charset="0"/>
              <a:cs typeface="Times New Roman" pitchFamily="18" charset="0"/>
            </a:endParaRPr>
          </a:p>
          <a:p>
            <a:pPr>
              <a:lnSpc>
                <a:spcPct val="125000"/>
              </a:lnSpc>
              <a:defRPr/>
            </a:pPr>
            <a: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t>• Tensión Superficial e </a:t>
            </a:r>
            <a:r>
              <a:rPr lang="es-ES" sz="2800" b="1" dirty="0" err="1">
                <a:solidFill>
                  <a:schemeClr val="accent2"/>
                </a:solidFill>
                <a:effectLst>
                  <a:outerShdw blurRad="38100" dist="38100" dir="2700000" algn="tl">
                    <a:srgbClr val="000000"/>
                  </a:outerShdw>
                </a:effectLst>
                <a:latin typeface="Comic Sans MS" pitchFamily="66" charset="0"/>
                <a:cs typeface="Arial" pitchFamily="34" charset="0"/>
              </a:rPr>
              <a:t>interfacial</a:t>
            </a:r>
            <a:endParaRPr lang="es-AR" sz="2800" b="1" dirty="0">
              <a:solidFill>
                <a:schemeClr val="accent2"/>
              </a:solidFill>
              <a:effectLst>
                <a:outerShdw blurRad="38100" dist="38100" dir="2700000" algn="tl">
                  <a:srgbClr val="000000"/>
                </a:outerShdw>
              </a:effectLst>
              <a:latin typeface="Comic Sans MS" pitchFamily="66" charset="0"/>
              <a:cs typeface="Arial" pitchFamily="34" charset="0"/>
            </a:endParaRPr>
          </a:p>
          <a:p>
            <a:pPr>
              <a:lnSpc>
                <a:spcPct val="125000"/>
              </a:lnSpc>
              <a:defRPr/>
            </a:pPr>
            <a:r>
              <a:rPr lang="es-AR" sz="2800" b="1" dirty="0">
                <a:solidFill>
                  <a:schemeClr val="accent2"/>
                </a:solidFill>
                <a:effectLst>
                  <a:outerShdw blurRad="38100" dist="38100" dir="2700000" algn="tl">
                    <a:srgbClr val="000000"/>
                  </a:outerShdw>
                </a:effectLst>
                <a:latin typeface="Comic Sans MS" pitchFamily="66" charset="0"/>
                <a:cs typeface="Arial" pitchFamily="34" charset="0"/>
              </a:rPr>
              <a:t>....</a:t>
            </a:r>
            <a:r>
              <a:rPr lang="es-ES" sz="2800" b="1" dirty="0">
                <a:solidFill>
                  <a:schemeClr val="accent2"/>
                </a:solidFill>
                <a:effectLst>
                  <a:outerShdw blurRad="38100" dist="38100" dir="2700000" algn="tl">
                    <a:srgbClr val="000000"/>
                  </a:outerShdw>
                </a:effectLst>
                <a:latin typeface="Comic Sans MS" pitchFamily="66" charset="0"/>
                <a:cs typeface="Arial" pitchFamily="34" charset="0"/>
              </a:rPr>
              <a:t> </a:t>
            </a:r>
          </a:p>
        </p:txBody>
      </p:sp>
      <p:sp>
        <p:nvSpPr>
          <p:cNvPr id="4099" name="Text Box 3"/>
          <p:cNvSpPr txBox="1">
            <a:spLocks noChangeArrowheads="1"/>
          </p:cNvSpPr>
          <p:nvPr/>
        </p:nvSpPr>
        <p:spPr bwMode="auto">
          <a:xfrm>
            <a:off x="8350250" y="6583363"/>
            <a:ext cx="793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MLC-1-3</a:t>
            </a:r>
            <a:endParaRPr lang="es-ES" sz="1200" b="1">
              <a:solidFill>
                <a:srgbClr val="FF7C80"/>
              </a:solidFill>
            </a:endParaRPr>
          </a:p>
        </p:txBody>
      </p:sp>
      <p:sp>
        <p:nvSpPr>
          <p:cNvPr id="2" name="CuadroTexto 1"/>
          <p:cNvSpPr txBox="1"/>
          <p:nvPr/>
        </p:nvSpPr>
        <p:spPr>
          <a:xfrm>
            <a:off x="4067944" y="759061"/>
            <a:ext cx="3384376" cy="461665"/>
          </a:xfrm>
          <a:prstGeom prst="rect">
            <a:avLst/>
          </a:prstGeom>
          <a:noFill/>
        </p:spPr>
        <p:txBody>
          <a:bodyPr wrap="square" rtlCol="0">
            <a:spAutoFit/>
          </a:bodyPr>
          <a:lstStyle/>
          <a:p>
            <a:r>
              <a:rPr lang="es-AR" dirty="0" smtClean="0"/>
              <a:t>ALMACENAMIENTO</a:t>
            </a:r>
            <a:endParaRPr lang="es-AR" dirty="0"/>
          </a:p>
        </p:txBody>
      </p:sp>
      <p:sp>
        <p:nvSpPr>
          <p:cNvPr id="3" name="CuadroTexto 2"/>
          <p:cNvSpPr txBox="1"/>
          <p:nvPr/>
        </p:nvSpPr>
        <p:spPr>
          <a:xfrm>
            <a:off x="4085303" y="1230671"/>
            <a:ext cx="3562226" cy="461665"/>
          </a:xfrm>
          <a:prstGeom prst="rect">
            <a:avLst/>
          </a:prstGeom>
          <a:noFill/>
        </p:spPr>
        <p:txBody>
          <a:bodyPr wrap="square" rtlCol="0">
            <a:spAutoFit/>
          </a:bodyPr>
          <a:lstStyle/>
          <a:p>
            <a:r>
              <a:rPr lang="es-AR" dirty="0" smtClean="0"/>
              <a:t>MOVIMIENTO</a:t>
            </a:r>
            <a:endParaRPr lang="es-AR" dirty="0"/>
          </a:p>
        </p:txBody>
      </p:sp>
      <p:sp>
        <p:nvSpPr>
          <p:cNvPr id="4" name="CuadroTexto 3"/>
          <p:cNvSpPr txBox="1"/>
          <p:nvPr/>
        </p:nvSpPr>
        <p:spPr>
          <a:xfrm>
            <a:off x="4107864" y="1779526"/>
            <a:ext cx="1942877" cy="461665"/>
          </a:xfrm>
          <a:prstGeom prst="rect">
            <a:avLst/>
          </a:prstGeom>
          <a:noFill/>
        </p:spPr>
        <p:txBody>
          <a:bodyPr wrap="square" rtlCol="0">
            <a:spAutoFit/>
          </a:bodyPr>
          <a:lstStyle/>
          <a:p>
            <a:r>
              <a:rPr lang="es-AR" dirty="0" smtClean="0"/>
              <a:t>CANTIDAD</a:t>
            </a:r>
            <a:endParaRPr lang="es-AR"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838200"/>
            <a:ext cx="9144000" cy="345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defRPr/>
            </a:pPr>
            <a:r>
              <a:rPr lang="es-AR" b="1" dirty="0">
                <a:latin typeface="Comic Sans MS" pitchFamily="66" charset="0"/>
                <a:cs typeface="Arial" pitchFamily="34" charset="0"/>
              </a:rPr>
              <a:t>Si los</a:t>
            </a:r>
            <a:r>
              <a:rPr lang="es-ES" b="1" dirty="0">
                <a:latin typeface="Comic Sans MS" pitchFamily="66" charset="0"/>
                <a:cs typeface="Arial" pitchFamily="34" charset="0"/>
              </a:rPr>
              <a:t> granos </a:t>
            </a:r>
            <a:r>
              <a:rPr lang="es-AR" b="1" dirty="0">
                <a:latin typeface="Comic Sans MS" pitchFamily="66" charset="0"/>
                <a:cs typeface="Arial" pitchFamily="34" charset="0"/>
              </a:rPr>
              <a:t>fuesen </a:t>
            </a:r>
            <a:r>
              <a:rPr lang="es-ES" b="1" dirty="0">
                <a:latin typeface="Comic Sans MS" pitchFamily="66" charset="0"/>
                <a:cs typeface="Arial" pitchFamily="34" charset="0"/>
              </a:rPr>
              <a:t>esféricos de igual diámetro</a:t>
            </a:r>
            <a:r>
              <a:rPr lang="es-AR" b="1" dirty="0">
                <a:latin typeface="Comic Sans MS" pitchFamily="66" charset="0"/>
                <a:cs typeface="Arial" pitchFamily="34" charset="0"/>
              </a:rPr>
              <a:t> y se </a:t>
            </a:r>
            <a:r>
              <a:rPr lang="es-ES" b="1" dirty="0">
                <a:latin typeface="Comic Sans MS" pitchFamily="66" charset="0"/>
                <a:cs typeface="Arial" pitchFamily="34" charset="0"/>
              </a:rPr>
              <a:t>apilan de modo tal que cada una de las esferas apoya en el hueco que forman otras tres agrupadas de modo que la unión imaginaria de los centros de estas tres esferas constituye un triángulo equilátero, resulta una </a:t>
            </a:r>
            <a:r>
              <a:rPr lang="es-AR" b="1" dirty="0">
                <a:solidFill>
                  <a:srgbClr val="FF0000"/>
                </a:solidFill>
                <a:latin typeface="Symbol" pitchFamily="18" charset="2"/>
                <a:cs typeface="Arial" pitchFamily="34" charset="0"/>
              </a:rPr>
              <a:t>f</a:t>
            </a:r>
            <a:r>
              <a:rPr lang="es-ES" b="1" dirty="0">
                <a:latin typeface="Comic Sans MS" pitchFamily="66" charset="0"/>
                <a:cs typeface="Arial" pitchFamily="34" charset="0"/>
              </a:rPr>
              <a:t> </a:t>
            </a:r>
            <a:r>
              <a:rPr lang="es-AR" b="1" dirty="0">
                <a:solidFill>
                  <a:srgbClr val="FF0000"/>
                </a:solidFill>
                <a:latin typeface="Comic Sans MS" pitchFamily="66" charset="0"/>
                <a:cs typeface="Arial" pitchFamily="34" charset="0"/>
              </a:rPr>
              <a:t>=</a:t>
            </a:r>
            <a:r>
              <a:rPr lang="es-ES" b="1" dirty="0">
                <a:solidFill>
                  <a:srgbClr val="FF0000"/>
                </a:solidFill>
                <a:latin typeface="Comic Sans MS" pitchFamily="66" charset="0"/>
                <a:cs typeface="Arial" pitchFamily="34" charset="0"/>
              </a:rPr>
              <a:t> 25,95 %.</a:t>
            </a:r>
            <a:r>
              <a:rPr lang="es-ES" b="1" dirty="0">
                <a:latin typeface="Comic Sans MS" pitchFamily="66" charset="0"/>
                <a:cs typeface="Arial" pitchFamily="34" charset="0"/>
              </a:rPr>
              <a:t> Este es el </a:t>
            </a:r>
            <a:r>
              <a:rPr lang="es-ES" b="1" dirty="0">
                <a:solidFill>
                  <a:srgbClr val="FF0000"/>
                </a:solidFill>
                <a:latin typeface="Comic Sans MS" pitchFamily="66" charset="0"/>
                <a:cs typeface="Arial" pitchFamily="34" charset="0"/>
              </a:rPr>
              <a:t>valor mínimo en </a:t>
            </a:r>
            <a:r>
              <a:rPr lang="es-AR" b="1" dirty="0">
                <a:solidFill>
                  <a:srgbClr val="FF0000"/>
                </a:solidFill>
                <a:latin typeface="Symbol" pitchFamily="18" charset="2"/>
                <a:cs typeface="Arial" pitchFamily="34" charset="0"/>
              </a:rPr>
              <a:t>f</a:t>
            </a:r>
            <a:r>
              <a:rPr lang="es-AR" b="1" dirty="0">
                <a:solidFill>
                  <a:srgbClr val="FF0000"/>
                </a:solidFill>
                <a:latin typeface="Comic Sans MS" pitchFamily="66" charset="0"/>
                <a:cs typeface="Arial" pitchFamily="34" charset="0"/>
              </a:rPr>
              <a:t> </a:t>
            </a:r>
            <a:r>
              <a:rPr lang="es-ES" b="1" dirty="0">
                <a:latin typeface="Comic Sans MS" pitchFamily="66" charset="0"/>
                <a:cs typeface="Arial" pitchFamily="34" charset="0"/>
              </a:rPr>
              <a:t>que puede obtenerse con esferas (cualquiera sea el diámetro uniforme de éstas. La disposición es conocida como</a:t>
            </a:r>
            <a:r>
              <a:rPr lang="es-ES" b="1" dirty="0">
                <a:solidFill>
                  <a:srgbClr val="FF0000"/>
                </a:solidFill>
                <a:latin typeface="Comic Sans MS" pitchFamily="66" charset="0"/>
                <a:cs typeface="Arial" pitchFamily="34" charset="0"/>
              </a:rPr>
              <a:t> </a:t>
            </a:r>
            <a:r>
              <a:rPr lang="es-ES" b="1" dirty="0">
                <a:solidFill>
                  <a:srgbClr val="FF0000"/>
                </a:solidFill>
                <a:effectLst>
                  <a:outerShdw blurRad="38100" dist="38100" dir="2700000" algn="tl">
                    <a:srgbClr val="000000"/>
                  </a:outerShdw>
                </a:effectLst>
                <a:latin typeface="Comic Sans MS" pitchFamily="66" charset="0"/>
                <a:cs typeface="Arial" pitchFamily="34" charset="0"/>
              </a:rPr>
              <a:t>romboédrica</a:t>
            </a:r>
            <a:r>
              <a:rPr lang="es-ES" b="1" dirty="0">
                <a:latin typeface="Comic Sans MS" pitchFamily="66" charset="0"/>
                <a:cs typeface="Arial" pitchFamily="34" charset="0"/>
              </a:rPr>
              <a:t>. </a:t>
            </a:r>
            <a:r>
              <a:rPr lang="es-ES" sz="1800" dirty="0">
                <a:latin typeface="Comic Sans MS" pitchFamily="66" charset="0"/>
                <a:cs typeface="Arial" pitchFamily="34" charset="0"/>
              </a:rPr>
              <a:t> </a:t>
            </a:r>
            <a:endParaRPr lang="es-ES" sz="1800" dirty="0">
              <a:latin typeface="Comic Sans MS" pitchFamily="66" charset="0"/>
              <a:cs typeface="Times New Roman" pitchFamily="18" charset="0"/>
            </a:endParaRPr>
          </a:p>
          <a:p>
            <a:pPr algn="just">
              <a:defRPr/>
            </a:pPr>
            <a:endParaRPr lang="es-ES" sz="1800" dirty="0">
              <a:latin typeface="Comic Sans MS" pitchFamily="66" charset="0"/>
            </a:endParaRPr>
          </a:p>
        </p:txBody>
      </p:sp>
      <p:sp>
        <p:nvSpPr>
          <p:cNvPr id="27651" name="Rectangle 3"/>
          <p:cNvSpPr>
            <a:spLocks noChangeArrowheads="1"/>
          </p:cNvSpPr>
          <p:nvPr/>
        </p:nvSpPr>
        <p:spPr bwMode="auto">
          <a:xfrm>
            <a:off x="1475656" y="0"/>
            <a:ext cx="62507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s-AR" sz="2800" b="1" dirty="0">
                <a:solidFill>
                  <a:srgbClr val="FF0000"/>
                </a:solidFill>
                <a:effectLst>
                  <a:outerShdw blurRad="38100" dist="38100" dir="2700000" algn="tl">
                    <a:srgbClr val="000000"/>
                  </a:outerShdw>
                </a:effectLst>
                <a:latin typeface="Comic Sans MS" pitchFamily="66" charset="0"/>
                <a:cs typeface="Arial" pitchFamily="34" charset="0"/>
              </a:rPr>
              <a:t>1) </a:t>
            </a:r>
            <a:r>
              <a:rPr lang="es-ES" sz="2800" b="1" u="sng" dirty="0">
                <a:solidFill>
                  <a:srgbClr val="FF0000"/>
                </a:solidFill>
                <a:effectLst>
                  <a:outerShdw blurRad="38100" dist="38100" dir="2700000" algn="tl">
                    <a:srgbClr val="000000"/>
                  </a:outerShdw>
                </a:effectLst>
                <a:latin typeface="Comic Sans MS" pitchFamily="66" charset="0"/>
                <a:cs typeface="Arial" pitchFamily="34" charset="0"/>
              </a:rPr>
              <a:t>Empaquetamiento</a:t>
            </a:r>
            <a:r>
              <a:rPr lang="es-AR" sz="2800" b="1" u="sng" dirty="0">
                <a:solidFill>
                  <a:srgbClr val="FF0000"/>
                </a:solidFill>
                <a:effectLst>
                  <a:outerShdw blurRad="38100" dist="38100" dir="2700000" algn="tl">
                    <a:srgbClr val="000000"/>
                  </a:outerShdw>
                </a:effectLst>
                <a:latin typeface="Comic Sans MS" pitchFamily="66" charset="0"/>
                <a:cs typeface="Arial" pitchFamily="34" charset="0"/>
              </a:rPr>
              <a:t> de los granos</a:t>
            </a:r>
            <a:endParaRPr lang="es-ES" sz="2800" b="1" u="sng" dirty="0">
              <a:solidFill>
                <a:srgbClr val="FF0000"/>
              </a:solidFill>
              <a:effectLst>
                <a:outerShdw blurRad="38100" dist="38100" dir="2700000" algn="tl">
                  <a:srgbClr val="000000"/>
                </a:outerShdw>
              </a:effectLst>
              <a:latin typeface="Comic Sans MS" pitchFamily="66" charset="0"/>
              <a:cs typeface="Arial" pitchFamily="34" charset="0"/>
            </a:endParaRPr>
          </a:p>
        </p:txBody>
      </p:sp>
      <p:graphicFrame>
        <p:nvGraphicFramePr>
          <p:cNvPr id="26628" name="Object 6"/>
          <p:cNvGraphicFramePr>
            <a:graphicFrameLocks noChangeAspect="1"/>
          </p:cNvGraphicFramePr>
          <p:nvPr>
            <p:extLst>
              <p:ext uri="{D42A27DB-BD31-4B8C-83A1-F6EECF244321}">
                <p14:modId xmlns:p14="http://schemas.microsoft.com/office/powerpoint/2010/main" val="1332384225"/>
              </p:ext>
            </p:extLst>
          </p:nvPr>
        </p:nvGraphicFramePr>
        <p:xfrm>
          <a:off x="2483768" y="4192671"/>
          <a:ext cx="4464496" cy="2600156"/>
        </p:xfrm>
        <a:graphic>
          <a:graphicData uri="http://schemas.openxmlformats.org/presentationml/2006/ole">
            <mc:AlternateContent xmlns:mc="http://schemas.openxmlformats.org/markup-compatibility/2006">
              <mc:Choice xmlns:v="urn:schemas-microsoft-com:vml" Requires="v">
                <p:oleObj spid="_x0000_s26690" name="Imagen de mapa de bits" r:id="rId3" imgW="2600000" imgH="1514686" progId="Paint.Picture">
                  <p:embed/>
                </p:oleObj>
              </mc:Choice>
              <mc:Fallback>
                <p:oleObj name="Imagen de mapa de bits" r:id="rId3" imgW="2600000" imgH="1514686" progId="Paint.Pictur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4192671"/>
                        <a:ext cx="4464496" cy="2600156"/>
                      </a:xfrm>
                      <a:prstGeom prst="rect">
                        <a:avLst/>
                      </a:prstGeom>
                      <a:noFill/>
                      <a:ln w="57150">
                        <a:solidFill>
                          <a:srgbClr val="FF0000"/>
                        </a:solidFill>
                        <a:miter lim="800000"/>
                        <a:headEnd/>
                        <a:tailEnd/>
                      </a:ln>
                      <a:effectLst/>
                      <a:extLst/>
                    </p:spPr>
                  </p:pic>
                </p:oleObj>
              </mc:Fallback>
            </mc:AlternateContent>
          </a:graphicData>
        </a:graphic>
      </p:graphicFrame>
      <p:sp>
        <p:nvSpPr>
          <p:cNvPr id="26629" name="Text Box 7"/>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MLC-1-19</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81000" y="116632"/>
            <a:ext cx="8763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s-AR" b="1" dirty="0">
                <a:latin typeface="Comic Sans MS" pitchFamily="66" charset="0"/>
                <a:cs typeface="Arial" pitchFamily="34" charset="0"/>
              </a:rPr>
              <a:t>Si</a:t>
            </a:r>
            <a:r>
              <a:rPr lang="es-ES" b="1" dirty="0">
                <a:latin typeface="Comic Sans MS" pitchFamily="66" charset="0"/>
                <a:cs typeface="Arial" pitchFamily="34" charset="0"/>
              </a:rPr>
              <a:t> cada capa plana de esferas se encuentra asentada sobre otra similar de modo que las líneas que unen los centros de las esferas en mutuo contacto se cortan entre sí con ángulos rectos, se tiene el llamado </a:t>
            </a:r>
            <a:r>
              <a:rPr lang="es-ES" b="1" dirty="0">
                <a:solidFill>
                  <a:srgbClr val="FF0000"/>
                </a:solidFill>
                <a:effectLst>
                  <a:outerShdw blurRad="38100" dist="38100" dir="2700000" algn="tl">
                    <a:srgbClr val="000000"/>
                  </a:outerShdw>
                </a:effectLst>
                <a:latin typeface="Comic Sans MS" pitchFamily="66" charset="0"/>
                <a:cs typeface="Arial" pitchFamily="34" charset="0"/>
              </a:rPr>
              <a:t>empaquetamiento cúbico</a:t>
            </a:r>
            <a:r>
              <a:rPr lang="es-ES" b="1" dirty="0">
                <a:latin typeface="Comic Sans MS" pitchFamily="66" charset="0"/>
                <a:cs typeface="Arial" pitchFamily="34" charset="0"/>
              </a:rPr>
              <a:t>, con </a:t>
            </a:r>
            <a:r>
              <a:rPr lang="es-AR" b="1" dirty="0">
                <a:latin typeface="Comic Sans MS" pitchFamily="66" charset="0"/>
                <a:cs typeface="Arial" pitchFamily="34" charset="0"/>
              </a:rPr>
              <a:t>una </a:t>
            </a:r>
            <a:r>
              <a:rPr lang="es-AR" b="1" dirty="0">
                <a:solidFill>
                  <a:srgbClr val="FF0000"/>
                </a:solidFill>
                <a:latin typeface="Symbol" pitchFamily="18" charset="2"/>
                <a:cs typeface="Arial" pitchFamily="34" charset="0"/>
              </a:rPr>
              <a:t>f</a:t>
            </a:r>
            <a:r>
              <a:rPr lang="es-ES" b="1" dirty="0">
                <a:latin typeface="Comic Sans MS" pitchFamily="66" charset="0"/>
                <a:cs typeface="Arial" pitchFamily="34" charset="0"/>
              </a:rPr>
              <a:t> </a:t>
            </a:r>
            <a:r>
              <a:rPr lang="es-AR" b="1" dirty="0">
                <a:solidFill>
                  <a:srgbClr val="FF0000"/>
                </a:solidFill>
                <a:latin typeface="Comic Sans MS" pitchFamily="66" charset="0"/>
                <a:cs typeface="Arial" pitchFamily="34" charset="0"/>
              </a:rPr>
              <a:t>=</a:t>
            </a:r>
            <a:r>
              <a:rPr lang="es-ES" b="1" dirty="0">
                <a:solidFill>
                  <a:srgbClr val="FF0000"/>
                </a:solidFill>
                <a:latin typeface="Comic Sans MS" pitchFamily="66" charset="0"/>
                <a:cs typeface="Arial" pitchFamily="34" charset="0"/>
              </a:rPr>
              <a:t> 47,64%</a:t>
            </a:r>
            <a:r>
              <a:rPr lang="es-ES" b="1" dirty="0">
                <a:latin typeface="Comic Sans MS" pitchFamily="66" charset="0"/>
                <a:cs typeface="Arial" pitchFamily="34" charset="0"/>
              </a:rPr>
              <a:t>, que es el </a:t>
            </a:r>
            <a:r>
              <a:rPr lang="es-ES" b="1" dirty="0">
                <a:solidFill>
                  <a:srgbClr val="FF0000"/>
                </a:solidFill>
                <a:latin typeface="Comic Sans MS" pitchFamily="66" charset="0"/>
                <a:cs typeface="Arial" pitchFamily="34" charset="0"/>
              </a:rPr>
              <a:t>valor máximo</a:t>
            </a:r>
            <a:r>
              <a:rPr lang="es-ES" b="1" dirty="0">
                <a:latin typeface="Comic Sans MS" pitchFamily="66" charset="0"/>
                <a:cs typeface="Arial" pitchFamily="34" charset="0"/>
              </a:rPr>
              <a:t> factible de obtener con empaquetamientos regulares. </a:t>
            </a:r>
          </a:p>
        </p:txBody>
      </p:sp>
      <p:graphicFrame>
        <p:nvGraphicFramePr>
          <p:cNvPr id="27651" name="Object 3"/>
          <p:cNvGraphicFramePr>
            <a:graphicFrameLocks noChangeAspect="1"/>
          </p:cNvGraphicFramePr>
          <p:nvPr>
            <p:extLst>
              <p:ext uri="{D42A27DB-BD31-4B8C-83A1-F6EECF244321}">
                <p14:modId xmlns:p14="http://schemas.microsoft.com/office/powerpoint/2010/main" val="745148899"/>
              </p:ext>
            </p:extLst>
          </p:nvPr>
        </p:nvGraphicFramePr>
        <p:xfrm>
          <a:off x="35496" y="2764582"/>
          <a:ext cx="9042084" cy="3976786"/>
        </p:xfrm>
        <a:graphic>
          <a:graphicData uri="http://schemas.openxmlformats.org/presentationml/2006/ole">
            <mc:AlternateContent xmlns:mc="http://schemas.openxmlformats.org/markup-compatibility/2006">
              <mc:Choice xmlns:v="urn:schemas-microsoft-com:vml" Requires="v">
                <p:oleObj spid="_x0000_s27713" name="Imagen de mapa de bits" r:id="rId3" imgW="8295238" imgH="3648584" progId="Paint.Picture">
                  <p:embed/>
                </p:oleObj>
              </mc:Choice>
              <mc:Fallback>
                <p:oleObj name="Imagen de mapa de bits" r:id="rId3" imgW="8295238" imgH="3648584"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2764582"/>
                        <a:ext cx="9042084" cy="3976786"/>
                      </a:xfrm>
                      <a:prstGeom prst="rect">
                        <a:avLst/>
                      </a:prstGeom>
                      <a:noFill/>
                      <a:ln w="57150">
                        <a:solidFill>
                          <a:srgbClr val="FFDEBD"/>
                        </a:solidFill>
                        <a:miter lim="800000"/>
                        <a:headEnd/>
                        <a:tailEnd/>
                      </a:ln>
                      <a:effectLst/>
                      <a:extLst/>
                    </p:spPr>
                  </p:pic>
                </p:oleObj>
              </mc:Fallback>
            </mc:AlternateContent>
          </a:graphicData>
        </a:graphic>
      </p:graphicFrame>
      <p:sp>
        <p:nvSpPr>
          <p:cNvPr id="27652" name="Text Box 5"/>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MLC-1-20</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0" y="188640"/>
            <a:ext cx="914400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S" b="1" dirty="0">
                <a:latin typeface="Comic Sans MS" pitchFamily="66" charset="0"/>
                <a:cs typeface="Arial" pitchFamily="34" charset="0"/>
              </a:rPr>
              <a:t>Entre </a:t>
            </a:r>
            <a:r>
              <a:rPr lang="es-AR" b="1" dirty="0">
                <a:latin typeface="Comic Sans MS" pitchFamily="66" charset="0"/>
                <a:cs typeface="Arial" pitchFamily="34" charset="0"/>
              </a:rPr>
              <a:t>esos arreglos</a:t>
            </a:r>
            <a:r>
              <a:rPr lang="es-ES" b="1" dirty="0">
                <a:latin typeface="Comic Sans MS" pitchFamily="66" charset="0"/>
                <a:cs typeface="Arial" pitchFamily="34" charset="0"/>
              </a:rPr>
              <a:t> se tienen otros ordenamientos regulares conocidos como</a:t>
            </a:r>
            <a:r>
              <a:rPr lang="es-AR" b="1" dirty="0">
                <a:latin typeface="Comic Sans MS" pitchFamily="66" charset="0"/>
                <a:cs typeface="Arial" pitchFamily="34" charset="0"/>
              </a:rPr>
              <a:t>:</a:t>
            </a:r>
          </a:p>
        </p:txBody>
      </p:sp>
      <p:graphicFrame>
        <p:nvGraphicFramePr>
          <p:cNvPr id="28675" name="Object 4"/>
          <p:cNvGraphicFramePr>
            <a:graphicFrameLocks noChangeAspect="1"/>
          </p:cNvGraphicFramePr>
          <p:nvPr>
            <p:extLst>
              <p:ext uri="{D42A27DB-BD31-4B8C-83A1-F6EECF244321}">
                <p14:modId xmlns:p14="http://schemas.microsoft.com/office/powerpoint/2010/main" val="1432913606"/>
              </p:ext>
            </p:extLst>
          </p:nvPr>
        </p:nvGraphicFramePr>
        <p:xfrm>
          <a:off x="-936" y="1700808"/>
          <a:ext cx="4688054" cy="2869222"/>
        </p:xfrm>
        <a:graphic>
          <a:graphicData uri="http://schemas.openxmlformats.org/presentationml/2006/ole">
            <mc:AlternateContent xmlns:mc="http://schemas.openxmlformats.org/markup-compatibility/2006">
              <mc:Choice xmlns:v="urn:schemas-microsoft-com:vml" Requires="v">
                <p:oleObj spid="_x0000_s28802" name="Imagen de mapa de bits" r:id="rId3" imgW="2895238" imgH="1771429" progId="Paint.Picture">
                  <p:embed/>
                </p:oleObj>
              </mc:Choice>
              <mc:Fallback>
                <p:oleObj name="Imagen de mapa de bits" r:id="rId3" imgW="2895238" imgH="1771429"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 y="1700808"/>
                        <a:ext cx="4688054" cy="2869222"/>
                      </a:xfrm>
                      <a:prstGeom prst="rect">
                        <a:avLst/>
                      </a:prstGeom>
                      <a:noFill/>
                      <a:ln w="57150">
                        <a:solidFill>
                          <a:srgbClr val="FFDEBD"/>
                        </a:solidFill>
                        <a:miter lim="800000"/>
                        <a:headEnd/>
                        <a:tailEnd/>
                      </a:ln>
                      <a:effectLst/>
                      <a:extLst/>
                    </p:spPr>
                  </p:pic>
                </p:oleObj>
              </mc:Fallback>
            </mc:AlternateContent>
          </a:graphicData>
        </a:graphic>
      </p:graphicFrame>
      <p:sp>
        <p:nvSpPr>
          <p:cNvPr id="25606" name="Rectangle 6"/>
          <p:cNvSpPr>
            <a:spLocks noChangeArrowheads="1"/>
          </p:cNvSpPr>
          <p:nvPr/>
        </p:nvSpPr>
        <p:spPr bwMode="auto">
          <a:xfrm>
            <a:off x="827584" y="4797152"/>
            <a:ext cx="27760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ES" b="1" dirty="0" err="1">
                <a:solidFill>
                  <a:srgbClr val="FF0000"/>
                </a:solidFill>
                <a:effectLst>
                  <a:outerShdw blurRad="38100" dist="38100" dir="2700000" algn="tl">
                    <a:srgbClr val="000000"/>
                  </a:outerShdw>
                </a:effectLst>
                <a:latin typeface="Comic Sans MS" pitchFamily="66" charset="0"/>
                <a:cs typeface="Arial" pitchFamily="34" charset="0"/>
              </a:rPr>
              <a:t>Ortorómbico</a:t>
            </a:r>
            <a:endParaRPr lang="es-AR" b="1" dirty="0">
              <a:solidFill>
                <a:srgbClr val="FF0000"/>
              </a:solidFill>
              <a:effectLst>
                <a:outerShdw blurRad="38100" dist="38100" dir="2700000" algn="tl">
                  <a:srgbClr val="000000"/>
                </a:outerShdw>
              </a:effectLst>
              <a:latin typeface="Comic Sans MS" pitchFamily="66" charset="0"/>
              <a:cs typeface="Arial" pitchFamily="34" charset="0"/>
            </a:endParaRPr>
          </a:p>
          <a:p>
            <a:pPr algn="ctr">
              <a:lnSpc>
                <a:spcPct val="50000"/>
              </a:lnSpc>
              <a:defRPr/>
            </a:pPr>
            <a:endParaRPr lang="es-AR" b="1" dirty="0">
              <a:latin typeface="Symbol" pitchFamily="18" charset="2"/>
              <a:cs typeface="Arial" pitchFamily="34" charset="0"/>
            </a:endParaRPr>
          </a:p>
          <a:p>
            <a:pPr algn="ctr">
              <a:defRPr/>
            </a:pPr>
            <a:r>
              <a:rPr lang="es-AR" b="1" dirty="0">
                <a:latin typeface="Symbol" pitchFamily="18" charset="2"/>
                <a:cs typeface="Arial" pitchFamily="34" charset="0"/>
              </a:rPr>
              <a:t>f </a:t>
            </a:r>
            <a:r>
              <a:rPr lang="es-AR" b="1" dirty="0">
                <a:latin typeface="Comic Sans MS" pitchFamily="66" charset="0"/>
                <a:cs typeface="Arial" pitchFamily="34" charset="0"/>
              </a:rPr>
              <a:t>= </a:t>
            </a:r>
            <a:r>
              <a:rPr lang="es-ES" b="1" dirty="0">
                <a:latin typeface="Comic Sans MS" pitchFamily="66" charset="0"/>
                <a:cs typeface="Arial" pitchFamily="34" charset="0"/>
              </a:rPr>
              <a:t>39,54 %</a:t>
            </a:r>
          </a:p>
        </p:txBody>
      </p:sp>
      <p:sp>
        <p:nvSpPr>
          <p:cNvPr id="25607" name="Rectangle 7"/>
          <p:cNvSpPr>
            <a:spLocks noChangeArrowheads="1"/>
          </p:cNvSpPr>
          <p:nvPr/>
        </p:nvSpPr>
        <p:spPr bwMode="auto">
          <a:xfrm>
            <a:off x="5436096" y="4797152"/>
            <a:ext cx="34563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ES" b="1" dirty="0">
                <a:solidFill>
                  <a:srgbClr val="FF0000"/>
                </a:solidFill>
                <a:effectLst>
                  <a:outerShdw blurRad="38100" dist="38100" dir="2700000" algn="tl">
                    <a:srgbClr val="000000"/>
                  </a:outerShdw>
                </a:effectLst>
                <a:latin typeface="Comic Sans MS" pitchFamily="66" charset="0"/>
                <a:cs typeface="Arial" pitchFamily="34" charset="0"/>
              </a:rPr>
              <a:t>Tetragonal</a:t>
            </a:r>
            <a:endParaRPr lang="es-AR" b="1" dirty="0">
              <a:solidFill>
                <a:srgbClr val="FF0000"/>
              </a:solidFill>
              <a:effectLst>
                <a:outerShdw blurRad="38100" dist="38100" dir="2700000" algn="tl">
                  <a:srgbClr val="000000"/>
                </a:outerShdw>
              </a:effectLst>
              <a:latin typeface="Comic Sans MS" pitchFamily="66" charset="0"/>
              <a:cs typeface="Arial" pitchFamily="34" charset="0"/>
            </a:endParaRPr>
          </a:p>
          <a:p>
            <a:pPr algn="ctr">
              <a:lnSpc>
                <a:spcPct val="50000"/>
              </a:lnSpc>
              <a:defRPr/>
            </a:pPr>
            <a:endParaRPr lang="es-AR" b="1" dirty="0">
              <a:solidFill>
                <a:srgbClr val="FF0000"/>
              </a:solidFill>
              <a:effectLst>
                <a:outerShdw blurRad="38100" dist="38100" dir="2700000" algn="tl">
                  <a:srgbClr val="000000"/>
                </a:outerShdw>
              </a:effectLst>
              <a:latin typeface="Comic Sans MS" pitchFamily="66" charset="0"/>
              <a:cs typeface="Arial" pitchFamily="34" charset="0"/>
            </a:endParaRPr>
          </a:p>
          <a:p>
            <a:pPr algn="ctr">
              <a:defRPr/>
            </a:pPr>
            <a:r>
              <a:rPr lang="es-AR" b="1" dirty="0">
                <a:latin typeface="Symbol" pitchFamily="18" charset="2"/>
                <a:cs typeface="Arial" pitchFamily="34" charset="0"/>
              </a:rPr>
              <a:t>f </a:t>
            </a:r>
            <a:r>
              <a:rPr lang="es-AR" b="1" dirty="0">
                <a:latin typeface="Comic Sans MS" pitchFamily="66" charset="0"/>
                <a:cs typeface="Arial" pitchFamily="34" charset="0"/>
              </a:rPr>
              <a:t>= </a:t>
            </a:r>
            <a:r>
              <a:rPr lang="es-ES" b="1" dirty="0">
                <a:latin typeface="Comic Sans MS" pitchFamily="66" charset="0"/>
                <a:cs typeface="Arial" pitchFamily="34" charset="0"/>
              </a:rPr>
              <a:t>30,19 %</a:t>
            </a:r>
          </a:p>
        </p:txBody>
      </p:sp>
      <p:graphicFrame>
        <p:nvGraphicFramePr>
          <p:cNvPr id="28678" name="Object 10"/>
          <p:cNvGraphicFramePr>
            <a:graphicFrameLocks noChangeAspect="1"/>
          </p:cNvGraphicFramePr>
          <p:nvPr>
            <p:extLst>
              <p:ext uri="{D42A27DB-BD31-4B8C-83A1-F6EECF244321}">
                <p14:modId xmlns:p14="http://schemas.microsoft.com/office/powerpoint/2010/main" val="1589413897"/>
              </p:ext>
            </p:extLst>
          </p:nvPr>
        </p:nvGraphicFramePr>
        <p:xfrm>
          <a:off x="4860033" y="1675407"/>
          <a:ext cx="4283968" cy="2894623"/>
        </p:xfrm>
        <a:graphic>
          <a:graphicData uri="http://schemas.openxmlformats.org/presentationml/2006/ole">
            <mc:AlternateContent xmlns:mc="http://schemas.openxmlformats.org/markup-compatibility/2006">
              <mc:Choice xmlns:v="urn:schemas-microsoft-com:vml" Requires="v">
                <p:oleObj spid="_x0000_s28803" name="Imagen de mapa de bits" r:id="rId5" imgW="4229690" imgH="2857899" progId="Paint.Picture">
                  <p:embed/>
                </p:oleObj>
              </mc:Choice>
              <mc:Fallback>
                <p:oleObj name="Imagen de mapa de bits" r:id="rId5" imgW="4229690" imgH="2857899" progId="Paint.Picture">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3" y="1675407"/>
                        <a:ext cx="4283968" cy="2894623"/>
                      </a:xfrm>
                      <a:prstGeom prst="rect">
                        <a:avLst/>
                      </a:prstGeom>
                      <a:noFill/>
                      <a:ln w="57150">
                        <a:solidFill>
                          <a:srgbClr val="FFDEBD"/>
                        </a:solidFill>
                        <a:miter lim="800000"/>
                        <a:headEnd/>
                        <a:tailEnd/>
                      </a:ln>
                      <a:effectLst/>
                      <a:extLst/>
                    </p:spPr>
                  </p:pic>
                </p:oleObj>
              </mc:Fallback>
            </mc:AlternateContent>
          </a:graphicData>
        </a:graphic>
      </p:graphicFrame>
      <p:sp>
        <p:nvSpPr>
          <p:cNvPr id="28679" name="Text Box 12"/>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MLC-1-21</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467544" y="692696"/>
            <a:ext cx="81875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200" b="1" dirty="0">
                <a:solidFill>
                  <a:srgbClr val="FF3399"/>
                </a:solidFill>
                <a:effectLst>
                  <a:outerShdw blurRad="38100" dist="38100" dir="2700000" algn="tl">
                    <a:srgbClr val="000000"/>
                  </a:outerShdw>
                </a:effectLst>
                <a:latin typeface="Comic Sans MS" pitchFamily="66" charset="0"/>
              </a:rPr>
              <a:t>El </a:t>
            </a:r>
            <a:r>
              <a:rPr lang="en-US" sz="3200" b="1" dirty="0" err="1">
                <a:solidFill>
                  <a:srgbClr val="FF3399"/>
                </a:solidFill>
                <a:effectLst>
                  <a:outerShdw blurRad="38100" dist="38100" dir="2700000" algn="tl">
                    <a:srgbClr val="000000"/>
                  </a:outerShdw>
                </a:effectLst>
                <a:latin typeface="Comic Sans MS" pitchFamily="66" charset="0"/>
              </a:rPr>
              <a:t>tamaño</a:t>
            </a:r>
            <a:r>
              <a:rPr lang="en-US" sz="3200" b="1" dirty="0">
                <a:solidFill>
                  <a:srgbClr val="FF3399"/>
                </a:solidFill>
                <a:effectLst>
                  <a:outerShdw blurRad="38100" dist="38100" dir="2700000" algn="tl">
                    <a:srgbClr val="000000"/>
                  </a:outerShdw>
                </a:effectLst>
                <a:latin typeface="Comic Sans MS" pitchFamily="66" charset="0"/>
              </a:rPr>
              <a:t> no </a:t>
            </a:r>
            <a:r>
              <a:rPr lang="en-US" sz="3200" b="1" dirty="0" err="1">
                <a:solidFill>
                  <a:srgbClr val="FF3399"/>
                </a:solidFill>
                <a:effectLst>
                  <a:outerShdw blurRad="38100" dist="38100" dir="2700000" algn="tl">
                    <a:srgbClr val="000000"/>
                  </a:outerShdw>
                </a:effectLst>
                <a:latin typeface="Comic Sans MS" pitchFamily="66" charset="0"/>
              </a:rPr>
              <a:t>influye</a:t>
            </a:r>
            <a:r>
              <a:rPr lang="en-US" sz="3200" b="1" dirty="0">
                <a:solidFill>
                  <a:srgbClr val="FF3399"/>
                </a:solidFill>
                <a:effectLst>
                  <a:outerShdw blurRad="38100" dist="38100" dir="2700000" algn="tl">
                    <a:srgbClr val="000000"/>
                  </a:outerShdw>
                </a:effectLst>
                <a:latin typeface="Comic Sans MS" pitchFamily="66" charset="0"/>
              </a:rPr>
              <a:t> en la </a:t>
            </a:r>
            <a:r>
              <a:rPr lang="en-US" sz="3200" b="1" dirty="0" err="1">
                <a:solidFill>
                  <a:srgbClr val="FF3399"/>
                </a:solidFill>
                <a:effectLst>
                  <a:outerShdw blurRad="38100" dist="38100" dir="2700000" algn="tl">
                    <a:srgbClr val="000000"/>
                  </a:outerShdw>
                </a:effectLst>
                <a:latin typeface="Comic Sans MS" pitchFamily="66" charset="0"/>
              </a:rPr>
              <a:t>porosidad</a:t>
            </a:r>
            <a:endParaRPr lang="en-US" sz="3200" b="1" dirty="0">
              <a:solidFill>
                <a:srgbClr val="FF3399"/>
              </a:solidFill>
              <a:effectLst>
                <a:outerShdw blurRad="38100" dist="38100" dir="2700000" algn="tl">
                  <a:srgbClr val="000000"/>
                </a:outerShdw>
              </a:effectLst>
              <a:latin typeface="Comic Sans MS" pitchFamily="66" charset="0"/>
            </a:endParaRPr>
          </a:p>
        </p:txBody>
      </p:sp>
      <p:pic>
        <p:nvPicPr>
          <p:cNvPr id="29699" name="Picture 3" descr="C:\Documents\UMB Courses\Applied Hydro 385\pe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799" y="1945588"/>
            <a:ext cx="2261453" cy="2159688"/>
          </a:xfrm>
          <a:prstGeom prst="rect">
            <a:avLst/>
          </a:prstGeom>
          <a:noFill/>
          <a:ln w="57150">
            <a:solidFill>
              <a:srgbClr val="FF3399"/>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4" descr="C:\Documents\UMB Courses\Applied Hydro 385\bowling 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945587"/>
            <a:ext cx="2149128" cy="2207313"/>
          </a:xfrm>
          <a:prstGeom prst="rect">
            <a:avLst/>
          </a:prstGeom>
          <a:noFill/>
          <a:ln w="57150">
            <a:solidFill>
              <a:srgbClr val="FF3399"/>
            </a:solidFill>
            <a:miter lim="800000"/>
            <a:headEnd/>
            <a:tailEnd/>
          </a:ln>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2915816" y="4653136"/>
            <a:ext cx="409025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3200" b="1" dirty="0" err="1">
                <a:solidFill>
                  <a:srgbClr val="FF0000"/>
                </a:solidFill>
                <a:effectLst>
                  <a:outerShdw blurRad="38100" dist="38100" dir="2700000" algn="tl">
                    <a:srgbClr val="000000"/>
                  </a:outerShdw>
                </a:effectLst>
                <a:latin typeface="Comic Sans MS" pitchFamily="66" charset="0"/>
              </a:rPr>
              <a:t>Igual</a:t>
            </a:r>
            <a:r>
              <a:rPr lang="en-US" sz="3200" b="1" dirty="0">
                <a:solidFill>
                  <a:srgbClr val="FF0000"/>
                </a:solidFill>
                <a:effectLst>
                  <a:outerShdw blurRad="38100" dist="38100" dir="2700000" algn="tl">
                    <a:srgbClr val="000000"/>
                  </a:outerShdw>
                </a:effectLst>
                <a:latin typeface="Comic Sans MS" pitchFamily="66" charset="0"/>
              </a:rPr>
              <a:t> </a:t>
            </a:r>
            <a:r>
              <a:rPr lang="en-US" sz="3200" b="1" dirty="0" err="1">
                <a:solidFill>
                  <a:srgbClr val="FF0000"/>
                </a:solidFill>
                <a:effectLst>
                  <a:outerShdw blurRad="38100" dist="38100" dir="2700000" algn="tl">
                    <a:srgbClr val="000000"/>
                  </a:outerShdw>
                </a:effectLst>
                <a:latin typeface="Comic Sans MS" pitchFamily="66" charset="0"/>
              </a:rPr>
              <a:t>Empaque</a:t>
            </a:r>
            <a:endParaRPr lang="en-US" sz="3200" b="1" dirty="0">
              <a:solidFill>
                <a:srgbClr val="FF0000"/>
              </a:solidFill>
              <a:effectLst>
                <a:outerShdw blurRad="38100" dist="38100" dir="2700000" algn="tl">
                  <a:srgbClr val="000000"/>
                </a:outerShdw>
              </a:effectLst>
              <a:latin typeface="Comic Sans MS" pitchFamily="66" charset="0"/>
            </a:endParaRPr>
          </a:p>
          <a:p>
            <a:pPr algn="ctr">
              <a:defRPr/>
            </a:pPr>
            <a:endParaRPr lang="en-US" sz="3200" b="1" dirty="0">
              <a:solidFill>
                <a:srgbClr val="FF0000"/>
              </a:solidFill>
              <a:effectLst>
                <a:outerShdw blurRad="38100" dist="38100" dir="2700000" algn="tl">
                  <a:srgbClr val="000000"/>
                </a:outerShdw>
              </a:effectLst>
              <a:latin typeface="Comic Sans MS" pitchFamily="66" charset="0"/>
            </a:endParaRPr>
          </a:p>
          <a:p>
            <a:pPr algn="ctr">
              <a:defRPr/>
            </a:pPr>
            <a:r>
              <a:rPr lang="en-US" sz="3200" b="1" dirty="0" err="1">
                <a:solidFill>
                  <a:schemeClr val="accent2"/>
                </a:solidFill>
                <a:effectLst>
                  <a:outerShdw blurRad="38100" dist="38100" dir="2700000" algn="tl">
                    <a:srgbClr val="000000"/>
                  </a:outerShdw>
                </a:effectLst>
                <a:latin typeface="Comic Sans MS" pitchFamily="66" charset="0"/>
              </a:rPr>
              <a:t>Igual</a:t>
            </a:r>
            <a:r>
              <a:rPr lang="en-US" sz="3200" b="1" dirty="0">
                <a:solidFill>
                  <a:schemeClr val="accent2"/>
                </a:solidFill>
                <a:effectLst>
                  <a:outerShdw blurRad="38100" dist="38100" dir="2700000" algn="tl">
                    <a:srgbClr val="000000"/>
                  </a:outerShdw>
                </a:effectLst>
                <a:latin typeface="Comic Sans MS" pitchFamily="66" charset="0"/>
              </a:rPr>
              <a:t> </a:t>
            </a:r>
            <a:r>
              <a:rPr lang="en-US" sz="3200" b="1" dirty="0" err="1">
                <a:solidFill>
                  <a:schemeClr val="accent2"/>
                </a:solidFill>
                <a:effectLst>
                  <a:outerShdw blurRad="38100" dist="38100" dir="2700000" algn="tl">
                    <a:srgbClr val="000000"/>
                  </a:outerShdw>
                </a:effectLst>
                <a:latin typeface="Comic Sans MS" pitchFamily="66" charset="0"/>
              </a:rPr>
              <a:t>Porosidad</a:t>
            </a:r>
            <a:endParaRPr lang="en-US" sz="3200" b="1" dirty="0">
              <a:solidFill>
                <a:schemeClr val="accent2"/>
              </a:solidFill>
              <a:effectLst>
                <a:outerShdw blurRad="38100" dist="38100" dir="2700000" algn="tl">
                  <a:srgbClr val="000000"/>
                </a:outerShdw>
              </a:effectLst>
              <a:latin typeface="Comic Sans MS" pitchFamily="66" charset="0"/>
            </a:endParaRPr>
          </a:p>
        </p:txBody>
      </p:sp>
      <p:sp>
        <p:nvSpPr>
          <p:cNvPr id="29702" name="Text Box 7"/>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MLC-1-22</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116632"/>
            <a:ext cx="9144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AR" sz="3200" b="1" dirty="0">
                <a:solidFill>
                  <a:srgbClr val="FF0000"/>
                </a:solidFill>
                <a:effectLst>
                  <a:outerShdw blurRad="38100" dist="38100" dir="2700000" algn="tl">
                    <a:srgbClr val="000000"/>
                  </a:outerShdw>
                </a:effectLst>
                <a:latin typeface="Comic Sans MS" pitchFamily="66" charset="0"/>
                <a:cs typeface="Arial" pitchFamily="34" charset="0"/>
              </a:rPr>
              <a:t>2) </a:t>
            </a:r>
            <a:r>
              <a:rPr lang="es-ES" sz="3200" b="1" u="sng" dirty="0">
                <a:solidFill>
                  <a:srgbClr val="FF0000"/>
                </a:solidFill>
                <a:effectLst>
                  <a:outerShdw blurRad="38100" dist="38100" dir="2700000" algn="tl">
                    <a:srgbClr val="000000"/>
                  </a:outerShdw>
                </a:effectLst>
                <a:latin typeface="Comic Sans MS" pitchFamily="66" charset="0"/>
                <a:cs typeface="Arial" pitchFamily="34" charset="0"/>
              </a:rPr>
              <a:t>Uniformidad de tamaño</a:t>
            </a:r>
          </a:p>
          <a:p>
            <a:pPr>
              <a:defRPr/>
            </a:pPr>
            <a:r>
              <a:rPr lang="es-ES" dirty="0">
                <a:latin typeface="Comic Sans MS" pitchFamily="66" charset="0"/>
                <a:cs typeface="Arial" pitchFamily="34" charset="0"/>
              </a:rPr>
              <a:t> </a:t>
            </a:r>
            <a:endParaRPr lang="es-ES" dirty="0">
              <a:latin typeface="Comic Sans MS" pitchFamily="66" charset="0"/>
              <a:cs typeface="Times New Roman" pitchFamily="18" charset="0"/>
            </a:endParaRPr>
          </a:p>
          <a:p>
            <a:pPr algn="just">
              <a:defRPr/>
            </a:pPr>
            <a:r>
              <a:rPr lang="es-ES" dirty="0">
                <a:latin typeface="Comic Sans MS" pitchFamily="66" charset="0"/>
                <a:cs typeface="Arial" pitchFamily="34" charset="0"/>
              </a:rPr>
              <a:t>Los vacíos producidos por empaquetamiento de esferas grandes pueden ser ocupados por otras esferas pequeñas, afectando así la porosidad del conjunto resultante. Cuanto mayor es la diferencia de tamaño, mayor es la reducción de porosidad.</a:t>
            </a:r>
            <a:endParaRPr lang="es-ES" dirty="0">
              <a:latin typeface="Comic Sans MS" pitchFamily="66" charset="0"/>
              <a:cs typeface="Times New Roman" pitchFamily="18" charset="0"/>
            </a:endParaRPr>
          </a:p>
          <a:p>
            <a:pPr>
              <a:defRPr/>
            </a:pPr>
            <a:endParaRPr lang="es-ES" dirty="0">
              <a:latin typeface="Comic Sans MS" pitchFamily="66" charset="0"/>
            </a:endParaRPr>
          </a:p>
        </p:txBody>
      </p:sp>
      <p:graphicFrame>
        <p:nvGraphicFramePr>
          <p:cNvPr id="30723" name="Object 4"/>
          <p:cNvGraphicFramePr>
            <a:graphicFrameLocks noChangeAspect="1"/>
          </p:cNvGraphicFramePr>
          <p:nvPr>
            <p:extLst>
              <p:ext uri="{D42A27DB-BD31-4B8C-83A1-F6EECF244321}">
                <p14:modId xmlns:p14="http://schemas.microsoft.com/office/powerpoint/2010/main" val="3460336228"/>
              </p:ext>
            </p:extLst>
          </p:nvPr>
        </p:nvGraphicFramePr>
        <p:xfrm>
          <a:off x="899592" y="3140996"/>
          <a:ext cx="7600210" cy="3638970"/>
        </p:xfrm>
        <a:graphic>
          <a:graphicData uri="http://schemas.openxmlformats.org/presentationml/2006/ole">
            <mc:AlternateContent xmlns:mc="http://schemas.openxmlformats.org/markup-compatibility/2006">
              <mc:Choice xmlns:v="urn:schemas-microsoft-com:vml" Requires="v">
                <p:oleObj spid="_x0000_s30785" name="Imagen de mapa de bits" r:id="rId3" imgW="5390476" imgH="2580952" progId="Paint.Picture">
                  <p:embed/>
                </p:oleObj>
              </mc:Choice>
              <mc:Fallback>
                <p:oleObj name="Imagen de mapa de bits" r:id="rId3" imgW="5390476" imgH="2580952"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140996"/>
                        <a:ext cx="7600210" cy="3638970"/>
                      </a:xfrm>
                      <a:prstGeom prst="rect">
                        <a:avLst/>
                      </a:prstGeom>
                      <a:noFill/>
                      <a:ln w="57150">
                        <a:solidFill>
                          <a:srgbClr val="FF3399"/>
                        </a:solidFill>
                        <a:miter lim="800000"/>
                        <a:headEnd/>
                        <a:tailEnd/>
                      </a:ln>
                      <a:effectLst/>
                      <a:extLst/>
                    </p:spPr>
                  </p:pic>
                </p:oleObj>
              </mc:Fallback>
            </mc:AlternateContent>
          </a:graphicData>
        </a:graphic>
      </p:graphicFrame>
      <p:sp>
        <p:nvSpPr>
          <p:cNvPr id="30724" name="Text Box 5"/>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MLC-1-23</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Documents\UMB Courses\Applied Hydrogeology\sortin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988"/>
            <a:ext cx="7776864" cy="580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
          <p:cNvSpPr txBox="1">
            <a:spLocks noChangeArrowheads="1"/>
          </p:cNvSpPr>
          <p:nvPr/>
        </p:nvSpPr>
        <p:spPr bwMode="auto">
          <a:xfrm>
            <a:off x="323528" y="6064250"/>
            <a:ext cx="8578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b="1" dirty="0" err="1">
                <a:solidFill>
                  <a:schemeClr val="accent2"/>
                </a:solidFill>
                <a:effectLst>
                  <a:outerShdw blurRad="38100" dist="38100" dir="2700000" algn="tl">
                    <a:srgbClr val="000000"/>
                  </a:outerShdw>
                </a:effectLst>
                <a:latin typeface="Arial" pitchFamily="34" charset="0"/>
              </a:rPr>
              <a:t>Mejor</a:t>
            </a:r>
            <a:r>
              <a:rPr lang="en-US" sz="2800" b="1" dirty="0">
                <a:solidFill>
                  <a:schemeClr val="accent2"/>
                </a:solidFill>
                <a:effectLst>
                  <a:outerShdw blurRad="38100" dist="38100" dir="2700000" algn="tl">
                    <a:srgbClr val="000000"/>
                  </a:outerShdw>
                </a:effectLst>
                <a:latin typeface="Arial" pitchFamily="34" charset="0"/>
              </a:rPr>
              <a:t> </a:t>
            </a:r>
            <a:r>
              <a:rPr lang="en-US" sz="2800" b="1" dirty="0" err="1">
                <a:solidFill>
                  <a:schemeClr val="accent2"/>
                </a:solidFill>
                <a:effectLst>
                  <a:outerShdw blurRad="38100" dist="38100" dir="2700000" algn="tl">
                    <a:srgbClr val="000000"/>
                  </a:outerShdw>
                </a:effectLst>
                <a:latin typeface="Arial" pitchFamily="34" charset="0"/>
              </a:rPr>
              <a:t>Selección</a:t>
            </a:r>
            <a:r>
              <a:rPr lang="en-US" sz="2800" b="1" dirty="0">
                <a:solidFill>
                  <a:schemeClr val="accent2"/>
                </a:solidFill>
                <a:effectLst>
                  <a:outerShdw blurRad="38100" dist="38100" dir="2700000" algn="tl">
                    <a:srgbClr val="000000"/>
                  </a:outerShdw>
                </a:effectLst>
                <a:latin typeface="Arial" pitchFamily="34" charset="0"/>
              </a:rPr>
              <a:t> (</a:t>
            </a:r>
            <a:r>
              <a:rPr lang="en-US" sz="2800" b="1" dirty="0" err="1">
                <a:solidFill>
                  <a:schemeClr val="accent2"/>
                </a:solidFill>
                <a:effectLst>
                  <a:outerShdw blurRad="38100" dist="38100" dir="2700000" algn="tl">
                    <a:srgbClr val="000000"/>
                  </a:outerShdw>
                </a:effectLst>
                <a:latin typeface="Arial" pitchFamily="34" charset="0"/>
              </a:rPr>
              <a:t>uniformidad</a:t>
            </a:r>
            <a:r>
              <a:rPr lang="en-US" sz="2800" b="1" dirty="0">
                <a:solidFill>
                  <a:schemeClr val="accent2"/>
                </a:solidFill>
                <a:effectLst>
                  <a:outerShdw blurRad="38100" dist="38100" dir="2700000" algn="tl">
                    <a:srgbClr val="000000"/>
                  </a:outerShdw>
                </a:effectLst>
                <a:latin typeface="Arial" pitchFamily="34" charset="0"/>
              </a:rPr>
              <a:t>) = Mayor </a:t>
            </a:r>
            <a:r>
              <a:rPr lang="en-US" sz="2800" b="1" dirty="0" err="1">
                <a:solidFill>
                  <a:schemeClr val="accent2"/>
                </a:solidFill>
                <a:effectLst>
                  <a:outerShdw blurRad="38100" dist="38100" dir="2700000" algn="tl">
                    <a:srgbClr val="000000"/>
                  </a:outerShdw>
                </a:effectLst>
                <a:latin typeface="Arial" pitchFamily="34" charset="0"/>
              </a:rPr>
              <a:t>Porosidad</a:t>
            </a:r>
            <a:endParaRPr lang="en-US" sz="2800" b="1" dirty="0">
              <a:solidFill>
                <a:schemeClr val="accent2"/>
              </a:solidFill>
              <a:effectLst>
                <a:outerShdw blurRad="38100" dist="38100" dir="2700000" algn="tl">
                  <a:srgbClr val="000000"/>
                </a:outerShdw>
              </a:effectLst>
              <a:latin typeface="Arial" pitchFamily="34" charset="0"/>
            </a:endParaRPr>
          </a:p>
        </p:txBody>
      </p:sp>
      <p:sp>
        <p:nvSpPr>
          <p:cNvPr id="31748" name="Text Box 5"/>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MLC-1-24</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ext Box 3"/>
          <p:cNvSpPr txBox="1">
            <a:spLocks noChangeArrowheads="1"/>
          </p:cNvSpPr>
          <p:nvPr/>
        </p:nvSpPr>
        <p:spPr bwMode="auto">
          <a:xfrm>
            <a:off x="1" y="3835377"/>
            <a:ext cx="9144000" cy="268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46150">
              <a:tabLst>
                <a:tab pos="5337175" algn="l"/>
              </a:tabLst>
              <a:defRPr sz="2400">
                <a:solidFill>
                  <a:schemeClr val="tx1"/>
                </a:solidFill>
                <a:latin typeface="Times New Roman" pitchFamily="18" charset="0"/>
              </a:defRPr>
            </a:lvl1pPr>
            <a:lvl2pPr defTabSz="946150">
              <a:tabLst>
                <a:tab pos="5337175" algn="l"/>
              </a:tabLst>
              <a:defRPr sz="2400">
                <a:solidFill>
                  <a:schemeClr val="tx1"/>
                </a:solidFill>
                <a:latin typeface="Times New Roman" pitchFamily="18" charset="0"/>
              </a:defRPr>
            </a:lvl2pPr>
            <a:lvl3pPr defTabSz="946150">
              <a:tabLst>
                <a:tab pos="5337175" algn="l"/>
              </a:tabLst>
              <a:defRPr sz="2400">
                <a:solidFill>
                  <a:schemeClr val="tx1"/>
                </a:solidFill>
                <a:latin typeface="Times New Roman" pitchFamily="18" charset="0"/>
              </a:defRPr>
            </a:lvl3pPr>
            <a:lvl4pPr defTabSz="946150">
              <a:tabLst>
                <a:tab pos="5337175" algn="l"/>
              </a:tabLst>
              <a:defRPr sz="2400">
                <a:solidFill>
                  <a:schemeClr val="tx1"/>
                </a:solidFill>
                <a:latin typeface="Times New Roman" pitchFamily="18" charset="0"/>
              </a:defRPr>
            </a:lvl4pPr>
            <a:lvl5pPr defTabSz="946150">
              <a:tabLst>
                <a:tab pos="5337175" algn="l"/>
              </a:tabLst>
              <a:defRPr sz="2400">
                <a:solidFill>
                  <a:schemeClr val="tx1"/>
                </a:solidFill>
                <a:latin typeface="Times New Roman" pitchFamily="18" charset="0"/>
              </a:defRPr>
            </a:lvl5pPr>
            <a:lvl6pPr defTabSz="946150" fontAlgn="base">
              <a:spcBef>
                <a:spcPct val="0"/>
              </a:spcBef>
              <a:spcAft>
                <a:spcPct val="0"/>
              </a:spcAft>
              <a:tabLst>
                <a:tab pos="5337175" algn="l"/>
              </a:tabLst>
              <a:defRPr sz="2400">
                <a:solidFill>
                  <a:schemeClr val="tx1"/>
                </a:solidFill>
                <a:latin typeface="Times New Roman" pitchFamily="18" charset="0"/>
              </a:defRPr>
            </a:lvl6pPr>
            <a:lvl7pPr defTabSz="946150" fontAlgn="base">
              <a:spcBef>
                <a:spcPct val="0"/>
              </a:spcBef>
              <a:spcAft>
                <a:spcPct val="0"/>
              </a:spcAft>
              <a:tabLst>
                <a:tab pos="5337175" algn="l"/>
              </a:tabLst>
              <a:defRPr sz="2400">
                <a:solidFill>
                  <a:schemeClr val="tx1"/>
                </a:solidFill>
                <a:latin typeface="Times New Roman" pitchFamily="18" charset="0"/>
              </a:defRPr>
            </a:lvl7pPr>
            <a:lvl8pPr defTabSz="946150" fontAlgn="base">
              <a:spcBef>
                <a:spcPct val="0"/>
              </a:spcBef>
              <a:spcAft>
                <a:spcPct val="0"/>
              </a:spcAft>
              <a:tabLst>
                <a:tab pos="5337175" algn="l"/>
              </a:tabLst>
              <a:defRPr sz="2400">
                <a:solidFill>
                  <a:schemeClr val="tx1"/>
                </a:solidFill>
                <a:latin typeface="Times New Roman" pitchFamily="18" charset="0"/>
              </a:defRPr>
            </a:lvl8pPr>
            <a:lvl9pPr defTabSz="946150" fontAlgn="base">
              <a:spcBef>
                <a:spcPct val="0"/>
              </a:spcBef>
              <a:spcAft>
                <a:spcPct val="0"/>
              </a:spcAft>
              <a:tabLst>
                <a:tab pos="5337175" algn="l"/>
              </a:tabLst>
              <a:defRPr sz="2400">
                <a:solidFill>
                  <a:schemeClr val="tx1"/>
                </a:solidFill>
                <a:latin typeface="Times New Roman" pitchFamily="18" charset="0"/>
              </a:defRPr>
            </a:lvl9pPr>
          </a:lstStyle>
          <a:p>
            <a:pPr algn="ctr">
              <a:defRPr/>
            </a:pPr>
            <a:r>
              <a:rPr lang="en-US" sz="3200" b="1" u="sng" dirty="0" err="1" smtClean="0">
                <a:solidFill>
                  <a:srgbClr val="FF00FF"/>
                </a:solidFill>
                <a:latin typeface="Arial" pitchFamily="34" charset="0"/>
              </a:rPr>
              <a:t>Rocas</a:t>
            </a:r>
            <a:r>
              <a:rPr lang="en-US" sz="3200" b="1" u="sng" dirty="0" smtClean="0">
                <a:solidFill>
                  <a:srgbClr val="FF00FF"/>
                </a:solidFill>
                <a:latin typeface="Arial" pitchFamily="34" charset="0"/>
              </a:rPr>
              <a:t> </a:t>
            </a:r>
            <a:r>
              <a:rPr lang="en-US" sz="3200" b="1" u="sng" dirty="0" err="1" smtClean="0">
                <a:solidFill>
                  <a:srgbClr val="FF00FF"/>
                </a:solidFill>
                <a:latin typeface="Arial" pitchFamily="34" charset="0"/>
              </a:rPr>
              <a:t>Sedimentarias</a:t>
            </a:r>
            <a:endParaRPr lang="en-US" sz="3200" b="1" u="sng" dirty="0" smtClean="0">
              <a:solidFill>
                <a:srgbClr val="FF00FF"/>
              </a:solidFill>
              <a:latin typeface="Arial" pitchFamily="34" charset="0"/>
            </a:endParaRPr>
          </a:p>
          <a:p>
            <a:pPr algn="ctr">
              <a:lnSpc>
                <a:spcPct val="70000"/>
              </a:lnSpc>
              <a:defRPr/>
            </a:pPr>
            <a:endParaRPr lang="es-AR" b="1" dirty="0" smtClean="0">
              <a:solidFill>
                <a:srgbClr val="FF0000"/>
              </a:solidFill>
              <a:effectLst>
                <a:outerShdw blurRad="38100" dist="38100" dir="2700000" algn="tl">
                  <a:srgbClr val="000000"/>
                </a:outerShdw>
              </a:effectLst>
              <a:latin typeface="Arial" pitchFamily="34" charset="0"/>
            </a:endParaRPr>
          </a:p>
          <a:p>
            <a:pPr algn="ctr">
              <a:tabLst/>
              <a:defRPr/>
            </a:pPr>
            <a:r>
              <a:rPr lang="es-ES" b="1" dirty="0" smtClean="0">
                <a:solidFill>
                  <a:schemeClr val="accent2"/>
                </a:solidFill>
                <a:latin typeface="Arial" pitchFamily="34" charset="0"/>
              </a:rPr>
              <a:t>Grava </a:t>
            </a:r>
            <a:r>
              <a:rPr lang="es-AR" b="1" dirty="0" smtClean="0">
                <a:solidFill>
                  <a:schemeClr val="accent2"/>
                </a:solidFill>
                <a:latin typeface="Arial" pitchFamily="34" charset="0"/>
              </a:rPr>
              <a:t>con Buena Selección</a:t>
            </a:r>
            <a:r>
              <a:rPr lang="es-ES" b="1" dirty="0" smtClean="0">
                <a:solidFill>
                  <a:schemeClr val="accent2"/>
                </a:solidFill>
                <a:latin typeface="Arial" pitchFamily="34" charset="0"/>
              </a:rPr>
              <a:t> </a:t>
            </a:r>
            <a:r>
              <a:rPr lang="es-AR" b="1" dirty="0" smtClean="0">
                <a:solidFill>
                  <a:schemeClr val="accent2"/>
                </a:solidFill>
                <a:latin typeface="Arial" pitchFamily="34" charset="0"/>
              </a:rPr>
              <a:t>			</a:t>
            </a:r>
            <a:r>
              <a:rPr lang="es-ES" b="1" dirty="0" smtClean="0">
                <a:solidFill>
                  <a:schemeClr val="accent2"/>
                </a:solidFill>
                <a:latin typeface="Arial" pitchFamily="34" charset="0"/>
              </a:rPr>
              <a:t>25 - 50%</a:t>
            </a:r>
            <a:br>
              <a:rPr lang="es-ES" b="1" dirty="0" smtClean="0">
                <a:solidFill>
                  <a:schemeClr val="accent2"/>
                </a:solidFill>
                <a:latin typeface="Arial" pitchFamily="34" charset="0"/>
              </a:rPr>
            </a:br>
            <a:r>
              <a:rPr lang="es-ES" b="1" dirty="0" smtClean="0">
                <a:solidFill>
                  <a:schemeClr val="accent2"/>
                </a:solidFill>
                <a:latin typeface="Arial" pitchFamily="34" charset="0"/>
              </a:rPr>
              <a:t>M</a:t>
            </a:r>
            <a:r>
              <a:rPr lang="es-AR" b="1" dirty="0" err="1" smtClean="0">
                <a:solidFill>
                  <a:schemeClr val="accent2"/>
                </a:solidFill>
                <a:latin typeface="Arial" pitchFamily="34" charset="0"/>
              </a:rPr>
              <a:t>ezcla</a:t>
            </a:r>
            <a:r>
              <a:rPr lang="es-AR" b="1" dirty="0" smtClean="0">
                <a:solidFill>
                  <a:schemeClr val="accent2"/>
                </a:solidFill>
                <a:latin typeface="Arial" pitchFamily="34" charset="0"/>
              </a:rPr>
              <a:t> de </a:t>
            </a:r>
            <a:r>
              <a:rPr lang="es-ES" b="1" dirty="0" smtClean="0">
                <a:solidFill>
                  <a:schemeClr val="accent2"/>
                </a:solidFill>
                <a:latin typeface="Arial" pitchFamily="34" charset="0"/>
              </a:rPr>
              <a:t>Arena y </a:t>
            </a:r>
            <a:r>
              <a:rPr lang="es-AR" b="1" dirty="0" smtClean="0">
                <a:solidFill>
                  <a:schemeClr val="accent2"/>
                </a:solidFill>
                <a:latin typeface="Arial" pitchFamily="34" charset="0"/>
              </a:rPr>
              <a:t>G</a:t>
            </a:r>
            <a:r>
              <a:rPr lang="es-ES" b="1" dirty="0" err="1" smtClean="0">
                <a:solidFill>
                  <a:schemeClr val="accent2"/>
                </a:solidFill>
                <a:latin typeface="Arial" pitchFamily="34" charset="0"/>
              </a:rPr>
              <a:t>rava</a:t>
            </a:r>
            <a:r>
              <a:rPr lang="es-AR" b="1" dirty="0" smtClean="0">
                <a:solidFill>
                  <a:schemeClr val="accent2"/>
                </a:solidFill>
                <a:latin typeface="Arial" pitchFamily="34" charset="0"/>
              </a:rPr>
              <a:t>	</a:t>
            </a:r>
            <a:r>
              <a:rPr lang="es-ES" b="1" dirty="0" smtClean="0">
                <a:solidFill>
                  <a:schemeClr val="accent2"/>
                </a:solidFill>
                <a:latin typeface="Arial" pitchFamily="34" charset="0"/>
              </a:rPr>
              <a:t> </a:t>
            </a:r>
            <a:r>
              <a:rPr lang="es-AR" b="1" dirty="0" smtClean="0">
                <a:solidFill>
                  <a:schemeClr val="accent2"/>
                </a:solidFill>
                <a:latin typeface="Arial" pitchFamily="34" charset="0"/>
              </a:rPr>
              <a:t>		           </a:t>
            </a:r>
            <a:r>
              <a:rPr lang="es-ES" b="1" dirty="0" smtClean="0">
                <a:solidFill>
                  <a:schemeClr val="accent2"/>
                </a:solidFill>
                <a:latin typeface="Arial" pitchFamily="34" charset="0"/>
              </a:rPr>
              <a:t>20 - 35%</a:t>
            </a:r>
            <a:br>
              <a:rPr lang="es-ES" b="1" dirty="0" smtClean="0">
                <a:solidFill>
                  <a:schemeClr val="accent2"/>
                </a:solidFill>
                <a:latin typeface="Arial" pitchFamily="34" charset="0"/>
              </a:rPr>
            </a:br>
            <a:r>
              <a:rPr lang="es-AR" b="1" dirty="0" smtClean="0">
                <a:solidFill>
                  <a:schemeClr val="accent2"/>
                </a:solidFill>
                <a:latin typeface="Arial" pitchFamily="34" charset="0"/>
              </a:rPr>
              <a:t>Material Depositado del Hielo del </a:t>
            </a:r>
            <a:r>
              <a:rPr lang="es-ES" b="1" dirty="0" smtClean="0">
                <a:solidFill>
                  <a:schemeClr val="accent2"/>
                </a:solidFill>
                <a:latin typeface="Arial" pitchFamily="34" charset="0"/>
              </a:rPr>
              <a:t>Glaciar</a:t>
            </a:r>
            <a:r>
              <a:rPr lang="es-AR" b="1" dirty="0" smtClean="0">
                <a:solidFill>
                  <a:schemeClr val="accent2"/>
                </a:solidFill>
                <a:latin typeface="Arial" pitchFamily="34" charset="0"/>
              </a:rPr>
              <a:t>	</a:t>
            </a:r>
            <a:r>
              <a:rPr lang="es-ES" b="1" dirty="0" smtClean="0">
                <a:solidFill>
                  <a:schemeClr val="accent2"/>
                </a:solidFill>
                <a:latin typeface="Arial" pitchFamily="34" charset="0"/>
              </a:rPr>
              <a:t>10 - 20%</a:t>
            </a:r>
            <a:br>
              <a:rPr lang="es-ES" b="1" dirty="0" smtClean="0">
                <a:solidFill>
                  <a:schemeClr val="accent2"/>
                </a:solidFill>
                <a:latin typeface="Arial" pitchFamily="34" charset="0"/>
              </a:rPr>
            </a:br>
            <a:r>
              <a:rPr lang="es-ES" b="1" dirty="0" smtClean="0">
                <a:solidFill>
                  <a:schemeClr val="accent2"/>
                </a:solidFill>
                <a:latin typeface="Arial" pitchFamily="34" charset="0"/>
              </a:rPr>
              <a:t>Limo </a:t>
            </a:r>
            <a:r>
              <a:rPr lang="es-AR" b="1" dirty="0" smtClean="0">
                <a:solidFill>
                  <a:schemeClr val="accent2"/>
                </a:solidFill>
                <a:latin typeface="Arial" pitchFamily="34" charset="0"/>
              </a:rPr>
              <a:t>   						</a:t>
            </a:r>
            <a:r>
              <a:rPr lang="es-ES" b="1" dirty="0" smtClean="0">
                <a:solidFill>
                  <a:schemeClr val="accent2"/>
                </a:solidFill>
                <a:latin typeface="Arial" pitchFamily="34" charset="0"/>
              </a:rPr>
              <a:t>35 - 50%</a:t>
            </a:r>
            <a:br>
              <a:rPr lang="es-ES" b="1" dirty="0" smtClean="0">
                <a:solidFill>
                  <a:schemeClr val="accent2"/>
                </a:solidFill>
                <a:latin typeface="Arial" pitchFamily="34" charset="0"/>
              </a:rPr>
            </a:br>
            <a:r>
              <a:rPr lang="es-ES" b="1" dirty="0" smtClean="0">
                <a:solidFill>
                  <a:schemeClr val="accent2"/>
                </a:solidFill>
                <a:latin typeface="Arial" pitchFamily="34" charset="0"/>
              </a:rPr>
              <a:t>Arcilla</a:t>
            </a:r>
            <a:r>
              <a:rPr lang="es-AR" b="1" dirty="0" smtClean="0">
                <a:solidFill>
                  <a:schemeClr val="accent2"/>
                </a:solidFill>
                <a:latin typeface="Arial" pitchFamily="34" charset="0"/>
              </a:rPr>
              <a:t>							</a:t>
            </a:r>
            <a:r>
              <a:rPr lang="en-US" b="1" dirty="0" smtClean="0">
                <a:solidFill>
                  <a:schemeClr val="accent2"/>
                </a:solidFill>
                <a:latin typeface="Arial" pitchFamily="34" charset="0"/>
              </a:rPr>
              <a:t>33 - 60%</a:t>
            </a:r>
          </a:p>
        </p:txBody>
      </p:sp>
      <p:sp>
        <p:nvSpPr>
          <p:cNvPr id="32771" name="Text Box 5"/>
          <p:cNvSpPr txBox="1">
            <a:spLocks noChangeArrowheads="1"/>
          </p:cNvSpPr>
          <p:nvPr/>
        </p:nvSpPr>
        <p:spPr bwMode="auto">
          <a:xfrm>
            <a:off x="0" y="1484784"/>
            <a:ext cx="914400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200" b="1" u="sng" dirty="0" err="1">
                <a:solidFill>
                  <a:srgbClr val="FF00FF"/>
                </a:solidFill>
                <a:latin typeface="Arial" pitchFamily="34" charset="0"/>
              </a:rPr>
              <a:t>Rocas</a:t>
            </a:r>
            <a:r>
              <a:rPr lang="en-US" sz="3200" b="1" u="sng" dirty="0">
                <a:solidFill>
                  <a:srgbClr val="FF00FF"/>
                </a:solidFill>
                <a:latin typeface="Arial" pitchFamily="34" charset="0"/>
              </a:rPr>
              <a:t> </a:t>
            </a:r>
            <a:r>
              <a:rPr lang="en-US" sz="3200" b="1" u="sng" dirty="0" err="1">
                <a:solidFill>
                  <a:srgbClr val="FF00FF"/>
                </a:solidFill>
                <a:latin typeface="Arial" pitchFamily="34" charset="0"/>
              </a:rPr>
              <a:t>Metamorficas</a:t>
            </a:r>
            <a:r>
              <a:rPr lang="en-US" sz="3200" b="1" u="sng" dirty="0">
                <a:solidFill>
                  <a:srgbClr val="FF00FF"/>
                </a:solidFill>
                <a:latin typeface="Arial" pitchFamily="34" charset="0"/>
              </a:rPr>
              <a:t> e </a:t>
            </a:r>
            <a:r>
              <a:rPr lang="en-US" sz="3200" b="1" u="sng" dirty="0" err="1">
                <a:solidFill>
                  <a:srgbClr val="FF00FF"/>
                </a:solidFill>
                <a:latin typeface="Arial" pitchFamily="34" charset="0"/>
              </a:rPr>
              <a:t>Igneas</a:t>
            </a:r>
            <a:endParaRPr lang="en-US" sz="3200" b="1" u="sng" dirty="0">
              <a:solidFill>
                <a:srgbClr val="FF00FF"/>
              </a:solidFill>
              <a:latin typeface="Arial" pitchFamily="34" charset="0"/>
            </a:endParaRPr>
          </a:p>
          <a:p>
            <a:pPr algn="ctr" eaLnBrk="1" hangingPunct="1">
              <a:lnSpc>
                <a:spcPct val="70000"/>
              </a:lnSpc>
            </a:pPr>
            <a:endParaRPr lang="en-US" b="1" dirty="0">
              <a:solidFill>
                <a:schemeClr val="accent2"/>
              </a:solidFill>
              <a:latin typeface="Arial" pitchFamily="34" charset="0"/>
            </a:endParaRPr>
          </a:p>
          <a:p>
            <a:pPr algn="just" eaLnBrk="1" hangingPunct="1"/>
            <a:r>
              <a:rPr lang="en-US" b="1" dirty="0">
                <a:solidFill>
                  <a:schemeClr val="accent2"/>
                </a:solidFill>
                <a:latin typeface="Arial" pitchFamily="34" charset="0"/>
              </a:rPr>
              <a:t>Baja </a:t>
            </a:r>
            <a:r>
              <a:rPr lang="en-US" b="1" dirty="0" err="1">
                <a:solidFill>
                  <a:schemeClr val="accent2"/>
                </a:solidFill>
                <a:latin typeface="Arial" pitchFamily="34" charset="0"/>
              </a:rPr>
              <a:t>Porosidad</a:t>
            </a:r>
            <a:r>
              <a:rPr lang="en-US" b="1" dirty="0">
                <a:solidFill>
                  <a:schemeClr val="accent2"/>
                </a:solidFill>
                <a:latin typeface="Arial" pitchFamily="34" charset="0"/>
              </a:rPr>
              <a:t> </a:t>
            </a:r>
            <a:r>
              <a:rPr lang="en-US" b="1" dirty="0" err="1">
                <a:solidFill>
                  <a:schemeClr val="accent2"/>
                </a:solidFill>
                <a:latin typeface="Arial" pitchFamily="34" charset="0"/>
              </a:rPr>
              <a:t>Primaria</a:t>
            </a:r>
            <a:endParaRPr lang="en-US" b="1" dirty="0">
              <a:solidFill>
                <a:schemeClr val="accent2"/>
              </a:solidFill>
              <a:latin typeface="Arial" pitchFamily="34" charset="0"/>
            </a:endParaRPr>
          </a:p>
          <a:p>
            <a:pPr algn="just" eaLnBrk="1" hangingPunct="1"/>
            <a:r>
              <a:rPr lang="en-US" b="1" dirty="0" err="1">
                <a:solidFill>
                  <a:schemeClr val="accent2"/>
                </a:solidFill>
                <a:latin typeface="Arial" pitchFamily="34" charset="0"/>
              </a:rPr>
              <a:t>Puede</a:t>
            </a:r>
            <a:r>
              <a:rPr lang="en-US" b="1" dirty="0">
                <a:solidFill>
                  <a:schemeClr val="accent2"/>
                </a:solidFill>
                <a:latin typeface="Arial" pitchFamily="34" charset="0"/>
              </a:rPr>
              <a:t> </a:t>
            </a:r>
            <a:r>
              <a:rPr lang="en-US" b="1" dirty="0" err="1">
                <a:solidFill>
                  <a:schemeClr val="accent2"/>
                </a:solidFill>
                <a:latin typeface="Arial" pitchFamily="34" charset="0"/>
              </a:rPr>
              <a:t>Tener</a:t>
            </a:r>
            <a:r>
              <a:rPr lang="en-US" b="1" dirty="0">
                <a:solidFill>
                  <a:schemeClr val="accent2"/>
                </a:solidFill>
                <a:latin typeface="Arial" pitchFamily="34" charset="0"/>
              </a:rPr>
              <a:t> Alta </a:t>
            </a:r>
            <a:r>
              <a:rPr lang="en-US" b="1" dirty="0" err="1">
                <a:solidFill>
                  <a:schemeClr val="accent2"/>
                </a:solidFill>
                <a:latin typeface="Arial" pitchFamily="34" charset="0"/>
              </a:rPr>
              <a:t>Porosidad</a:t>
            </a:r>
            <a:r>
              <a:rPr lang="en-US" b="1" dirty="0">
                <a:solidFill>
                  <a:schemeClr val="accent2"/>
                </a:solidFill>
                <a:latin typeface="Arial" pitchFamily="34" charset="0"/>
              </a:rPr>
              <a:t> </a:t>
            </a:r>
            <a:r>
              <a:rPr lang="en-US" b="1" dirty="0" err="1">
                <a:solidFill>
                  <a:schemeClr val="accent2"/>
                </a:solidFill>
                <a:latin typeface="Arial" pitchFamily="34" charset="0"/>
              </a:rPr>
              <a:t>Secundaria</a:t>
            </a:r>
            <a:endParaRPr lang="en-US" b="1" dirty="0">
              <a:solidFill>
                <a:schemeClr val="accent2"/>
              </a:solidFill>
              <a:latin typeface="Arial" pitchFamily="34" charset="0"/>
            </a:endParaRPr>
          </a:p>
        </p:txBody>
      </p:sp>
      <p:sp>
        <p:nvSpPr>
          <p:cNvPr id="129030" name="Rectangle 6"/>
          <p:cNvSpPr>
            <a:spLocks noChangeArrowheads="1"/>
          </p:cNvSpPr>
          <p:nvPr/>
        </p:nvSpPr>
        <p:spPr bwMode="auto">
          <a:xfrm>
            <a:off x="2123728" y="116632"/>
            <a:ext cx="43545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200" b="1" u="sng" dirty="0" err="1">
                <a:solidFill>
                  <a:schemeClr val="accent2"/>
                </a:solidFill>
                <a:effectLst>
                  <a:outerShdw blurRad="38100" dist="38100" dir="2700000" algn="tl">
                    <a:srgbClr val="000000"/>
                  </a:outerShdw>
                </a:effectLst>
                <a:latin typeface="Arial" pitchFamily="34" charset="0"/>
              </a:rPr>
              <a:t>Rangos</a:t>
            </a:r>
            <a:r>
              <a:rPr lang="en-US" sz="3200" b="1" u="sng" dirty="0">
                <a:solidFill>
                  <a:schemeClr val="accent2"/>
                </a:solidFill>
                <a:effectLst>
                  <a:outerShdw blurRad="38100" dist="38100" dir="2700000" algn="tl">
                    <a:srgbClr val="000000"/>
                  </a:outerShdw>
                </a:effectLst>
                <a:latin typeface="Arial" pitchFamily="34" charset="0"/>
              </a:rPr>
              <a:t> de </a:t>
            </a:r>
            <a:r>
              <a:rPr lang="en-US" sz="3200" b="1" u="sng" dirty="0" err="1">
                <a:solidFill>
                  <a:schemeClr val="accent2"/>
                </a:solidFill>
                <a:effectLst>
                  <a:outerShdw blurRad="38100" dist="38100" dir="2700000" algn="tl">
                    <a:srgbClr val="000000"/>
                  </a:outerShdw>
                </a:effectLst>
                <a:latin typeface="Arial" pitchFamily="34" charset="0"/>
              </a:rPr>
              <a:t>Porosidad</a:t>
            </a:r>
            <a:endParaRPr lang="es-ES" sz="3200" b="1" u="sng" dirty="0">
              <a:solidFill>
                <a:schemeClr val="accent2"/>
              </a:solidFill>
              <a:effectLst>
                <a:outerShdw blurRad="38100" dist="38100" dir="2700000" algn="tl">
                  <a:srgbClr val="000000"/>
                </a:outerShdw>
              </a:effectLst>
              <a:latin typeface="Arial" pitchFamily="34" charset="0"/>
            </a:endParaRPr>
          </a:p>
        </p:txBody>
      </p:sp>
      <p:sp>
        <p:nvSpPr>
          <p:cNvPr id="32773" name="Text Box 7"/>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MLC-1-25</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0"/>
            <a:ext cx="9144000" cy="265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AR" sz="3200" b="1" dirty="0">
                <a:solidFill>
                  <a:srgbClr val="FF0000"/>
                </a:solidFill>
                <a:effectLst>
                  <a:outerShdw blurRad="38100" dist="38100" dir="2700000" algn="tl">
                    <a:srgbClr val="000000"/>
                  </a:outerShdw>
                </a:effectLst>
                <a:latin typeface="Comic Sans MS" pitchFamily="66" charset="0"/>
                <a:cs typeface="Arial" pitchFamily="34" charset="0"/>
              </a:rPr>
              <a:t>3) </a:t>
            </a:r>
            <a:r>
              <a:rPr lang="es-ES" sz="3200" b="1" u="sng" dirty="0">
                <a:solidFill>
                  <a:srgbClr val="FF0000"/>
                </a:solidFill>
                <a:effectLst>
                  <a:outerShdw blurRad="38100" dist="38100" dir="2700000" algn="tl">
                    <a:srgbClr val="000000"/>
                  </a:outerShdw>
                </a:effectLst>
                <a:latin typeface="Comic Sans MS" pitchFamily="66" charset="0"/>
                <a:cs typeface="Arial" pitchFamily="34" charset="0"/>
              </a:rPr>
              <a:t>Forma de los granos</a:t>
            </a:r>
          </a:p>
          <a:p>
            <a:pPr>
              <a:lnSpc>
                <a:spcPct val="80000"/>
              </a:lnSpc>
              <a:defRPr/>
            </a:pPr>
            <a:r>
              <a:rPr lang="es-ES" b="1" dirty="0">
                <a:latin typeface="Comic Sans MS" pitchFamily="66" charset="0"/>
                <a:cs typeface="Arial" pitchFamily="34" charset="0"/>
              </a:rPr>
              <a:t> </a:t>
            </a:r>
            <a:endParaRPr lang="es-ES" b="1" dirty="0">
              <a:latin typeface="Comic Sans MS" pitchFamily="66" charset="0"/>
              <a:cs typeface="Times New Roman" pitchFamily="18" charset="0"/>
            </a:endParaRPr>
          </a:p>
          <a:p>
            <a:pPr algn="ctr">
              <a:defRPr/>
            </a:pPr>
            <a:r>
              <a:rPr lang="es-AR" sz="2200" dirty="0">
                <a:solidFill>
                  <a:srgbClr val="FF0000"/>
                </a:solidFill>
                <a:effectLst>
                  <a:outerShdw blurRad="38100" dist="38100" dir="2700000" algn="tl">
                    <a:srgbClr val="000000"/>
                  </a:outerShdw>
                </a:effectLst>
                <a:latin typeface="Comic Sans MS" pitchFamily="66" charset="0"/>
                <a:cs typeface="Arial" pitchFamily="34" charset="0"/>
              </a:rPr>
              <a:t>A</a:t>
            </a:r>
            <a:r>
              <a:rPr lang="es-ES" sz="2200" dirty="0">
                <a:solidFill>
                  <a:srgbClr val="FF0000"/>
                </a:solidFill>
                <a:effectLst>
                  <a:outerShdw blurRad="38100" dist="38100" dir="2700000" algn="tl">
                    <a:srgbClr val="000000"/>
                  </a:outerShdw>
                </a:effectLst>
                <a:latin typeface="Comic Sans MS" pitchFamily="66" charset="0"/>
                <a:cs typeface="Arial" pitchFamily="34" charset="0"/>
              </a:rPr>
              <a:t> </a:t>
            </a:r>
            <a:r>
              <a:rPr lang="es-ES" sz="2200" u="sng" dirty="0">
                <a:solidFill>
                  <a:srgbClr val="FF0000"/>
                </a:solidFill>
                <a:effectLst>
                  <a:outerShdw blurRad="38100" dist="38100" dir="2700000" algn="tl">
                    <a:srgbClr val="000000"/>
                  </a:outerShdw>
                </a:effectLst>
                <a:latin typeface="Comic Sans MS" pitchFamily="66" charset="0"/>
                <a:cs typeface="Arial" pitchFamily="34" charset="0"/>
              </a:rPr>
              <a:t>mayor</a:t>
            </a:r>
            <a:r>
              <a:rPr lang="es-ES" sz="2200" dirty="0">
                <a:solidFill>
                  <a:srgbClr val="FF0000"/>
                </a:solidFill>
                <a:effectLst>
                  <a:outerShdw blurRad="38100" dist="38100" dir="2700000" algn="tl">
                    <a:srgbClr val="000000"/>
                  </a:outerShdw>
                </a:effectLst>
                <a:latin typeface="Comic Sans MS" pitchFamily="66" charset="0"/>
                <a:cs typeface="Arial" pitchFamily="34" charset="0"/>
              </a:rPr>
              <a:t> </a:t>
            </a:r>
            <a:r>
              <a:rPr lang="es-AR" sz="2200" dirty="0">
                <a:solidFill>
                  <a:srgbClr val="FF0000"/>
                </a:solidFill>
                <a:effectLst>
                  <a:outerShdw blurRad="38100" dist="38100" dir="2700000" algn="tl">
                    <a:srgbClr val="000000"/>
                  </a:outerShdw>
                </a:effectLst>
                <a:latin typeface="Comic Sans MS" pitchFamily="66" charset="0"/>
                <a:cs typeface="Arial" pitchFamily="34" charset="0"/>
              </a:rPr>
              <a:t>redondez y </a:t>
            </a:r>
            <a:r>
              <a:rPr lang="es-ES" sz="2200" dirty="0">
                <a:solidFill>
                  <a:srgbClr val="FF3399"/>
                </a:solidFill>
                <a:effectLst>
                  <a:outerShdw blurRad="38100" dist="38100" dir="2700000" algn="tl">
                    <a:srgbClr val="000000"/>
                  </a:outerShdw>
                </a:effectLst>
                <a:latin typeface="Comic Sans MS" pitchFamily="66" charset="0"/>
                <a:cs typeface="Arial" pitchFamily="34" charset="0"/>
              </a:rPr>
              <a:t>esfericidad de las partículas </a:t>
            </a:r>
            <a:r>
              <a:rPr lang="es-ES" sz="2200" u="sng" dirty="0">
                <a:solidFill>
                  <a:srgbClr val="FFFF00"/>
                </a:solidFill>
                <a:effectLst>
                  <a:outerShdw blurRad="38100" dist="38100" dir="2700000" algn="tl">
                    <a:srgbClr val="000000"/>
                  </a:outerShdw>
                </a:effectLst>
                <a:latin typeface="Comic Sans MS" pitchFamily="66" charset="0"/>
                <a:cs typeface="Arial" pitchFamily="34" charset="0"/>
              </a:rPr>
              <a:t>menor </a:t>
            </a:r>
            <a:r>
              <a:rPr lang="es-AR" sz="2200" dirty="0">
                <a:solidFill>
                  <a:srgbClr val="FF3399"/>
                </a:solidFill>
                <a:effectLst>
                  <a:outerShdw blurRad="38100" dist="38100" dir="2700000" algn="tl">
                    <a:srgbClr val="000000"/>
                  </a:outerShdw>
                </a:effectLst>
                <a:latin typeface="Symbol" pitchFamily="18" charset="2"/>
                <a:cs typeface="Arial" pitchFamily="34" charset="0"/>
              </a:rPr>
              <a:t>f</a:t>
            </a:r>
          </a:p>
          <a:p>
            <a:pPr algn="ctr">
              <a:lnSpc>
                <a:spcPct val="60000"/>
              </a:lnSpc>
              <a:defRPr/>
            </a:pPr>
            <a:endParaRPr lang="es-AR" sz="2200" dirty="0">
              <a:solidFill>
                <a:srgbClr val="FF0000"/>
              </a:solidFill>
              <a:effectLst>
                <a:outerShdw blurRad="38100" dist="38100" dir="2700000" algn="tl">
                  <a:srgbClr val="000000"/>
                </a:outerShdw>
              </a:effectLst>
              <a:latin typeface="Symbol" pitchFamily="18" charset="2"/>
              <a:cs typeface="Arial" pitchFamily="34" charset="0"/>
            </a:endParaRPr>
          </a:p>
          <a:p>
            <a:pPr algn="just">
              <a:defRPr/>
            </a:pPr>
            <a:r>
              <a:rPr lang="es-ES" sz="2000" dirty="0">
                <a:latin typeface="Comic Sans MS" pitchFamily="66" charset="0"/>
                <a:cs typeface="Arial" pitchFamily="34" charset="0"/>
              </a:rPr>
              <a:t>Ensayos con arenas de playa bastante esféricas dan </a:t>
            </a:r>
            <a:r>
              <a:rPr lang="es-AR" sz="2000" dirty="0">
                <a:latin typeface="Symbol" pitchFamily="18" charset="2"/>
                <a:cs typeface="Arial" pitchFamily="34" charset="0"/>
              </a:rPr>
              <a:t>f</a:t>
            </a:r>
            <a:r>
              <a:rPr lang="es-ES" sz="2000" dirty="0">
                <a:latin typeface="Comic Sans MS" pitchFamily="66" charset="0"/>
                <a:cs typeface="Arial" pitchFamily="34" charset="0"/>
              </a:rPr>
              <a:t> del orden del 40 %, mientras que con mica pulverizada, cuyas partículas laminares de muy poco espesor tienen el mismo orden de tamaño que los granos de arena</a:t>
            </a:r>
            <a:r>
              <a:rPr lang="es-AR" sz="2000" dirty="0">
                <a:latin typeface="Comic Sans MS" pitchFamily="66" charset="0"/>
                <a:cs typeface="Arial" pitchFamily="34" charset="0"/>
              </a:rPr>
              <a:t>,</a:t>
            </a:r>
            <a:r>
              <a:rPr lang="es-ES" sz="2000" dirty="0">
                <a:latin typeface="Comic Sans MS" pitchFamily="66" charset="0"/>
                <a:cs typeface="Arial" pitchFamily="34" charset="0"/>
              </a:rPr>
              <a:t> da </a:t>
            </a:r>
            <a:r>
              <a:rPr lang="es-AR" sz="2000" dirty="0">
                <a:latin typeface="Symbol" pitchFamily="18" charset="2"/>
                <a:cs typeface="Arial" pitchFamily="34" charset="0"/>
              </a:rPr>
              <a:t>f </a:t>
            </a:r>
            <a:r>
              <a:rPr lang="es-ES" sz="2000" dirty="0">
                <a:latin typeface="Comic Sans MS" pitchFamily="66" charset="0"/>
                <a:cs typeface="Arial" pitchFamily="34" charset="0"/>
              </a:rPr>
              <a:t>que puede superar el 80 %.</a:t>
            </a:r>
            <a:r>
              <a:rPr lang="es-ES" sz="2000" b="1" dirty="0">
                <a:latin typeface="Comic Sans MS" pitchFamily="66" charset="0"/>
              </a:rPr>
              <a:t> </a:t>
            </a:r>
          </a:p>
        </p:txBody>
      </p:sp>
      <p:graphicFrame>
        <p:nvGraphicFramePr>
          <p:cNvPr id="33795" name="Object 4"/>
          <p:cNvGraphicFramePr>
            <a:graphicFrameLocks noChangeAspect="1"/>
          </p:cNvGraphicFramePr>
          <p:nvPr>
            <p:extLst>
              <p:ext uri="{D42A27DB-BD31-4B8C-83A1-F6EECF244321}">
                <p14:modId xmlns:p14="http://schemas.microsoft.com/office/powerpoint/2010/main" val="29020144"/>
              </p:ext>
            </p:extLst>
          </p:nvPr>
        </p:nvGraphicFramePr>
        <p:xfrm>
          <a:off x="539552" y="2670097"/>
          <a:ext cx="8064896" cy="4192999"/>
        </p:xfrm>
        <a:graphic>
          <a:graphicData uri="http://schemas.openxmlformats.org/presentationml/2006/ole">
            <mc:AlternateContent xmlns:mc="http://schemas.openxmlformats.org/markup-compatibility/2006">
              <mc:Choice xmlns:v="urn:schemas-microsoft-com:vml" Requires="v">
                <p:oleObj spid="_x0000_s33857" name="Imagen de mapa de bits" r:id="rId3" imgW="5990476" imgH="3115110" progId="Paint.Picture">
                  <p:embed/>
                </p:oleObj>
              </mc:Choice>
              <mc:Fallback>
                <p:oleObj name="Imagen de mapa de bits" r:id="rId3" imgW="5990476" imgH="3115110"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670097"/>
                        <a:ext cx="8064896" cy="4192999"/>
                      </a:xfrm>
                      <a:prstGeom prst="rect">
                        <a:avLst/>
                      </a:prstGeom>
                      <a:noFill/>
                      <a:ln w="57150">
                        <a:solidFill>
                          <a:srgbClr val="FFDEBD"/>
                        </a:solidFill>
                        <a:miter lim="800000"/>
                        <a:headEnd/>
                        <a:tailEnd/>
                      </a:ln>
                      <a:effectLst/>
                      <a:extLst/>
                    </p:spPr>
                  </p:pic>
                </p:oleObj>
              </mc:Fallback>
            </mc:AlternateContent>
          </a:graphicData>
        </a:graphic>
      </p:graphicFrame>
      <p:sp>
        <p:nvSpPr>
          <p:cNvPr id="33796" name="Text Box 5"/>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MLC-1-26</a:t>
            </a:r>
            <a:endParaRPr lang="es-ES" sz="1200" b="1">
              <a:solidFill>
                <a:srgbClr val="FF7C80"/>
              </a:solidFill>
            </a:endParaRPr>
          </a:p>
        </p:txBody>
      </p:sp>
      <p:sp>
        <p:nvSpPr>
          <p:cNvPr id="2" name="Elipse 1"/>
          <p:cNvSpPr/>
          <p:nvPr/>
        </p:nvSpPr>
        <p:spPr>
          <a:xfrm>
            <a:off x="7380312" y="3323190"/>
            <a:ext cx="749722" cy="8640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613674"/>
            <a:ext cx="9144000"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AR" sz="3600" b="1" dirty="0">
                <a:solidFill>
                  <a:srgbClr val="FF0000"/>
                </a:solidFill>
                <a:effectLst>
                  <a:outerShdw blurRad="38100" dist="38100" dir="2700000" algn="tl">
                    <a:srgbClr val="000000"/>
                  </a:outerShdw>
                </a:effectLst>
                <a:latin typeface="Comic Sans MS" pitchFamily="66" charset="0"/>
                <a:cs typeface="Arial" pitchFamily="34" charset="0"/>
              </a:rPr>
              <a:t>4) </a:t>
            </a:r>
            <a:r>
              <a:rPr lang="es-ES" sz="3600" b="1" u="sng" dirty="0">
                <a:solidFill>
                  <a:srgbClr val="FF0000"/>
                </a:solidFill>
                <a:effectLst>
                  <a:outerShdw blurRad="38100" dist="38100" dir="2700000" algn="tl">
                    <a:srgbClr val="000000"/>
                  </a:outerShdw>
                </a:effectLst>
                <a:latin typeface="Comic Sans MS" pitchFamily="66" charset="0"/>
                <a:cs typeface="Arial" pitchFamily="34" charset="0"/>
              </a:rPr>
              <a:t>Compactación</a:t>
            </a:r>
          </a:p>
          <a:p>
            <a:pPr>
              <a:lnSpc>
                <a:spcPct val="150000"/>
              </a:lnSpc>
              <a:defRPr/>
            </a:pPr>
            <a:endParaRPr lang="es-ES" sz="2800" dirty="0">
              <a:effectLst>
                <a:outerShdw blurRad="38100" dist="38100" dir="2700000" algn="tl">
                  <a:srgbClr val="FFFFFF"/>
                </a:outerShdw>
              </a:effectLst>
              <a:latin typeface="Comic Sans MS" pitchFamily="66" charset="0"/>
              <a:cs typeface="Times New Roman" pitchFamily="18" charset="0"/>
            </a:endParaRPr>
          </a:p>
          <a:p>
            <a:pPr algn="just">
              <a:defRPr/>
            </a:pPr>
            <a:r>
              <a:rPr lang="es-ES" sz="2800" dirty="0">
                <a:latin typeface="Comic Sans MS" pitchFamily="66" charset="0"/>
                <a:cs typeface="Arial" pitchFamily="34" charset="0"/>
              </a:rPr>
              <a:t>El efecto depende de la calidad mecánica y de la plasticidad de las partículas. </a:t>
            </a:r>
            <a:endParaRPr lang="es-AR" sz="2800" dirty="0">
              <a:latin typeface="Comic Sans MS" pitchFamily="66" charset="0"/>
              <a:cs typeface="Arial" pitchFamily="34" charset="0"/>
            </a:endParaRPr>
          </a:p>
          <a:p>
            <a:pPr algn="just">
              <a:defRPr/>
            </a:pPr>
            <a:endParaRPr lang="es-AR" sz="2800" dirty="0">
              <a:latin typeface="Comic Sans MS" pitchFamily="66" charset="0"/>
              <a:cs typeface="Arial" pitchFamily="34" charset="0"/>
            </a:endParaRPr>
          </a:p>
          <a:p>
            <a:pPr algn="just">
              <a:defRPr/>
            </a:pPr>
            <a:r>
              <a:rPr lang="es-ES" sz="2800" dirty="0">
                <a:latin typeface="Comic Sans MS" pitchFamily="66" charset="0"/>
                <a:cs typeface="Arial" pitchFamily="34" charset="0"/>
              </a:rPr>
              <a:t>Las </a:t>
            </a:r>
            <a:r>
              <a:rPr lang="es-ES" sz="2800" b="1" dirty="0">
                <a:solidFill>
                  <a:srgbClr val="FF00FF"/>
                </a:solidFill>
                <a:latin typeface="Comic Sans MS" pitchFamily="66" charset="0"/>
                <a:cs typeface="Arial" pitchFamily="34" charset="0"/>
              </a:rPr>
              <a:t>arenas limpias</a:t>
            </a:r>
            <a:r>
              <a:rPr lang="es-ES" sz="2800" dirty="0">
                <a:latin typeface="Comic Sans MS" pitchFamily="66" charset="0"/>
                <a:cs typeface="Arial" pitchFamily="34" charset="0"/>
              </a:rPr>
              <a:t>, constituidas por partículas duras y resistentes, reducen por fuerte compactación alrededor del </a:t>
            </a:r>
            <a:r>
              <a:rPr lang="es-ES" sz="2800" b="1" dirty="0">
                <a:solidFill>
                  <a:srgbClr val="FF00FF"/>
                </a:solidFill>
                <a:latin typeface="Comic Sans MS" pitchFamily="66" charset="0"/>
                <a:cs typeface="Arial" pitchFamily="34" charset="0"/>
              </a:rPr>
              <a:t>5%</a:t>
            </a:r>
            <a:r>
              <a:rPr lang="es-ES" sz="2800" dirty="0">
                <a:latin typeface="Comic Sans MS" pitchFamily="66" charset="0"/>
                <a:cs typeface="Arial" pitchFamily="34" charset="0"/>
              </a:rPr>
              <a:t> de la porosidad obtenida cuando el conjunto está flojo. </a:t>
            </a:r>
            <a:endParaRPr lang="es-AR" sz="2800" dirty="0">
              <a:latin typeface="Comic Sans MS" pitchFamily="66" charset="0"/>
              <a:cs typeface="Arial" pitchFamily="34" charset="0"/>
            </a:endParaRPr>
          </a:p>
          <a:p>
            <a:pPr algn="just">
              <a:defRPr/>
            </a:pPr>
            <a:endParaRPr lang="es-AR" sz="2800" dirty="0">
              <a:latin typeface="Comic Sans MS" pitchFamily="66" charset="0"/>
              <a:cs typeface="Arial" pitchFamily="34" charset="0"/>
            </a:endParaRPr>
          </a:p>
          <a:p>
            <a:pPr algn="just">
              <a:defRPr/>
            </a:pPr>
            <a:r>
              <a:rPr lang="es-ES" sz="2800" dirty="0">
                <a:latin typeface="Comic Sans MS" pitchFamily="66" charset="0"/>
                <a:cs typeface="Arial" pitchFamily="34" charset="0"/>
              </a:rPr>
              <a:t>En cambio en los </a:t>
            </a:r>
            <a:r>
              <a:rPr lang="es-ES" sz="2800" b="1" dirty="0" err="1">
                <a:solidFill>
                  <a:srgbClr val="FF00FF"/>
                </a:solidFill>
                <a:latin typeface="Comic Sans MS" pitchFamily="66" charset="0"/>
                <a:cs typeface="Arial" pitchFamily="34" charset="0"/>
              </a:rPr>
              <a:t>carbonáticos</a:t>
            </a:r>
            <a:r>
              <a:rPr lang="es-ES" sz="2800" b="1" dirty="0">
                <a:solidFill>
                  <a:srgbClr val="FF00FF"/>
                </a:solidFill>
                <a:latin typeface="Comic Sans MS" pitchFamily="66" charset="0"/>
                <a:cs typeface="Arial" pitchFamily="34" charset="0"/>
              </a:rPr>
              <a:t> y arcillas</a:t>
            </a:r>
            <a:r>
              <a:rPr lang="es-ES" sz="2800" dirty="0">
                <a:latin typeface="Comic Sans MS" pitchFamily="66" charset="0"/>
                <a:cs typeface="Arial" pitchFamily="34" charset="0"/>
              </a:rPr>
              <a:t> se reduce a </a:t>
            </a:r>
            <a:r>
              <a:rPr lang="es-ES" sz="2800" b="1" dirty="0">
                <a:solidFill>
                  <a:srgbClr val="FF00FF"/>
                </a:solidFill>
                <a:latin typeface="Comic Sans MS" pitchFamily="66" charset="0"/>
                <a:cs typeface="Arial" pitchFamily="34" charset="0"/>
              </a:rPr>
              <a:t>un tercio</a:t>
            </a:r>
            <a:r>
              <a:rPr lang="es-ES" sz="2800" dirty="0">
                <a:latin typeface="Comic Sans MS" pitchFamily="66" charset="0"/>
                <a:cs typeface="Arial" pitchFamily="34" charset="0"/>
              </a:rPr>
              <a:t> del valor original o menos aún.</a:t>
            </a:r>
            <a:endParaRPr lang="es-ES" sz="2800" dirty="0">
              <a:latin typeface="Comic Sans MS" pitchFamily="66" charset="0"/>
              <a:cs typeface="Times New Roman" pitchFamily="18" charset="0"/>
            </a:endParaRPr>
          </a:p>
          <a:p>
            <a:pPr>
              <a:defRPr/>
            </a:pPr>
            <a:endParaRPr lang="es-ES" dirty="0">
              <a:latin typeface="Comic Sans MS" pitchFamily="66" charset="0"/>
            </a:endParaRPr>
          </a:p>
        </p:txBody>
      </p:sp>
      <p:sp>
        <p:nvSpPr>
          <p:cNvPr id="34819" name="Text Box 3"/>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MLC-1-27</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0" y="2703471"/>
            <a:ext cx="639870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dirty="0">
                <a:latin typeface="Comic Sans MS" pitchFamily="66" charset="0"/>
                <a:cs typeface="Arial" pitchFamily="34" charset="0"/>
              </a:rPr>
              <a:t>Las aguas </a:t>
            </a:r>
            <a:r>
              <a:rPr lang="es-ES" dirty="0">
                <a:latin typeface="Comic Sans MS" pitchFamily="66" charset="0"/>
                <a:cs typeface="Arial" pitchFamily="34" charset="0"/>
              </a:rPr>
              <a:t>pueden llevar también </a:t>
            </a:r>
            <a:r>
              <a:rPr lang="es-ES" dirty="0">
                <a:solidFill>
                  <a:srgbClr val="FF0000"/>
                </a:solidFill>
                <a:latin typeface="Comic Sans MS" pitchFamily="66" charset="0"/>
                <a:cs typeface="Arial" pitchFamily="34" charset="0"/>
              </a:rPr>
              <a:t>partículas muy finas en suspensión</a:t>
            </a:r>
            <a:r>
              <a:rPr lang="es-ES" dirty="0">
                <a:latin typeface="Comic Sans MS" pitchFamily="66" charset="0"/>
                <a:cs typeface="Arial" pitchFamily="34" charset="0"/>
              </a:rPr>
              <a:t>, como ser </a:t>
            </a:r>
            <a:r>
              <a:rPr lang="es-ES" dirty="0">
                <a:solidFill>
                  <a:srgbClr val="FF0000"/>
                </a:solidFill>
                <a:latin typeface="Comic Sans MS" pitchFamily="66" charset="0"/>
                <a:cs typeface="Arial" pitchFamily="34" charset="0"/>
              </a:rPr>
              <a:t>arcillas coloidales</a:t>
            </a:r>
            <a:r>
              <a:rPr lang="es-ES" dirty="0">
                <a:latin typeface="Comic Sans MS" pitchFamily="66" charset="0"/>
                <a:cs typeface="Arial" pitchFamily="34" charset="0"/>
              </a:rPr>
              <a:t>, que son abandonadas en la formación arenosa. </a:t>
            </a:r>
            <a:endParaRPr lang="es-AR" dirty="0">
              <a:latin typeface="Comic Sans MS" pitchFamily="66" charset="0"/>
              <a:cs typeface="Arial" pitchFamily="34" charset="0"/>
            </a:endParaRPr>
          </a:p>
          <a:p>
            <a:pPr eaLnBrk="1" hangingPunct="1"/>
            <a:endParaRPr lang="es-AR" dirty="0">
              <a:latin typeface="Comic Sans MS" pitchFamily="66" charset="0"/>
              <a:cs typeface="Arial" pitchFamily="34" charset="0"/>
            </a:endParaRPr>
          </a:p>
          <a:p>
            <a:pPr eaLnBrk="1" hangingPunct="1"/>
            <a:r>
              <a:rPr lang="es-ES" dirty="0">
                <a:latin typeface="Comic Sans MS" pitchFamily="66" charset="0"/>
                <a:cs typeface="Arial" pitchFamily="34" charset="0"/>
              </a:rPr>
              <a:t>Pueden producirse también </a:t>
            </a:r>
            <a:r>
              <a:rPr lang="es-ES" dirty="0">
                <a:solidFill>
                  <a:srgbClr val="FF0000"/>
                </a:solidFill>
                <a:latin typeface="Comic Sans MS" pitchFamily="66" charset="0"/>
                <a:cs typeface="Arial" pitchFamily="34" charset="0"/>
              </a:rPr>
              <a:t>precipitaciones y floculaciones por reacciones iónicas</a:t>
            </a:r>
            <a:r>
              <a:rPr lang="es-ES" dirty="0">
                <a:latin typeface="Comic Sans MS" pitchFamily="66" charset="0"/>
                <a:cs typeface="Arial" pitchFamily="34" charset="0"/>
              </a:rPr>
              <a:t> en caso de diferir la composición salina del agua que invade la formación con </a:t>
            </a:r>
            <a:r>
              <a:rPr lang="es-AR" dirty="0">
                <a:latin typeface="Comic Sans MS" pitchFamily="66" charset="0"/>
                <a:cs typeface="Arial" pitchFamily="34" charset="0"/>
              </a:rPr>
              <a:t>el agua </a:t>
            </a:r>
            <a:r>
              <a:rPr lang="es-ES" dirty="0">
                <a:latin typeface="Comic Sans MS" pitchFamily="66" charset="0"/>
                <a:cs typeface="Arial" pitchFamily="34" charset="0"/>
              </a:rPr>
              <a:t>que ya estaba saturando a la misma.</a:t>
            </a:r>
            <a:endParaRPr lang="es-ES" dirty="0">
              <a:latin typeface="Comic Sans MS" pitchFamily="66" charset="0"/>
            </a:endParaRPr>
          </a:p>
        </p:txBody>
      </p:sp>
      <p:graphicFrame>
        <p:nvGraphicFramePr>
          <p:cNvPr id="35843" name="Object 3"/>
          <p:cNvGraphicFramePr>
            <a:graphicFrameLocks noChangeAspect="1"/>
          </p:cNvGraphicFramePr>
          <p:nvPr>
            <p:extLst>
              <p:ext uri="{D42A27DB-BD31-4B8C-83A1-F6EECF244321}">
                <p14:modId xmlns:p14="http://schemas.microsoft.com/office/powerpoint/2010/main" val="1505622662"/>
              </p:ext>
            </p:extLst>
          </p:nvPr>
        </p:nvGraphicFramePr>
        <p:xfrm>
          <a:off x="6396608" y="1916832"/>
          <a:ext cx="2711896" cy="4896544"/>
        </p:xfrm>
        <a:graphic>
          <a:graphicData uri="http://schemas.openxmlformats.org/presentationml/2006/ole">
            <mc:AlternateContent xmlns:mc="http://schemas.openxmlformats.org/markup-compatibility/2006">
              <mc:Choice xmlns:v="urn:schemas-microsoft-com:vml" Requires="v">
                <p:oleObj spid="_x0000_s35907" name="Imagen de mapa de bits" r:id="rId3" imgW="2553056" imgH="4334480" progId="Paint.Picture">
                  <p:embed/>
                </p:oleObj>
              </mc:Choice>
              <mc:Fallback>
                <p:oleObj name="Imagen de mapa de bits" r:id="rId3" imgW="2553056" imgH="4334480"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6608" y="1916832"/>
                        <a:ext cx="2711896" cy="4896544"/>
                      </a:xfrm>
                      <a:prstGeom prst="rect">
                        <a:avLst/>
                      </a:prstGeom>
                      <a:noFill/>
                      <a:ln>
                        <a:noFill/>
                      </a:ln>
                      <a:effectLst/>
                      <a:extLst/>
                    </p:spPr>
                  </p:pic>
                </p:oleObj>
              </mc:Fallback>
            </mc:AlternateContent>
          </a:graphicData>
        </a:graphic>
      </p:graphicFrame>
      <p:sp>
        <p:nvSpPr>
          <p:cNvPr id="32772" name="Rectangle 4"/>
          <p:cNvSpPr>
            <a:spLocks noChangeArrowheads="1"/>
          </p:cNvSpPr>
          <p:nvPr/>
        </p:nvSpPr>
        <p:spPr bwMode="auto">
          <a:xfrm>
            <a:off x="683568" y="53181"/>
            <a:ext cx="80032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s-AR" sz="3200" b="1" dirty="0">
                <a:solidFill>
                  <a:srgbClr val="FF0000"/>
                </a:solidFill>
                <a:effectLst>
                  <a:outerShdw blurRad="38100" dist="38100" dir="2700000" algn="tl">
                    <a:srgbClr val="000000"/>
                  </a:outerShdw>
                </a:effectLst>
                <a:latin typeface="Comic Sans MS" pitchFamily="66" charset="0"/>
                <a:cs typeface="Arial" pitchFamily="34" charset="0"/>
              </a:rPr>
              <a:t>5) </a:t>
            </a:r>
            <a:r>
              <a:rPr lang="es-ES" sz="3200" b="1" u="sng" dirty="0">
                <a:solidFill>
                  <a:srgbClr val="FF0000"/>
                </a:solidFill>
                <a:effectLst>
                  <a:outerShdw blurRad="38100" dist="38100" dir="2700000" algn="tl">
                    <a:srgbClr val="000000"/>
                  </a:outerShdw>
                </a:effectLst>
                <a:latin typeface="Comic Sans MS" pitchFamily="66" charset="0"/>
                <a:cs typeface="Arial" pitchFamily="34" charset="0"/>
              </a:rPr>
              <a:t>Influencia del material cementante</a:t>
            </a:r>
            <a:endParaRPr lang="es-ES" sz="3200" b="1" u="sng" dirty="0">
              <a:solidFill>
                <a:srgbClr val="FF0000"/>
              </a:solidFill>
              <a:effectLst>
                <a:outerShdw blurRad="38100" dist="38100" dir="2700000" algn="tl">
                  <a:srgbClr val="000000"/>
                </a:outerShdw>
              </a:effectLst>
              <a:latin typeface="Comic Sans MS" pitchFamily="66" charset="0"/>
              <a:cs typeface="Times New Roman" pitchFamily="18" charset="0"/>
            </a:endParaRPr>
          </a:p>
        </p:txBody>
      </p:sp>
      <p:sp>
        <p:nvSpPr>
          <p:cNvPr id="35845" name="Text Box 5"/>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MLC-1-28</a:t>
            </a:r>
            <a:endParaRPr lang="es-ES" sz="1200" b="1">
              <a:solidFill>
                <a:srgbClr val="FF7C80"/>
              </a:solidFill>
            </a:endParaRPr>
          </a:p>
        </p:txBody>
      </p:sp>
      <p:sp>
        <p:nvSpPr>
          <p:cNvPr id="35846" name="Rectangle 6"/>
          <p:cNvSpPr>
            <a:spLocks noChangeArrowheads="1"/>
          </p:cNvSpPr>
          <p:nvPr/>
        </p:nvSpPr>
        <p:spPr bwMode="auto">
          <a:xfrm>
            <a:off x="0" y="809558"/>
            <a:ext cx="8686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dirty="0">
                <a:latin typeface="Comic Sans MS" pitchFamily="66" charset="0"/>
                <a:cs typeface="Arial" pitchFamily="34" charset="0"/>
              </a:rPr>
              <a:t>Producida la sedimentación, la capa puede sufrir la influencia</a:t>
            </a:r>
            <a:r>
              <a:rPr lang="es-AR" dirty="0">
                <a:latin typeface="Comic Sans MS" pitchFamily="66" charset="0"/>
                <a:cs typeface="Arial" pitchFamily="34" charset="0"/>
              </a:rPr>
              <a:t> </a:t>
            </a:r>
            <a:r>
              <a:rPr lang="es-ES" dirty="0">
                <a:latin typeface="Comic Sans MS" pitchFamily="66" charset="0"/>
                <a:cs typeface="Arial" pitchFamily="34" charset="0"/>
              </a:rPr>
              <a:t>de las </a:t>
            </a:r>
            <a:r>
              <a:rPr lang="es-ES" dirty="0">
                <a:solidFill>
                  <a:srgbClr val="FF0000"/>
                </a:solidFill>
                <a:latin typeface="Comic Sans MS" pitchFamily="66" charset="0"/>
                <a:cs typeface="Arial" pitchFamily="34" charset="0"/>
              </a:rPr>
              <a:t>aguas mineralizadas</a:t>
            </a:r>
            <a:r>
              <a:rPr lang="es-ES" dirty="0">
                <a:latin typeface="Comic Sans MS" pitchFamily="66" charset="0"/>
                <a:cs typeface="Arial" pitchFamily="34" charset="0"/>
              </a:rPr>
              <a:t> </a:t>
            </a:r>
            <a:r>
              <a:rPr lang="es-AR" dirty="0">
                <a:solidFill>
                  <a:srgbClr val="FF0000"/>
                </a:solidFill>
                <a:latin typeface="Comic Sans MS" pitchFamily="66" charset="0"/>
                <a:cs typeface="Arial" pitchFamily="34" charset="0"/>
              </a:rPr>
              <a:t>que </a:t>
            </a:r>
            <a:r>
              <a:rPr lang="es-ES" dirty="0">
                <a:solidFill>
                  <a:srgbClr val="FF0000"/>
                </a:solidFill>
                <a:latin typeface="Comic Sans MS" pitchFamily="66" charset="0"/>
                <a:cs typeface="Arial" pitchFamily="34" charset="0"/>
              </a:rPr>
              <a:t>tienden a depositar, los minerales que llevan disueltos</a:t>
            </a:r>
            <a:r>
              <a:rPr lang="es-AR" dirty="0">
                <a:solidFill>
                  <a:srgbClr val="FF0000"/>
                </a:solidFill>
                <a:latin typeface="Comic Sans MS" pitchFamily="66" charset="0"/>
                <a:cs typeface="Arial" pitchFamily="34" charset="0"/>
              </a:rPr>
              <a:t> </a:t>
            </a:r>
            <a:r>
              <a:rPr lang="es-ES" dirty="0">
                <a:latin typeface="Comic Sans MS" pitchFamily="66" charset="0"/>
                <a:cs typeface="Arial" pitchFamily="34" charset="0"/>
              </a:rPr>
              <a:t>consolidan</a:t>
            </a:r>
            <a:r>
              <a:rPr lang="es-AR" dirty="0">
                <a:latin typeface="Comic Sans MS" pitchFamily="66" charset="0"/>
                <a:cs typeface="Arial" pitchFamily="34" charset="0"/>
              </a:rPr>
              <a:t>do</a:t>
            </a:r>
            <a:r>
              <a:rPr lang="es-ES" dirty="0">
                <a:latin typeface="Comic Sans MS" pitchFamily="66" charset="0"/>
                <a:cs typeface="Arial" pitchFamily="34" charset="0"/>
              </a:rPr>
              <a:t> las formaciones reduciendo la porosidad.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0" y="609600"/>
            <a:ext cx="9144000"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s-ES" sz="2800" b="1" u="sng" dirty="0">
                <a:solidFill>
                  <a:srgbClr val="FF0000"/>
                </a:solidFill>
                <a:effectLst>
                  <a:outerShdw blurRad="38100" dist="38100" dir="2700000" algn="tl">
                    <a:srgbClr val="000000"/>
                  </a:outerShdw>
                </a:effectLst>
                <a:latin typeface="Comic Sans MS" pitchFamily="66" charset="0"/>
                <a:cs typeface="Times New Roman" pitchFamily="18" charset="0"/>
              </a:rPr>
              <a:t>POROSIDAD </a:t>
            </a:r>
            <a:endParaRPr lang="es-ES" sz="2800" dirty="0">
              <a:effectLst>
                <a:outerShdw blurRad="38100" dist="38100" dir="2700000" algn="tl">
                  <a:srgbClr val="FFFFFF"/>
                </a:outerShdw>
              </a:effectLst>
              <a:latin typeface="Comic Sans MS" pitchFamily="66" charset="0"/>
              <a:cs typeface="Times New Roman" pitchFamily="18" charset="0"/>
            </a:endParaRPr>
          </a:p>
          <a:p>
            <a:pPr algn="ctr" eaLnBrk="0" hangingPunct="0">
              <a:defRPr/>
            </a:pPr>
            <a:r>
              <a:rPr lang="es-ES" sz="2800" b="1" dirty="0">
                <a:solidFill>
                  <a:srgbClr val="000080"/>
                </a:solidFill>
                <a:latin typeface="Comic Sans MS" pitchFamily="66" charset="0"/>
                <a:cs typeface="Times New Roman" pitchFamily="18" charset="0"/>
              </a:rPr>
              <a:t>medida del espacio vacío en la roca</a:t>
            </a:r>
            <a:r>
              <a:rPr lang="es-AR" sz="2800" b="1" dirty="0">
                <a:solidFill>
                  <a:srgbClr val="000080"/>
                </a:solidFill>
                <a:latin typeface="Comic Sans MS" pitchFamily="66" charset="0"/>
                <a:cs typeface="Times New Roman" pitchFamily="18" charset="0"/>
              </a:rPr>
              <a:t> </a:t>
            </a:r>
            <a:r>
              <a:rPr lang="es-ES_tradnl" sz="2800" b="1" dirty="0">
                <a:solidFill>
                  <a:srgbClr val="000080"/>
                </a:solidFill>
                <a:latin typeface="Comic Sans MS" pitchFamily="66" charset="0"/>
                <a:cs typeface="Times New Roman" pitchFamily="18" charset="0"/>
              </a:rPr>
              <a:t>entre los granos, en un volumen determinado de misma (%).</a:t>
            </a:r>
          </a:p>
          <a:p>
            <a:pPr algn="just" eaLnBrk="0" hangingPunct="0">
              <a:lnSpc>
                <a:spcPct val="150000"/>
              </a:lnSpc>
              <a:defRPr/>
            </a:pPr>
            <a:endParaRPr lang="es-ES" sz="2800" dirty="0">
              <a:latin typeface="Comic Sans MS" pitchFamily="66" charset="0"/>
              <a:cs typeface="Times New Roman" pitchFamily="18" charset="0"/>
            </a:endParaRPr>
          </a:p>
          <a:p>
            <a:pPr algn="ctr" eaLnBrk="0" hangingPunct="0">
              <a:defRPr/>
            </a:pPr>
            <a:r>
              <a:rPr lang="es-ES" sz="2800" b="1" dirty="0">
                <a:solidFill>
                  <a:srgbClr val="00E000"/>
                </a:solidFill>
                <a:effectLst>
                  <a:outerShdw blurRad="38100" dist="38100" dir="2700000" algn="tl">
                    <a:srgbClr val="000000"/>
                  </a:outerShdw>
                </a:effectLst>
                <a:latin typeface="Comic Sans MS" pitchFamily="66" charset="0"/>
                <a:cs typeface="Times New Roman" pitchFamily="18" charset="0"/>
              </a:rPr>
              <a:t> </a:t>
            </a:r>
            <a:r>
              <a:rPr lang="es-ES" sz="2800" b="1" u="sng" dirty="0">
                <a:solidFill>
                  <a:srgbClr val="00E000"/>
                </a:solidFill>
                <a:effectLst>
                  <a:outerShdw blurRad="38100" dist="38100" dir="2700000" algn="tl">
                    <a:srgbClr val="000000"/>
                  </a:outerShdw>
                </a:effectLst>
                <a:latin typeface="Comic Sans MS" pitchFamily="66" charset="0"/>
                <a:cs typeface="Times New Roman" pitchFamily="18" charset="0"/>
              </a:rPr>
              <a:t>PERMEABILIDAD </a:t>
            </a:r>
            <a:endParaRPr lang="es-ES" sz="2800" dirty="0">
              <a:latin typeface="Comic Sans MS" pitchFamily="66" charset="0"/>
              <a:cs typeface="Times New Roman" pitchFamily="18" charset="0"/>
            </a:endParaRPr>
          </a:p>
          <a:p>
            <a:pPr algn="ctr" eaLnBrk="0" hangingPunct="0">
              <a:defRPr/>
            </a:pPr>
            <a:r>
              <a:rPr lang="es-ES" sz="2800" b="1" dirty="0">
                <a:solidFill>
                  <a:srgbClr val="000080"/>
                </a:solidFill>
                <a:latin typeface="Comic Sans MS" pitchFamily="66" charset="0"/>
                <a:cs typeface="Times New Roman" pitchFamily="18" charset="0"/>
              </a:rPr>
              <a:t>medida de la capacidad </a:t>
            </a:r>
            <a:r>
              <a:rPr lang="es-ES_tradnl" sz="2800" b="1" dirty="0">
                <a:solidFill>
                  <a:srgbClr val="000080"/>
                </a:solidFill>
                <a:latin typeface="Comic Sans MS" pitchFamily="66" charset="0"/>
                <a:cs typeface="Times New Roman" pitchFamily="18" charset="0"/>
              </a:rPr>
              <a:t>de una roca de permitir que la atraviesen fluidos</a:t>
            </a:r>
            <a:r>
              <a:rPr lang="es-ES" sz="2800" b="1" dirty="0">
                <a:solidFill>
                  <a:srgbClr val="000080"/>
                </a:solidFill>
                <a:latin typeface="Comic Sans MS" pitchFamily="66" charset="0"/>
                <a:cs typeface="Times New Roman" pitchFamily="18" charset="0"/>
              </a:rPr>
              <a:t> (transmisibilidad)</a:t>
            </a:r>
            <a:r>
              <a:rPr lang="es-AR" sz="2800" b="1" dirty="0">
                <a:solidFill>
                  <a:srgbClr val="000080"/>
                </a:solidFill>
                <a:latin typeface="Comic Sans MS" pitchFamily="66" charset="0"/>
                <a:cs typeface="Times New Roman" pitchFamily="18" charset="0"/>
              </a:rPr>
              <a:t>.</a:t>
            </a:r>
            <a:endParaRPr lang="es-ES" sz="2800" dirty="0">
              <a:latin typeface="Comic Sans MS" pitchFamily="66" charset="0"/>
              <a:cs typeface="Times New Roman" pitchFamily="18" charset="0"/>
            </a:endParaRPr>
          </a:p>
          <a:p>
            <a:pPr algn="ctr" eaLnBrk="0" hangingPunct="0">
              <a:lnSpc>
                <a:spcPct val="150000"/>
              </a:lnSpc>
              <a:defRPr/>
            </a:pPr>
            <a:endParaRPr lang="es-AR" sz="2800" b="1" u="sng" dirty="0">
              <a:solidFill>
                <a:srgbClr val="0CC2D0"/>
              </a:solidFill>
              <a:effectLst>
                <a:outerShdw blurRad="38100" dist="38100" dir="2700000" algn="tl">
                  <a:srgbClr val="000000"/>
                </a:outerShdw>
              </a:effectLst>
              <a:latin typeface="Comic Sans MS" pitchFamily="66" charset="0"/>
              <a:cs typeface="Times New Roman" pitchFamily="18" charset="0"/>
            </a:endParaRPr>
          </a:p>
          <a:p>
            <a:pPr algn="ctr" eaLnBrk="0" hangingPunct="0">
              <a:defRPr/>
            </a:pPr>
            <a:r>
              <a:rPr lang="es-ES" sz="2800" b="1" u="sng" dirty="0">
                <a:solidFill>
                  <a:srgbClr val="0CC2D0"/>
                </a:solidFill>
                <a:effectLst>
                  <a:outerShdw blurRad="38100" dist="38100" dir="2700000" algn="tl">
                    <a:srgbClr val="000000"/>
                  </a:outerShdw>
                </a:effectLst>
                <a:latin typeface="Comic Sans MS" pitchFamily="66" charset="0"/>
                <a:cs typeface="Times New Roman" pitchFamily="18" charset="0"/>
              </a:rPr>
              <a:t>SATURATION DE FLUIDOS </a:t>
            </a:r>
            <a:endParaRPr lang="es-ES" sz="2800" dirty="0">
              <a:latin typeface="Comic Sans MS" pitchFamily="66" charset="0"/>
              <a:cs typeface="Times New Roman" pitchFamily="18" charset="0"/>
            </a:endParaRPr>
          </a:p>
          <a:p>
            <a:pPr algn="ctr" eaLnBrk="0" hangingPunct="0">
              <a:defRPr/>
            </a:pPr>
            <a:r>
              <a:rPr lang="es-ES" sz="2800" b="1" dirty="0">
                <a:solidFill>
                  <a:srgbClr val="000080"/>
                </a:solidFill>
                <a:latin typeface="Comic Sans MS" pitchFamily="66" charset="0"/>
                <a:cs typeface="Times New Roman" pitchFamily="18" charset="0"/>
              </a:rPr>
              <a:t>medida de la distribución de los fluidos </a:t>
            </a:r>
            <a:r>
              <a:rPr lang="es-AR" sz="2800" b="1" dirty="0">
                <a:solidFill>
                  <a:srgbClr val="000080"/>
                </a:solidFill>
                <a:latin typeface="Comic Sans MS" pitchFamily="66" charset="0"/>
                <a:cs typeface="Times New Roman" pitchFamily="18" charset="0"/>
              </a:rPr>
              <a:t>(petróleo, gas o</a:t>
            </a:r>
            <a:r>
              <a:rPr lang="es-ES_tradnl" sz="2800" b="1" dirty="0">
                <a:solidFill>
                  <a:srgbClr val="000080"/>
                </a:solidFill>
                <a:latin typeface="Comic Sans MS" pitchFamily="66" charset="0"/>
                <a:cs typeface="Times New Roman" pitchFamily="18" charset="0"/>
              </a:rPr>
              <a:t> agua)</a:t>
            </a:r>
            <a:r>
              <a:rPr lang="es-ES" sz="2800" b="1" dirty="0">
                <a:solidFill>
                  <a:srgbClr val="000080"/>
                </a:solidFill>
                <a:latin typeface="Comic Sans MS" pitchFamily="66" charset="0"/>
                <a:cs typeface="Times New Roman" pitchFamily="18" charset="0"/>
              </a:rPr>
              <a:t> </a:t>
            </a:r>
            <a:r>
              <a:rPr lang="es-AR" sz="2800" b="1" dirty="0">
                <a:solidFill>
                  <a:srgbClr val="000080"/>
                </a:solidFill>
                <a:latin typeface="Comic Sans MS" pitchFamily="66" charset="0"/>
                <a:cs typeface="Times New Roman" pitchFamily="18" charset="0"/>
              </a:rPr>
              <a:t>en el </a:t>
            </a:r>
            <a:r>
              <a:rPr lang="es-ES_tradnl" sz="2800" b="1" dirty="0">
                <a:solidFill>
                  <a:srgbClr val="000080"/>
                </a:solidFill>
                <a:latin typeface="Comic Sans MS" pitchFamily="66" charset="0"/>
                <a:cs typeface="Times New Roman" pitchFamily="18" charset="0"/>
              </a:rPr>
              <a:t>espacio poroso de </a:t>
            </a:r>
            <a:r>
              <a:rPr lang="es-ES" sz="2800" b="1" dirty="0">
                <a:solidFill>
                  <a:srgbClr val="000080"/>
                </a:solidFill>
                <a:latin typeface="Comic Sans MS" pitchFamily="66" charset="0"/>
                <a:cs typeface="Times New Roman" pitchFamily="18" charset="0"/>
              </a:rPr>
              <a:t>la roca</a:t>
            </a:r>
            <a:r>
              <a:rPr lang="es-AR" sz="2800" b="1" dirty="0">
                <a:solidFill>
                  <a:srgbClr val="000080"/>
                </a:solidFill>
                <a:latin typeface="Comic Sans MS" pitchFamily="66" charset="0"/>
                <a:cs typeface="Times New Roman" pitchFamily="18" charset="0"/>
              </a:rPr>
              <a:t> </a:t>
            </a:r>
            <a:r>
              <a:rPr lang="es-ES_tradnl" sz="2800" b="1" dirty="0">
                <a:solidFill>
                  <a:srgbClr val="000080"/>
                </a:solidFill>
                <a:latin typeface="Comic Sans MS" pitchFamily="66" charset="0"/>
                <a:cs typeface="Times New Roman" pitchFamily="18" charset="0"/>
              </a:rPr>
              <a:t>(%).</a:t>
            </a:r>
            <a:endParaRPr lang="es-ES" sz="2800" b="1" dirty="0">
              <a:solidFill>
                <a:srgbClr val="000080"/>
              </a:solidFill>
              <a:latin typeface="Comic Sans MS" pitchFamily="66" charset="0"/>
              <a:cs typeface="Times New Roman" pitchFamily="18" charset="0"/>
            </a:endParaRPr>
          </a:p>
        </p:txBody>
      </p:sp>
      <p:sp>
        <p:nvSpPr>
          <p:cNvPr id="5123" name="Text Box 4"/>
          <p:cNvSpPr txBox="1">
            <a:spLocks noChangeArrowheads="1"/>
          </p:cNvSpPr>
          <p:nvPr/>
        </p:nvSpPr>
        <p:spPr bwMode="auto">
          <a:xfrm>
            <a:off x="8350250" y="6583363"/>
            <a:ext cx="793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MLC-1-4</a:t>
            </a:r>
            <a:endParaRPr lang="es-ES" sz="1200" b="1">
              <a:solidFill>
                <a:srgbClr val="FF7C80"/>
              </a:solidFill>
            </a:endParaRPr>
          </a:p>
        </p:txBody>
      </p:sp>
      <p:sp>
        <p:nvSpPr>
          <p:cNvPr id="2" name="1 CuadroTexto"/>
          <p:cNvSpPr txBox="1"/>
          <p:nvPr/>
        </p:nvSpPr>
        <p:spPr>
          <a:xfrm>
            <a:off x="3059832" y="1844824"/>
            <a:ext cx="3024336" cy="523220"/>
          </a:xfrm>
          <a:prstGeom prst="rect">
            <a:avLst/>
          </a:prstGeom>
          <a:noFill/>
        </p:spPr>
        <p:txBody>
          <a:bodyPr wrap="square" rtlCol="0">
            <a:spAutoFit/>
          </a:bodyPr>
          <a:lstStyle/>
          <a:p>
            <a:r>
              <a:rPr lang="es-AR" sz="2800" dirty="0" smtClean="0">
                <a:latin typeface="Arial" pitchFamily="34" charset="0"/>
                <a:cs typeface="Arial" pitchFamily="34" charset="0"/>
              </a:rPr>
              <a:t>Almacenamiento</a:t>
            </a:r>
            <a:endParaRPr lang="es-AR" sz="2800" dirty="0">
              <a:latin typeface="Arial" pitchFamily="34" charset="0"/>
              <a:cs typeface="Arial" pitchFamily="34" charset="0"/>
            </a:endParaRPr>
          </a:p>
        </p:txBody>
      </p:sp>
      <p:sp>
        <p:nvSpPr>
          <p:cNvPr id="3" name="2 CuadroTexto"/>
          <p:cNvSpPr txBox="1"/>
          <p:nvPr/>
        </p:nvSpPr>
        <p:spPr>
          <a:xfrm>
            <a:off x="3131840" y="3933056"/>
            <a:ext cx="2482106" cy="523220"/>
          </a:xfrm>
          <a:prstGeom prst="rect">
            <a:avLst/>
          </a:prstGeom>
          <a:noFill/>
        </p:spPr>
        <p:txBody>
          <a:bodyPr wrap="square" rtlCol="0">
            <a:spAutoFit/>
          </a:bodyPr>
          <a:lstStyle/>
          <a:p>
            <a:r>
              <a:rPr lang="es-AR" sz="2800" dirty="0" smtClean="0">
                <a:latin typeface="Arial" pitchFamily="34" charset="0"/>
                <a:cs typeface="Arial" pitchFamily="34" charset="0"/>
              </a:rPr>
              <a:t>Movimiento</a:t>
            </a:r>
            <a:endParaRPr lang="es-AR" dirty="0">
              <a:latin typeface="Arial" pitchFamily="34" charset="0"/>
              <a:cs typeface="Arial" pitchFamily="34" charset="0"/>
            </a:endParaRPr>
          </a:p>
        </p:txBody>
      </p:sp>
      <p:sp>
        <p:nvSpPr>
          <p:cNvPr id="4" name="3 CuadroTexto"/>
          <p:cNvSpPr txBox="1"/>
          <p:nvPr/>
        </p:nvSpPr>
        <p:spPr>
          <a:xfrm>
            <a:off x="3545322" y="6121698"/>
            <a:ext cx="1655141" cy="461665"/>
          </a:xfrm>
          <a:prstGeom prst="rect">
            <a:avLst/>
          </a:prstGeom>
          <a:noFill/>
        </p:spPr>
        <p:txBody>
          <a:bodyPr wrap="square" rtlCol="0">
            <a:spAutoFit/>
          </a:bodyPr>
          <a:lstStyle/>
          <a:p>
            <a:r>
              <a:rPr lang="es-AR" dirty="0" smtClean="0">
                <a:latin typeface="Arial" panose="020B0604020202020204" pitchFamily="34" charset="0"/>
                <a:cs typeface="Arial" panose="020B0604020202020204" pitchFamily="34" charset="0"/>
              </a:rPr>
              <a:t>Fracción</a:t>
            </a:r>
            <a:endParaRPr lang="es-AR"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Text Box 9"/>
          <p:cNvSpPr txBox="1">
            <a:spLocks noChangeArrowheads="1"/>
          </p:cNvSpPr>
          <p:nvPr/>
        </p:nvSpPr>
        <p:spPr bwMode="auto">
          <a:xfrm>
            <a:off x="0" y="288032"/>
            <a:ext cx="9144000" cy="6617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4163" indent="-284163">
              <a:defRPr sz="2400">
                <a:solidFill>
                  <a:schemeClr val="tx1"/>
                </a:solidFill>
                <a:latin typeface="Times New Roman" pitchFamily="18" charset="0"/>
              </a:defRPr>
            </a:lvl1pPr>
            <a:lvl2pPr marL="47466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defRPr/>
            </a:pPr>
            <a:r>
              <a:rPr lang="es-AR" sz="3200" b="1" dirty="0" smtClean="0">
                <a:solidFill>
                  <a:srgbClr val="FF00FF"/>
                </a:solidFill>
                <a:effectLst>
                  <a:outerShdw blurRad="38100" dist="38100" dir="2700000" algn="tl">
                    <a:srgbClr val="000000"/>
                  </a:outerShdw>
                </a:effectLst>
                <a:latin typeface="Comic Sans MS" pitchFamily="66" charset="0"/>
                <a:cs typeface="Arial" pitchFamily="34" charset="0"/>
              </a:rPr>
              <a:t>Información requerida</a:t>
            </a:r>
            <a:endParaRPr lang="es-ES" sz="3200" b="1" dirty="0" smtClean="0">
              <a:solidFill>
                <a:srgbClr val="FF00FF"/>
              </a:solidFill>
              <a:effectLst>
                <a:outerShdw blurRad="38100" dist="38100" dir="2700000" algn="tl">
                  <a:srgbClr val="000000"/>
                </a:outerShdw>
              </a:effectLst>
              <a:latin typeface="Comic Sans MS" pitchFamily="66" charset="0"/>
              <a:cs typeface="Arial" pitchFamily="34" charset="0"/>
            </a:endParaRPr>
          </a:p>
          <a:p>
            <a:pPr>
              <a:lnSpc>
                <a:spcPct val="50000"/>
              </a:lnSpc>
              <a:defRPr/>
            </a:pPr>
            <a:r>
              <a:rPr lang="es-ES" b="1" dirty="0" smtClean="0">
                <a:latin typeface="Comic Sans MS" pitchFamily="66" charset="0"/>
                <a:cs typeface="Arial" pitchFamily="34" charset="0"/>
              </a:rPr>
              <a:t> </a:t>
            </a:r>
            <a:endParaRPr lang="es-ES" dirty="0" smtClean="0">
              <a:latin typeface="Comic Sans MS" pitchFamily="66" charset="0"/>
              <a:cs typeface="Times New Roman" pitchFamily="18" charset="0"/>
            </a:endParaRPr>
          </a:p>
          <a:p>
            <a:pPr>
              <a:defRPr/>
            </a:pPr>
            <a:r>
              <a:rPr lang="es-AR" sz="2000" dirty="0" smtClean="0">
                <a:latin typeface="Comic Sans MS" pitchFamily="66" charset="0"/>
                <a:cs typeface="Arial" pitchFamily="34" charset="0"/>
              </a:rPr>
              <a:t>	</a:t>
            </a:r>
            <a:r>
              <a:rPr lang="es-ES" sz="2200" dirty="0" smtClean="0">
                <a:latin typeface="Comic Sans MS" pitchFamily="66" charset="0"/>
                <a:cs typeface="Arial" pitchFamily="34" charset="0"/>
              </a:rPr>
              <a:t>Un reservorio </a:t>
            </a:r>
            <a:r>
              <a:rPr lang="es-AR" sz="2200" dirty="0" smtClean="0">
                <a:latin typeface="Comic Sans MS" pitchFamily="66" charset="0"/>
                <a:cs typeface="Arial" pitchFamily="34" charset="0"/>
              </a:rPr>
              <a:t>c</a:t>
            </a:r>
            <a:r>
              <a:rPr lang="es-ES" sz="2200" dirty="0" err="1" smtClean="0">
                <a:latin typeface="Comic Sans MS" pitchFamily="66" charset="0"/>
                <a:cs typeface="Arial" pitchFamily="34" charset="0"/>
              </a:rPr>
              <a:t>ubr</a:t>
            </a:r>
            <a:r>
              <a:rPr lang="es-AR" sz="2200" dirty="0" smtClean="0">
                <a:latin typeface="Comic Sans MS" pitchFamily="66" charset="0"/>
                <a:cs typeface="Arial" pitchFamily="34" charset="0"/>
              </a:rPr>
              <a:t>e</a:t>
            </a:r>
            <a:r>
              <a:rPr lang="es-ES" sz="2200" dirty="0" smtClean="0">
                <a:latin typeface="Comic Sans MS" pitchFamily="66" charset="0"/>
                <a:cs typeface="Arial" pitchFamily="34" charset="0"/>
              </a:rPr>
              <a:t> una superficie de muchos km</a:t>
            </a:r>
            <a:r>
              <a:rPr lang="es-ES" sz="2200" baseline="30000" dirty="0" smtClean="0">
                <a:latin typeface="Comic Sans MS" pitchFamily="66" charset="0"/>
                <a:cs typeface="Arial" pitchFamily="34" charset="0"/>
              </a:rPr>
              <a:t>2</a:t>
            </a:r>
            <a:r>
              <a:rPr lang="es-AR" sz="2200" dirty="0" smtClean="0">
                <a:latin typeface="Comic Sans MS" pitchFamily="66" charset="0"/>
                <a:cs typeface="Arial" pitchFamily="34" charset="0"/>
              </a:rPr>
              <a:t>. </a:t>
            </a:r>
          </a:p>
          <a:p>
            <a:pPr>
              <a:defRPr/>
            </a:pPr>
            <a:r>
              <a:rPr lang="es-AR" sz="2200" dirty="0" smtClean="0">
                <a:latin typeface="Comic Sans MS" pitchFamily="66" charset="0"/>
                <a:cs typeface="Arial" pitchFamily="34" charset="0"/>
              </a:rPr>
              <a:t>	Un pozo de un </a:t>
            </a:r>
            <a:r>
              <a:rPr lang="es-ES" sz="2200" dirty="0" smtClean="0">
                <a:latin typeface="Comic Sans MS" pitchFamily="66" charset="0"/>
                <a:cs typeface="Arial" pitchFamily="34" charset="0"/>
              </a:rPr>
              <a:t>diámetro de 0,2 m </a:t>
            </a:r>
            <a:r>
              <a:rPr lang="es-AR" sz="2200" dirty="0" smtClean="0">
                <a:latin typeface="Comic Sans MS" pitchFamily="66" charset="0"/>
                <a:cs typeface="Arial" pitchFamily="34" charset="0"/>
              </a:rPr>
              <a:t>tiene </a:t>
            </a:r>
            <a:r>
              <a:rPr lang="es-ES" sz="2200" dirty="0" smtClean="0">
                <a:solidFill>
                  <a:srgbClr val="FF3399"/>
                </a:solidFill>
                <a:effectLst>
                  <a:outerShdw blurRad="38100" dist="38100" dir="2700000" algn="tl">
                    <a:srgbClr val="000000"/>
                  </a:outerShdw>
                </a:effectLst>
                <a:latin typeface="Comic Sans MS" pitchFamily="66" charset="0"/>
                <a:cs typeface="Arial" pitchFamily="34" charset="0"/>
              </a:rPr>
              <a:t>un área de 0,03 m</a:t>
            </a:r>
            <a:r>
              <a:rPr lang="es-ES" sz="2200" baseline="30000" dirty="0" smtClean="0">
                <a:solidFill>
                  <a:srgbClr val="FF3399"/>
                </a:solidFill>
                <a:effectLst>
                  <a:outerShdw blurRad="38100" dist="38100" dir="2700000" algn="tl">
                    <a:srgbClr val="000000"/>
                  </a:outerShdw>
                </a:effectLst>
                <a:latin typeface="Comic Sans MS" pitchFamily="66" charset="0"/>
                <a:cs typeface="Arial" pitchFamily="34" charset="0"/>
              </a:rPr>
              <a:t>2</a:t>
            </a:r>
            <a:r>
              <a:rPr lang="es-ES" sz="2200" dirty="0" smtClean="0">
                <a:latin typeface="Comic Sans MS" pitchFamily="66" charset="0"/>
                <a:cs typeface="Arial" pitchFamily="34" charset="0"/>
              </a:rPr>
              <a:t> </a:t>
            </a:r>
            <a:endParaRPr lang="es-ES" sz="2200" dirty="0" smtClean="0">
              <a:latin typeface="Comic Sans MS" pitchFamily="66" charset="0"/>
              <a:cs typeface="Times New Roman" pitchFamily="18" charset="0"/>
            </a:endParaRPr>
          </a:p>
          <a:p>
            <a:pPr>
              <a:lnSpc>
                <a:spcPct val="50000"/>
              </a:lnSpc>
              <a:defRPr/>
            </a:pPr>
            <a:r>
              <a:rPr lang="es-ES" sz="2200" dirty="0" smtClean="0">
                <a:latin typeface="Comic Sans MS" pitchFamily="66" charset="0"/>
                <a:cs typeface="Arial" pitchFamily="34" charset="0"/>
              </a:rPr>
              <a:t> </a:t>
            </a:r>
            <a:endParaRPr lang="es-ES" sz="2200" dirty="0" smtClean="0">
              <a:latin typeface="Comic Sans MS" pitchFamily="66" charset="0"/>
              <a:cs typeface="Times New Roman" pitchFamily="18" charset="0"/>
            </a:endParaRPr>
          </a:p>
          <a:p>
            <a:pPr>
              <a:defRPr/>
            </a:pPr>
            <a:r>
              <a:rPr lang="es-AR" sz="2200" dirty="0" smtClean="0">
                <a:latin typeface="Comic Sans MS" pitchFamily="66" charset="0"/>
                <a:cs typeface="Arial" pitchFamily="34" charset="0"/>
              </a:rPr>
              <a:t>	</a:t>
            </a:r>
            <a:r>
              <a:rPr lang="es-ES" sz="2200" dirty="0" smtClean="0">
                <a:latin typeface="Comic Sans MS" pitchFamily="66" charset="0"/>
                <a:cs typeface="Arial" pitchFamily="34" charset="0"/>
              </a:rPr>
              <a:t>Si los pozos se </a:t>
            </a:r>
            <a:r>
              <a:rPr lang="es-AR" sz="2200" dirty="0" smtClean="0">
                <a:latin typeface="Comic Sans MS" pitchFamily="66" charset="0"/>
                <a:cs typeface="Arial" pitchFamily="34" charset="0"/>
              </a:rPr>
              <a:t>ubican</a:t>
            </a:r>
            <a:r>
              <a:rPr lang="es-ES" sz="2200" dirty="0" smtClean="0">
                <a:latin typeface="Comic Sans MS" pitchFamily="66" charset="0"/>
                <a:cs typeface="Arial" pitchFamily="34" charset="0"/>
              </a:rPr>
              <a:t> en los nudos de una red imaginaria</a:t>
            </a:r>
            <a:r>
              <a:rPr lang="es-AR" sz="2200" dirty="0" smtClean="0">
                <a:latin typeface="Comic Sans MS" pitchFamily="66" charset="0"/>
                <a:cs typeface="Arial" pitchFamily="34" charset="0"/>
              </a:rPr>
              <a:t> </a:t>
            </a:r>
            <a:r>
              <a:rPr lang="es-ES" sz="2200" dirty="0" smtClean="0">
                <a:latin typeface="Comic Sans MS" pitchFamily="66" charset="0"/>
                <a:cs typeface="Arial" pitchFamily="34" charset="0"/>
              </a:rPr>
              <a:t>cuadrangular</a:t>
            </a:r>
            <a:r>
              <a:rPr lang="es-AR" sz="2200" dirty="0" smtClean="0">
                <a:latin typeface="Comic Sans MS" pitchFamily="66" charset="0"/>
                <a:cs typeface="Arial" pitchFamily="34" charset="0"/>
              </a:rPr>
              <a:t> y s</a:t>
            </a:r>
            <a:r>
              <a:rPr lang="es-ES" sz="2200" dirty="0" smtClean="0">
                <a:latin typeface="Comic Sans MS" pitchFamily="66" charset="0"/>
                <a:cs typeface="Arial" pitchFamily="34" charset="0"/>
              </a:rPr>
              <a:t>i están separados entre sí</a:t>
            </a:r>
            <a:r>
              <a:rPr lang="es-AR" sz="2200" dirty="0" smtClean="0">
                <a:latin typeface="Comic Sans MS" pitchFamily="66" charset="0"/>
                <a:cs typeface="Arial" pitchFamily="34" charset="0"/>
              </a:rPr>
              <a:t>:</a:t>
            </a:r>
          </a:p>
          <a:p>
            <a:pPr>
              <a:lnSpc>
                <a:spcPct val="60000"/>
              </a:lnSpc>
              <a:defRPr/>
            </a:pPr>
            <a:endParaRPr lang="es-AR" sz="2200" dirty="0" smtClean="0">
              <a:latin typeface="Comic Sans MS" pitchFamily="66" charset="0"/>
              <a:cs typeface="Arial" pitchFamily="34" charset="0"/>
            </a:endParaRPr>
          </a:p>
          <a:p>
            <a:pPr>
              <a:buFont typeface="Wingdings" pitchFamily="2" charset="2"/>
              <a:buBlip>
                <a:blip r:embed="rId2"/>
              </a:buBlip>
              <a:defRPr/>
            </a:pPr>
            <a:r>
              <a:rPr lang="es-ES" sz="2200" dirty="0" smtClean="0">
                <a:latin typeface="Comic Sans MS" pitchFamily="66" charset="0"/>
                <a:cs typeface="Arial" pitchFamily="34" charset="0"/>
              </a:rPr>
              <a:t>por distancias </a:t>
            </a:r>
            <a:r>
              <a:rPr lang="es-AR" sz="2200" dirty="0" smtClean="0">
                <a:latin typeface="Comic Sans MS" pitchFamily="66" charset="0"/>
                <a:cs typeface="Arial" pitchFamily="34" charset="0"/>
              </a:rPr>
              <a:t>de</a:t>
            </a:r>
            <a:r>
              <a:rPr lang="es-ES" sz="2200" dirty="0" smtClean="0">
                <a:latin typeface="Comic Sans MS" pitchFamily="66" charset="0"/>
                <a:cs typeface="Arial" pitchFamily="34" charset="0"/>
              </a:rPr>
              <a:t> </a:t>
            </a:r>
            <a:r>
              <a:rPr lang="es-ES" sz="2200" b="1" dirty="0" smtClean="0">
                <a:solidFill>
                  <a:srgbClr val="FF3399"/>
                </a:solidFill>
                <a:effectLst>
                  <a:outerShdw blurRad="38100" dist="38100" dir="2700000" algn="tl">
                    <a:srgbClr val="000000"/>
                  </a:outerShdw>
                </a:effectLst>
                <a:latin typeface="Comic Sans MS" pitchFamily="66" charset="0"/>
                <a:cs typeface="Arial" pitchFamily="34" charset="0"/>
              </a:rPr>
              <a:t>500</a:t>
            </a:r>
            <a:r>
              <a:rPr lang="es-AR" sz="2200" b="1" dirty="0" smtClean="0">
                <a:solidFill>
                  <a:srgbClr val="FF3399"/>
                </a:solidFill>
                <a:effectLst>
                  <a:outerShdw blurRad="38100" dist="38100" dir="2700000" algn="tl">
                    <a:srgbClr val="000000"/>
                  </a:outerShdw>
                </a:effectLst>
                <a:latin typeface="Comic Sans MS" pitchFamily="66" charset="0"/>
                <a:cs typeface="Arial" pitchFamily="34" charset="0"/>
              </a:rPr>
              <a:t> m</a:t>
            </a:r>
            <a:r>
              <a:rPr lang="es-AR" sz="2200" dirty="0" smtClean="0">
                <a:latin typeface="Comic Sans MS" pitchFamily="66" charset="0"/>
                <a:cs typeface="Arial" pitchFamily="34" charset="0"/>
              </a:rPr>
              <a:t> </a:t>
            </a:r>
            <a:r>
              <a:rPr lang="es-AR" sz="2200" dirty="0" smtClean="0">
                <a:latin typeface="Comic Sans MS" pitchFamily="66" charset="0"/>
                <a:cs typeface="Arial" pitchFamily="34" charset="0"/>
                <a:sym typeface="Wingdings 3" pitchFamily="18" charset="2"/>
              </a:rPr>
              <a:t>c</a:t>
            </a:r>
            <a:r>
              <a:rPr lang="es-AR" sz="2200" dirty="0" smtClean="0">
                <a:latin typeface="Comic Sans MS" pitchFamily="66" charset="0"/>
                <a:cs typeface="Arial" pitchFamily="34" charset="0"/>
              </a:rPr>
              <a:t>/</a:t>
            </a:r>
            <a:r>
              <a:rPr lang="es-ES" sz="2200" dirty="0" smtClean="0">
                <a:latin typeface="Comic Sans MS" pitchFamily="66" charset="0"/>
                <a:cs typeface="Arial" pitchFamily="34" charset="0"/>
              </a:rPr>
              <a:t>pozo explota un área de </a:t>
            </a:r>
            <a:r>
              <a:rPr lang="es-ES" sz="2200" b="1" dirty="0" smtClean="0">
                <a:solidFill>
                  <a:srgbClr val="FF3399"/>
                </a:solidFill>
                <a:effectLst>
                  <a:outerShdw blurRad="38100" dist="38100" dir="2700000" algn="tl">
                    <a:srgbClr val="000000"/>
                  </a:outerShdw>
                </a:effectLst>
                <a:latin typeface="Comic Sans MS" pitchFamily="66" charset="0"/>
                <a:cs typeface="Arial" pitchFamily="34" charset="0"/>
              </a:rPr>
              <a:t>250.000 m</a:t>
            </a:r>
            <a:r>
              <a:rPr lang="es-ES" sz="2200" b="1" baseline="30000" dirty="0" smtClean="0">
                <a:solidFill>
                  <a:srgbClr val="FF3399"/>
                </a:solidFill>
                <a:effectLst>
                  <a:outerShdw blurRad="38100" dist="38100" dir="2700000" algn="tl">
                    <a:srgbClr val="000000"/>
                  </a:outerShdw>
                </a:effectLst>
                <a:latin typeface="Comic Sans MS" pitchFamily="66" charset="0"/>
                <a:cs typeface="Arial" pitchFamily="34" charset="0"/>
              </a:rPr>
              <a:t>2</a:t>
            </a:r>
            <a:r>
              <a:rPr lang="es-AR" sz="2200" b="1" baseline="30000" dirty="0" smtClean="0">
                <a:solidFill>
                  <a:srgbClr val="FF0000"/>
                </a:solidFill>
                <a:latin typeface="Comic Sans MS" pitchFamily="66" charset="0"/>
                <a:cs typeface="Arial" pitchFamily="34" charset="0"/>
              </a:rPr>
              <a:t> </a:t>
            </a:r>
            <a:r>
              <a:rPr lang="es-AR" sz="2200" dirty="0" smtClean="0">
                <a:latin typeface="Comic Sans MS" pitchFamily="66" charset="0"/>
                <a:cs typeface="Arial" pitchFamily="34" charset="0"/>
              </a:rPr>
              <a:t>y la</a:t>
            </a:r>
            <a:r>
              <a:rPr lang="es-ES" sz="2200" dirty="0" smtClean="0">
                <a:latin typeface="Comic Sans MS" pitchFamily="66" charset="0"/>
                <a:cs typeface="Arial" pitchFamily="34" charset="0"/>
              </a:rPr>
              <a:t> relación entre </a:t>
            </a:r>
            <a:r>
              <a:rPr lang="es-ES" sz="2200" dirty="0" smtClean="0">
                <a:solidFill>
                  <a:srgbClr val="FF3399"/>
                </a:solidFill>
                <a:effectLst>
                  <a:outerShdw blurRad="38100" dist="38100" dir="2700000" algn="tl">
                    <a:srgbClr val="000000"/>
                  </a:outerShdw>
                </a:effectLst>
                <a:latin typeface="Comic Sans MS" pitchFamily="66" charset="0"/>
                <a:cs typeface="Arial" pitchFamily="34" charset="0"/>
              </a:rPr>
              <a:t>área conocida</a:t>
            </a:r>
            <a:r>
              <a:rPr lang="es-AR" sz="2200" dirty="0" smtClean="0">
                <a:solidFill>
                  <a:srgbClr val="FF3399"/>
                </a:solidFill>
                <a:effectLst>
                  <a:outerShdw blurRad="38100" dist="38100" dir="2700000" algn="tl">
                    <a:srgbClr val="000000"/>
                  </a:outerShdw>
                </a:effectLst>
                <a:latin typeface="Comic Sans MS" pitchFamily="66" charset="0"/>
                <a:cs typeface="Arial" pitchFamily="34" charset="0"/>
              </a:rPr>
              <a:t> del pozo</a:t>
            </a:r>
            <a:r>
              <a:rPr lang="es-ES" sz="2200" dirty="0" smtClean="0">
                <a:solidFill>
                  <a:srgbClr val="FF3399"/>
                </a:solidFill>
                <a:effectLst>
                  <a:outerShdw blurRad="38100" dist="38100" dir="2700000" algn="tl">
                    <a:srgbClr val="000000"/>
                  </a:outerShdw>
                </a:effectLst>
                <a:latin typeface="Comic Sans MS" pitchFamily="66" charset="0"/>
                <a:cs typeface="Arial" pitchFamily="34" charset="0"/>
              </a:rPr>
              <a:t>/área total </a:t>
            </a:r>
            <a:r>
              <a:rPr lang="es-AR" sz="2200" dirty="0" smtClean="0">
                <a:solidFill>
                  <a:srgbClr val="FF3399"/>
                </a:solidFill>
                <a:effectLst>
                  <a:outerShdw blurRad="38100" dist="38100" dir="2700000" algn="tl">
                    <a:srgbClr val="000000"/>
                  </a:outerShdw>
                </a:effectLst>
                <a:latin typeface="Comic Sans MS" pitchFamily="66" charset="0"/>
                <a:cs typeface="Arial" pitchFamily="34" charset="0"/>
              </a:rPr>
              <a:t>=</a:t>
            </a:r>
            <a:r>
              <a:rPr lang="es-ES" sz="2200" dirty="0" smtClean="0">
                <a:solidFill>
                  <a:srgbClr val="FF3399"/>
                </a:solidFill>
                <a:effectLst>
                  <a:outerShdw blurRad="38100" dist="38100" dir="2700000" algn="tl">
                    <a:srgbClr val="000000"/>
                  </a:outerShdw>
                </a:effectLst>
                <a:latin typeface="Comic Sans MS" pitchFamily="66" charset="0"/>
                <a:cs typeface="Arial" pitchFamily="34" charset="0"/>
              </a:rPr>
              <a:t> </a:t>
            </a:r>
            <a:r>
              <a:rPr lang="es-ES" sz="2200" b="1" dirty="0" smtClean="0">
                <a:solidFill>
                  <a:srgbClr val="FF3399"/>
                </a:solidFill>
                <a:effectLst>
                  <a:outerShdw blurRad="38100" dist="38100" dir="2700000" algn="tl">
                    <a:srgbClr val="000000"/>
                  </a:outerShdw>
                </a:effectLst>
                <a:latin typeface="Comic Sans MS" pitchFamily="66" charset="0"/>
                <a:cs typeface="Arial" pitchFamily="34" charset="0"/>
              </a:rPr>
              <a:t>1 en 8.100.000</a:t>
            </a:r>
            <a:endParaRPr lang="es-ES" sz="2200" b="1" dirty="0" smtClean="0">
              <a:solidFill>
                <a:srgbClr val="FF3399"/>
              </a:solidFill>
              <a:effectLst>
                <a:outerShdw blurRad="38100" dist="38100" dir="2700000" algn="tl">
                  <a:srgbClr val="000000"/>
                </a:outerShdw>
              </a:effectLst>
              <a:latin typeface="Comic Sans MS" pitchFamily="66" charset="0"/>
              <a:cs typeface="Times New Roman" pitchFamily="18" charset="0"/>
            </a:endParaRPr>
          </a:p>
          <a:p>
            <a:pPr>
              <a:buFont typeface="Wingdings" pitchFamily="2" charset="2"/>
              <a:buChar char="v"/>
              <a:defRPr/>
            </a:pPr>
            <a:endParaRPr lang="es-ES" sz="2200" b="1" dirty="0" smtClean="0">
              <a:solidFill>
                <a:srgbClr val="FF3399"/>
              </a:solidFill>
              <a:effectLst>
                <a:outerShdw blurRad="38100" dist="38100" dir="2700000" algn="tl">
                  <a:srgbClr val="000000"/>
                </a:outerShdw>
              </a:effectLst>
              <a:latin typeface="Comic Sans MS" pitchFamily="66" charset="0"/>
              <a:cs typeface="Times New Roman" pitchFamily="18" charset="0"/>
            </a:endParaRPr>
          </a:p>
          <a:p>
            <a:pPr>
              <a:lnSpc>
                <a:spcPct val="0"/>
              </a:lnSpc>
              <a:defRPr/>
            </a:pPr>
            <a:r>
              <a:rPr lang="es-ES" sz="2200" dirty="0" smtClean="0">
                <a:latin typeface="Comic Sans MS" pitchFamily="66" charset="0"/>
                <a:cs typeface="Arial" pitchFamily="34" charset="0"/>
              </a:rPr>
              <a:t> </a:t>
            </a:r>
            <a:endParaRPr lang="es-ES" sz="2200" dirty="0" smtClean="0">
              <a:latin typeface="Comic Sans MS" pitchFamily="66" charset="0"/>
              <a:cs typeface="Times New Roman" pitchFamily="18" charset="0"/>
            </a:endParaRPr>
          </a:p>
          <a:p>
            <a:pPr>
              <a:buFont typeface="Wingdings" pitchFamily="2" charset="2"/>
              <a:buBlip>
                <a:blip r:embed="rId2"/>
              </a:buBlip>
              <a:defRPr/>
            </a:pPr>
            <a:r>
              <a:rPr lang="es-AR" sz="2200" dirty="0" smtClean="0">
                <a:latin typeface="Comic Sans MS" pitchFamily="66" charset="0"/>
                <a:cs typeface="Arial" pitchFamily="34" charset="0"/>
              </a:rPr>
              <a:t>s</a:t>
            </a:r>
            <a:r>
              <a:rPr lang="es-ES" sz="2200" dirty="0" smtClean="0">
                <a:latin typeface="Comic Sans MS" pitchFamily="66" charset="0"/>
                <a:cs typeface="Arial" pitchFamily="34" charset="0"/>
              </a:rPr>
              <a:t>i el distanciamiento es de </a:t>
            </a:r>
            <a:r>
              <a:rPr lang="es-ES" sz="2200" b="1" dirty="0" smtClean="0">
                <a:solidFill>
                  <a:srgbClr val="FF3399"/>
                </a:solidFill>
                <a:effectLst>
                  <a:outerShdw blurRad="38100" dist="38100" dir="2700000" algn="tl">
                    <a:srgbClr val="000000"/>
                  </a:outerShdw>
                </a:effectLst>
                <a:latin typeface="Comic Sans MS" pitchFamily="66" charset="0"/>
                <a:cs typeface="Arial" pitchFamily="34" charset="0"/>
              </a:rPr>
              <a:t>1000 m</a:t>
            </a:r>
            <a:r>
              <a:rPr lang="es-ES" sz="2200" dirty="0" smtClean="0">
                <a:latin typeface="Comic Sans MS" pitchFamily="66" charset="0"/>
                <a:cs typeface="Arial" pitchFamily="34" charset="0"/>
              </a:rPr>
              <a:t> </a:t>
            </a:r>
            <a:r>
              <a:rPr lang="es-AR" sz="2200" dirty="0" smtClean="0">
                <a:latin typeface="Comic Sans MS" pitchFamily="66" charset="0"/>
                <a:cs typeface="Arial" pitchFamily="34" charset="0"/>
                <a:sym typeface="Wingdings 3" pitchFamily="18" charset="2"/>
              </a:rPr>
              <a:t></a:t>
            </a:r>
            <a:r>
              <a:rPr lang="es-ES" sz="2200" dirty="0" smtClean="0">
                <a:latin typeface="Comic Sans MS" pitchFamily="66" charset="0"/>
                <a:cs typeface="Arial" pitchFamily="34" charset="0"/>
              </a:rPr>
              <a:t> el área explotada por pozo es de </a:t>
            </a:r>
            <a:r>
              <a:rPr lang="es-ES" sz="2200" b="1" dirty="0" smtClean="0">
                <a:solidFill>
                  <a:srgbClr val="FF3399"/>
                </a:solidFill>
                <a:effectLst>
                  <a:outerShdw blurRad="38100" dist="38100" dir="2700000" algn="tl">
                    <a:srgbClr val="000000"/>
                  </a:outerShdw>
                </a:effectLst>
                <a:latin typeface="Comic Sans MS" pitchFamily="66" charset="0"/>
                <a:cs typeface="Arial" pitchFamily="34" charset="0"/>
              </a:rPr>
              <a:t>1.000.000 m</a:t>
            </a:r>
            <a:r>
              <a:rPr lang="es-ES" sz="2200" b="1" baseline="30000" dirty="0" smtClean="0">
                <a:solidFill>
                  <a:srgbClr val="FF3399"/>
                </a:solidFill>
                <a:effectLst>
                  <a:outerShdw blurRad="38100" dist="38100" dir="2700000" algn="tl">
                    <a:srgbClr val="000000"/>
                  </a:outerShdw>
                </a:effectLst>
                <a:latin typeface="Comic Sans MS" pitchFamily="66" charset="0"/>
                <a:cs typeface="Arial" pitchFamily="34" charset="0"/>
              </a:rPr>
              <a:t>2</a:t>
            </a:r>
            <a:r>
              <a:rPr lang="es-AR" sz="2200" dirty="0" smtClean="0">
                <a:latin typeface="Comic Sans MS" pitchFamily="66" charset="0"/>
                <a:cs typeface="Arial" pitchFamily="34" charset="0"/>
              </a:rPr>
              <a:t> y la l</a:t>
            </a:r>
            <a:r>
              <a:rPr lang="es-ES" sz="2200" dirty="0" smtClean="0">
                <a:latin typeface="Comic Sans MS" pitchFamily="66" charset="0"/>
                <a:cs typeface="Arial" pitchFamily="34" charset="0"/>
              </a:rPr>
              <a:t>a relación entre </a:t>
            </a:r>
            <a:r>
              <a:rPr lang="es-ES" sz="2200" dirty="0" smtClean="0">
                <a:solidFill>
                  <a:srgbClr val="FF3399"/>
                </a:solidFill>
                <a:effectLst>
                  <a:outerShdw blurRad="38100" dist="38100" dir="2700000" algn="tl">
                    <a:srgbClr val="000000"/>
                  </a:outerShdw>
                </a:effectLst>
                <a:latin typeface="Comic Sans MS" pitchFamily="66" charset="0"/>
                <a:cs typeface="Arial" pitchFamily="34" charset="0"/>
              </a:rPr>
              <a:t>área conocida / área total es de </a:t>
            </a:r>
            <a:r>
              <a:rPr lang="es-ES" sz="2200" b="1" dirty="0" smtClean="0">
                <a:solidFill>
                  <a:srgbClr val="FF3399"/>
                </a:solidFill>
                <a:effectLst>
                  <a:outerShdw blurRad="38100" dist="38100" dir="2700000" algn="tl">
                    <a:srgbClr val="000000"/>
                  </a:outerShdw>
                </a:effectLst>
                <a:latin typeface="Comic Sans MS" pitchFamily="66" charset="0"/>
                <a:cs typeface="Arial" pitchFamily="34" charset="0"/>
              </a:rPr>
              <a:t>1 en 33.000.000</a:t>
            </a:r>
            <a:r>
              <a:rPr lang="es-ES" sz="2200" dirty="0" smtClean="0">
                <a:solidFill>
                  <a:srgbClr val="FF3399"/>
                </a:solidFill>
                <a:effectLst>
                  <a:outerShdw blurRad="38100" dist="38100" dir="2700000" algn="tl">
                    <a:srgbClr val="000000"/>
                  </a:outerShdw>
                </a:effectLst>
                <a:latin typeface="Comic Sans MS" pitchFamily="66" charset="0"/>
                <a:cs typeface="Arial" pitchFamily="34" charset="0"/>
              </a:rPr>
              <a:t>. </a:t>
            </a:r>
            <a:endParaRPr lang="es-ES" sz="2200" dirty="0" smtClean="0">
              <a:solidFill>
                <a:srgbClr val="FF3399"/>
              </a:solidFill>
              <a:effectLst>
                <a:outerShdw blurRad="38100" dist="38100" dir="2700000" algn="tl">
                  <a:srgbClr val="000000"/>
                </a:outerShdw>
              </a:effectLst>
              <a:latin typeface="Comic Sans MS" pitchFamily="66" charset="0"/>
              <a:cs typeface="Times New Roman" pitchFamily="18" charset="0"/>
            </a:endParaRPr>
          </a:p>
          <a:p>
            <a:pPr>
              <a:lnSpc>
                <a:spcPct val="80000"/>
              </a:lnSpc>
              <a:defRPr/>
            </a:pPr>
            <a:r>
              <a:rPr lang="es-ES" sz="2200" dirty="0" smtClean="0">
                <a:latin typeface="Comic Sans MS" pitchFamily="66" charset="0"/>
                <a:cs typeface="Arial" pitchFamily="34" charset="0"/>
              </a:rPr>
              <a:t> </a:t>
            </a:r>
            <a:endParaRPr lang="es-ES" sz="2200" dirty="0" smtClean="0">
              <a:latin typeface="Comic Sans MS" pitchFamily="66" charset="0"/>
              <a:cs typeface="Times New Roman" pitchFamily="18" charset="0"/>
            </a:endParaRPr>
          </a:p>
          <a:p>
            <a:pPr algn="just">
              <a:defRPr/>
            </a:pPr>
            <a:r>
              <a:rPr lang="es-AR" sz="2200" dirty="0" smtClean="0">
                <a:latin typeface="Comic Sans MS" pitchFamily="66" charset="0"/>
                <a:cs typeface="Arial" pitchFamily="34" charset="0"/>
              </a:rPr>
              <a:t>	</a:t>
            </a:r>
            <a:r>
              <a:rPr lang="es-ES" dirty="0" smtClean="0">
                <a:latin typeface="Comic Sans MS" pitchFamily="66" charset="0"/>
                <a:cs typeface="Arial" pitchFamily="34" charset="0"/>
              </a:rPr>
              <a:t>De acuerdo a los principios de la técnica estadística, esta relación de muestreo es  suficiente si el universo en estudio muestra homogeneidad e insuficiente si resulta poco homogéneo. </a:t>
            </a:r>
          </a:p>
        </p:txBody>
      </p:sp>
      <p:sp>
        <p:nvSpPr>
          <p:cNvPr id="36867" name="Text Box 10"/>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MLC-1-29</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501650" y="10874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s-ES" sz="4400" b="1" dirty="0">
                <a:solidFill>
                  <a:schemeClr val="tx2"/>
                </a:solidFill>
                <a:latin typeface="Comic Sans MS" pitchFamily="66" charset="0"/>
              </a:rPr>
              <a:t>Estimación de propiedades de las rocas reservorio</a:t>
            </a:r>
          </a:p>
        </p:txBody>
      </p:sp>
      <p:sp>
        <p:nvSpPr>
          <p:cNvPr id="37891" name="Rectangle 3"/>
          <p:cNvSpPr>
            <a:spLocks noChangeArrowheads="1"/>
          </p:cNvSpPr>
          <p:nvPr/>
        </p:nvSpPr>
        <p:spPr bwMode="auto">
          <a:xfrm>
            <a:off x="0" y="3159968"/>
            <a:ext cx="5943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s-AR" sz="3200" b="1" dirty="0">
                <a:latin typeface="Comic Sans MS" pitchFamily="66" charset="0"/>
              </a:rPr>
              <a:t>Obtención de </a:t>
            </a:r>
            <a:r>
              <a:rPr lang="es-ES" sz="3200" b="1" dirty="0">
                <a:latin typeface="Comic Sans MS" pitchFamily="66" charset="0"/>
              </a:rPr>
              <a:t>Coronas</a:t>
            </a:r>
            <a:r>
              <a:rPr lang="es-AR" sz="3200" b="1" dirty="0">
                <a:latin typeface="Comic Sans MS" pitchFamily="66" charset="0"/>
              </a:rPr>
              <a:t>, Testigos Laterales o Recortes</a:t>
            </a:r>
          </a:p>
          <a:p>
            <a:pPr marL="342900" indent="-342900">
              <a:spcBef>
                <a:spcPct val="20000"/>
              </a:spcBef>
              <a:buFontTx/>
              <a:buChar char="•"/>
            </a:pPr>
            <a:endParaRPr lang="es-AR" sz="3200" b="1" dirty="0">
              <a:latin typeface="Comic Sans MS" pitchFamily="66" charset="0"/>
            </a:endParaRPr>
          </a:p>
          <a:p>
            <a:pPr marL="342900" indent="-342900">
              <a:spcBef>
                <a:spcPct val="20000"/>
              </a:spcBef>
              <a:buFontTx/>
              <a:buChar char="•"/>
            </a:pPr>
            <a:r>
              <a:rPr lang="es-ES" sz="3200" b="1" dirty="0">
                <a:latin typeface="Comic Sans MS" pitchFamily="66" charset="0"/>
              </a:rPr>
              <a:t> Perfiles</a:t>
            </a:r>
          </a:p>
        </p:txBody>
      </p:sp>
      <p:sp>
        <p:nvSpPr>
          <p:cNvPr id="37892" name="Text Box 6"/>
          <p:cNvSpPr txBox="1">
            <a:spLocks noChangeArrowheads="1"/>
          </p:cNvSpPr>
          <p:nvPr/>
        </p:nvSpPr>
        <p:spPr bwMode="auto">
          <a:xfrm>
            <a:off x="0" y="1415257"/>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b="1" dirty="0">
                <a:latin typeface="Arial" pitchFamily="34" charset="0"/>
                <a:cs typeface="Arial" pitchFamily="34" charset="0"/>
              </a:rPr>
              <a:t>Algunas propiedades de la roca reservorio se pueden estimar mediante perfiles pero es esencial el estudio mediante una muestra extraída de la formación.</a:t>
            </a:r>
            <a:r>
              <a:rPr lang="es-ES" dirty="0"/>
              <a:t> </a:t>
            </a:r>
          </a:p>
        </p:txBody>
      </p:sp>
      <p:graphicFrame>
        <p:nvGraphicFramePr>
          <p:cNvPr id="37893" name="Object 7"/>
          <p:cNvGraphicFramePr>
            <a:graphicFrameLocks noChangeAspect="1"/>
          </p:cNvGraphicFramePr>
          <p:nvPr>
            <p:extLst>
              <p:ext uri="{D42A27DB-BD31-4B8C-83A1-F6EECF244321}">
                <p14:modId xmlns:p14="http://schemas.microsoft.com/office/powerpoint/2010/main" val="2522734572"/>
              </p:ext>
            </p:extLst>
          </p:nvPr>
        </p:nvGraphicFramePr>
        <p:xfrm>
          <a:off x="5943600" y="2482279"/>
          <a:ext cx="3020888" cy="3937571"/>
        </p:xfrm>
        <a:graphic>
          <a:graphicData uri="http://schemas.openxmlformats.org/presentationml/2006/ole">
            <mc:AlternateContent xmlns:mc="http://schemas.openxmlformats.org/markup-compatibility/2006">
              <mc:Choice xmlns:v="urn:schemas-microsoft-com:vml" Requires="v">
                <p:oleObj spid="_x0000_s37955" name="Imagen de mapa de bits" r:id="rId3" imgW="2762636" imgH="3600000" progId="Paint.Picture">
                  <p:embed/>
                </p:oleObj>
              </mc:Choice>
              <mc:Fallback>
                <p:oleObj name="Imagen de mapa de bits" r:id="rId3" imgW="2762636" imgH="3600000" progId="Paint.Picture">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482279"/>
                        <a:ext cx="3020888" cy="3937571"/>
                      </a:xfrm>
                      <a:prstGeom prst="rect">
                        <a:avLst/>
                      </a:prstGeom>
                      <a:noFill/>
                      <a:ln>
                        <a:noFill/>
                      </a:ln>
                      <a:effectLst/>
                      <a:extLst/>
                    </p:spPr>
                  </p:pic>
                </p:oleObj>
              </mc:Fallback>
            </mc:AlternateContent>
          </a:graphicData>
        </a:graphic>
      </p:graphicFrame>
      <p:sp>
        <p:nvSpPr>
          <p:cNvPr id="37894" name="Text Box 8"/>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MLC-1-30</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35496" y="3755935"/>
            <a:ext cx="6369496"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FF00FF"/>
              </a:buClr>
              <a:buFont typeface="Wingdings" pitchFamily="2" charset="2"/>
              <a:buChar char="v"/>
              <a:defRPr/>
            </a:pPr>
            <a:r>
              <a:rPr lang="es-AR" b="1" dirty="0">
                <a:latin typeface="Comic Sans MS" pitchFamily="66" charset="0"/>
                <a:cs typeface="Arial" pitchFamily="34" charset="0"/>
              </a:rPr>
              <a:t> </a:t>
            </a:r>
            <a:r>
              <a:rPr lang="es-AR" b="1" u="sng" dirty="0">
                <a:solidFill>
                  <a:srgbClr val="FF00FF"/>
                </a:solidFill>
                <a:effectLst>
                  <a:outerShdw blurRad="38100" dist="38100" dir="2700000" algn="tl">
                    <a:srgbClr val="000000"/>
                  </a:outerShdw>
                </a:effectLst>
                <a:latin typeface="Comic Sans MS" pitchFamily="66" charset="0"/>
                <a:cs typeface="Arial" pitchFamily="34" charset="0"/>
              </a:rPr>
              <a:t>Coronas</a:t>
            </a:r>
            <a:r>
              <a:rPr lang="es-ES" b="1" u="sng" dirty="0">
                <a:solidFill>
                  <a:srgbClr val="FF00FF"/>
                </a:solidFill>
                <a:effectLst>
                  <a:outerShdw blurRad="38100" dist="38100" dir="2700000" algn="tl">
                    <a:srgbClr val="000000"/>
                  </a:outerShdw>
                </a:effectLst>
                <a:latin typeface="Comic Sans MS" pitchFamily="66" charset="0"/>
                <a:cs typeface="Arial" pitchFamily="34" charset="0"/>
              </a:rPr>
              <a:t> </a:t>
            </a:r>
            <a:r>
              <a:rPr lang="es-ES" sz="2000" dirty="0">
                <a:latin typeface="Comic Sans MS" pitchFamily="66" charset="0"/>
                <a:cs typeface="Arial" pitchFamily="34" charset="0"/>
              </a:rPr>
              <a:t>tomad</a:t>
            </a:r>
            <a:r>
              <a:rPr lang="es-AR" sz="2000" dirty="0">
                <a:latin typeface="Comic Sans MS" pitchFamily="66" charset="0"/>
                <a:cs typeface="Arial" pitchFamily="34" charset="0"/>
              </a:rPr>
              <a:t>a</a:t>
            </a:r>
            <a:r>
              <a:rPr lang="es-ES" sz="2000" dirty="0">
                <a:latin typeface="Comic Sans MS" pitchFamily="66" charset="0"/>
                <a:cs typeface="Arial" pitchFamily="34" charset="0"/>
              </a:rPr>
              <a:t>s </a:t>
            </a:r>
            <a:r>
              <a:rPr lang="es-ES_tradnl" sz="2000" dirty="0">
                <a:latin typeface="Comic Sans MS" pitchFamily="66" charset="0"/>
                <a:cs typeface="Arial" pitchFamily="34" charset="0"/>
              </a:rPr>
              <a:t>durante la perforación dentro de la formación mediante una corona </a:t>
            </a:r>
            <a:r>
              <a:rPr lang="es-ES_tradnl" sz="2000" dirty="0" err="1">
                <a:latin typeface="Comic Sans MS" pitchFamily="66" charset="0"/>
                <a:cs typeface="Arial" pitchFamily="34" charset="0"/>
              </a:rPr>
              <a:t>sacatestigo</a:t>
            </a:r>
            <a:r>
              <a:rPr lang="es-ES_tradnl" sz="2000" dirty="0">
                <a:latin typeface="Comic Sans MS" pitchFamily="66" charset="0"/>
                <a:cs typeface="Arial" pitchFamily="34" charset="0"/>
              </a:rPr>
              <a:t> que retiene la roca perforada, como una </a:t>
            </a:r>
            <a:r>
              <a:rPr lang="es-ES_tradnl" sz="2000" b="1" dirty="0">
                <a:solidFill>
                  <a:srgbClr val="0066FF"/>
                </a:solidFill>
                <a:latin typeface="Comic Sans MS" pitchFamily="66" charset="0"/>
                <a:cs typeface="Arial" pitchFamily="34" charset="0"/>
              </a:rPr>
              <a:t>muestra cilíndrica</a:t>
            </a:r>
            <a:r>
              <a:rPr lang="es-ES_tradnl" sz="2000" dirty="0">
                <a:latin typeface="Comic Sans MS" pitchFamily="66" charset="0"/>
                <a:cs typeface="Arial" pitchFamily="34" charset="0"/>
              </a:rPr>
              <a:t> con las dimensiones del diámetro interno de la corona y una longitud función del </a:t>
            </a:r>
            <a:r>
              <a:rPr lang="es-ES_tradnl" sz="2000" dirty="0" err="1">
                <a:latin typeface="Comic Sans MS" pitchFamily="66" charset="0"/>
                <a:cs typeface="Arial" pitchFamily="34" charset="0"/>
              </a:rPr>
              <a:t>portacorona</a:t>
            </a:r>
            <a:r>
              <a:rPr lang="es-ES_tradnl" sz="2000" dirty="0">
                <a:latin typeface="Comic Sans MS" pitchFamily="66" charset="0"/>
                <a:cs typeface="Arial" pitchFamily="34" charset="0"/>
              </a:rPr>
              <a:t> (9, 18, 27m). De allí se puede </a:t>
            </a:r>
            <a:r>
              <a:rPr lang="es-ES" sz="2000" dirty="0">
                <a:latin typeface="Comic Sans MS" pitchFamily="66" charset="0"/>
                <a:cs typeface="Arial" pitchFamily="34" charset="0"/>
              </a:rPr>
              <a:t>obtener un completo conocimiento de las propiedades petrofísicas de las rocas</a:t>
            </a:r>
            <a:r>
              <a:rPr lang="es-AR" sz="2000" dirty="0">
                <a:latin typeface="Comic Sans MS" pitchFamily="66" charset="0"/>
                <a:cs typeface="Arial" pitchFamily="34" charset="0"/>
              </a:rPr>
              <a:t>. </a:t>
            </a:r>
            <a:r>
              <a:rPr lang="es-ES_tradnl" sz="2000" dirty="0">
                <a:latin typeface="Comic Sans MS" pitchFamily="66" charset="0"/>
                <a:cs typeface="Arial" pitchFamily="34" charset="0"/>
              </a:rPr>
              <a:t>30% de pozos </a:t>
            </a:r>
            <a:r>
              <a:rPr lang="es-ES_tradnl" sz="2000" dirty="0" err="1">
                <a:latin typeface="Comic Sans MS" pitchFamily="66" charset="0"/>
                <a:cs typeface="Arial" pitchFamily="34" charset="0"/>
              </a:rPr>
              <a:t>coroneados</a:t>
            </a:r>
            <a:r>
              <a:rPr lang="es-ES_tradnl" sz="2000" dirty="0">
                <a:latin typeface="Comic Sans MS" pitchFamily="66" charset="0"/>
                <a:cs typeface="Arial" pitchFamily="34" charset="0"/>
              </a:rPr>
              <a:t> provee un razonable control del reservorio.</a:t>
            </a:r>
            <a:r>
              <a:rPr lang="es-ES" dirty="0">
                <a:latin typeface="Comic Sans MS" pitchFamily="66" charset="0"/>
                <a:cs typeface="Arial" pitchFamily="34" charset="0"/>
              </a:rPr>
              <a:t> </a:t>
            </a:r>
          </a:p>
        </p:txBody>
      </p:sp>
      <p:sp>
        <p:nvSpPr>
          <p:cNvPr id="44037" name="Rectangle 5"/>
          <p:cNvSpPr>
            <a:spLocks noChangeArrowheads="1"/>
          </p:cNvSpPr>
          <p:nvPr/>
        </p:nvSpPr>
        <p:spPr bwMode="auto">
          <a:xfrm>
            <a:off x="0" y="428095"/>
            <a:ext cx="8839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00013" indent="-100013">
              <a:buFont typeface="Wingdings" pitchFamily="2" charset="2"/>
              <a:buChar char="v"/>
              <a:tabLst>
                <a:tab pos="100013" algn="l"/>
              </a:tabLst>
              <a:defRPr/>
            </a:pPr>
            <a:r>
              <a:rPr lang="es-ES" b="1" u="sng" dirty="0">
                <a:solidFill>
                  <a:srgbClr val="FF00FF"/>
                </a:solidFill>
                <a:effectLst>
                  <a:outerShdw blurRad="38100" dist="38100" dir="2700000" algn="tl">
                    <a:srgbClr val="000000"/>
                  </a:outerShdw>
                </a:effectLst>
                <a:latin typeface="Comic Sans MS" pitchFamily="66" charset="0"/>
                <a:cs typeface="Times New Roman" pitchFamily="18" charset="0"/>
              </a:rPr>
              <a:t>Recortes (</a:t>
            </a:r>
            <a:r>
              <a:rPr lang="es-ES" b="1" u="sng" dirty="0" err="1">
                <a:solidFill>
                  <a:srgbClr val="FF00FF"/>
                </a:solidFill>
                <a:effectLst>
                  <a:outerShdw blurRad="38100" dist="38100" dir="2700000" algn="tl">
                    <a:srgbClr val="000000"/>
                  </a:outerShdw>
                </a:effectLst>
                <a:latin typeface="Comic Sans MS" pitchFamily="66" charset="0"/>
                <a:cs typeface="Times New Roman" pitchFamily="18" charset="0"/>
              </a:rPr>
              <a:t>Cuttings</a:t>
            </a:r>
            <a:r>
              <a:rPr lang="es-ES" b="1" u="sng" dirty="0">
                <a:solidFill>
                  <a:srgbClr val="FF00FF"/>
                </a:solidFill>
                <a:effectLst>
                  <a:outerShdw blurRad="38100" dist="38100" dir="2700000" algn="tl">
                    <a:srgbClr val="000000"/>
                  </a:outerShdw>
                </a:effectLst>
                <a:latin typeface="Comic Sans MS" pitchFamily="66" charset="0"/>
                <a:cs typeface="Times New Roman" pitchFamily="18" charset="0"/>
              </a:rPr>
              <a:t>)</a:t>
            </a:r>
            <a:r>
              <a:rPr lang="es-ES" dirty="0">
                <a:latin typeface="Comic Sans MS" pitchFamily="66" charset="0"/>
                <a:cs typeface="Arial" pitchFamily="34" charset="0"/>
              </a:rPr>
              <a:t> </a:t>
            </a:r>
            <a:r>
              <a:rPr lang="es-ES" sz="2000" dirty="0">
                <a:latin typeface="Comic Sans MS" pitchFamily="66" charset="0"/>
                <a:cs typeface="Arial" pitchFamily="34" charset="0"/>
              </a:rPr>
              <a:t>que produce el trépano en su avance, de costo </a:t>
            </a:r>
            <a:r>
              <a:rPr lang="es-AR" sz="2000" dirty="0">
                <a:latin typeface="Comic Sans MS" pitchFamily="66" charset="0"/>
                <a:cs typeface="Arial" pitchFamily="34" charset="0"/>
              </a:rPr>
              <a:t>bajo.</a:t>
            </a:r>
          </a:p>
        </p:txBody>
      </p:sp>
      <p:sp>
        <p:nvSpPr>
          <p:cNvPr id="44038" name="Rectangle 6"/>
          <p:cNvSpPr>
            <a:spLocks noChangeArrowheads="1"/>
          </p:cNvSpPr>
          <p:nvPr/>
        </p:nvSpPr>
        <p:spPr bwMode="auto">
          <a:xfrm>
            <a:off x="304800" y="0"/>
            <a:ext cx="86264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s-AR" sz="2000" b="1" dirty="0">
                <a:solidFill>
                  <a:srgbClr val="FF3399"/>
                </a:solidFill>
                <a:effectLst>
                  <a:outerShdw blurRad="38100" dist="38100" dir="2700000" algn="tl">
                    <a:srgbClr val="000000"/>
                  </a:outerShdw>
                </a:effectLst>
                <a:latin typeface="Comic Sans MS" pitchFamily="66" charset="0"/>
                <a:cs typeface="Arial" pitchFamily="34" charset="0"/>
              </a:rPr>
              <a:t>M</a:t>
            </a:r>
            <a:r>
              <a:rPr lang="es-ES" sz="2000" b="1" dirty="0">
                <a:solidFill>
                  <a:srgbClr val="FF3399"/>
                </a:solidFill>
                <a:effectLst>
                  <a:outerShdw blurRad="38100" dist="38100" dir="2700000" algn="tl">
                    <a:srgbClr val="000000"/>
                  </a:outerShdw>
                </a:effectLst>
                <a:latin typeface="Comic Sans MS" pitchFamily="66" charset="0"/>
                <a:cs typeface="Arial" pitchFamily="34" charset="0"/>
              </a:rPr>
              <a:t>UESTRAS DE LAS ROCAS DURANTE LAS PERFORACIONES</a:t>
            </a:r>
            <a:r>
              <a:rPr lang="es-AR" sz="2000" b="1" dirty="0">
                <a:solidFill>
                  <a:srgbClr val="FF3399"/>
                </a:solidFill>
                <a:effectLst>
                  <a:outerShdw blurRad="38100" dist="38100" dir="2700000" algn="tl">
                    <a:srgbClr val="000000"/>
                  </a:outerShdw>
                </a:effectLst>
                <a:latin typeface="Comic Sans MS" pitchFamily="66" charset="0"/>
                <a:cs typeface="Arial" pitchFamily="34" charset="0"/>
              </a:rPr>
              <a:t>:</a:t>
            </a:r>
            <a:endParaRPr lang="es-AR" b="1" dirty="0">
              <a:solidFill>
                <a:srgbClr val="FF3399"/>
              </a:solidFill>
              <a:effectLst>
                <a:outerShdw blurRad="38100" dist="38100" dir="2700000" algn="tl">
                  <a:srgbClr val="000000"/>
                </a:outerShdw>
              </a:effectLst>
              <a:latin typeface="Comic Sans MS" pitchFamily="66" charset="0"/>
              <a:cs typeface="Arial" pitchFamily="34" charset="0"/>
            </a:endParaRPr>
          </a:p>
        </p:txBody>
      </p:sp>
      <p:sp>
        <p:nvSpPr>
          <p:cNvPr id="44039" name="Rectangle 7"/>
          <p:cNvSpPr>
            <a:spLocks noChangeArrowheads="1"/>
          </p:cNvSpPr>
          <p:nvPr/>
        </p:nvSpPr>
        <p:spPr bwMode="auto">
          <a:xfrm>
            <a:off x="0" y="2979654"/>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itchFamily="2" charset="2"/>
              <a:buChar char="v"/>
              <a:defRPr/>
            </a:pPr>
            <a:r>
              <a:rPr lang="es-AR" b="1" u="sng" dirty="0">
                <a:solidFill>
                  <a:srgbClr val="FF00FF"/>
                </a:solidFill>
                <a:effectLst>
                  <a:outerShdw blurRad="38100" dist="38100" dir="2700000" algn="tl">
                    <a:srgbClr val="000000"/>
                  </a:outerShdw>
                </a:effectLst>
                <a:latin typeface="Comic Sans MS" pitchFamily="66" charset="0"/>
                <a:cs typeface="Times New Roman" pitchFamily="18" charset="0"/>
              </a:rPr>
              <a:t>Testigos Laterales</a:t>
            </a:r>
            <a:endParaRPr lang="es-ES" b="1" u="sng" dirty="0">
              <a:solidFill>
                <a:srgbClr val="FF00FF"/>
              </a:solidFill>
              <a:effectLst>
                <a:outerShdw blurRad="38100" dist="38100" dir="2700000" algn="tl">
                  <a:srgbClr val="000000"/>
                </a:outerShdw>
              </a:effectLst>
              <a:latin typeface="Comic Sans MS" pitchFamily="66" charset="0"/>
              <a:cs typeface="Times New Roman" pitchFamily="18" charset="0"/>
            </a:endParaRPr>
          </a:p>
        </p:txBody>
      </p:sp>
      <p:grpSp>
        <p:nvGrpSpPr>
          <p:cNvPr id="38918" name="Group 12"/>
          <p:cNvGrpSpPr>
            <a:grpSpLocks/>
          </p:cNvGrpSpPr>
          <p:nvPr/>
        </p:nvGrpSpPr>
        <p:grpSpPr bwMode="auto">
          <a:xfrm>
            <a:off x="2339752" y="980728"/>
            <a:ext cx="6499448" cy="2020957"/>
            <a:chOff x="2208" y="816"/>
            <a:chExt cx="3396" cy="1296"/>
          </a:xfrm>
        </p:grpSpPr>
        <p:graphicFrame>
          <p:nvGraphicFramePr>
            <p:cNvPr id="38922" name="Object 10"/>
            <p:cNvGraphicFramePr>
              <a:graphicFrameLocks noChangeAspect="1"/>
            </p:cNvGraphicFramePr>
            <p:nvPr/>
          </p:nvGraphicFramePr>
          <p:xfrm>
            <a:off x="2208" y="816"/>
            <a:ext cx="3396" cy="1296"/>
          </p:xfrm>
          <a:graphic>
            <a:graphicData uri="http://schemas.openxmlformats.org/presentationml/2006/ole">
              <mc:AlternateContent xmlns:mc="http://schemas.openxmlformats.org/markup-compatibility/2006">
                <mc:Choice xmlns:v="urn:schemas-microsoft-com:vml" Requires="v">
                  <p:oleObj spid="_x0000_s39044" name="Imagen de mapa de bits" r:id="rId3" imgW="5390476" imgH="2057143" progId="Paint.Picture">
                    <p:embed/>
                  </p:oleObj>
                </mc:Choice>
                <mc:Fallback>
                  <p:oleObj name="Imagen de mapa de bits" r:id="rId3" imgW="5390476" imgH="2057143" progId="Paint.Picture">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816"/>
                          <a:ext cx="3396" cy="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23" name="Text Box 11"/>
            <p:cNvSpPr txBox="1">
              <a:spLocks noChangeArrowheads="1"/>
            </p:cNvSpPr>
            <p:nvPr/>
          </p:nvSpPr>
          <p:spPr bwMode="auto">
            <a:xfrm>
              <a:off x="3062" y="1063"/>
              <a:ext cx="1004"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400" b="1">
                  <a:solidFill>
                    <a:srgbClr val="009900"/>
                  </a:solidFill>
                </a:rPr>
                <a:t>bala sacamuestra</a:t>
              </a:r>
              <a:endParaRPr lang="es-ES" sz="1400" b="1">
                <a:solidFill>
                  <a:srgbClr val="009900"/>
                </a:solidFill>
              </a:endParaRPr>
            </a:p>
          </p:txBody>
        </p:sp>
      </p:grpSp>
      <p:graphicFrame>
        <p:nvGraphicFramePr>
          <p:cNvPr id="38919" name="Object 13"/>
          <p:cNvGraphicFramePr>
            <a:graphicFrameLocks noChangeAspect="1"/>
          </p:cNvGraphicFramePr>
          <p:nvPr>
            <p:extLst>
              <p:ext uri="{D42A27DB-BD31-4B8C-83A1-F6EECF244321}">
                <p14:modId xmlns:p14="http://schemas.microsoft.com/office/powerpoint/2010/main" val="3563039235"/>
              </p:ext>
            </p:extLst>
          </p:nvPr>
        </p:nvGraphicFramePr>
        <p:xfrm>
          <a:off x="6300192" y="2971800"/>
          <a:ext cx="2631084" cy="3886200"/>
        </p:xfrm>
        <a:graphic>
          <a:graphicData uri="http://schemas.openxmlformats.org/presentationml/2006/ole">
            <mc:AlternateContent xmlns:mc="http://schemas.openxmlformats.org/markup-compatibility/2006">
              <mc:Choice xmlns:v="urn:schemas-microsoft-com:vml" Requires="v">
                <p:oleObj spid="_x0000_s39045" name="Imagen de mapa de bits" r:id="rId5" imgW="2467319" imgH="4571429" progId="Paint.Picture">
                  <p:embed/>
                </p:oleObj>
              </mc:Choice>
              <mc:Fallback>
                <p:oleObj name="Imagen de mapa de bits" r:id="rId5" imgW="2467319" imgH="4571429" progId="Paint.Picture">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2971800"/>
                        <a:ext cx="2631084" cy="3886200"/>
                      </a:xfrm>
                      <a:prstGeom prst="rect">
                        <a:avLst/>
                      </a:prstGeom>
                      <a:noFill/>
                      <a:ln>
                        <a:noFill/>
                      </a:ln>
                      <a:effectLst/>
                      <a:extLst/>
                    </p:spPr>
                  </p:pic>
                </p:oleObj>
              </mc:Fallback>
            </mc:AlternateContent>
          </a:graphicData>
        </a:graphic>
      </p:graphicFrame>
      <p:sp>
        <p:nvSpPr>
          <p:cNvPr id="38920" name="Text Box 9"/>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MLC-1-31</a:t>
            </a:r>
            <a:endParaRPr lang="es-ES" sz="1200" b="1">
              <a:solidFill>
                <a:srgbClr val="FF7C80"/>
              </a:solidFill>
            </a:endParaRPr>
          </a:p>
        </p:txBody>
      </p:sp>
      <p:sp>
        <p:nvSpPr>
          <p:cNvPr id="38921" name="Rectangle 14"/>
          <p:cNvSpPr>
            <a:spLocks noChangeArrowheads="1"/>
          </p:cNvSpPr>
          <p:nvPr/>
        </p:nvSpPr>
        <p:spPr bwMode="auto">
          <a:xfrm rot="-5400000">
            <a:off x="6942138" y="4640262"/>
            <a:ext cx="3733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z="1000">
                <a:solidFill>
                  <a:srgbClr val="009900"/>
                </a:solidFill>
              </a:rPr>
              <a:t>http://www.scribd.com/doc/21096103/Curso-de-Perforacion-Parte-III</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04800" y="0"/>
            <a:ext cx="86596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 b="1" u="sng" dirty="0">
                <a:solidFill>
                  <a:srgbClr val="FF0000"/>
                </a:solidFill>
                <a:latin typeface="Comic Sans MS" pitchFamily="66" charset="0"/>
                <a:cs typeface="Arial" pitchFamily="34" charset="0"/>
              </a:rPr>
              <a:t>Recortes (</a:t>
            </a:r>
            <a:r>
              <a:rPr lang="es-ES" b="1" u="sng" dirty="0" err="1">
                <a:solidFill>
                  <a:srgbClr val="FF0000"/>
                </a:solidFill>
                <a:latin typeface="Comic Sans MS" pitchFamily="66" charset="0"/>
                <a:cs typeface="Arial" pitchFamily="34" charset="0"/>
              </a:rPr>
              <a:t>Cuttings</a:t>
            </a:r>
            <a:r>
              <a:rPr lang="es-ES" b="1" u="sng" dirty="0">
                <a:solidFill>
                  <a:srgbClr val="FF0000"/>
                </a:solidFill>
                <a:latin typeface="Comic Sans MS" pitchFamily="66" charset="0"/>
                <a:cs typeface="Arial" pitchFamily="34" charset="0"/>
              </a:rPr>
              <a:t>)</a:t>
            </a:r>
            <a:r>
              <a:rPr lang="es-ES" dirty="0">
                <a:latin typeface="Comic Sans MS" pitchFamily="66" charset="0"/>
                <a:cs typeface="Times New Roman" pitchFamily="18" charset="0"/>
              </a:rPr>
              <a:t>            </a:t>
            </a:r>
            <a:endParaRPr lang="es-ES" dirty="0">
              <a:latin typeface="Comic Sans MS" pitchFamily="66" charset="0"/>
            </a:endParaRPr>
          </a:p>
        </p:txBody>
      </p:sp>
      <p:sp>
        <p:nvSpPr>
          <p:cNvPr id="46083" name="Text Box 3"/>
          <p:cNvSpPr txBox="1">
            <a:spLocks noChangeArrowheads="1"/>
          </p:cNvSpPr>
          <p:nvPr/>
        </p:nvSpPr>
        <p:spPr bwMode="auto">
          <a:xfrm>
            <a:off x="0" y="533400"/>
            <a:ext cx="9144000" cy="620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30000"/>
              </a:spcAft>
              <a:buFontTx/>
              <a:buChar char="•"/>
              <a:defRPr/>
            </a:pPr>
            <a:r>
              <a:rPr lang="es-AR" sz="2000" dirty="0">
                <a:latin typeface="Comic Sans MS" pitchFamily="66" charset="0"/>
                <a:cs typeface="Arial" pitchFamily="34" charset="0"/>
              </a:rPr>
              <a:t> </a:t>
            </a:r>
            <a:r>
              <a:rPr lang="es-ES" sz="2000" dirty="0">
                <a:latin typeface="Comic Sans MS" pitchFamily="66" charset="0"/>
                <a:cs typeface="Arial" pitchFamily="34" charset="0"/>
              </a:rPr>
              <a:t>a períodos regulares por ej.</a:t>
            </a:r>
            <a:r>
              <a:rPr lang="es-AR" sz="2000" dirty="0">
                <a:latin typeface="Comic Sans MS" pitchFamily="66" charset="0"/>
                <a:cs typeface="Arial" pitchFamily="34" charset="0"/>
              </a:rPr>
              <a:t> 1 </a:t>
            </a:r>
            <a:r>
              <a:rPr lang="es-ES" sz="2000" u="sng" dirty="0">
                <a:latin typeface="Comic Sans MS" pitchFamily="66" charset="0"/>
                <a:cs typeface="Arial" pitchFamily="34" charset="0"/>
              </a:rPr>
              <a:t>metro</a:t>
            </a:r>
            <a:r>
              <a:rPr lang="es-AR" sz="2000" u="sng" dirty="0">
                <a:latin typeface="Comic Sans MS" pitchFamily="66" charset="0"/>
                <a:cs typeface="Arial" pitchFamily="34" charset="0"/>
              </a:rPr>
              <a:t>,</a:t>
            </a:r>
            <a:r>
              <a:rPr lang="es-ES" sz="2000" dirty="0">
                <a:latin typeface="Comic Sans MS" pitchFamily="66" charset="0"/>
                <a:cs typeface="Arial" pitchFamily="34" charset="0"/>
              </a:rPr>
              <a:t> que avanza la perforación, </a:t>
            </a:r>
            <a:r>
              <a:rPr lang="es-ES" sz="2000" dirty="0">
                <a:solidFill>
                  <a:srgbClr val="FF3399"/>
                </a:solidFill>
                <a:effectLst>
                  <a:outerShdw blurRad="38100" dist="38100" dir="2700000" algn="tl">
                    <a:srgbClr val="000000"/>
                  </a:outerShdw>
                </a:effectLst>
                <a:latin typeface="Comic Sans MS" pitchFamily="66" charset="0"/>
                <a:cs typeface="Arial" pitchFamily="34" charset="0"/>
              </a:rPr>
              <a:t>se filtra el lodo reteniendo recortes.</a:t>
            </a:r>
            <a:endParaRPr lang="es-ES" sz="2000" dirty="0">
              <a:solidFill>
                <a:srgbClr val="FF3399"/>
              </a:solidFill>
              <a:effectLst>
                <a:outerShdw blurRad="38100" dist="38100" dir="2700000" algn="tl">
                  <a:srgbClr val="000000"/>
                </a:outerShdw>
              </a:effectLst>
              <a:latin typeface="Comic Sans MS" pitchFamily="66" charset="0"/>
              <a:cs typeface="Times New Roman" pitchFamily="18" charset="0"/>
            </a:endParaRPr>
          </a:p>
          <a:p>
            <a:pPr>
              <a:spcAft>
                <a:spcPct val="30000"/>
              </a:spcAft>
              <a:buFontTx/>
              <a:buChar char="•"/>
              <a:defRPr/>
            </a:pPr>
            <a:r>
              <a:rPr lang="es-AR" sz="2000" b="1" dirty="0">
                <a:effectLst>
                  <a:outerShdw blurRad="38100" dist="38100" dir="2700000" algn="tl">
                    <a:srgbClr val="FFFFFF"/>
                  </a:outerShdw>
                </a:effectLst>
                <a:latin typeface="Comic Sans MS" pitchFamily="66" charset="0"/>
                <a:cs typeface="Arial" pitchFamily="34" charset="0"/>
              </a:rPr>
              <a:t> </a:t>
            </a:r>
            <a:r>
              <a:rPr lang="es-ES" sz="2000" dirty="0">
                <a:solidFill>
                  <a:srgbClr val="FF3399"/>
                </a:solidFill>
                <a:effectLst>
                  <a:outerShdw blurRad="38100" dist="38100" dir="2700000" algn="tl">
                    <a:srgbClr val="000000"/>
                  </a:outerShdw>
                </a:effectLst>
                <a:latin typeface="Comic Sans MS" pitchFamily="66" charset="0"/>
                <a:cs typeface="Arial" pitchFamily="34" charset="0"/>
              </a:rPr>
              <a:t>se lavan</a:t>
            </a:r>
            <a:r>
              <a:rPr lang="es-ES" sz="2000" dirty="0">
                <a:latin typeface="Comic Sans MS" pitchFamily="66" charset="0"/>
                <a:cs typeface="Arial" pitchFamily="34" charset="0"/>
              </a:rPr>
              <a:t> para eliminar el lodo que los recubre </a:t>
            </a:r>
            <a:endParaRPr lang="es-ES" sz="2000" dirty="0">
              <a:latin typeface="Comic Sans MS" pitchFamily="66" charset="0"/>
              <a:cs typeface="Times New Roman" pitchFamily="18" charset="0"/>
            </a:endParaRPr>
          </a:p>
          <a:p>
            <a:pPr>
              <a:spcAft>
                <a:spcPct val="30000"/>
              </a:spcAft>
              <a:buFontTx/>
              <a:buChar char="•"/>
              <a:defRPr/>
            </a:pPr>
            <a:r>
              <a:rPr lang="es-AR" sz="2000" dirty="0">
                <a:latin typeface="Comic Sans MS" pitchFamily="66" charset="0"/>
                <a:cs typeface="Arial" pitchFamily="34" charset="0"/>
              </a:rPr>
              <a:t> </a:t>
            </a:r>
            <a:r>
              <a:rPr lang="es-ES" sz="2000" dirty="0">
                <a:solidFill>
                  <a:srgbClr val="FF3399"/>
                </a:solidFill>
                <a:effectLst>
                  <a:outerShdw blurRad="38100" dist="38100" dir="2700000" algn="tl">
                    <a:srgbClr val="000000"/>
                  </a:outerShdw>
                </a:effectLst>
                <a:latin typeface="Comic Sans MS" pitchFamily="66" charset="0"/>
                <a:cs typeface="Arial" pitchFamily="34" charset="0"/>
              </a:rPr>
              <a:t>se secan</a:t>
            </a:r>
            <a:r>
              <a:rPr lang="es-ES" sz="2000" dirty="0">
                <a:latin typeface="Comic Sans MS" pitchFamily="66" charset="0"/>
                <a:cs typeface="Arial" pitchFamily="34" charset="0"/>
              </a:rPr>
              <a:t> por calentamiento </a:t>
            </a:r>
            <a:r>
              <a:rPr lang="es-AR" sz="2000" dirty="0">
                <a:latin typeface="Comic Sans MS" pitchFamily="66" charset="0"/>
                <a:cs typeface="Arial" pitchFamily="34" charset="0"/>
              </a:rPr>
              <a:t>a</a:t>
            </a:r>
            <a:r>
              <a:rPr lang="es-ES" sz="2000" dirty="0">
                <a:latin typeface="Comic Sans MS" pitchFamily="66" charset="0"/>
                <a:cs typeface="Arial" pitchFamily="34" charset="0"/>
              </a:rPr>
              <a:t> temperatura no elevada</a:t>
            </a:r>
            <a:endParaRPr lang="es-ES" sz="2000" dirty="0">
              <a:latin typeface="Comic Sans MS" pitchFamily="66" charset="0"/>
              <a:cs typeface="Times New Roman" pitchFamily="18" charset="0"/>
            </a:endParaRPr>
          </a:p>
          <a:p>
            <a:pPr>
              <a:spcAft>
                <a:spcPct val="30000"/>
              </a:spcAft>
              <a:buFontTx/>
              <a:buChar char="•"/>
              <a:defRPr/>
            </a:pPr>
            <a:r>
              <a:rPr lang="es-AR" sz="2000" b="1" dirty="0">
                <a:effectLst>
                  <a:outerShdw blurRad="38100" dist="38100" dir="2700000" algn="tl">
                    <a:srgbClr val="FFFFFF"/>
                  </a:outerShdw>
                </a:effectLst>
                <a:latin typeface="Comic Sans MS" pitchFamily="66" charset="0"/>
                <a:cs typeface="Arial" pitchFamily="34" charset="0"/>
              </a:rPr>
              <a:t> </a:t>
            </a:r>
            <a:r>
              <a:rPr lang="es-ES" sz="2000" dirty="0">
                <a:solidFill>
                  <a:srgbClr val="FF3399"/>
                </a:solidFill>
                <a:effectLst>
                  <a:outerShdw blurRad="38100" dist="38100" dir="2700000" algn="tl">
                    <a:srgbClr val="000000"/>
                  </a:outerShdw>
                </a:effectLst>
                <a:latin typeface="Comic Sans MS" pitchFamily="66" charset="0"/>
                <a:cs typeface="Arial" pitchFamily="34" charset="0"/>
              </a:rPr>
              <a:t>se fraccionan</a:t>
            </a:r>
            <a:r>
              <a:rPr lang="es-ES" sz="2000" dirty="0">
                <a:latin typeface="Comic Sans MS" pitchFamily="66" charset="0"/>
                <a:cs typeface="Arial" pitchFamily="34" charset="0"/>
              </a:rPr>
              <a:t> por lo menos en dos partes y se envasan en </a:t>
            </a:r>
            <a:r>
              <a:rPr lang="es-ES" sz="2000" dirty="0" smtClean="0">
                <a:latin typeface="Comic Sans MS" pitchFamily="66" charset="0"/>
                <a:cs typeface="Arial" pitchFamily="34" charset="0"/>
              </a:rPr>
              <a:t>bolsas(recipientes plásticos)</a:t>
            </a:r>
            <a:r>
              <a:rPr lang="es-AR" sz="2000" dirty="0" smtClean="0">
                <a:latin typeface="Comic Sans MS" pitchFamily="66" charset="0"/>
                <a:cs typeface="Arial" pitchFamily="34" charset="0"/>
              </a:rPr>
              <a:t>, </a:t>
            </a:r>
            <a:r>
              <a:rPr lang="es-AR" sz="2000" dirty="0">
                <a:latin typeface="Comic Sans MS" pitchFamily="66" charset="0"/>
                <a:cs typeface="Arial" pitchFamily="34" charset="0"/>
              </a:rPr>
              <a:t>que </a:t>
            </a:r>
            <a:r>
              <a:rPr lang="es-ES" sz="2000" dirty="0">
                <a:latin typeface="Comic Sans MS" pitchFamily="66" charset="0"/>
                <a:cs typeface="Arial" pitchFamily="34" charset="0"/>
              </a:rPr>
              <a:t>contienen entre 50 y 100 g de muestra. </a:t>
            </a:r>
            <a:endParaRPr lang="es-ES" sz="2000" dirty="0">
              <a:latin typeface="Comic Sans MS" pitchFamily="66" charset="0"/>
              <a:cs typeface="Times New Roman" pitchFamily="18" charset="0"/>
            </a:endParaRPr>
          </a:p>
          <a:p>
            <a:pPr>
              <a:spcAft>
                <a:spcPct val="30000"/>
              </a:spcAft>
              <a:buFontTx/>
              <a:buChar char="•"/>
              <a:defRPr/>
            </a:pPr>
            <a:r>
              <a:rPr lang="es-AR" sz="2000" dirty="0">
                <a:latin typeface="Comic Sans MS" pitchFamily="66" charset="0"/>
                <a:cs typeface="Arial" pitchFamily="34" charset="0"/>
              </a:rPr>
              <a:t> </a:t>
            </a:r>
            <a:r>
              <a:rPr lang="es-AR" sz="2000" dirty="0">
                <a:solidFill>
                  <a:srgbClr val="FF3399"/>
                </a:solidFill>
                <a:effectLst>
                  <a:outerShdw blurRad="38100" dist="38100" dir="2700000" algn="tl">
                    <a:srgbClr val="000000"/>
                  </a:outerShdw>
                </a:effectLst>
                <a:latin typeface="Comic Sans MS" pitchFamily="66" charset="0"/>
                <a:cs typeface="Arial" pitchFamily="34" charset="0"/>
              </a:rPr>
              <a:t>s</a:t>
            </a:r>
            <a:r>
              <a:rPr lang="es-ES" sz="2000" dirty="0">
                <a:solidFill>
                  <a:srgbClr val="FF3399"/>
                </a:solidFill>
                <a:effectLst>
                  <a:outerShdw blurRad="38100" dist="38100" dir="2700000" algn="tl">
                    <a:srgbClr val="000000"/>
                  </a:outerShdw>
                </a:effectLst>
                <a:latin typeface="Comic Sans MS" pitchFamily="66" charset="0"/>
                <a:cs typeface="Arial" pitchFamily="34" charset="0"/>
              </a:rPr>
              <a:t>e identifican las bolsas</a:t>
            </a:r>
            <a:r>
              <a:rPr lang="es-ES" sz="2000" dirty="0">
                <a:latin typeface="Comic Sans MS" pitchFamily="66" charset="0"/>
                <a:cs typeface="Arial" pitchFamily="34" charset="0"/>
              </a:rPr>
              <a:t> con la denominación del pozo y profundidad</a:t>
            </a:r>
            <a:r>
              <a:rPr lang="es-AR" sz="2000" dirty="0">
                <a:latin typeface="Comic Sans MS" pitchFamily="66" charset="0"/>
                <a:cs typeface="Arial" pitchFamily="34" charset="0"/>
              </a:rPr>
              <a:t>.</a:t>
            </a:r>
            <a:endParaRPr lang="es-ES" sz="2000" dirty="0">
              <a:latin typeface="Comic Sans MS" pitchFamily="66" charset="0"/>
              <a:cs typeface="Times New Roman" pitchFamily="18" charset="0"/>
            </a:endParaRPr>
          </a:p>
          <a:p>
            <a:pPr>
              <a:spcAft>
                <a:spcPct val="30000"/>
              </a:spcAft>
              <a:buFontTx/>
              <a:buChar char="•"/>
              <a:defRPr/>
            </a:pPr>
            <a:r>
              <a:rPr lang="es-AR" sz="2000" dirty="0">
                <a:latin typeface="Comic Sans MS" pitchFamily="66" charset="0"/>
                <a:cs typeface="Arial" pitchFamily="34" charset="0"/>
              </a:rPr>
              <a:t> </a:t>
            </a:r>
            <a:r>
              <a:rPr lang="es-AR" sz="2000" dirty="0">
                <a:solidFill>
                  <a:srgbClr val="FF3399"/>
                </a:solidFill>
                <a:effectLst>
                  <a:outerShdw blurRad="38100" dist="38100" dir="2700000" algn="tl">
                    <a:srgbClr val="000000"/>
                  </a:outerShdw>
                </a:effectLst>
                <a:latin typeface="Comic Sans MS" pitchFamily="66" charset="0"/>
                <a:cs typeface="Arial" pitchFamily="34" charset="0"/>
              </a:rPr>
              <a:t>s</a:t>
            </a:r>
            <a:r>
              <a:rPr lang="es-ES" sz="2000" dirty="0">
                <a:solidFill>
                  <a:srgbClr val="FF3399"/>
                </a:solidFill>
                <a:effectLst>
                  <a:outerShdw blurRad="38100" dist="38100" dir="2700000" algn="tl">
                    <a:srgbClr val="000000"/>
                  </a:outerShdw>
                </a:effectLst>
                <a:latin typeface="Comic Sans MS" pitchFamily="66" charset="0"/>
                <a:cs typeface="Arial" pitchFamily="34" charset="0"/>
              </a:rPr>
              <a:t>e almacenan las bolsas en cajas</a:t>
            </a:r>
            <a:r>
              <a:rPr lang="es-ES" sz="2000" dirty="0">
                <a:latin typeface="Comic Sans MS" pitchFamily="66" charset="0"/>
                <a:cs typeface="Arial" pitchFamily="34" charset="0"/>
              </a:rPr>
              <a:t> manteniendo el orden correlativo de profundidad.</a:t>
            </a:r>
            <a:endParaRPr lang="es-ES" sz="2000" dirty="0">
              <a:latin typeface="Comic Sans MS" pitchFamily="66" charset="0"/>
              <a:cs typeface="Times New Roman" pitchFamily="18" charset="0"/>
            </a:endParaRPr>
          </a:p>
          <a:p>
            <a:pPr>
              <a:spcAft>
                <a:spcPct val="30000"/>
              </a:spcAft>
              <a:buFontTx/>
              <a:buChar char="•"/>
              <a:defRPr/>
            </a:pPr>
            <a:r>
              <a:rPr lang="es-AR" sz="2000" dirty="0">
                <a:effectLst>
                  <a:outerShdw blurRad="38100" dist="38100" dir="2700000" algn="tl">
                    <a:srgbClr val="FFFFFF"/>
                  </a:outerShdw>
                </a:effectLst>
                <a:latin typeface="Comic Sans MS" pitchFamily="66" charset="0"/>
                <a:cs typeface="Arial" pitchFamily="34" charset="0"/>
              </a:rPr>
              <a:t> </a:t>
            </a:r>
            <a:r>
              <a:rPr lang="es-ES" sz="2000" dirty="0">
                <a:solidFill>
                  <a:srgbClr val="FF3399"/>
                </a:solidFill>
                <a:effectLst>
                  <a:outerShdw blurRad="38100" dist="38100" dir="2700000" algn="tl">
                    <a:srgbClr val="000000"/>
                  </a:outerShdw>
                </a:effectLst>
                <a:latin typeface="Comic Sans MS" pitchFamily="66" charset="0"/>
                <a:cs typeface="Arial" pitchFamily="34" charset="0"/>
              </a:rPr>
              <a:t>se observan</a:t>
            </a:r>
            <a:r>
              <a:rPr lang="es-ES" sz="2000" dirty="0">
                <a:latin typeface="Comic Sans MS" pitchFamily="66" charset="0"/>
                <a:cs typeface="Arial" pitchFamily="34" charset="0"/>
              </a:rPr>
              <a:t> buscando la aparición de recortes de una nueva formación con probabilidades de ser petrolífera, y </a:t>
            </a:r>
            <a:r>
              <a:rPr lang="es-AR" sz="2000" dirty="0">
                <a:latin typeface="Comic Sans MS" pitchFamily="66" charset="0"/>
                <a:cs typeface="Arial" pitchFamily="34" charset="0"/>
              </a:rPr>
              <a:t>se</a:t>
            </a:r>
            <a:r>
              <a:rPr lang="es-ES" sz="2000" dirty="0">
                <a:latin typeface="Comic Sans MS" pitchFamily="66" charset="0"/>
                <a:cs typeface="Arial" pitchFamily="34" charset="0"/>
              </a:rPr>
              <a:t> decide extraer </a:t>
            </a:r>
            <a:r>
              <a:rPr lang="es-AR" sz="2000" dirty="0">
                <a:latin typeface="Comic Sans MS" pitchFamily="66" charset="0"/>
                <a:cs typeface="Arial" pitchFamily="34" charset="0"/>
              </a:rPr>
              <a:t>una </a:t>
            </a:r>
            <a:r>
              <a:rPr lang="es-ES" sz="2000" dirty="0">
                <a:latin typeface="Comic Sans MS" pitchFamily="66" charset="0"/>
                <a:cs typeface="Arial" pitchFamily="34" charset="0"/>
              </a:rPr>
              <a:t>corona.</a:t>
            </a:r>
            <a:r>
              <a:rPr lang="es-ES" sz="2000" dirty="0">
                <a:latin typeface="Comic Sans MS" pitchFamily="66" charset="0"/>
              </a:rPr>
              <a:t> </a:t>
            </a:r>
            <a:endParaRPr lang="es-AR" sz="2000" dirty="0">
              <a:latin typeface="Comic Sans MS" pitchFamily="66" charset="0"/>
            </a:endParaRPr>
          </a:p>
          <a:p>
            <a:pPr algn="just">
              <a:spcAft>
                <a:spcPct val="30000"/>
              </a:spcAft>
              <a:buFontTx/>
              <a:buChar char="•"/>
              <a:defRPr/>
            </a:pPr>
            <a:r>
              <a:rPr lang="es-ES" sz="2000" b="1" dirty="0">
                <a:solidFill>
                  <a:srgbClr val="3333CC"/>
                </a:solidFill>
                <a:latin typeface="Comic Sans MS" pitchFamily="66" charset="0"/>
                <a:cs typeface="Arial" pitchFamily="34" charset="0"/>
              </a:rPr>
              <a:t>Corrección de las profundidades</a:t>
            </a:r>
            <a:r>
              <a:rPr lang="es-ES" sz="2000" b="1" dirty="0">
                <a:latin typeface="Comic Sans MS" pitchFamily="66" charset="0"/>
                <a:cs typeface="Arial" pitchFamily="34" charset="0"/>
              </a:rPr>
              <a:t> </a:t>
            </a:r>
          </a:p>
          <a:p>
            <a:pPr algn="just">
              <a:spcAft>
                <a:spcPct val="30000"/>
              </a:spcAft>
              <a:buFont typeface="Wingdings" pitchFamily="2" charset="2"/>
              <a:buChar char="ü"/>
              <a:defRPr/>
            </a:pPr>
            <a:r>
              <a:rPr lang="es-ES" sz="2000" dirty="0">
                <a:latin typeface="Comic Sans MS" pitchFamily="66" charset="0"/>
                <a:cs typeface="Arial" pitchFamily="34" charset="0"/>
              </a:rPr>
              <a:t>los recortes aparecen con retardo por el tiempo para su ascensión desde fondo hasta la superficie.</a:t>
            </a:r>
            <a:endParaRPr lang="es-ES" sz="2000" dirty="0">
              <a:latin typeface="Comic Sans MS" pitchFamily="66" charset="0"/>
              <a:cs typeface="Times New Roman" pitchFamily="18" charset="0"/>
            </a:endParaRPr>
          </a:p>
          <a:p>
            <a:pPr>
              <a:spcAft>
                <a:spcPct val="30000"/>
              </a:spcAft>
              <a:buFont typeface="Wingdings" pitchFamily="2" charset="2"/>
              <a:buChar char="ü"/>
              <a:defRPr/>
            </a:pPr>
            <a:r>
              <a:rPr lang="es-ES" sz="2000" dirty="0">
                <a:latin typeface="Comic Sans MS" pitchFamily="66" charset="0"/>
                <a:cs typeface="Arial" pitchFamily="34" charset="0"/>
              </a:rPr>
              <a:t> Se cotejan las profundidades con los perfilajes que indican con muy buena exactitud las profundidades en que se encuentran capas de distinta naturaleza (arcillas, arenas, calizas).</a:t>
            </a:r>
            <a:r>
              <a:rPr lang="es-ES" sz="2000" dirty="0">
                <a:latin typeface="Comic Sans MS" pitchFamily="66" charset="0"/>
              </a:rPr>
              <a:t> </a:t>
            </a:r>
          </a:p>
        </p:txBody>
      </p:sp>
      <p:sp>
        <p:nvSpPr>
          <p:cNvPr id="39940" name="Text Box 4"/>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MLC-1-32</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0" y="4030921"/>
            <a:ext cx="9144000" cy="199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4150" indent="635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AR" dirty="0">
                <a:latin typeface="Comic Sans MS" pitchFamily="66" charset="0"/>
                <a:cs typeface="Arial" pitchFamily="34" charset="0"/>
              </a:rPr>
              <a:t>E</a:t>
            </a:r>
            <a:r>
              <a:rPr lang="es-ES" dirty="0">
                <a:latin typeface="Comic Sans MS" pitchFamily="66" charset="0"/>
                <a:cs typeface="Arial" pitchFamily="34" charset="0"/>
              </a:rPr>
              <a:t>n formaciones poco consolidadas, la recuperación </a:t>
            </a:r>
            <a:r>
              <a:rPr lang="es-AR" dirty="0">
                <a:latin typeface="Comic Sans MS" pitchFamily="66" charset="0"/>
                <a:cs typeface="Arial" pitchFamily="34" charset="0"/>
              </a:rPr>
              <a:t>puede </a:t>
            </a:r>
            <a:r>
              <a:rPr lang="es-ES" dirty="0">
                <a:latin typeface="Comic Sans MS" pitchFamily="66" charset="0"/>
                <a:cs typeface="Arial" pitchFamily="34" charset="0"/>
              </a:rPr>
              <a:t>no </a:t>
            </a:r>
            <a:r>
              <a:rPr lang="es-AR" dirty="0">
                <a:latin typeface="Comic Sans MS" pitchFamily="66" charset="0"/>
                <a:cs typeface="Arial" pitchFamily="34" charset="0"/>
              </a:rPr>
              <a:t>ser</a:t>
            </a:r>
            <a:r>
              <a:rPr lang="es-ES" dirty="0">
                <a:latin typeface="Comic Sans MS" pitchFamily="66" charset="0"/>
                <a:cs typeface="Arial" pitchFamily="34" charset="0"/>
              </a:rPr>
              <a:t> total. Se coteja los perfiles rayos gamma del pozo con igual </a:t>
            </a:r>
            <a:r>
              <a:rPr lang="es-AR" dirty="0">
                <a:latin typeface="Comic Sans MS" pitchFamily="66" charset="0"/>
                <a:cs typeface="Arial" pitchFamily="34" charset="0"/>
              </a:rPr>
              <a:t>perfil</a:t>
            </a:r>
            <a:r>
              <a:rPr lang="es-ES" dirty="0">
                <a:latin typeface="Comic Sans MS" pitchFamily="66" charset="0"/>
                <a:cs typeface="Arial" pitchFamily="34" charset="0"/>
              </a:rPr>
              <a:t> practicad</a:t>
            </a:r>
            <a:r>
              <a:rPr lang="es-AR" dirty="0">
                <a:latin typeface="Comic Sans MS" pitchFamily="66" charset="0"/>
                <a:cs typeface="Arial" pitchFamily="34" charset="0"/>
              </a:rPr>
              <a:t>o</a:t>
            </a:r>
            <a:r>
              <a:rPr lang="es-ES" dirty="0">
                <a:latin typeface="Comic Sans MS" pitchFamily="66" charset="0"/>
                <a:cs typeface="Arial" pitchFamily="34" charset="0"/>
              </a:rPr>
              <a:t> al testigo residual en laboratorio. La</a:t>
            </a:r>
            <a:r>
              <a:rPr lang="es-AR" dirty="0">
                <a:latin typeface="Comic Sans MS" pitchFamily="66" charset="0"/>
                <a:cs typeface="Arial" pitchFamily="34" charset="0"/>
              </a:rPr>
              <a:t>s</a:t>
            </a:r>
            <a:r>
              <a:rPr lang="es-ES" dirty="0">
                <a:latin typeface="Comic Sans MS" pitchFamily="66" charset="0"/>
                <a:cs typeface="Arial" pitchFamily="34" charset="0"/>
              </a:rPr>
              <a:t> curva</a:t>
            </a:r>
            <a:r>
              <a:rPr lang="es-AR" dirty="0">
                <a:latin typeface="Comic Sans MS" pitchFamily="66" charset="0"/>
                <a:cs typeface="Arial" pitchFamily="34" charset="0"/>
              </a:rPr>
              <a:t>s</a:t>
            </a:r>
            <a:r>
              <a:rPr lang="es-ES" dirty="0">
                <a:latin typeface="Comic Sans MS" pitchFamily="66" charset="0"/>
                <a:cs typeface="Arial" pitchFamily="34" charset="0"/>
              </a:rPr>
              <a:t> coincidirá</a:t>
            </a:r>
            <a:r>
              <a:rPr lang="es-AR" dirty="0">
                <a:latin typeface="Comic Sans MS" pitchFamily="66" charset="0"/>
                <a:cs typeface="Arial" pitchFamily="34" charset="0"/>
              </a:rPr>
              <a:t>n</a:t>
            </a:r>
            <a:r>
              <a:rPr lang="es-ES" dirty="0">
                <a:latin typeface="Comic Sans MS" pitchFamily="66" charset="0"/>
                <a:cs typeface="Arial" pitchFamily="34" charset="0"/>
              </a:rPr>
              <a:t> a las profundidades correspondientes al testigo residual. </a:t>
            </a:r>
            <a:endParaRPr lang="es-ES" dirty="0">
              <a:latin typeface="Comic Sans MS" pitchFamily="66" charset="0"/>
            </a:endParaRPr>
          </a:p>
        </p:txBody>
      </p:sp>
      <p:sp>
        <p:nvSpPr>
          <p:cNvPr id="47110" name="Rectangle 6"/>
          <p:cNvSpPr>
            <a:spLocks noChangeArrowheads="1"/>
          </p:cNvSpPr>
          <p:nvPr/>
        </p:nvSpPr>
        <p:spPr bwMode="auto">
          <a:xfrm>
            <a:off x="2590800" y="108704"/>
            <a:ext cx="3781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s-ES" sz="3200" b="1" dirty="0">
                <a:solidFill>
                  <a:srgbClr val="FF00FF"/>
                </a:solidFill>
                <a:effectLst>
                  <a:outerShdw blurRad="38100" dist="38100" dir="2700000" algn="tl">
                    <a:srgbClr val="000000"/>
                  </a:outerShdw>
                </a:effectLst>
                <a:latin typeface="Arial" pitchFamily="34" charset="0"/>
                <a:cs typeface="Arial" pitchFamily="34" charset="0"/>
              </a:rPr>
              <a:t>Testigos Corona</a:t>
            </a:r>
          </a:p>
        </p:txBody>
      </p:sp>
      <p:sp>
        <p:nvSpPr>
          <p:cNvPr id="40964" name="Rectangle 7"/>
          <p:cNvSpPr>
            <a:spLocks noChangeArrowheads="1"/>
          </p:cNvSpPr>
          <p:nvPr/>
        </p:nvSpPr>
        <p:spPr bwMode="auto">
          <a:xfrm>
            <a:off x="457200" y="1524000"/>
            <a:ext cx="533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s-ES" sz="3200" b="1" dirty="0">
                <a:solidFill>
                  <a:schemeClr val="tx2"/>
                </a:solidFill>
                <a:latin typeface="Arial" pitchFamily="34" charset="0"/>
              </a:rPr>
              <a:t>Tipos de</a:t>
            </a:r>
            <a:endParaRPr lang="es-AR" sz="3200" b="1" dirty="0">
              <a:solidFill>
                <a:schemeClr val="tx2"/>
              </a:solidFill>
              <a:latin typeface="Arial" pitchFamily="34" charset="0"/>
            </a:endParaRPr>
          </a:p>
          <a:p>
            <a:r>
              <a:rPr lang="es-ES" sz="3200" b="1" dirty="0">
                <a:solidFill>
                  <a:schemeClr val="tx2"/>
                </a:solidFill>
                <a:latin typeface="Arial" pitchFamily="34" charset="0"/>
              </a:rPr>
              <a:t> </a:t>
            </a:r>
            <a:r>
              <a:rPr lang="es-ES" sz="3200" b="1" dirty="0" err="1">
                <a:solidFill>
                  <a:schemeClr val="tx2"/>
                </a:solidFill>
                <a:latin typeface="Arial" pitchFamily="34" charset="0"/>
              </a:rPr>
              <a:t>coroneo</a:t>
            </a:r>
            <a:endParaRPr lang="es-ES" sz="3200" b="1" dirty="0">
              <a:solidFill>
                <a:schemeClr val="tx2"/>
              </a:solidFill>
              <a:latin typeface="Arial" pitchFamily="34" charset="0"/>
            </a:endParaRPr>
          </a:p>
        </p:txBody>
      </p:sp>
      <p:sp>
        <p:nvSpPr>
          <p:cNvPr id="40965" name="Rectangle 8"/>
          <p:cNvSpPr>
            <a:spLocks noChangeArrowheads="1"/>
          </p:cNvSpPr>
          <p:nvPr/>
        </p:nvSpPr>
        <p:spPr bwMode="auto">
          <a:xfrm>
            <a:off x="2819400" y="1295400"/>
            <a:ext cx="3886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s-ES" sz="3200" b="1" dirty="0">
                <a:latin typeface="Arial" pitchFamily="34" charset="0"/>
              </a:rPr>
              <a:t>Convencional</a:t>
            </a:r>
          </a:p>
          <a:p>
            <a:pPr marL="342900" indent="-342900">
              <a:lnSpc>
                <a:spcPct val="50000"/>
              </a:lnSpc>
              <a:spcBef>
                <a:spcPct val="20000"/>
              </a:spcBef>
              <a:buFontTx/>
              <a:buChar char="•"/>
            </a:pPr>
            <a:endParaRPr lang="es-ES" sz="3200" b="1" dirty="0">
              <a:latin typeface="Arial" pitchFamily="34" charset="0"/>
            </a:endParaRPr>
          </a:p>
          <a:p>
            <a:pPr marL="342900" indent="-342900">
              <a:spcBef>
                <a:spcPct val="20000"/>
              </a:spcBef>
              <a:buFontTx/>
              <a:buChar char="•"/>
            </a:pPr>
            <a:r>
              <a:rPr lang="es-AR" sz="3200" b="1" dirty="0">
                <a:latin typeface="Arial" pitchFamily="34" charset="0"/>
              </a:rPr>
              <a:t>O</a:t>
            </a:r>
            <a:r>
              <a:rPr lang="es-ES" sz="3200" b="1" dirty="0" err="1">
                <a:latin typeface="Arial" pitchFamily="34" charset="0"/>
              </a:rPr>
              <a:t>rientado</a:t>
            </a:r>
            <a:endParaRPr lang="es-ES" sz="3200" b="1" dirty="0">
              <a:latin typeface="Arial" pitchFamily="34" charset="0"/>
            </a:endParaRPr>
          </a:p>
        </p:txBody>
      </p:sp>
      <p:sp>
        <p:nvSpPr>
          <p:cNvPr id="40966" name="AutoShape 9"/>
          <p:cNvSpPr>
            <a:spLocks/>
          </p:cNvSpPr>
          <p:nvPr/>
        </p:nvSpPr>
        <p:spPr bwMode="auto">
          <a:xfrm>
            <a:off x="2438400" y="1219200"/>
            <a:ext cx="76200" cy="1981200"/>
          </a:xfrm>
          <a:prstGeom prst="leftBrace">
            <a:avLst>
              <a:gd name="adj1" fmla="val 2166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p>
        </p:txBody>
      </p:sp>
      <p:sp>
        <p:nvSpPr>
          <p:cNvPr id="40967" name="Text Box 10"/>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MLC-1-33</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899592" y="-118323"/>
            <a:ext cx="7239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s-ES" sz="3600" b="1" dirty="0" err="1">
                <a:solidFill>
                  <a:srgbClr val="0066FF"/>
                </a:solidFill>
                <a:effectLst>
                  <a:outerShdw blurRad="38100" dist="38100" dir="2700000" algn="tl">
                    <a:srgbClr val="000000"/>
                  </a:outerShdw>
                </a:effectLst>
                <a:latin typeface="Comic Sans MS" pitchFamily="66" charset="0"/>
              </a:rPr>
              <a:t>Coroneo</a:t>
            </a:r>
            <a:r>
              <a:rPr lang="es-ES" sz="3600" b="1" dirty="0">
                <a:solidFill>
                  <a:srgbClr val="0066FF"/>
                </a:solidFill>
                <a:effectLst>
                  <a:outerShdw blurRad="38100" dist="38100" dir="2700000" algn="tl">
                    <a:srgbClr val="000000"/>
                  </a:outerShdw>
                </a:effectLst>
                <a:latin typeface="Comic Sans MS" pitchFamily="66" charset="0"/>
              </a:rPr>
              <a:t> </a:t>
            </a:r>
            <a:r>
              <a:rPr lang="es-AR" sz="3600" b="1" dirty="0">
                <a:solidFill>
                  <a:srgbClr val="0066FF"/>
                </a:solidFill>
                <a:effectLst>
                  <a:outerShdw blurRad="38100" dist="38100" dir="2700000" algn="tl">
                    <a:srgbClr val="000000"/>
                  </a:outerShdw>
                </a:effectLst>
                <a:latin typeface="Comic Sans MS" pitchFamily="66" charset="0"/>
              </a:rPr>
              <a:t>C</a:t>
            </a:r>
            <a:r>
              <a:rPr lang="es-ES" sz="3600" b="1" dirty="0" err="1">
                <a:solidFill>
                  <a:srgbClr val="0066FF"/>
                </a:solidFill>
                <a:effectLst>
                  <a:outerShdw blurRad="38100" dist="38100" dir="2700000" algn="tl">
                    <a:srgbClr val="000000"/>
                  </a:outerShdw>
                </a:effectLst>
                <a:latin typeface="Comic Sans MS" pitchFamily="66" charset="0"/>
              </a:rPr>
              <a:t>onvencional</a:t>
            </a:r>
            <a:endParaRPr lang="es-ES" sz="3600" b="1" dirty="0">
              <a:solidFill>
                <a:srgbClr val="0066FF"/>
              </a:solidFill>
              <a:effectLst>
                <a:outerShdw blurRad="38100" dist="38100" dir="2700000" algn="tl">
                  <a:srgbClr val="000000"/>
                </a:outerShdw>
              </a:effectLst>
              <a:latin typeface="Comic Sans MS" pitchFamily="66" charset="0"/>
            </a:endParaRPr>
          </a:p>
        </p:txBody>
      </p:sp>
      <p:sp>
        <p:nvSpPr>
          <p:cNvPr id="41987" name="Rectangle 3"/>
          <p:cNvSpPr>
            <a:spLocks noChangeArrowheads="1"/>
          </p:cNvSpPr>
          <p:nvPr/>
        </p:nvSpPr>
        <p:spPr bwMode="auto">
          <a:xfrm>
            <a:off x="107504" y="762000"/>
            <a:ext cx="885698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90000"/>
              </a:lnSpc>
              <a:spcBef>
                <a:spcPct val="20000"/>
              </a:spcBef>
              <a:tabLst>
                <a:tab pos="0" algn="l"/>
              </a:tabLst>
            </a:pPr>
            <a:r>
              <a:rPr lang="es-ES" dirty="0">
                <a:latin typeface="Comic Sans MS" pitchFamily="66" charset="0"/>
                <a:cs typeface="Arial" pitchFamily="34" charset="0"/>
              </a:rPr>
              <a:t>La corona </a:t>
            </a:r>
            <a:r>
              <a:rPr lang="es-AR" dirty="0">
                <a:latin typeface="Comic Sans MS" pitchFamily="66" charset="0"/>
                <a:cs typeface="Arial" pitchFamily="34" charset="0"/>
              </a:rPr>
              <a:t>n</a:t>
            </a:r>
            <a:r>
              <a:rPr lang="es-ES_tradnl" dirty="0">
                <a:latin typeface="Comic Sans MS" pitchFamily="66" charset="0"/>
                <a:cs typeface="Times New Roman" pitchFamily="18" charset="0"/>
              </a:rPr>
              <a:t>o permiten la visualización de la orientación exacta de la roca en el reservorio en </a:t>
            </a:r>
            <a:r>
              <a:rPr lang="es-ES" dirty="0">
                <a:latin typeface="Comic Sans MS" pitchFamily="66" charset="0"/>
                <a:cs typeface="Arial" pitchFamily="34" charset="0"/>
              </a:rPr>
              <a:t>referencia a la posición del norte verdadero. </a:t>
            </a:r>
            <a:endParaRPr lang="es-AR" dirty="0">
              <a:latin typeface="Comic Sans MS" pitchFamily="66" charset="0"/>
              <a:cs typeface="Arial" pitchFamily="34" charset="0"/>
            </a:endParaRPr>
          </a:p>
          <a:p>
            <a:pPr algn="just">
              <a:lnSpc>
                <a:spcPct val="75000"/>
              </a:lnSpc>
              <a:tabLst>
                <a:tab pos="0" algn="l"/>
              </a:tabLst>
            </a:pPr>
            <a:endParaRPr lang="es-AR" dirty="0">
              <a:latin typeface="Comic Sans MS" pitchFamily="66" charset="0"/>
              <a:cs typeface="Arial" pitchFamily="34" charset="0"/>
            </a:endParaRPr>
          </a:p>
          <a:p>
            <a:pPr algn="just">
              <a:lnSpc>
                <a:spcPct val="90000"/>
              </a:lnSpc>
              <a:spcBef>
                <a:spcPct val="20000"/>
              </a:spcBef>
              <a:tabLst>
                <a:tab pos="0" algn="l"/>
              </a:tabLst>
            </a:pPr>
            <a:r>
              <a:rPr lang="es-ES" dirty="0">
                <a:latin typeface="Comic Sans MS" pitchFamily="66" charset="0"/>
                <a:cs typeface="Arial" pitchFamily="34" charset="0"/>
              </a:rPr>
              <a:t> </a:t>
            </a:r>
            <a:r>
              <a:rPr lang="es-ES" dirty="0">
                <a:latin typeface="Comic Sans MS" pitchFamily="66" charset="0"/>
                <a:cs typeface="Times New Roman" pitchFamily="18" charset="0"/>
              </a:rPr>
              <a:t>Existen </a:t>
            </a:r>
            <a:r>
              <a:rPr lang="es-ES" dirty="0">
                <a:latin typeface="Comic Sans MS" pitchFamily="66" charset="0"/>
                <a:cs typeface="Arial" pitchFamily="34" charset="0"/>
              </a:rPr>
              <a:t>tipos especiales de </a:t>
            </a:r>
            <a:r>
              <a:rPr lang="es-ES" dirty="0" err="1">
                <a:latin typeface="Comic Sans MS" pitchFamily="66" charset="0"/>
                <a:cs typeface="Arial" pitchFamily="34" charset="0"/>
              </a:rPr>
              <a:t>portacoronas</a:t>
            </a:r>
            <a:r>
              <a:rPr lang="es-ES" dirty="0">
                <a:latin typeface="Comic Sans MS" pitchFamily="66" charset="0"/>
                <a:cs typeface="Arial" pitchFamily="34" charset="0"/>
              </a:rPr>
              <a:t>:	</a:t>
            </a:r>
            <a:endParaRPr lang="es-AR" dirty="0">
              <a:latin typeface="Comic Sans MS" pitchFamily="66" charset="0"/>
              <a:cs typeface="Arial" pitchFamily="34" charset="0"/>
            </a:endParaRPr>
          </a:p>
          <a:p>
            <a:pPr algn="just">
              <a:lnSpc>
                <a:spcPct val="50000"/>
              </a:lnSpc>
              <a:tabLst>
                <a:tab pos="0" algn="l"/>
              </a:tabLst>
            </a:pPr>
            <a:endParaRPr lang="es-AR" dirty="0">
              <a:latin typeface="Comic Sans MS" pitchFamily="66" charset="0"/>
              <a:cs typeface="Arial" pitchFamily="34" charset="0"/>
            </a:endParaRPr>
          </a:p>
          <a:p>
            <a:pPr marL="1177925" lvl="2" indent="-228600" algn="just">
              <a:lnSpc>
                <a:spcPct val="90000"/>
              </a:lnSpc>
              <a:spcBef>
                <a:spcPct val="20000"/>
              </a:spcBef>
              <a:buFont typeface="Wingdings" pitchFamily="2" charset="2"/>
              <a:buChar char="Ø"/>
              <a:tabLst>
                <a:tab pos="0" algn="l"/>
              </a:tabLst>
            </a:pPr>
            <a:r>
              <a:rPr lang="es-ES_tradnl" dirty="0">
                <a:latin typeface="Comic Sans MS" pitchFamily="66" charset="0"/>
                <a:cs typeface="Arial" pitchFamily="34" charset="0"/>
              </a:rPr>
              <a:t>de acero</a:t>
            </a:r>
            <a:endParaRPr lang="es-ES" dirty="0">
              <a:latin typeface="Arial" pitchFamily="34" charset="0"/>
              <a:cs typeface="Times New Roman" pitchFamily="18" charset="0"/>
            </a:endParaRPr>
          </a:p>
          <a:p>
            <a:pPr marL="1177925" lvl="2" indent="-228600" algn="just">
              <a:lnSpc>
                <a:spcPct val="90000"/>
              </a:lnSpc>
              <a:spcBef>
                <a:spcPct val="20000"/>
              </a:spcBef>
              <a:buFont typeface="Wingdings" pitchFamily="2" charset="2"/>
              <a:buChar char="Ø"/>
              <a:tabLst>
                <a:tab pos="0" algn="l"/>
              </a:tabLst>
            </a:pPr>
            <a:r>
              <a:rPr lang="es-ES_tradnl" dirty="0">
                <a:latin typeface="Comic Sans MS" pitchFamily="66" charset="0"/>
                <a:cs typeface="Arial" pitchFamily="34" charset="0"/>
              </a:rPr>
              <a:t>de goma</a:t>
            </a:r>
            <a:endParaRPr lang="es-ES" dirty="0">
              <a:latin typeface="Arial" pitchFamily="34" charset="0"/>
              <a:cs typeface="Times New Roman" pitchFamily="18" charset="0"/>
            </a:endParaRPr>
          </a:p>
          <a:p>
            <a:pPr marL="1177925" lvl="2" indent="-228600" algn="just">
              <a:lnSpc>
                <a:spcPct val="90000"/>
              </a:lnSpc>
              <a:spcBef>
                <a:spcPct val="20000"/>
              </a:spcBef>
              <a:buFont typeface="Wingdings" pitchFamily="2" charset="2"/>
              <a:buChar char="Ø"/>
              <a:tabLst>
                <a:tab pos="0" algn="l"/>
              </a:tabLst>
            </a:pPr>
            <a:r>
              <a:rPr lang="es-ES_tradnl" dirty="0">
                <a:latin typeface="Comic Sans MS" pitchFamily="66" charset="0"/>
                <a:cs typeface="Arial" pitchFamily="34" charset="0"/>
              </a:rPr>
              <a:t>de fibra de vidrio o plástico</a:t>
            </a:r>
            <a:endParaRPr lang="es-ES" dirty="0">
              <a:latin typeface="Arial" pitchFamily="34" charset="0"/>
              <a:cs typeface="Times New Roman" pitchFamily="18" charset="0"/>
            </a:endParaRPr>
          </a:p>
          <a:p>
            <a:pPr marL="1177925" lvl="2" indent="-228600" algn="just">
              <a:lnSpc>
                <a:spcPct val="90000"/>
              </a:lnSpc>
              <a:spcBef>
                <a:spcPct val="20000"/>
              </a:spcBef>
              <a:buFont typeface="Wingdings" pitchFamily="2" charset="2"/>
              <a:buChar char="Ø"/>
              <a:tabLst>
                <a:tab pos="0" algn="l"/>
              </a:tabLst>
            </a:pPr>
            <a:r>
              <a:rPr lang="es-ES_tradnl" dirty="0">
                <a:latin typeface="Comic Sans MS" pitchFamily="66" charset="0"/>
                <a:cs typeface="Arial" pitchFamily="34" charset="0"/>
              </a:rPr>
              <a:t>presurizados</a:t>
            </a:r>
            <a:endParaRPr lang="es-ES" dirty="0">
              <a:latin typeface="Arial" pitchFamily="34" charset="0"/>
              <a:cs typeface="Times New Roman" pitchFamily="18" charset="0"/>
            </a:endParaRPr>
          </a:p>
          <a:p>
            <a:pPr marL="1177925" lvl="2" indent="-228600" algn="just">
              <a:lnSpc>
                <a:spcPct val="90000"/>
              </a:lnSpc>
              <a:spcBef>
                <a:spcPct val="20000"/>
              </a:spcBef>
              <a:buFont typeface="Wingdings" pitchFamily="2" charset="2"/>
              <a:buChar char="Ø"/>
              <a:tabLst>
                <a:tab pos="0" algn="l"/>
              </a:tabLst>
            </a:pPr>
            <a:r>
              <a:rPr lang="es-ES_tradnl" dirty="0">
                <a:latin typeface="Comic Sans MS" pitchFamily="66" charset="0"/>
                <a:cs typeface="Arial" pitchFamily="34" charset="0"/>
              </a:rPr>
              <a:t>con esponja insertada (se usan para retener los fluidos del reservorio)</a:t>
            </a:r>
            <a:r>
              <a:rPr lang="es-ES" sz="2800" dirty="0">
                <a:latin typeface="Arial" pitchFamily="34" charset="0"/>
                <a:cs typeface="Times New Roman" pitchFamily="18" charset="0"/>
              </a:rPr>
              <a:t> </a:t>
            </a:r>
          </a:p>
        </p:txBody>
      </p:sp>
      <p:sp>
        <p:nvSpPr>
          <p:cNvPr id="41988" name="Rectangle 4"/>
          <p:cNvSpPr>
            <a:spLocks noChangeArrowheads="1"/>
          </p:cNvSpPr>
          <p:nvPr/>
        </p:nvSpPr>
        <p:spPr bwMode="auto">
          <a:xfrm>
            <a:off x="107504" y="5397023"/>
            <a:ext cx="86554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_tradnl" dirty="0">
                <a:latin typeface="Comic Sans MS" pitchFamily="66" charset="0"/>
                <a:cs typeface="Arial" pitchFamily="34" charset="0"/>
              </a:rPr>
              <a:t>La manga de goma o de plástico en una camisa o barril para </a:t>
            </a:r>
            <a:r>
              <a:rPr lang="es-ES_tradnl" dirty="0" err="1">
                <a:latin typeface="Comic Sans MS" pitchFamily="66" charset="0"/>
                <a:cs typeface="Arial" pitchFamily="34" charset="0"/>
              </a:rPr>
              <a:t>coroneo</a:t>
            </a:r>
            <a:r>
              <a:rPr lang="es-ES_tradnl" dirty="0">
                <a:latin typeface="Comic Sans MS" pitchFamily="66" charset="0"/>
                <a:cs typeface="Arial" pitchFamily="34" charset="0"/>
              </a:rPr>
              <a:t>, busca sostener la corona hasta que sea removida en el laboratorio. </a:t>
            </a:r>
            <a:endParaRPr lang="es-ES_tradnl" dirty="0">
              <a:latin typeface="Comic Sans MS" pitchFamily="66" charset="0"/>
            </a:endParaRPr>
          </a:p>
        </p:txBody>
      </p:sp>
      <p:sp>
        <p:nvSpPr>
          <p:cNvPr id="41989" name="Text Box 5"/>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MLC-1-34</a:t>
            </a:r>
            <a:endParaRPr lang="es-ES" sz="1200" b="1">
              <a:solidFill>
                <a:srgbClr val="FF7C80"/>
              </a:solidFill>
            </a:endParaRPr>
          </a:p>
        </p:txBody>
      </p:sp>
      <p:sp>
        <p:nvSpPr>
          <p:cNvPr id="2" name="Rectángulo 1"/>
          <p:cNvSpPr/>
          <p:nvPr/>
        </p:nvSpPr>
        <p:spPr>
          <a:xfrm>
            <a:off x="6444208" y="1700808"/>
            <a:ext cx="50405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26" descr="NUCLEO EN TU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8" y="304800"/>
            <a:ext cx="4921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1028"/>
          <p:cNvSpPr>
            <a:spLocks noChangeArrowheads="1"/>
          </p:cNvSpPr>
          <p:nvPr/>
        </p:nvSpPr>
        <p:spPr bwMode="auto">
          <a:xfrm>
            <a:off x="-44638" y="4038600"/>
            <a:ext cx="59120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C" sz="1600" b="1" dirty="0">
                <a:latin typeface="Arial" pitchFamily="34" charset="0"/>
                <a:cs typeface="Arial" pitchFamily="34" charset="0"/>
              </a:rPr>
              <a:t>Tubos de aluminio porta muestras</a:t>
            </a:r>
            <a:endParaRPr lang="en-US" sz="1600" dirty="0">
              <a:cs typeface="Times New Roman" pitchFamily="18" charset="0"/>
            </a:endParaRPr>
          </a:p>
          <a:p>
            <a:pPr algn="ctr" eaLnBrk="0" hangingPunct="0"/>
            <a:r>
              <a:rPr lang="es-EC" sz="1600" dirty="0">
                <a:latin typeface="Arial" pitchFamily="34" charset="0"/>
                <a:cs typeface="Arial" pitchFamily="34" charset="0"/>
              </a:rPr>
              <a:t>(Fuente: CIGQ – </a:t>
            </a:r>
            <a:r>
              <a:rPr lang="es-EC" sz="1600" dirty="0" err="1">
                <a:latin typeface="Arial" pitchFamily="34" charset="0"/>
                <a:cs typeface="Arial" pitchFamily="34" charset="0"/>
              </a:rPr>
              <a:t>Petroproducción</a:t>
            </a:r>
            <a:r>
              <a:rPr lang="es-EC" sz="1600" dirty="0">
                <a:latin typeface="Arial" pitchFamily="34" charset="0"/>
                <a:cs typeface="Arial" pitchFamily="34" charset="0"/>
              </a:rPr>
              <a:t>, Noviembre 2007)</a:t>
            </a:r>
            <a:r>
              <a:rPr lang="es-ES" sz="1600" dirty="0"/>
              <a:t> </a:t>
            </a:r>
          </a:p>
        </p:txBody>
      </p:sp>
      <p:pic>
        <p:nvPicPr>
          <p:cNvPr id="43012" name="Picture 1029" descr="DSC00938"/>
          <p:cNvPicPr>
            <a:picLocks noChangeAspect="1" noChangeArrowheads="1"/>
          </p:cNvPicPr>
          <p:nvPr/>
        </p:nvPicPr>
        <p:blipFill>
          <a:blip r:embed="rId3">
            <a:extLst>
              <a:ext uri="{28A0092B-C50C-407E-A947-70E740481C1C}">
                <a14:useLocalDpi xmlns:a14="http://schemas.microsoft.com/office/drawing/2010/main" val="0"/>
              </a:ext>
            </a:extLst>
          </a:blip>
          <a:srcRect l="19026" t="25085" r="32790" b="7037"/>
          <a:stretch>
            <a:fillRect/>
          </a:stretch>
        </p:blipFill>
        <p:spPr bwMode="auto">
          <a:xfrm>
            <a:off x="5292080" y="304799"/>
            <a:ext cx="3501083" cy="65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1031"/>
          <p:cNvSpPr>
            <a:spLocks noChangeArrowheads="1"/>
          </p:cNvSpPr>
          <p:nvPr/>
        </p:nvSpPr>
        <p:spPr bwMode="auto">
          <a:xfrm>
            <a:off x="228600" y="5791200"/>
            <a:ext cx="51816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C" sz="1600" b="1">
                <a:latin typeface="Arial" pitchFamily="34" charset="0"/>
                <a:cs typeface="Arial" pitchFamily="34" charset="0"/>
              </a:rPr>
              <a:t>Tubo de aluminio abierto y testigo aún con fluido de perforación</a:t>
            </a:r>
            <a:endParaRPr lang="en-US" sz="1600">
              <a:cs typeface="Times New Roman" pitchFamily="18" charset="0"/>
            </a:endParaRPr>
          </a:p>
          <a:p>
            <a:pPr algn="ctr" eaLnBrk="0" hangingPunct="0"/>
            <a:r>
              <a:rPr lang="es-EC" sz="1600">
                <a:latin typeface="Arial" pitchFamily="34" charset="0"/>
                <a:cs typeface="Arial" pitchFamily="34" charset="0"/>
              </a:rPr>
              <a:t>(Fuente: CIGQ – Petroproducción, Noviembre 2007)</a:t>
            </a:r>
            <a:endParaRPr lang="en-US" sz="1600">
              <a:cs typeface="Times New Roman" pitchFamily="18" charset="0"/>
            </a:endParaRPr>
          </a:p>
          <a:p>
            <a:pPr eaLnBrk="0" hangingPunct="0"/>
            <a:endParaRPr lang="en-US" sz="1600"/>
          </a:p>
        </p:txBody>
      </p:sp>
      <p:sp>
        <p:nvSpPr>
          <p:cNvPr id="43014" name="Text Box 1032"/>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MLC-1-35</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6876256" y="914400"/>
            <a:ext cx="1926432" cy="5816718"/>
          </a:xfrm>
          <a:prstGeom prst="rect">
            <a:avLst/>
          </a:prstGeom>
          <a:noFill/>
          <a:ln w="76200">
            <a:solidFill>
              <a:srgbClr val="FF0000"/>
            </a:solidFill>
            <a:miter lim="800000"/>
            <a:headEnd/>
            <a:tailEnd/>
          </a:ln>
          <a:effectLst>
            <a:outerShdw dist="107763" dir="8100000" algn="ctr" rotWithShape="0">
              <a:srgbClr val="FFCC00"/>
            </a:outerShdw>
          </a:effectLst>
          <a:extLst>
            <a:ext uri="{909E8E84-426E-40DD-AFC4-6F175D3DCCD1}">
              <a14:hiddenFill xmlns:a14="http://schemas.microsoft.com/office/drawing/2010/main">
                <a:solidFill>
                  <a:schemeClr val="accent1"/>
                </a:solidFill>
              </a14:hiddenFill>
            </a:ext>
          </a:extLst>
        </p:spPr>
      </p:pic>
      <p:sp>
        <p:nvSpPr>
          <p:cNvPr id="44035" name="Rectangle 4"/>
          <p:cNvSpPr>
            <a:spLocks noChangeArrowheads="1"/>
          </p:cNvSpPr>
          <p:nvPr/>
        </p:nvSpPr>
        <p:spPr bwMode="auto">
          <a:xfrm>
            <a:off x="1524000" y="228600"/>
            <a:ext cx="5867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s-ES" sz="3600" b="1">
                <a:solidFill>
                  <a:srgbClr val="FF00FF"/>
                </a:solidFill>
                <a:latin typeface="Comic Sans MS" pitchFamily="66" charset="0"/>
              </a:rPr>
              <a:t>Coroneo </a:t>
            </a:r>
            <a:r>
              <a:rPr lang="es-AR" sz="3600" b="1">
                <a:solidFill>
                  <a:srgbClr val="FF00FF"/>
                </a:solidFill>
                <a:latin typeface="Comic Sans MS" pitchFamily="66" charset="0"/>
              </a:rPr>
              <a:t>O</a:t>
            </a:r>
            <a:r>
              <a:rPr lang="es-ES" sz="3600" b="1">
                <a:solidFill>
                  <a:srgbClr val="FF00FF"/>
                </a:solidFill>
                <a:latin typeface="Comic Sans MS" pitchFamily="66" charset="0"/>
              </a:rPr>
              <a:t>rientado</a:t>
            </a:r>
          </a:p>
        </p:txBody>
      </p:sp>
      <p:sp>
        <p:nvSpPr>
          <p:cNvPr id="44036" name="Rectangle 5"/>
          <p:cNvSpPr>
            <a:spLocks noChangeArrowheads="1"/>
          </p:cNvSpPr>
          <p:nvPr/>
        </p:nvSpPr>
        <p:spPr bwMode="auto">
          <a:xfrm>
            <a:off x="0" y="1447800"/>
            <a:ext cx="6553200" cy="421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FontTx/>
              <a:buChar char="•"/>
            </a:pPr>
            <a:r>
              <a:rPr lang="es-ES_tradnl" sz="2800" b="1" dirty="0">
                <a:latin typeface="Comic Sans MS" pitchFamily="66" charset="0"/>
                <a:cs typeface="Arial" pitchFamily="34" charset="0"/>
              </a:rPr>
              <a:t>Se realizan  marcas a lo largo del eje de la corona, donde la orientación se controla con un sistema giroscópico. </a:t>
            </a:r>
          </a:p>
          <a:p>
            <a:pPr marL="342900" indent="-342900" algn="just">
              <a:spcBef>
                <a:spcPct val="20000"/>
              </a:spcBef>
              <a:buFontTx/>
              <a:buChar char="•"/>
            </a:pPr>
            <a:endParaRPr lang="es-ES_tradnl" sz="2800" b="1" dirty="0">
              <a:latin typeface="Comic Sans MS" pitchFamily="66" charset="0"/>
              <a:cs typeface="Arial" pitchFamily="34" charset="0"/>
            </a:endParaRPr>
          </a:p>
          <a:p>
            <a:pPr marL="342900" indent="-342900" algn="just">
              <a:spcBef>
                <a:spcPct val="20000"/>
              </a:spcBef>
              <a:buFontTx/>
              <a:buChar char="•"/>
            </a:pPr>
            <a:r>
              <a:rPr lang="es-ES_tradnl" sz="2800" b="1" dirty="0">
                <a:latin typeface="Comic Sans MS" pitchFamily="66" charset="0"/>
                <a:cs typeface="Arial" pitchFamily="34" charset="0"/>
              </a:rPr>
              <a:t>Requiere paradas periódicas en la operación para tomar medidas de orientación. </a:t>
            </a:r>
            <a:endParaRPr lang="es-ES" sz="2800" b="1" dirty="0">
              <a:latin typeface="Comic Sans MS" pitchFamily="66" charset="0"/>
              <a:cs typeface="Arial" pitchFamily="34" charset="0"/>
            </a:endParaRPr>
          </a:p>
        </p:txBody>
      </p:sp>
      <p:sp>
        <p:nvSpPr>
          <p:cNvPr id="44037" name="Text Box 6"/>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MLC-1-36</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s-ES_tradnl" sz="4400" b="1">
                <a:solidFill>
                  <a:srgbClr val="FF0000"/>
                </a:solidFill>
                <a:effectLst>
                  <a:outerShdw blurRad="38100" dist="38100" dir="2700000" algn="tl">
                    <a:srgbClr val="000000"/>
                  </a:outerShdw>
                </a:effectLst>
                <a:latin typeface="Comic Sans MS" pitchFamily="66" charset="0"/>
                <a:cs typeface="Arial" pitchFamily="34" charset="0"/>
              </a:rPr>
              <a:t>Lodo durante el coroneo</a:t>
            </a:r>
            <a:r>
              <a:rPr lang="es-ES" sz="4400">
                <a:solidFill>
                  <a:srgbClr val="FF0000"/>
                </a:solidFill>
                <a:latin typeface="Comic Sans MS" pitchFamily="66" charset="0"/>
              </a:rPr>
              <a:t> </a:t>
            </a:r>
          </a:p>
        </p:txBody>
      </p:sp>
      <p:sp>
        <p:nvSpPr>
          <p:cNvPr id="45059" name="Text Box 7"/>
          <p:cNvSpPr txBox="1">
            <a:spLocks noChangeArrowheads="1"/>
          </p:cNvSpPr>
          <p:nvPr/>
        </p:nvSpPr>
        <p:spPr bwMode="auto">
          <a:xfrm>
            <a:off x="0" y="2132856"/>
            <a:ext cx="91440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Wingdings" pitchFamily="2" charset="2"/>
              <a:buChar char="v"/>
            </a:pPr>
            <a:r>
              <a:rPr lang="es-AR" sz="3200" b="1" dirty="0">
                <a:latin typeface="Comic Sans MS" pitchFamily="66" charset="0"/>
              </a:rPr>
              <a:t>Se debe cuidar:</a:t>
            </a:r>
          </a:p>
          <a:p>
            <a:pPr lvl="2" eaLnBrk="1" hangingPunct="1">
              <a:buFontTx/>
              <a:buChar char="•"/>
            </a:pPr>
            <a:r>
              <a:rPr lang="es-ES_tradnl" sz="2800" dirty="0">
                <a:latin typeface="Comic Sans MS" pitchFamily="66" charset="0"/>
                <a:cs typeface="Arial" pitchFamily="34" charset="0"/>
              </a:rPr>
              <a:t>No alterar la </a:t>
            </a:r>
            <a:r>
              <a:rPr lang="es-ES_tradnl" sz="2800" dirty="0" err="1">
                <a:latin typeface="Comic Sans MS" pitchFamily="66" charset="0"/>
                <a:cs typeface="Arial" pitchFamily="34" charset="0"/>
              </a:rPr>
              <a:t>Mojabilidad</a:t>
            </a:r>
            <a:endParaRPr lang="es-ES_tradnl" sz="2800" dirty="0">
              <a:latin typeface="Comic Sans MS" pitchFamily="66" charset="0"/>
              <a:cs typeface="Arial" pitchFamily="34" charset="0"/>
            </a:endParaRPr>
          </a:p>
          <a:p>
            <a:pPr lvl="2" eaLnBrk="1" hangingPunct="1">
              <a:buFontTx/>
              <a:buChar char="•"/>
            </a:pPr>
            <a:r>
              <a:rPr lang="es-ES_tradnl" sz="2800" dirty="0">
                <a:latin typeface="Comic Sans MS" pitchFamily="66" charset="0"/>
                <a:cs typeface="Arial" pitchFamily="34" charset="0"/>
              </a:rPr>
              <a:t>Mínimo filtrado</a:t>
            </a:r>
          </a:p>
          <a:p>
            <a:pPr lvl="2" eaLnBrk="1" hangingPunct="1">
              <a:buFontTx/>
              <a:buChar char="•"/>
            </a:pPr>
            <a:r>
              <a:rPr lang="es-ES_tradnl" sz="2800" dirty="0">
                <a:latin typeface="Comic Sans MS" pitchFamily="66" charset="0"/>
                <a:cs typeface="Arial" pitchFamily="34" charset="0"/>
              </a:rPr>
              <a:t>Prevenir daños de formación</a:t>
            </a:r>
          </a:p>
          <a:p>
            <a:pPr eaLnBrk="1" hangingPunct="1"/>
            <a:endParaRPr lang="es-ES_tradnl" sz="2800" dirty="0">
              <a:latin typeface="Comic Sans MS" pitchFamily="66" charset="0"/>
              <a:cs typeface="Arial" pitchFamily="34" charset="0"/>
            </a:endParaRPr>
          </a:p>
          <a:p>
            <a:pPr eaLnBrk="1" hangingPunct="1">
              <a:buFont typeface="Wingdings" pitchFamily="2" charset="2"/>
              <a:buChar char="v"/>
            </a:pPr>
            <a:r>
              <a:rPr lang="es-ES_tradnl" sz="2800" dirty="0">
                <a:latin typeface="Comic Sans MS" pitchFamily="66" charset="0"/>
                <a:cs typeface="Arial" pitchFamily="34" charset="0"/>
              </a:rPr>
              <a:t> Puede usarse </a:t>
            </a:r>
            <a:r>
              <a:rPr lang="es-AR" sz="2800" dirty="0">
                <a:latin typeface="Comic Sans MS" pitchFamily="66" charset="0"/>
                <a:cs typeface="Arial" pitchFamily="34" charset="0"/>
              </a:rPr>
              <a:t>el mismo del resto de </a:t>
            </a:r>
            <a:r>
              <a:rPr lang="es-ES" sz="2800" dirty="0">
                <a:latin typeface="Comic Sans MS" pitchFamily="66" charset="0"/>
                <a:cs typeface="Arial" pitchFamily="34" charset="0"/>
              </a:rPr>
              <a:t>la perforación del pozo pero debería </a:t>
            </a:r>
            <a:r>
              <a:rPr lang="es-ES_tradnl" sz="2800" b="1" dirty="0">
                <a:latin typeface="Comic Sans MS" pitchFamily="66" charset="0"/>
                <a:cs typeface="Arial" pitchFamily="34" charset="0"/>
              </a:rPr>
              <a:t>ensayarse en laboratorio para </a:t>
            </a:r>
            <a:r>
              <a:rPr lang="es-ES_tradnl" sz="2800" b="1" dirty="0">
                <a:solidFill>
                  <a:srgbClr val="FF0000"/>
                </a:solidFill>
                <a:latin typeface="Comic Sans MS" pitchFamily="66" charset="0"/>
                <a:cs typeface="Arial" pitchFamily="34" charset="0"/>
              </a:rPr>
              <a:t>evaluar la compatibilidad y comportamiento de los aditivos químicos</a:t>
            </a:r>
            <a:r>
              <a:rPr lang="es-ES_tradnl" sz="2800" b="1" dirty="0">
                <a:latin typeface="Comic Sans MS" pitchFamily="66" charset="0"/>
                <a:cs typeface="Arial" pitchFamily="34" charset="0"/>
              </a:rPr>
              <a:t> para cada pozo en particular</a:t>
            </a:r>
            <a:r>
              <a:rPr lang="es-ES" sz="2800" dirty="0">
                <a:latin typeface="Comic Sans MS" pitchFamily="66" charset="0"/>
                <a:cs typeface="Arial" pitchFamily="34" charset="0"/>
              </a:rPr>
              <a:t> </a:t>
            </a:r>
          </a:p>
        </p:txBody>
      </p:sp>
      <p:sp>
        <p:nvSpPr>
          <p:cNvPr id="45060" name="Text Box 8"/>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MLC-1-37</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0" y="762000"/>
            <a:ext cx="914400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ES" sz="3600" b="1" dirty="0">
                <a:solidFill>
                  <a:srgbClr val="FF0000"/>
                </a:solidFill>
                <a:effectLst>
                  <a:outerShdw blurRad="38100" dist="38100" dir="2700000" algn="tl">
                    <a:srgbClr val="000000"/>
                  </a:outerShdw>
                </a:effectLst>
                <a:latin typeface="Comic Sans MS" pitchFamily="66" charset="0"/>
                <a:cs typeface="Arial" pitchFamily="34" charset="0"/>
              </a:rPr>
              <a:t>Conservación de las muestras</a:t>
            </a:r>
          </a:p>
          <a:p>
            <a:pPr>
              <a:defRPr/>
            </a:pPr>
            <a:r>
              <a:rPr lang="es-ES" dirty="0">
                <a:latin typeface="Comic Sans MS" pitchFamily="66" charset="0"/>
                <a:cs typeface="Arial" pitchFamily="34" charset="0"/>
              </a:rPr>
              <a:t> </a:t>
            </a:r>
            <a:endParaRPr lang="es-AR" dirty="0">
              <a:latin typeface="Comic Sans MS" pitchFamily="66" charset="0"/>
              <a:cs typeface="Arial" pitchFamily="34" charset="0"/>
            </a:endParaRPr>
          </a:p>
          <a:p>
            <a:pPr>
              <a:defRPr/>
            </a:pPr>
            <a:endParaRPr lang="es-AR" dirty="0">
              <a:latin typeface="Comic Sans MS" pitchFamily="66" charset="0"/>
              <a:cs typeface="Arial" pitchFamily="34" charset="0"/>
            </a:endParaRPr>
          </a:p>
          <a:p>
            <a:pPr>
              <a:defRPr/>
            </a:pPr>
            <a:endParaRPr lang="es-ES" dirty="0" smtClean="0">
              <a:latin typeface="Comic Sans MS" pitchFamily="66" charset="0"/>
              <a:cs typeface="Times New Roman" pitchFamily="18" charset="0"/>
            </a:endParaRPr>
          </a:p>
          <a:p>
            <a:pPr algn="just">
              <a:lnSpc>
                <a:spcPct val="135000"/>
              </a:lnSpc>
              <a:defRPr/>
            </a:pPr>
            <a:r>
              <a:rPr lang="es-ES" sz="2800" dirty="0" smtClean="0">
                <a:latin typeface="Comic Sans MS" pitchFamily="66" charset="0"/>
                <a:cs typeface="Arial" pitchFamily="34" charset="0"/>
              </a:rPr>
              <a:t>Los trabajos que se efectúan en el laboratorio, sólo consumen una porción de las muestras obtenidas</a:t>
            </a:r>
            <a:r>
              <a:rPr lang="es-ES" sz="2800" dirty="0">
                <a:latin typeface="Comic Sans MS" pitchFamily="66" charset="0"/>
                <a:cs typeface="Arial" pitchFamily="34" charset="0"/>
              </a:rPr>
              <a:t>. El resto debe ser cuidadosamente conservado, para efectuar sobre las </a:t>
            </a:r>
            <a:r>
              <a:rPr lang="es-ES" sz="2800" dirty="0" smtClean="0">
                <a:latin typeface="Comic Sans MS" pitchFamily="66" charset="0"/>
                <a:cs typeface="Arial" pitchFamily="34" charset="0"/>
              </a:rPr>
              <a:t>mismas nuevos estudios. </a:t>
            </a:r>
            <a:endParaRPr lang="es-ES" sz="2800" dirty="0" smtClean="0">
              <a:latin typeface="Comic Sans MS" pitchFamily="66" charset="0"/>
              <a:cs typeface="Times New Roman" pitchFamily="18" charset="0"/>
            </a:endParaRPr>
          </a:p>
          <a:p>
            <a:pPr>
              <a:defRPr/>
            </a:pPr>
            <a:endParaRPr lang="es-ES" dirty="0">
              <a:latin typeface="Comic Sans MS" pitchFamily="66" charset="0"/>
            </a:endParaRPr>
          </a:p>
        </p:txBody>
      </p:sp>
      <p:sp>
        <p:nvSpPr>
          <p:cNvPr id="46083" name="Text Box 3"/>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MLC-1-38</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3"/>
          <p:cNvSpPr txBox="1">
            <a:spLocks noChangeArrowheads="1"/>
          </p:cNvSpPr>
          <p:nvPr/>
        </p:nvSpPr>
        <p:spPr bwMode="auto">
          <a:xfrm>
            <a:off x="8350250" y="6583363"/>
            <a:ext cx="793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a:t>
            </a:r>
            <a:endParaRPr lang="es-ES" sz="1200" b="1">
              <a:solidFill>
                <a:srgbClr val="FF7C80"/>
              </a:solidFill>
            </a:endParaRPr>
          </a:p>
        </p:txBody>
      </p:sp>
      <p:graphicFrame>
        <p:nvGraphicFramePr>
          <p:cNvPr id="6147" name="Object 27"/>
          <p:cNvGraphicFramePr>
            <a:graphicFrameLocks noChangeAspect="1"/>
          </p:cNvGraphicFramePr>
          <p:nvPr>
            <p:extLst>
              <p:ext uri="{D42A27DB-BD31-4B8C-83A1-F6EECF244321}">
                <p14:modId xmlns:p14="http://schemas.microsoft.com/office/powerpoint/2010/main" val="480715728"/>
              </p:ext>
            </p:extLst>
          </p:nvPr>
        </p:nvGraphicFramePr>
        <p:xfrm>
          <a:off x="291302" y="0"/>
          <a:ext cx="8561003" cy="6857999"/>
        </p:xfrm>
        <a:graphic>
          <a:graphicData uri="http://schemas.openxmlformats.org/presentationml/2006/ole">
            <mc:AlternateContent xmlns:mc="http://schemas.openxmlformats.org/markup-compatibility/2006">
              <mc:Choice xmlns:v="urn:schemas-microsoft-com:vml" Requires="v">
                <p:oleObj spid="_x0000_s6211" name="Imagen de mapa de bits" r:id="rId3" imgW="7980952" imgH="6392167" progId="Paint.Picture">
                  <p:embed/>
                </p:oleObj>
              </mc:Choice>
              <mc:Fallback>
                <p:oleObj name="Imagen de mapa de bits" r:id="rId3" imgW="7980952" imgH="6392167" progId="Paint.Picture">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02" y="0"/>
                        <a:ext cx="8561003" cy="6857999"/>
                      </a:xfrm>
                      <a:prstGeom prst="rect">
                        <a:avLst/>
                      </a:prstGeom>
                      <a:noFill/>
                      <a:ln>
                        <a:noFill/>
                      </a:ln>
                      <a:effectLst/>
                      <a:extLst/>
                    </p:spPr>
                  </p:pic>
                </p:oleObj>
              </mc:Fallback>
            </mc:AlternateContent>
          </a:graphicData>
        </a:graphic>
      </p:graphicFrame>
      <p:sp>
        <p:nvSpPr>
          <p:cNvPr id="6148" name="Oval 28"/>
          <p:cNvSpPr>
            <a:spLocks noChangeArrowheads="1"/>
          </p:cNvSpPr>
          <p:nvPr/>
        </p:nvSpPr>
        <p:spPr bwMode="auto">
          <a:xfrm>
            <a:off x="2819400" y="5105400"/>
            <a:ext cx="152400" cy="228600"/>
          </a:xfrm>
          <a:prstGeom prst="ellipse">
            <a:avLst/>
          </a:prstGeom>
          <a:solidFill>
            <a:srgbClr val="07CDF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p>
        </p:txBody>
      </p:sp>
      <p:sp>
        <p:nvSpPr>
          <p:cNvPr id="6149" name="Rectangle 29"/>
          <p:cNvSpPr>
            <a:spLocks noChangeArrowheads="1"/>
          </p:cNvSpPr>
          <p:nvPr/>
        </p:nvSpPr>
        <p:spPr bwMode="auto">
          <a:xfrm>
            <a:off x="2971800" y="5257800"/>
            <a:ext cx="228600" cy="152400"/>
          </a:xfrm>
          <a:prstGeom prst="rect">
            <a:avLst/>
          </a:prstGeom>
          <a:solidFill>
            <a:srgbClr val="07CD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p>
        </p:txBody>
      </p:sp>
      <p:sp>
        <p:nvSpPr>
          <p:cNvPr id="6150" name="Oval 30"/>
          <p:cNvSpPr>
            <a:spLocks noChangeArrowheads="1"/>
          </p:cNvSpPr>
          <p:nvPr/>
        </p:nvSpPr>
        <p:spPr bwMode="auto">
          <a:xfrm>
            <a:off x="5867400" y="5029200"/>
            <a:ext cx="152400" cy="228600"/>
          </a:xfrm>
          <a:prstGeom prst="ellipse">
            <a:avLst/>
          </a:prstGeom>
          <a:solidFill>
            <a:srgbClr val="07CDF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p>
        </p:txBody>
      </p:sp>
      <p:sp>
        <p:nvSpPr>
          <p:cNvPr id="6151" name="Rectangle 31"/>
          <p:cNvSpPr>
            <a:spLocks noChangeArrowheads="1"/>
          </p:cNvSpPr>
          <p:nvPr/>
        </p:nvSpPr>
        <p:spPr bwMode="auto">
          <a:xfrm>
            <a:off x="6477000" y="3657600"/>
            <a:ext cx="76200" cy="228600"/>
          </a:xfrm>
          <a:prstGeom prst="rect">
            <a:avLst/>
          </a:prstGeom>
          <a:solidFill>
            <a:srgbClr val="07CD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p>
        </p:txBody>
      </p:sp>
      <p:sp>
        <p:nvSpPr>
          <p:cNvPr id="2" name="Rectángulo 1"/>
          <p:cNvSpPr/>
          <p:nvPr/>
        </p:nvSpPr>
        <p:spPr>
          <a:xfrm>
            <a:off x="6870137" y="3886200"/>
            <a:ext cx="1715534" cy="461665"/>
          </a:xfrm>
          <a:prstGeom prst="rect">
            <a:avLst/>
          </a:prstGeom>
        </p:spPr>
        <p:txBody>
          <a:bodyPr wrap="none">
            <a:spAutoFit/>
          </a:bodyPr>
          <a:lstStyle/>
          <a:p>
            <a:r>
              <a:rPr lang="es-ES" dirty="0">
                <a:latin typeface="Comic Sans MS" pitchFamily="66" charset="0"/>
                <a:cs typeface="Arial" pitchFamily="34" charset="0"/>
              </a:rPr>
              <a:t>"esquisto" </a:t>
            </a:r>
            <a:endParaRPr lang="es-AR"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0" y="671812"/>
            <a:ext cx="9144000" cy="6190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92100" indent="-2921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0"/>
              </a:lnSpc>
              <a:buFont typeface="Wingdings" pitchFamily="2" charset="2"/>
              <a:buChar char="v"/>
            </a:pPr>
            <a:endParaRPr lang="es-AR" dirty="0">
              <a:latin typeface="Comic Sans MS" pitchFamily="66" charset="0"/>
              <a:cs typeface="Arial" pitchFamily="34" charset="0"/>
            </a:endParaRPr>
          </a:p>
          <a:p>
            <a:pPr eaLnBrk="1" hangingPunct="1">
              <a:lnSpc>
                <a:spcPct val="50000"/>
              </a:lnSpc>
              <a:buFont typeface="Wingdings" pitchFamily="2" charset="2"/>
              <a:buChar char="v"/>
            </a:pPr>
            <a:endParaRPr lang="es-AR" dirty="0">
              <a:latin typeface="Comic Sans MS" pitchFamily="66" charset="0"/>
              <a:cs typeface="Arial" pitchFamily="34" charset="0"/>
            </a:endParaRPr>
          </a:p>
          <a:p>
            <a:pPr eaLnBrk="1" hangingPunct="1">
              <a:buFont typeface="Wingdings" pitchFamily="2" charset="2"/>
              <a:buChar char="v"/>
            </a:pPr>
            <a:r>
              <a:rPr lang="es-AR" dirty="0">
                <a:latin typeface="Comic Sans MS" pitchFamily="66" charset="0"/>
                <a:cs typeface="Arial" pitchFamily="34" charset="0"/>
              </a:rPr>
              <a:t>Para </a:t>
            </a:r>
            <a:r>
              <a:rPr lang="es-AR" b="1" dirty="0">
                <a:solidFill>
                  <a:schemeClr val="accent2"/>
                </a:solidFill>
                <a:latin typeface="Comic Sans MS" pitchFamily="66" charset="0"/>
                <a:cs typeface="Arial" pitchFamily="34" charset="0"/>
              </a:rPr>
              <a:t>estudios </a:t>
            </a:r>
            <a:r>
              <a:rPr lang="es-ES" b="1" dirty="0">
                <a:solidFill>
                  <a:schemeClr val="accent2"/>
                </a:solidFill>
                <a:latin typeface="Comic Sans MS" pitchFamily="66" charset="0"/>
                <a:cs typeface="Arial" pitchFamily="34" charset="0"/>
              </a:rPr>
              <a:t>especiales</a:t>
            </a:r>
            <a:r>
              <a:rPr lang="es-ES" dirty="0">
                <a:latin typeface="Comic Sans MS" pitchFamily="66" charset="0"/>
                <a:cs typeface="Arial" pitchFamily="34" charset="0"/>
              </a:rPr>
              <a:t>, por ej. </a:t>
            </a:r>
            <a:r>
              <a:rPr lang="es-AR" dirty="0" err="1">
                <a:latin typeface="Comic Sans MS" pitchFamily="66" charset="0"/>
                <a:cs typeface="Arial" pitchFamily="34" charset="0"/>
              </a:rPr>
              <a:t>Swc</a:t>
            </a:r>
            <a:r>
              <a:rPr lang="es-AR" dirty="0">
                <a:latin typeface="Comic Sans MS" pitchFamily="66" charset="0"/>
                <a:cs typeface="Arial" pitchFamily="34" charset="0"/>
              </a:rPr>
              <a:t>,</a:t>
            </a:r>
            <a:r>
              <a:rPr lang="es-ES" dirty="0">
                <a:latin typeface="Comic Sans MS" pitchFamily="66" charset="0"/>
                <a:cs typeface="Arial" pitchFamily="34" charset="0"/>
              </a:rPr>
              <a:t> </a:t>
            </a:r>
            <a:r>
              <a:rPr lang="es-AR" dirty="0">
                <a:latin typeface="Comic Sans MS" pitchFamily="66" charset="0"/>
                <a:cs typeface="Arial" pitchFamily="34" charset="0"/>
              </a:rPr>
              <a:t>Sor, l</a:t>
            </a:r>
            <a:r>
              <a:rPr lang="es-ES_tradnl" dirty="0">
                <a:latin typeface="Comic Sans MS" pitchFamily="66" charset="0"/>
                <a:cs typeface="Arial" pitchFamily="34" charset="0"/>
              </a:rPr>
              <a:t>a </a:t>
            </a:r>
            <a:r>
              <a:rPr lang="es-ES_tradnl" dirty="0">
                <a:solidFill>
                  <a:srgbClr val="3333CC"/>
                </a:solidFill>
                <a:latin typeface="Comic Sans MS" pitchFamily="66" charset="0"/>
                <a:cs typeface="Arial" pitchFamily="34" charset="0"/>
              </a:rPr>
              <a:t>exposición al aire puede llevar a la oxidación de los HC o a la evaporación de los fluidos de la corona.</a:t>
            </a:r>
          </a:p>
          <a:p>
            <a:pPr eaLnBrk="1" hangingPunct="1">
              <a:buFont typeface="Wingdings" pitchFamily="2" charset="2"/>
              <a:buNone/>
            </a:pPr>
            <a:r>
              <a:rPr lang="es-AR" dirty="0">
                <a:latin typeface="Comic Sans MS" pitchFamily="66" charset="0"/>
                <a:cs typeface="Arial" pitchFamily="34" charset="0"/>
              </a:rPr>
              <a:t>   S</a:t>
            </a:r>
            <a:r>
              <a:rPr lang="es-ES" dirty="0">
                <a:latin typeface="Comic Sans MS" pitchFamily="66" charset="0"/>
                <a:cs typeface="Arial" pitchFamily="34" charset="0"/>
              </a:rPr>
              <a:t>e extrae el testigo</a:t>
            </a:r>
            <a:r>
              <a:rPr lang="es-AR" dirty="0">
                <a:latin typeface="Comic Sans MS" pitchFamily="66" charset="0"/>
                <a:cs typeface="Arial" pitchFamily="34" charset="0"/>
              </a:rPr>
              <a:t> y</a:t>
            </a:r>
            <a:r>
              <a:rPr lang="es-ES" dirty="0">
                <a:latin typeface="Comic Sans MS" pitchFamily="66" charset="0"/>
                <a:cs typeface="Arial" pitchFamily="34" charset="0"/>
              </a:rPr>
              <a:t> se lo introduce en una </a:t>
            </a:r>
            <a:r>
              <a:rPr lang="es-ES" u="sng" dirty="0">
                <a:latin typeface="Comic Sans MS" pitchFamily="66" charset="0"/>
                <a:cs typeface="Arial" pitchFamily="34" charset="0"/>
              </a:rPr>
              <a:t>bolsa de polietileno</a:t>
            </a:r>
            <a:r>
              <a:rPr lang="es-ES" dirty="0">
                <a:latin typeface="Comic Sans MS" pitchFamily="66" charset="0"/>
                <a:cs typeface="Arial" pitchFamily="34" charset="0"/>
              </a:rPr>
              <a:t> que se cierra eliminando todo el aire en la bolsa. </a:t>
            </a:r>
            <a:r>
              <a:rPr lang="es-AR" dirty="0">
                <a:latin typeface="Comic Sans MS" pitchFamily="66" charset="0"/>
                <a:cs typeface="Arial" pitchFamily="34" charset="0"/>
              </a:rPr>
              <a:t>S</a:t>
            </a:r>
            <a:r>
              <a:rPr lang="es-ES" dirty="0">
                <a:latin typeface="Comic Sans MS" pitchFamily="66" charset="0"/>
                <a:cs typeface="Arial" pitchFamily="34" charset="0"/>
              </a:rPr>
              <a:t>e envuelve con una </a:t>
            </a:r>
            <a:r>
              <a:rPr lang="es-ES" u="sng" dirty="0">
                <a:latin typeface="Comic Sans MS" pitchFamily="66" charset="0"/>
                <a:cs typeface="Arial" pitchFamily="34" charset="0"/>
              </a:rPr>
              <a:t>lámina de aluminio</a:t>
            </a:r>
            <a:r>
              <a:rPr lang="es-ES" dirty="0">
                <a:latin typeface="Comic Sans MS" pitchFamily="66" charset="0"/>
                <a:cs typeface="Arial" pitchFamily="34" charset="0"/>
              </a:rPr>
              <a:t>, se introduce en una caja y se vierte encima, </a:t>
            </a:r>
            <a:r>
              <a:rPr lang="es-ES" u="sng" dirty="0">
                <a:latin typeface="Comic Sans MS" pitchFamily="66" charset="0"/>
                <a:cs typeface="Arial" pitchFamily="34" charset="0"/>
              </a:rPr>
              <a:t>parafina fundida</a:t>
            </a:r>
            <a:r>
              <a:rPr lang="es-ES" dirty="0">
                <a:latin typeface="Comic Sans MS" pitchFamily="66" charset="0"/>
                <a:cs typeface="Arial" pitchFamily="34" charset="0"/>
              </a:rPr>
              <a:t> de bajo punto de fusión. Se evita así perder fluidos por evaporación durante el transporte </a:t>
            </a:r>
            <a:r>
              <a:rPr lang="es-AR" dirty="0">
                <a:latin typeface="Comic Sans MS" pitchFamily="66" charset="0"/>
                <a:cs typeface="Arial" pitchFamily="34" charset="0"/>
              </a:rPr>
              <a:t>a</a:t>
            </a:r>
            <a:r>
              <a:rPr lang="es-ES" dirty="0">
                <a:latin typeface="Comic Sans MS" pitchFamily="66" charset="0"/>
                <a:cs typeface="Arial" pitchFamily="34" charset="0"/>
              </a:rPr>
              <a:t>l laboratorio. </a:t>
            </a:r>
            <a:endParaRPr lang="es-AR" dirty="0">
              <a:latin typeface="Comic Sans MS" pitchFamily="66" charset="0"/>
              <a:cs typeface="Arial" pitchFamily="34" charset="0"/>
            </a:endParaRPr>
          </a:p>
          <a:p>
            <a:pPr eaLnBrk="1" hangingPunct="1">
              <a:buFont typeface="Wingdings" pitchFamily="2" charset="2"/>
              <a:buChar char="v"/>
            </a:pPr>
            <a:endParaRPr lang="es-AR" dirty="0">
              <a:latin typeface="Comic Sans MS" pitchFamily="66" charset="0"/>
              <a:cs typeface="Arial" pitchFamily="34" charset="0"/>
            </a:endParaRPr>
          </a:p>
          <a:p>
            <a:pPr eaLnBrk="1" hangingPunct="1">
              <a:buFont typeface="Wingdings" pitchFamily="2" charset="2"/>
              <a:buChar char="v"/>
            </a:pPr>
            <a:r>
              <a:rPr lang="es-ES" dirty="0">
                <a:latin typeface="Comic Sans MS" pitchFamily="66" charset="0"/>
                <a:cs typeface="Arial" pitchFamily="34" charset="0"/>
              </a:rPr>
              <a:t>Para </a:t>
            </a:r>
            <a:r>
              <a:rPr lang="es-ES" b="1" dirty="0">
                <a:solidFill>
                  <a:schemeClr val="accent2"/>
                </a:solidFill>
                <a:latin typeface="Comic Sans MS" pitchFamily="66" charset="0"/>
                <a:cs typeface="Arial" pitchFamily="34" charset="0"/>
              </a:rPr>
              <a:t>evitar procesos de contaminación y oxidación</a:t>
            </a:r>
            <a:r>
              <a:rPr lang="es-AR" b="1" dirty="0">
                <a:solidFill>
                  <a:schemeClr val="accent2"/>
                </a:solidFill>
                <a:latin typeface="Comic Sans MS" pitchFamily="66" charset="0"/>
                <a:cs typeface="Arial" pitchFamily="34" charset="0"/>
              </a:rPr>
              <a:t>, </a:t>
            </a:r>
            <a:r>
              <a:rPr lang="es-ES" dirty="0">
                <a:latin typeface="Comic Sans MS" pitchFamily="66" charset="0"/>
                <a:cs typeface="Arial" pitchFamily="34" charset="0"/>
              </a:rPr>
              <a:t>extraído el testigo, se lo </a:t>
            </a:r>
            <a:r>
              <a:rPr lang="es-AR" dirty="0">
                <a:latin typeface="Comic Sans MS" pitchFamily="66" charset="0"/>
                <a:cs typeface="Arial" pitchFamily="34" charset="0"/>
              </a:rPr>
              <a:t>pone en </a:t>
            </a:r>
            <a:r>
              <a:rPr lang="es-ES" dirty="0">
                <a:latin typeface="Comic Sans MS" pitchFamily="66" charset="0"/>
                <a:cs typeface="Arial" pitchFamily="34" charset="0"/>
              </a:rPr>
              <a:t>recipientes metálicos o plásticos con</a:t>
            </a:r>
            <a:r>
              <a:rPr lang="es-AR" dirty="0">
                <a:latin typeface="Comic Sans MS" pitchFamily="66" charset="0"/>
                <a:cs typeface="Arial" pitchFamily="34" charset="0"/>
              </a:rPr>
              <a:t> </a:t>
            </a:r>
            <a:r>
              <a:rPr lang="es-ES" dirty="0">
                <a:solidFill>
                  <a:srgbClr val="3333CC"/>
                </a:solidFill>
                <a:latin typeface="Comic Sans MS" pitchFamily="66" charset="0"/>
                <a:cs typeface="Arial" pitchFamily="34" charset="0"/>
              </a:rPr>
              <a:t>agua salada con un pequeño </a:t>
            </a:r>
            <a:r>
              <a:rPr lang="es-AR" dirty="0">
                <a:solidFill>
                  <a:srgbClr val="3333CC"/>
                </a:solidFill>
                <a:latin typeface="Comic Sans MS" pitchFamily="66" charset="0"/>
                <a:cs typeface="Arial" pitchFamily="34" charset="0"/>
              </a:rPr>
              <a:t>%</a:t>
            </a:r>
            <a:r>
              <a:rPr lang="es-ES" dirty="0">
                <a:solidFill>
                  <a:srgbClr val="3333CC"/>
                </a:solidFill>
                <a:latin typeface="Comic Sans MS" pitchFamily="66" charset="0"/>
                <a:cs typeface="Arial" pitchFamily="34" charset="0"/>
              </a:rPr>
              <a:t> de sulfito de sodio</a:t>
            </a:r>
            <a:r>
              <a:rPr lang="es-ES" dirty="0">
                <a:latin typeface="Comic Sans MS" pitchFamily="66" charset="0"/>
                <a:cs typeface="Arial" pitchFamily="34" charset="0"/>
              </a:rPr>
              <a:t>, para eliminar el oxígeno libre disuelto en el agua y un antiséptico para impedir desarrollos bacterianos. Luego se tapan herméticamente. </a:t>
            </a:r>
          </a:p>
        </p:txBody>
      </p:sp>
      <p:sp>
        <p:nvSpPr>
          <p:cNvPr id="48131" name="Rectangle 3"/>
          <p:cNvSpPr>
            <a:spLocks noChangeArrowheads="1"/>
          </p:cNvSpPr>
          <p:nvPr/>
        </p:nvSpPr>
        <p:spPr bwMode="auto">
          <a:xfrm>
            <a:off x="1835696" y="30462"/>
            <a:ext cx="5843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s-ES_tradnl" sz="3600" b="1">
                <a:solidFill>
                  <a:srgbClr val="FF0000"/>
                </a:solidFill>
                <a:effectLst>
                  <a:outerShdw blurRad="38100" dist="38100" dir="2700000" algn="tl">
                    <a:srgbClr val="000000"/>
                  </a:outerShdw>
                </a:effectLst>
                <a:latin typeface="Comic Sans MS" pitchFamily="66" charset="0"/>
                <a:cs typeface="Arial" pitchFamily="34" charset="0"/>
              </a:rPr>
              <a:t>Preservación de la corona</a:t>
            </a:r>
            <a:endParaRPr lang="es-ES" sz="3600" b="1">
              <a:solidFill>
                <a:srgbClr val="FF0000"/>
              </a:solidFill>
              <a:effectLst>
                <a:outerShdw blurRad="38100" dist="38100" dir="2700000" algn="tl">
                  <a:srgbClr val="000000"/>
                </a:outerShdw>
              </a:effectLst>
              <a:latin typeface="Comic Sans MS" pitchFamily="66" charset="0"/>
              <a:cs typeface="Arial" pitchFamily="34" charset="0"/>
            </a:endParaRPr>
          </a:p>
        </p:txBody>
      </p:sp>
      <p:sp>
        <p:nvSpPr>
          <p:cNvPr id="47108" name="Text Box 4"/>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MLC-1-39</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0" y="0"/>
            <a:ext cx="9144000" cy="6741368"/>
          </a:xfrm>
        </p:spPr>
        <p:txBody>
          <a:bodyPr/>
          <a:lstStyle/>
          <a:p>
            <a:pPr marL="381000" indent="0" algn="just" eaLnBrk="1" hangingPunct="1">
              <a:lnSpc>
                <a:spcPct val="45000"/>
              </a:lnSpc>
              <a:spcBef>
                <a:spcPct val="0"/>
              </a:spcBef>
              <a:buFontTx/>
              <a:buNone/>
              <a:defRPr/>
            </a:pPr>
            <a:endParaRPr lang="es-ES_tradnl" sz="2800" dirty="0" smtClean="0">
              <a:solidFill>
                <a:srgbClr val="FF0000"/>
              </a:solidFill>
              <a:latin typeface="Comic Sans MS" pitchFamily="66" charset="0"/>
              <a:cs typeface="Arial" pitchFamily="34" charset="0"/>
            </a:endParaRPr>
          </a:p>
          <a:p>
            <a:pPr marL="381000" indent="0" algn="just" eaLnBrk="1" hangingPunct="1">
              <a:buFontTx/>
              <a:buNone/>
              <a:defRPr/>
            </a:pPr>
            <a:r>
              <a:rPr lang="es-ES_tradnl" sz="2800" dirty="0" smtClean="0">
                <a:latin typeface="Comic Sans MS" pitchFamily="66" charset="0"/>
                <a:cs typeface="Arial" pitchFamily="34" charset="0"/>
              </a:rPr>
              <a:t>Almacenaje anaeróbico de la corona bajo fluidos en un recipiente sellado.</a:t>
            </a:r>
          </a:p>
          <a:p>
            <a:pPr marL="857250" lvl="1" algn="just" eaLnBrk="1" hangingPunct="1">
              <a:lnSpc>
                <a:spcPct val="80000"/>
              </a:lnSpc>
              <a:spcBef>
                <a:spcPct val="100000"/>
              </a:spcBef>
              <a:defRPr/>
            </a:pPr>
            <a:r>
              <a:rPr lang="es-ES_tradnl" sz="2000" dirty="0">
                <a:latin typeface="Comic Sans MS" pitchFamily="66" charset="0"/>
                <a:cs typeface="Arial" pitchFamily="34" charset="0"/>
              </a:rPr>
              <a:t> </a:t>
            </a:r>
            <a:r>
              <a:rPr lang="es-ES_tradnl" sz="2400" b="1" dirty="0">
                <a:solidFill>
                  <a:srgbClr val="FF0000"/>
                </a:solidFill>
                <a:latin typeface="Comic Sans MS" pitchFamily="66" charset="0"/>
                <a:cs typeface="Arial" pitchFamily="34" charset="0"/>
              </a:rPr>
              <a:t>El agua salada de formación</a:t>
            </a:r>
            <a:r>
              <a:rPr lang="es-ES_tradnl" sz="2400" b="1" dirty="0">
                <a:latin typeface="Comic Sans MS" pitchFamily="66" charset="0"/>
                <a:cs typeface="Arial" pitchFamily="34" charset="0"/>
              </a:rPr>
              <a:t> </a:t>
            </a:r>
            <a:r>
              <a:rPr lang="es-ES_tradnl" sz="2400" dirty="0">
                <a:latin typeface="Comic Sans MS" pitchFamily="66" charset="0"/>
                <a:cs typeface="Arial" pitchFamily="34" charset="0"/>
              </a:rPr>
              <a:t>evita intercambios de iones con las arcillas intersticiales y mantienen las características de la porosidad y permeabilidad.</a:t>
            </a:r>
          </a:p>
          <a:p>
            <a:pPr marL="857250" lvl="1" eaLnBrk="1" hangingPunct="1">
              <a:spcBef>
                <a:spcPct val="100000"/>
              </a:spcBef>
              <a:defRPr/>
            </a:pPr>
            <a:r>
              <a:rPr lang="es-ES_tradnl" sz="2400" dirty="0">
                <a:latin typeface="Comic Sans MS" pitchFamily="66" charset="0"/>
                <a:cs typeface="Arial" pitchFamily="34" charset="0"/>
              </a:rPr>
              <a:t>  </a:t>
            </a:r>
            <a:r>
              <a:rPr lang="es-ES_tradnl" sz="2400" b="1" dirty="0">
                <a:solidFill>
                  <a:srgbClr val="FF0000"/>
                </a:solidFill>
                <a:latin typeface="Comic Sans MS" pitchFamily="66" charset="0"/>
                <a:cs typeface="Arial" pitchFamily="34" charset="0"/>
              </a:rPr>
              <a:t>El uso de petróleos refinados y parafinas</a:t>
            </a:r>
            <a:r>
              <a:rPr lang="es-ES_tradnl" sz="2400" b="1" dirty="0">
                <a:latin typeface="Comic Sans MS" pitchFamily="66" charset="0"/>
                <a:cs typeface="Arial" pitchFamily="34" charset="0"/>
              </a:rPr>
              <a:t> </a:t>
            </a:r>
            <a:r>
              <a:rPr lang="es-ES_tradnl" sz="2400" dirty="0">
                <a:latin typeface="Comic Sans MS" pitchFamily="66" charset="0"/>
                <a:cs typeface="Arial" pitchFamily="34" charset="0"/>
              </a:rPr>
              <a:t>puede causar depósitos de compuestos </a:t>
            </a:r>
            <a:r>
              <a:rPr lang="es-ES_tradnl" sz="2400" dirty="0" err="1">
                <a:latin typeface="Comic Sans MS" pitchFamily="66" charset="0"/>
                <a:cs typeface="Arial" pitchFamily="34" charset="0"/>
              </a:rPr>
              <a:t>taponantes</a:t>
            </a:r>
            <a:r>
              <a:rPr lang="es-ES_tradnl" sz="2400" dirty="0">
                <a:latin typeface="Comic Sans MS" pitchFamily="66" charset="0"/>
                <a:cs typeface="Arial" pitchFamily="34" charset="0"/>
              </a:rPr>
              <a:t> particularmente con petróleos asfálticos. </a:t>
            </a:r>
          </a:p>
          <a:p>
            <a:pPr marL="857250" lvl="1" eaLnBrk="1" hangingPunct="1">
              <a:spcBef>
                <a:spcPct val="100000"/>
              </a:spcBef>
              <a:defRPr/>
            </a:pPr>
            <a:r>
              <a:rPr lang="es-ES_tradnl" sz="2400" dirty="0">
                <a:latin typeface="Comic Sans MS" pitchFamily="66" charset="0"/>
                <a:cs typeface="Arial" pitchFamily="34" charset="0"/>
              </a:rPr>
              <a:t> A falta de estas técnicas la corona se puede </a:t>
            </a:r>
            <a:r>
              <a:rPr lang="es-ES_tradnl" sz="2400" b="1" u="sng" dirty="0">
                <a:solidFill>
                  <a:srgbClr val="FF3399"/>
                </a:solidFill>
                <a:effectLst>
                  <a:outerShdw blurRad="38100" dist="38100" dir="2700000" algn="tl">
                    <a:srgbClr val="000000"/>
                  </a:outerShdw>
                </a:effectLst>
                <a:latin typeface="Comic Sans MS" pitchFamily="66" charset="0"/>
                <a:cs typeface="Arial" pitchFamily="34" charset="0"/>
              </a:rPr>
              <a:t>limpiar con un trapo, envolver con un plástico sellante o papel de estaño y almacenar en hielo seco</a:t>
            </a:r>
            <a:r>
              <a:rPr lang="es-ES" sz="2400" u="sng" dirty="0">
                <a:latin typeface="Comic Sans MS" pitchFamily="66" charset="0"/>
              </a:rPr>
              <a:t> </a:t>
            </a:r>
            <a:endParaRPr lang="es-ES" sz="2000" u="sng" dirty="0">
              <a:latin typeface="Comic Sans MS" pitchFamily="66" charset="0"/>
            </a:endParaRPr>
          </a:p>
          <a:p>
            <a:pPr marL="381000" indent="0" algn="just" eaLnBrk="1" hangingPunct="1">
              <a:lnSpc>
                <a:spcPct val="50000"/>
              </a:lnSpc>
              <a:spcBef>
                <a:spcPct val="0"/>
              </a:spcBef>
              <a:defRPr/>
            </a:pPr>
            <a:endParaRPr lang="es-ES_tradnl" sz="2800" dirty="0" smtClean="0">
              <a:latin typeface="Comic Sans MS" pitchFamily="66" charset="0"/>
              <a:cs typeface="Arial" pitchFamily="34" charset="0"/>
            </a:endParaRPr>
          </a:p>
        </p:txBody>
      </p:sp>
      <p:sp>
        <p:nvSpPr>
          <p:cNvPr id="48131" name="Text Box 6"/>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MLC-1-40</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152400" y="685800"/>
            <a:ext cx="8763000"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Char char="•"/>
            </a:pPr>
            <a:r>
              <a:rPr lang="es-ES_tradnl" sz="2300" dirty="0">
                <a:latin typeface="Comic Sans MS" pitchFamily="66" charset="0"/>
                <a:cs typeface="Arial" pitchFamily="34" charset="0"/>
              </a:rPr>
              <a:t>Se debe </a:t>
            </a:r>
            <a:r>
              <a:rPr lang="es-ES_tradnl" sz="2300" b="1" dirty="0">
                <a:solidFill>
                  <a:srgbClr val="FF0000"/>
                </a:solidFill>
                <a:latin typeface="Comic Sans MS" pitchFamily="66" charset="0"/>
                <a:cs typeface="Arial" pitchFamily="34" charset="0"/>
              </a:rPr>
              <a:t>fotografiar</a:t>
            </a:r>
            <a:r>
              <a:rPr lang="es-ES_tradnl" sz="2300" dirty="0">
                <a:latin typeface="Comic Sans MS" pitchFamily="66" charset="0"/>
                <a:cs typeface="Arial" pitchFamily="34" charset="0"/>
              </a:rPr>
              <a:t> las coronas completas recién extraída como prueba en la corrección de malas posiciones y a veces en la localización de zonas fracturadas</a:t>
            </a:r>
            <a:r>
              <a:rPr lang="es-ES_tradnl" sz="2300" b="1" dirty="0">
                <a:latin typeface="Comic Sans MS" pitchFamily="66" charset="0"/>
                <a:cs typeface="Arial" pitchFamily="34" charset="0"/>
              </a:rPr>
              <a:t>. </a:t>
            </a:r>
          </a:p>
          <a:p>
            <a:pPr eaLnBrk="1" hangingPunct="1">
              <a:lnSpc>
                <a:spcPct val="50000"/>
              </a:lnSpc>
              <a:buFontTx/>
              <a:buChar char="•"/>
            </a:pPr>
            <a:endParaRPr lang="es-ES_tradnl" sz="2300" b="1" dirty="0">
              <a:latin typeface="Comic Sans MS" pitchFamily="66" charset="0"/>
              <a:cs typeface="Arial" pitchFamily="34" charset="0"/>
            </a:endParaRPr>
          </a:p>
          <a:p>
            <a:pPr eaLnBrk="1" hangingPunct="1">
              <a:buFontTx/>
              <a:buChar char="•"/>
            </a:pPr>
            <a:r>
              <a:rPr lang="es-AR" sz="2300" dirty="0">
                <a:latin typeface="Comic Sans MS" pitchFamily="66" charset="0"/>
                <a:cs typeface="Arial" pitchFamily="34" charset="0"/>
              </a:rPr>
              <a:t>L</a:t>
            </a:r>
            <a:r>
              <a:rPr lang="es-ES" sz="2300" dirty="0">
                <a:latin typeface="Comic Sans MS" pitchFamily="66" charset="0"/>
                <a:cs typeface="Arial" pitchFamily="34" charset="0"/>
              </a:rPr>
              <a:t>os testigos </a:t>
            </a:r>
            <a:r>
              <a:rPr lang="es-AR" sz="2300" dirty="0">
                <a:latin typeface="Comic Sans MS" pitchFamily="66" charset="0"/>
                <a:cs typeface="Arial" pitchFamily="34" charset="0"/>
              </a:rPr>
              <a:t>en </a:t>
            </a:r>
            <a:r>
              <a:rPr lang="es-AR" sz="2300" dirty="0" err="1">
                <a:latin typeface="Comic Sans MS" pitchFamily="66" charset="0"/>
                <a:cs typeface="Arial" pitchFamily="34" charset="0"/>
              </a:rPr>
              <a:t>gral</a:t>
            </a:r>
            <a:r>
              <a:rPr lang="es-AR" sz="2300" dirty="0">
                <a:latin typeface="Comic Sans MS" pitchFamily="66" charset="0"/>
                <a:cs typeface="Arial" pitchFamily="34" charset="0"/>
              </a:rPr>
              <a:t> </a:t>
            </a:r>
            <a:r>
              <a:rPr lang="es-AR" sz="2300" b="1" dirty="0">
                <a:solidFill>
                  <a:srgbClr val="FF0000"/>
                </a:solidFill>
                <a:latin typeface="Comic Sans MS" pitchFamily="66" charset="0"/>
                <a:cs typeface="Arial" pitchFamily="34" charset="0"/>
              </a:rPr>
              <a:t>se </a:t>
            </a:r>
            <a:r>
              <a:rPr lang="es-ES" sz="2300" b="1" dirty="0">
                <a:solidFill>
                  <a:srgbClr val="FF0000"/>
                </a:solidFill>
                <a:latin typeface="Comic Sans MS" pitchFamily="66" charset="0"/>
                <a:cs typeface="Arial" pitchFamily="34" charset="0"/>
              </a:rPr>
              <a:t>envasa</a:t>
            </a:r>
            <a:r>
              <a:rPr lang="es-AR" sz="2300" b="1" dirty="0">
                <a:solidFill>
                  <a:srgbClr val="FF0000"/>
                </a:solidFill>
                <a:latin typeface="Comic Sans MS" pitchFamily="66" charset="0"/>
                <a:cs typeface="Arial" pitchFamily="34" charset="0"/>
              </a:rPr>
              <a:t>n</a:t>
            </a:r>
            <a:r>
              <a:rPr lang="es-ES" sz="2300" b="1" dirty="0">
                <a:solidFill>
                  <a:srgbClr val="FF0000"/>
                </a:solidFill>
                <a:latin typeface="Comic Sans MS" pitchFamily="66" charset="0"/>
                <a:cs typeface="Arial" pitchFamily="34" charset="0"/>
              </a:rPr>
              <a:t> en cajas de madera</a:t>
            </a:r>
            <a:r>
              <a:rPr lang="es-ES" sz="2300" dirty="0">
                <a:latin typeface="Comic Sans MS" pitchFamily="66" charset="0"/>
                <a:cs typeface="Arial" pitchFamily="34" charset="0"/>
              </a:rPr>
              <a:t> de aproximadamente un metro de largo y con sección interior de acuerdo al diámetro del testigo</a:t>
            </a:r>
            <a:r>
              <a:rPr lang="es-AR" sz="2300" dirty="0">
                <a:latin typeface="Comic Sans MS" pitchFamily="66" charset="0"/>
                <a:cs typeface="Arial" pitchFamily="34" charset="0"/>
              </a:rPr>
              <a:t>.</a:t>
            </a:r>
          </a:p>
        </p:txBody>
      </p:sp>
      <p:sp>
        <p:nvSpPr>
          <p:cNvPr id="30724" name="Text Box 4"/>
          <p:cNvSpPr txBox="1">
            <a:spLocks noChangeArrowheads="1"/>
          </p:cNvSpPr>
          <p:nvPr/>
        </p:nvSpPr>
        <p:spPr bwMode="auto">
          <a:xfrm>
            <a:off x="1295400" y="0"/>
            <a:ext cx="660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s-AR" sz="3600" b="1">
                <a:solidFill>
                  <a:srgbClr val="FF0000"/>
                </a:solidFill>
                <a:effectLst>
                  <a:outerShdw blurRad="38100" dist="38100" dir="2700000" algn="tl">
                    <a:srgbClr val="000000"/>
                  </a:outerShdw>
                </a:effectLst>
                <a:latin typeface="Comic Sans MS" pitchFamily="66" charset="0"/>
              </a:rPr>
              <a:t>Identificación de las coronas</a:t>
            </a:r>
            <a:endParaRPr lang="es-ES" sz="3600" b="1">
              <a:solidFill>
                <a:srgbClr val="FF0000"/>
              </a:solidFill>
              <a:effectLst>
                <a:outerShdw blurRad="38100" dist="38100" dir="2700000" algn="tl">
                  <a:srgbClr val="000000"/>
                </a:outerShdw>
              </a:effectLst>
              <a:latin typeface="Comic Sans MS" pitchFamily="66" charset="0"/>
            </a:endParaRPr>
          </a:p>
        </p:txBody>
      </p:sp>
      <p:graphicFrame>
        <p:nvGraphicFramePr>
          <p:cNvPr id="49156" name="Object 6"/>
          <p:cNvGraphicFramePr>
            <a:graphicFrameLocks noChangeAspect="1"/>
          </p:cNvGraphicFramePr>
          <p:nvPr>
            <p:extLst>
              <p:ext uri="{D42A27DB-BD31-4B8C-83A1-F6EECF244321}">
                <p14:modId xmlns:p14="http://schemas.microsoft.com/office/powerpoint/2010/main" val="2172103678"/>
              </p:ext>
            </p:extLst>
          </p:nvPr>
        </p:nvGraphicFramePr>
        <p:xfrm>
          <a:off x="6019800" y="2847874"/>
          <a:ext cx="3053781" cy="4010126"/>
        </p:xfrm>
        <a:graphic>
          <a:graphicData uri="http://schemas.openxmlformats.org/presentationml/2006/ole">
            <mc:AlternateContent xmlns:mc="http://schemas.openxmlformats.org/markup-compatibility/2006">
              <mc:Choice xmlns:v="urn:schemas-microsoft-com:vml" Requires="v">
                <p:oleObj spid="_x0000_s49219" name="Imagen de mapa de bits" r:id="rId3" imgW="2676899" imgH="3514286" progId="Paint.Picture">
                  <p:embed/>
                </p:oleObj>
              </mc:Choice>
              <mc:Fallback>
                <p:oleObj name="Imagen de mapa de bits" r:id="rId3" imgW="2676899" imgH="3514286" progId="Paint.Pictur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847874"/>
                        <a:ext cx="3053781" cy="4010126"/>
                      </a:xfrm>
                      <a:prstGeom prst="rect">
                        <a:avLst/>
                      </a:prstGeom>
                      <a:noFill/>
                      <a:ln>
                        <a:noFill/>
                      </a:ln>
                      <a:effectLst/>
                      <a:extLst/>
                    </p:spPr>
                  </p:pic>
                </p:oleObj>
              </mc:Fallback>
            </mc:AlternateContent>
          </a:graphicData>
        </a:graphic>
      </p:graphicFrame>
      <p:sp>
        <p:nvSpPr>
          <p:cNvPr id="49157" name="Rectangle 7"/>
          <p:cNvSpPr>
            <a:spLocks noChangeArrowheads="1"/>
          </p:cNvSpPr>
          <p:nvPr/>
        </p:nvSpPr>
        <p:spPr bwMode="auto">
          <a:xfrm>
            <a:off x="228600" y="3200400"/>
            <a:ext cx="57912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s-AR" sz="2300" dirty="0">
                <a:latin typeface="Comic Sans MS" pitchFamily="66" charset="0"/>
                <a:cs typeface="Arial" pitchFamily="34" charset="0"/>
              </a:rPr>
              <a:t>Se a</a:t>
            </a:r>
            <a:r>
              <a:rPr lang="es-ES" sz="2300" dirty="0" err="1">
                <a:latin typeface="Comic Sans MS" pitchFamily="66" charset="0"/>
                <a:cs typeface="Arial" pitchFamily="34" charset="0"/>
              </a:rPr>
              <a:t>dosan</a:t>
            </a:r>
            <a:r>
              <a:rPr lang="es-ES" sz="2300" dirty="0">
                <a:latin typeface="Comic Sans MS" pitchFamily="66" charset="0"/>
                <a:cs typeface="Arial" pitchFamily="34" charset="0"/>
              </a:rPr>
              <a:t> a los trozos de rocas </a:t>
            </a:r>
            <a:r>
              <a:rPr lang="es-ES" sz="2300" b="1" dirty="0">
                <a:solidFill>
                  <a:srgbClr val="FF0000"/>
                </a:solidFill>
                <a:latin typeface="Comic Sans MS" pitchFamily="66" charset="0"/>
                <a:cs typeface="Arial" pitchFamily="34" charset="0"/>
              </a:rPr>
              <a:t>tarjetas con indicación de proveniencia y profundidad</a:t>
            </a:r>
            <a:r>
              <a:rPr lang="es-AR" sz="2300" b="1" dirty="0">
                <a:solidFill>
                  <a:srgbClr val="FF0000"/>
                </a:solidFill>
                <a:latin typeface="Comic Sans MS" pitchFamily="66" charset="0"/>
                <a:cs typeface="Arial" pitchFamily="34" charset="0"/>
              </a:rPr>
              <a:t> </a:t>
            </a:r>
            <a:r>
              <a:rPr lang="es-ES_tradnl" sz="2300" b="1" dirty="0">
                <a:solidFill>
                  <a:srgbClr val="FF0000"/>
                </a:solidFill>
                <a:latin typeface="Comic Sans MS" pitchFamily="66" charset="0"/>
                <a:cs typeface="Arial" pitchFamily="34" charset="0"/>
              </a:rPr>
              <a:t>del tope y de la base en cada caja. </a:t>
            </a:r>
          </a:p>
          <a:p>
            <a:pPr>
              <a:lnSpc>
                <a:spcPct val="50000"/>
              </a:lnSpc>
            </a:pPr>
            <a:endParaRPr lang="es-ES" sz="2300" b="1" dirty="0">
              <a:solidFill>
                <a:srgbClr val="FF0000"/>
              </a:solidFill>
              <a:latin typeface="Comic Sans MS" pitchFamily="66" charset="0"/>
              <a:cs typeface="Arial" pitchFamily="34" charset="0"/>
            </a:endParaRPr>
          </a:p>
          <a:p>
            <a:pPr>
              <a:spcBef>
                <a:spcPct val="50000"/>
              </a:spcBef>
              <a:buFontTx/>
              <a:buChar char="•"/>
            </a:pPr>
            <a:r>
              <a:rPr lang="es-ES" sz="2300" dirty="0">
                <a:latin typeface="Comic Sans MS" pitchFamily="66" charset="0"/>
                <a:cs typeface="Arial" pitchFamily="34" charset="0"/>
              </a:rPr>
              <a:t>Las cajas </a:t>
            </a:r>
            <a:r>
              <a:rPr lang="es-ES" sz="2300" b="1" dirty="0">
                <a:solidFill>
                  <a:srgbClr val="FF0000"/>
                </a:solidFill>
                <a:latin typeface="Comic Sans MS" pitchFamily="66" charset="0"/>
                <a:cs typeface="Arial" pitchFamily="34" charset="0"/>
              </a:rPr>
              <a:t>se tapan y rotulan y se envían</a:t>
            </a:r>
            <a:r>
              <a:rPr lang="es-ES" sz="2300" dirty="0">
                <a:latin typeface="Comic Sans MS" pitchFamily="66" charset="0"/>
                <a:cs typeface="Arial" pitchFamily="34" charset="0"/>
              </a:rPr>
              <a:t> al laboratorio. </a:t>
            </a:r>
            <a:r>
              <a:rPr lang="es-ES_tradnl" sz="2300" dirty="0">
                <a:latin typeface="Comic Sans MS" pitchFamily="66" charset="0"/>
                <a:cs typeface="Arial" pitchFamily="34" charset="0"/>
              </a:rPr>
              <a:t>El embalaje de las cajas debiera ser efectivo y evitar el desplazamiento de las piezas.</a:t>
            </a:r>
          </a:p>
        </p:txBody>
      </p:sp>
      <p:sp>
        <p:nvSpPr>
          <p:cNvPr id="49158" name="Text Box 8"/>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MLC-1-41</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524000" y="304800"/>
            <a:ext cx="6019800" cy="838200"/>
          </a:xfrm>
        </p:spPr>
        <p:txBody>
          <a:bodyPr/>
          <a:lstStyle/>
          <a:p>
            <a:pPr eaLnBrk="1" hangingPunct="1"/>
            <a:r>
              <a:rPr lang="es-AR" sz="3600" b="1" smtClean="0">
                <a:solidFill>
                  <a:srgbClr val="FF0000"/>
                </a:solidFill>
                <a:latin typeface="Comic Sans MS" pitchFamily="66" charset="0"/>
              </a:rPr>
              <a:t>Perfilaje de la corona</a:t>
            </a:r>
            <a:endParaRPr lang="es-ES" sz="3600" b="1" smtClean="0">
              <a:solidFill>
                <a:srgbClr val="FF0000"/>
              </a:solidFill>
              <a:latin typeface="Comic Sans MS" pitchFamily="66" charset="0"/>
            </a:endParaRPr>
          </a:p>
        </p:txBody>
      </p:sp>
      <p:sp>
        <p:nvSpPr>
          <p:cNvPr id="50179" name="Rectangle 3"/>
          <p:cNvSpPr>
            <a:spLocks noGrp="1" noChangeArrowheads="1"/>
          </p:cNvSpPr>
          <p:nvPr>
            <p:ph type="body" idx="1"/>
          </p:nvPr>
        </p:nvSpPr>
        <p:spPr>
          <a:xfrm>
            <a:off x="0" y="1600199"/>
            <a:ext cx="9144000" cy="4983163"/>
          </a:xfrm>
        </p:spPr>
        <p:txBody>
          <a:bodyPr/>
          <a:lstStyle/>
          <a:p>
            <a:pPr indent="34925" algn="just" eaLnBrk="1" hangingPunct="1">
              <a:lnSpc>
                <a:spcPct val="115000"/>
              </a:lnSpc>
              <a:spcAft>
                <a:spcPct val="70000"/>
              </a:spcAft>
              <a:buFont typeface="Wingdings" pitchFamily="2" charset="2"/>
              <a:buChar char="Ø"/>
            </a:pPr>
            <a:r>
              <a:rPr lang="es-ES_tradnl" sz="2800" dirty="0" smtClean="0">
                <a:latin typeface="Comic Sans MS" pitchFamily="66" charset="0"/>
                <a:cs typeface="Arial" pitchFamily="34" charset="0"/>
              </a:rPr>
              <a:t>A toda la longitud de la corona se le hace un </a:t>
            </a:r>
            <a:r>
              <a:rPr lang="es-ES_tradnl" sz="2800" dirty="0" err="1" smtClean="0">
                <a:latin typeface="Comic Sans MS" pitchFamily="66" charset="0"/>
                <a:cs typeface="Arial" pitchFamily="34" charset="0"/>
              </a:rPr>
              <a:t>perfilaje</a:t>
            </a:r>
            <a:r>
              <a:rPr lang="es-ES_tradnl" sz="2800" dirty="0" smtClean="0">
                <a:latin typeface="Comic Sans MS" pitchFamily="66" charset="0"/>
                <a:cs typeface="Arial" pitchFamily="34" charset="0"/>
              </a:rPr>
              <a:t> de rayos gamma en superficie, para su posterior ubicación en profundidad. </a:t>
            </a:r>
          </a:p>
          <a:p>
            <a:pPr indent="34925" algn="just" eaLnBrk="1" hangingPunct="1">
              <a:lnSpc>
                <a:spcPct val="115000"/>
              </a:lnSpc>
              <a:spcAft>
                <a:spcPct val="70000"/>
              </a:spcAft>
              <a:buFont typeface="Wingdings" pitchFamily="2" charset="2"/>
              <a:buChar char="Ø"/>
            </a:pPr>
            <a:r>
              <a:rPr lang="es-ES_tradnl" sz="2800" dirty="0" smtClean="0">
                <a:latin typeface="Comic Sans MS" pitchFamily="66" charset="0"/>
                <a:cs typeface="Arial" pitchFamily="34" charset="0"/>
              </a:rPr>
              <a:t> Las lecturas se comparan con las del perfil de rayos gamma obtenidos dentro del pozo y se usan para ubicar exactamente las partes de la corona.</a:t>
            </a:r>
            <a:endParaRPr lang="es-ES" sz="2800" dirty="0" smtClean="0">
              <a:latin typeface="Comic Sans MS" pitchFamily="66" charset="0"/>
              <a:cs typeface="Arial" pitchFamily="34" charset="0"/>
            </a:endParaRPr>
          </a:p>
        </p:txBody>
      </p:sp>
      <p:sp>
        <p:nvSpPr>
          <p:cNvPr id="50180" name="Text Box 4"/>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MLC-1-42</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8"/>
          <p:cNvGraphicFramePr>
            <a:graphicFrameLocks noChangeAspect="1"/>
          </p:cNvGraphicFramePr>
          <p:nvPr>
            <p:extLst>
              <p:ext uri="{D42A27DB-BD31-4B8C-83A1-F6EECF244321}">
                <p14:modId xmlns:p14="http://schemas.microsoft.com/office/powerpoint/2010/main" val="509418796"/>
              </p:ext>
            </p:extLst>
          </p:nvPr>
        </p:nvGraphicFramePr>
        <p:xfrm>
          <a:off x="0" y="1071004"/>
          <a:ext cx="9040475" cy="3888432"/>
        </p:xfrm>
        <a:graphic>
          <a:graphicData uri="http://schemas.openxmlformats.org/presentationml/2006/ole">
            <mc:AlternateContent xmlns:mc="http://schemas.openxmlformats.org/markup-compatibility/2006">
              <mc:Choice xmlns:v="urn:schemas-microsoft-com:vml" Requires="v">
                <p:oleObj spid="_x0000_s51326" name="Documento" r:id="rId3" imgW="3031236" imgH="1304544" progId="Word.Document.8">
                  <p:embed/>
                </p:oleObj>
              </mc:Choice>
              <mc:Fallback>
                <p:oleObj name="Documento" r:id="rId3" imgW="3031236" imgH="1304544" progId="Word.Document.8">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71004"/>
                        <a:ext cx="9040475" cy="3888432"/>
                      </a:xfrm>
                      <a:prstGeom prst="rect">
                        <a:avLst/>
                      </a:prstGeom>
                      <a:noFill/>
                      <a:ln>
                        <a:noFill/>
                      </a:ln>
                      <a:effectLst/>
                      <a:extLst/>
                    </p:spPr>
                  </p:pic>
                </p:oleObj>
              </mc:Fallback>
            </mc:AlternateContent>
          </a:graphicData>
        </a:graphic>
      </p:graphicFrame>
      <p:sp>
        <p:nvSpPr>
          <p:cNvPr id="134153" name="Text Box 9"/>
          <p:cNvSpPr txBox="1">
            <a:spLocks noChangeArrowheads="1"/>
          </p:cNvSpPr>
          <p:nvPr/>
        </p:nvSpPr>
        <p:spPr bwMode="auto">
          <a:xfrm>
            <a:off x="323528" y="332656"/>
            <a:ext cx="8291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s-AR" sz="2800" b="1" dirty="0">
                <a:solidFill>
                  <a:srgbClr val="FF0000"/>
                </a:solidFill>
                <a:effectLst>
                  <a:outerShdw blurRad="38100" dist="38100" dir="2700000" algn="tl">
                    <a:srgbClr val="000000"/>
                  </a:outerShdw>
                </a:effectLst>
                <a:latin typeface="Comic Sans MS" pitchFamily="66" charset="0"/>
              </a:rPr>
              <a:t>ANÁLISIS DE TESTIGOS EN LABORATORIO</a:t>
            </a:r>
            <a:endParaRPr lang="es-ES" sz="2800" b="1" dirty="0">
              <a:solidFill>
                <a:srgbClr val="FF0000"/>
              </a:solidFill>
              <a:effectLst>
                <a:outerShdw blurRad="38100" dist="38100" dir="2700000" algn="tl">
                  <a:srgbClr val="000000"/>
                </a:outerShdw>
              </a:effectLst>
              <a:latin typeface="Comic Sans MS" pitchFamily="66" charset="0"/>
            </a:endParaRPr>
          </a:p>
        </p:txBody>
      </p:sp>
      <p:sp>
        <p:nvSpPr>
          <p:cNvPr id="51204" name="Text Box 10"/>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MLC-1-43</a:t>
            </a:r>
            <a:endParaRPr lang="es-ES" sz="1200" b="1">
              <a:solidFill>
                <a:srgbClr val="FF7C80"/>
              </a:solidFill>
            </a:endParaRPr>
          </a:p>
        </p:txBody>
      </p:sp>
      <p:graphicFrame>
        <p:nvGraphicFramePr>
          <p:cNvPr id="51205" name="Object 11"/>
          <p:cNvGraphicFramePr>
            <a:graphicFrameLocks noChangeAspect="1"/>
          </p:cNvGraphicFramePr>
          <p:nvPr>
            <p:extLst>
              <p:ext uri="{D42A27DB-BD31-4B8C-83A1-F6EECF244321}">
                <p14:modId xmlns:p14="http://schemas.microsoft.com/office/powerpoint/2010/main" val="95451243"/>
              </p:ext>
            </p:extLst>
          </p:nvPr>
        </p:nvGraphicFramePr>
        <p:xfrm>
          <a:off x="3059832" y="5178672"/>
          <a:ext cx="3061196" cy="1616587"/>
        </p:xfrm>
        <a:graphic>
          <a:graphicData uri="http://schemas.openxmlformats.org/presentationml/2006/ole">
            <mc:AlternateContent xmlns:mc="http://schemas.openxmlformats.org/markup-compatibility/2006">
              <mc:Choice xmlns:v="urn:schemas-microsoft-com:vml" Requires="v">
                <p:oleObj spid="_x0000_s51327" name="Imagen de mapa de bits" r:id="rId5" imgW="1838095" imgH="971686" progId="Paint.Picture">
                  <p:embed/>
                </p:oleObj>
              </mc:Choice>
              <mc:Fallback>
                <p:oleObj name="Imagen de mapa de bits" r:id="rId5" imgW="1838095" imgH="971686" progId="Paint.Picture">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5178672"/>
                        <a:ext cx="3061196" cy="1616587"/>
                      </a:xfrm>
                      <a:prstGeom prst="rect">
                        <a:avLst/>
                      </a:prstGeom>
                      <a:noFill/>
                      <a:ln w="38100">
                        <a:solidFill>
                          <a:srgbClr val="FFDEBD"/>
                        </a:solidFill>
                        <a:miter lim="800000"/>
                        <a:headEnd/>
                        <a:tailEnd/>
                      </a:ln>
                      <a:effectLs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07504" y="884238"/>
            <a:ext cx="697909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77825" indent="-377825" algn="ctr">
              <a:defRPr/>
            </a:pPr>
            <a:endParaRPr lang="es-ES_tradnl" sz="2000" dirty="0">
              <a:effectLst>
                <a:outerShdw blurRad="38100" dist="38100" dir="2700000" algn="tl">
                  <a:srgbClr val="FFFFFF"/>
                </a:outerShdw>
              </a:effectLst>
              <a:latin typeface="Comic Sans MS" pitchFamily="66" charset="0"/>
              <a:cs typeface="Arial" pitchFamily="34" charset="0"/>
            </a:endParaRPr>
          </a:p>
          <a:p>
            <a:pPr marL="377825" indent="-377825" algn="just" eaLnBrk="0" hangingPunct="0">
              <a:buFont typeface="Wingdings" pitchFamily="2" charset="2"/>
              <a:buChar char="ü"/>
              <a:defRPr/>
            </a:pPr>
            <a:r>
              <a:rPr lang="es-ES_tradnl" sz="2000" dirty="0">
                <a:latin typeface="Comic Sans MS" pitchFamily="66" charset="0"/>
                <a:cs typeface="Arial" pitchFamily="34" charset="0"/>
              </a:rPr>
              <a:t>Se extraen testigos perforados </a:t>
            </a:r>
            <a:r>
              <a:rPr lang="es-ES" sz="2000" dirty="0">
                <a:latin typeface="Comic Sans MS" pitchFamily="66" charset="0"/>
                <a:cs typeface="Arial" pitchFamily="34" charset="0"/>
              </a:rPr>
              <a:t>utilizando herramientas de corte especiales</a:t>
            </a:r>
            <a:r>
              <a:rPr lang="es-ES_tradnl" sz="2000" dirty="0">
                <a:latin typeface="Comic Sans MS" pitchFamily="66" charset="0"/>
                <a:cs typeface="Arial" pitchFamily="34" charset="0"/>
              </a:rPr>
              <a:t> a intervalos regulares (</a:t>
            </a:r>
            <a:r>
              <a:rPr lang="es-ES_tradnl" sz="2000" b="1" dirty="0">
                <a:solidFill>
                  <a:schemeClr val="accent2"/>
                </a:solidFill>
                <a:latin typeface="Comic Sans MS" pitchFamily="66" charset="0"/>
                <a:cs typeface="Arial" pitchFamily="34" charset="0"/>
              </a:rPr>
              <a:t>3/6 por metro</a:t>
            </a:r>
            <a:r>
              <a:rPr lang="es-ES_tradnl" sz="2000" dirty="0">
                <a:latin typeface="Comic Sans MS" pitchFamily="66" charset="0"/>
                <a:cs typeface="Arial" pitchFamily="34" charset="0"/>
              </a:rPr>
              <a:t>) y con una orientación especificada: los planos de estratificación, camino de flujo horizontal, vertical, etc. </a:t>
            </a:r>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475" y="609600"/>
            <a:ext cx="2041525" cy="2245678"/>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Rectangle 4"/>
          <p:cNvSpPr>
            <a:spLocks noChangeArrowheads="1"/>
          </p:cNvSpPr>
          <p:nvPr/>
        </p:nvSpPr>
        <p:spPr bwMode="auto">
          <a:xfrm>
            <a:off x="107504" y="2971800"/>
            <a:ext cx="8928992" cy="358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4163" indent="-284163" eaLnBrk="0" hangingPunct="0">
              <a:spcBef>
                <a:spcPct val="50000"/>
              </a:spcBef>
              <a:buFont typeface="Wingdings" pitchFamily="2" charset="2"/>
              <a:buChar char="ü"/>
            </a:pPr>
            <a:r>
              <a:rPr lang="es-ES_tradnl" sz="2000" dirty="0">
                <a:latin typeface="Comic Sans MS" pitchFamily="66" charset="0"/>
                <a:cs typeface="Arial" pitchFamily="34" charset="0"/>
              </a:rPr>
              <a:t>Los testigos son usualmente de </a:t>
            </a:r>
            <a:r>
              <a:rPr lang="es-ES_tradnl" sz="2000" b="1" dirty="0">
                <a:solidFill>
                  <a:schemeClr val="accent2"/>
                </a:solidFill>
                <a:latin typeface="Comic Sans MS" pitchFamily="66" charset="0"/>
                <a:cs typeface="Arial" pitchFamily="34" charset="0"/>
              </a:rPr>
              <a:t>4 cm</a:t>
            </a:r>
            <a:r>
              <a:rPr lang="es-ES_tradnl" sz="2000" dirty="0">
                <a:latin typeface="Comic Sans MS" pitchFamily="66" charset="0"/>
                <a:cs typeface="Arial" pitchFamily="34" charset="0"/>
              </a:rPr>
              <a:t> de longitud (luego ajustados a 2,5 cm para eliminar las partes invadidas por la inyección) y el diámetro es del orden de </a:t>
            </a:r>
            <a:r>
              <a:rPr lang="es-ES_tradnl" sz="2000" b="1" dirty="0">
                <a:solidFill>
                  <a:schemeClr val="accent2"/>
                </a:solidFill>
                <a:latin typeface="Comic Sans MS" pitchFamily="66" charset="0"/>
                <a:cs typeface="Arial" pitchFamily="34" charset="0"/>
              </a:rPr>
              <a:t>2,5 a 3,8 cm</a:t>
            </a:r>
            <a:r>
              <a:rPr lang="es-ES_tradnl" sz="2000" dirty="0">
                <a:latin typeface="Comic Sans MS" pitchFamily="66" charset="0"/>
                <a:cs typeface="Arial" pitchFamily="34" charset="0"/>
              </a:rPr>
              <a:t>. </a:t>
            </a:r>
          </a:p>
          <a:p>
            <a:pPr marL="284163" indent="-284163" eaLnBrk="0" hangingPunct="0">
              <a:spcBef>
                <a:spcPct val="50000"/>
              </a:spcBef>
              <a:buFont typeface="Wingdings" pitchFamily="2" charset="2"/>
              <a:buChar char="ü"/>
            </a:pPr>
            <a:r>
              <a:rPr lang="es-ES_tradnl" sz="2000" dirty="0">
                <a:latin typeface="Comic Sans MS" pitchFamily="66" charset="0"/>
                <a:cs typeface="Arial" pitchFamily="34" charset="0"/>
              </a:rPr>
              <a:t>Después del corte de testigos, la corona es cortada a lo largo de su eje mayor en </a:t>
            </a:r>
            <a:r>
              <a:rPr lang="es-ES_tradnl" sz="2000" b="1" dirty="0">
                <a:solidFill>
                  <a:schemeClr val="accent2"/>
                </a:solidFill>
                <a:latin typeface="Comic Sans MS" pitchFamily="66" charset="0"/>
                <a:cs typeface="Arial" pitchFamily="34" charset="0"/>
              </a:rPr>
              <a:t>tres lonjas</a:t>
            </a:r>
            <a:r>
              <a:rPr lang="es-ES_tradnl" sz="2000" dirty="0">
                <a:latin typeface="Comic Sans MS" pitchFamily="66" charset="0"/>
                <a:cs typeface="Arial" pitchFamily="34" charset="0"/>
              </a:rPr>
              <a:t>. Una es destinada para:</a:t>
            </a:r>
          </a:p>
          <a:p>
            <a:pPr marL="284163" indent="-284163" eaLnBrk="0" hangingPunct="0">
              <a:spcBef>
                <a:spcPct val="35000"/>
              </a:spcBef>
              <a:buFont typeface="Wingdings" pitchFamily="2" charset="2"/>
              <a:buChar char="ü"/>
            </a:pPr>
            <a:endParaRPr lang="es-ES_tradnl" sz="2000" dirty="0">
              <a:latin typeface="Comic Sans MS" pitchFamily="66" charset="0"/>
              <a:cs typeface="Arial" pitchFamily="34" charset="0"/>
            </a:endParaRPr>
          </a:p>
          <a:p>
            <a:pPr lvl="3" eaLnBrk="0" hangingPunct="0">
              <a:spcBef>
                <a:spcPct val="50000"/>
              </a:spcBef>
              <a:buFont typeface="Wingdings" pitchFamily="2" charset="2"/>
              <a:buChar char="q"/>
            </a:pPr>
            <a:r>
              <a:rPr lang="es-ES_tradnl" sz="2000" b="1" dirty="0">
                <a:solidFill>
                  <a:schemeClr val="accent2"/>
                </a:solidFill>
                <a:latin typeface="Comic Sans MS" pitchFamily="66" charset="0"/>
                <a:cs typeface="Arial" pitchFamily="34" charset="0"/>
              </a:rPr>
              <a:t> análisis geológicos</a:t>
            </a:r>
            <a:r>
              <a:rPr lang="es-ES_tradnl" sz="2000" dirty="0">
                <a:latin typeface="Comic Sans MS" pitchFamily="66" charset="0"/>
                <a:cs typeface="Arial" pitchFamily="34" charset="0"/>
              </a:rPr>
              <a:t>, </a:t>
            </a:r>
          </a:p>
          <a:p>
            <a:pPr lvl="3" eaLnBrk="0" hangingPunct="0">
              <a:spcBef>
                <a:spcPct val="50000"/>
              </a:spcBef>
              <a:buFont typeface="Wingdings" pitchFamily="2" charset="2"/>
              <a:buChar char="q"/>
            </a:pPr>
            <a:r>
              <a:rPr lang="es-ES_tradnl" sz="2000" b="1" dirty="0">
                <a:solidFill>
                  <a:schemeClr val="accent2"/>
                </a:solidFill>
                <a:latin typeface="Comic Sans MS" pitchFamily="66" charset="0"/>
                <a:cs typeface="Arial" pitchFamily="34" charset="0"/>
              </a:rPr>
              <a:t> conservación</a:t>
            </a:r>
            <a:r>
              <a:rPr lang="es-ES_tradnl" sz="2000" dirty="0">
                <a:latin typeface="Comic Sans MS" pitchFamily="66" charset="0"/>
                <a:cs typeface="Arial" pitchFamily="34" charset="0"/>
              </a:rPr>
              <a:t> </a:t>
            </a:r>
          </a:p>
          <a:p>
            <a:pPr lvl="3" eaLnBrk="0" hangingPunct="0">
              <a:spcBef>
                <a:spcPct val="50000"/>
              </a:spcBef>
              <a:buFont typeface="Wingdings" pitchFamily="2" charset="2"/>
              <a:buChar char="q"/>
            </a:pPr>
            <a:r>
              <a:rPr lang="es-ES_tradnl" sz="2000" b="1" dirty="0">
                <a:solidFill>
                  <a:schemeClr val="accent2"/>
                </a:solidFill>
                <a:latin typeface="Comic Sans MS" pitchFamily="66" charset="0"/>
                <a:cs typeface="Arial" pitchFamily="34" charset="0"/>
              </a:rPr>
              <a:t> autoridades gubernamentales</a:t>
            </a:r>
            <a:r>
              <a:rPr lang="es-ES_tradnl" sz="2000" dirty="0">
                <a:latin typeface="Comic Sans MS" pitchFamily="66" charset="0"/>
                <a:cs typeface="Arial" pitchFamily="34" charset="0"/>
              </a:rPr>
              <a:t>. </a:t>
            </a:r>
            <a:endParaRPr lang="es-ES_tradnl" sz="2000" dirty="0">
              <a:latin typeface="Comic Sans MS" pitchFamily="66" charset="0"/>
            </a:endParaRPr>
          </a:p>
        </p:txBody>
      </p:sp>
      <p:sp>
        <p:nvSpPr>
          <p:cNvPr id="58373" name="Rectangle 5"/>
          <p:cNvSpPr>
            <a:spLocks noChangeArrowheads="1"/>
          </p:cNvSpPr>
          <p:nvPr/>
        </p:nvSpPr>
        <p:spPr bwMode="auto">
          <a:xfrm>
            <a:off x="609600" y="304800"/>
            <a:ext cx="6492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s-ES_tradnl" sz="3200" b="1">
                <a:solidFill>
                  <a:srgbClr val="FF0000"/>
                </a:solidFill>
                <a:effectLst>
                  <a:outerShdw blurRad="38100" dist="38100" dir="2700000" algn="tl">
                    <a:srgbClr val="000000"/>
                  </a:outerShdw>
                </a:effectLst>
                <a:latin typeface="Comic Sans MS" pitchFamily="66" charset="0"/>
                <a:cs typeface="Arial" pitchFamily="34" charset="0"/>
              </a:rPr>
              <a:t>Testigos para análisis rutinarios</a:t>
            </a:r>
            <a:endParaRPr lang="es-ES" sz="3200" b="1">
              <a:solidFill>
                <a:srgbClr val="FF0000"/>
              </a:solidFill>
              <a:effectLst>
                <a:outerShdw blurRad="38100" dist="38100" dir="2700000" algn="tl">
                  <a:srgbClr val="000000"/>
                </a:outerShdw>
              </a:effectLst>
              <a:latin typeface="Comic Sans MS" pitchFamily="66" charset="0"/>
              <a:cs typeface="Arial" pitchFamily="34" charset="0"/>
            </a:endParaRPr>
          </a:p>
        </p:txBody>
      </p:sp>
      <p:sp>
        <p:nvSpPr>
          <p:cNvPr id="52230" name="Text Box 7"/>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MLC-1-44</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07504" y="321263"/>
            <a:ext cx="9036496" cy="6240795"/>
          </a:xfrm>
          <a:prstGeom prst="rect">
            <a:avLst/>
          </a:prstGeom>
          <a:noFill/>
          <a:ln w="76200">
            <a:solidFill>
              <a:srgbClr val="FF0000"/>
            </a:solidFill>
            <a:miter lim="800000"/>
            <a:headEnd/>
            <a:tailEnd/>
          </a:ln>
          <a:effectLst>
            <a:outerShdw dist="107763" dir="18900000" algn="ctr" rotWithShape="0">
              <a:srgbClr val="FFCC00"/>
            </a:outerShdw>
          </a:effectLst>
          <a:extLst>
            <a:ext uri="{909E8E84-426E-40DD-AFC4-6F175D3DCCD1}">
              <a14:hiddenFill xmlns:a14="http://schemas.microsoft.com/office/drawing/2010/main">
                <a:solidFill>
                  <a:schemeClr val="accent1"/>
                </a:solidFill>
              </a14:hiddenFill>
            </a:ext>
          </a:extLst>
        </p:spPr>
      </p:pic>
      <p:sp>
        <p:nvSpPr>
          <p:cNvPr id="53251" name="Text Box 3"/>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MLC-1-45</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0" y="660400"/>
          <a:ext cx="9144000" cy="5537200"/>
        </p:xfrm>
        <a:graphic>
          <a:graphicData uri="http://schemas.openxmlformats.org/presentationml/2006/ole">
            <mc:AlternateContent xmlns:mc="http://schemas.openxmlformats.org/markup-compatibility/2006">
              <mc:Choice xmlns:v="urn:schemas-microsoft-com:vml" Requires="v">
                <p:oleObj spid="_x0000_s54335" name="Imagen de mapa de bits" r:id="rId3" imgW="5723810" imgH="3467584" progId="Paint.Picture">
                  <p:embed/>
                </p:oleObj>
              </mc:Choice>
              <mc:Fallback>
                <p:oleObj name="Imagen de mapa de bits" r:id="rId3" imgW="5723810" imgH="346758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60400"/>
                        <a:ext cx="9144000" cy="553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5" name="Text Box 3"/>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MLC-1-46</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228600" y="712788"/>
          <a:ext cx="8915400" cy="5575300"/>
        </p:xfrm>
        <a:graphic>
          <a:graphicData uri="http://schemas.openxmlformats.org/presentationml/2006/ole">
            <mc:AlternateContent xmlns:mc="http://schemas.openxmlformats.org/markup-compatibility/2006">
              <mc:Choice xmlns:v="urn:schemas-microsoft-com:vml" Requires="v">
                <p:oleObj spid="_x0000_s55359" name="Imagen de mapa de bits" r:id="rId3" imgW="5439534" imgH="3400900" progId="Paint.Picture">
                  <p:embed/>
                </p:oleObj>
              </mc:Choice>
              <mc:Fallback>
                <p:oleObj name="Imagen de mapa de bits" r:id="rId3" imgW="5439534" imgH="3400900"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12788"/>
                        <a:ext cx="8915400" cy="557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299" name="Text Box 3"/>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MLC-1-47</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0" y="833438"/>
          <a:ext cx="9144000" cy="5191125"/>
        </p:xfrm>
        <a:graphic>
          <a:graphicData uri="http://schemas.openxmlformats.org/presentationml/2006/ole">
            <mc:AlternateContent xmlns:mc="http://schemas.openxmlformats.org/markup-compatibility/2006">
              <mc:Choice xmlns:v="urn:schemas-microsoft-com:vml" Requires="v">
                <p:oleObj spid="_x0000_s56383" name="Imagen de mapa de bits" r:id="rId3" imgW="5990476" imgH="3400900" progId="Paint.Picture">
                  <p:embed/>
                </p:oleObj>
              </mc:Choice>
              <mc:Fallback>
                <p:oleObj name="Imagen de mapa de bits" r:id="rId3" imgW="5990476" imgH="3400900"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438"/>
                        <a:ext cx="9144000"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3" name="Text Box 3"/>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MLC-1-48</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0"/>
            <a:ext cx="9144000" cy="1200329"/>
          </a:xfrm>
          <a:prstGeom prst="rect">
            <a:avLst/>
          </a:prstGeom>
          <a:noFill/>
        </p:spPr>
        <p:txBody>
          <a:bodyPr wrap="square" rtlCol="0">
            <a:spAutoFit/>
          </a:bodyPr>
          <a:lstStyle/>
          <a:p>
            <a:r>
              <a:rPr lang="es-AR" dirty="0" smtClean="0"/>
              <a:t>RECURSOS SHALE: ACUMULACIONES DE GAS Y PETRÓLEO QUE PERMANECEN EN LA ROCA MADRE O CERCANOS A LA MISMA, JUNTO CON ABUNDANTE MATERIA ORGÁNICA.</a:t>
            </a:r>
            <a:endParaRPr lang="es-AR" dirty="0"/>
          </a:p>
        </p:txBody>
      </p:sp>
      <p:sp>
        <p:nvSpPr>
          <p:cNvPr id="3" name="2 CuadroTexto"/>
          <p:cNvSpPr txBox="1"/>
          <p:nvPr/>
        </p:nvSpPr>
        <p:spPr>
          <a:xfrm>
            <a:off x="2195735" y="1623285"/>
            <a:ext cx="4752528" cy="461665"/>
          </a:xfrm>
          <a:prstGeom prst="rect">
            <a:avLst/>
          </a:prstGeom>
          <a:noFill/>
        </p:spPr>
        <p:txBody>
          <a:bodyPr wrap="square" rtlCol="0">
            <a:spAutoFit/>
          </a:bodyPr>
          <a:lstStyle/>
          <a:p>
            <a:r>
              <a:rPr lang="es-AR" b="1" dirty="0" smtClean="0">
                <a:latin typeface="Arial" panose="020B0604020202020204" pitchFamily="34" charset="0"/>
                <a:cs typeface="Arial" panose="020B0604020202020204" pitchFamily="34" charset="0"/>
              </a:rPr>
              <a:t>SHALE OIL Y SHALE GAS</a:t>
            </a:r>
            <a:endParaRPr lang="es-AR" b="1" dirty="0">
              <a:latin typeface="Arial" panose="020B0604020202020204" pitchFamily="34" charset="0"/>
              <a:cs typeface="Arial" panose="020B0604020202020204" pitchFamily="34" charset="0"/>
            </a:endParaRPr>
          </a:p>
        </p:txBody>
      </p:sp>
      <p:sp>
        <p:nvSpPr>
          <p:cNvPr id="4" name="3 CuadroTexto"/>
          <p:cNvSpPr txBox="1"/>
          <p:nvPr/>
        </p:nvSpPr>
        <p:spPr>
          <a:xfrm>
            <a:off x="-19951" y="2692371"/>
            <a:ext cx="9144000" cy="830997"/>
          </a:xfrm>
          <a:prstGeom prst="rect">
            <a:avLst/>
          </a:prstGeom>
          <a:noFill/>
        </p:spPr>
        <p:txBody>
          <a:bodyPr wrap="square" rtlCol="0">
            <a:spAutoFit/>
          </a:bodyPr>
          <a:lstStyle/>
          <a:p>
            <a:r>
              <a:rPr lang="es-AR" dirty="0" smtClean="0"/>
              <a:t>SON ROCAS SEDIMENTARIAS CON ALTO GRADO DE M.O. PUEDEN CONTENER CARBONATOS.</a:t>
            </a:r>
            <a:endParaRPr lang="es-AR" dirty="0"/>
          </a:p>
        </p:txBody>
      </p:sp>
      <p:sp>
        <p:nvSpPr>
          <p:cNvPr id="5" name="4 CuadroTexto"/>
          <p:cNvSpPr txBox="1"/>
          <p:nvPr/>
        </p:nvSpPr>
        <p:spPr>
          <a:xfrm>
            <a:off x="1" y="3861048"/>
            <a:ext cx="9036496" cy="830997"/>
          </a:xfrm>
          <a:prstGeom prst="rect">
            <a:avLst/>
          </a:prstGeom>
          <a:noFill/>
        </p:spPr>
        <p:txBody>
          <a:bodyPr wrap="square" rtlCol="0">
            <a:spAutoFit/>
          </a:bodyPr>
          <a:lstStyle/>
          <a:p>
            <a:r>
              <a:rPr lang="es-AR" dirty="0" smtClean="0"/>
              <a:t>LA M.O. SEDIMENTA JUNTO CON LOS CLASTOS MÁS FINOS EN AMBIENTES DE BAJA ENERGÍA</a:t>
            </a:r>
            <a:endParaRPr lang="es-AR" dirty="0"/>
          </a:p>
        </p:txBody>
      </p:sp>
      <p:sp>
        <p:nvSpPr>
          <p:cNvPr id="6" name="5 CuadroTexto"/>
          <p:cNvSpPr txBox="1"/>
          <p:nvPr/>
        </p:nvSpPr>
        <p:spPr>
          <a:xfrm>
            <a:off x="0" y="5445223"/>
            <a:ext cx="9143999" cy="1200329"/>
          </a:xfrm>
          <a:prstGeom prst="rect">
            <a:avLst/>
          </a:prstGeom>
          <a:noFill/>
        </p:spPr>
        <p:txBody>
          <a:bodyPr wrap="square" rtlCol="0">
            <a:spAutoFit/>
          </a:bodyPr>
          <a:lstStyle/>
          <a:p>
            <a:r>
              <a:rPr lang="es-AR" dirty="0" smtClean="0"/>
              <a:t>LA M.O. EN LAS ROCAS SE MIDE POR SU CONTENIDO DE CARBONO ORGÁNICO TOTAL (COT, TOC), QUE DEBE SER SUPERIOR AL 2%.</a:t>
            </a:r>
            <a:endParaRPr lang="es-AR" dirty="0"/>
          </a:p>
        </p:txBody>
      </p:sp>
      <p:sp>
        <p:nvSpPr>
          <p:cNvPr id="7" name="CuadroTexto 6"/>
          <p:cNvSpPr txBox="1"/>
          <p:nvPr/>
        </p:nvSpPr>
        <p:spPr>
          <a:xfrm>
            <a:off x="5940152" y="6429234"/>
            <a:ext cx="2736304" cy="369332"/>
          </a:xfrm>
          <a:prstGeom prst="rect">
            <a:avLst/>
          </a:prstGeom>
          <a:solidFill>
            <a:schemeClr val="accent2"/>
          </a:solidFill>
          <a:ln>
            <a:solidFill>
              <a:schemeClr val="accent1"/>
            </a:solidFill>
          </a:ln>
        </p:spPr>
        <p:txBody>
          <a:bodyPr wrap="square" rtlCol="0">
            <a:spAutoFit/>
          </a:bodyPr>
          <a:lstStyle/>
          <a:p>
            <a:r>
              <a:rPr lang="es-AR" sz="1800" dirty="0" smtClean="0">
                <a:solidFill>
                  <a:srgbClr val="FFFF00"/>
                </a:solidFill>
              </a:rPr>
              <a:t>Ver escrito en página Res II</a:t>
            </a:r>
            <a:endParaRPr lang="es-AR" sz="1800" dirty="0">
              <a:solidFill>
                <a:srgbClr val="FFFF00"/>
              </a:solidFill>
            </a:endParaRPr>
          </a:p>
        </p:txBody>
      </p:sp>
    </p:spTree>
    <p:extLst>
      <p:ext uri="{BB962C8B-B14F-4D97-AF65-F5344CB8AC3E}">
        <p14:creationId xmlns:p14="http://schemas.microsoft.com/office/powerpoint/2010/main" val="71563879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0" y="660647"/>
            <a:ext cx="9144000" cy="550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ES" b="1" dirty="0">
                <a:solidFill>
                  <a:srgbClr val="FF0000"/>
                </a:solidFill>
                <a:effectLst>
                  <a:outerShdw blurRad="38100" dist="38100" dir="2700000" algn="tl">
                    <a:srgbClr val="000000"/>
                  </a:outerShdw>
                </a:effectLst>
                <a:latin typeface="Comic Sans MS" pitchFamily="66" charset="0"/>
                <a:cs typeface="Arial" pitchFamily="34" charset="0"/>
              </a:rPr>
              <a:t>LIMPIEZA DE LAS MUESTRAS DE ROCAS</a:t>
            </a:r>
            <a:endParaRPr lang="es-ES" b="1" dirty="0">
              <a:solidFill>
                <a:srgbClr val="FF0000"/>
              </a:solidFill>
              <a:effectLst>
                <a:outerShdw blurRad="38100" dist="38100" dir="2700000" algn="tl">
                  <a:srgbClr val="000000"/>
                </a:outerShdw>
              </a:effectLst>
              <a:latin typeface="Comic Sans MS" pitchFamily="66" charset="0"/>
              <a:cs typeface="Times New Roman" pitchFamily="18" charset="0"/>
            </a:endParaRPr>
          </a:p>
          <a:p>
            <a:pPr>
              <a:lnSpc>
                <a:spcPct val="110000"/>
              </a:lnSpc>
              <a:defRPr/>
            </a:pPr>
            <a:r>
              <a:rPr lang="es-ES" dirty="0">
                <a:latin typeface="Comic Sans MS" pitchFamily="66" charset="0"/>
                <a:cs typeface="Arial" pitchFamily="34" charset="0"/>
              </a:rPr>
              <a:t> </a:t>
            </a:r>
            <a:endParaRPr lang="es-AR" dirty="0">
              <a:latin typeface="Comic Sans MS" pitchFamily="66" charset="0"/>
              <a:cs typeface="Arial" pitchFamily="34" charset="0"/>
            </a:endParaRPr>
          </a:p>
          <a:p>
            <a:pPr>
              <a:defRPr/>
            </a:pPr>
            <a:r>
              <a:rPr lang="es-ES" dirty="0">
                <a:latin typeface="Comic Sans MS" pitchFamily="66" charset="0"/>
                <a:cs typeface="Arial" pitchFamily="34" charset="0"/>
              </a:rPr>
              <a:t>Muchas determinaciones físicas y químicas sobre las rocas en el laboratorio requieren la eliminación previa de los fluidos que impurifican a las mismas</a:t>
            </a:r>
            <a:r>
              <a:rPr lang="es-AR" dirty="0">
                <a:latin typeface="Comic Sans MS" pitchFamily="66" charset="0"/>
                <a:cs typeface="Arial" pitchFamily="34" charset="0"/>
              </a:rPr>
              <a:t>: </a:t>
            </a:r>
            <a:r>
              <a:rPr lang="es-ES" dirty="0">
                <a:latin typeface="Comic Sans MS" pitchFamily="66" charset="0"/>
                <a:cs typeface="Arial" pitchFamily="34" charset="0"/>
              </a:rPr>
              <a:t>agua, gas y petróleo. </a:t>
            </a:r>
            <a:endParaRPr lang="es-ES" dirty="0">
              <a:latin typeface="Comic Sans MS" pitchFamily="66" charset="0"/>
              <a:cs typeface="Times New Roman" pitchFamily="18" charset="0"/>
            </a:endParaRPr>
          </a:p>
          <a:p>
            <a:pPr>
              <a:defRPr/>
            </a:pPr>
            <a:r>
              <a:rPr lang="es-ES" dirty="0">
                <a:latin typeface="Comic Sans MS" pitchFamily="66" charset="0"/>
                <a:cs typeface="Arial" pitchFamily="34" charset="0"/>
              </a:rPr>
              <a:t> </a:t>
            </a:r>
            <a:endParaRPr lang="es-AR" dirty="0">
              <a:latin typeface="Comic Sans MS" pitchFamily="66" charset="0"/>
              <a:cs typeface="Arial" pitchFamily="34" charset="0"/>
            </a:endParaRPr>
          </a:p>
          <a:p>
            <a:pPr>
              <a:defRPr/>
            </a:pPr>
            <a:r>
              <a:rPr lang="es-ES" b="1" dirty="0">
                <a:latin typeface="Comic Sans MS" pitchFamily="66" charset="0"/>
                <a:cs typeface="Arial" pitchFamily="34" charset="0"/>
              </a:rPr>
              <a:t>Limpieza de muestras pequeñas</a:t>
            </a:r>
            <a:r>
              <a:rPr lang="es-AR" b="1" dirty="0">
                <a:latin typeface="Comic Sans MS" pitchFamily="66" charset="0"/>
                <a:cs typeface="Arial" pitchFamily="34" charset="0"/>
              </a:rPr>
              <a:t>  </a:t>
            </a:r>
            <a:r>
              <a:rPr lang="es-ES" dirty="0">
                <a:latin typeface="Comic Sans MS" pitchFamily="66" charset="0"/>
                <a:cs typeface="Arial" pitchFamily="34" charset="0"/>
              </a:rPr>
              <a:t>"recortes" o trozos de testigos. </a:t>
            </a:r>
            <a:r>
              <a:rPr lang="es-AR" dirty="0">
                <a:latin typeface="Comic Sans MS" pitchFamily="66" charset="0"/>
                <a:cs typeface="Arial" pitchFamily="34" charset="0"/>
              </a:rPr>
              <a:t>Se</a:t>
            </a:r>
            <a:r>
              <a:rPr lang="es-ES" dirty="0">
                <a:latin typeface="Comic Sans MS" pitchFamily="66" charset="0"/>
                <a:cs typeface="Arial" pitchFamily="34" charset="0"/>
              </a:rPr>
              <a:t> u</a:t>
            </a:r>
            <a:r>
              <a:rPr lang="es-AR" dirty="0" err="1">
                <a:latin typeface="Comic Sans MS" pitchFamily="66" charset="0"/>
                <a:cs typeface="Arial" pitchFamily="34" charset="0"/>
              </a:rPr>
              <a:t>sa</a:t>
            </a:r>
            <a:r>
              <a:rPr lang="es-AR" dirty="0">
                <a:latin typeface="Comic Sans MS" pitchFamily="66" charset="0"/>
                <a:cs typeface="Arial" pitchFamily="34" charset="0"/>
              </a:rPr>
              <a:t> </a:t>
            </a:r>
            <a:r>
              <a:rPr lang="es-ES" dirty="0">
                <a:latin typeface="Comic Sans MS" pitchFamily="66" charset="0"/>
                <a:cs typeface="Arial" pitchFamily="34" charset="0"/>
              </a:rPr>
              <a:t>el aparato </a:t>
            </a:r>
            <a:r>
              <a:rPr lang="es-ES" dirty="0" err="1">
                <a:latin typeface="Comic Sans MS" pitchFamily="66" charset="0"/>
                <a:cs typeface="Arial" pitchFamily="34" charset="0"/>
              </a:rPr>
              <a:t>Soxhlet</a:t>
            </a:r>
            <a:r>
              <a:rPr lang="es-AR" dirty="0">
                <a:latin typeface="Comic Sans MS" pitchFamily="66" charset="0"/>
                <a:cs typeface="Arial" pitchFamily="34" charset="0"/>
              </a:rPr>
              <a:t> o centrífugas </a:t>
            </a:r>
            <a:r>
              <a:rPr lang="es-ES" dirty="0">
                <a:latin typeface="Comic Sans MS" pitchFamily="66" charset="0"/>
                <a:cs typeface="Arial" pitchFamily="34" charset="0"/>
              </a:rPr>
              <a:t>donde vapores de un solvente logran limpiar las muestras</a:t>
            </a:r>
            <a:r>
              <a:rPr lang="es-AR" dirty="0">
                <a:latin typeface="Comic Sans MS" pitchFamily="66" charset="0"/>
                <a:cs typeface="Arial" pitchFamily="34" charset="0"/>
              </a:rPr>
              <a:t>.</a:t>
            </a:r>
            <a:r>
              <a:rPr lang="es-ES" dirty="0">
                <a:latin typeface="Comic Sans MS" pitchFamily="66" charset="0"/>
                <a:cs typeface="Arial" pitchFamily="34" charset="0"/>
              </a:rPr>
              <a:t> Luego se les extrae el solvente </a:t>
            </a:r>
            <a:r>
              <a:rPr lang="es-AR" dirty="0">
                <a:latin typeface="Comic Sans MS" pitchFamily="66" charset="0"/>
                <a:cs typeface="Arial" pitchFamily="34" charset="0"/>
              </a:rPr>
              <a:t>y pasan por el </a:t>
            </a:r>
            <a:r>
              <a:rPr lang="es-ES" dirty="0">
                <a:latin typeface="Comic Sans MS" pitchFamily="66" charset="0"/>
                <a:cs typeface="Arial" pitchFamily="34" charset="0"/>
              </a:rPr>
              <a:t>Desecador</a:t>
            </a:r>
            <a:r>
              <a:rPr lang="es-ES" dirty="0">
                <a:latin typeface="Arial" pitchFamily="34" charset="0"/>
                <a:cs typeface="Arial" pitchFamily="34" charset="0"/>
              </a:rPr>
              <a:t> </a:t>
            </a:r>
            <a:endParaRPr lang="es-AR" dirty="0">
              <a:latin typeface="Arial" pitchFamily="34" charset="0"/>
              <a:cs typeface="Arial" pitchFamily="34" charset="0"/>
            </a:endParaRPr>
          </a:p>
          <a:p>
            <a:pPr>
              <a:defRPr/>
            </a:pPr>
            <a:endParaRPr lang="es-ES" dirty="0">
              <a:latin typeface="Comic Sans MS" pitchFamily="66" charset="0"/>
              <a:cs typeface="Times New Roman" pitchFamily="18" charset="0"/>
            </a:endParaRPr>
          </a:p>
          <a:p>
            <a:pPr>
              <a:defRPr/>
            </a:pPr>
            <a:r>
              <a:rPr lang="es-ES" b="1" dirty="0">
                <a:latin typeface="Comic Sans MS" pitchFamily="66" charset="0"/>
                <a:cs typeface="Arial" pitchFamily="34" charset="0"/>
              </a:rPr>
              <a:t>Limpieza de muestras </a:t>
            </a:r>
            <a:r>
              <a:rPr lang="es-AR" b="1" dirty="0">
                <a:latin typeface="Comic Sans MS" pitchFamily="66" charset="0"/>
                <a:cs typeface="Arial" pitchFamily="34" charset="0"/>
              </a:rPr>
              <a:t>grandes</a:t>
            </a:r>
            <a:r>
              <a:rPr lang="es-ES" dirty="0">
                <a:latin typeface="Comic Sans MS" pitchFamily="66" charset="0"/>
                <a:cs typeface="Arial" pitchFamily="34" charset="0"/>
              </a:rPr>
              <a:t>. </a:t>
            </a:r>
            <a:r>
              <a:rPr lang="es-AR" dirty="0">
                <a:latin typeface="Comic Sans MS" pitchFamily="66" charset="0"/>
                <a:cs typeface="Arial" pitchFamily="34" charset="0"/>
              </a:rPr>
              <a:t>Se</a:t>
            </a:r>
            <a:r>
              <a:rPr lang="es-ES" dirty="0">
                <a:latin typeface="Comic Sans MS" pitchFamily="66" charset="0"/>
                <a:cs typeface="Arial" pitchFamily="34" charset="0"/>
              </a:rPr>
              <a:t> u</a:t>
            </a:r>
            <a:r>
              <a:rPr lang="es-AR" dirty="0">
                <a:latin typeface="Comic Sans MS" pitchFamily="66" charset="0"/>
                <a:cs typeface="Arial" pitchFamily="34" charset="0"/>
              </a:rPr>
              <a:t>san</a:t>
            </a:r>
            <a:r>
              <a:rPr lang="es-ES" dirty="0">
                <a:latin typeface="Comic Sans MS" pitchFamily="66" charset="0"/>
                <a:cs typeface="Arial" pitchFamily="34" charset="0"/>
              </a:rPr>
              <a:t> aparato</a:t>
            </a:r>
            <a:r>
              <a:rPr lang="es-AR" dirty="0">
                <a:latin typeface="Comic Sans MS" pitchFamily="66" charset="0"/>
                <a:cs typeface="Arial" pitchFamily="34" charset="0"/>
              </a:rPr>
              <a:t>s con cámaras</a:t>
            </a:r>
            <a:r>
              <a:rPr lang="es-ES" dirty="0">
                <a:latin typeface="Arial" pitchFamily="34" charset="0"/>
                <a:cs typeface="Arial" pitchFamily="34" charset="0"/>
              </a:rPr>
              <a:t> capa</a:t>
            </a:r>
            <a:r>
              <a:rPr lang="es-AR" dirty="0">
                <a:latin typeface="Arial" pitchFamily="34" charset="0"/>
                <a:cs typeface="Arial" pitchFamily="34" charset="0"/>
              </a:rPr>
              <a:t>ces</a:t>
            </a:r>
            <a:r>
              <a:rPr lang="es-ES" dirty="0">
                <a:latin typeface="Arial" pitchFamily="34" charset="0"/>
                <a:cs typeface="Arial" pitchFamily="34" charset="0"/>
              </a:rPr>
              <a:t> de resistir altas presiones</a:t>
            </a:r>
            <a:r>
              <a:rPr lang="es-AR" dirty="0">
                <a:latin typeface="Arial" pitchFamily="34" charset="0"/>
                <a:cs typeface="Arial" pitchFamily="34" charset="0"/>
              </a:rPr>
              <a:t> </a:t>
            </a:r>
            <a:r>
              <a:rPr lang="es-ES" dirty="0">
                <a:latin typeface="Comic Sans MS" pitchFamily="66" charset="0"/>
                <a:cs typeface="Arial" pitchFamily="34" charset="0"/>
              </a:rPr>
              <a:t>donde vapores de un solvente logran limpiar las muestras</a:t>
            </a:r>
            <a:r>
              <a:rPr lang="es-AR" dirty="0">
                <a:latin typeface="Comic Sans MS" pitchFamily="66" charset="0"/>
                <a:cs typeface="Arial" pitchFamily="34" charset="0"/>
              </a:rPr>
              <a:t>.</a:t>
            </a:r>
            <a:r>
              <a:rPr lang="es-ES" dirty="0">
                <a:latin typeface="Comic Sans MS" pitchFamily="66" charset="0"/>
                <a:cs typeface="Arial" pitchFamily="34" charset="0"/>
              </a:rPr>
              <a:t> </a:t>
            </a:r>
          </a:p>
        </p:txBody>
      </p:sp>
      <p:sp>
        <p:nvSpPr>
          <p:cNvPr id="57347" name="Text Box 6"/>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MLC-1-49</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7064" y="29614"/>
            <a:ext cx="7990656" cy="1335360"/>
          </a:xfrm>
        </p:spPr>
        <p:txBody>
          <a:bodyPr/>
          <a:lstStyle/>
          <a:p>
            <a:pPr eaLnBrk="1" hangingPunct="1">
              <a:defRPr/>
            </a:pPr>
            <a:r>
              <a:rPr lang="es-ES_tradnl" sz="3600" b="1" dirty="0" smtClean="0">
                <a:solidFill>
                  <a:srgbClr val="FF0000"/>
                </a:solidFill>
                <a:effectLst>
                  <a:outerShdw blurRad="38100" dist="38100" dir="2700000" algn="tl">
                    <a:srgbClr val="000000"/>
                  </a:outerShdw>
                </a:effectLst>
                <a:latin typeface="Arial" pitchFamily="34" charset="0"/>
                <a:cs typeface="Arial" pitchFamily="34" charset="0"/>
              </a:rPr>
              <a:t>Análisis de rutina sobre coronas</a:t>
            </a:r>
            <a:r>
              <a:rPr lang="es-ES" dirty="0" smtClean="0"/>
              <a:t> </a:t>
            </a:r>
          </a:p>
        </p:txBody>
      </p:sp>
      <p:sp>
        <p:nvSpPr>
          <p:cNvPr id="58371" name="Rectangle 3"/>
          <p:cNvSpPr>
            <a:spLocks noGrp="1" noChangeArrowheads="1"/>
          </p:cNvSpPr>
          <p:nvPr>
            <p:ph type="body" idx="1"/>
          </p:nvPr>
        </p:nvSpPr>
        <p:spPr>
          <a:xfrm>
            <a:off x="0" y="2172072"/>
            <a:ext cx="9144000" cy="4569296"/>
          </a:xfrm>
        </p:spPr>
        <p:txBody>
          <a:bodyPr/>
          <a:lstStyle/>
          <a:p>
            <a:pPr algn="just" eaLnBrk="1" hangingPunct="1">
              <a:lnSpc>
                <a:spcPct val="90000"/>
              </a:lnSpc>
              <a:spcBef>
                <a:spcPct val="0"/>
              </a:spcBef>
              <a:spcAft>
                <a:spcPct val="85000"/>
              </a:spcAft>
            </a:pPr>
            <a:r>
              <a:rPr lang="es-ES_tradnl" sz="2800" b="1" dirty="0" smtClean="0">
                <a:latin typeface="Arial" pitchFamily="34" charset="0"/>
                <a:cs typeface="Times New Roman" pitchFamily="18" charset="0"/>
              </a:rPr>
              <a:t>Orientados a </a:t>
            </a:r>
            <a:r>
              <a:rPr lang="es-ES_tradnl" sz="2800" b="1" dirty="0" smtClean="0">
                <a:solidFill>
                  <a:schemeClr val="accent2"/>
                </a:solidFill>
                <a:latin typeface="Arial" pitchFamily="34" charset="0"/>
                <a:cs typeface="Times New Roman" pitchFamily="18" charset="0"/>
              </a:rPr>
              <a:t>establecer la variación de la porosidad y permeabilidad en función de la posición y profundidad en el pozo.</a:t>
            </a:r>
            <a:r>
              <a:rPr lang="es-ES_tradnl" sz="2800" b="1" dirty="0" smtClean="0">
                <a:solidFill>
                  <a:srgbClr val="FF0000"/>
                </a:solidFill>
                <a:latin typeface="Arial" pitchFamily="34" charset="0"/>
                <a:cs typeface="Times New Roman" pitchFamily="18" charset="0"/>
              </a:rPr>
              <a:t> </a:t>
            </a:r>
          </a:p>
          <a:p>
            <a:pPr algn="just" eaLnBrk="1" hangingPunct="1">
              <a:lnSpc>
                <a:spcPct val="90000"/>
              </a:lnSpc>
              <a:spcBef>
                <a:spcPct val="0"/>
              </a:spcBef>
              <a:spcAft>
                <a:spcPct val="85000"/>
              </a:spcAft>
            </a:pPr>
            <a:r>
              <a:rPr lang="es-ES_tradnl" sz="2800" b="1" dirty="0" smtClean="0">
                <a:latin typeface="Arial" pitchFamily="34" charset="0"/>
                <a:cs typeface="Times New Roman" pitchFamily="18" charset="0"/>
              </a:rPr>
              <a:t>Los resultados son </a:t>
            </a:r>
            <a:r>
              <a:rPr lang="es-ES_tradnl" sz="2800" b="1" dirty="0" smtClean="0">
                <a:solidFill>
                  <a:schemeClr val="accent2"/>
                </a:solidFill>
                <a:latin typeface="Arial" pitchFamily="34" charset="0"/>
                <a:cs typeface="Times New Roman" pitchFamily="18" charset="0"/>
              </a:rPr>
              <a:t>graficados y tabulados</a:t>
            </a:r>
            <a:r>
              <a:rPr lang="es-ES_tradnl" sz="2800" b="1" dirty="0" smtClean="0">
                <a:latin typeface="Arial" pitchFamily="34" charset="0"/>
                <a:cs typeface="Times New Roman" pitchFamily="18" charset="0"/>
              </a:rPr>
              <a:t>. </a:t>
            </a:r>
          </a:p>
          <a:p>
            <a:pPr algn="just" eaLnBrk="1" hangingPunct="1">
              <a:lnSpc>
                <a:spcPct val="90000"/>
              </a:lnSpc>
              <a:spcBef>
                <a:spcPct val="0"/>
              </a:spcBef>
              <a:spcAft>
                <a:spcPct val="85000"/>
              </a:spcAft>
            </a:pPr>
            <a:r>
              <a:rPr lang="es-ES_tradnl" sz="2800" b="1" dirty="0" smtClean="0">
                <a:latin typeface="Arial" pitchFamily="34" charset="0"/>
                <a:cs typeface="Times New Roman" pitchFamily="18" charset="0"/>
              </a:rPr>
              <a:t>Las técnicas recomendadas se reportan en las normas  </a:t>
            </a:r>
            <a:r>
              <a:rPr lang="es-ES_tradnl" sz="2800" b="1" dirty="0" smtClean="0">
                <a:solidFill>
                  <a:schemeClr val="accent2"/>
                </a:solidFill>
                <a:latin typeface="Arial" pitchFamily="34" charset="0"/>
                <a:cs typeface="Times New Roman" pitchFamily="18" charset="0"/>
              </a:rPr>
              <a:t>API  RP40</a:t>
            </a:r>
            <a:r>
              <a:rPr lang="es-ES_tradnl" sz="2800" b="1" dirty="0" smtClean="0">
                <a:latin typeface="Arial" pitchFamily="34" charset="0"/>
                <a:cs typeface="Times New Roman" pitchFamily="18" charset="0"/>
              </a:rPr>
              <a:t> titulada "Prácticas Recomendadas en el Procedimiento de Análisis de Coronas".</a:t>
            </a:r>
            <a:endParaRPr lang="es-ES" sz="2800" b="1" dirty="0" smtClean="0">
              <a:latin typeface="Arial" pitchFamily="34" charset="0"/>
            </a:endParaRPr>
          </a:p>
        </p:txBody>
      </p:sp>
      <p:sp>
        <p:nvSpPr>
          <p:cNvPr id="58372" name="Text Box 4"/>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MLC-1-50</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0" y="1055633"/>
            <a:ext cx="91440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84175" indent="-384175" algn="ctr">
              <a:defRPr/>
            </a:pPr>
            <a:r>
              <a:rPr lang="es-ES_tradnl" sz="2200" b="1" u="sng" dirty="0">
                <a:solidFill>
                  <a:srgbClr val="FF0000"/>
                </a:solidFill>
                <a:effectLst>
                  <a:outerShdw blurRad="38100" dist="38100" dir="2700000" algn="tl">
                    <a:srgbClr val="000000"/>
                  </a:outerShdw>
                </a:effectLst>
                <a:latin typeface="Comic Sans MS" pitchFamily="66" charset="0"/>
                <a:cs typeface="Arial" pitchFamily="34" charset="0"/>
              </a:rPr>
              <a:t>ANÁLISIS DE LA CORONA A PLENO DIÁMETRO</a:t>
            </a:r>
            <a:r>
              <a:rPr lang="es-ES_tradnl" b="1" u="sng" dirty="0">
                <a:latin typeface="Comic Sans MS" pitchFamily="66" charset="0"/>
                <a:cs typeface="Arial" pitchFamily="34" charset="0"/>
              </a:rPr>
              <a:t> </a:t>
            </a:r>
            <a:endParaRPr lang="es-ES_tradnl" dirty="0">
              <a:latin typeface="Comic Sans MS" pitchFamily="66" charset="0"/>
              <a:cs typeface="Arial" pitchFamily="34" charset="0"/>
            </a:endParaRPr>
          </a:p>
          <a:p>
            <a:pPr marL="384175" indent="-384175" algn="just" eaLnBrk="0" hangingPunct="0">
              <a:defRPr/>
            </a:pPr>
            <a:r>
              <a:rPr lang="es-ES_tradnl" dirty="0">
                <a:latin typeface="Comic Sans MS" pitchFamily="66" charset="0"/>
                <a:cs typeface="Arial" pitchFamily="34" charset="0"/>
              </a:rPr>
              <a:t> </a:t>
            </a:r>
          </a:p>
          <a:p>
            <a:pPr marL="384175" indent="-384175" algn="just" eaLnBrk="0" hangingPunct="0">
              <a:buFontTx/>
              <a:buChar char="•"/>
              <a:defRPr/>
            </a:pPr>
            <a:r>
              <a:rPr lang="es-ES_tradnl" dirty="0">
                <a:latin typeface="Comic Sans MS" pitchFamily="66" charset="0"/>
                <a:cs typeface="Arial" pitchFamily="34" charset="0"/>
              </a:rPr>
              <a:t>Se analizan cuando se cree que </a:t>
            </a:r>
            <a:r>
              <a:rPr lang="es-ES_tradnl" dirty="0">
                <a:solidFill>
                  <a:srgbClr val="FF3399"/>
                </a:solidFill>
                <a:effectLst>
                  <a:outerShdw blurRad="38100" dist="38100" dir="2700000" algn="tl">
                    <a:srgbClr val="000000"/>
                  </a:outerShdw>
                </a:effectLst>
                <a:latin typeface="Comic Sans MS" pitchFamily="66" charset="0"/>
                <a:cs typeface="Arial" pitchFamily="34" charset="0"/>
              </a:rPr>
              <a:t>los testigos no reflejarán las propiedades promedios</a:t>
            </a:r>
            <a:r>
              <a:rPr lang="es-ES_tradnl" dirty="0">
                <a:latin typeface="Comic Sans MS" pitchFamily="66" charset="0"/>
                <a:cs typeface="Arial" pitchFamily="34" charset="0"/>
              </a:rPr>
              <a:t>. Por ej. carbonatos cavernosos donde el tamaño de las cavernas pueden representar un significativo volumen del testigo (</a:t>
            </a:r>
            <a:r>
              <a:rPr lang="es-ES_tradnl" dirty="0" err="1">
                <a:latin typeface="Comic Sans MS" pitchFamily="66" charset="0"/>
                <a:cs typeface="Arial" pitchFamily="34" charset="0"/>
              </a:rPr>
              <a:t>plug</a:t>
            </a:r>
            <a:r>
              <a:rPr lang="es-ES_tradnl" dirty="0">
                <a:latin typeface="Comic Sans MS" pitchFamily="66" charset="0"/>
                <a:cs typeface="Arial" pitchFamily="34" charset="0"/>
              </a:rPr>
              <a:t>). </a:t>
            </a:r>
          </a:p>
          <a:p>
            <a:pPr marL="384175" indent="-384175" algn="just" eaLnBrk="0" hangingPunct="0">
              <a:defRPr/>
            </a:pPr>
            <a:endParaRPr lang="es-ES_tradnl" dirty="0">
              <a:latin typeface="Comic Sans MS" pitchFamily="66" charset="0"/>
              <a:cs typeface="Arial" pitchFamily="34" charset="0"/>
            </a:endParaRPr>
          </a:p>
          <a:p>
            <a:pPr marL="384175" indent="-384175" algn="just" eaLnBrk="0" hangingPunct="0">
              <a:buFontTx/>
              <a:buChar char="•"/>
              <a:defRPr/>
            </a:pPr>
            <a:r>
              <a:rPr lang="es-ES_tradnl" dirty="0">
                <a:latin typeface="Comic Sans MS" pitchFamily="66" charset="0"/>
                <a:cs typeface="Arial" pitchFamily="34" charset="0"/>
              </a:rPr>
              <a:t>Su uso depende de la integridad de la corona y el tamaño </a:t>
            </a:r>
            <a:r>
              <a:rPr lang="es-ES_tradnl" dirty="0">
                <a:solidFill>
                  <a:srgbClr val="FF3399"/>
                </a:solidFill>
                <a:effectLst>
                  <a:outerShdw blurRad="38100" dist="38100" dir="2700000" algn="tl">
                    <a:srgbClr val="000000"/>
                  </a:outerShdw>
                </a:effectLst>
                <a:latin typeface="Comic Sans MS" pitchFamily="66" charset="0"/>
                <a:cs typeface="Arial" pitchFamily="34" charset="0"/>
              </a:rPr>
              <a:t>disponible de </a:t>
            </a:r>
            <a:r>
              <a:rPr lang="es-ES_tradnl" dirty="0" err="1">
                <a:solidFill>
                  <a:srgbClr val="FF3399"/>
                </a:solidFill>
                <a:effectLst>
                  <a:outerShdw blurRad="38100" dist="38100" dir="2700000" algn="tl">
                    <a:srgbClr val="000000"/>
                  </a:outerShdw>
                </a:effectLst>
                <a:latin typeface="Comic Sans MS" pitchFamily="66" charset="0"/>
                <a:cs typeface="Arial" pitchFamily="34" charset="0"/>
              </a:rPr>
              <a:t>porosímetros</a:t>
            </a:r>
            <a:r>
              <a:rPr lang="es-ES_tradnl" dirty="0">
                <a:solidFill>
                  <a:srgbClr val="FF3399"/>
                </a:solidFill>
                <a:effectLst>
                  <a:outerShdw blurRad="38100" dist="38100" dir="2700000" algn="tl">
                    <a:srgbClr val="000000"/>
                  </a:outerShdw>
                </a:effectLst>
                <a:latin typeface="Comic Sans MS" pitchFamily="66" charset="0"/>
                <a:cs typeface="Arial" pitchFamily="34" charset="0"/>
              </a:rPr>
              <a:t> y </a:t>
            </a:r>
            <a:r>
              <a:rPr lang="es-ES_tradnl" dirty="0" err="1">
                <a:solidFill>
                  <a:srgbClr val="FF3399"/>
                </a:solidFill>
                <a:effectLst>
                  <a:outerShdw blurRad="38100" dist="38100" dir="2700000" algn="tl">
                    <a:srgbClr val="000000"/>
                  </a:outerShdw>
                </a:effectLst>
                <a:latin typeface="Comic Sans MS" pitchFamily="66" charset="0"/>
                <a:cs typeface="Arial" pitchFamily="34" charset="0"/>
              </a:rPr>
              <a:t>permeabilímetros</a:t>
            </a:r>
            <a:r>
              <a:rPr lang="es-ES_tradnl" dirty="0">
                <a:solidFill>
                  <a:srgbClr val="FF3399"/>
                </a:solidFill>
                <a:effectLst>
                  <a:outerShdw blurRad="38100" dist="38100" dir="2700000" algn="tl">
                    <a:srgbClr val="000000"/>
                  </a:outerShdw>
                </a:effectLst>
                <a:latin typeface="Comic Sans MS" pitchFamily="66" charset="0"/>
                <a:cs typeface="Arial" pitchFamily="34" charset="0"/>
              </a:rPr>
              <a:t>.</a:t>
            </a:r>
            <a:r>
              <a:rPr lang="es-ES_tradnl" dirty="0">
                <a:latin typeface="Comic Sans MS" pitchFamily="66" charset="0"/>
                <a:cs typeface="Arial" pitchFamily="34" charset="0"/>
              </a:rPr>
              <a:t> </a:t>
            </a:r>
          </a:p>
          <a:p>
            <a:pPr marL="384175" indent="-384175" algn="just" eaLnBrk="0" hangingPunct="0">
              <a:buFontTx/>
              <a:buChar char="•"/>
              <a:defRPr/>
            </a:pPr>
            <a:endParaRPr lang="es-ES_tradnl" dirty="0">
              <a:latin typeface="Comic Sans MS" pitchFamily="66" charset="0"/>
              <a:cs typeface="Arial" pitchFamily="34" charset="0"/>
            </a:endParaRPr>
          </a:p>
          <a:p>
            <a:pPr marL="384175" indent="-384175" algn="just" eaLnBrk="0" hangingPunct="0">
              <a:buFontTx/>
              <a:buChar char="•"/>
              <a:defRPr/>
            </a:pPr>
            <a:r>
              <a:rPr lang="es-ES_tradnl" dirty="0">
                <a:latin typeface="Comic Sans MS" pitchFamily="66" charset="0"/>
                <a:cs typeface="Arial" pitchFamily="34" charset="0"/>
              </a:rPr>
              <a:t>Su </a:t>
            </a:r>
            <a:r>
              <a:rPr lang="es-ES_tradnl" dirty="0">
                <a:solidFill>
                  <a:srgbClr val="FF3399"/>
                </a:solidFill>
                <a:effectLst>
                  <a:outerShdw blurRad="38100" dist="38100" dir="2700000" algn="tl">
                    <a:srgbClr val="000000"/>
                  </a:outerShdw>
                </a:effectLst>
                <a:latin typeface="Comic Sans MS" pitchFamily="66" charset="0"/>
                <a:cs typeface="Arial" pitchFamily="34" charset="0"/>
              </a:rPr>
              <a:t>limpieza es dificultosa, lenta, y más cara</a:t>
            </a:r>
            <a:r>
              <a:rPr lang="es-ES_tradnl" dirty="0">
                <a:latin typeface="Comic Sans MS" pitchFamily="66" charset="0"/>
                <a:cs typeface="Arial" pitchFamily="34" charset="0"/>
              </a:rPr>
              <a:t> que los análisis convencionales.</a:t>
            </a:r>
          </a:p>
          <a:p>
            <a:pPr marL="384175" indent="-384175" algn="just" eaLnBrk="0" hangingPunct="0">
              <a:defRPr/>
            </a:pPr>
            <a:r>
              <a:rPr lang="es-ES_tradnl" dirty="0">
                <a:latin typeface="Comic Sans MS" pitchFamily="66" charset="0"/>
                <a:cs typeface="Arial" pitchFamily="34" charset="0"/>
              </a:rPr>
              <a:t>		</a:t>
            </a:r>
            <a:endParaRPr lang="es-ES_tradnl" dirty="0">
              <a:latin typeface="Comic Sans MS" pitchFamily="66" charset="0"/>
            </a:endParaRPr>
          </a:p>
        </p:txBody>
      </p:sp>
      <p:sp>
        <p:nvSpPr>
          <p:cNvPr id="59395" name="Text Box 3"/>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MLC-1-51</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116632"/>
            <a:ext cx="9144000" cy="1224136"/>
          </a:xfrm>
        </p:spPr>
        <p:txBody>
          <a:bodyPr/>
          <a:lstStyle/>
          <a:p>
            <a:pPr eaLnBrk="1" hangingPunct="1">
              <a:defRPr/>
            </a:pPr>
            <a:r>
              <a:rPr lang="es-ES_tradnl" u="sng" dirty="0" smtClean="0">
                <a:latin typeface="Arial" pitchFamily="34" charset="0"/>
                <a:cs typeface="Arial" pitchFamily="34" charset="0"/>
              </a:rPr>
              <a:t/>
            </a:r>
            <a:br>
              <a:rPr lang="es-ES_tradnl" u="sng" dirty="0" smtClean="0">
                <a:latin typeface="Arial" pitchFamily="34" charset="0"/>
                <a:cs typeface="Arial" pitchFamily="34" charset="0"/>
              </a:rPr>
            </a:br>
            <a:r>
              <a:rPr lang="es-ES_tradnl" sz="3200" b="1" u="sng" dirty="0" smtClean="0">
                <a:solidFill>
                  <a:srgbClr val="FF0000"/>
                </a:solidFill>
                <a:effectLst>
                  <a:outerShdw blurRad="38100" dist="38100" dir="2700000" algn="tl">
                    <a:srgbClr val="000000"/>
                  </a:outerShdw>
                </a:effectLst>
                <a:latin typeface="Comic Sans MS" pitchFamily="66" charset="0"/>
                <a:cs typeface="Arial" pitchFamily="34" charset="0"/>
              </a:rPr>
              <a:t>Determinación de la saturación residual de fluidos</a:t>
            </a:r>
            <a:r>
              <a:rPr lang="es-ES_tradnl" sz="3200" b="1" dirty="0" smtClean="0">
                <a:solidFill>
                  <a:srgbClr val="FF0000"/>
                </a:solidFill>
                <a:effectLst>
                  <a:outerShdw blurRad="38100" dist="38100" dir="2700000" algn="tl">
                    <a:srgbClr val="000000"/>
                  </a:outerShdw>
                </a:effectLst>
                <a:latin typeface="Comic Sans MS" pitchFamily="66" charset="0"/>
                <a:cs typeface="Arial" pitchFamily="34" charset="0"/>
              </a:rPr>
              <a:t/>
            </a:r>
            <a:br>
              <a:rPr lang="es-ES_tradnl" sz="3200" b="1" dirty="0" smtClean="0">
                <a:solidFill>
                  <a:srgbClr val="FF0000"/>
                </a:solidFill>
                <a:effectLst>
                  <a:outerShdw blurRad="38100" dist="38100" dir="2700000" algn="tl">
                    <a:srgbClr val="000000"/>
                  </a:outerShdw>
                </a:effectLst>
                <a:latin typeface="Comic Sans MS" pitchFamily="66" charset="0"/>
                <a:cs typeface="Arial" pitchFamily="34" charset="0"/>
              </a:rPr>
            </a:br>
            <a:endParaRPr lang="es-ES" sz="3200" b="1" dirty="0" smtClean="0">
              <a:solidFill>
                <a:srgbClr val="FF0000"/>
              </a:solidFill>
              <a:effectLst>
                <a:outerShdw blurRad="38100" dist="38100" dir="2700000" algn="tl">
                  <a:srgbClr val="000000"/>
                </a:outerShdw>
              </a:effectLst>
              <a:latin typeface="Comic Sans MS" pitchFamily="66" charset="0"/>
              <a:cs typeface="Arial" pitchFamily="34" charset="0"/>
            </a:endParaRPr>
          </a:p>
        </p:txBody>
      </p:sp>
      <p:sp>
        <p:nvSpPr>
          <p:cNvPr id="60419" name="Rectangle 3"/>
          <p:cNvSpPr>
            <a:spLocks noGrp="1" noChangeArrowheads="1"/>
          </p:cNvSpPr>
          <p:nvPr>
            <p:ph type="body" idx="1"/>
          </p:nvPr>
        </p:nvSpPr>
        <p:spPr>
          <a:xfrm>
            <a:off x="179512" y="1851992"/>
            <a:ext cx="8784976" cy="5105400"/>
          </a:xfrm>
        </p:spPr>
        <p:txBody>
          <a:bodyPr/>
          <a:lstStyle/>
          <a:p>
            <a:pPr indent="34925" algn="just" eaLnBrk="1" hangingPunct="1">
              <a:lnSpc>
                <a:spcPct val="90000"/>
              </a:lnSpc>
              <a:buFontTx/>
              <a:buNone/>
            </a:pPr>
            <a:r>
              <a:rPr lang="es-ES_tradnl" sz="2400" b="1" dirty="0" smtClean="0">
                <a:latin typeface="Comic Sans MS" pitchFamily="66" charset="0"/>
                <a:cs typeface="Arial" pitchFamily="34" charset="0"/>
              </a:rPr>
              <a:t>En laboratorio se siguen las </a:t>
            </a:r>
            <a:r>
              <a:rPr lang="es-ES_tradnl" sz="2400" b="1" dirty="0" smtClean="0">
                <a:solidFill>
                  <a:srgbClr val="FF0000"/>
                </a:solidFill>
                <a:latin typeface="Comic Sans MS" pitchFamily="66" charset="0"/>
                <a:cs typeface="Arial" pitchFamily="34" charset="0"/>
              </a:rPr>
              <a:t>normas API </a:t>
            </a:r>
            <a:r>
              <a:rPr lang="es-ES_tradnl" sz="2400" b="1" dirty="0" smtClean="0">
                <a:latin typeface="Comic Sans MS" pitchFamily="66" charset="0"/>
                <a:cs typeface="Arial" pitchFamily="34" charset="0"/>
              </a:rPr>
              <a:t>incluye:</a:t>
            </a:r>
          </a:p>
          <a:p>
            <a:pPr indent="34925" algn="just" eaLnBrk="1" hangingPunct="1">
              <a:lnSpc>
                <a:spcPct val="90000"/>
              </a:lnSpc>
              <a:spcBef>
                <a:spcPct val="0"/>
              </a:spcBef>
            </a:pPr>
            <a:endParaRPr lang="es-ES_tradnl" sz="2400" b="1" dirty="0" smtClean="0">
              <a:latin typeface="Comic Sans MS" pitchFamily="66" charset="0"/>
              <a:cs typeface="Arial" pitchFamily="34" charset="0"/>
            </a:endParaRPr>
          </a:p>
          <a:p>
            <a:pPr marL="854075" lvl="1" algn="just" eaLnBrk="1" hangingPunct="1">
              <a:lnSpc>
                <a:spcPct val="90000"/>
              </a:lnSpc>
              <a:spcBef>
                <a:spcPct val="50000"/>
              </a:spcBef>
              <a:buFontTx/>
              <a:buNone/>
            </a:pPr>
            <a:r>
              <a:rPr lang="es-ES_tradnl" sz="2400" b="1" dirty="0" smtClean="0">
                <a:latin typeface="Comic Sans MS" pitchFamily="66" charset="0"/>
                <a:cs typeface="Arial" pitchFamily="34" charset="0"/>
              </a:rPr>
              <a:t>a- </a:t>
            </a:r>
            <a:r>
              <a:rPr lang="es-ES_tradnl" sz="2400" b="1" dirty="0" smtClean="0">
                <a:solidFill>
                  <a:srgbClr val="FF0000"/>
                </a:solidFill>
                <a:latin typeface="Comic Sans MS" pitchFamily="66" charset="0"/>
                <a:cs typeface="Arial" pitchFamily="34" charset="0"/>
              </a:rPr>
              <a:t>Destilación al vacío</a:t>
            </a:r>
            <a:r>
              <a:rPr lang="es-ES_tradnl" sz="2400" b="1" dirty="0" smtClean="0">
                <a:latin typeface="Comic Sans MS" pitchFamily="66" charset="0"/>
                <a:cs typeface="Arial" pitchFamily="34" charset="0"/>
              </a:rPr>
              <a:t>, alrededor de 230ºC (No muy bueno para petróleos pesados).</a:t>
            </a:r>
          </a:p>
          <a:p>
            <a:pPr marL="854075" lvl="1" algn="just" eaLnBrk="1" hangingPunct="1">
              <a:lnSpc>
                <a:spcPct val="90000"/>
              </a:lnSpc>
              <a:spcBef>
                <a:spcPct val="50000"/>
              </a:spcBef>
              <a:buFontTx/>
              <a:buNone/>
            </a:pPr>
            <a:r>
              <a:rPr lang="es-ES_tradnl" sz="2400" b="1" dirty="0" smtClean="0">
                <a:latin typeface="Comic Sans MS" pitchFamily="66" charset="0"/>
                <a:cs typeface="Arial" pitchFamily="34" charset="0"/>
              </a:rPr>
              <a:t>b- </a:t>
            </a:r>
            <a:r>
              <a:rPr lang="es-ES_tradnl" sz="2400" b="1" dirty="0" smtClean="0">
                <a:solidFill>
                  <a:srgbClr val="FF0000"/>
                </a:solidFill>
                <a:latin typeface="Comic Sans MS" pitchFamily="66" charset="0"/>
                <a:cs typeface="Arial" pitchFamily="34" charset="0"/>
              </a:rPr>
              <a:t>Destilación de agua y extracción del petróleo con</a:t>
            </a:r>
            <a:r>
              <a:rPr lang="es-ES_tradnl" sz="2400" b="1" dirty="0" smtClean="0">
                <a:latin typeface="Comic Sans MS" pitchFamily="66" charset="0"/>
                <a:cs typeface="Arial" pitchFamily="34" charset="0"/>
              </a:rPr>
              <a:t> </a:t>
            </a:r>
            <a:r>
              <a:rPr lang="es-ES_tradnl" sz="2400" b="1" dirty="0" smtClean="0">
                <a:solidFill>
                  <a:srgbClr val="FF0000"/>
                </a:solidFill>
                <a:latin typeface="Comic Sans MS" pitchFamily="66" charset="0"/>
                <a:cs typeface="Arial" pitchFamily="34" charset="0"/>
              </a:rPr>
              <a:t>solvente</a:t>
            </a:r>
            <a:r>
              <a:rPr lang="es-ES_tradnl" sz="2400" b="1" dirty="0" smtClean="0">
                <a:latin typeface="Comic Sans MS" pitchFamily="66" charset="0"/>
                <a:cs typeface="Arial" pitchFamily="34" charset="0"/>
              </a:rPr>
              <a:t> (Es necesario para conocer la densidad del petróleo).</a:t>
            </a:r>
          </a:p>
          <a:p>
            <a:pPr marL="854075" lvl="1" algn="just" eaLnBrk="1" hangingPunct="1">
              <a:lnSpc>
                <a:spcPct val="90000"/>
              </a:lnSpc>
              <a:spcBef>
                <a:spcPct val="50000"/>
              </a:spcBef>
              <a:buFontTx/>
              <a:buNone/>
            </a:pPr>
            <a:r>
              <a:rPr lang="es-ES_tradnl" sz="2400" b="1" dirty="0" smtClean="0">
                <a:latin typeface="Comic Sans MS" pitchFamily="66" charset="0"/>
                <a:cs typeface="Arial" pitchFamily="34" charset="0"/>
              </a:rPr>
              <a:t>c- </a:t>
            </a:r>
            <a:r>
              <a:rPr lang="es-ES_tradnl" sz="2400" b="1" dirty="0" smtClean="0">
                <a:solidFill>
                  <a:srgbClr val="FF0000"/>
                </a:solidFill>
                <a:latin typeface="Comic Sans MS" pitchFamily="66" charset="0"/>
                <a:cs typeface="Arial" pitchFamily="34" charset="0"/>
              </a:rPr>
              <a:t>Cámaras de altas temperaturas</a:t>
            </a:r>
            <a:r>
              <a:rPr lang="es-ES_tradnl" sz="2400" b="1" dirty="0" smtClean="0">
                <a:latin typeface="Comic Sans MS" pitchFamily="66" charset="0"/>
                <a:cs typeface="Arial" pitchFamily="34" charset="0"/>
              </a:rPr>
              <a:t> (arriba de 650ºC) a presión atmosférica (No es apropiado para muestras con arcillas hidratadas).</a:t>
            </a:r>
          </a:p>
          <a:p>
            <a:pPr marL="854075" lvl="1" algn="just" eaLnBrk="1" hangingPunct="1">
              <a:lnSpc>
                <a:spcPct val="90000"/>
              </a:lnSpc>
              <a:spcBef>
                <a:spcPct val="50000"/>
              </a:spcBef>
              <a:buFontTx/>
              <a:buNone/>
            </a:pPr>
            <a:r>
              <a:rPr lang="es-ES_tradnl" sz="2400" b="1" dirty="0" smtClean="0">
                <a:latin typeface="Comic Sans MS" pitchFamily="66" charset="0"/>
                <a:cs typeface="Arial" pitchFamily="34" charset="0"/>
              </a:rPr>
              <a:t>d- </a:t>
            </a:r>
            <a:r>
              <a:rPr lang="es-ES_tradnl" sz="2400" b="1" dirty="0" smtClean="0">
                <a:solidFill>
                  <a:srgbClr val="FF0000"/>
                </a:solidFill>
                <a:latin typeface="Comic Sans MS" pitchFamily="66" charset="0"/>
                <a:cs typeface="Arial" pitchFamily="34" charset="0"/>
              </a:rPr>
              <a:t>Técnicas combinadas.</a:t>
            </a:r>
            <a:endParaRPr lang="es-ES" sz="2400" b="1" dirty="0" smtClean="0">
              <a:solidFill>
                <a:srgbClr val="FF0000"/>
              </a:solidFill>
              <a:latin typeface="Comic Sans MS" pitchFamily="66" charset="0"/>
            </a:endParaRPr>
          </a:p>
        </p:txBody>
      </p:sp>
      <p:sp>
        <p:nvSpPr>
          <p:cNvPr id="60420" name="Text Box 4"/>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MLC-1-52</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260648"/>
            <a:ext cx="9144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ES" sz="2800" b="1" dirty="0">
                <a:solidFill>
                  <a:srgbClr val="FF0000"/>
                </a:solidFill>
                <a:effectLst>
                  <a:outerShdw blurRad="38100" dist="38100" dir="2700000" algn="tl">
                    <a:srgbClr val="000000"/>
                  </a:outerShdw>
                </a:effectLst>
                <a:latin typeface="Comic Sans MS" pitchFamily="66" charset="0"/>
              </a:rPr>
              <a:t>Medición de la porosidad</a:t>
            </a:r>
            <a:r>
              <a:rPr lang="es-AR" sz="2800" b="1" dirty="0">
                <a:solidFill>
                  <a:srgbClr val="FF0000"/>
                </a:solidFill>
                <a:effectLst>
                  <a:outerShdw blurRad="38100" dist="38100" dir="2700000" algn="tl">
                    <a:srgbClr val="000000"/>
                  </a:outerShdw>
                </a:effectLst>
                <a:latin typeface="Comic Sans MS" pitchFamily="66" charset="0"/>
              </a:rPr>
              <a:t> </a:t>
            </a:r>
            <a:r>
              <a:rPr lang="es-ES" sz="2800" b="1" dirty="0">
                <a:solidFill>
                  <a:srgbClr val="FF0000"/>
                </a:solidFill>
                <a:effectLst>
                  <a:outerShdw blurRad="38100" dist="38100" dir="2700000" algn="tl">
                    <a:srgbClr val="000000"/>
                  </a:outerShdw>
                </a:effectLst>
                <a:latin typeface="Comic Sans MS" pitchFamily="66" charset="0"/>
              </a:rPr>
              <a:t>en el laboratorio</a:t>
            </a:r>
            <a:endParaRPr lang="es-AR" sz="2800" b="1" dirty="0">
              <a:solidFill>
                <a:srgbClr val="FF0000"/>
              </a:solidFill>
              <a:effectLst>
                <a:outerShdw blurRad="38100" dist="38100" dir="2700000" algn="tl">
                  <a:srgbClr val="000000"/>
                </a:outerShdw>
              </a:effectLst>
              <a:latin typeface="Comic Sans MS" pitchFamily="66" charset="0"/>
            </a:endParaRPr>
          </a:p>
          <a:p>
            <a:pPr>
              <a:defRPr/>
            </a:pPr>
            <a:endParaRPr lang="es-AR" sz="3200" dirty="0">
              <a:solidFill>
                <a:srgbClr val="FF0000"/>
              </a:solidFill>
              <a:latin typeface="Comic Sans MS" pitchFamily="66" charset="0"/>
            </a:endParaRPr>
          </a:p>
          <a:p>
            <a:pPr>
              <a:defRPr/>
            </a:pPr>
            <a:r>
              <a:rPr lang="es-AR" dirty="0">
                <a:latin typeface="Comic Sans MS" pitchFamily="66" charset="0"/>
              </a:rPr>
              <a:t>Se deben</a:t>
            </a:r>
            <a:r>
              <a:rPr lang="es-ES" dirty="0">
                <a:latin typeface="Comic Sans MS" pitchFamily="66" charset="0"/>
              </a:rPr>
              <a:t> determinar dos de los tres parámetros básicos de la roca</a:t>
            </a:r>
            <a:r>
              <a:rPr lang="es-AR" dirty="0">
                <a:latin typeface="Comic Sans MS" pitchFamily="66" charset="0"/>
              </a:rPr>
              <a:t>: </a:t>
            </a:r>
          </a:p>
          <a:p>
            <a:pPr>
              <a:lnSpc>
                <a:spcPct val="50000"/>
              </a:lnSpc>
              <a:defRPr/>
            </a:pPr>
            <a:endParaRPr lang="es-AR" dirty="0">
              <a:latin typeface="Comic Sans MS" pitchFamily="66" charset="0"/>
            </a:endParaRPr>
          </a:p>
          <a:p>
            <a:pPr>
              <a:defRPr/>
            </a:pPr>
            <a:endParaRPr lang="es-AR" dirty="0">
              <a:latin typeface="Comic Sans MS" pitchFamily="66" charset="0"/>
            </a:endParaRPr>
          </a:p>
          <a:p>
            <a:pPr>
              <a:spcAft>
                <a:spcPct val="100000"/>
              </a:spcAft>
              <a:buFont typeface="Wingdings" pitchFamily="2" charset="2"/>
              <a:buChar char="è"/>
              <a:defRPr/>
            </a:pPr>
            <a:r>
              <a:rPr lang="es-AR" dirty="0">
                <a:latin typeface="Comic Sans MS" pitchFamily="66" charset="0"/>
              </a:rPr>
              <a:t> </a:t>
            </a:r>
            <a:r>
              <a:rPr lang="es-ES" b="1" dirty="0">
                <a:solidFill>
                  <a:srgbClr val="0066FF"/>
                </a:solidFill>
                <a:latin typeface="Comic Sans MS" pitchFamily="66" charset="0"/>
              </a:rPr>
              <a:t>volumen total</a:t>
            </a:r>
            <a:r>
              <a:rPr lang="es-AR" b="1" dirty="0">
                <a:solidFill>
                  <a:srgbClr val="0066FF"/>
                </a:solidFill>
                <a:latin typeface="Comic Sans MS" pitchFamily="66" charset="0"/>
              </a:rPr>
              <a:t> o bruto</a:t>
            </a:r>
            <a:r>
              <a:rPr lang="es-ES" dirty="0">
                <a:latin typeface="Comic Sans MS" pitchFamily="66" charset="0"/>
              </a:rPr>
              <a:t>, </a:t>
            </a:r>
            <a:r>
              <a:rPr lang="es-AR" b="1" dirty="0" err="1">
                <a:solidFill>
                  <a:srgbClr val="FF0000"/>
                </a:solidFill>
                <a:latin typeface="Comic Sans MS" pitchFamily="66" charset="0"/>
              </a:rPr>
              <a:t>Vb</a:t>
            </a:r>
            <a:endParaRPr lang="es-AR" dirty="0">
              <a:latin typeface="Comic Sans MS" pitchFamily="66" charset="0"/>
            </a:endParaRPr>
          </a:p>
          <a:p>
            <a:pPr>
              <a:spcAft>
                <a:spcPct val="100000"/>
              </a:spcAft>
              <a:buFont typeface="Wingdings" pitchFamily="2" charset="2"/>
              <a:buChar char="è"/>
              <a:defRPr/>
            </a:pPr>
            <a:r>
              <a:rPr lang="es-AR" dirty="0">
                <a:latin typeface="Comic Sans MS" pitchFamily="66" charset="0"/>
              </a:rPr>
              <a:t> </a:t>
            </a:r>
            <a:r>
              <a:rPr lang="es-ES" b="1" dirty="0">
                <a:solidFill>
                  <a:srgbClr val="0066FF"/>
                </a:solidFill>
                <a:latin typeface="Comic Sans MS" pitchFamily="66" charset="0"/>
              </a:rPr>
              <a:t>volumen poroso </a:t>
            </a:r>
            <a:r>
              <a:rPr lang="es-AR" b="1" dirty="0">
                <a:solidFill>
                  <a:srgbClr val="0066FF"/>
                </a:solidFill>
                <a:latin typeface="Comic Sans MS" pitchFamily="66" charset="0"/>
              </a:rPr>
              <a:t>o </a:t>
            </a:r>
            <a:r>
              <a:rPr lang="es-AR" b="1" dirty="0" err="1">
                <a:solidFill>
                  <a:srgbClr val="0066FF"/>
                </a:solidFill>
                <a:latin typeface="Comic Sans MS" pitchFamily="66" charset="0"/>
              </a:rPr>
              <a:t>poral</a:t>
            </a:r>
            <a:r>
              <a:rPr lang="es-AR" dirty="0">
                <a:latin typeface="Comic Sans MS" pitchFamily="66" charset="0"/>
              </a:rPr>
              <a:t>, </a:t>
            </a:r>
            <a:r>
              <a:rPr lang="es-AR" b="1" dirty="0" err="1">
                <a:solidFill>
                  <a:srgbClr val="FF0000"/>
                </a:solidFill>
                <a:latin typeface="Comic Sans MS" pitchFamily="66" charset="0"/>
              </a:rPr>
              <a:t>Vp</a:t>
            </a:r>
            <a:r>
              <a:rPr lang="es-ES" b="1" dirty="0">
                <a:solidFill>
                  <a:srgbClr val="FF0000"/>
                </a:solidFill>
                <a:latin typeface="Comic Sans MS" pitchFamily="66" charset="0"/>
              </a:rPr>
              <a:t> </a:t>
            </a:r>
            <a:r>
              <a:rPr lang="es-ES" dirty="0">
                <a:latin typeface="Comic Sans MS" pitchFamily="66" charset="0"/>
              </a:rPr>
              <a:t>espacio vacío interconectado ocupado por fluidos</a:t>
            </a:r>
            <a:endParaRPr lang="es-AR" dirty="0">
              <a:latin typeface="Comic Sans MS" pitchFamily="66" charset="0"/>
            </a:endParaRPr>
          </a:p>
          <a:p>
            <a:pPr>
              <a:buFont typeface="Wingdings" pitchFamily="2" charset="2"/>
              <a:buChar char="è"/>
              <a:defRPr/>
            </a:pPr>
            <a:r>
              <a:rPr lang="es-AR" dirty="0">
                <a:latin typeface="Comic Sans MS" pitchFamily="66" charset="0"/>
              </a:rPr>
              <a:t> </a:t>
            </a:r>
            <a:r>
              <a:rPr lang="es-ES" b="1" dirty="0">
                <a:solidFill>
                  <a:srgbClr val="0066FF"/>
                </a:solidFill>
                <a:latin typeface="Comic Sans MS" pitchFamily="66" charset="0"/>
              </a:rPr>
              <a:t>volumen de los granos</a:t>
            </a:r>
            <a:endParaRPr lang="es-AR" b="1" dirty="0">
              <a:solidFill>
                <a:srgbClr val="0066FF"/>
              </a:solidFill>
              <a:latin typeface="Comic Sans MS" pitchFamily="66" charset="0"/>
            </a:endParaRPr>
          </a:p>
          <a:p>
            <a:pPr>
              <a:buFont typeface="Wingdings" pitchFamily="2" charset="2"/>
              <a:buNone/>
              <a:defRPr/>
            </a:pPr>
            <a:r>
              <a:rPr lang="es-AR" b="1" dirty="0">
                <a:solidFill>
                  <a:srgbClr val="0066FF"/>
                </a:solidFill>
                <a:latin typeface="Comic Sans MS" pitchFamily="66" charset="0"/>
              </a:rPr>
              <a:t> o de la matriz</a:t>
            </a:r>
            <a:r>
              <a:rPr lang="es-AR" dirty="0">
                <a:latin typeface="Comic Sans MS" pitchFamily="66" charset="0"/>
              </a:rPr>
              <a:t>, </a:t>
            </a:r>
            <a:r>
              <a:rPr lang="es-AR" b="1" dirty="0" err="1">
                <a:solidFill>
                  <a:srgbClr val="FF0000"/>
                </a:solidFill>
                <a:latin typeface="Comic Sans MS" pitchFamily="66" charset="0"/>
              </a:rPr>
              <a:t>Vm</a:t>
            </a:r>
            <a:r>
              <a:rPr lang="es-AR" b="1" dirty="0">
                <a:solidFill>
                  <a:srgbClr val="FF0000"/>
                </a:solidFill>
                <a:latin typeface="Comic Sans MS" pitchFamily="66" charset="0"/>
              </a:rPr>
              <a:t> </a:t>
            </a:r>
            <a:r>
              <a:rPr lang="es-ES" dirty="0">
                <a:latin typeface="Comic Sans MS" pitchFamily="66" charset="0"/>
              </a:rPr>
              <a:t>Se estima</a:t>
            </a:r>
            <a:endParaRPr lang="es-AR" dirty="0">
              <a:latin typeface="Comic Sans MS" pitchFamily="66" charset="0"/>
            </a:endParaRPr>
          </a:p>
          <a:p>
            <a:pPr>
              <a:buFont typeface="Wingdings" pitchFamily="2" charset="2"/>
              <a:buNone/>
              <a:defRPr/>
            </a:pPr>
            <a:r>
              <a:rPr lang="es-ES" dirty="0">
                <a:latin typeface="Comic Sans MS" pitchFamily="66" charset="0"/>
              </a:rPr>
              <a:t> con el método de la Ley de </a:t>
            </a:r>
            <a:r>
              <a:rPr lang="es-ES" dirty="0" err="1">
                <a:latin typeface="Comic Sans MS" pitchFamily="66" charset="0"/>
              </a:rPr>
              <a:t>Boyle</a:t>
            </a:r>
            <a:endParaRPr lang="es-ES" dirty="0">
              <a:latin typeface="Comic Sans MS" pitchFamily="66" charset="0"/>
            </a:endParaRPr>
          </a:p>
          <a:p>
            <a:pPr lvl="3">
              <a:spcAft>
                <a:spcPct val="100000"/>
              </a:spcAft>
              <a:buFont typeface="Wingdings" pitchFamily="2" charset="2"/>
              <a:buChar char="è"/>
              <a:defRPr/>
            </a:pPr>
            <a:endParaRPr lang="es-AR" b="1" dirty="0">
              <a:solidFill>
                <a:srgbClr val="FF0000"/>
              </a:solidFill>
              <a:latin typeface="Comic Sans MS" pitchFamily="66" charset="0"/>
            </a:endParaRPr>
          </a:p>
        </p:txBody>
      </p:sp>
      <p:graphicFrame>
        <p:nvGraphicFramePr>
          <p:cNvPr id="61443" name="Object 7"/>
          <p:cNvGraphicFramePr>
            <a:graphicFrameLocks noChangeAspect="1"/>
          </p:cNvGraphicFramePr>
          <p:nvPr/>
        </p:nvGraphicFramePr>
        <p:xfrm>
          <a:off x="5619750" y="4419600"/>
          <a:ext cx="3219450" cy="1709738"/>
        </p:xfrm>
        <a:graphic>
          <a:graphicData uri="http://schemas.openxmlformats.org/presentationml/2006/ole">
            <mc:AlternateContent xmlns:mc="http://schemas.openxmlformats.org/markup-compatibility/2006">
              <mc:Choice xmlns:v="urn:schemas-microsoft-com:vml" Requires="v">
                <p:oleObj spid="_x0000_s61504" name="Imagen de mapa de bits" r:id="rId3" imgW="5219048" imgH="2771429" progId="Paint.Picture">
                  <p:embed/>
                </p:oleObj>
              </mc:Choice>
              <mc:Fallback>
                <p:oleObj name="Imagen de mapa de bits" r:id="rId3" imgW="5219048" imgH="2771429" progId="Paint.Picture">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0" y="4419600"/>
                        <a:ext cx="3219450" cy="1709738"/>
                      </a:xfrm>
                      <a:prstGeom prst="rect">
                        <a:avLst/>
                      </a:prstGeom>
                      <a:noFill/>
                      <a:ln w="57150">
                        <a:solidFill>
                          <a:srgbClr val="FFDEB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4" name="Text Box 9"/>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MLC-1-53</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457200" y="0"/>
            <a:ext cx="843528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s-ES_tradnl" sz="3200" b="1" dirty="0">
                <a:solidFill>
                  <a:srgbClr val="FF00FF"/>
                </a:solidFill>
                <a:effectLst>
                  <a:outerShdw blurRad="38100" dist="38100" dir="2700000" algn="tl">
                    <a:srgbClr val="000000"/>
                  </a:outerShdw>
                </a:effectLst>
                <a:latin typeface="Comic Sans MS" pitchFamily="66" charset="0"/>
                <a:cs typeface="Arial" pitchFamily="34" charset="0"/>
              </a:rPr>
              <a:t>VOLUMEN TOTAL O BRUTO (</a:t>
            </a:r>
            <a:r>
              <a:rPr lang="es-ES_tradnl" sz="3200" b="1" dirty="0" err="1">
                <a:solidFill>
                  <a:srgbClr val="FF00FF"/>
                </a:solidFill>
                <a:effectLst>
                  <a:outerShdw blurRad="38100" dist="38100" dir="2700000" algn="tl">
                    <a:srgbClr val="000000"/>
                  </a:outerShdw>
                </a:effectLst>
                <a:latin typeface="Comic Sans MS" pitchFamily="66" charset="0"/>
                <a:cs typeface="Arial" pitchFamily="34" charset="0"/>
              </a:rPr>
              <a:t>Vb</a:t>
            </a:r>
            <a:r>
              <a:rPr lang="es-ES_tradnl" sz="3200" b="1" dirty="0">
                <a:solidFill>
                  <a:srgbClr val="FF00FF"/>
                </a:solidFill>
                <a:effectLst>
                  <a:outerShdw blurRad="38100" dist="38100" dir="2700000" algn="tl">
                    <a:srgbClr val="000000"/>
                  </a:outerShdw>
                </a:effectLst>
                <a:latin typeface="Comic Sans MS" pitchFamily="66" charset="0"/>
                <a:cs typeface="Arial" pitchFamily="34" charset="0"/>
              </a:rPr>
              <a:t>)</a:t>
            </a:r>
          </a:p>
          <a:p>
            <a:pPr>
              <a:defRPr/>
            </a:pPr>
            <a:endParaRPr lang="es-ES_tradnl" sz="3200" b="1" dirty="0">
              <a:solidFill>
                <a:srgbClr val="FF00FF"/>
              </a:solidFill>
              <a:effectLst>
                <a:outerShdw blurRad="38100" dist="38100" dir="2700000" algn="tl">
                  <a:srgbClr val="000000"/>
                </a:outerShdw>
              </a:effectLst>
              <a:latin typeface="Comic Sans MS" pitchFamily="66" charset="0"/>
              <a:cs typeface="Arial" pitchFamily="34" charset="0"/>
            </a:endParaRPr>
          </a:p>
          <a:p>
            <a:pPr algn="just">
              <a:defRPr/>
            </a:pPr>
            <a:r>
              <a:rPr lang="es-ES_tradnl" dirty="0">
                <a:latin typeface="Comic Sans MS" pitchFamily="66" charset="0"/>
                <a:cs typeface="Arial" pitchFamily="34" charset="0"/>
              </a:rPr>
              <a:t>Se determina usualmente, tanto por mediciones de calibre o por desplazamientos de mercurio en un picnómetro  </a:t>
            </a:r>
            <a:endParaRPr lang="es-ES_tradnl" dirty="0">
              <a:latin typeface="Comic Sans MS" pitchFamily="66" charset="0"/>
            </a:endParaRPr>
          </a:p>
        </p:txBody>
      </p:sp>
      <p:grpSp>
        <p:nvGrpSpPr>
          <p:cNvPr id="62467" name="Group 18"/>
          <p:cNvGrpSpPr>
            <a:grpSpLocks/>
          </p:cNvGrpSpPr>
          <p:nvPr/>
        </p:nvGrpSpPr>
        <p:grpSpPr bwMode="auto">
          <a:xfrm>
            <a:off x="971600" y="2114506"/>
            <a:ext cx="7232848" cy="3925937"/>
            <a:chOff x="864" y="1920"/>
            <a:chExt cx="3992" cy="2078"/>
          </a:xfrm>
        </p:grpSpPr>
        <p:pic>
          <p:nvPicPr>
            <p:cNvPr id="624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 y="1920"/>
              <a:ext cx="3984" cy="2078"/>
            </a:xfrm>
            <a:prstGeom prst="rect">
              <a:avLst/>
            </a:prstGeom>
            <a:noFill/>
            <a:ln w="57150">
              <a:solidFill>
                <a:srgbClr val="FF0000"/>
              </a:solidFill>
              <a:miter lim="800000"/>
              <a:headEnd/>
              <a:tailEnd/>
            </a:ln>
            <a:effectLst>
              <a:prstShdw prst="shdw13" dist="53882" dir="13500000">
                <a:srgbClr val="FF9900"/>
              </a:prstShdw>
            </a:effectLst>
            <a:extLst>
              <a:ext uri="{909E8E84-426E-40DD-AFC4-6F175D3DCCD1}">
                <a14:hiddenFill xmlns:a14="http://schemas.microsoft.com/office/drawing/2010/main">
                  <a:solidFill>
                    <a:schemeClr val="accent1"/>
                  </a:solidFill>
                </a14:hiddenFill>
              </a:ext>
            </a:extLst>
          </p:spPr>
        </p:pic>
        <p:sp>
          <p:nvSpPr>
            <p:cNvPr id="62472" name="Text Box 4"/>
            <p:cNvSpPr txBox="1">
              <a:spLocks noChangeArrowheads="1"/>
            </p:cNvSpPr>
            <p:nvPr/>
          </p:nvSpPr>
          <p:spPr bwMode="auto">
            <a:xfrm>
              <a:off x="4310" y="3005"/>
              <a:ext cx="3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a:latin typeface="Comic Sans MS" pitchFamily="66" charset="0"/>
                </a:rPr>
                <a:t>Hg</a:t>
              </a:r>
              <a:endParaRPr lang="es-ES">
                <a:latin typeface="Comic Sans MS" pitchFamily="66" charset="0"/>
              </a:endParaRPr>
            </a:p>
          </p:txBody>
        </p:sp>
        <p:sp>
          <p:nvSpPr>
            <p:cNvPr id="62473" name="Text Box 5"/>
            <p:cNvSpPr txBox="1">
              <a:spLocks noChangeArrowheads="1"/>
            </p:cNvSpPr>
            <p:nvPr/>
          </p:nvSpPr>
          <p:spPr bwMode="auto">
            <a:xfrm>
              <a:off x="3648" y="2064"/>
              <a:ext cx="1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600" dirty="0">
                  <a:latin typeface="Comic Sans MS" pitchFamily="66" charset="0"/>
                </a:rPr>
                <a:t>Tapa con abertura</a:t>
              </a:r>
              <a:endParaRPr lang="es-ES" sz="1600" dirty="0">
                <a:latin typeface="Comic Sans MS" pitchFamily="66" charset="0"/>
              </a:endParaRPr>
            </a:p>
          </p:txBody>
        </p:sp>
        <p:sp>
          <p:nvSpPr>
            <p:cNvPr id="62474" name="Line 6"/>
            <p:cNvSpPr>
              <a:spLocks noChangeShapeType="1"/>
            </p:cNvSpPr>
            <p:nvPr/>
          </p:nvSpPr>
          <p:spPr bwMode="auto">
            <a:xfrm flipH="1">
              <a:off x="3792" y="2256"/>
              <a:ext cx="24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62475" name="Text Box 7"/>
            <p:cNvSpPr txBox="1">
              <a:spLocks noChangeArrowheads="1"/>
            </p:cNvSpPr>
            <p:nvPr/>
          </p:nvSpPr>
          <p:spPr bwMode="auto">
            <a:xfrm>
              <a:off x="1824" y="3602"/>
              <a:ext cx="9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600">
                  <a:latin typeface="Comic Sans MS" pitchFamily="66" charset="0"/>
                </a:rPr>
                <a:t>Acero o vidrio</a:t>
              </a:r>
              <a:endParaRPr lang="es-ES" sz="1600">
                <a:latin typeface="Comic Sans MS" pitchFamily="66" charset="0"/>
              </a:endParaRPr>
            </a:p>
          </p:txBody>
        </p:sp>
        <p:sp>
          <p:nvSpPr>
            <p:cNvPr id="62476" name="Line 8"/>
            <p:cNvSpPr>
              <a:spLocks noChangeShapeType="1"/>
            </p:cNvSpPr>
            <p:nvPr/>
          </p:nvSpPr>
          <p:spPr bwMode="auto">
            <a:xfrm flipV="1">
              <a:off x="2208" y="3408"/>
              <a:ext cx="76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62477" name="Line 9"/>
            <p:cNvSpPr>
              <a:spLocks noChangeShapeType="1"/>
            </p:cNvSpPr>
            <p:nvPr/>
          </p:nvSpPr>
          <p:spPr bwMode="auto">
            <a:xfrm flipH="1">
              <a:off x="3552" y="3312"/>
              <a:ext cx="816"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62478" name="Text Box 10"/>
            <p:cNvSpPr txBox="1">
              <a:spLocks noChangeArrowheads="1"/>
            </p:cNvSpPr>
            <p:nvPr/>
          </p:nvSpPr>
          <p:spPr bwMode="auto">
            <a:xfrm>
              <a:off x="1670" y="2873"/>
              <a:ext cx="5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600">
                  <a:latin typeface="Comic Sans MS" pitchFamily="66" charset="0"/>
                </a:rPr>
                <a:t>Agujas</a:t>
              </a:r>
              <a:endParaRPr lang="es-ES" sz="1600">
                <a:latin typeface="Comic Sans MS" pitchFamily="66" charset="0"/>
              </a:endParaRPr>
            </a:p>
          </p:txBody>
        </p:sp>
        <p:sp>
          <p:nvSpPr>
            <p:cNvPr id="62479" name="Line 11"/>
            <p:cNvSpPr>
              <a:spLocks noChangeShapeType="1"/>
            </p:cNvSpPr>
            <p:nvPr/>
          </p:nvSpPr>
          <p:spPr bwMode="auto">
            <a:xfrm flipV="1">
              <a:off x="2112" y="2832"/>
              <a:ext cx="120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62480" name="Line 12"/>
            <p:cNvSpPr>
              <a:spLocks noChangeShapeType="1"/>
            </p:cNvSpPr>
            <p:nvPr/>
          </p:nvSpPr>
          <p:spPr bwMode="auto">
            <a:xfrm flipV="1">
              <a:off x="2160" y="2832"/>
              <a:ext cx="1536"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62481" name="Text Box 13"/>
            <p:cNvSpPr txBox="1">
              <a:spLocks noChangeArrowheads="1"/>
            </p:cNvSpPr>
            <p:nvPr/>
          </p:nvSpPr>
          <p:spPr bwMode="auto">
            <a:xfrm>
              <a:off x="1046" y="2441"/>
              <a:ext cx="167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600">
                  <a:latin typeface="Comic Sans MS" pitchFamily="66" charset="0"/>
                </a:rPr>
                <a:t>Orificio para salida de HG</a:t>
              </a:r>
              <a:endParaRPr lang="es-ES" sz="1600">
                <a:latin typeface="Comic Sans MS" pitchFamily="66" charset="0"/>
              </a:endParaRPr>
            </a:p>
          </p:txBody>
        </p:sp>
        <p:sp>
          <p:nvSpPr>
            <p:cNvPr id="62482" name="Line 14"/>
            <p:cNvSpPr>
              <a:spLocks noChangeShapeType="1"/>
            </p:cNvSpPr>
            <p:nvPr/>
          </p:nvSpPr>
          <p:spPr bwMode="auto">
            <a:xfrm flipV="1">
              <a:off x="2736" y="254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grpSp>
      <p:sp>
        <p:nvSpPr>
          <p:cNvPr id="62468" name="Text Box 15"/>
          <p:cNvSpPr txBox="1">
            <a:spLocks noChangeArrowheads="1"/>
          </p:cNvSpPr>
          <p:nvPr/>
        </p:nvSpPr>
        <p:spPr bwMode="auto">
          <a:xfrm>
            <a:off x="3810000" y="6324600"/>
            <a:ext cx="3035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600" b="1"/>
              <a:t>Vol Hg recuperado =vol muestra</a:t>
            </a:r>
            <a:endParaRPr lang="es-ES" sz="1600" b="1"/>
          </a:p>
        </p:txBody>
      </p:sp>
      <p:sp>
        <p:nvSpPr>
          <p:cNvPr id="62469" name="Text Box 16"/>
          <p:cNvSpPr txBox="1">
            <a:spLocks noChangeArrowheads="1"/>
          </p:cNvSpPr>
          <p:nvPr/>
        </p:nvSpPr>
        <p:spPr bwMode="auto">
          <a:xfrm rot="-5396689">
            <a:off x="-244475" y="3749675"/>
            <a:ext cx="763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a:t>Pirson 48</a:t>
            </a:r>
            <a:endParaRPr lang="es-ES" sz="1200"/>
          </a:p>
        </p:txBody>
      </p:sp>
      <p:sp>
        <p:nvSpPr>
          <p:cNvPr id="62470" name="Text Box 19"/>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MLC-1-54</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057400" y="0"/>
            <a:ext cx="4800600" cy="838200"/>
          </a:xfrm>
        </p:spPr>
        <p:txBody>
          <a:bodyPr/>
          <a:lstStyle/>
          <a:p>
            <a:pPr eaLnBrk="1" hangingPunct="1">
              <a:defRPr/>
            </a:pPr>
            <a:r>
              <a:rPr lang="es-AR" sz="3200" b="1" smtClean="0">
                <a:solidFill>
                  <a:srgbClr val="FF00FF"/>
                </a:solidFill>
                <a:effectLst>
                  <a:outerShdw blurRad="38100" dist="38100" dir="2700000" algn="tl">
                    <a:srgbClr val="000000"/>
                  </a:outerShdw>
                </a:effectLst>
                <a:latin typeface="Arial" pitchFamily="34" charset="0"/>
              </a:rPr>
              <a:t>VOLUMEN PORAL (Vp)</a:t>
            </a:r>
            <a:endParaRPr lang="es-ES_tradnl" sz="3200" b="1" smtClean="0">
              <a:solidFill>
                <a:srgbClr val="FF00FF"/>
              </a:solidFill>
              <a:effectLst>
                <a:outerShdw blurRad="38100" dist="38100" dir="2700000" algn="tl">
                  <a:srgbClr val="000000"/>
                </a:outerShdw>
              </a:effectLst>
              <a:latin typeface="Arial" pitchFamily="34" charset="0"/>
            </a:endParaRPr>
          </a:p>
        </p:txBody>
      </p:sp>
      <p:sp>
        <p:nvSpPr>
          <p:cNvPr id="63491" name="Text Box 4"/>
          <p:cNvSpPr txBox="1">
            <a:spLocks noChangeArrowheads="1"/>
          </p:cNvSpPr>
          <p:nvPr/>
        </p:nvSpPr>
        <p:spPr bwMode="auto">
          <a:xfrm>
            <a:off x="0" y="2971800"/>
            <a:ext cx="2590800"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s-ES_tradnl" sz="1800" b="1">
              <a:latin typeface="Arial" pitchFamily="34" charset="0"/>
            </a:endParaRPr>
          </a:p>
          <a:p>
            <a:r>
              <a:rPr lang="es-ES_tradnl" sz="1800" b="1">
                <a:latin typeface="Arial" pitchFamily="34" charset="0"/>
              </a:rPr>
              <a:t>La presencia de agua  ligada a las arcillas dan una limitación </a:t>
            </a:r>
          </a:p>
          <a:p>
            <a:r>
              <a:rPr lang="es-ES_tradnl" sz="1800" b="1">
                <a:latin typeface="Arial" pitchFamily="34" charset="0"/>
              </a:rPr>
              <a:t>y los valores de porosidad se consideran alrededor del  ±0,5% del valor calculado.</a:t>
            </a:r>
          </a:p>
          <a:p>
            <a:endParaRPr lang="es-ES_tradnl"/>
          </a:p>
        </p:txBody>
      </p:sp>
      <p:grpSp>
        <p:nvGrpSpPr>
          <p:cNvPr id="63492" name="Group 5"/>
          <p:cNvGrpSpPr>
            <a:grpSpLocks/>
          </p:cNvGrpSpPr>
          <p:nvPr/>
        </p:nvGrpSpPr>
        <p:grpSpPr bwMode="auto">
          <a:xfrm>
            <a:off x="2438400" y="685800"/>
            <a:ext cx="6489700" cy="5715000"/>
            <a:chOff x="1056" y="336"/>
            <a:chExt cx="3850" cy="3500"/>
          </a:xfrm>
        </p:grpSpPr>
        <p:graphicFrame>
          <p:nvGraphicFramePr>
            <p:cNvPr id="63496" name="Object 6"/>
            <p:cNvGraphicFramePr>
              <a:graphicFrameLocks noChangeAspect="1"/>
            </p:cNvGraphicFramePr>
            <p:nvPr/>
          </p:nvGraphicFramePr>
          <p:xfrm>
            <a:off x="1056" y="351"/>
            <a:ext cx="3792" cy="3485"/>
          </p:xfrm>
          <a:graphic>
            <a:graphicData uri="http://schemas.openxmlformats.org/presentationml/2006/ole">
              <mc:AlternateContent xmlns:mc="http://schemas.openxmlformats.org/markup-compatibility/2006">
                <mc:Choice xmlns:v="urn:schemas-microsoft-com:vml" Requires="v">
                  <p:oleObj spid="_x0000_s63566" name="Imagen de mapa de bits" r:id="rId3" imgW="5409524" imgH="4971429" progId="Paint.Picture">
                    <p:embed/>
                  </p:oleObj>
                </mc:Choice>
                <mc:Fallback>
                  <p:oleObj name="Imagen de mapa de bits" r:id="rId3" imgW="5409524" imgH="4971429" progId="Paint.Pictur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 y="351"/>
                          <a:ext cx="3792" cy="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497" name="Text Box 7"/>
            <p:cNvSpPr txBox="1">
              <a:spLocks noChangeArrowheads="1"/>
            </p:cNvSpPr>
            <p:nvPr/>
          </p:nvSpPr>
          <p:spPr bwMode="auto">
            <a:xfrm>
              <a:off x="1200" y="336"/>
              <a:ext cx="1680"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AR" sz="1600" b="1">
                  <a:latin typeface="Comic Sans MS" pitchFamily="66" charset="0"/>
                </a:rPr>
                <a:t>Testigo fresco con los fluidos originales</a:t>
              </a:r>
              <a:endParaRPr lang="es-ES" sz="1600" b="1">
                <a:latin typeface="Comic Sans MS" pitchFamily="66" charset="0"/>
              </a:endParaRPr>
            </a:p>
          </p:txBody>
        </p:sp>
        <p:sp>
          <p:nvSpPr>
            <p:cNvPr id="63498" name="Text Box 8"/>
            <p:cNvSpPr txBox="1">
              <a:spLocks noChangeArrowheads="1"/>
            </p:cNvSpPr>
            <p:nvPr/>
          </p:nvSpPr>
          <p:spPr bwMode="auto">
            <a:xfrm>
              <a:off x="3014" y="554"/>
              <a:ext cx="1834"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600" b="1">
                  <a:latin typeface="Comic Sans MS" pitchFamily="66" charset="0"/>
                </a:rPr>
                <a:t>Pieza para la det. del vol. de gas por inyección de Hg</a:t>
              </a:r>
              <a:endParaRPr lang="es-ES" sz="1600" b="1">
                <a:latin typeface="Comic Sans MS" pitchFamily="66" charset="0"/>
              </a:endParaRPr>
            </a:p>
          </p:txBody>
        </p:sp>
        <p:sp>
          <p:nvSpPr>
            <p:cNvPr id="63499" name="Text Box 9"/>
            <p:cNvSpPr txBox="1">
              <a:spLocks noChangeArrowheads="1"/>
            </p:cNvSpPr>
            <p:nvPr/>
          </p:nvSpPr>
          <p:spPr bwMode="auto">
            <a:xfrm>
              <a:off x="3312" y="1152"/>
              <a:ext cx="1416"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600" b="1">
                  <a:latin typeface="Comic Sans MS" pitchFamily="66" charset="0"/>
                </a:rPr>
                <a:t>Se p</a:t>
              </a:r>
              <a:r>
                <a:rPr lang="es-ES" sz="1600" b="1">
                  <a:latin typeface="Comic Sans MS" pitchFamily="66" charset="0"/>
                </a:rPr>
                <a:t>esa </a:t>
              </a:r>
              <a:r>
                <a:rPr lang="es-AR" sz="1600" b="1">
                  <a:latin typeface="Comic Sans MS" pitchFamily="66" charset="0"/>
                </a:rPr>
                <a:t>el </a:t>
              </a:r>
              <a:r>
                <a:rPr lang="es-ES" sz="1600" b="1">
                  <a:latin typeface="Comic Sans MS" pitchFamily="66" charset="0"/>
                </a:rPr>
                <a:t>fragmento</a:t>
              </a:r>
              <a:r>
                <a:rPr lang="es-ES"/>
                <a:t> </a:t>
              </a:r>
            </a:p>
          </p:txBody>
        </p:sp>
        <p:sp>
          <p:nvSpPr>
            <p:cNvPr id="63500" name="Text Box 10"/>
            <p:cNvSpPr txBox="1">
              <a:spLocks noChangeArrowheads="1"/>
            </p:cNvSpPr>
            <p:nvPr/>
          </p:nvSpPr>
          <p:spPr bwMode="auto">
            <a:xfrm>
              <a:off x="2784" y="1728"/>
              <a:ext cx="2122" cy="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AR" sz="1600" b="1">
                  <a:latin typeface="Comic Sans MS" pitchFamily="66" charset="0"/>
                </a:rPr>
                <a:t>Se i</a:t>
              </a:r>
              <a:r>
                <a:rPr lang="es-ES" sz="1600" b="1">
                  <a:latin typeface="Comic Sans MS" pitchFamily="66" charset="0"/>
                </a:rPr>
                <a:t>nyecta el </a:t>
              </a:r>
              <a:r>
                <a:rPr lang="es-AR" sz="1600" b="1">
                  <a:latin typeface="Comic Sans MS" pitchFamily="66" charset="0"/>
                </a:rPr>
                <a:t>Hg</a:t>
              </a:r>
              <a:r>
                <a:rPr lang="es-ES" sz="1600" b="1">
                  <a:latin typeface="Comic Sans MS" pitchFamily="66" charset="0"/>
                </a:rPr>
                <a:t> para desplazar el gas de los poros, pero </a:t>
              </a:r>
              <a:r>
                <a:rPr lang="es-AR" sz="1600" b="1">
                  <a:latin typeface="Comic Sans MS" pitchFamily="66" charset="0"/>
                </a:rPr>
                <a:t>quedan los</a:t>
              </a:r>
              <a:r>
                <a:rPr lang="es-ES" sz="1600" b="1">
                  <a:latin typeface="Comic Sans MS" pitchFamily="66" charset="0"/>
                </a:rPr>
                <a:t> líquidos </a:t>
              </a:r>
            </a:p>
          </p:txBody>
        </p:sp>
        <p:sp>
          <p:nvSpPr>
            <p:cNvPr id="63501" name="Text Box 11"/>
            <p:cNvSpPr txBox="1">
              <a:spLocks noChangeArrowheads="1"/>
            </p:cNvSpPr>
            <p:nvPr/>
          </p:nvSpPr>
          <p:spPr bwMode="auto">
            <a:xfrm>
              <a:off x="3264" y="2496"/>
              <a:ext cx="1488" cy="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 sz="1600" b="1">
                  <a:solidFill>
                    <a:srgbClr val="FF00FF"/>
                  </a:solidFill>
                  <a:latin typeface="Comic Sans MS" pitchFamily="66" charset="0"/>
                </a:rPr>
                <a:t>Contenido de gas como fracción del</a:t>
              </a:r>
              <a:r>
                <a:rPr lang="es-AR" sz="1600" b="1">
                  <a:solidFill>
                    <a:srgbClr val="FF00FF"/>
                  </a:solidFill>
                  <a:latin typeface="Comic Sans MS" pitchFamily="66" charset="0"/>
                </a:rPr>
                <a:t> </a:t>
              </a:r>
              <a:r>
                <a:rPr lang="es-ES" sz="1600" b="1">
                  <a:solidFill>
                    <a:srgbClr val="FF00FF"/>
                  </a:solidFill>
                  <a:latin typeface="Comic Sans MS" pitchFamily="66" charset="0"/>
                </a:rPr>
                <a:t>volumen</a:t>
              </a:r>
              <a:r>
                <a:rPr lang="es-AR" sz="1600" b="1">
                  <a:solidFill>
                    <a:srgbClr val="FF00FF"/>
                  </a:solidFill>
                  <a:latin typeface="Comic Sans MS" pitchFamily="66" charset="0"/>
                </a:rPr>
                <a:t> total</a:t>
              </a:r>
              <a:endParaRPr lang="es-ES">
                <a:solidFill>
                  <a:srgbClr val="FF00FF"/>
                </a:solidFill>
              </a:endParaRPr>
            </a:p>
          </p:txBody>
        </p:sp>
        <p:sp>
          <p:nvSpPr>
            <p:cNvPr id="63502" name="Text Box 12"/>
            <p:cNvSpPr txBox="1">
              <a:spLocks noChangeArrowheads="1"/>
            </p:cNvSpPr>
            <p:nvPr/>
          </p:nvSpPr>
          <p:spPr bwMode="auto">
            <a:xfrm>
              <a:off x="1488" y="1392"/>
              <a:ext cx="1536"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AR" sz="1600" b="1">
                  <a:latin typeface="Comic Sans MS" pitchFamily="66" charset="0"/>
                </a:rPr>
                <a:t>C</a:t>
              </a:r>
              <a:r>
                <a:rPr lang="es-ES" sz="1600" b="1">
                  <a:latin typeface="Comic Sans MS" pitchFamily="66" charset="0"/>
                </a:rPr>
                <a:t>ientos de gramos de muestra para </a:t>
              </a:r>
              <a:r>
                <a:rPr lang="es-AR" sz="1600" b="1">
                  <a:latin typeface="Comic Sans MS" pitchFamily="66" charset="0"/>
                </a:rPr>
                <a:t>triturarla</a:t>
              </a:r>
              <a:r>
                <a:rPr lang="es-ES" sz="1600" b="1">
                  <a:latin typeface="Comic Sans MS" pitchFamily="66" charset="0"/>
                </a:rPr>
                <a:t> y destila</a:t>
              </a:r>
              <a:r>
                <a:rPr lang="es-AR" sz="1600" b="1">
                  <a:latin typeface="Comic Sans MS" pitchFamily="66" charset="0"/>
                </a:rPr>
                <a:t>rla</a:t>
              </a:r>
              <a:endParaRPr lang="es-ES" sz="1600" b="1">
                <a:latin typeface="Comic Sans MS" pitchFamily="66" charset="0"/>
              </a:endParaRPr>
            </a:p>
          </p:txBody>
        </p:sp>
        <p:sp>
          <p:nvSpPr>
            <p:cNvPr id="63503" name="Text Box 13"/>
            <p:cNvSpPr txBox="1">
              <a:spLocks noChangeArrowheads="1"/>
            </p:cNvSpPr>
            <p:nvPr/>
          </p:nvSpPr>
          <p:spPr bwMode="auto">
            <a:xfrm>
              <a:off x="1488" y="2160"/>
              <a:ext cx="143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600" b="1">
                  <a:latin typeface="Comic Sans MS" pitchFamily="66" charset="0"/>
                </a:rPr>
                <a:t>Reporte de Destilación</a:t>
              </a:r>
              <a:endParaRPr lang="es-ES" sz="1600" b="1">
                <a:latin typeface="Comic Sans MS" pitchFamily="66" charset="0"/>
              </a:endParaRPr>
            </a:p>
          </p:txBody>
        </p:sp>
        <p:sp>
          <p:nvSpPr>
            <p:cNvPr id="63504" name="Text Box 14"/>
            <p:cNvSpPr txBox="1">
              <a:spLocks noChangeArrowheads="1"/>
            </p:cNvSpPr>
            <p:nvPr/>
          </p:nvSpPr>
          <p:spPr bwMode="auto">
            <a:xfrm>
              <a:off x="1152" y="2688"/>
              <a:ext cx="120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 sz="1600" b="1">
                  <a:solidFill>
                    <a:srgbClr val="FF00FF"/>
                  </a:solidFill>
                  <a:latin typeface="Comic Sans MS" pitchFamily="66" charset="0"/>
                </a:rPr>
                <a:t>contenido de agua como fracción del volumen tota</a:t>
              </a:r>
              <a:r>
                <a:rPr lang="es-AR" sz="1600" b="1">
                  <a:solidFill>
                    <a:srgbClr val="FF00FF"/>
                  </a:solidFill>
                  <a:latin typeface="Comic Sans MS" pitchFamily="66" charset="0"/>
                </a:rPr>
                <a:t>l</a:t>
              </a:r>
              <a:r>
                <a:rPr lang="es-ES" sz="1600" b="1">
                  <a:latin typeface="Comic Sans MS" pitchFamily="66" charset="0"/>
                </a:rPr>
                <a:t> </a:t>
              </a:r>
            </a:p>
          </p:txBody>
        </p:sp>
        <p:sp>
          <p:nvSpPr>
            <p:cNvPr id="63505" name="Text Box 15"/>
            <p:cNvSpPr txBox="1">
              <a:spLocks noChangeArrowheads="1"/>
            </p:cNvSpPr>
            <p:nvPr/>
          </p:nvSpPr>
          <p:spPr bwMode="auto">
            <a:xfrm>
              <a:off x="2256" y="2736"/>
              <a:ext cx="1200" cy="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 sz="1600" b="1">
                  <a:solidFill>
                    <a:srgbClr val="FF00FF"/>
                  </a:solidFill>
                  <a:latin typeface="Comic Sans MS" pitchFamily="66" charset="0"/>
                </a:rPr>
                <a:t>contenido de </a:t>
              </a:r>
              <a:r>
                <a:rPr lang="es-AR" sz="1600" b="1">
                  <a:solidFill>
                    <a:srgbClr val="FF00FF"/>
                  </a:solidFill>
                  <a:latin typeface="Comic Sans MS" pitchFamily="66" charset="0"/>
                </a:rPr>
                <a:t>petróleo</a:t>
              </a:r>
              <a:r>
                <a:rPr lang="es-ES" sz="1600" b="1">
                  <a:solidFill>
                    <a:srgbClr val="FF00FF"/>
                  </a:solidFill>
                  <a:latin typeface="Comic Sans MS" pitchFamily="66" charset="0"/>
                </a:rPr>
                <a:t> como fracción del volumen tota</a:t>
              </a:r>
              <a:r>
                <a:rPr lang="es-AR" sz="1600" b="1">
                  <a:solidFill>
                    <a:srgbClr val="FF00FF"/>
                  </a:solidFill>
                  <a:latin typeface="Comic Sans MS" pitchFamily="66" charset="0"/>
                </a:rPr>
                <a:t>l</a:t>
              </a:r>
              <a:r>
                <a:rPr lang="es-ES" sz="1600" b="1">
                  <a:solidFill>
                    <a:srgbClr val="FF00FF"/>
                  </a:solidFill>
                  <a:latin typeface="Comic Sans MS" pitchFamily="66" charset="0"/>
                </a:rPr>
                <a:t> </a:t>
              </a:r>
            </a:p>
          </p:txBody>
        </p:sp>
        <p:sp>
          <p:nvSpPr>
            <p:cNvPr id="101392" name="Text Box 16"/>
            <p:cNvSpPr txBox="1">
              <a:spLocks noChangeArrowheads="1"/>
            </p:cNvSpPr>
            <p:nvPr/>
          </p:nvSpPr>
          <p:spPr bwMode="auto">
            <a:xfrm>
              <a:off x="1142" y="3530"/>
              <a:ext cx="3582"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s-ES" sz="1600" b="1">
                  <a:solidFill>
                    <a:srgbClr val="FF0000"/>
                  </a:solidFill>
                  <a:effectLst>
                    <a:outerShdw blurRad="38100" dist="38100" dir="2700000" algn="tl">
                      <a:srgbClr val="000000"/>
                    </a:outerShdw>
                  </a:effectLst>
                  <a:latin typeface="Comic Sans MS" pitchFamily="66" charset="0"/>
                </a:rPr>
                <a:t>fracción de agua + fracción de </a:t>
              </a:r>
              <a:r>
                <a:rPr lang="es-AR" sz="1600" b="1">
                  <a:solidFill>
                    <a:srgbClr val="FF0000"/>
                  </a:solidFill>
                  <a:effectLst>
                    <a:outerShdw blurRad="38100" dist="38100" dir="2700000" algn="tl">
                      <a:srgbClr val="000000"/>
                    </a:outerShdw>
                  </a:effectLst>
                  <a:latin typeface="Comic Sans MS" pitchFamily="66" charset="0"/>
                </a:rPr>
                <a:t>petróleo + </a:t>
              </a:r>
              <a:r>
                <a:rPr lang="es-ES" sz="1600" b="1">
                  <a:solidFill>
                    <a:srgbClr val="FF0000"/>
                  </a:solidFill>
                  <a:effectLst>
                    <a:outerShdw blurRad="38100" dist="38100" dir="2700000" algn="tl">
                      <a:srgbClr val="000000"/>
                    </a:outerShdw>
                  </a:effectLst>
                  <a:latin typeface="Comic Sans MS" pitchFamily="66" charset="0"/>
                </a:rPr>
                <a:t>fracción de gas</a:t>
              </a:r>
              <a:r>
                <a:rPr lang="es-ES"/>
                <a:t> </a:t>
              </a:r>
            </a:p>
          </p:txBody>
        </p:sp>
      </p:grpSp>
      <p:sp>
        <p:nvSpPr>
          <p:cNvPr id="63493" name="Rectangle 17"/>
          <p:cNvSpPr>
            <a:spLocks noChangeArrowheads="1"/>
          </p:cNvSpPr>
          <p:nvPr/>
        </p:nvSpPr>
        <p:spPr bwMode="auto">
          <a:xfrm>
            <a:off x="0" y="914400"/>
            <a:ext cx="25908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s-ES_tradnl" sz="1800" b="1">
                <a:latin typeface="Arial" pitchFamily="34" charset="0"/>
                <a:cs typeface="Times New Roman" pitchFamily="18" charset="0"/>
              </a:rPr>
              <a:t>Calculo de la </a:t>
            </a:r>
            <a:r>
              <a:rPr lang="es-ES_tradnl" sz="1800" b="1">
                <a:latin typeface="Arial" pitchFamily="34" charset="0"/>
              </a:rPr>
              <a:t>porosidad</a:t>
            </a:r>
            <a:r>
              <a:rPr lang="es-ES_tradnl" sz="1800" b="1">
                <a:latin typeface="Arial" pitchFamily="34" charset="0"/>
                <a:cs typeface="Times New Roman" pitchFamily="18" charset="0"/>
              </a:rPr>
              <a:t> como suma de los </a:t>
            </a:r>
            <a:r>
              <a:rPr lang="es-ES_tradnl" sz="1800" b="1">
                <a:latin typeface="Arial" pitchFamily="34" charset="0"/>
              </a:rPr>
              <a:t>volúmenes</a:t>
            </a:r>
            <a:r>
              <a:rPr lang="es-ES_tradnl" sz="1800" b="1">
                <a:latin typeface="Arial" pitchFamily="34" charset="0"/>
                <a:cs typeface="Times New Roman" pitchFamily="18" charset="0"/>
              </a:rPr>
              <a:t> de todos los fluidos: </a:t>
            </a:r>
          </a:p>
          <a:p>
            <a:pPr eaLnBrk="0" hangingPunct="0">
              <a:spcBef>
                <a:spcPct val="50000"/>
              </a:spcBef>
            </a:pPr>
            <a:r>
              <a:rPr lang="es-ES_tradnl" sz="1800" b="1">
                <a:latin typeface="Arial" pitchFamily="34" charset="0"/>
              </a:rPr>
              <a:t>petróleo + agua +gas</a:t>
            </a:r>
          </a:p>
        </p:txBody>
      </p:sp>
      <p:sp>
        <p:nvSpPr>
          <p:cNvPr id="63494" name="Rectangle 18"/>
          <p:cNvSpPr>
            <a:spLocks noChangeArrowheads="1"/>
          </p:cNvSpPr>
          <p:nvPr/>
        </p:nvSpPr>
        <p:spPr bwMode="auto">
          <a:xfrm>
            <a:off x="0" y="6461125"/>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sz="2000" b="1">
                <a:latin typeface="Arial" pitchFamily="34" charset="0"/>
              </a:rPr>
              <a:t>El método es destructivo</a:t>
            </a:r>
            <a:endParaRPr lang="es-ES" sz="2000" b="1">
              <a:latin typeface="Arial" pitchFamily="34" charset="0"/>
            </a:endParaRPr>
          </a:p>
        </p:txBody>
      </p:sp>
      <p:sp>
        <p:nvSpPr>
          <p:cNvPr id="63495" name="Text Box 19"/>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MLC-1-55</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09600" y="228600"/>
            <a:ext cx="8077200" cy="1143000"/>
          </a:xfrm>
        </p:spPr>
        <p:txBody>
          <a:bodyPr/>
          <a:lstStyle/>
          <a:p>
            <a:pPr eaLnBrk="1" hangingPunct="1">
              <a:defRPr/>
            </a:pPr>
            <a:r>
              <a:rPr lang="es-AR" sz="3200" b="1" smtClean="0">
                <a:solidFill>
                  <a:srgbClr val="FF00FF"/>
                </a:solidFill>
                <a:effectLst>
                  <a:outerShdw blurRad="38100" dist="38100" dir="2700000" algn="tl">
                    <a:srgbClr val="000000"/>
                  </a:outerShdw>
                </a:effectLst>
                <a:latin typeface="Arial" pitchFamily="34" charset="0"/>
              </a:rPr>
              <a:t>VOLUMEN</a:t>
            </a:r>
            <a:r>
              <a:rPr lang="es-ES" sz="3200" b="1" smtClean="0">
                <a:solidFill>
                  <a:srgbClr val="FF00FF"/>
                </a:solidFill>
                <a:effectLst>
                  <a:outerShdw blurRad="38100" dist="38100" dir="2700000" algn="tl">
                    <a:srgbClr val="000000"/>
                  </a:outerShdw>
                </a:effectLst>
                <a:latin typeface="Arial" pitchFamily="34" charset="0"/>
              </a:rPr>
              <a:t> DE GRANOS</a:t>
            </a:r>
            <a:r>
              <a:rPr lang="es-AR" sz="3200" b="1" smtClean="0">
                <a:solidFill>
                  <a:srgbClr val="FF00FF"/>
                </a:solidFill>
                <a:effectLst>
                  <a:outerShdw blurRad="38100" dist="38100" dir="2700000" algn="tl">
                    <a:srgbClr val="000000"/>
                  </a:outerShdw>
                </a:effectLst>
                <a:latin typeface="Arial" pitchFamily="34" charset="0"/>
              </a:rPr>
              <a:t> O DE MATRIZ</a:t>
            </a:r>
            <a:endParaRPr lang="es-ES" sz="3200" b="1" smtClean="0">
              <a:solidFill>
                <a:srgbClr val="FF00FF"/>
              </a:solidFill>
              <a:effectLst>
                <a:outerShdw blurRad="38100" dist="38100" dir="2700000" algn="tl">
                  <a:srgbClr val="000000"/>
                </a:outerShdw>
              </a:effectLst>
              <a:latin typeface="Arial" pitchFamily="34" charset="0"/>
            </a:endParaRPr>
          </a:p>
        </p:txBody>
      </p:sp>
      <p:sp>
        <p:nvSpPr>
          <p:cNvPr id="64515" name="Rectangle 5"/>
          <p:cNvSpPr>
            <a:spLocks noChangeArrowheads="1"/>
          </p:cNvSpPr>
          <p:nvPr/>
        </p:nvSpPr>
        <p:spPr bwMode="auto">
          <a:xfrm>
            <a:off x="0" y="1371600"/>
            <a:ext cx="914400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S_tradnl" sz="2200" dirty="0">
                <a:latin typeface="Comic Sans MS" pitchFamily="66" charset="0"/>
                <a:cs typeface="Arial" pitchFamily="34" charset="0"/>
              </a:rPr>
              <a:t>Se usan dos métodos:</a:t>
            </a:r>
          </a:p>
          <a:p>
            <a:pPr algn="just"/>
            <a:endParaRPr lang="es-ES_tradnl" sz="2200" dirty="0">
              <a:latin typeface="Comic Sans MS" pitchFamily="66" charset="0"/>
              <a:cs typeface="Arial" pitchFamily="34" charset="0"/>
            </a:endParaRPr>
          </a:p>
          <a:p>
            <a:pPr algn="just"/>
            <a:endParaRPr lang="es-ES_tradnl" sz="2200" dirty="0">
              <a:latin typeface="Comic Sans MS" pitchFamily="66" charset="0"/>
              <a:cs typeface="Arial" pitchFamily="34" charset="0"/>
            </a:endParaRPr>
          </a:p>
          <a:p>
            <a:pPr algn="just"/>
            <a:endParaRPr lang="es-ES" sz="1200" dirty="0">
              <a:cs typeface="Times New Roman" pitchFamily="18" charset="0"/>
            </a:endParaRPr>
          </a:p>
          <a:p>
            <a:pPr algn="just" eaLnBrk="0" hangingPunct="0"/>
            <a:r>
              <a:rPr lang="es-ES_tradnl" sz="2200" b="1" dirty="0">
                <a:solidFill>
                  <a:srgbClr val="FF0000"/>
                </a:solidFill>
                <a:latin typeface="Comic Sans MS" pitchFamily="66" charset="0"/>
                <a:cs typeface="Arial" pitchFamily="34" charset="0"/>
              </a:rPr>
              <a:t>1.- MÉTODO HÚMEDO</a:t>
            </a:r>
            <a:r>
              <a:rPr lang="es-ES_tradnl" sz="2200" dirty="0">
                <a:latin typeface="Comic Sans MS" pitchFamily="66" charset="0"/>
                <a:cs typeface="Arial" pitchFamily="34" charset="0"/>
              </a:rPr>
              <a:t>: </a:t>
            </a:r>
            <a:r>
              <a:rPr lang="es-ES_tradnl" sz="2000" dirty="0">
                <a:latin typeface="Comic Sans MS" pitchFamily="66" charset="0"/>
                <a:cs typeface="Arial" pitchFamily="34" charset="0"/>
              </a:rPr>
              <a:t>donde una muestra pesada de corona triturada, se coloca en un líquido no reactivo refinado (tolueno) y el desplazamiento es igual a su volumen</a:t>
            </a:r>
            <a:r>
              <a:rPr lang="es-ES_tradnl" sz="2000" b="1" dirty="0">
                <a:latin typeface="Comic Sans MS" pitchFamily="66" charset="0"/>
                <a:cs typeface="Arial" pitchFamily="34" charset="0"/>
              </a:rPr>
              <a:t>.</a:t>
            </a:r>
          </a:p>
          <a:p>
            <a:pPr algn="just" eaLnBrk="0" hangingPunct="0"/>
            <a:endParaRPr lang="es-AR" sz="2000" dirty="0">
              <a:cs typeface="Times New Roman" pitchFamily="18" charset="0"/>
            </a:endParaRPr>
          </a:p>
          <a:p>
            <a:pPr algn="just" eaLnBrk="0" hangingPunct="0"/>
            <a:endParaRPr lang="es-AR" sz="2000" dirty="0">
              <a:cs typeface="Times New Roman" pitchFamily="18" charset="0"/>
            </a:endParaRPr>
          </a:p>
          <a:p>
            <a:pPr algn="just" eaLnBrk="0" hangingPunct="0"/>
            <a:endParaRPr lang="es-ES" sz="2000" dirty="0">
              <a:cs typeface="Times New Roman" pitchFamily="18" charset="0"/>
            </a:endParaRPr>
          </a:p>
          <a:p>
            <a:pPr algn="just" eaLnBrk="0" hangingPunct="0">
              <a:buFontTx/>
              <a:buChar char=" "/>
            </a:pPr>
            <a:r>
              <a:rPr lang="es-ES_tradnl" b="1" dirty="0">
                <a:solidFill>
                  <a:srgbClr val="FF0000"/>
                </a:solidFill>
                <a:latin typeface="Comic Sans MS" pitchFamily="66" charset="0"/>
                <a:cs typeface="Arial" pitchFamily="34" charset="0"/>
              </a:rPr>
              <a:t>2.- MÉTODO </a:t>
            </a:r>
            <a:r>
              <a:rPr lang="es-ES_tradnl" b="1" dirty="0" err="1">
                <a:solidFill>
                  <a:srgbClr val="FF0000"/>
                </a:solidFill>
                <a:latin typeface="Comic Sans MS" pitchFamily="66" charset="0"/>
                <a:cs typeface="Arial" pitchFamily="34" charset="0"/>
              </a:rPr>
              <a:t>SECO</a:t>
            </a:r>
            <a:r>
              <a:rPr lang="es-ES_tradnl" b="1" dirty="0" err="1">
                <a:latin typeface="Comic Sans MS" pitchFamily="66" charset="0"/>
                <a:cs typeface="Arial" pitchFamily="34" charset="0"/>
              </a:rPr>
              <a:t>:</a:t>
            </a:r>
            <a:r>
              <a:rPr lang="es-ES_tradnl" sz="2000" dirty="0" err="1">
                <a:latin typeface="Comic Sans MS" pitchFamily="66" charset="0"/>
                <a:cs typeface="Arial" pitchFamily="34" charset="0"/>
              </a:rPr>
              <a:t>donde</a:t>
            </a:r>
            <a:r>
              <a:rPr lang="es-ES_tradnl" sz="2000" dirty="0">
                <a:latin typeface="Comic Sans MS" pitchFamily="66" charset="0"/>
                <a:cs typeface="Arial" pitchFamily="34" charset="0"/>
              </a:rPr>
              <a:t> una muestra pesada de corona no triturada, se coloca en un </a:t>
            </a:r>
            <a:r>
              <a:rPr lang="es-ES_tradnl" sz="2000" dirty="0" err="1">
                <a:latin typeface="Comic Sans MS" pitchFamily="66" charset="0"/>
                <a:cs typeface="Arial" pitchFamily="34" charset="0"/>
              </a:rPr>
              <a:t>porosímetro</a:t>
            </a:r>
            <a:r>
              <a:rPr lang="es-ES_tradnl" sz="2000" dirty="0">
                <a:latin typeface="Comic Sans MS" pitchFamily="66" charset="0"/>
                <a:cs typeface="Arial" pitchFamily="34" charset="0"/>
              </a:rPr>
              <a:t> de Ley de </a:t>
            </a:r>
            <a:r>
              <a:rPr lang="es-ES_tradnl" sz="2000" dirty="0" err="1">
                <a:latin typeface="Comic Sans MS" pitchFamily="66" charset="0"/>
                <a:cs typeface="Arial" pitchFamily="34" charset="0"/>
              </a:rPr>
              <a:t>Boyle</a:t>
            </a:r>
            <a:r>
              <a:rPr lang="es-ES_tradnl" sz="2000" dirty="0">
                <a:latin typeface="Comic Sans MS" pitchFamily="66" charset="0"/>
                <a:cs typeface="Arial" pitchFamily="34" charset="0"/>
              </a:rPr>
              <a:t> para determinar el volumen de granos.</a:t>
            </a:r>
          </a:p>
          <a:p>
            <a:pPr algn="just" eaLnBrk="0" hangingPunct="0">
              <a:buFontTx/>
              <a:buChar char=" "/>
            </a:pPr>
            <a:endParaRPr lang="es-ES" sz="2000" dirty="0">
              <a:latin typeface="Comic Sans MS" pitchFamily="66" charset="0"/>
              <a:cs typeface="Arial" pitchFamily="34" charset="0"/>
            </a:endParaRPr>
          </a:p>
        </p:txBody>
      </p:sp>
      <p:sp>
        <p:nvSpPr>
          <p:cNvPr id="64516" name="Text Box 6"/>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MLC-1-56</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1"/>
            <a:ext cx="9067800" cy="1006475"/>
          </a:xfrm>
        </p:spPr>
        <p:txBody>
          <a:bodyPr/>
          <a:lstStyle/>
          <a:p>
            <a:pPr eaLnBrk="1" hangingPunct="1">
              <a:defRPr/>
            </a:pPr>
            <a:r>
              <a:rPr lang="es-ES_tradnl" sz="2800" b="1" dirty="0" smtClean="0">
                <a:solidFill>
                  <a:srgbClr val="FF00FF"/>
                </a:solidFill>
                <a:effectLst>
                  <a:outerShdw blurRad="38100" dist="38100" dir="2700000" algn="tl">
                    <a:srgbClr val="000000"/>
                  </a:outerShdw>
                </a:effectLst>
                <a:latin typeface="Comic Sans MS" pitchFamily="66" charset="0"/>
                <a:cs typeface="Arial" pitchFamily="34" charset="0"/>
              </a:rPr>
              <a:t>DETERMINACIÓN VOLUMEN DE GRANOS </a:t>
            </a:r>
            <a:r>
              <a:rPr lang="es-ES_tradnl" sz="2800" b="1" dirty="0" err="1" smtClean="0">
                <a:solidFill>
                  <a:srgbClr val="FF00FF"/>
                </a:solidFill>
                <a:effectLst>
                  <a:outerShdw blurRad="38100" dist="38100" dir="2700000" algn="tl">
                    <a:srgbClr val="000000"/>
                  </a:outerShdw>
                </a:effectLst>
                <a:latin typeface="Comic Sans MS" pitchFamily="66" charset="0"/>
                <a:cs typeface="Arial" pitchFamily="34" charset="0"/>
              </a:rPr>
              <a:t>Vm</a:t>
            </a:r>
            <a:endParaRPr lang="es-ES" sz="2800" b="1" dirty="0" smtClean="0">
              <a:solidFill>
                <a:srgbClr val="FF00FF"/>
              </a:solidFill>
              <a:effectLst>
                <a:outerShdw blurRad="38100" dist="38100" dir="2700000" algn="tl">
                  <a:srgbClr val="000000"/>
                </a:outerShdw>
              </a:effectLst>
              <a:latin typeface="Comic Sans MS" pitchFamily="66" charset="0"/>
              <a:cs typeface="Arial" pitchFamily="34" charset="0"/>
            </a:endParaRPr>
          </a:p>
        </p:txBody>
      </p:sp>
      <p:sp>
        <p:nvSpPr>
          <p:cNvPr id="65539" name="Rectangle 3"/>
          <p:cNvSpPr>
            <a:spLocks noGrp="1" noChangeArrowheads="1"/>
          </p:cNvSpPr>
          <p:nvPr>
            <p:ph type="body" idx="1"/>
          </p:nvPr>
        </p:nvSpPr>
        <p:spPr>
          <a:xfrm>
            <a:off x="152400" y="836712"/>
            <a:ext cx="8686800" cy="1906488"/>
          </a:xfrm>
        </p:spPr>
        <p:txBody>
          <a:bodyPr/>
          <a:lstStyle/>
          <a:p>
            <a:pPr marL="0" indent="0" algn="just" eaLnBrk="1" hangingPunct="1">
              <a:lnSpc>
                <a:spcPct val="90000"/>
              </a:lnSpc>
              <a:buFontTx/>
              <a:buNone/>
            </a:pPr>
            <a:r>
              <a:rPr lang="es-ES_tradnl" sz="2000" dirty="0" smtClean="0">
                <a:latin typeface="Comic Sans MS" pitchFamily="66" charset="0"/>
                <a:cs typeface="Arial" pitchFamily="34" charset="0"/>
              </a:rPr>
              <a:t>Método de la Ley de </a:t>
            </a:r>
            <a:r>
              <a:rPr lang="es-ES_tradnl" sz="2000" dirty="0" err="1" smtClean="0">
                <a:latin typeface="Comic Sans MS" pitchFamily="66" charset="0"/>
                <a:cs typeface="Arial" pitchFamily="34" charset="0"/>
              </a:rPr>
              <a:t>Boyle</a:t>
            </a:r>
            <a:r>
              <a:rPr lang="es-ES_tradnl" sz="2000" dirty="0" smtClean="0">
                <a:latin typeface="Comic Sans MS" pitchFamily="66" charset="0"/>
                <a:cs typeface="Arial" pitchFamily="34" charset="0"/>
              </a:rPr>
              <a:t> (PV = </a:t>
            </a:r>
            <a:r>
              <a:rPr lang="es-ES_tradnl" sz="2000" dirty="0" err="1" smtClean="0">
                <a:latin typeface="Comic Sans MS" pitchFamily="66" charset="0"/>
                <a:cs typeface="Arial" pitchFamily="34" charset="0"/>
              </a:rPr>
              <a:t>cte</a:t>
            </a:r>
            <a:r>
              <a:rPr lang="es-ES_tradnl" sz="2000" dirty="0" smtClean="0">
                <a:latin typeface="Comic Sans MS" pitchFamily="66" charset="0"/>
                <a:cs typeface="Arial" pitchFamily="34" charset="0"/>
              </a:rPr>
              <a:t>). Es, no destructivo Se comprime un volumen conocido de gas a una presión conocida dentro de la corona, la cual  estaba originalmente a presión atmosférica. El volumen de </a:t>
            </a:r>
            <a:r>
              <a:rPr lang="es-ES_tradnl" sz="2000" dirty="0" err="1" smtClean="0">
                <a:latin typeface="Comic Sans MS" pitchFamily="66" charset="0"/>
                <a:cs typeface="Arial" pitchFamily="34" charset="0"/>
              </a:rPr>
              <a:t>Vm</a:t>
            </a:r>
            <a:r>
              <a:rPr lang="es-ES_tradnl" sz="2000" dirty="0" smtClean="0">
                <a:latin typeface="Comic Sans MS" pitchFamily="66" charset="0"/>
                <a:cs typeface="Arial" pitchFamily="34" charset="0"/>
              </a:rPr>
              <a:t> en la cámara de muestra influencia entonces la presión observada en el sistema, comparada con la presión sin la presencia de una muestra </a:t>
            </a:r>
            <a:endParaRPr lang="es-ES" sz="2000" dirty="0" smtClean="0">
              <a:latin typeface="Comic Sans MS" pitchFamily="66" charset="0"/>
              <a:cs typeface="Arial" pitchFamily="34" charset="0"/>
            </a:endParaRPr>
          </a:p>
        </p:txBody>
      </p:sp>
      <p:graphicFrame>
        <p:nvGraphicFramePr>
          <p:cNvPr id="65540" name="Object 4"/>
          <p:cNvGraphicFramePr>
            <a:graphicFrameLocks noChangeAspect="1"/>
          </p:cNvGraphicFramePr>
          <p:nvPr>
            <p:extLst>
              <p:ext uri="{D42A27DB-BD31-4B8C-83A1-F6EECF244321}">
                <p14:modId xmlns:p14="http://schemas.microsoft.com/office/powerpoint/2010/main" val="230543749"/>
              </p:ext>
            </p:extLst>
          </p:nvPr>
        </p:nvGraphicFramePr>
        <p:xfrm>
          <a:off x="3469704" y="2667000"/>
          <a:ext cx="5638800" cy="3835400"/>
        </p:xfrm>
        <a:graphic>
          <a:graphicData uri="http://schemas.openxmlformats.org/presentationml/2006/ole">
            <mc:AlternateContent xmlns:mc="http://schemas.openxmlformats.org/markup-compatibility/2006">
              <mc:Choice xmlns:v="urn:schemas-microsoft-com:vml" Requires="v">
                <p:oleObj spid="_x0000_s65724" name="Imagen de mapa de bits" r:id="rId3" imgW="5952381" imgH="4048690" progId="Paint.Picture">
                  <p:embed/>
                </p:oleObj>
              </mc:Choice>
              <mc:Fallback>
                <p:oleObj name="Imagen de mapa de bits" r:id="rId3" imgW="5952381" imgH="4048690"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9704" y="2667000"/>
                        <a:ext cx="5638800"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1" name="Object 9"/>
          <p:cNvGraphicFramePr>
            <a:graphicFrameLocks noChangeAspect="1"/>
          </p:cNvGraphicFramePr>
          <p:nvPr/>
        </p:nvGraphicFramePr>
        <p:xfrm>
          <a:off x="152400" y="2667000"/>
          <a:ext cx="3181350" cy="857250"/>
        </p:xfrm>
        <a:graphic>
          <a:graphicData uri="http://schemas.openxmlformats.org/presentationml/2006/ole">
            <mc:AlternateContent xmlns:mc="http://schemas.openxmlformats.org/markup-compatibility/2006">
              <mc:Choice xmlns:v="urn:schemas-microsoft-com:vml" Requires="v">
                <p:oleObj spid="_x0000_s65725" name="Imagen de mapa de bits" r:id="rId5" imgW="3180952" imgH="857143" progId="Paint.Picture">
                  <p:embed/>
                </p:oleObj>
              </mc:Choice>
              <mc:Fallback>
                <p:oleObj name="Imagen de mapa de bits" r:id="rId5" imgW="3180952" imgH="857143" progId="Paint.Picture">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667000"/>
                        <a:ext cx="31813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42" name="Text Box 10"/>
          <p:cNvSpPr txBox="1">
            <a:spLocks noChangeArrowheads="1"/>
          </p:cNvSpPr>
          <p:nvPr/>
        </p:nvSpPr>
        <p:spPr bwMode="auto">
          <a:xfrm>
            <a:off x="304800" y="1905000"/>
            <a:ext cx="4191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s-AR" sz="2200">
              <a:latin typeface="Comic Sans MS" pitchFamily="66" charset="0"/>
              <a:cs typeface="Arial" pitchFamily="34" charset="0"/>
            </a:endParaRPr>
          </a:p>
        </p:txBody>
      </p:sp>
      <p:sp>
        <p:nvSpPr>
          <p:cNvPr id="65543" name="Text Box 13"/>
          <p:cNvSpPr txBox="1">
            <a:spLocks noChangeArrowheads="1"/>
          </p:cNvSpPr>
          <p:nvPr/>
        </p:nvSpPr>
        <p:spPr bwMode="auto">
          <a:xfrm>
            <a:off x="152400" y="3989388"/>
            <a:ext cx="2971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ES_tradnl" sz="2000" dirty="0">
                <a:latin typeface="Comic Sans MS" pitchFamily="66" charset="0"/>
                <a:cs typeface="Arial" pitchFamily="34" charset="0"/>
              </a:rPr>
              <a:t>Se establece una curva de calibración de </a:t>
            </a:r>
            <a:r>
              <a:rPr lang="es-ES_tradnl" sz="2000" dirty="0" err="1">
                <a:latin typeface="Comic Sans MS" pitchFamily="66" charset="0"/>
                <a:cs typeface="Arial" pitchFamily="34" charset="0"/>
              </a:rPr>
              <a:t>Vm</a:t>
            </a:r>
            <a:r>
              <a:rPr lang="es-ES_tradnl" sz="2000" dirty="0">
                <a:latin typeface="Comic Sans MS" pitchFamily="66" charset="0"/>
                <a:cs typeface="Arial" pitchFamily="34" charset="0"/>
              </a:rPr>
              <a:t> en función de:</a:t>
            </a:r>
            <a:r>
              <a:rPr lang="es-ES_tradnl" sz="2000" b="1" dirty="0">
                <a:latin typeface="Arial" pitchFamily="34" charset="0"/>
              </a:rPr>
              <a:t> </a:t>
            </a:r>
          </a:p>
        </p:txBody>
      </p:sp>
      <p:graphicFrame>
        <p:nvGraphicFramePr>
          <p:cNvPr id="65544" name="Object 14"/>
          <p:cNvGraphicFramePr>
            <a:graphicFrameLocks noChangeAspect="1"/>
          </p:cNvGraphicFramePr>
          <p:nvPr>
            <p:extLst>
              <p:ext uri="{D42A27DB-BD31-4B8C-83A1-F6EECF244321}">
                <p14:modId xmlns:p14="http://schemas.microsoft.com/office/powerpoint/2010/main" val="1287143753"/>
              </p:ext>
            </p:extLst>
          </p:nvPr>
        </p:nvGraphicFramePr>
        <p:xfrm>
          <a:off x="971600" y="5181599"/>
          <a:ext cx="1009600" cy="797355"/>
        </p:xfrm>
        <a:graphic>
          <a:graphicData uri="http://schemas.openxmlformats.org/presentationml/2006/ole">
            <mc:AlternateContent xmlns:mc="http://schemas.openxmlformats.org/markup-compatibility/2006">
              <mc:Choice xmlns:v="urn:schemas-microsoft-com:vml" Requires="v">
                <p:oleObj spid="_x0000_s65726" name="Ecuación" r:id="rId7" imgW="545863" imgH="431613" progId="Equation.3">
                  <p:embed/>
                </p:oleObj>
              </mc:Choice>
              <mc:Fallback>
                <p:oleObj name="Ecuación" r:id="rId7" imgW="545863" imgH="431613" progId="Equation.3">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600" y="5181599"/>
                        <a:ext cx="1009600" cy="797355"/>
                      </a:xfrm>
                      <a:prstGeom prst="rect">
                        <a:avLst/>
                      </a:prstGeom>
                      <a:noFill/>
                      <a:ln>
                        <a:noFill/>
                      </a:ln>
                      <a:effectLst/>
                      <a:extLst/>
                    </p:spPr>
                  </p:pic>
                </p:oleObj>
              </mc:Fallback>
            </mc:AlternateContent>
          </a:graphicData>
        </a:graphic>
      </p:graphicFrame>
      <p:sp>
        <p:nvSpPr>
          <p:cNvPr id="65545" name="Rectangle 15"/>
          <p:cNvSpPr>
            <a:spLocks noChangeArrowheads="1"/>
          </p:cNvSpPr>
          <p:nvPr/>
        </p:nvSpPr>
        <p:spPr bwMode="auto">
          <a:xfrm>
            <a:off x="152400" y="6019800"/>
            <a:ext cx="3200400" cy="72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_tradnl" sz="2000" dirty="0">
                <a:latin typeface="Comic Sans MS" pitchFamily="66" charset="0"/>
                <a:cs typeface="Arial" pitchFamily="34" charset="0"/>
              </a:rPr>
              <a:t>El </a:t>
            </a:r>
            <a:r>
              <a:rPr lang="es-ES_tradnl" sz="2000" dirty="0" err="1">
                <a:latin typeface="Comic Sans MS" pitchFamily="66" charset="0"/>
                <a:cs typeface="Arial" pitchFamily="34" charset="0"/>
              </a:rPr>
              <a:t>porosímetro</a:t>
            </a:r>
            <a:r>
              <a:rPr lang="es-ES_tradnl" sz="2000" dirty="0">
                <a:latin typeface="Comic Sans MS" pitchFamily="66" charset="0"/>
                <a:cs typeface="Arial" pitchFamily="34" charset="0"/>
              </a:rPr>
              <a:t> de helio usa estos principios</a:t>
            </a:r>
            <a:r>
              <a:rPr lang="es-ES_tradnl" sz="1000" dirty="0">
                <a:latin typeface="Arial" pitchFamily="34" charset="0"/>
                <a:cs typeface="Arial" pitchFamily="34" charset="0"/>
              </a:rPr>
              <a:t> </a:t>
            </a:r>
            <a:endParaRPr lang="es-ES_tradnl" dirty="0"/>
          </a:p>
        </p:txBody>
      </p:sp>
      <p:sp>
        <p:nvSpPr>
          <p:cNvPr id="65546" name="Text Box 16"/>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MLC-1-57</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1610800" y="0"/>
            <a:ext cx="6324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s-ES" sz="2800" b="1" dirty="0">
                <a:solidFill>
                  <a:srgbClr val="FF0000"/>
                </a:solidFill>
                <a:effectLst>
                  <a:outerShdw blurRad="38100" dist="38100" dir="2700000" algn="tl">
                    <a:srgbClr val="000000"/>
                  </a:outerShdw>
                </a:effectLst>
                <a:latin typeface="Comic Sans MS" pitchFamily="66" charset="0"/>
              </a:rPr>
              <a:t>Presentación de los datos</a:t>
            </a:r>
          </a:p>
        </p:txBody>
      </p:sp>
      <p:graphicFrame>
        <p:nvGraphicFramePr>
          <p:cNvPr id="66563" name="Object 3"/>
          <p:cNvGraphicFramePr>
            <a:graphicFrameLocks noChangeAspect="1"/>
          </p:cNvGraphicFramePr>
          <p:nvPr>
            <p:extLst>
              <p:ext uri="{D42A27DB-BD31-4B8C-83A1-F6EECF244321}">
                <p14:modId xmlns:p14="http://schemas.microsoft.com/office/powerpoint/2010/main" val="279246819"/>
              </p:ext>
            </p:extLst>
          </p:nvPr>
        </p:nvGraphicFramePr>
        <p:xfrm>
          <a:off x="1331640" y="425624"/>
          <a:ext cx="6882920" cy="6510180"/>
        </p:xfrm>
        <a:graphic>
          <a:graphicData uri="http://schemas.openxmlformats.org/presentationml/2006/ole">
            <mc:AlternateContent xmlns:mc="http://schemas.openxmlformats.org/markup-compatibility/2006">
              <mc:Choice xmlns:v="urn:schemas-microsoft-com:vml" Requires="v">
                <p:oleObj spid="_x0000_s66624" name="Imagen de mapa de bits" r:id="rId3" imgW="4915586" imgH="4648849" progId="Paint.Picture">
                  <p:embed/>
                </p:oleObj>
              </mc:Choice>
              <mc:Fallback>
                <p:oleObj name="Imagen de mapa de bits" r:id="rId3" imgW="4915586" imgH="4648849"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425624"/>
                        <a:ext cx="6882920" cy="6510180"/>
                      </a:xfrm>
                      <a:prstGeom prst="rect">
                        <a:avLst/>
                      </a:prstGeom>
                      <a:noFill/>
                      <a:ln w="57150">
                        <a:solidFill>
                          <a:srgbClr val="FFDEBD"/>
                        </a:solidFill>
                        <a:miter lim="800000"/>
                        <a:headEnd/>
                        <a:tailEnd/>
                      </a:ln>
                      <a:effectLst/>
                      <a:extLst/>
                    </p:spPr>
                  </p:pic>
                </p:oleObj>
              </mc:Fallback>
            </mc:AlternateContent>
          </a:graphicData>
        </a:graphic>
      </p:graphicFrame>
      <p:sp>
        <p:nvSpPr>
          <p:cNvPr id="66564" name="Text Box 4"/>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MLC-1-58</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84"/>
            <a:ext cx="7772400" cy="1143000"/>
          </a:xfrm>
        </p:spPr>
        <p:txBody>
          <a:bodyPr/>
          <a:lstStyle/>
          <a:p>
            <a:r>
              <a:rPr lang="es-AR" dirty="0"/>
              <a:t>Recursos Convencionales y no convencionales</a:t>
            </a:r>
          </a:p>
        </p:txBody>
      </p:sp>
      <p:sp>
        <p:nvSpPr>
          <p:cNvPr id="3" name="Marcador de contenido 2"/>
          <p:cNvSpPr>
            <a:spLocks noGrp="1"/>
          </p:cNvSpPr>
          <p:nvPr>
            <p:ph idx="1"/>
          </p:nvPr>
        </p:nvSpPr>
        <p:spPr>
          <a:xfrm>
            <a:off x="0" y="1406217"/>
            <a:ext cx="3779912" cy="6008657"/>
          </a:xfrm>
        </p:spPr>
        <p:txBody>
          <a:bodyPr/>
          <a:lstStyle/>
          <a:p>
            <a:pPr marL="0" indent="0" algn="just">
              <a:buNone/>
            </a:pPr>
            <a:r>
              <a:rPr lang="es-AR" sz="2800" dirty="0"/>
              <a:t>Los recursos no convencionales se distinguen de los recursos convencionales porque se encuentran en formaciones geológicas que hacen más difícil y costosa su extracción, y porque requieren la utilización de tecnologías específicas para su desarrollo</a:t>
            </a:r>
            <a:r>
              <a:rPr lang="es-AR" dirty="0"/>
              <a:t>.</a:t>
            </a:r>
          </a:p>
        </p:txBody>
      </p:sp>
      <p:grpSp>
        <p:nvGrpSpPr>
          <p:cNvPr id="4" name="Grupo 3"/>
          <p:cNvGrpSpPr/>
          <p:nvPr/>
        </p:nvGrpSpPr>
        <p:grpSpPr>
          <a:xfrm>
            <a:off x="3779912" y="1406217"/>
            <a:ext cx="5364088" cy="5037630"/>
            <a:chOff x="5056695" y="2358391"/>
            <a:chExt cx="4087305" cy="3346132"/>
          </a:xfrm>
        </p:grpSpPr>
        <p:pic>
          <p:nvPicPr>
            <p:cNvPr id="1026" name="Picture 2" descr="http://player.slideplayer.es/13/3981077/data/images/im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675" y="3284984"/>
              <a:ext cx="3560325" cy="213619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ctor recto 9"/>
            <p:cNvCxnSpPr/>
            <p:nvPr/>
          </p:nvCxnSpPr>
          <p:spPr>
            <a:xfrm flipH="1" flipV="1">
              <a:off x="5172075" y="4255770"/>
              <a:ext cx="2954655" cy="5715"/>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Flecha arriba 11"/>
            <p:cNvSpPr/>
            <p:nvPr/>
          </p:nvSpPr>
          <p:spPr>
            <a:xfrm>
              <a:off x="5074920" y="4010025"/>
              <a:ext cx="274320" cy="1885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800"/>
            </a:p>
          </p:txBody>
        </p:sp>
        <p:sp>
          <p:nvSpPr>
            <p:cNvPr id="14" name="Flecha arriba 13"/>
            <p:cNvSpPr/>
            <p:nvPr/>
          </p:nvSpPr>
          <p:spPr>
            <a:xfrm flipV="1">
              <a:off x="5074920" y="4312920"/>
              <a:ext cx="274320" cy="1885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800"/>
            </a:p>
          </p:txBody>
        </p:sp>
        <p:sp>
          <p:nvSpPr>
            <p:cNvPr id="13" name="Rectángulo 12"/>
            <p:cNvSpPr/>
            <p:nvPr/>
          </p:nvSpPr>
          <p:spPr>
            <a:xfrm rot="16200000">
              <a:off x="4410641" y="3019991"/>
              <a:ext cx="1600200" cy="276999"/>
            </a:xfrm>
            <a:prstGeom prst="rect">
              <a:avLst/>
            </a:prstGeom>
          </p:spPr>
          <p:txBody>
            <a:bodyPr wrap="square">
              <a:spAutoFit/>
            </a:bodyPr>
            <a:lstStyle/>
            <a:p>
              <a:r>
                <a:rPr lang="es-AR" sz="1200" dirty="0">
                  <a:solidFill>
                    <a:schemeClr val="accent1"/>
                  </a:solidFill>
                  <a:latin typeface="Arial" panose="020B0604020202020204" pitchFamily="34" charset="0"/>
                  <a:cs typeface="Arial" panose="020B0604020202020204" pitchFamily="34" charset="0"/>
                </a:rPr>
                <a:t>convencional</a:t>
              </a:r>
            </a:p>
          </p:txBody>
        </p:sp>
        <p:sp>
          <p:nvSpPr>
            <p:cNvPr id="16" name="Rectángulo 15"/>
            <p:cNvSpPr/>
            <p:nvPr/>
          </p:nvSpPr>
          <p:spPr>
            <a:xfrm rot="16200000">
              <a:off x="4395095" y="4765923"/>
              <a:ext cx="1600200" cy="276999"/>
            </a:xfrm>
            <a:prstGeom prst="rect">
              <a:avLst/>
            </a:prstGeom>
          </p:spPr>
          <p:txBody>
            <a:bodyPr wrap="square">
              <a:spAutoFit/>
            </a:bodyPr>
            <a:lstStyle/>
            <a:p>
              <a:r>
                <a:rPr lang="es-AR" sz="1200" dirty="0">
                  <a:solidFill>
                    <a:schemeClr val="accent1"/>
                  </a:solidFill>
                  <a:latin typeface="Arial" panose="020B0604020202020204" pitchFamily="34" charset="0"/>
                  <a:cs typeface="Arial" panose="020B0604020202020204" pitchFamily="34" charset="0"/>
                </a:rPr>
                <a:t>no convencional</a:t>
              </a:r>
            </a:p>
          </p:txBody>
        </p:sp>
      </p:grpSp>
      <p:sp>
        <p:nvSpPr>
          <p:cNvPr id="5" name="Marcador de pie de página 4"/>
          <p:cNvSpPr>
            <a:spLocks noGrp="1"/>
          </p:cNvSpPr>
          <p:nvPr>
            <p:ph type="ftr" sz="quarter" idx="11"/>
          </p:nvPr>
        </p:nvSpPr>
        <p:spPr>
          <a:xfrm>
            <a:off x="4912089" y="6443847"/>
            <a:ext cx="2895600" cy="457200"/>
          </a:xfrm>
        </p:spPr>
        <p:txBody>
          <a:bodyPr/>
          <a:lstStyle/>
          <a:p>
            <a:r>
              <a:rPr lang="es-AR" dirty="0"/>
              <a:t>ABSM</a:t>
            </a:r>
          </a:p>
        </p:txBody>
      </p:sp>
    </p:spTree>
    <p:extLst>
      <p:ext uri="{BB962C8B-B14F-4D97-AF65-F5344CB8AC3E}">
        <p14:creationId xmlns:p14="http://schemas.microsoft.com/office/powerpoint/2010/main" val="227142365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0" y="3110"/>
            <a:ext cx="9144000" cy="1487760"/>
          </a:xfrm>
        </p:spPr>
        <p:txBody>
          <a:bodyPr/>
          <a:lstStyle/>
          <a:p>
            <a:pPr eaLnBrk="1" hangingPunct="1">
              <a:defRPr/>
            </a:pPr>
            <a:r>
              <a:rPr lang="es-AR" sz="3200" b="1" smtClean="0">
                <a:solidFill>
                  <a:srgbClr val="FF00FF"/>
                </a:solidFill>
                <a:effectLst>
                  <a:outerShdw blurRad="38100" dist="38100" dir="2700000" algn="tl">
                    <a:srgbClr val="000000"/>
                  </a:outerShdw>
                </a:effectLst>
                <a:latin typeface="Comic Sans MS" pitchFamily="66" charset="0"/>
              </a:rPr>
              <a:t>Corrección de los valores de las m</a:t>
            </a:r>
            <a:r>
              <a:rPr lang="es-ES" sz="3200" b="1" smtClean="0">
                <a:solidFill>
                  <a:srgbClr val="FF00FF"/>
                </a:solidFill>
                <a:effectLst>
                  <a:outerShdw blurRad="38100" dist="38100" dir="2700000" algn="tl">
                    <a:srgbClr val="000000"/>
                  </a:outerShdw>
                </a:effectLst>
                <a:latin typeface="Comic Sans MS" pitchFamily="66" charset="0"/>
              </a:rPr>
              <a:t>ediciones de </a:t>
            </a:r>
            <a:r>
              <a:rPr lang="es-AR" sz="3200" b="1" smtClean="0">
                <a:solidFill>
                  <a:srgbClr val="FF00FF"/>
                </a:solidFill>
                <a:effectLst>
                  <a:outerShdw blurRad="38100" dist="38100" dir="2700000" algn="tl">
                    <a:srgbClr val="000000"/>
                  </a:outerShdw>
                </a:effectLst>
                <a:latin typeface="Comic Sans MS" pitchFamily="66" charset="0"/>
              </a:rPr>
              <a:t>p</a:t>
            </a:r>
            <a:r>
              <a:rPr lang="es-ES" sz="3200" b="1" smtClean="0">
                <a:solidFill>
                  <a:srgbClr val="FF00FF"/>
                </a:solidFill>
                <a:effectLst>
                  <a:outerShdw blurRad="38100" dist="38100" dir="2700000" algn="tl">
                    <a:srgbClr val="000000"/>
                  </a:outerShdw>
                </a:effectLst>
                <a:latin typeface="Comic Sans MS" pitchFamily="66" charset="0"/>
              </a:rPr>
              <a:t>orosidad</a:t>
            </a:r>
            <a:r>
              <a:rPr lang="es-AR" sz="3200" b="1" smtClean="0">
                <a:solidFill>
                  <a:srgbClr val="FF00FF"/>
                </a:solidFill>
                <a:effectLst>
                  <a:outerShdw blurRad="38100" dist="38100" dir="2700000" algn="tl">
                    <a:srgbClr val="000000"/>
                  </a:outerShdw>
                </a:effectLst>
                <a:latin typeface="Comic Sans MS" pitchFamily="66" charset="0"/>
              </a:rPr>
              <a:t> de las coronas</a:t>
            </a:r>
            <a:endParaRPr lang="es-ES_tradnl" sz="3200" b="1" smtClean="0">
              <a:solidFill>
                <a:srgbClr val="FF00FF"/>
              </a:solidFill>
              <a:effectLst>
                <a:outerShdw blurRad="38100" dist="38100" dir="2700000" algn="tl">
                  <a:srgbClr val="000000"/>
                </a:outerShdw>
              </a:effectLst>
              <a:latin typeface="Comic Sans MS" pitchFamily="66" charset="0"/>
            </a:endParaRPr>
          </a:p>
        </p:txBody>
      </p:sp>
      <p:sp>
        <p:nvSpPr>
          <p:cNvPr id="110595" name="Rectangle 3"/>
          <p:cNvSpPr>
            <a:spLocks noGrp="1" noChangeArrowheads="1"/>
          </p:cNvSpPr>
          <p:nvPr>
            <p:ph type="body" idx="1"/>
          </p:nvPr>
        </p:nvSpPr>
        <p:spPr>
          <a:xfrm>
            <a:off x="250825" y="1355035"/>
            <a:ext cx="8458200" cy="1524000"/>
          </a:xfrm>
        </p:spPr>
        <p:txBody>
          <a:bodyPr/>
          <a:lstStyle/>
          <a:p>
            <a:pPr marL="0" indent="0" algn="just" eaLnBrk="1" hangingPunct="1">
              <a:buFontTx/>
              <a:buNone/>
              <a:defRPr/>
            </a:pPr>
            <a:r>
              <a:rPr lang="es-ES_tradnl" sz="2000" b="1" dirty="0" smtClean="0">
                <a:latin typeface="Comic Sans MS" pitchFamily="66" charset="0"/>
              </a:rPr>
              <a:t>La roca en las condiciones de reservorio está sometida a las </a:t>
            </a:r>
            <a:r>
              <a:rPr lang="es-ES_tradnl" sz="2000" b="1" dirty="0" smtClean="0">
                <a:solidFill>
                  <a:srgbClr val="FF0000"/>
                </a:solidFill>
                <a:effectLst>
                  <a:outerShdw blurRad="38100" dist="38100" dir="2700000" algn="tl">
                    <a:srgbClr val="000000"/>
                  </a:outerShdw>
                </a:effectLst>
                <a:latin typeface="Comic Sans MS" pitchFamily="66" charset="0"/>
              </a:rPr>
              <a:t>tensiones de sobrecarga</a:t>
            </a:r>
            <a:r>
              <a:rPr lang="es-ES_tradnl" sz="2000" b="1" dirty="0" smtClean="0">
                <a:latin typeface="Comic Sans MS" pitchFamily="66" charset="0"/>
              </a:rPr>
              <a:t>, mientras la corona obtenida en la superficie esta libre de ellas. </a:t>
            </a:r>
            <a:endParaRPr lang="es-ES_tradnl" sz="2000" b="1" dirty="0" smtClean="0">
              <a:solidFill>
                <a:srgbClr val="FF0000"/>
              </a:solidFill>
              <a:latin typeface="Comic Sans MS" pitchFamily="66" charset="0"/>
            </a:endParaRPr>
          </a:p>
        </p:txBody>
      </p:sp>
      <p:sp>
        <p:nvSpPr>
          <p:cNvPr id="67588" name="Rectangle 5"/>
          <p:cNvSpPr>
            <a:spLocks noChangeArrowheads="1"/>
          </p:cNvSpPr>
          <p:nvPr/>
        </p:nvSpPr>
        <p:spPr bwMode="auto">
          <a:xfrm>
            <a:off x="107504" y="2743200"/>
            <a:ext cx="4845496"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_tradnl" sz="2000" b="1" dirty="0">
                <a:solidFill>
                  <a:srgbClr val="FF0000"/>
                </a:solidFill>
                <a:latin typeface="Comic Sans MS" pitchFamily="66" charset="0"/>
              </a:rPr>
              <a:t>Los valores de porosidad obtenidos en laboratorio </a:t>
            </a:r>
            <a:r>
              <a:rPr lang="es-ES_tradnl" dirty="0">
                <a:solidFill>
                  <a:srgbClr val="FF0000"/>
                </a:solidFill>
                <a:latin typeface="Comic Sans MS" pitchFamily="66" charset="0"/>
              </a:rPr>
              <a:t>(</a:t>
            </a:r>
            <a:r>
              <a:rPr lang="es-ES_tradnl" dirty="0" err="1">
                <a:solidFill>
                  <a:srgbClr val="FF0000"/>
                </a:solidFill>
                <a:latin typeface="Symbol" pitchFamily="18" charset="2"/>
              </a:rPr>
              <a:t>f</a:t>
            </a:r>
            <a:r>
              <a:rPr lang="es-ES_tradnl" baseline="-25000" dirty="0" err="1">
                <a:solidFill>
                  <a:srgbClr val="FF0000"/>
                </a:solidFill>
                <a:latin typeface="Comic Sans MS" pitchFamily="66" charset="0"/>
              </a:rPr>
              <a:t>L</a:t>
            </a:r>
            <a:r>
              <a:rPr lang="es-ES_tradnl" dirty="0">
                <a:solidFill>
                  <a:srgbClr val="FF0000"/>
                </a:solidFill>
                <a:latin typeface="Comic Sans MS" pitchFamily="66" charset="0"/>
              </a:rPr>
              <a:t>)</a:t>
            </a:r>
            <a:r>
              <a:rPr lang="es-ES_tradnl" sz="2000" dirty="0">
                <a:latin typeface="Comic Sans MS" pitchFamily="66" charset="0"/>
              </a:rPr>
              <a:t> </a:t>
            </a:r>
            <a:r>
              <a:rPr lang="es-ES_tradnl" sz="2000" b="1" dirty="0">
                <a:solidFill>
                  <a:srgbClr val="FF0000"/>
                </a:solidFill>
                <a:latin typeface="Comic Sans MS" pitchFamily="66" charset="0"/>
              </a:rPr>
              <a:t>son mayores que en las condiciones del reservorio </a:t>
            </a:r>
            <a:r>
              <a:rPr lang="es-ES_tradnl" dirty="0">
                <a:solidFill>
                  <a:srgbClr val="FF0000"/>
                </a:solidFill>
                <a:latin typeface="Comic Sans MS" pitchFamily="66" charset="0"/>
              </a:rPr>
              <a:t>(</a:t>
            </a:r>
            <a:r>
              <a:rPr lang="es-ES_tradnl" dirty="0" err="1">
                <a:solidFill>
                  <a:srgbClr val="FF0000"/>
                </a:solidFill>
                <a:latin typeface="Symbol" pitchFamily="18" charset="2"/>
              </a:rPr>
              <a:t>f</a:t>
            </a:r>
            <a:r>
              <a:rPr lang="es-ES_tradnl" baseline="-25000" dirty="0" err="1">
                <a:solidFill>
                  <a:srgbClr val="FF0000"/>
                </a:solidFill>
                <a:latin typeface="Comic Sans MS" pitchFamily="66" charset="0"/>
              </a:rPr>
              <a:t>R</a:t>
            </a:r>
            <a:r>
              <a:rPr lang="es-ES_tradnl" dirty="0">
                <a:solidFill>
                  <a:srgbClr val="FF0000"/>
                </a:solidFill>
                <a:latin typeface="Comic Sans MS" pitchFamily="66" charset="0"/>
              </a:rPr>
              <a:t>)</a:t>
            </a:r>
            <a:r>
              <a:rPr lang="es-ES_tradnl" sz="2000" b="1" dirty="0">
                <a:solidFill>
                  <a:srgbClr val="FF0000"/>
                </a:solidFill>
                <a:latin typeface="Comic Sans MS" pitchFamily="66" charset="0"/>
              </a:rPr>
              <a:t>. </a:t>
            </a:r>
          </a:p>
          <a:p>
            <a:endParaRPr lang="es-ES_tradnl" sz="2000" b="1" dirty="0">
              <a:solidFill>
                <a:srgbClr val="FF0000"/>
              </a:solidFill>
              <a:latin typeface="Comic Sans MS" pitchFamily="66" charset="0"/>
            </a:endParaRPr>
          </a:p>
          <a:p>
            <a:endParaRPr lang="es-ES_tradnl" sz="2000" b="1" dirty="0">
              <a:solidFill>
                <a:srgbClr val="FF0000"/>
              </a:solidFill>
              <a:latin typeface="Comic Sans MS" pitchFamily="66" charset="0"/>
            </a:endParaRPr>
          </a:p>
          <a:p>
            <a:r>
              <a:rPr lang="es-ES_tradnl" sz="2000" b="1" dirty="0">
                <a:solidFill>
                  <a:srgbClr val="FF0000"/>
                </a:solidFill>
                <a:latin typeface="Comic Sans MS" pitchFamily="66" charset="0"/>
              </a:rPr>
              <a:t>La s</a:t>
            </a:r>
            <a:r>
              <a:rPr lang="es-ES_tradnl" sz="2000" b="1" dirty="0">
                <a:solidFill>
                  <a:srgbClr val="FF0000"/>
                </a:solidFill>
                <a:latin typeface="Comic Sans MS" pitchFamily="66" charset="0"/>
                <a:cs typeface="Arial" pitchFamily="34" charset="0"/>
              </a:rPr>
              <a:t>obreestimación dependerá de la compresibilidad del volumen </a:t>
            </a:r>
            <a:r>
              <a:rPr lang="es-ES_tradnl" sz="2000" b="1" dirty="0" err="1">
                <a:solidFill>
                  <a:srgbClr val="FF0000"/>
                </a:solidFill>
                <a:latin typeface="Comic Sans MS" pitchFamily="66" charset="0"/>
                <a:cs typeface="Arial" pitchFamily="34" charset="0"/>
              </a:rPr>
              <a:t>poral</a:t>
            </a:r>
            <a:r>
              <a:rPr lang="es-ES_tradnl" sz="2000" b="1" dirty="0">
                <a:solidFill>
                  <a:srgbClr val="FF0000"/>
                </a:solidFill>
                <a:latin typeface="Comic Sans MS" pitchFamily="66" charset="0"/>
                <a:cs typeface="Arial" pitchFamily="34" charset="0"/>
              </a:rPr>
              <a:t> de las rocas y la porosidad inicial in-situ.</a:t>
            </a:r>
            <a:endParaRPr lang="es-ES_tradnl" sz="2000" dirty="0">
              <a:latin typeface="Comic Sans MS" pitchFamily="66" charset="0"/>
            </a:endParaRPr>
          </a:p>
        </p:txBody>
      </p:sp>
      <p:sp>
        <p:nvSpPr>
          <p:cNvPr id="67589" name="Rectangle 7"/>
          <p:cNvSpPr>
            <a:spLocks noChangeArrowheads="1"/>
          </p:cNvSpPr>
          <p:nvPr/>
        </p:nvSpPr>
        <p:spPr bwMode="auto">
          <a:xfrm>
            <a:off x="539552" y="6096000"/>
            <a:ext cx="41764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_tradnl" sz="2000" dirty="0">
                <a:latin typeface="Symbol" pitchFamily="18" charset="2"/>
              </a:rPr>
              <a:t>D</a:t>
            </a:r>
            <a:r>
              <a:rPr lang="es-ES_tradnl" sz="2000" dirty="0">
                <a:latin typeface="Comic Sans MS" pitchFamily="66" charset="0"/>
              </a:rPr>
              <a:t>P</a:t>
            </a:r>
            <a:r>
              <a:rPr lang="es-ES_tradnl" sz="2000" baseline="-25000" dirty="0">
                <a:latin typeface="Comic Sans MS" pitchFamily="66" charset="0"/>
              </a:rPr>
              <a:t>N</a:t>
            </a:r>
            <a:r>
              <a:rPr lang="es-ES_tradnl" sz="2000" dirty="0">
                <a:latin typeface="Comic Sans MS" pitchFamily="66" charset="0"/>
              </a:rPr>
              <a:t>=(</a:t>
            </a:r>
            <a:r>
              <a:rPr lang="es-ES_tradnl" sz="2000" dirty="0" err="1">
                <a:latin typeface="Comic Sans MS" pitchFamily="66" charset="0"/>
              </a:rPr>
              <a:t>P</a:t>
            </a:r>
            <a:r>
              <a:rPr lang="es-ES_tradnl" sz="2000" baseline="-25000" dirty="0" err="1">
                <a:latin typeface="Comic Sans MS" pitchFamily="66" charset="0"/>
              </a:rPr>
              <a:t>sobrecarga</a:t>
            </a:r>
            <a:r>
              <a:rPr lang="es-ES_tradnl" sz="2000" dirty="0" err="1">
                <a:latin typeface="Comic Sans MS" pitchFamily="66" charset="0"/>
              </a:rPr>
              <a:t>-P</a:t>
            </a:r>
            <a:r>
              <a:rPr lang="es-ES_tradnl" sz="2000" baseline="-25000" dirty="0" err="1">
                <a:latin typeface="Comic Sans MS" pitchFamily="66" charset="0"/>
              </a:rPr>
              <a:t>fluido</a:t>
            </a:r>
            <a:r>
              <a:rPr lang="es-ES_tradnl" sz="2000" dirty="0">
                <a:latin typeface="Comic Sans MS" pitchFamily="66" charset="0"/>
              </a:rPr>
              <a:t>) psi</a:t>
            </a:r>
            <a:endParaRPr lang="es-ES" sz="2000" dirty="0">
              <a:latin typeface="Comic Sans MS" pitchFamily="66" charset="0"/>
            </a:endParaRPr>
          </a:p>
        </p:txBody>
      </p:sp>
      <p:pic>
        <p:nvPicPr>
          <p:cNvPr id="6759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259475"/>
            <a:ext cx="4427984" cy="4456009"/>
          </a:xfrm>
          <a:prstGeom prst="rect">
            <a:avLst/>
          </a:prstGeom>
          <a:noFill/>
          <a:ln w="28575">
            <a:solidFill>
              <a:srgbClr val="FF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1" name="Text Box 11"/>
          <p:cNvSpPr txBox="1">
            <a:spLocks noChangeArrowheads="1"/>
          </p:cNvSpPr>
          <p:nvPr/>
        </p:nvSpPr>
        <p:spPr bwMode="auto">
          <a:xfrm>
            <a:off x="8274050" y="6583363"/>
            <a:ext cx="869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MLC-1-59</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7938" y="13550"/>
            <a:ext cx="9151938" cy="1143000"/>
          </a:xfrm>
        </p:spPr>
        <p:txBody>
          <a:bodyPr/>
          <a:lstStyle/>
          <a:p>
            <a:pPr eaLnBrk="1" hangingPunct="1">
              <a:defRPr/>
            </a:pPr>
            <a:r>
              <a:rPr lang="es-ES_tradnl" sz="3000" b="1" dirty="0" smtClean="0">
                <a:solidFill>
                  <a:srgbClr val="FF00FF"/>
                </a:solidFill>
                <a:effectLst>
                  <a:outerShdw blurRad="38100" dist="38100" dir="2700000" algn="tl">
                    <a:srgbClr val="000000"/>
                  </a:outerShdw>
                </a:effectLst>
                <a:latin typeface="Comic Sans MS" pitchFamily="66" charset="0"/>
                <a:cs typeface="Arial" pitchFamily="34" charset="0"/>
              </a:rPr>
              <a:t>Factor de resistividad de formación o factor de formación, o factor de resistividad</a:t>
            </a:r>
            <a:r>
              <a:rPr lang="es-ES_tradnl" sz="3000" dirty="0" smtClean="0">
                <a:effectLst>
                  <a:outerShdw blurRad="38100" dist="38100" dir="2700000" algn="tl">
                    <a:srgbClr val="FFFFFF"/>
                  </a:outerShdw>
                </a:effectLst>
                <a:latin typeface="Comic Sans MS" pitchFamily="66" charset="0"/>
                <a:cs typeface="Arial" pitchFamily="34" charset="0"/>
              </a:rPr>
              <a:t> </a:t>
            </a:r>
            <a:r>
              <a:rPr lang="es-ES_tradnl" sz="3000" b="1" dirty="0" smtClean="0">
                <a:solidFill>
                  <a:srgbClr val="FF00FF"/>
                </a:solidFill>
                <a:effectLst>
                  <a:outerShdw blurRad="38100" dist="38100" dir="2700000" algn="tl">
                    <a:srgbClr val="000000"/>
                  </a:outerShdw>
                </a:effectLst>
                <a:latin typeface="Comic Sans MS" pitchFamily="66" charset="0"/>
                <a:cs typeface="Arial" pitchFamily="34" charset="0"/>
              </a:rPr>
              <a:t>“F”</a:t>
            </a:r>
            <a:endParaRPr lang="es-ES" sz="3000" b="1" dirty="0" smtClean="0">
              <a:solidFill>
                <a:srgbClr val="FF00FF"/>
              </a:solidFill>
              <a:effectLst>
                <a:outerShdw blurRad="38100" dist="38100" dir="2700000" algn="tl">
                  <a:srgbClr val="000000"/>
                </a:outerShdw>
              </a:effectLst>
              <a:latin typeface="Comic Sans MS" pitchFamily="66" charset="0"/>
              <a:cs typeface="Arial" pitchFamily="34" charset="0"/>
            </a:endParaRPr>
          </a:p>
        </p:txBody>
      </p:sp>
      <p:sp>
        <p:nvSpPr>
          <p:cNvPr id="68611" name="Rectangle 3"/>
          <p:cNvSpPr>
            <a:spLocks noGrp="1" noChangeArrowheads="1"/>
          </p:cNvSpPr>
          <p:nvPr>
            <p:ph type="body" idx="1"/>
          </p:nvPr>
        </p:nvSpPr>
        <p:spPr>
          <a:xfrm>
            <a:off x="179512" y="1340767"/>
            <a:ext cx="8126288" cy="1574233"/>
          </a:xfrm>
        </p:spPr>
        <p:txBody>
          <a:bodyPr/>
          <a:lstStyle/>
          <a:p>
            <a:pPr marL="0" indent="0" algn="just" eaLnBrk="1" hangingPunct="1">
              <a:buFontTx/>
              <a:buNone/>
            </a:pPr>
            <a:r>
              <a:rPr lang="es-ES_tradnl" sz="2400" dirty="0" smtClean="0">
                <a:latin typeface="Comic Sans MS" pitchFamily="66" charset="0"/>
                <a:cs typeface="Arial" pitchFamily="34" charset="0"/>
              </a:rPr>
              <a:t>Es la relación entre la Resistividad de la roca completamente saturada con agua salada / Resistividad de la salmuera </a:t>
            </a:r>
            <a:r>
              <a:rPr lang="es-ES_tradnl" sz="2400" dirty="0" err="1" smtClean="0">
                <a:latin typeface="Comic Sans MS" pitchFamily="66" charset="0"/>
                <a:cs typeface="Arial" pitchFamily="34" charset="0"/>
              </a:rPr>
              <a:t>saturante</a:t>
            </a:r>
            <a:r>
              <a:rPr lang="es-ES_tradnl" sz="2400" dirty="0" smtClean="0">
                <a:latin typeface="Comic Sans MS" pitchFamily="66" charset="0"/>
                <a:cs typeface="Arial" pitchFamily="34" charset="0"/>
              </a:rPr>
              <a:t> = Ro/</a:t>
            </a:r>
            <a:r>
              <a:rPr lang="es-ES_tradnl" sz="2400" dirty="0" err="1" smtClean="0">
                <a:latin typeface="Comic Sans MS" pitchFamily="66" charset="0"/>
                <a:cs typeface="Arial" pitchFamily="34" charset="0"/>
              </a:rPr>
              <a:t>Rw</a:t>
            </a:r>
            <a:endParaRPr lang="es-ES" sz="2400" b="1" dirty="0" smtClean="0">
              <a:latin typeface="Comic Sans MS" pitchFamily="66" charset="0"/>
              <a:cs typeface="Arial" pitchFamily="34" charset="0"/>
            </a:endParaRPr>
          </a:p>
        </p:txBody>
      </p:sp>
      <p:graphicFrame>
        <p:nvGraphicFramePr>
          <p:cNvPr id="68612" name="Object 4"/>
          <p:cNvGraphicFramePr>
            <a:graphicFrameLocks noChangeAspect="1"/>
          </p:cNvGraphicFramePr>
          <p:nvPr>
            <p:extLst>
              <p:ext uri="{D42A27DB-BD31-4B8C-83A1-F6EECF244321}">
                <p14:modId xmlns:p14="http://schemas.microsoft.com/office/powerpoint/2010/main" val="4199558416"/>
              </p:ext>
            </p:extLst>
          </p:nvPr>
        </p:nvGraphicFramePr>
        <p:xfrm>
          <a:off x="6400800" y="2971800"/>
          <a:ext cx="2203648" cy="1815715"/>
        </p:xfrm>
        <a:graphic>
          <a:graphicData uri="http://schemas.openxmlformats.org/presentationml/2006/ole">
            <mc:AlternateContent xmlns:mc="http://schemas.openxmlformats.org/markup-compatibility/2006">
              <mc:Choice xmlns:v="urn:schemas-microsoft-com:vml" Requires="v">
                <p:oleObj spid="_x0000_s68675" name="Ecuación" r:id="rId3" imgW="508000" imgH="419100" progId="Equation.3">
                  <p:embed/>
                </p:oleObj>
              </mc:Choice>
              <mc:Fallback>
                <p:oleObj name="Ecuación" r:id="rId3" imgW="508000" imgH="4191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971800"/>
                        <a:ext cx="2203648" cy="1815715"/>
                      </a:xfrm>
                      <a:prstGeom prst="rect">
                        <a:avLst/>
                      </a:prstGeom>
                      <a:noFill/>
                      <a:ln w="57150">
                        <a:solidFill>
                          <a:srgbClr val="FF0000"/>
                        </a:solidFill>
                        <a:miter lim="800000"/>
                        <a:headEnd/>
                        <a:tailEnd/>
                      </a:ln>
                      <a:effectLst/>
                      <a:extLst/>
                    </p:spPr>
                  </p:pic>
                </p:oleObj>
              </mc:Fallback>
            </mc:AlternateContent>
          </a:graphicData>
        </a:graphic>
      </p:graphicFrame>
      <p:sp>
        <p:nvSpPr>
          <p:cNvPr id="68613" name="Text Box 5"/>
          <p:cNvSpPr txBox="1">
            <a:spLocks noChangeArrowheads="1"/>
          </p:cNvSpPr>
          <p:nvPr/>
        </p:nvSpPr>
        <p:spPr bwMode="auto">
          <a:xfrm>
            <a:off x="179512" y="3124200"/>
            <a:ext cx="60688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pPr>
            <a:r>
              <a:rPr lang="es-ES_tradnl" dirty="0">
                <a:latin typeface="Comic Sans MS" pitchFamily="66" charset="0"/>
                <a:cs typeface="Arial" pitchFamily="34" charset="0"/>
              </a:rPr>
              <a:t>Depende de la porosidad, siendo infinito cuando </a:t>
            </a:r>
            <a:r>
              <a:rPr lang="es-ES_tradnl" dirty="0">
                <a:latin typeface="Symbol" pitchFamily="18" charset="2"/>
                <a:cs typeface="Arial" pitchFamily="34" charset="0"/>
              </a:rPr>
              <a:t>f</a:t>
            </a:r>
            <a:r>
              <a:rPr lang="es-ES_tradnl" dirty="0">
                <a:latin typeface="Comic Sans MS" pitchFamily="66" charset="0"/>
                <a:cs typeface="Arial" pitchFamily="34" charset="0"/>
              </a:rPr>
              <a:t>=0, y 1 cuando </a:t>
            </a:r>
            <a:r>
              <a:rPr lang="es-ES_tradnl" dirty="0">
                <a:latin typeface="Symbol" pitchFamily="18" charset="2"/>
                <a:cs typeface="Arial" pitchFamily="34" charset="0"/>
              </a:rPr>
              <a:t>f</a:t>
            </a:r>
            <a:r>
              <a:rPr lang="es-ES_tradnl" dirty="0">
                <a:latin typeface="Comic Sans MS" pitchFamily="66" charset="0"/>
                <a:cs typeface="Arial" pitchFamily="34" charset="0"/>
              </a:rPr>
              <a:t>=1, siendo la relación propuesta:</a:t>
            </a:r>
          </a:p>
        </p:txBody>
      </p:sp>
      <p:sp>
        <p:nvSpPr>
          <p:cNvPr id="68614" name="Rectangle 6"/>
          <p:cNvSpPr>
            <a:spLocks noChangeArrowheads="1"/>
          </p:cNvSpPr>
          <p:nvPr/>
        </p:nvSpPr>
        <p:spPr bwMode="auto">
          <a:xfrm>
            <a:off x="349625" y="5191536"/>
            <a:ext cx="878497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spcBef>
                <a:spcPct val="50000"/>
              </a:spcBef>
            </a:pPr>
            <a:r>
              <a:rPr lang="es-ES_tradnl" sz="2000" dirty="0">
                <a:latin typeface="Comic Sans MS" pitchFamily="66" charset="0"/>
                <a:cs typeface="Arial" pitchFamily="34" charset="0"/>
              </a:rPr>
              <a:t>Donde</a:t>
            </a:r>
          </a:p>
          <a:p>
            <a:pPr marL="457200" indent="-457200">
              <a:spcBef>
                <a:spcPct val="50000"/>
              </a:spcBef>
            </a:pPr>
            <a:r>
              <a:rPr lang="es-ES_tradnl" sz="2000" dirty="0">
                <a:latin typeface="Comic Sans MS" pitchFamily="66" charset="0"/>
                <a:cs typeface="Arial" pitchFamily="34" charset="0"/>
              </a:rPr>
              <a:t>a </a:t>
            </a:r>
            <a:r>
              <a:rPr lang="es-ES_tradnl" sz="2000" dirty="0">
                <a:latin typeface="Comic Sans MS" pitchFamily="66" charset="0"/>
                <a:cs typeface="Arial" pitchFamily="34" charset="0"/>
                <a:sym typeface="Symbol" pitchFamily="18" charset="2"/>
              </a:rPr>
              <a:t></a:t>
            </a:r>
            <a:r>
              <a:rPr lang="es-ES_tradnl" sz="2000" dirty="0">
                <a:latin typeface="Comic Sans MS" pitchFamily="66" charset="0"/>
                <a:cs typeface="Arial" pitchFamily="34" charset="0"/>
              </a:rPr>
              <a:t> 1 (tomado como 0,81 para areniscas, 1 para carbonatos); </a:t>
            </a:r>
          </a:p>
          <a:p>
            <a:pPr marL="457200" indent="-457200">
              <a:spcBef>
                <a:spcPct val="50000"/>
              </a:spcBef>
            </a:pPr>
            <a:r>
              <a:rPr lang="es-ES_tradnl" sz="2000" dirty="0">
                <a:latin typeface="Comic Sans MS" pitchFamily="66" charset="0"/>
                <a:cs typeface="Arial" pitchFamily="34" charset="0"/>
              </a:rPr>
              <a:t>m </a:t>
            </a:r>
            <a:r>
              <a:rPr lang="es-ES_tradnl" sz="2000" dirty="0">
                <a:latin typeface="Comic Sans MS" pitchFamily="66" charset="0"/>
                <a:cs typeface="Arial" pitchFamily="34" charset="0"/>
                <a:sym typeface="Symbol" pitchFamily="18" charset="2"/>
              </a:rPr>
              <a:t></a:t>
            </a:r>
            <a:r>
              <a:rPr lang="es-ES_tradnl" sz="2000" dirty="0">
                <a:latin typeface="Comic Sans MS" pitchFamily="66" charset="0"/>
                <a:cs typeface="Arial" pitchFamily="34" charset="0"/>
              </a:rPr>
              <a:t> 2.</a:t>
            </a:r>
            <a:endParaRPr lang="es-ES" sz="2000" dirty="0">
              <a:latin typeface="Comic Sans MS" pitchFamily="66" charset="0"/>
              <a:cs typeface="Arial" pitchFamily="34" charset="0"/>
            </a:endParaRPr>
          </a:p>
        </p:txBody>
      </p:sp>
      <p:sp>
        <p:nvSpPr>
          <p:cNvPr id="68615"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MLC-1-60</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79425" y="-114300"/>
            <a:ext cx="8466138" cy="838200"/>
          </a:xfrm>
        </p:spPr>
        <p:txBody>
          <a:bodyPr/>
          <a:lstStyle/>
          <a:p>
            <a:pPr eaLnBrk="1" hangingPunct="1">
              <a:defRPr/>
            </a:pPr>
            <a:r>
              <a:rPr lang="es-ES_tradnl" sz="3200" b="1" dirty="0" smtClean="0">
                <a:solidFill>
                  <a:srgbClr val="FF00FF"/>
                </a:solidFill>
                <a:effectLst>
                  <a:outerShdw blurRad="38100" dist="38100" dir="2700000" algn="tl">
                    <a:srgbClr val="000000"/>
                  </a:outerShdw>
                </a:effectLst>
                <a:latin typeface="Comic Sans MS" pitchFamily="66" charset="0"/>
                <a:cs typeface="Arial" pitchFamily="34" charset="0"/>
              </a:rPr>
              <a:t>Factor de resistividad de formación</a:t>
            </a:r>
            <a:endParaRPr lang="es-ES_tradnl" b="1" dirty="0" smtClean="0">
              <a:latin typeface="Arial" pitchFamily="34" charset="0"/>
              <a:cs typeface="Arial" pitchFamily="34" charset="0"/>
            </a:endParaRPr>
          </a:p>
        </p:txBody>
      </p:sp>
      <p:pic>
        <p:nvPicPr>
          <p:cNvPr id="69635" name="Picture 3"/>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3886200" y="857591"/>
            <a:ext cx="5257800" cy="5543209"/>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accent1"/>
                  </a:outerShdw>
                </a:effectLst>
              </a14:hiddenEffects>
            </a:ext>
          </a:extLst>
        </p:spPr>
      </p:pic>
      <p:sp>
        <p:nvSpPr>
          <p:cNvPr id="114692" name="Text Box 4"/>
          <p:cNvSpPr txBox="1">
            <a:spLocks noChangeArrowheads="1"/>
          </p:cNvSpPr>
          <p:nvPr/>
        </p:nvSpPr>
        <p:spPr bwMode="auto">
          <a:xfrm>
            <a:off x="0" y="723900"/>
            <a:ext cx="38862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defRPr/>
            </a:pPr>
            <a:r>
              <a:rPr lang="es-ES_tradnl" sz="2000" dirty="0">
                <a:latin typeface="Comic Sans MS" pitchFamily="66" charset="0"/>
              </a:rPr>
              <a:t>El factor de formación se puede medir mediante un puente conductivo de corriente alterna,</a:t>
            </a:r>
            <a:r>
              <a:rPr lang="es-ES_tradnl" sz="2000" b="1" dirty="0">
                <a:solidFill>
                  <a:srgbClr val="3333CC"/>
                </a:solidFill>
                <a:effectLst>
                  <a:outerShdw blurRad="38100" dist="38100" dir="2700000" algn="tl">
                    <a:srgbClr val="000000"/>
                  </a:outerShdw>
                </a:effectLst>
                <a:latin typeface="Comic Sans MS" pitchFamily="66" charset="0"/>
              </a:rPr>
              <a:t> </a:t>
            </a:r>
            <a:r>
              <a:rPr lang="es-ES_tradnl" sz="2000" u="sng" dirty="0">
                <a:solidFill>
                  <a:srgbClr val="3333CC"/>
                </a:solidFill>
                <a:latin typeface="Comic Sans MS" pitchFamily="66" charset="0"/>
              </a:rPr>
              <a:t>la corona saturada</a:t>
            </a:r>
            <a:r>
              <a:rPr lang="es-ES_tradnl" sz="2000" dirty="0">
                <a:solidFill>
                  <a:srgbClr val="3333CC"/>
                </a:solidFill>
                <a:latin typeface="Comic Sans MS" pitchFamily="66" charset="0"/>
              </a:rPr>
              <a:t> es sostenida entre los electrodos en el circuito</a:t>
            </a:r>
            <a:r>
              <a:rPr lang="es-ES_tradnl" sz="2000" b="1" dirty="0">
                <a:solidFill>
                  <a:srgbClr val="3333CC"/>
                </a:solidFill>
                <a:effectLst>
                  <a:outerShdw blurRad="38100" dist="38100" dir="2700000" algn="tl">
                    <a:srgbClr val="000000"/>
                  </a:outerShdw>
                </a:effectLst>
                <a:latin typeface="Comic Sans MS" pitchFamily="66" charset="0"/>
              </a:rPr>
              <a:t>.</a:t>
            </a:r>
          </a:p>
          <a:p>
            <a:pPr eaLnBrk="0" hangingPunct="0">
              <a:defRPr/>
            </a:pPr>
            <a:endParaRPr lang="es-ES_tradnl" sz="2000" b="1" dirty="0">
              <a:solidFill>
                <a:srgbClr val="3333CC"/>
              </a:solidFill>
              <a:effectLst>
                <a:outerShdw blurRad="38100" dist="38100" dir="2700000" algn="tl">
                  <a:srgbClr val="000000"/>
                </a:outerShdw>
              </a:effectLst>
              <a:latin typeface="Comic Sans MS" pitchFamily="66" charset="0"/>
            </a:endParaRPr>
          </a:p>
          <a:p>
            <a:pPr eaLnBrk="0" hangingPunct="0">
              <a:defRPr/>
            </a:pPr>
            <a:r>
              <a:rPr lang="es-ES_tradnl" sz="2000" dirty="0">
                <a:solidFill>
                  <a:srgbClr val="008000"/>
                </a:solidFill>
                <a:latin typeface="Comic Sans MS" pitchFamily="66" charset="0"/>
              </a:rPr>
              <a:t>La resistividad de la salmuera se determina con </a:t>
            </a:r>
            <a:r>
              <a:rPr lang="es-ES_tradnl" sz="2000" u="sng" dirty="0">
                <a:solidFill>
                  <a:srgbClr val="008000"/>
                </a:solidFill>
                <a:latin typeface="Comic Sans MS" pitchFamily="66" charset="0"/>
              </a:rPr>
              <a:t>un electrodo de platino sumergido en el agua</a:t>
            </a:r>
            <a:r>
              <a:rPr lang="es-ES_tradnl" sz="2000" dirty="0">
                <a:solidFill>
                  <a:srgbClr val="008000"/>
                </a:solidFill>
                <a:latin typeface="Comic Sans MS" pitchFamily="66" charset="0"/>
              </a:rPr>
              <a:t>,</a:t>
            </a:r>
            <a:r>
              <a:rPr lang="es-ES_tradnl" sz="2000" dirty="0">
                <a:latin typeface="Comic Sans MS" pitchFamily="66" charset="0"/>
              </a:rPr>
              <a:t> formando un elemento del circuito puente. </a:t>
            </a:r>
          </a:p>
          <a:p>
            <a:pPr eaLnBrk="0" hangingPunct="0">
              <a:defRPr/>
            </a:pPr>
            <a:endParaRPr lang="es-ES_tradnl" sz="2000" dirty="0">
              <a:latin typeface="Comic Sans MS" pitchFamily="66" charset="0"/>
            </a:endParaRPr>
          </a:p>
          <a:p>
            <a:pPr eaLnBrk="0" hangingPunct="0">
              <a:defRPr/>
            </a:pPr>
            <a:r>
              <a:rPr lang="es-ES_tradnl" sz="2000" dirty="0">
                <a:solidFill>
                  <a:srgbClr val="FF0000"/>
                </a:solidFill>
                <a:latin typeface="Comic Sans MS" pitchFamily="66" charset="0"/>
              </a:rPr>
              <a:t>Los ensayos se deberían realizar a un rango de presiones neta de sobrecarga, y a la temperatura del reservorio</a:t>
            </a:r>
            <a:r>
              <a:rPr lang="es-AR" sz="2000" dirty="0">
                <a:latin typeface="Comic Sans MS" pitchFamily="66" charset="0"/>
              </a:rPr>
              <a:t>.</a:t>
            </a:r>
            <a:endParaRPr lang="es-ES_tradnl" sz="2000" dirty="0">
              <a:latin typeface="Comic Sans MS" pitchFamily="66" charset="0"/>
            </a:endParaRPr>
          </a:p>
        </p:txBody>
      </p:sp>
      <p:sp>
        <p:nvSpPr>
          <p:cNvPr id="69637"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MLC-1-62</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769437" y="-144463"/>
            <a:ext cx="7772400" cy="762000"/>
          </a:xfrm>
        </p:spPr>
        <p:txBody>
          <a:bodyPr/>
          <a:lstStyle/>
          <a:p>
            <a:pPr eaLnBrk="1" hangingPunct="1">
              <a:defRPr/>
            </a:pPr>
            <a:r>
              <a:rPr lang="es-ES" sz="3600" b="1" dirty="0" err="1" smtClean="0">
                <a:solidFill>
                  <a:srgbClr val="FF00FF"/>
                </a:solidFill>
                <a:effectLst>
                  <a:outerShdw blurRad="38100" dist="38100" dir="2700000" algn="tl">
                    <a:srgbClr val="000000"/>
                  </a:outerShdw>
                </a:effectLst>
                <a:latin typeface="Arial" pitchFamily="34" charset="0"/>
              </a:rPr>
              <a:t>Indice</a:t>
            </a:r>
            <a:r>
              <a:rPr lang="es-ES" sz="3600" b="1" dirty="0" smtClean="0">
                <a:solidFill>
                  <a:srgbClr val="FF00FF"/>
                </a:solidFill>
                <a:effectLst>
                  <a:outerShdw blurRad="38100" dist="38100" dir="2700000" algn="tl">
                    <a:srgbClr val="000000"/>
                  </a:outerShdw>
                </a:effectLst>
                <a:latin typeface="Arial" pitchFamily="34" charset="0"/>
              </a:rPr>
              <a:t> de resistividad</a:t>
            </a:r>
          </a:p>
        </p:txBody>
      </p:sp>
      <p:sp>
        <p:nvSpPr>
          <p:cNvPr id="70659" name="Rectangle 3"/>
          <p:cNvSpPr>
            <a:spLocks noGrp="1" noChangeArrowheads="1"/>
          </p:cNvSpPr>
          <p:nvPr>
            <p:ph type="body" idx="1"/>
          </p:nvPr>
        </p:nvSpPr>
        <p:spPr>
          <a:xfrm>
            <a:off x="155575" y="1524000"/>
            <a:ext cx="4492625" cy="4137248"/>
          </a:xfrm>
        </p:spPr>
        <p:txBody>
          <a:bodyPr/>
          <a:lstStyle/>
          <a:p>
            <a:pPr marL="0" indent="0" algn="ctr" eaLnBrk="1" hangingPunct="1">
              <a:buFontTx/>
              <a:buNone/>
            </a:pPr>
            <a:r>
              <a:rPr lang="es-ES_tradnl" sz="2400" b="1" dirty="0" smtClean="0">
                <a:latin typeface="Arial" pitchFamily="34" charset="0"/>
                <a:cs typeface="Arial" pitchFamily="34" charset="0"/>
              </a:rPr>
              <a:t>I = </a:t>
            </a:r>
            <a:r>
              <a:rPr lang="es-ES_tradnl" sz="2400" b="1" dirty="0" err="1" smtClean="0">
                <a:latin typeface="Arial" pitchFamily="34" charset="0"/>
                <a:cs typeface="Arial" pitchFamily="34" charset="0"/>
              </a:rPr>
              <a:t>Rt</a:t>
            </a:r>
            <a:r>
              <a:rPr lang="es-ES_tradnl" sz="2400" b="1" dirty="0" smtClean="0">
                <a:latin typeface="Arial" pitchFamily="34" charset="0"/>
                <a:cs typeface="Arial" pitchFamily="34" charset="0"/>
              </a:rPr>
              <a:t> / Ro</a:t>
            </a:r>
            <a:r>
              <a:rPr lang="es-ES_tradnl" sz="2000" b="1" dirty="0" smtClean="0">
                <a:latin typeface="Arial" pitchFamily="34" charset="0"/>
                <a:cs typeface="Arial" pitchFamily="34" charset="0"/>
              </a:rPr>
              <a:t> </a:t>
            </a:r>
          </a:p>
          <a:p>
            <a:pPr marL="0" indent="0" algn="ctr" eaLnBrk="1" hangingPunct="1">
              <a:buFontTx/>
              <a:buNone/>
            </a:pPr>
            <a:endParaRPr lang="es-ES_tradnl" sz="2000" b="1" dirty="0" smtClean="0">
              <a:latin typeface="Arial" pitchFamily="34" charset="0"/>
              <a:cs typeface="Arial" pitchFamily="34" charset="0"/>
            </a:endParaRPr>
          </a:p>
          <a:p>
            <a:pPr marL="0" indent="0" algn="just" eaLnBrk="1" hangingPunct="1">
              <a:buFontTx/>
              <a:buNone/>
            </a:pPr>
            <a:r>
              <a:rPr lang="es-ES_tradnl" sz="2000" b="1" dirty="0" smtClean="0">
                <a:latin typeface="Arial" pitchFamily="34" charset="0"/>
                <a:cs typeface="Arial" pitchFamily="34" charset="0"/>
              </a:rPr>
              <a:t>Resistividad verdadera de la formación / Resistividad de la roca con 100% de saturación de salmuera</a:t>
            </a:r>
          </a:p>
          <a:p>
            <a:pPr marL="0" indent="0" algn="just" eaLnBrk="1" hangingPunct="1">
              <a:buFontTx/>
              <a:buNone/>
            </a:pPr>
            <a:endParaRPr lang="es-ES_tradnl" sz="2000" b="1" dirty="0" smtClean="0">
              <a:latin typeface="Arial" pitchFamily="34" charset="0"/>
              <a:cs typeface="Arial" pitchFamily="34" charset="0"/>
            </a:endParaRPr>
          </a:p>
          <a:p>
            <a:pPr marL="0" indent="0" algn="just" eaLnBrk="1" hangingPunct="1">
              <a:buFontTx/>
              <a:buNone/>
            </a:pPr>
            <a:r>
              <a:rPr lang="es-ES_tradnl" sz="2000" b="1" dirty="0" smtClean="0">
                <a:latin typeface="Arial" pitchFamily="34" charset="0"/>
                <a:cs typeface="Arial" pitchFamily="34" charset="0"/>
              </a:rPr>
              <a:t>El índice es una función de la saturación de salmuera y en una primera aproximación I=1/</a:t>
            </a:r>
            <a:r>
              <a:rPr lang="es-ES_tradnl" sz="2000" b="1" dirty="0" err="1" smtClean="0">
                <a:latin typeface="Arial" pitchFamily="34" charset="0"/>
                <a:cs typeface="Arial" pitchFamily="34" charset="0"/>
              </a:rPr>
              <a:t>Sw</a:t>
            </a:r>
            <a:r>
              <a:rPr lang="es-ES_tradnl" sz="2000" b="1" baseline="30000" dirty="0" err="1" smtClean="0">
                <a:latin typeface="Arial" pitchFamily="34" charset="0"/>
                <a:cs typeface="Arial" pitchFamily="34" charset="0"/>
              </a:rPr>
              <a:t>n</a:t>
            </a:r>
            <a:r>
              <a:rPr lang="es-ES_tradnl" sz="2000" b="1" dirty="0" smtClean="0">
                <a:latin typeface="Arial" pitchFamily="34" charset="0"/>
                <a:cs typeface="Arial" pitchFamily="34" charset="0"/>
              </a:rPr>
              <a:t> donde n </a:t>
            </a:r>
            <a:r>
              <a:rPr lang="es-ES_tradnl" sz="2000" b="1" dirty="0" smtClean="0">
                <a:latin typeface="Arial" pitchFamily="34" charset="0"/>
                <a:cs typeface="Arial" pitchFamily="34" charset="0"/>
                <a:sym typeface="Symbol" pitchFamily="18" charset="2"/>
              </a:rPr>
              <a:t></a:t>
            </a:r>
            <a:r>
              <a:rPr lang="es-ES_tradnl" sz="2000" b="1" dirty="0" smtClean="0">
                <a:latin typeface="Arial" pitchFamily="34" charset="0"/>
                <a:cs typeface="Arial" pitchFamily="34" charset="0"/>
              </a:rPr>
              <a:t> 2</a:t>
            </a:r>
            <a:endParaRPr lang="es-ES_tradnl" sz="2000" b="1" u="sng" dirty="0" smtClean="0">
              <a:latin typeface="Arial" pitchFamily="34" charset="0"/>
              <a:cs typeface="Arial" pitchFamily="34" charset="0"/>
            </a:endParaRPr>
          </a:p>
          <a:p>
            <a:pPr marL="0" indent="0" eaLnBrk="1" hangingPunct="1"/>
            <a:endParaRPr lang="es-ES" sz="2000" dirty="0" smtClean="0"/>
          </a:p>
        </p:txBody>
      </p:sp>
      <p:pic>
        <p:nvPicPr>
          <p:cNvPr id="70660" name="Picture 4"/>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5029200" y="744071"/>
            <a:ext cx="4114800" cy="5809129"/>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8100000" algn="ctr" rotWithShape="0">
                    <a:schemeClr val="accent1"/>
                  </a:outerShdw>
                </a:effectLst>
              </a14:hiddenEffects>
            </a:ext>
          </a:extLst>
        </p:spPr>
      </p:pic>
      <p:sp>
        <p:nvSpPr>
          <p:cNvPr id="70661"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MLC-1-63</a:t>
            </a:r>
            <a:endParaRPr lang="es-ES" sz="1200" b="1">
              <a:solidFill>
                <a:srgbClr val="FF7C80"/>
              </a:solidFill>
            </a:endParaRPr>
          </a:p>
        </p:txBody>
      </p:sp>
      <p:sp>
        <p:nvSpPr>
          <p:cNvPr id="2" name="1 CuadroTexto"/>
          <p:cNvSpPr txBox="1"/>
          <p:nvPr/>
        </p:nvSpPr>
        <p:spPr>
          <a:xfrm>
            <a:off x="251520" y="5661248"/>
            <a:ext cx="4680520" cy="584775"/>
          </a:xfrm>
          <a:prstGeom prst="rect">
            <a:avLst/>
          </a:prstGeom>
          <a:noFill/>
        </p:spPr>
        <p:txBody>
          <a:bodyPr wrap="square" rtlCol="0">
            <a:spAutoFit/>
          </a:bodyPr>
          <a:lstStyle/>
          <a:p>
            <a:r>
              <a:rPr lang="es-AR" sz="3200" dirty="0" err="1" smtClean="0"/>
              <a:t>Sw</a:t>
            </a:r>
            <a:r>
              <a:rPr lang="es-AR" sz="3200" dirty="0" smtClean="0"/>
              <a:t>= 1/</a:t>
            </a:r>
            <a:r>
              <a:rPr lang="es-AR" sz="3200" dirty="0" smtClean="0">
                <a:latin typeface="GreekC" pitchFamily="2" charset="0"/>
                <a:cs typeface="GreekC" pitchFamily="2" charset="0"/>
              </a:rPr>
              <a:t>F</a:t>
            </a:r>
            <a:r>
              <a:rPr lang="es-AR" sz="3200" dirty="0" smtClean="0"/>
              <a:t>  (</a:t>
            </a:r>
            <a:r>
              <a:rPr lang="es-AR" sz="3200" dirty="0" err="1" smtClean="0"/>
              <a:t>Rw</a:t>
            </a:r>
            <a:r>
              <a:rPr lang="es-AR" sz="3200" dirty="0" smtClean="0"/>
              <a:t>/</a:t>
            </a:r>
            <a:r>
              <a:rPr lang="es-AR" sz="3200" dirty="0" err="1" smtClean="0"/>
              <a:t>Rt</a:t>
            </a:r>
            <a:r>
              <a:rPr lang="es-AR" sz="3200" dirty="0" smtClean="0"/>
              <a:t>)^1/2</a:t>
            </a:r>
            <a:endParaRPr lang="es-AR" sz="3200" dirty="0"/>
          </a:p>
        </p:txBody>
      </p:sp>
      <p:sp>
        <p:nvSpPr>
          <p:cNvPr id="3" name="AutoShape 2" descr="Resultado de imagen para formula de arch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798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6210"/>
          <a:stretch/>
        </p:blipFill>
        <p:spPr bwMode="auto">
          <a:xfrm>
            <a:off x="157389" y="639985"/>
            <a:ext cx="3360314" cy="916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539552" y="188640"/>
            <a:ext cx="8274496" cy="815752"/>
          </a:xfrm>
        </p:spPr>
        <p:txBody>
          <a:bodyPr/>
          <a:lstStyle/>
          <a:p>
            <a:pPr eaLnBrk="1" hangingPunct="1">
              <a:defRPr/>
            </a:pPr>
            <a:r>
              <a:rPr lang="es-ES" sz="3200" b="1" dirty="0" smtClean="0">
                <a:solidFill>
                  <a:srgbClr val="FF00FF"/>
                </a:solidFill>
                <a:effectLst>
                  <a:outerShdw blurRad="38100" dist="38100" dir="2700000" algn="tl">
                    <a:srgbClr val="000000"/>
                  </a:outerShdw>
                </a:effectLst>
                <a:latin typeface="Comic Sans MS" pitchFamily="66" charset="0"/>
              </a:rPr>
              <a:t>Perfiles de porosidad</a:t>
            </a:r>
          </a:p>
        </p:txBody>
      </p:sp>
      <p:sp>
        <p:nvSpPr>
          <p:cNvPr id="71683" name="Rectangle 3"/>
          <p:cNvSpPr>
            <a:spLocks noGrp="1" noChangeArrowheads="1"/>
          </p:cNvSpPr>
          <p:nvPr>
            <p:ph type="body" idx="1"/>
          </p:nvPr>
        </p:nvSpPr>
        <p:spPr>
          <a:xfrm>
            <a:off x="0" y="1471337"/>
            <a:ext cx="9144000" cy="5094312"/>
          </a:xfrm>
        </p:spPr>
        <p:txBody>
          <a:bodyPr/>
          <a:lstStyle/>
          <a:p>
            <a:pPr eaLnBrk="1" hangingPunct="1">
              <a:lnSpc>
                <a:spcPct val="90000"/>
              </a:lnSpc>
              <a:buFontTx/>
              <a:buNone/>
            </a:pPr>
            <a:r>
              <a:rPr lang="es-ES_tradnl" sz="2400" dirty="0" smtClean="0">
                <a:latin typeface="Comic Sans MS" pitchFamily="66" charset="0"/>
                <a:cs typeface="Arial" pitchFamily="34" charset="0"/>
              </a:rPr>
              <a:t>	</a:t>
            </a:r>
            <a:r>
              <a:rPr lang="es-ES_tradnl" sz="2400" b="1" dirty="0" smtClean="0">
                <a:latin typeface="Comic Sans MS" pitchFamily="66" charset="0"/>
                <a:cs typeface="Arial" pitchFamily="34" charset="0"/>
              </a:rPr>
              <a:t>Las principales herramientas de </a:t>
            </a:r>
            <a:r>
              <a:rPr lang="es-ES_tradnl" sz="2400" b="1" dirty="0" err="1" smtClean="0">
                <a:latin typeface="Comic Sans MS" pitchFamily="66" charset="0"/>
                <a:cs typeface="Arial" pitchFamily="34" charset="0"/>
              </a:rPr>
              <a:t>perfilaje</a:t>
            </a:r>
            <a:r>
              <a:rPr lang="es-ES_tradnl" sz="2400" b="1" dirty="0" smtClean="0">
                <a:latin typeface="Comic Sans MS" pitchFamily="66" charset="0"/>
                <a:cs typeface="Arial" pitchFamily="34" charset="0"/>
              </a:rPr>
              <a:t> para porosidad son:</a:t>
            </a:r>
          </a:p>
          <a:p>
            <a:pPr eaLnBrk="1" hangingPunct="1">
              <a:lnSpc>
                <a:spcPct val="90000"/>
              </a:lnSpc>
              <a:buFontTx/>
              <a:buNone/>
            </a:pPr>
            <a:endParaRPr lang="es-ES_tradnl" sz="2400" b="1" dirty="0" smtClean="0">
              <a:latin typeface="Comic Sans MS" pitchFamily="66" charset="0"/>
              <a:cs typeface="Arial" pitchFamily="34" charset="0"/>
            </a:endParaRPr>
          </a:p>
          <a:p>
            <a:pPr lvl="2" eaLnBrk="1" hangingPunct="1">
              <a:lnSpc>
                <a:spcPct val="90000"/>
              </a:lnSpc>
            </a:pPr>
            <a:r>
              <a:rPr lang="es-ES_tradnl" sz="2000" b="1" dirty="0" smtClean="0">
                <a:latin typeface="Comic Sans MS" pitchFamily="66" charset="0"/>
                <a:cs typeface="Arial" pitchFamily="34" charset="0"/>
              </a:rPr>
              <a:t>El perfil de densidad compensada, </a:t>
            </a:r>
          </a:p>
          <a:p>
            <a:pPr lvl="2" eaLnBrk="1" hangingPunct="1">
              <a:lnSpc>
                <a:spcPct val="90000"/>
              </a:lnSpc>
            </a:pPr>
            <a:r>
              <a:rPr lang="es-ES_tradnl" sz="2000" b="1" dirty="0" smtClean="0">
                <a:latin typeface="Comic Sans MS" pitchFamily="66" charset="0"/>
                <a:cs typeface="Arial" pitchFamily="34" charset="0"/>
              </a:rPr>
              <a:t>El perfil neutrónico</a:t>
            </a:r>
          </a:p>
          <a:p>
            <a:pPr lvl="2" eaLnBrk="1" hangingPunct="1">
              <a:lnSpc>
                <a:spcPct val="90000"/>
              </a:lnSpc>
            </a:pPr>
            <a:r>
              <a:rPr lang="es-ES_tradnl" sz="2000" b="1" dirty="0" smtClean="0">
                <a:latin typeface="Comic Sans MS" pitchFamily="66" charset="0"/>
                <a:cs typeface="Arial" pitchFamily="34" charset="0"/>
              </a:rPr>
              <a:t>El perfil sónico. </a:t>
            </a:r>
          </a:p>
          <a:p>
            <a:pPr lvl="2" eaLnBrk="1" hangingPunct="1">
              <a:lnSpc>
                <a:spcPct val="90000"/>
              </a:lnSpc>
            </a:pPr>
            <a:r>
              <a:rPr lang="es-ES_tradnl" sz="2000" b="1" dirty="0" smtClean="0">
                <a:latin typeface="Comic Sans MS" pitchFamily="66" charset="0"/>
                <a:cs typeface="Arial" pitchFamily="34" charset="0"/>
              </a:rPr>
              <a:t>RMN</a:t>
            </a:r>
          </a:p>
          <a:p>
            <a:pPr eaLnBrk="1" hangingPunct="1">
              <a:lnSpc>
                <a:spcPct val="90000"/>
              </a:lnSpc>
            </a:pPr>
            <a:endParaRPr lang="es-ES_tradnl" sz="2400" b="1" dirty="0" smtClean="0">
              <a:latin typeface="Comic Sans MS" pitchFamily="66" charset="0"/>
              <a:cs typeface="Arial" pitchFamily="34" charset="0"/>
            </a:endParaRPr>
          </a:p>
          <a:p>
            <a:pPr eaLnBrk="1" hangingPunct="1">
              <a:lnSpc>
                <a:spcPct val="90000"/>
              </a:lnSpc>
            </a:pPr>
            <a:r>
              <a:rPr lang="es-ES_tradnl" sz="2400" b="1" dirty="0" smtClean="0">
                <a:latin typeface="Comic Sans MS" pitchFamily="66" charset="0"/>
                <a:cs typeface="Arial" pitchFamily="34" charset="0"/>
              </a:rPr>
              <a:t>Se usan además, para interpretar litologías y saturación de fluidos en la formación, </a:t>
            </a:r>
            <a:r>
              <a:rPr lang="es-ES_tradnl" sz="2400" b="1" dirty="0" smtClean="0">
                <a:solidFill>
                  <a:srgbClr val="FF0000"/>
                </a:solidFill>
                <a:latin typeface="Comic Sans MS" pitchFamily="66" charset="0"/>
                <a:cs typeface="Arial" pitchFamily="34" charset="0"/>
              </a:rPr>
              <a:t>la herramienta de rayos gamma y  variantes de la inducción, conductividad y potencial espontáneo (</a:t>
            </a:r>
            <a:r>
              <a:rPr lang="es-ES_tradnl" sz="2400" b="1" dirty="0" err="1" smtClean="0">
                <a:solidFill>
                  <a:srgbClr val="FF0000"/>
                </a:solidFill>
                <a:latin typeface="Comic Sans MS" pitchFamily="66" charset="0"/>
                <a:cs typeface="Arial" pitchFamily="34" charset="0"/>
              </a:rPr>
              <a:t>sp</a:t>
            </a:r>
            <a:r>
              <a:rPr lang="es-ES_tradnl" sz="2400" b="1" dirty="0" smtClean="0">
                <a:solidFill>
                  <a:srgbClr val="FF0000"/>
                </a:solidFill>
                <a:latin typeface="Comic Sans MS" pitchFamily="66" charset="0"/>
                <a:cs typeface="Arial" pitchFamily="34" charset="0"/>
              </a:rPr>
              <a:t>)</a:t>
            </a:r>
            <a:r>
              <a:rPr lang="es-ES" sz="2400" b="1" dirty="0" smtClean="0">
                <a:solidFill>
                  <a:srgbClr val="FF0000"/>
                </a:solidFill>
                <a:latin typeface="Comic Sans MS" pitchFamily="66" charset="0"/>
              </a:rPr>
              <a:t> </a:t>
            </a:r>
          </a:p>
        </p:txBody>
      </p:sp>
      <p:sp>
        <p:nvSpPr>
          <p:cNvPr id="71684"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MLC-1-64</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2"/>
          <p:cNvGraphicFramePr>
            <a:graphicFrameLocks noChangeAspect="1"/>
          </p:cNvGraphicFramePr>
          <p:nvPr>
            <p:extLst>
              <p:ext uri="{D42A27DB-BD31-4B8C-83A1-F6EECF244321}">
                <p14:modId xmlns:p14="http://schemas.microsoft.com/office/powerpoint/2010/main" val="2190854143"/>
              </p:ext>
            </p:extLst>
          </p:nvPr>
        </p:nvGraphicFramePr>
        <p:xfrm>
          <a:off x="-15793" y="332656"/>
          <a:ext cx="9124297" cy="5904656"/>
        </p:xfrm>
        <a:graphic>
          <a:graphicData uri="http://schemas.openxmlformats.org/presentationml/2006/ole">
            <mc:AlternateContent xmlns:mc="http://schemas.openxmlformats.org/markup-compatibility/2006">
              <mc:Choice xmlns:v="urn:schemas-microsoft-com:vml" Requires="v">
                <p:oleObj spid="_x0000_s72767" name="Imagen de mapa de bits" r:id="rId3" imgW="7640116" imgH="4944165" progId="Paint.Picture">
                  <p:embed/>
                </p:oleObj>
              </mc:Choice>
              <mc:Fallback>
                <p:oleObj name="Imagen de mapa de bits" r:id="rId3" imgW="7640116" imgH="4944165"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3" y="332656"/>
                        <a:ext cx="9124297" cy="5904656"/>
                      </a:xfrm>
                      <a:prstGeom prst="rect">
                        <a:avLst/>
                      </a:prstGeom>
                      <a:noFill/>
                      <a:ln w="38100">
                        <a:solidFill>
                          <a:srgbClr val="FF0000"/>
                        </a:solidFill>
                        <a:miter lim="800000"/>
                        <a:headEnd/>
                        <a:tailEnd/>
                      </a:ln>
                      <a:effectLst/>
                      <a:extLst/>
                    </p:spPr>
                  </p:pic>
                </p:oleObj>
              </mc:Fallback>
            </mc:AlternateContent>
          </a:graphicData>
        </a:graphic>
      </p:graphicFrame>
      <p:sp>
        <p:nvSpPr>
          <p:cNvPr id="72707"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MLC-1-65</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22300" y="-10143"/>
            <a:ext cx="7772400" cy="381000"/>
          </a:xfrm>
        </p:spPr>
        <p:txBody>
          <a:bodyPr/>
          <a:lstStyle/>
          <a:p>
            <a:pPr eaLnBrk="1" hangingPunct="1">
              <a:defRPr/>
            </a:pPr>
            <a:r>
              <a:rPr lang="es-ES" sz="3200" b="1" dirty="0" smtClean="0">
                <a:solidFill>
                  <a:srgbClr val="FF00FF"/>
                </a:solidFill>
                <a:effectLst>
                  <a:outerShdw blurRad="38100" dist="38100" dir="2700000" algn="tl">
                    <a:srgbClr val="000000"/>
                  </a:outerShdw>
                </a:effectLst>
                <a:latin typeface="Arial" pitchFamily="34" charset="0"/>
              </a:rPr>
              <a:t>Perfiles de porosidad</a:t>
            </a:r>
            <a:endParaRPr lang="es-ES_tradnl" sz="3200" b="1" dirty="0" smtClean="0">
              <a:solidFill>
                <a:srgbClr val="FF00FF"/>
              </a:solidFill>
              <a:effectLst>
                <a:outerShdw blurRad="38100" dist="38100" dir="2700000" algn="tl">
                  <a:srgbClr val="000000"/>
                </a:outerShdw>
              </a:effectLst>
              <a:latin typeface="Arial" pitchFamily="34" charset="0"/>
            </a:endParaRPr>
          </a:p>
        </p:txBody>
      </p:sp>
      <p:pic>
        <p:nvPicPr>
          <p:cNvPr id="73731" name="Picture 3"/>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2895600" y="457994"/>
            <a:ext cx="3404592" cy="6273028"/>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13500000" algn="ctr" rotWithShape="0">
                    <a:schemeClr val="accent1"/>
                  </a:outerShdw>
                </a:effectLst>
              </a14:hiddenEffects>
            </a:ext>
          </a:extLst>
        </p:spPr>
      </p:pic>
      <p:sp>
        <p:nvSpPr>
          <p:cNvPr id="73732"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MLC-1-66</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l="14844" t="8333" r="58203" b="7346"/>
          <a:stretch>
            <a:fillRect/>
          </a:stretch>
        </p:blipFill>
        <p:spPr bwMode="auto">
          <a:xfrm>
            <a:off x="1731963" y="0"/>
            <a:ext cx="584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MLC-1-67</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s-ES_tradnl" sz="3600" b="1" smtClean="0">
                <a:latin typeface="Arial" pitchFamily="34" charset="0"/>
              </a:rPr>
              <a:t>Distribución de la porosidad</a:t>
            </a:r>
            <a:endParaRPr lang="es-ES_tradnl" smtClean="0"/>
          </a:p>
        </p:txBody>
      </p:sp>
      <p:sp>
        <p:nvSpPr>
          <p:cNvPr id="75779" name="Text Box 3"/>
          <p:cNvSpPr txBox="1">
            <a:spLocks noChangeArrowheads="1"/>
          </p:cNvSpPr>
          <p:nvPr/>
        </p:nvSpPr>
        <p:spPr bwMode="auto">
          <a:xfrm>
            <a:off x="685800" y="2564904"/>
            <a:ext cx="30221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ES_tradnl" b="1" dirty="0">
                <a:latin typeface="Arial" pitchFamily="34" charset="0"/>
              </a:rPr>
              <a:t>Datos de coronas</a:t>
            </a:r>
          </a:p>
        </p:txBody>
      </p:sp>
      <p:sp>
        <p:nvSpPr>
          <p:cNvPr id="75780" name="Text Box 4"/>
          <p:cNvSpPr txBox="1">
            <a:spLocks noChangeArrowheads="1"/>
          </p:cNvSpPr>
          <p:nvPr/>
        </p:nvSpPr>
        <p:spPr bwMode="auto">
          <a:xfrm>
            <a:off x="4267200" y="2564904"/>
            <a:ext cx="46972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s-ES_tradnl" b="1" dirty="0">
                <a:latin typeface="Arial" pitchFamily="34" charset="0"/>
              </a:rPr>
              <a:t>Interpretaciones de porosidad</a:t>
            </a:r>
          </a:p>
          <a:p>
            <a:pPr algn="ctr"/>
            <a:r>
              <a:rPr lang="es-ES_tradnl" b="1" dirty="0">
                <a:latin typeface="Arial" pitchFamily="34" charset="0"/>
              </a:rPr>
              <a:t>de perfiles</a:t>
            </a:r>
            <a:endParaRPr lang="es-ES_tradnl" sz="2000" b="1" dirty="0">
              <a:latin typeface="Arial" pitchFamily="34" charset="0"/>
            </a:endParaRPr>
          </a:p>
        </p:txBody>
      </p:sp>
      <p:sp>
        <p:nvSpPr>
          <p:cNvPr id="75781" name="AutoShape 5"/>
          <p:cNvSpPr>
            <a:spLocks/>
          </p:cNvSpPr>
          <p:nvPr/>
        </p:nvSpPr>
        <p:spPr bwMode="auto">
          <a:xfrm rot="5400000">
            <a:off x="4191000" y="1981200"/>
            <a:ext cx="228600" cy="4191000"/>
          </a:xfrm>
          <a:prstGeom prst="rightBrace">
            <a:avLst>
              <a:gd name="adj1" fmla="val 152778"/>
              <a:gd name="adj2" fmla="val 5008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p>
        </p:txBody>
      </p:sp>
      <p:sp>
        <p:nvSpPr>
          <p:cNvPr id="75782" name="Text Box 6"/>
          <p:cNvSpPr txBox="1">
            <a:spLocks noChangeArrowheads="1"/>
          </p:cNvSpPr>
          <p:nvPr/>
        </p:nvSpPr>
        <p:spPr bwMode="auto">
          <a:xfrm>
            <a:off x="2743200" y="4343400"/>
            <a:ext cx="3568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ES_tradnl" b="1">
                <a:latin typeface="Arial" pitchFamily="34" charset="0"/>
              </a:rPr>
              <a:t>Propiedades de la zona</a:t>
            </a:r>
          </a:p>
        </p:txBody>
      </p:sp>
      <p:sp>
        <p:nvSpPr>
          <p:cNvPr id="75783"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MLC-1-68</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404258"/>
            <a:ext cx="9144000" cy="1152128"/>
          </a:xfrm>
        </p:spPr>
        <p:txBody>
          <a:bodyPr/>
          <a:lstStyle/>
          <a:p>
            <a:pPr eaLnBrk="1" hangingPunct="1"/>
            <a:r>
              <a:rPr lang="es-ES_tradnl" sz="3600" b="1" dirty="0" smtClean="0">
                <a:latin typeface="Arial" pitchFamily="34" charset="0"/>
              </a:rPr>
              <a:t>Distribución de la porosidad</a:t>
            </a:r>
          </a:p>
        </p:txBody>
      </p:sp>
      <p:sp>
        <p:nvSpPr>
          <p:cNvPr id="76803" name="Text Box 3"/>
          <p:cNvSpPr txBox="1">
            <a:spLocks noChangeArrowheads="1"/>
          </p:cNvSpPr>
          <p:nvPr/>
        </p:nvSpPr>
        <p:spPr bwMode="auto">
          <a:xfrm>
            <a:off x="0" y="393204"/>
            <a:ext cx="563880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es-ES_tradnl" b="1" dirty="0">
                <a:latin typeface="Arial" pitchFamily="34" charset="0"/>
              </a:rPr>
              <a:t>Una de las formas más comunes es una distribución normal truncada. La  distribución puede ser o no sesgada y puede o no mostrar una tendencia de los valores con la profundidad.</a:t>
            </a:r>
          </a:p>
          <a:p>
            <a:pPr algn="just"/>
            <a:endParaRPr lang="es-ES_tradnl" b="1" dirty="0">
              <a:latin typeface="Arial" pitchFamily="34" charset="0"/>
            </a:endParaRPr>
          </a:p>
          <a:p>
            <a:pPr algn="just"/>
            <a:r>
              <a:rPr lang="es-ES_tradnl" b="1" dirty="0">
                <a:latin typeface="Arial" pitchFamily="34" charset="0"/>
              </a:rPr>
              <a:t>Para una distribución normal truncada, la porosidad media de la unidad es el promedio aritmético.  El histograma de porosidades de los análisis de la corona es generalmente sólo una parte  del histograma de porosidades derivados del perfil ya que el muestreo es improbable que sea estadísticamente significativo, y los valores muy altos y muy bajos, a veces se pierden. </a:t>
            </a:r>
          </a:p>
        </p:txBody>
      </p:sp>
      <p:pic>
        <p:nvPicPr>
          <p:cNvPr id="76804" name="Picture 4"/>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5868145" y="836712"/>
            <a:ext cx="3099920" cy="5966002"/>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13500000" algn="ctr" rotWithShape="0">
                    <a:schemeClr val="accent1"/>
                  </a:outerShdw>
                </a:effectLst>
              </a14:hiddenEffects>
            </a:ext>
          </a:extLst>
        </p:spPr>
      </p:pic>
      <p:sp>
        <p:nvSpPr>
          <p:cNvPr id="76805"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MLC-1-69</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27384"/>
            <a:ext cx="7772400" cy="1143000"/>
          </a:xfrm>
        </p:spPr>
        <p:txBody>
          <a:bodyPr/>
          <a:lstStyle/>
          <a:p>
            <a:r>
              <a:rPr lang="es-AR" dirty="0"/>
              <a:t>Recursos Convencionales y no convencionales</a:t>
            </a:r>
          </a:p>
        </p:txBody>
      </p:sp>
      <p:pic>
        <p:nvPicPr>
          <p:cNvPr id="1026" name="Picture 2" descr="http://player.slideplayer.es/13/3981077/data/images/im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562" y="1340768"/>
            <a:ext cx="7564968" cy="453898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ctor recto 9"/>
          <p:cNvCxnSpPr/>
          <p:nvPr/>
        </p:nvCxnSpPr>
        <p:spPr>
          <a:xfrm flipH="1">
            <a:off x="549536" y="3426845"/>
            <a:ext cx="6974792" cy="4816"/>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Flecha arriba 11"/>
          <p:cNvSpPr/>
          <p:nvPr/>
        </p:nvSpPr>
        <p:spPr>
          <a:xfrm>
            <a:off x="1057773" y="1631119"/>
            <a:ext cx="339926" cy="14538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800"/>
          </a:p>
        </p:txBody>
      </p:sp>
      <p:sp>
        <p:nvSpPr>
          <p:cNvPr id="14" name="Flecha arriba 13"/>
          <p:cNvSpPr/>
          <p:nvPr/>
        </p:nvSpPr>
        <p:spPr>
          <a:xfrm flipV="1">
            <a:off x="1069741" y="3774421"/>
            <a:ext cx="327958" cy="17741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800"/>
          </a:p>
        </p:txBody>
      </p:sp>
      <p:sp>
        <p:nvSpPr>
          <p:cNvPr id="13" name="Rectángulo 12"/>
          <p:cNvSpPr/>
          <p:nvPr/>
        </p:nvSpPr>
        <p:spPr>
          <a:xfrm rot="16200000">
            <a:off x="-186308" y="2028210"/>
            <a:ext cx="1744216" cy="369332"/>
          </a:xfrm>
          <a:prstGeom prst="rect">
            <a:avLst/>
          </a:prstGeom>
        </p:spPr>
        <p:txBody>
          <a:bodyPr wrap="square">
            <a:spAutoFit/>
          </a:bodyPr>
          <a:lstStyle/>
          <a:p>
            <a:r>
              <a:rPr lang="es-AR" sz="1800" dirty="0">
                <a:solidFill>
                  <a:schemeClr val="accent1"/>
                </a:solidFill>
                <a:latin typeface="Arial" panose="020B0604020202020204" pitchFamily="34" charset="0"/>
                <a:cs typeface="Arial" panose="020B0604020202020204" pitchFamily="34" charset="0"/>
              </a:rPr>
              <a:t>convencional</a:t>
            </a:r>
          </a:p>
        </p:txBody>
      </p:sp>
      <p:sp>
        <p:nvSpPr>
          <p:cNvPr id="16" name="Rectángulo 15"/>
          <p:cNvSpPr/>
          <p:nvPr/>
        </p:nvSpPr>
        <p:spPr>
          <a:xfrm rot="16200000">
            <a:off x="-306344" y="4371718"/>
            <a:ext cx="1984286" cy="369332"/>
          </a:xfrm>
          <a:prstGeom prst="rect">
            <a:avLst/>
          </a:prstGeom>
        </p:spPr>
        <p:txBody>
          <a:bodyPr wrap="square">
            <a:spAutoFit/>
          </a:bodyPr>
          <a:lstStyle/>
          <a:p>
            <a:r>
              <a:rPr lang="es-AR" sz="1800" dirty="0">
                <a:solidFill>
                  <a:schemeClr val="accent1"/>
                </a:solidFill>
                <a:latin typeface="Arial" panose="020B0604020202020204" pitchFamily="34" charset="0"/>
                <a:cs typeface="Arial" panose="020B0604020202020204" pitchFamily="34" charset="0"/>
              </a:rPr>
              <a:t>no convencional</a:t>
            </a:r>
          </a:p>
        </p:txBody>
      </p:sp>
      <p:sp>
        <p:nvSpPr>
          <p:cNvPr id="5" name="Marcador de pie de página 4"/>
          <p:cNvSpPr>
            <a:spLocks noGrp="1"/>
          </p:cNvSpPr>
          <p:nvPr>
            <p:ph type="ftr" sz="quarter" idx="11"/>
          </p:nvPr>
        </p:nvSpPr>
        <p:spPr/>
        <p:txBody>
          <a:bodyPr/>
          <a:lstStyle/>
          <a:p>
            <a:r>
              <a:rPr lang="es-AR"/>
              <a:t>ABSM</a:t>
            </a:r>
          </a:p>
        </p:txBody>
      </p:sp>
    </p:spTree>
    <p:extLst>
      <p:ext uri="{BB962C8B-B14F-4D97-AF65-F5344CB8AC3E}">
        <p14:creationId xmlns:p14="http://schemas.microsoft.com/office/powerpoint/2010/main" val="292611389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48477" y="-92902"/>
            <a:ext cx="7772400" cy="1143000"/>
          </a:xfrm>
        </p:spPr>
        <p:txBody>
          <a:bodyPr/>
          <a:lstStyle/>
          <a:p>
            <a:pPr eaLnBrk="1" hangingPunct="1"/>
            <a:r>
              <a:rPr lang="es-ES_tradnl" sz="3600" b="1" dirty="0" smtClean="0">
                <a:latin typeface="Arial" pitchFamily="34" charset="0"/>
              </a:rPr>
              <a:t>Distribución de la porosidad</a:t>
            </a:r>
          </a:p>
        </p:txBody>
      </p:sp>
      <p:sp>
        <p:nvSpPr>
          <p:cNvPr id="77827" name="Text Box 3"/>
          <p:cNvSpPr txBox="1">
            <a:spLocks noChangeArrowheads="1"/>
          </p:cNvSpPr>
          <p:nvPr/>
        </p:nvSpPr>
        <p:spPr bwMode="auto">
          <a:xfrm>
            <a:off x="539552" y="908720"/>
            <a:ext cx="842493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ES_tradnl" sz="2000" b="1" dirty="0">
                <a:latin typeface="Arial" pitchFamily="34" charset="0"/>
              </a:rPr>
              <a:t>Las combinaciones de las diferentes unidades de roca a  menudo muestran un histograma de carácter multimodal </a:t>
            </a:r>
          </a:p>
          <a:p>
            <a:r>
              <a:rPr lang="es-ES_tradnl" sz="2000" b="1" dirty="0">
                <a:latin typeface="Arial" pitchFamily="34" charset="0"/>
              </a:rPr>
              <a:t>y esto requiere de la separación en </a:t>
            </a:r>
            <a:r>
              <a:rPr lang="es-ES_tradnl" sz="2000" b="1" dirty="0" err="1">
                <a:latin typeface="Arial" pitchFamily="34" charset="0"/>
              </a:rPr>
              <a:t>subzonas</a:t>
            </a:r>
            <a:r>
              <a:rPr lang="es-ES_tradnl" sz="2000" b="1" dirty="0">
                <a:latin typeface="Arial" pitchFamily="34" charset="0"/>
              </a:rPr>
              <a:t>.</a:t>
            </a:r>
          </a:p>
          <a:p>
            <a:endParaRPr lang="es-ES_tradnl" sz="2000" b="1" dirty="0"/>
          </a:p>
        </p:txBody>
      </p:sp>
      <p:pic>
        <p:nvPicPr>
          <p:cNvPr id="128004" name="Picture 4"/>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2123728" y="2482056"/>
            <a:ext cx="5682694" cy="4375943"/>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18900000" algn="ctr" rotWithShape="0">
                    <a:schemeClr val="accent1"/>
                  </a:outerShdw>
                </a:effectLst>
              </a14:hiddenEffects>
            </a:ext>
          </a:extLst>
        </p:spPr>
      </p:pic>
      <p:sp>
        <p:nvSpPr>
          <p:cNvPr id="77829"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MLC-1-70</a:t>
            </a:r>
            <a:endParaRPr lang="es-ES" sz="1200" b="1">
              <a:solidFill>
                <a:srgbClr val="FF7C8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randombar(horizontal)">
                                      <p:cBhvr>
                                        <p:cTn id="7" dur="5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0" y="533400"/>
            <a:ext cx="6858000" cy="570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s-ES" sz="1800" dirty="0">
              <a:latin typeface="Comic Sans MS" pitchFamily="66" charset="0"/>
              <a:cs typeface="Times New Roman" pitchFamily="18" charset="0"/>
            </a:endParaRPr>
          </a:p>
          <a:p>
            <a:pPr eaLnBrk="1" hangingPunct="1"/>
            <a:r>
              <a:rPr lang="es-ES" sz="1800" dirty="0">
                <a:latin typeface="Comic Sans MS" pitchFamily="66" charset="0"/>
                <a:cs typeface="Times New Roman" pitchFamily="18" charset="0"/>
              </a:rPr>
              <a:t>1) </a:t>
            </a:r>
            <a:r>
              <a:rPr lang="es-ES" sz="1800" b="1" dirty="0">
                <a:solidFill>
                  <a:srgbClr val="0066FF"/>
                </a:solidFill>
                <a:latin typeface="Comic Sans MS" pitchFamily="66" charset="0"/>
                <a:cs typeface="Times New Roman" pitchFamily="18" charset="0"/>
              </a:rPr>
              <a:t>PROMEDIO ARITMÉTICO POR POZO</a:t>
            </a:r>
            <a:r>
              <a:rPr lang="es-ES" sz="1800" dirty="0">
                <a:latin typeface="Comic Sans MS" pitchFamily="66" charset="0"/>
                <a:cs typeface="Times New Roman" pitchFamily="18" charset="0"/>
              </a:rPr>
              <a:t>: Suma de todas las determinaciones efectuadas en un pozo, dividido por el número de determinaciones.</a:t>
            </a:r>
          </a:p>
          <a:p>
            <a:pPr eaLnBrk="1" hangingPunct="1">
              <a:lnSpc>
                <a:spcPct val="50000"/>
              </a:lnSpc>
            </a:pPr>
            <a:r>
              <a:rPr lang="es-ES" sz="1800" dirty="0">
                <a:latin typeface="Comic Sans MS" pitchFamily="66" charset="0"/>
                <a:cs typeface="Times New Roman" pitchFamily="18" charset="0"/>
              </a:rPr>
              <a:t> </a:t>
            </a:r>
          </a:p>
          <a:p>
            <a:pPr eaLnBrk="1" hangingPunct="1"/>
            <a:r>
              <a:rPr lang="es-ES" sz="1800" dirty="0">
                <a:latin typeface="Comic Sans MS" pitchFamily="66" charset="0"/>
                <a:cs typeface="Times New Roman" pitchFamily="18" charset="0"/>
              </a:rPr>
              <a:t>2) </a:t>
            </a:r>
            <a:r>
              <a:rPr lang="es-ES" sz="1800" b="1" dirty="0">
                <a:solidFill>
                  <a:srgbClr val="0066FF"/>
                </a:solidFill>
                <a:latin typeface="Comic Sans MS" pitchFamily="66" charset="0"/>
                <a:cs typeface="Times New Roman" pitchFamily="18" charset="0"/>
              </a:rPr>
              <a:t>PROMEDIO ARITMÉTICO POR CAPA:</a:t>
            </a:r>
            <a:r>
              <a:rPr lang="es-ES" sz="1800" dirty="0">
                <a:latin typeface="Comic Sans MS" pitchFamily="66" charset="0"/>
                <a:cs typeface="Times New Roman" pitchFamily="18" charset="0"/>
              </a:rPr>
              <a:t> Suma de los promedios aritméticos por pozo, dividida por el número de pozos.</a:t>
            </a:r>
            <a:endParaRPr lang="es-AR" sz="1800" dirty="0">
              <a:latin typeface="Comic Sans MS" pitchFamily="66" charset="0"/>
              <a:cs typeface="Times New Roman" pitchFamily="18" charset="0"/>
            </a:endParaRPr>
          </a:p>
          <a:p>
            <a:pPr eaLnBrk="1" hangingPunct="1"/>
            <a:endParaRPr lang="es-ES" sz="1800" dirty="0">
              <a:latin typeface="Comic Sans MS" pitchFamily="66" charset="0"/>
              <a:cs typeface="Times New Roman" pitchFamily="18" charset="0"/>
            </a:endParaRPr>
          </a:p>
          <a:p>
            <a:pPr eaLnBrk="1" hangingPunct="1">
              <a:lnSpc>
                <a:spcPct val="50000"/>
              </a:lnSpc>
            </a:pPr>
            <a:r>
              <a:rPr lang="es-ES" sz="1800" dirty="0">
                <a:latin typeface="Comic Sans MS" pitchFamily="66" charset="0"/>
                <a:cs typeface="Times New Roman" pitchFamily="18" charset="0"/>
              </a:rPr>
              <a:t> </a:t>
            </a:r>
          </a:p>
          <a:p>
            <a:pPr eaLnBrk="1" hangingPunct="1"/>
            <a:r>
              <a:rPr lang="es-ES" sz="1800" dirty="0">
                <a:latin typeface="Comic Sans MS" pitchFamily="66" charset="0"/>
                <a:cs typeface="Times New Roman" pitchFamily="18" charset="0"/>
              </a:rPr>
              <a:t>3) </a:t>
            </a:r>
            <a:r>
              <a:rPr lang="es-ES" sz="1800" b="1" dirty="0">
                <a:solidFill>
                  <a:srgbClr val="0066FF"/>
                </a:solidFill>
                <a:latin typeface="Comic Sans MS" pitchFamily="66" charset="0"/>
                <a:cs typeface="Times New Roman" pitchFamily="18" charset="0"/>
              </a:rPr>
              <a:t>PROMEDIO</a:t>
            </a:r>
            <a:r>
              <a:rPr lang="es-AR" sz="1800" b="1" dirty="0">
                <a:solidFill>
                  <a:srgbClr val="0066FF"/>
                </a:solidFill>
                <a:latin typeface="Comic Sans MS" pitchFamily="66" charset="0"/>
                <a:cs typeface="Times New Roman" pitchFamily="18" charset="0"/>
              </a:rPr>
              <a:t>S PONDERADOS</a:t>
            </a:r>
            <a:r>
              <a:rPr lang="es-ES" sz="1800" b="1" dirty="0">
                <a:solidFill>
                  <a:srgbClr val="0066FF"/>
                </a:solidFill>
                <a:latin typeface="Comic Sans MS" pitchFamily="66" charset="0"/>
                <a:cs typeface="Times New Roman" pitchFamily="18" charset="0"/>
              </a:rPr>
              <a:t> POR ESPESOR</a:t>
            </a:r>
            <a:r>
              <a:rPr lang="es-AR" sz="1800" b="1" dirty="0">
                <a:solidFill>
                  <a:srgbClr val="0066FF"/>
                </a:solidFill>
                <a:latin typeface="Comic Sans MS" pitchFamily="66" charset="0"/>
                <a:cs typeface="Times New Roman" pitchFamily="18" charset="0"/>
              </a:rPr>
              <a:t>, ÁREA O VOLÚMEN</a:t>
            </a:r>
            <a:r>
              <a:rPr lang="es-ES" sz="1800" b="1" dirty="0">
                <a:solidFill>
                  <a:srgbClr val="0066FF"/>
                </a:solidFill>
                <a:latin typeface="Comic Sans MS" pitchFamily="66" charset="0"/>
                <a:cs typeface="Times New Roman" pitchFamily="18" charset="0"/>
              </a:rPr>
              <a:t>:</a:t>
            </a:r>
            <a:r>
              <a:rPr lang="es-ES" sz="1800" dirty="0">
                <a:latin typeface="Comic Sans MS" pitchFamily="66" charset="0"/>
                <a:cs typeface="Times New Roman" pitchFamily="18" charset="0"/>
              </a:rPr>
              <a:t> Suma de los productos del promedio aritmético de cada pozo por el correspondiente espesor</a:t>
            </a:r>
            <a:r>
              <a:rPr lang="es-AR" sz="1800" dirty="0">
                <a:latin typeface="Comic Sans MS" pitchFamily="66" charset="0"/>
                <a:cs typeface="Times New Roman" pitchFamily="18" charset="0"/>
              </a:rPr>
              <a:t>, área o volumen</a:t>
            </a:r>
            <a:r>
              <a:rPr lang="es-ES" sz="1800" dirty="0">
                <a:latin typeface="Comic Sans MS" pitchFamily="66" charset="0"/>
                <a:cs typeface="Times New Roman" pitchFamily="18" charset="0"/>
              </a:rPr>
              <a:t> de capa, dividida por la suma de todos los espesores</a:t>
            </a:r>
            <a:r>
              <a:rPr lang="es-AR" sz="1800" dirty="0">
                <a:latin typeface="Comic Sans MS" pitchFamily="66" charset="0"/>
                <a:cs typeface="Times New Roman" pitchFamily="18" charset="0"/>
              </a:rPr>
              <a:t>,</a:t>
            </a:r>
            <a:r>
              <a:rPr lang="es-ES" sz="1800" dirty="0">
                <a:latin typeface="Comic Sans MS" pitchFamily="66" charset="0"/>
                <a:cs typeface="Times New Roman" pitchFamily="18" charset="0"/>
              </a:rPr>
              <a:t> </a:t>
            </a:r>
            <a:r>
              <a:rPr lang="es-AR" sz="1800" dirty="0">
                <a:latin typeface="Comic Sans MS" pitchFamily="66" charset="0"/>
                <a:cs typeface="Times New Roman" pitchFamily="18" charset="0"/>
              </a:rPr>
              <a:t>áreas o volúmenes según corresponde</a:t>
            </a:r>
            <a:r>
              <a:rPr lang="es-ES" sz="1800" dirty="0">
                <a:latin typeface="Comic Sans MS" pitchFamily="66" charset="0"/>
                <a:cs typeface="Times New Roman" pitchFamily="18" charset="0"/>
              </a:rPr>
              <a:t> de capa considerados.</a:t>
            </a:r>
            <a:r>
              <a:rPr lang="es-AR" sz="1800" dirty="0">
                <a:latin typeface="Comic Sans MS" pitchFamily="66" charset="0"/>
                <a:cs typeface="Times New Roman" pitchFamily="18" charset="0"/>
              </a:rPr>
              <a:t> </a:t>
            </a:r>
            <a:r>
              <a:rPr lang="es-ES" sz="1800" dirty="0">
                <a:latin typeface="Comic Sans MS" pitchFamily="66" charset="0"/>
                <a:cs typeface="Times New Roman" pitchFamily="18" charset="0"/>
              </a:rPr>
              <a:t>El </a:t>
            </a:r>
            <a:r>
              <a:rPr lang="es-AR" sz="1800" dirty="0">
                <a:latin typeface="Comic Sans MS" pitchFamily="66" charset="0"/>
                <a:cs typeface="Times New Roman" pitchFamily="18" charset="0"/>
              </a:rPr>
              <a:t>Ponderado por Volumen</a:t>
            </a:r>
            <a:r>
              <a:rPr lang="es-ES" sz="1800" dirty="0">
                <a:latin typeface="Comic Sans MS" pitchFamily="66" charset="0"/>
                <a:cs typeface="Times New Roman" pitchFamily="18" charset="0"/>
              </a:rPr>
              <a:t> esta considerado el más exacto; el dividendo constituye el volumen </a:t>
            </a:r>
            <a:r>
              <a:rPr lang="es-ES" sz="1800" dirty="0" err="1">
                <a:latin typeface="Comic Sans MS" pitchFamily="66" charset="0"/>
                <a:cs typeface="Times New Roman" pitchFamily="18" charset="0"/>
              </a:rPr>
              <a:t>poral</a:t>
            </a:r>
            <a:r>
              <a:rPr lang="es-ES" sz="1800" dirty="0">
                <a:latin typeface="Comic Sans MS" pitchFamily="66" charset="0"/>
                <a:cs typeface="Times New Roman" pitchFamily="18" charset="0"/>
              </a:rPr>
              <a:t> total de la capa drenadla, mientras que el divisor resulta el volumen total de la capa.</a:t>
            </a:r>
            <a:r>
              <a:rPr lang="es-ES" sz="1800" dirty="0">
                <a:latin typeface="Comic Sans MS" pitchFamily="66" charset="0"/>
              </a:rPr>
              <a:t> </a:t>
            </a:r>
            <a:endParaRPr lang="es-AR" sz="1800" dirty="0">
              <a:latin typeface="Comic Sans MS" pitchFamily="66" charset="0"/>
            </a:endParaRPr>
          </a:p>
          <a:p>
            <a:pPr eaLnBrk="1" hangingPunct="1"/>
            <a:endParaRPr lang="es-AR" sz="1800" dirty="0">
              <a:latin typeface="Comic Sans MS" pitchFamily="66" charset="0"/>
            </a:endParaRPr>
          </a:p>
          <a:p>
            <a:pPr eaLnBrk="1" hangingPunct="1"/>
            <a:r>
              <a:rPr lang="es-AR" sz="1800" dirty="0">
                <a:latin typeface="Comic Sans MS" pitchFamily="66" charset="0"/>
              </a:rPr>
              <a:t>4) </a:t>
            </a:r>
            <a:r>
              <a:rPr lang="es-AR" sz="1800" b="1" dirty="0">
                <a:solidFill>
                  <a:srgbClr val="0066FF"/>
                </a:solidFill>
                <a:latin typeface="Comic Sans MS" pitchFamily="66" charset="0"/>
                <a:cs typeface="Times New Roman" pitchFamily="18" charset="0"/>
              </a:rPr>
              <a:t>PROMEDIO ESTADÍSTICO O ARMÓNICO:</a:t>
            </a:r>
            <a:endParaRPr lang="es-ES" sz="1800" b="1" dirty="0">
              <a:solidFill>
                <a:srgbClr val="0066FF"/>
              </a:solidFill>
              <a:latin typeface="Comic Sans MS" pitchFamily="66" charset="0"/>
              <a:cs typeface="Times New Roman" pitchFamily="18" charset="0"/>
            </a:endParaRPr>
          </a:p>
        </p:txBody>
      </p:sp>
      <p:graphicFrame>
        <p:nvGraphicFramePr>
          <p:cNvPr id="78851" name="Object 3"/>
          <p:cNvGraphicFramePr>
            <a:graphicFrameLocks noChangeAspect="1"/>
          </p:cNvGraphicFramePr>
          <p:nvPr/>
        </p:nvGraphicFramePr>
        <p:xfrm>
          <a:off x="7162800" y="990600"/>
          <a:ext cx="1295400" cy="752475"/>
        </p:xfrm>
        <a:graphic>
          <a:graphicData uri="http://schemas.openxmlformats.org/presentationml/2006/ole">
            <mc:AlternateContent xmlns:mc="http://schemas.openxmlformats.org/markup-compatibility/2006">
              <mc:Choice xmlns:v="urn:schemas-microsoft-com:vml" Requires="v">
                <p:oleObj spid="_x0000_s79093" name="Imagen de mapa de bits" r:id="rId3" imgW="1295238" imgH="752381" progId="Paint.Picture">
                  <p:embed/>
                </p:oleObj>
              </mc:Choice>
              <mc:Fallback>
                <p:oleObj name="Imagen de mapa de bits" r:id="rId3" imgW="1295238" imgH="752381"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990600"/>
                        <a:ext cx="12954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8245" name="Rectangle 5"/>
          <p:cNvSpPr>
            <a:spLocks noChangeArrowheads="1"/>
          </p:cNvSpPr>
          <p:nvPr/>
        </p:nvSpPr>
        <p:spPr bwMode="auto">
          <a:xfrm>
            <a:off x="1219200" y="0"/>
            <a:ext cx="6450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s-ES" b="1">
                <a:solidFill>
                  <a:srgbClr val="FF0000"/>
                </a:solidFill>
                <a:effectLst>
                  <a:outerShdw blurRad="38100" dist="38100" dir="2700000" algn="tl">
                    <a:srgbClr val="000000"/>
                  </a:outerShdw>
                </a:effectLst>
                <a:latin typeface="Comic Sans MS" pitchFamily="66" charset="0"/>
                <a:cs typeface="Times New Roman" pitchFamily="18" charset="0"/>
              </a:rPr>
              <a:t>POROSIDAD PROMEDIO DE POROSIDAD</a:t>
            </a:r>
            <a:endParaRPr lang="es-AR" b="1">
              <a:solidFill>
                <a:srgbClr val="FF0000"/>
              </a:solidFill>
              <a:effectLst>
                <a:outerShdw blurRad="38100" dist="38100" dir="2700000" algn="tl">
                  <a:srgbClr val="000000"/>
                </a:outerShdw>
              </a:effectLst>
              <a:latin typeface="Comic Sans MS" pitchFamily="66" charset="0"/>
              <a:cs typeface="Times New Roman" pitchFamily="18" charset="0"/>
            </a:endParaRPr>
          </a:p>
        </p:txBody>
      </p:sp>
      <p:graphicFrame>
        <p:nvGraphicFramePr>
          <p:cNvPr id="78853" name="Object 6"/>
          <p:cNvGraphicFramePr>
            <a:graphicFrameLocks noChangeAspect="1"/>
          </p:cNvGraphicFramePr>
          <p:nvPr/>
        </p:nvGraphicFramePr>
        <p:xfrm>
          <a:off x="7315200" y="3124200"/>
          <a:ext cx="1257300" cy="828675"/>
        </p:xfrm>
        <a:graphic>
          <a:graphicData uri="http://schemas.openxmlformats.org/presentationml/2006/ole">
            <mc:AlternateContent xmlns:mc="http://schemas.openxmlformats.org/markup-compatibility/2006">
              <mc:Choice xmlns:v="urn:schemas-microsoft-com:vml" Requires="v">
                <p:oleObj spid="_x0000_s79094" name="Imagen de mapa de bits" r:id="rId5" imgW="1257476" imgH="828791" progId="Paint.Picture">
                  <p:embed/>
                </p:oleObj>
              </mc:Choice>
              <mc:Fallback>
                <p:oleObj name="Imagen de mapa de bits" r:id="rId5" imgW="1257476" imgH="828791" progId="Paint.Pictur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3124200"/>
                        <a:ext cx="12573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4" name="Object 7"/>
          <p:cNvGraphicFramePr>
            <a:graphicFrameLocks noChangeAspect="1"/>
          </p:cNvGraphicFramePr>
          <p:nvPr/>
        </p:nvGraphicFramePr>
        <p:xfrm>
          <a:off x="6657975" y="3886200"/>
          <a:ext cx="2486025" cy="238125"/>
        </p:xfrm>
        <a:graphic>
          <a:graphicData uri="http://schemas.openxmlformats.org/presentationml/2006/ole">
            <mc:AlternateContent xmlns:mc="http://schemas.openxmlformats.org/markup-compatibility/2006">
              <mc:Choice xmlns:v="urn:schemas-microsoft-com:vml" Requires="v">
                <p:oleObj spid="_x0000_s79095" name="Imagen de mapa de bits" r:id="rId7" imgW="2486372" imgH="237969" progId="Paint.Picture">
                  <p:embed/>
                </p:oleObj>
              </mc:Choice>
              <mc:Fallback>
                <p:oleObj name="Imagen de mapa de bits" r:id="rId7" imgW="2486372" imgH="237969" progId="Paint.Picture">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7975" y="3886200"/>
                        <a:ext cx="248602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5" name="Object 8"/>
          <p:cNvGraphicFramePr>
            <a:graphicFrameLocks noChangeAspect="1"/>
          </p:cNvGraphicFramePr>
          <p:nvPr/>
        </p:nvGraphicFramePr>
        <p:xfrm>
          <a:off x="7086600" y="5486400"/>
          <a:ext cx="1704975" cy="571500"/>
        </p:xfrm>
        <a:graphic>
          <a:graphicData uri="http://schemas.openxmlformats.org/presentationml/2006/ole">
            <mc:AlternateContent xmlns:mc="http://schemas.openxmlformats.org/markup-compatibility/2006">
              <mc:Choice xmlns:v="urn:schemas-microsoft-com:vml" Requires="v">
                <p:oleObj spid="_x0000_s79096" name="Imagen de mapa de bits" r:id="rId9" imgW="1704762" imgH="571731" progId="Paint.Picture">
                  <p:embed/>
                </p:oleObj>
              </mc:Choice>
              <mc:Fallback>
                <p:oleObj name="Imagen de mapa de bits" r:id="rId9" imgW="1704762" imgH="571731" progId="Paint.Picture">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5486400"/>
                        <a:ext cx="17049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6"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MLC-1-71</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3"/>
          <p:cNvSpPr txBox="1">
            <a:spLocks noChangeArrowheads="1"/>
          </p:cNvSpPr>
          <p:nvPr/>
        </p:nvSpPr>
        <p:spPr bwMode="auto">
          <a:xfrm>
            <a:off x="0" y="932522"/>
            <a:ext cx="91440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 sz="3200" i="1" dirty="0">
                <a:solidFill>
                  <a:srgbClr val="FF0000"/>
                </a:solidFill>
                <a:latin typeface="Comic Sans MS" pitchFamily="66" charset="0"/>
              </a:rPr>
              <a:t>La porosidad obtenida en el laboratorio se emplea para ajustar otras metodologías</a:t>
            </a:r>
            <a:r>
              <a:rPr lang="es-ES" sz="3200" i="1" dirty="0">
                <a:solidFill>
                  <a:srgbClr val="008000"/>
                </a:solidFill>
                <a:latin typeface="Comic Sans MS" pitchFamily="66" charset="0"/>
              </a:rPr>
              <a:t> de medición tal</a:t>
            </a:r>
          </a:p>
          <a:p>
            <a:pPr algn="ctr" eaLnBrk="1" hangingPunct="1"/>
            <a:r>
              <a:rPr lang="es-ES" sz="3200" i="1" dirty="0">
                <a:solidFill>
                  <a:srgbClr val="008000"/>
                </a:solidFill>
                <a:latin typeface="Comic Sans MS" pitchFamily="66" charset="0"/>
              </a:rPr>
              <a:t>como perfiles de pozo y sirve de base para el desarrollo y empleo de numerosas correlaciones.</a:t>
            </a:r>
            <a:endParaRPr lang="es-AR" sz="3200" i="1" dirty="0">
              <a:solidFill>
                <a:srgbClr val="008000"/>
              </a:solidFill>
              <a:latin typeface="Comic Sans MS" pitchFamily="66" charset="0"/>
            </a:endParaRPr>
          </a:p>
          <a:p>
            <a:pPr algn="ctr" eaLnBrk="1" hangingPunct="1"/>
            <a:endParaRPr lang="es-ES" sz="3200" i="1" dirty="0">
              <a:solidFill>
                <a:srgbClr val="008000"/>
              </a:solidFill>
              <a:latin typeface="Comic Sans MS" pitchFamily="66" charset="0"/>
            </a:endParaRPr>
          </a:p>
          <a:p>
            <a:pPr algn="ctr" eaLnBrk="1" hangingPunct="1"/>
            <a:r>
              <a:rPr lang="es-AR" sz="3200" i="1" dirty="0">
                <a:solidFill>
                  <a:srgbClr val="008000"/>
                </a:solidFill>
                <a:latin typeface="Comic Sans MS" pitchFamily="66" charset="0"/>
              </a:rPr>
              <a:t>S</a:t>
            </a:r>
            <a:r>
              <a:rPr lang="es-ES" sz="3200" i="1" dirty="0">
                <a:solidFill>
                  <a:srgbClr val="008000"/>
                </a:solidFill>
                <a:latin typeface="Comic Sans MS" pitchFamily="66" charset="0"/>
              </a:rPr>
              <a:t>e acepta que este dato de laboratorio </a:t>
            </a:r>
            <a:r>
              <a:rPr lang="es-ES" sz="3200" i="1" dirty="0">
                <a:solidFill>
                  <a:srgbClr val="FF0000"/>
                </a:solidFill>
                <a:latin typeface="Comic Sans MS" pitchFamily="66" charset="0"/>
              </a:rPr>
              <a:t>es generalmente</a:t>
            </a:r>
            <a:r>
              <a:rPr lang="es-AR" sz="3200" i="1" dirty="0">
                <a:solidFill>
                  <a:srgbClr val="FF0000"/>
                </a:solidFill>
                <a:latin typeface="Comic Sans MS" pitchFamily="66" charset="0"/>
              </a:rPr>
              <a:t> </a:t>
            </a:r>
            <a:r>
              <a:rPr lang="es-ES" sz="3200" i="1" dirty="0">
                <a:solidFill>
                  <a:srgbClr val="FF0000"/>
                </a:solidFill>
                <a:latin typeface="Comic Sans MS" pitchFamily="66" charset="0"/>
              </a:rPr>
              <a:t>representativo</a:t>
            </a:r>
            <a:r>
              <a:rPr lang="es-ES" sz="3200" i="1" dirty="0">
                <a:solidFill>
                  <a:srgbClr val="008000"/>
                </a:solidFill>
                <a:latin typeface="Comic Sans MS" pitchFamily="66" charset="0"/>
              </a:rPr>
              <a:t>, siendo </a:t>
            </a:r>
            <a:r>
              <a:rPr lang="es-ES" sz="3200" i="1" dirty="0">
                <a:solidFill>
                  <a:srgbClr val="FF0000"/>
                </a:solidFill>
                <a:latin typeface="Comic Sans MS" pitchFamily="66" charset="0"/>
              </a:rPr>
              <a:t>su mayor limitación, la representatividad de la corona.</a:t>
            </a:r>
          </a:p>
        </p:txBody>
      </p:sp>
      <p:sp>
        <p:nvSpPr>
          <p:cNvPr id="79875"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MLC-1-72</a:t>
            </a:r>
            <a:endParaRPr lang="es-ES" sz="1200" b="1">
              <a:solidFill>
                <a:srgbClr val="FF7C80"/>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11"/>
          <p:cNvSpPr txBox="1">
            <a:spLocks noChangeArrowheads="1"/>
          </p:cNvSpPr>
          <p:nvPr/>
        </p:nvSpPr>
        <p:spPr bwMode="auto">
          <a:xfrm>
            <a:off x="8274050" y="6583363"/>
            <a:ext cx="8778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AR" sz="1200" b="1">
                <a:solidFill>
                  <a:srgbClr val="FF7C80"/>
                </a:solidFill>
              </a:rPr>
              <a:t>MLC-1-72</a:t>
            </a:r>
            <a:endParaRPr lang="es-ES" sz="1200" b="1">
              <a:solidFill>
                <a:srgbClr val="FF7C80"/>
              </a:solidFill>
            </a:endParaRP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0548" y="2229191"/>
            <a:ext cx="6294131" cy="163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959438" y="4132263"/>
            <a:ext cx="2664039" cy="369332"/>
          </a:xfrm>
          <a:prstGeom prst="rect">
            <a:avLst/>
          </a:prstGeom>
          <a:noFill/>
        </p:spPr>
        <p:txBody>
          <a:bodyPr wrap="square" rtlCol="0">
            <a:spAutoFit/>
          </a:bodyPr>
          <a:lstStyle/>
          <a:p>
            <a:r>
              <a:rPr lang="es-AR" sz="1800" dirty="0" smtClean="0"/>
              <a:t>Apuntes </a:t>
            </a:r>
            <a:r>
              <a:rPr lang="es-AR" sz="1800" dirty="0"/>
              <a:t>S</a:t>
            </a:r>
            <a:r>
              <a:rPr lang="es-AR" sz="1800" dirty="0" smtClean="0"/>
              <a:t>usana </a:t>
            </a:r>
            <a:r>
              <a:rPr lang="es-AR" sz="1800" dirty="0" err="1" smtClean="0"/>
              <a:t>Bidner</a:t>
            </a:r>
            <a:endParaRPr lang="es-AR" sz="1800" dirty="0"/>
          </a:p>
        </p:txBody>
      </p:sp>
      <p:sp>
        <p:nvSpPr>
          <p:cNvPr id="6" name="5 CuadroTexto"/>
          <p:cNvSpPr txBox="1"/>
          <p:nvPr/>
        </p:nvSpPr>
        <p:spPr>
          <a:xfrm>
            <a:off x="959438" y="4514083"/>
            <a:ext cx="3672151" cy="369332"/>
          </a:xfrm>
          <a:prstGeom prst="rect">
            <a:avLst/>
          </a:prstGeom>
          <a:noFill/>
        </p:spPr>
        <p:txBody>
          <a:bodyPr wrap="square" rtlCol="0">
            <a:spAutoFit/>
          </a:bodyPr>
          <a:lstStyle/>
          <a:p>
            <a:r>
              <a:rPr lang="es-AR" sz="1800" dirty="0" smtClean="0"/>
              <a:t>Apuntes de clase</a:t>
            </a:r>
            <a:endParaRPr lang="es-AR" sz="1800" dirty="0"/>
          </a:p>
        </p:txBody>
      </p:sp>
      <p:sp>
        <p:nvSpPr>
          <p:cNvPr id="7" name="6 CuadroTexto"/>
          <p:cNvSpPr txBox="1"/>
          <p:nvPr/>
        </p:nvSpPr>
        <p:spPr>
          <a:xfrm>
            <a:off x="959439" y="5805264"/>
            <a:ext cx="3888175" cy="338554"/>
          </a:xfrm>
          <a:prstGeom prst="rect">
            <a:avLst/>
          </a:prstGeom>
          <a:noFill/>
        </p:spPr>
        <p:txBody>
          <a:bodyPr wrap="square" rtlCol="0">
            <a:spAutoFit/>
          </a:bodyPr>
          <a:lstStyle/>
          <a:p>
            <a:r>
              <a:rPr lang="es-AR" sz="1600" dirty="0" err="1" smtClean="0"/>
              <a:t>Mail:marcelobiritos@gmail.com</a:t>
            </a:r>
            <a:endParaRPr lang="es-AR" sz="1600" dirty="0"/>
          </a:p>
        </p:txBody>
      </p:sp>
      <p:sp>
        <p:nvSpPr>
          <p:cNvPr id="8" name="7 Rectángulo"/>
          <p:cNvSpPr/>
          <p:nvPr/>
        </p:nvSpPr>
        <p:spPr>
          <a:xfrm>
            <a:off x="1691680" y="620688"/>
            <a:ext cx="5378396" cy="923330"/>
          </a:xfrm>
          <a:prstGeom prst="rect">
            <a:avLst/>
          </a:prstGeom>
          <a:noFill/>
        </p:spPr>
        <p:txBody>
          <a:bodyPr wrap="none" lIns="91440" tIns="45720" rIns="91440" bIns="45720">
            <a:spAutoFit/>
          </a:bodyPr>
          <a:lstStyle/>
          <a:p>
            <a:pPr algn="ctr"/>
            <a:r>
              <a:rPr lang="es-E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bibliografía</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67486258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124744"/>
          </a:xfrm>
        </p:spPr>
        <p:txBody>
          <a:bodyPr/>
          <a:lstStyle/>
          <a:p>
            <a:r>
              <a:rPr lang="es-AR" sz="4800" dirty="0">
                <a:latin typeface="Arial" panose="020B0604020202020204" pitchFamily="34" charset="0"/>
                <a:cs typeface="Arial" panose="020B0604020202020204" pitchFamily="34" charset="0"/>
              </a:rPr>
              <a:t>Recursos no convencionales</a:t>
            </a:r>
            <a:br>
              <a:rPr lang="es-AR" sz="4800" dirty="0">
                <a:latin typeface="Arial" panose="020B0604020202020204" pitchFamily="34" charset="0"/>
                <a:cs typeface="Arial" panose="020B0604020202020204" pitchFamily="34" charset="0"/>
              </a:rPr>
            </a:br>
            <a:r>
              <a:rPr lang="es-AR" sz="2250" dirty="0"/>
              <a:t>(</a:t>
            </a:r>
            <a:r>
              <a:rPr lang="es-AR" sz="2250" dirty="0" err="1"/>
              <a:t>on</a:t>
            </a:r>
            <a:r>
              <a:rPr lang="es-AR" sz="2250" dirty="0"/>
              <a:t>-shore)</a:t>
            </a:r>
          </a:p>
        </p:txBody>
      </p:sp>
      <p:sp>
        <p:nvSpPr>
          <p:cNvPr id="3" name="Marcador de contenido 2"/>
          <p:cNvSpPr>
            <a:spLocks noGrp="1"/>
          </p:cNvSpPr>
          <p:nvPr>
            <p:ph idx="1"/>
          </p:nvPr>
        </p:nvSpPr>
        <p:spPr>
          <a:xfrm>
            <a:off x="-108520" y="1484784"/>
            <a:ext cx="9252520" cy="5472608"/>
          </a:xfrm>
        </p:spPr>
        <p:txBody>
          <a:bodyPr>
            <a:normAutofit fontScale="85000" lnSpcReduction="20000"/>
          </a:bodyPr>
          <a:lstStyle/>
          <a:p>
            <a:pPr algn="just"/>
            <a:r>
              <a:rPr lang="es-AR" b="1" dirty="0"/>
              <a:t>Reservorios compactos (</a:t>
            </a:r>
            <a:r>
              <a:rPr lang="es-AR" b="1" dirty="0" err="1"/>
              <a:t>tight</a:t>
            </a:r>
            <a:r>
              <a:rPr lang="es-AR" b="1" dirty="0"/>
              <a:t>): </a:t>
            </a:r>
            <a:r>
              <a:rPr lang="es-AR" dirty="0"/>
              <a:t>Definición arbitraria que no depende de la conformación y composición de la roca, sino de su permeabilidad, la cual </a:t>
            </a:r>
            <a:r>
              <a:rPr lang="es-AR" dirty="0" smtClean="0"/>
              <a:t>es </a:t>
            </a:r>
            <a:r>
              <a:rPr lang="es-AR" dirty="0"/>
              <a:t>tan baja, que </a:t>
            </a:r>
            <a:r>
              <a:rPr lang="es-AR" dirty="0" smtClean="0"/>
              <a:t>dificulta el </a:t>
            </a:r>
            <a:r>
              <a:rPr lang="es-AR" dirty="0"/>
              <a:t>flujo del </a:t>
            </a:r>
            <a:r>
              <a:rPr lang="es-AR" dirty="0" err="1"/>
              <a:t>hidocarburo</a:t>
            </a:r>
            <a:r>
              <a:rPr lang="es-AR" dirty="0"/>
              <a:t> hacia el pozo</a:t>
            </a:r>
          </a:p>
          <a:p>
            <a:pPr algn="just"/>
            <a:r>
              <a:rPr lang="es-AR" b="1" dirty="0"/>
              <a:t>Shale gas/</a:t>
            </a:r>
            <a:r>
              <a:rPr lang="es-AR" b="1" dirty="0" err="1"/>
              <a:t>oil</a:t>
            </a:r>
            <a:r>
              <a:rPr lang="es-AR" b="1" dirty="0"/>
              <a:t>: </a:t>
            </a:r>
            <a:r>
              <a:rPr lang="es-AR" dirty="0"/>
              <a:t>Estas </a:t>
            </a:r>
            <a:r>
              <a:rPr lang="es-AR" dirty="0" err="1" smtClean="0"/>
              <a:t>lutitas</a:t>
            </a:r>
            <a:r>
              <a:rPr lang="es-AR" dirty="0" smtClean="0"/>
              <a:t> </a:t>
            </a:r>
            <a:r>
              <a:rPr lang="es-AR" dirty="0"/>
              <a:t>han sido la roca generadora de los sistemas petroleros convencionales. Son rocas sedimentarias de grano fino, con alto contenido de materia orgánica.</a:t>
            </a:r>
          </a:p>
          <a:p>
            <a:pPr algn="just"/>
            <a:r>
              <a:rPr lang="es-AR" b="1" dirty="0"/>
              <a:t>Petróleos Pesados: </a:t>
            </a:r>
            <a:r>
              <a:rPr lang="es-AR" dirty="0"/>
              <a:t>Son aquellos petróleos </a:t>
            </a:r>
            <a:r>
              <a:rPr lang="es-AR" dirty="0" smtClean="0"/>
              <a:t>que presentan </a:t>
            </a:r>
            <a:r>
              <a:rPr lang="es-AR" dirty="0"/>
              <a:t>densidades API entre 10° y 22</a:t>
            </a:r>
            <a:r>
              <a:rPr lang="es-AR" dirty="0" smtClean="0"/>
              <a:t>° </a:t>
            </a:r>
            <a:r>
              <a:rPr lang="es-AR" dirty="0"/>
              <a:t>y </a:t>
            </a:r>
            <a:r>
              <a:rPr lang="es-AR" dirty="0" smtClean="0"/>
              <a:t>necesitan </a:t>
            </a:r>
            <a:r>
              <a:rPr lang="es-AR" dirty="0"/>
              <a:t>procesos de refinación específicos. El crudo con una densidad inferior a los 10° API es denominado petróleo </a:t>
            </a:r>
            <a:r>
              <a:rPr lang="es-AR" dirty="0" err="1"/>
              <a:t>ultrapesado</a:t>
            </a:r>
            <a:r>
              <a:rPr lang="es-AR" dirty="0"/>
              <a:t>.</a:t>
            </a:r>
          </a:p>
          <a:p>
            <a:pPr fontAlgn="base"/>
            <a:r>
              <a:rPr lang="es-AR" b="1" dirty="0"/>
              <a:t>Arenas bituminosas (</a:t>
            </a:r>
            <a:r>
              <a:rPr lang="es-AR" b="1" dirty="0" err="1"/>
              <a:t>Tar</a:t>
            </a:r>
            <a:r>
              <a:rPr lang="es-AR" b="1" dirty="0"/>
              <a:t> </a:t>
            </a:r>
            <a:r>
              <a:rPr lang="es-AR" b="1" dirty="0" err="1"/>
              <a:t>Sands</a:t>
            </a:r>
            <a:r>
              <a:rPr lang="es-AR" b="1" dirty="0"/>
              <a:t>)</a:t>
            </a:r>
            <a:r>
              <a:rPr lang="es-AR" dirty="0"/>
              <a:t>; Son una mezcla de arcilla, arena, agua y bitumen (o alquitrán) de la cual, a través de un proceso de separación adecuado, se obtiene un producto similar al petróleo. </a:t>
            </a:r>
          </a:p>
          <a:p>
            <a:pPr marL="0" indent="0">
              <a:buNone/>
            </a:pPr>
            <a:endParaRPr lang="es-AR" dirty="0"/>
          </a:p>
        </p:txBody>
      </p:sp>
      <p:sp>
        <p:nvSpPr>
          <p:cNvPr id="5" name="Marcador de pie de página 4"/>
          <p:cNvSpPr>
            <a:spLocks noGrp="1"/>
          </p:cNvSpPr>
          <p:nvPr>
            <p:ph type="ftr" sz="quarter" idx="11"/>
          </p:nvPr>
        </p:nvSpPr>
        <p:spPr/>
        <p:txBody>
          <a:bodyPr/>
          <a:lstStyle/>
          <a:p>
            <a:r>
              <a:rPr lang="es-AR"/>
              <a:t>ABSM</a:t>
            </a:r>
          </a:p>
        </p:txBody>
      </p:sp>
    </p:spTree>
    <p:extLst>
      <p:ext uri="{BB962C8B-B14F-4D97-AF65-F5344CB8AC3E}">
        <p14:creationId xmlns:p14="http://schemas.microsoft.com/office/powerpoint/2010/main" val="129933578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4035</TotalTime>
  <Words>3673</Words>
  <Application>Microsoft Office PowerPoint</Application>
  <PresentationFormat>Presentación en pantalla (4:3)</PresentationFormat>
  <Paragraphs>575</Paragraphs>
  <Slides>83</Slides>
  <Notes>0</Notes>
  <HiddenSlides>6</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3</vt:i4>
      </vt:variant>
      <vt:variant>
        <vt:lpstr>Títulos de diapositiva</vt:lpstr>
      </vt:variant>
      <vt:variant>
        <vt:i4>83</vt:i4>
      </vt:variant>
    </vt:vector>
  </HeadingPairs>
  <TitlesOfParts>
    <vt:vector size="95" baseType="lpstr">
      <vt:lpstr>Arial</vt:lpstr>
      <vt:lpstr>Comic Sans MS</vt:lpstr>
      <vt:lpstr>GreekC</vt:lpstr>
      <vt:lpstr>LucidaSansUnicode</vt:lpstr>
      <vt:lpstr>Symbol</vt:lpstr>
      <vt:lpstr>Times New Roman</vt:lpstr>
      <vt:lpstr>Wingdings</vt:lpstr>
      <vt:lpstr>Wingdings 3</vt:lpstr>
      <vt:lpstr>Diseño predeterminado</vt:lpstr>
      <vt:lpstr>Imagen de mapa de bits</vt:lpstr>
      <vt:lpstr>Documento</vt:lpstr>
      <vt:lpstr>Ecuación</vt:lpstr>
      <vt:lpstr>Presentación de PowerPoint</vt:lpstr>
      <vt:lpstr>Presentación de PowerPoint</vt:lpstr>
      <vt:lpstr>Presentación de PowerPoint</vt:lpstr>
      <vt:lpstr>Presentación de PowerPoint</vt:lpstr>
      <vt:lpstr>Presentación de PowerPoint</vt:lpstr>
      <vt:lpstr>Presentación de PowerPoint</vt:lpstr>
      <vt:lpstr>Recursos Convencionales y no convencionales</vt:lpstr>
      <vt:lpstr>Recursos Convencionales y no convencionales</vt:lpstr>
      <vt:lpstr>Recursos no convencionales (on-shore)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Perfilaje de la corona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rutina sobre coronas </vt:lpstr>
      <vt:lpstr>Presentación de PowerPoint</vt:lpstr>
      <vt:lpstr> Determinación de la saturación residual de fluidos </vt:lpstr>
      <vt:lpstr>Presentación de PowerPoint</vt:lpstr>
      <vt:lpstr>Presentación de PowerPoint</vt:lpstr>
      <vt:lpstr>VOLUMEN PORAL (Vp)</vt:lpstr>
      <vt:lpstr>VOLUMEN DE GRANOS O DE MATRIZ</vt:lpstr>
      <vt:lpstr>DETERMINACIÓN VOLUMEN DE GRANOS Vm</vt:lpstr>
      <vt:lpstr>Presentación de PowerPoint</vt:lpstr>
      <vt:lpstr>Corrección de los valores de las mediciones de porosidad de las coronas</vt:lpstr>
      <vt:lpstr>Factor de resistividad de formación o factor de formación, o factor de resistividad “F”</vt:lpstr>
      <vt:lpstr>Factor de resistividad de formación</vt:lpstr>
      <vt:lpstr>Indice de resistividad</vt:lpstr>
      <vt:lpstr>Perfiles de porosidad</vt:lpstr>
      <vt:lpstr>Presentación de PowerPoint</vt:lpstr>
      <vt:lpstr>Perfiles de porosidad</vt:lpstr>
      <vt:lpstr>Presentación de PowerPoint</vt:lpstr>
      <vt:lpstr>Distribución de la porosidad</vt:lpstr>
      <vt:lpstr>Distribución de la porosidad</vt:lpstr>
      <vt:lpstr>Distribución de la porosidad</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Mónica Carmona</dc:creator>
  <cp:lastModifiedBy>Marcelo</cp:lastModifiedBy>
  <cp:revision>270</cp:revision>
  <dcterms:created xsi:type="dcterms:W3CDTF">2010-02-20T22:38:38Z</dcterms:created>
  <dcterms:modified xsi:type="dcterms:W3CDTF">2020-03-02T19:26:06Z</dcterms:modified>
</cp:coreProperties>
</file>