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93" r:id="rId9"/>
    <p:sldId id="295" r:id="rId10"/>
    <p:sldId id="279" r:id="rId11"/>
    <p:sldId id="267" r:id="rId12"/>
    <p:sldId id="296" r:id="rId13"/>
    <p:sldId id="280" r:id="rId14"/>
    <p:sldId id="281" r:id="rId15"/>
    <p:sldId id="297" r:id="rId16"/>
    <p:sldId id="298" r:id="rId17"/>
    <p:sldId id="299" r:id="rId18"/>
    <p:sldId id="300" r:id="rId19"/>
    <p:sldId id="301" r:id="rId20"/>
    <p:sldId id="314" r:id="rId21"/>
    <p:sldId id="315" r:id="rId22"/>
    <p:sldId id="316" r:id="rId23"/>
    <p:sldId id="313" r:id="rId24"/>
    <p:sldId id="317" r:id="rId25"/>
    <p:sldId id="318" r:id="rId26"/>
    <p:sldId id="263" r:id="rId27"/>
    <p:sldId id="264" r:id="rId28"/>
    <p:sldId id="278" r:id="rId29"/>
    <p:sldId id="265" r:id="rId30"/>
    <p:sldId id="276" r:id="rId31"/>
    <p:sldId id="268" r:id="rId32"/>
    <p:sldId id="269" r:id="rId33"/>
    <p:sldId id="270" r:id="rId34"/>
    <p:sldId id="274" r:id="rId35"/>
    <p:sldId id="271" r:id="rId36"/>
    <p:sldId id="272" r:id="rId37"/>
    <p:sldId id="288" r:id="rId38"/>
    <p:sldId id="289" r:id="rId3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140"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061E44-8533-D9B0-AB1F-C8BE36459ED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24C359BF-623B-4930-2C38-AB3F2A0DC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FB49C051-EC42-33E1-63B8-809C015F65BB}"/>
              </a:ext>
            </a:extLst>
          </p:cNvPr>
          <p:cNvSpPr>
            <a:spLocks noGrp="1"/>
          </p:cNvSpPr>
          <p:nvPr>
            <p:ph type="dt" sz="half" idx="10"/>
          </p:nvPr>
        </p:nvSpPr>
        <p:spPr/>
        <p:txBody>
          <a:bodyPr/>
          <a:lstStyle/>
          <a:p>
            <a:fld id="{90F18503-B415-446B-B3E0-1437B30FD89A}" type="datetimeFigureOut">
              <a:rPr lang="es-AR" smtClean="0"/>
              <a:t>31/5/2023</a:t>
            </a:fld>
            <a:endParaRPr lang="es-AR"/>
          </a:p>
        </p:txBody>
      </p:sp>
      <p:sp>
        <p:nvSpPr>
          <p:cNvPr id="5" name="Marcador de pie de página 4">
            <a:extLst>
              <a:ext uri="{FF2B5EF4-FFF2-40B4-BE49-F238E27FC236}">
                <a16:creationId xmlns:a16="http://schemas.microsoft.com/office/drawing/2014/main" id="{EF2EC4CA-FE8B-5782-E840-3F6F9B70279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72EE04DB-F3CD-B2ED-B4AE-4614C1ADBE4F}"/>
              </a:ext>
            </a:extLst>
          </p:cNvPr>
          <p:cNvSpPr>
            <a:spLocks noGrp="1"/>
          </p:cNvSpPr>
          <p:nvPr>
            <p:ph type="sldNum" sz="quarter" idx="12"/>
          </p:nvPr>
        </p:nvSpPr>
        <p:spPr/>
        <p:txBody>
          <a:bodyPr/>
          <a:lstStyle/>
          <a:p>
            <a:fld id="{EBCC8BF6-B58D-4381-B0AB-D769282A47A4}" type="slidenum">
              <a:rPr lang="es-AR" smtClean="0"/>
              <a:t>‹Nº›</a:t>
            </a:fld>
            <a:endParaRPr lang="es-AR"/>
          </a:p>
        </p:txBody>
      </p:sp>
    </p:spTree>
    <p:extLst>
      <p:ext uri="{BB962C8B-B14F-4D97-AF65-F5344CB8AC3E}">
        <p14:creationId xmlns:p14="http://schemas.microsoft.com/office/powerpoint/2010/main" val="2541630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4F3A71-CAAE-08B0-F98E-927846B28E4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03040462-7712-A276-27F9-C1F30D9B79C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9E8314AD-669B-DBD8-C496-5ECD139DDF75}"/>
              </a:ext>
            </a:extLst>
          </p:cNvPr>
          <p:cNvSpPr>
            <a:spLocks noGrp="1"/>
          </p:cNvSpPr>
          <p:nvPr>
            <p:ph type="dt" sz="half" idx="10"/>
          </p:nvPr>
        </p:nvSpPr>
        <p:spPr/>
        <p:txBody>
          <a:bodyPr/>
          <a:lstStyle/>
          <a:p>
            <a:fld id="{90F18503-B415-446B-B3E0-1437B30FD89A}" type="datetimeFigureOut">
              <a:rPr lang="es-AR" smtClean="0"/>
              <a:t>31/5/2023</a:t>
            </a:fld>
            <a:endParaRPr lang="es-AR"/>
          </a:p>
        </p:txBody>
      </p:sp>
      <p:sp>
        <p:nvSpPr>
          <p:cNvPr id="5" name="Marcador de pie de página 4">
            <a:extLst>
              <a:ext uri="{FF2B5EF4-FFF2-40B4-BE49-F238E27FC236}">
                <a16:creationId xmlns:a16="http://schemas.microsoft.com/office/drawing/2014/main" id="{90A5E832-B1CF-04DC-5694-4B861035772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3BFC911A-7E49-D29D-B487-FB31FE283D96}"/>
              </a:ext>
            </a:extLst>
          </p:cNvPr>
          <p:cNvSpPr>
            <a:spLocks noGrp="1"/>
          </p:cNvSpPr>
          <p:nvPr>
            <p:ph type="sldNum" sz="quarter" idx="12"/>
          </p:nvPr>
        </p:nvSpPr>
        <p:spPr/>
        <p:txBody>
          <a:bodyPr/>
          <a:lstStyle/>
          <a:p>
            <a:fld id="{EBCC8BF6-B58D-4381-B0AB-D769282A47A4}" type="slidenum">
              <a:rPr lang="es-AR" smtClean="0"/>
              <a:t>‹Nº›</a:t>
            </a:fld>
            <a:endParaRPr lang="es-AR"/>
          </a:p>
        </p:txBody>
      </p:sp>
    </p:spTree>
    <p:extLst>
      <p:ext uri="{BB962C8B-B14F-4D97-AF65-F5344CB8AC3E}">
        <p14:creationId xmlns:p14="http://schemas.microsoft.com/office/powerpoint/2010/main" val="298178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D1082E0-A288-A706-5D12-703D987B11F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97D3E62F-0EA3-DD0F-8FE2-DFD892AA8FC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7173FF9F-F127-4377-0BC3-6BA89CC96898}"/>
              </a:ext>
            </a:extLst>
          </p:cNvPr>
          <p:cNvSpPr>
            <a:spLocks noGrp="1"/>
          </p:cNvSpPr>
          <p:nvPr>
            <p:ph type="dt" sz="half" idx="10"/>
          </p:nvPr>
        </p:nvSpPr>
        <p:spPr/>
        <p:txBody>
          <a:bodyPr/>
          <a:lstStyle/>
          <a:p>
            <a:fld id="{90F18503-B415-446B-B3E0-1437B30FD89A}" type="datetimeFigureOut">
              <a:rPr lang="es-AR" smtClean="0"/>
              <a:t>31/5/2023</a:t>
            </a:fld>
            <a:endParaRPr lang="es-AR"/>
          </a:p>
        </p:txBody>
      </p:sp>
      <p:sp>
        <p:nvSpPr>
          <p:cNvPr id="5" name="Marcador de pie de página 4">
            <a:extLst>
              <a:ext uri="{FF2B5EF4-FFF2-40B4-BE49-F238E27FC236}">
                <a16:creationId xmlns:a16="http://schemas.microsoft.com/office/drawing/2014/main" id="{A26BFE10-0F53-0059-4E9C-27D995DEE9B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B448213-3884-1305-544C-1582CD2C90C9}"/>
              </a:ext>
            </a:extLst>
          </p:cNvPr>
          <p:cNvSpPr>
            <a:spLocks noGrp="1"/>
          </p:cNvSpPr>
          <p:nvPr>
            <p:ph type="sldNum" sz="quarter" idx="12"/>
          </p:nvPr>
        </p:nvSpPr>
        <p:spPr/>
        <p:txBody>
          <a:bodyPr/>
          <a:lstStyle/>
          <a:p>
            <a:fld id="{EBCC8BF6-B58D-4381-B0AB-D769282A47A4}" type="slidenum">
              <a:rPr lang="es-AR" smtClean="0"/>
              <a:t>‹Nº›</a:t>
            </a:fld>
            <a:endParaRPr lang="es-AR"/>
          </a:p>
        </p:txBody>
      </p:sp>
    </p:spTree>
    <p:extLst>
      <p:ext uri="{BB962C8B-B14F-4D97-AF65-F5344CB8AC3E}">
        <p14:creationId xmlns:p14="http://schemas.microsoft.com/office/powerpoint/2010/main" val="433772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D05F4-A34F-8D43-EFF2-F60A4A63C4E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5331920C-5848-8664-6B9A-554F2519C1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A7078FA1-2BEB-580C-AC98-93D48C22105F}"/>
              </a:ext>
            </a:extLst>
          </p:cNvPr>
          <p:cNvSpPr>
            <a:spLocks noGrp="1"/>
          </p:cNvSpPr>
          <p:nvPr>
            <p:ph type="dt" sz="half" idx="10"/>
          </p:nvPr>
        </p:nvSpPr>
        <p:spPr/>
        <p:txBody>
          <a:bodyPr/>
          <a:lstStyle/>
          <a:p>
            <a:fld id="{90F18503-B415-446B-B3E0-1437B30FD89A}" type="datetimeFigureOut">
              <a:rPr lang="es-AR" smtClean="0"/>
              <a:t>31/5/2023</a:t>
            </a:fld>
            <a:endParaRPr lang="es-AR"/>
          </a:p>
        </p:txBody>
      </p:sp>
      <p:sp>
        <p:nvSpPr>
          <p:cNvPr id="5" name="Marcador de pie de página 4">
            <a:extLst>
              <a:ext uri="{FF2B5EF4-FFF2-40B4-BE49-F238E27FC236}">
                <a16:creationId xmlns:a16="http://schemas.microsoft.com/office/drawing/2014/main" id="{9A5B23F9-D17D-5F0A-9420-76D921C45E7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284A49A2-CBAD-CB48-D414-C6CCDE122305}"/>
              </a:ext>
            </a:extLst>
          </p:cNvPr>
          <p:cNvSpPr>
            <a:spLocks noGrp="1"/>
          </p:cNvSpPr>
          <p:nvPr>
            <p:ph type="sldNum" sz="quarter" idx="12"/>
          </p:nvPr>
        </p:nvSpPr>
        <p:spPr/>
        <p:txBody>
          <a:bodyPr/>
          <a:lstStyle/>
          <a:p>
            <a:fld id="{EBCC8BF6-B58D-4381-B0AB-D769282A47A4}" type="slidenum">
              <a:rPr lang="es-AR" smtClean="0"/>
              <a:t>‹Nº›</a:t>
            </a:fld>
            <a:endParaRPr lang="es-AR"/>
          </a:p>
        </p:txBody>
      </p:sp>
    </p:spTree>
    <p:extLst>
      <p:ext uri="{BB962C8B-B14F-4D97-AF65-F5344CB8AC3E}">
        <p14:creationId xmlns:p14="http://schemas.microsoft.com/office/powerpoint/2010/main" val="2255781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F50E3-1C7F-F5FD-F9BE-467205DE668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9DC58644-6C0B-3D18-786C-905B90BF8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24D158-B838-4DD6-EFCE-B62FC436C0C2}"/>
              </a:ext>
            </a:extLst>
          </p:cNvPr>
          <p:cNvSpPr>
            <a:spLocks noGrp="1"/>
          </p:cNvSpPr>
          <p:nvPr>
            <p:ph type="dt" sz="half" idx="10"/>
          </p:nvPr>
        </p:nvSpPr>
        <p:spPr/>
        <p:txBody>
          <a:bodyPr/>
          <a:lstStyle/>
          <a:p>
            <a:fld id="{90F18503-B415-446B-B3E0-1437B30FD89A}" type="datetimeFigureOut">
              <a:rPr lang="es-AR" smtClean="0"/>
              <a:t>31/5/2023</a:t>
            </a:fld>
            <a:endParaRPr lang="es-AR"/>
          </a:p>
        </p:txBody>
      </p:sp>
      <p:sp>
        <p:nvSpPr>
          <p:cNvPr id="5" name="Marcador de pie de página 4">
            <a:extLst>
              <a:ext uri="{FF2B5EF4-FFF2-40B4-BE49-F238E27FC236}">
                <a16:creationId xmlns:a16="http://schemas.microsoft.com/office/drawing/2014/main" id="{DA5EB00C-D088-9FF2-B9F6-51AB6360B84F}"/>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90316CFD-746C-5AAD-2AC5-0362AE625A1A}"/>
              </a:ext>
            </a:extLst>
          </p:cNvPr>
          <p:cNvSpPr>
            <a:spLocks noGrp="1"/>
          </p:cNvSpPr>
          <p:nvPr>
            <p:ph type="sldNum" sz="quarter" idx="12"/>
          </p:nvPr>
        </p:nvSpPr>
        <p:spPr/>
        <p:txBody>
          <a:bodyPr/>
          <a:lstStyle/>
          <a:p>
            <a:fld id="{EBCC8BF6-B58D-4381-B0AB-D769282A47A4}" type="slidenum">
              <a:rPr lang="es-AR" smtClean="0"/>
              <a:t>‹Nº›</a:t>
            </a:fld>
            <a:endParaRPr lang="es-AR"/>
          </a:p>
        </p:txBody>
      </p:sp>
    </p:spTree>
    <p:extLst>
      <p:ext uri="{BB962C8B-B14F-4D97-AF65-F5344CB8AC3E}">
        <p14:creationId xmlns:p14="http://schemas.microsoft.com/office/powerpoint/2010/main" val="304063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EFD4E-9CAD-B7DE-14F1-459FD1B8E027}"/>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0414E8F6-5145-B5FF-C35A-7D237C40D87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4ED0CBE9-9251-9F1A-4E04-36C66886B4F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908B5A56-F1E6-1D4A-5024-CE851FE307C5}"/>
              </a:ext>
            </a:extLst>
          </p:cNvPr>
          <p:cNvSpPr>
            <a:spLocks noGrp="1"/>
          </p:cNvSpPr>
          <p:nvPr>
            <p:ph type="dt" sz="half" idx="10"/>
          </p:nvPr>
        </p:nvSpPr>
        <p:spPr/>
        <p:txBody>
          <a:bodyPr/>
          <a:lstStyle/>
          <a:p>
            <a:fld id="{90F18503-B415-446B-B3E0-1437B30FD89A}" type="datetimeFigureOut">
              <a:rPr lang="es-AR" smtClean="0"/>
              <a:t>31/5/2023</a:t>
            </a:fld>
            <a:endParaRPr lang="es-AR"/>
          </a:p>
        </p:txBody>
      </p:sp>
      <p:sp>
        <p:nvSpPr>
          <p:cNvPr id="6" name="Marcador de pie de página 5">
            <a:extLst>
              <a:ext uri="{FF2B5EF4-FFF2-40B4-BE49-F238E27FC236}">
                <a16:creationId xmlns:a16="http://schemas.microsoft.com/office/drawing/2014/main" id="{00C00323-3E4C-331D-812D-4C6B79930D30}"/>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AAAC9B05-C05F-75C2-C2D5-9FB1A50B4E5F}"/>
              </a:ext>
            </a:extLst>
          </p:cNvPr>
          <p:cNvSpPr>
            <a:spLocks noGrp="1"/>
          </p:cNvSpPr>
          <p:nvPr>
            <p:ph type="sldNum" sz="quarter" idx="12"/>
          </p:nvPr>
        </p:nvSpPr>
        <p:spPr/>
        <p:txBody>
          <a:bodyPr/>
          <a:lstStyle/>
          <a:p>
            <a:fld id="{EBCC8BF6-B58D-4381-B0AB-D769282A47A4}" type="slidenum">
              <a:rPr lang="es-AR" smtClean="0"/>
              <a:t>‹Nº›</a:t>
            </a:fld>
            <a:endParaRPr lang="es-AR"/>
          </a:p>
        </p:txBody>
      </p:sp>
    </p:spTree>
    <p:extLst>
      <p:ext uri="{BB962C8B-B14F-4D97-AF65-F5344CB8AC3E}">
        <p14:creationId xmlns:p14="http://schemas.microsoft.com/office/powerpoint/2010/main" val="13273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6604C-0F84-7DC2-EBC5-C8D45D97126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D0AC62B0-6DD4-78A0-95E0-2D32923F18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C59D549-39B5-4E63-5D6F-CE3B0653C49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AF1F9B02-5845-9C30-37FA-C64AD50F18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84425B0-D645-C52C-9C56-FA1948E84AA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69D131DA-7021-E29F-B566-7C5A624144A5}"/>
              </a:ext>
            </a:extLst>
          </p:cNvPr>
          <p:cNvSpPr>
            <a:spLocks noGrp="1"/>
          </p:cNvSpPr>
          <p:nvPr>
            <p:ph type="dt" sz="half" idx="10"/>
          </p:nvPr>
        </p:nvSpPr>
        <p:spPr/>
        <p:txBody>
          <a:bodyPr/>
          <a:lstStyle/>
          <a:p>
            <a:fld id="{90F18503-B415-446B-B3E0-1437B30FD89A}" type="datetimeFigureOut">
              <a:rPr lang="es-AR" smtClean="0"/>
              <a:t>31/5/2023</a:t>
            </a:fld>
            <a:endParaRPr lang="es-AR"/>
          </a:p>
        </p:txBody>
      </p:sp>
      <p:sp>
        <p:nvSpPr>
          <p:cNvPr id="8" name="Marcador de pie de página 7">
            <a:extLst>
              <a:ext uri="{FF2B5EF4-FFF2-40B4-BE49-F238E27FC236}">
                <a16:creationId xmlns:a16="http://schemas.microsoft.com/office/drawing/2014/main" id="{7B13FF53-912A-253F-C86C-0C5A5377D803}"/>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00C44F3F-4859-FC72-38A4-66C7B51CFC36}"/>
              </a:ext>
            </a:extLst>
          </p:cNvPr>
          <p:cNvSpPr>
            <a:spLocks noGrp="1"/>
          </p:cNvSpPr>
          <p:nvPr>
            <p:ph type="sldNum" sz="quarter" idx="12"/>
          </p:nvPr>
        </p:nvSpPr>
        <p:spPr/>
        <p:txBody>
          <a:bodyPr/>
          <a:lstStyle/>
          <a:p>
            <a:fld id="{EBCC8BF6-B58D-4381-B0AB-D769282A47A4}" type="slidenum">
              <a:rPr lang="es-AR" smtClean="0"/>
              <a:t>‹Nº›</a:t>
            </a:fld>
            <a:endParaRPr lang="es-AR"/>
          </a:p>
        </p:txBody>
      </p:sp>
    </p:spTree>
    <p:extLst>
      <p:ext uri="{BB962C8B-B14F-4D97-AF65-F5344CB8AC3E}">
        <p14:creationId xmlns:p14="http://schemas.microsoft.com/office/powerpoint/2010/main" val="270634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713485-5BF8-37FD-77AC-6D01409504DF}"/>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B2873B54-6C72-3F70-2785-A98C330F2C46}"/>
              </a:ext>
            </a:extLst>
          </p:cNvPr>
          <p:cNvSpPr>
            <a:spLocks noGrp="1"/>
          </p:cNvSpPr>
          <p:nvPr>
            <p:ph type="dt" sz="half" idx="10"/>
          </p:nvPr>
        </p:nvSpPr>
        <p:spPr/>
        <p:txBody>
          <a:bodyPr/>
          <a:lstStyle/>
          <a:p>
            <a:fld id="{90F18503-B415-446B-B3E0-1437B30FD89A}" type="datetimeFigureOut">
              <a:rPr lang="es-AR" smtClean="0"/>
              <a:t>31/5/2023</a:t>
            </a:fld>
            <a:endParaRPr lang="es-AR"/>
          </a:p>
        </p:txBody>
      </p:sp>
      <p:sp>
        <p:nvSpPr>
          <p:cNvPr id="4" name="Marcador de pie de página 3">
            <a:extLst>
              <a:ext uri="{FF2B5EF4-FFF2-40B4-BE49-F238E27FC236}">
                <a16:creationId xmlns:a16="http://schemas.microsoft.com/office/drawing/2014/main" id="{E1892A36-1B47-9CFC-1070-A77CDC02A712}"/>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1ED64614-D7C1-2502-FF77-41348D32A83B}"/>
              </a:ext>
            </a:extLst>
          </p:cNvPr>
          <p:cNvSpPr>
            <a:spLocks noGrp="1"/>
          </p:cNvSpPr>
          <p:nvPr>
            <p:ph type="sldNum" sz="quarter" idx="12"/>
          </p:nvPr>
        </p:nvSpPr>
        <p:spPr/>
        <p:txBody>
          <a:bodyPr/>
          <a:lstStyle/>
          <a:p>
            <a:fld id="{EBCC8BF6-B58D-4381-B0AB-D769282A47A4}" type="slidenum">
              <a:rPr lang="es-AR" smtClean="0"/>
              <a:t>‹Nº›</a:t>
            </a:fld>
            <a:endParaRPr lang="es-AR"/>
          </a:p>
        </p:txBody>
      </p:sp>
    </p:spTree>
    <p:extLst>
      <p:ext uri="{BB962C8B-B14F-4D97-AF65-F5344CB8AC3E}">
        <p14:creationId xmlns:p14="http://schemas.microsoft.com/office/powerpoint/2010/main" val="568513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B4692D-73DB-E538-9645-A2E29BA075D7}"/>
              </a:ext>
            </a:extLst>
          </p:cNvPr>
          <p:cNvSpPr>
            <a:spLocks noGrp="1"/>
          </p:cNvSpPr>
          <p:nvPr>
            <p:ph type="dt" sz="half" idx="10"/>
          </p:nvPr>
        </p:nvSpPr>
        <p:spPr/>
        <p:txBody>
          <a:bodyPr/>
          <a:lstStyle/>
          <a:p>
            <a:fld id="{90F18503-B415-446B-B3E0-1437B30FD89A}" type="datetimeFigureOut">
              <a:rPr lang="es-AR" smtClean="0"/>
              <a:t>31/5/2023</a:t>
            </a:fld>
            <a:endParaRPr lang="es-AR"/>
          </a:p>
        </p:txBody>
      </p:sp>
      <p:sp>
        <p:nvSpPr>
          <p:cNvPr id="3" name="Marcador de pie de página 2">
            <a:extLst>
              <a:ext uri="{FF2B5EF4-FFF2-40B4-BE49-F238E27FC236}">
                <a16:creationId xmlns:a16="http://schemas.microsoft.com/office/drawing/2014/main" id="{EA99D075-4056-3D0A-8D83-2BB1C1B22604}"/>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18FA20FD-3C75-1CAB-6CC9-06B45615A8F6}"/>
              </a:ext>
            </a:extLst>
          </p:cNvPr>
          <p:cNvSpPr>
            <a:spLocks noGrp="1"/>
          </p:cNvSpPr>
          <p:nvPr>
            <p:ph type="sldNum" sz="quarter" idx="12"/>
          </p:nvPr>
        </p:nvSpPr>
        <p:spPr/>
        <p:txBody>
          <a:bodyPr/>
          <a:lstStyle/>
          <a:p>
            <a:fld id="{EBCC8BF6-B58D-4381-B0AB-D769282A47A4}" type="slidenum">
              <a:rPr lang="es-AR" smtClean="0"/>
              <a:t>‹Nº›</a:t>
            </a:fld>
            <a:endParaRPr lang="es-AR"/>
          </a:p>
        </p:txBody>
      </p:sp>
    </p:spTree>
    <p:extLst>
      <p:ext uri="{BB962C8B-B14F-4D97-AF65-F5344CB8AC3E}">
        <p14:creationId xmlns:p14="http://schemas.microsoft.com/office/powerpoint/2010/main" val="236814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C0EE61-AEDA-00EE-1394-2650A810EA9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B07758D9-ABF9-47DF-08FD-2819E95E6B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FF1C4FC4-90E8-C1C3-E511-34E9E3AE8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0254577-0883-30F2-0495-E1071A47B22E}"/>
              </a:ext>
            </a:extLst>
          </p:cNvPr>
          <p:cNvSpPr>
            <a:spLocks noGrp="1"/>
          </p:cNvSpPr>
          <p:nvPr>
            <p:ph type="dt" sz="half" idx="10"/>
          </p:nvPr>
        </p:nvSpPr>
        <p:spPr/>
        <p:txBody>
          <a:bodyPr/>
          <a:lstStyle/>
          <a:p>
            <a:fld id="{90F18503-B415-446B-B3E0-1437B30FD89A}" type="datetimeFigureOut">
              <a:rPr lang="es-AR" smtClean="0"/>
              <a:t>31/5/2023</a:t>
            </a:fld>
            <a:endParaRPr lang="es-AR"/>
          </a:p>
        </p:txBody>
      </p:sp>
      <p:sp>
        <p:nvSpPr>
          <p:cNvPr id="6" name="Marcador de pie de página 5">
            <a:extLst>
              <a:ext uri="{FF2B5EF4-FFF2-40B4-BE49-F238E27FC236}">
                <a16:creationId xmlns:a16="http://schemas.microsoft.com/office/drawing/2014/main" id="{2C457E26-CD36-3464-0B1C-2A11B7AD4BE3}"/>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671AC1B7-BFF8-12EC-4CF6-6C6B6511B030}"/>
              </a:ext>
            </a:extLst>
          </p:cNvPr>
          <p:cNvSpPr>
            <a:spLocks noGrp="1"/>
          </p:cNvSpPr>
          <p:nvPr>
            <p:ph type="sldNum" sz="quarter" idx="12"/>
          </p:nvPr>
        </p:nvSpPr>
        <p:spPr/>
        <p:txBody>
          <a:bodyPr/>
          <a:lstStyle/>
          <a:p>
            <a:fld id="{EBCC8BF6-B58D-4381-B0AB-D769282A47A4}" type="slidenum">
              <a:rPr lang="es-AR" smtClean="0"/>
              <a:t>‹Nº›</a:t>
            </a:fld>
            <a:endParaRPr lang="es-AR"/>
          </a:p>
        </p:txBody>
      </p:sp>
    </p:spTree>
    <p:extLst>
      <p:ext uri="{BB962C8B-B14F-4D97-AF65-F5344CB8AC3E}">
        <p14:creationId xmlns:p14="http://schemas.microsoft.com/office/powerpoint/2010/main" val="188124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B98C7-32EC-1080-5691-577497009E1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4D6AE6EF-6E3D-43A1-2224-186F941F6B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85B3E361-35DF-7EA8-CFC0-36D0D8E07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F1888D0-66A1-0543-9895-C2BBB920A7FD}"/>
              </a:ext>
            </a:extLst>
          </p:cNvPr>
          <p:cNvSpPr>
            <a:spLocks noGrp="1"/>
          </p:cNvSpPr>
          <p:nvPr>
            <p:ph type="dt" sz="half" idx="10"/>
          </p:nvPr>
        </p:nvSpPr>
        <p:spPr/>
        <p:txBody>
          <a:bodyPr/>
          <a:lstStyle/>
          <a:p>
            <a:fld id="{90F18503-B415-446B-B3E0-1437B30FD89A}" type="datetimeFigureOut">
              <a:rPr lang="es-AR" smtClean="0"/>
              <a:t>31/5/2023</a:t>
            </a:fld>
            <a:endParaRPr lang="es-AR"/>
          </a:p>
        </p:txBody>
      </p:sp>
      <p:sp>
        <p:nvSpPr>
          <p:cNvPr id="6" name="Marcador de pie de página 5">
            <a:extLst>
              <a:ext uri="{FF2B5EF4-FFF2-40B4-BE49-F238E27FC236}">
                <a16:creationId xmlns:a16="http://schemas.microsoft.com/office/drawing/2014/main" id="{39161950-ED89-8045-B93C-CE000B44EDB4}"/>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EB094F48-E045-310A-703C-E046AD55D9A7}"/>
              </a:ext>
            </a:extLst>
          </p:cNvPr>
          <p:cNvSpPr>
            <a:spLocks noGrp="1"/>
          </p:cNvSpPr>
          <p:nvPr>
            <p:ph type="sldNum" sz="quarter" idx="12"/>
          </p:nvPr>
        </p:nvSpPr>
        <p:spPr/>
        <p:txBody>
          <a:bodyPr/>
          <a:lstStyle/>
          <a:p>
            <a:fld id="{EBCC8BF6-B58D-4381-B0AB-D769282A47A4}" type="slidenum">
              <a:rPr lang="es-AR" smtClean="0"/>
              <a:t>‹Nº›</a:t>
            </a:fld>
            <a:endParaRPr lang="es-AR"/>
          </a:p>
        </p:txBody>
      </p:sp>
    </p:spTree>
    <p:extLst>
      <p:ext uri="{BB962C8B-B14F-4D97-AF65-F5344CB8AC3E}">
        <p14:creationId xmlns:p14="http://schemas.microsoft.com/office/powerpoint/2010/main" val="14699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15E8F1-A370-7BEF-6496-3947D144D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8AEF95F7-4FA2-6968-53F8-E9EDBA6DEE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D1EDDBC-58B5-3105-9E57-39753B3EC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18503-B415-446B-B3E0-1437B30FD89A}" type="datetimeFigureOut">
              <a:rPr lang="es-AR" smtClean="0"/>
              <a:t>31/5/2023</a:t>
            </a:fld>
            <a:endParaRPr lang="es-AR"/>
          </a:p>
        </p:txBody>
      </p:sp>
      <p:sp>
        <p:nvSpPr>
          <p:cNvPr id="5" name="Marcador de pie de página 4">
            <a:extLst>
              <a:ext uri="{FF2B5EF4-FFF2-40B4-BE49-F238E27FC236}">
                <a16:creationId xmlns:a16="http://schemas.microsoft.com/office/drawing/2014/main" id="{7DBFC767-8063-22AE-55AE-4C17C6F513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257FD32C-657C-E798-2CAE-B6B1F52418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C8BF6-B58D-4381-B0AB-D769282A47A4}" type="slidenum">
              <a:rPr lang="es-AR" smtClean="0"/>
              <a:t>‹Nº›</a:t>
            </a:fld>
            <a:endParaRPr lang="es-AR"/>
          </a:p>
        </p:txBody>
      </p:sp>
    </p:spTree>
    <p:extLst>
      <p:ext uri="{BB962C8B-B14F-4D97-AF65-F5344CB8AC3E}">
        <p14:creationId xmlns:p14="http://schemas.microsoft.com/office/powerpoint/2010/main" val="2244158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r.search.yahoo.com/_ylt=AwrNPpaiCBZk8nEfwiOr9Qt.;_ylu=Y29sbwNiZjEEcG9zAzMEdnRpZAMEc2VjA3Ny/RV=2/RE=1679194403/RO=10/RU=https%3a%2f%2fen.wikipedia.org%2fwiki%2fDirect_Media_Interface/RK=2/RS=QQW6Z81.h8i6mZ9cxu4jkesk7kA-" TargetMode="External"/><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80C60E5-B251-9FBA-DFAA-7C1294ECFCD2}"/>
              </a:ext>
            </a:extLst>
          </p:cNvPr>
          <p:cNvSpPr txBox="1"/>
          <p:nvPr/>
        </p:nvSpPr>
        <p:spPr>
          <a:xfrm>
            <a:off x="4412565" y="2253530"/>
            <a:ext cx="7156173" cy="923330"/>
          </a:xfrm>
          <a:prstGeom prst="rect">
            <a:avLst/>
          </a:prstGeom>
          <a:noFill/>
        </p:spPr>
        <p:txBody>
          <a:bodyPr wrap="square">
            <a:spAutoFit/>
          </a:bodyPr>
          <a:lstStyle/>
          <a:p>
            <a:r>
              <a:rPr lang="es-AR" sz="5400" b="0" i="0" u="none" strike="noStrike" baseline="0" dirty="0">
                <a:latin typeface="CIDFont+F1"/>
              </a:rPr>
              <a:t>Procesadores</a:t>
            </a:r>
            <a:endParaRPr lang="es-AR" sz="5400" dirty="0"/>
          </a:p>
        </p:txBody>
      </p:sp>
    </p:spTree>
    <p:extLst>
      <p:ext uri="{BB962C8B-B14F-4D97-AF65-F5344CB8AC3E}">
        <p14:creationId xmlns:p14="http://schemas.microsoft.com/office/powerpoint/2010/main" val="40048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8EC2E9-A156-467F-ABBF-9C701551064C}"/>
              </a:ext>
            </a:extLst>
          </p:cNvPr>
          <p:cNvSpPr txBox="1"/>
          <p:nvPr/>
        </p:nvSpPr>
        <p:spPr>
          <a:xfrm>
            <a:off x="1136072" y="348780"/>
            <a:ext cx="9393814" cy="830997"/>
          </a:xfrm>
          <a:prstGeom prst="rect">
            <a:avLst/>
          </a:prstGeom>
          <a:noFill/>
        </p:spPr>
        <p:txBody>
          <a:bodyPr wrap="square">
            <a:spAutoFit/>
          </a:bodyPr>
          <a:lstStyle/>
          <a:p>
            <a:r>
              <a:rPr lang="es-AR" sz="2400" dirty="0"/>
              <a:t>Pipeline: solo una instrucción en </a:t>
            </a:r>
            <a:r>
              <a:rPr lang="es-AR" sz="2400" dirty="0" err="1"/>
              <a:t>fetch</a:t>
            </a:r>
            <a:r>
              <a:rPr lang="es-AR" sz="2400" dirty="0"/>
              <a:t>, solo una en </a:t>
            </a:r>
            <a:r>
              <a:rPr lang="es-AR" sz="2400" dirty="0" err="1"/>
              <a:t>Decode</a:t>
            </a:r>
            <a:r>
              <a:rPr lang="es-AR" sz="2400" dirty="0"/>
              <a:t>, solo una en </a:t>
            </a:r>
            <a:r>
              <a:rPr lang="es-AR" sz="2400" dirty="0" err="1"/>
              <a:t>Execute</a:t>
            </a:r>
            <a:r>
              <a:rPr lang="es-AR" sz="2400" dirty="0"/>
              <a:t>, etc. al mismo tiempo </a:t>
            </a:r>
          </a:p>
        </p:txBody>
      </p:sp>
      <p:sp>
        <p:nvSpPr>
          <p:cNvPr id="7" name="CuadroTexto 6">
            <a:extLst>
              <a:ext uri="{FF2B5EF4-FFF2-40B4-BE49-F238E27FC236}">
                <a16:creationId xmlns:a16="http://schemas.microsoft.com/office/drawing/2014/main" id="{205A6982-3173-4492-B4F3-4742D76370E3}"/>
              </a:ext>
            </a:extLst>
          </p:cNvPr>
          <p:cNvSpPr txBox="1"/>
          <p:nvPr/>
        </p:nvSpPr>
        <p:spPr>
          <a:xfrm>
            <a:off x="110836" y="1557830"/>
            <a:ext cx="4087091" cy="4524315"/>
          </a:xfrm>
          <a:prstGeom prst="rect">
            <a:avLst/>
          </a:prstGeom>
          <a:noFill/>
        </p:spPr>
        <p:txBody>
          <a:bodyPr wrap="square">
            <a:spAutoFit/>
          </a:bodyPr>
          <a:lstStyle/>
          <a:p>
            <a:pPr marL="342900" indent="-342900">
              <a:buAutoNum type="arabicPeriod"/>
            </a:pPr>
            <a:r>
              <a:rPr lang="es-AR" sz="2400" dirty="0"/>
              <a:t>FI: </a:t>
            </a:r>
            <a:r>
              <a:rPr lang="es-AR" sz="2400" dirty="0" err="1"/>
              <a:t>Fetch</a:t>
            </a:r>
            <a:r>
              <a:rPr lang="es-AR" sz="2400" dirty="0"/>
              <a:t> </a:t>
            </a:r>
            <a:r>
              <a:rPr lang="es-AR" sz="2400" dirty="0" err="1"/>
              <a:t>instruction</a:t>
            </a:r>
            <a:endParaRPr lang="es-AR" sz="2400" dirty="0"/>
          </a:p>
          <a:p>
            <a:pPr marL="342900" indent="-342900">
              <a:buAutoNum type="arabicPeriod"/>
            </a:pPr>
            <a:r>
              <a:rPr lang="es-AR" sz="2400" dirty="0"/>
              <a:t>DI: </a:t>
            </a:r>
            <a:r>
              <a:rPr lang="es-AR" sz="2400" dirty="0" err="1"/>
              <a:t>Decode</a:t>
            </a:r>
            <a:r>
              <a:rPr lang="es-AR" sz="2400" dirty="0"/>
              <a:t> </a:t>
            </a:r>
            <a:r>
              <a:rPr lang="es-AR" sz="2400" dirty="0" err="1"/>
              <a:t>instruction</a:t>
            </a:r>
            <a:endParaRPr lang="es-AR" sz="2400" dirty="0"/>
          </a:p>
          <a:p>
            <a:pPr marL="342900" indent="-342900">
              <a:buAutoNum type="arabicPeriod"/>
            </a:pPr>
            <a:r>
              <a:rPr lang="es-AR" sz="2400" dirty="0"/>
              <a:t>CO: </a:t>
            </a:r>
            <a:r>
              <a:rPr lang="es-AR" sz="2400" dirty="0" err="1"/>
              <a:t>Calculate</a:t>
            </a:r>
            <a:r>
              <a:rPr lang="es-AR" sz="2400" dirty="0"/>
              <a:t> </a:t>
            </a:r>
            <a:r>
              <a:rPr lang="es-AR" sz="2400" dirty="0" err="1"/>
              <a:t>operands</a:t>
            </a:r>
            <a:r>
              <a:rPr lang="es-AR" sz="2400" dirty="0"/>
              <a:t> (calcula la dirección del operando, direccionamiento indirecto e indexado)</a:t>
            </a:r>
          </a:p>
          <a:p>
            <a:pPr marL="342900" indent="-342900">
              <a:buAutoNum type="arabicPeriod"/>
            </a:pPr>
            <a:r>
              <a:rPr lang="es-AR" sz="2400" dirty="0"/>
              <a:t>FO: </a:t>
            </a:r>
            <a:r>
              <a:rPr lang="es-AR" sz="2400" dirty="0" err="1"/>
              <a:t>Fetch</a:t>
            </a:r>
            <a:r>
              <a:rPr lang="es-AR" sz="2400" dirty="0"/>
              <a:t> </a:t>
            </a:r>
            <a:r>
              <a:rPr lang="es-AR" sz="2400" dirty="0" err="1"/>
              <a:t>operands</a:t>
            </a:r>
            <a:r>
              <a:rPr lang="es-AR" sz="2400" dirty="0"/>
              <a:t> (trae el operando desde memoria)</a:t>
            </a:r>
          </a:p>
          <a:p>
            <a:pPr marL="342900" indent="-342900">
              <a:buAutoNum type="arabicPeriod"/>
            </a:pPr>
            <a:r>
              <a:rPr lang="es-AR" sz="2400" dirty="0"/>
              <a:t>EI: </a:t>
            </a:r>
            <a:r>
              <a:rPr lang="es-AR" sz="2400" dirty="0" err="1"/>
              <a:t>Execute</a:t>
            </a:r>
            <a:r>
              <a:rPr lang="es-AR" sz="2400" dirty="0"/>
              <a:t> </a:t>
            </a:r>
            <a:r>
              <a:rPr lang="es-AR" sz="2400" dirty="0" err="1"/>
              <a:t>instruction</a:t>
            </a:r>
            <a:r>
              <a:rPr lang="es-AR" sz="2400" dirty="0"/>
              <a:t> </a:t>
            </a:r>
          </a:p>
          <a:p>
            <a:pPr marL="342900" indent="-342900">
              <a:buAutoNum type="arabicPeriod"/>
            </a:pPr>
            <a:r>
              <a:rPr lang="es-AR" sz="2400" dirty="0"/>
              <a:t>WO (</a:t>
            </a:r>
            <a:r>
              <a:rPr lang="es-AR" sz="2400" dirty="0" err="1"/>
              <a:t>Write</a:t>
            </a:r>
            <a:r>
              <a:rPr lang="es-AR" sz="2400" dirty="0"/>
              <a:t> </a:t>
            </a:r>
            <a:r>
              <a:rPr lang="es-AR" sz="2400" dirty="0" err="1"/>
              <a:t>Operand</a:t>
            </a:r>
            <a:r>
              <a:rPr lang="es-AR" sz="2400" dirty="0"/>
              <a:t>): Escribir resultado en memoria.</a:t>
            </a:r>
          </a:p>
        </p:txBody>
      </p:sp>
      <p:pic>
        <p:nvPicPr>
          <p:cNvPr id="11" name="Imagen 10">
            <a:extLst>
              <a:ext uri="{FF2B5EF4-FFF2-40B4-BE49-F238E27FC236}">
                <a16:creationId xmlns:a16="http://schemas.microsoft.com/office/drawing/2014/main" id="{6224ADA9-138A-49B5-8041-C34A7BEE5971}"/>
              </a:ext>
            </a:extLst>
          </p:cNvPr>
          <p:cNvPicPr>
            <a:picLocks noChangeAspect="1"/>
          </p:cNvPicPr>
          <p:nvPr/>
        </p:nvPicPr>
        <p:blipFill>
          <a:blip r:embed="rId2"/>
          <a:stretch>
            <a:fillRect/>
          </a:stretch>
        </p:blipFill>
        <p:spPr>
          <a:xfrm>
            <a:off x="4405311" y="2548370"/>
            <a:ext cx="6124575" cy="3533775"/>
          </a:xfrm>
          <a:prstGeom prst="rect">
            <a:avLst/>
          </a:prstGeom>
        </p:spPr>
      </p:pic>
      <p:pic>
        <p:nvPicPr>
          <p:cNvPr id="13" name="Imagen 12">
            <a:extLst>
              <a:ext uri="{FF2B5EF4-FFF2-40B4-BE49-F238E27FC236}">
                <a16:creationId xmlns:a16="http://schemas.microsoft.com/office/drawing/2014/main" id="{5AC8A811-ED3B-47BD-80F4-168845084E0B}"/>
              </a:ext>
            </a:extLst>
          </p:cNvPr>
          <p:cNvPicPr>
            <a:picLocks noChangeAspect="1"/>
          </p:cNvPicPr>
          <p:nvPr/>
        </p:nvPicPr>
        <p:blipFill>
          <a:blip r:embed="rId3"/>
          <a:stretch>
            <a:fillRect/>
          </a:stretch>
        </p:blipFill>
        <p:spPr>
          <a:xfrm>
            <a:off x="4405310" y="1489643"/>
            <a:ext cx="6124576" cy="799912"/>
          </a:xfrm>
          <a:prstGeom prst="rect">
            <a:avLst/>
          </a:prstGeom>
        </p:spPr>
      </p:pic>
    </p:spTree>
    <p:extLst>
      <p:ext uri="{BB962C8B-B14F-4D97-AF65-F5344CB8AC3E}">
        <p14:creationId xmlns:p14="http://schemas.microsoft.com/office/powerpoint/2010/main" val="924396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83006E3-090E-48FC-AC63-DC22973A579A}"/>
              </a:ext>
            </a:extLst>
          </p:cNvPr>
          <p:cNvSpPr txBox="1"/>
          <p:nvPr/>
        </p:nvSpPr>
        <p:spPr>
          <a:xfrm>
            <a:off x="360219" y="238220"/>
            <a:ext cx="10848108" cy="5632311"/>
          </a:xfrm>
          <a:prstGeom prst="rect">
            <a:avLst/>
          </a:prstGeom>
          <a:noFill/>
        </p:spPr>
        <p:txBody>
          <a:bodyPr wrap="square">
            <a:spAutoFit/>
          </a:bodyPr>
          <a:lstStyle/>
          <a:p>
            <a:pPr algn="just"/>
            <a:r>
              <a:rPr lang="es-AR" sz="2400" dirty="0"/>
              <a:t>Procesadores </a:t>
            </a:r>
            <a:r>
              <a:rPr lang="es-AR" sz="2400" dirty="0" err="1"/>
              <a:t>superescalares</a:t>
            </a:r>
            <a:r>
              <a:rPr lang="es-AR" sz="2400" dirty="0"/>
              <a:t>: </a:t>
            </a:r>
          </a:p>
          <a:p>
            <a:pPr algn="just"/>
            <a:r>
              <a:rPr lang="es-AR" sz="2400" dirty="0"/>
              <a:t>No todas las instrucciones son iguales, podrían ejecutarse dos instrucciones diferentes al mismo tiempo. </a:t>
            </a:r>
          </a:p>
          <a:p>
            <a:pPr algn="just"/>
            <a:r>
              <a:rPr lang="es-AR" sz="2400" dirty="0"/>
              <a:t>Pueden duplicarse unidades de ejecución y ejecutar instrucciones al mismo tiempo.</a:t>
            </a:r>
          </a:p>
          <a:p>
            <a:pPr algn="just"/>
            <a:endParaRPr lang="es-AR" sz="2400" dirty="0"/>
          </a:p>
          <a:p>
            <a:pPr algn="just"/>
            <a:endParaRPr lang="es-AR" sz="2400" dirty="0"/>
          </a:p>
          <a:p>
            <a:pPr algn="just"/>
            <a:endParaRPr lang="es-AR" sz="2400" dirty="0"/>
          </a:p>
          <a:p>
            <a:pPr algn="just"/>
            <a:endParaRPr lang="es-AR" sz="2400" dirty="0"/>
          </a:p>
          <a:p>
            <a:pPr algn="just"/>
            <a:endParaRPr lang="es-AR" sz="2400" dirty="0"/>
          </a:p>
          <a:p>
            <a:pPr algn="just"/>
            <a:endParaRPr lang="es-AR" sz="2400" dirty="0"/>
          </a:p>
          <a:p>
            <a:pPr algn="just"/>
            <a:r>
              <a:rPr lang="es-AR" sz="2400" dirty="0"/>
              <a:t> </a:t>
            </a:r>
          </a:p>
          <a:p>
            <a:pPr algn="just"/>
            <a:r>
              <a:rPr lang="es-AR" sz="2400" dirty="0"/>
              <a:t>Un procesador en pipeline ejecuta instrucciones en paralelo, pero cada instrucción en un estado diferente. </a:t>
            </a:r>
          </a:p>
          <a:p>
            <a:pPr algn="just"/>
            <a:r>
              <a:rPr lang="es-AR" sz="2400" dirty="0"/>
              <a:t>Un procesador </a:t>
            </a:r>
            <a:r>
              <a:rPr lang="es-AR" sz="2400" dirty="0" err="1"/>
              <a:t>superescalar</a:t>
            </a:r>
            <a:r>
              <a:rPr lang="es-AR" sz="2400" dirty="0"/>
              <a:t> ejecuta instrucciones en paralelo, estando dos o más instrucciones en el mismo estado</a:t>
            </a:r>
          </a:p>
        </p:txBody>
      </p:sp>
      <p:pic>
        <p:nvPicPr>
          <p:cNvPr id="6" name="Imagen 5">
            <a:extLst>
              <a:ext uri="{FF2B5EF4-FFF2-40B4-BE49-F238E27FC236}">
                <a16:creationId xmlns:a16="http://schemas.microsoft.com/office/drawing/2014/main" id="{4D090D67-B557-4E36-9582-15504DC327CF}"/>
              </a:ext>
            </a:extLst>
          </p:cNvPr>
          <p:cNvPicPr>
            <a:picLocks noChangeAspect="1"/>
          </p:cNvPicPr>
          <p:nvPr/>
        </p:nvPicPr>
        <p:blipFill>
          <a:blip r:embed="rId2"/>
          <a:stretch>
            <a:fillRect/>
          </a:stretch>
        </p:blipFill>
        <p:spPr>
          <a:xfrm>
            <a:off x="448757" y="1937647"/>
            <a:ext cx="10671031" cy="2233455"/>
          </a:xfrm>
          <a:prstGeom prst="rect">
            <a:avLst/>
          </a:prstGeom>
        </p:spPr>
      </p:pic>
    </p:spTree>
    <p:extLst>
      <p:ext uri="{BB962C8B-B14F-4D97-AF65-F5344CB8AC3E}">
        <p14:creationId xmlns:p14="http://schemas.microsoft.com/office/powerpoint/2010/main" val="4240692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D6395DE-11CA-42A3-8A9D-890EEB71D80D}"/>
              </a:ext>
            </a:extLst>
          </p:cNvPr>
          <p:cNvPicPr>
            <a:picLocks noChangeAspect="1"/>
          </p:cNvPicPr>
          <p:nvPr/>
        </p:nvPicPr>
        <p:blipFill>
          <a:blip r:embed="rId2"/>
          <a:stretch>
            <a:fillRect/>
          </a:stretch>
        </p:blipFill>
        <p:spPr>
          <a:xfrm>
            <a:off x="936708" y="466725"/>
            <a:ext cx="10906784" cy="5366038"/>
          </a:xfrm>
          <a:prstGeom prst="rect">
            <a:avLst/>
          </a:prstGeom>
        </p:spPr>
      </p:pic>
      <p:sp>
        <p:nvSpPr>
          <p:cNvPr id="4" name="CuadroTexto 3">
            <a:extLst>
              <a:ext uri="{FF2B5EF4-FFF2-40B4-BE49-F238E27FC236}">
                <a16:creationId xmlns:a16="http://schemas.microsoft.com/office/drawing/2014/main" id="{DADDAFA8-C54D-4DDC-9DCA-FBE74E86D1E6}"/>
              </a:ext>
            </a:extLst>
          </p:cNvPr>
          <p:cNvSpPr txBox="1"/>
          <p:nvPr/>
        </p:nvSpPr>
        <p:spPr>
          <a:xfrm>
            <a:off x="3796145" y="5976726"/>
            <a:ext cx="5666509" cy="523220"/>
          </a:xfrm>
          <a:prstGeom prst="rect">
            <a:avLst/>
          </a:prstGeom>
          <a:noFill/>
        </p:spPr>
        <p:txBody>
          <a:bodyPr wrap="square" rtlCol="0">
            <a:spAutoFit/>
          </a:bodyPr>
          <a:lstStyle/>
          <a:p>
            <a:r>
              <a:rPr lang="es-AR" sz="2800" dirty="0"/>
              <a:t>SUPERESCALAR DE 2 VÍAS</a:t>
            </a:r>
          </a:p>
        </p:txBody>
      </p:sp>
    </p:spTree>
    <p:extLst>
      <p:ext uri="{BB962C8B-B14F-4D97-AF65-F5344CB8AC3E}">
        <p14:creationId xmlns:p14="http://schemas.microsoft.com/office/powerpoint/2010/main" val="3321228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9282B1-1739-4DDC-B0A9-DF797ACD71A4}"/>
              </a:ext>
            </a:extLst>
          </p:cNvPr>
          <p:cNvSpPr txBox="1"/>
          <p:nvPr/>
        </p:nvSpPr>
        <p:spPr>
          <a:xfrm>
            <a:off x="847933" y="265975"/>
            <a:ext cx="11166764" cy="2646878"/>
          </a:xfrm>
          <a:prstGeom prst="rect">
            <a:avLst/>
          </a:prstGeom>
          <a:noFill/>
        </p:spPr>
        <p:txBody>
          <a:bodyPr wrap="square">
            <a:spAutoFit/>
          </a:bodyPr>
          <a:lstStyle/>
          <a:p>
            <a:pPr algn="ctr"/>
            <a:r>
              <a:rPr lang="es-AR" sz="3200" dirty="0" err="1"/>
              <a:t>Multithreading</a:t>
            </a:r>
            <a:r>
              <a:rPr lang="es-AR" sz="3200" dirty="0"/>
              <a:t> (Multi hilo) – </a:t>
            </a:r>
            <a:r>
              <a:rPr lang="es-AR" sz="3600" dirty="0"/>
              <a:t>¿qué significa?</a:t>
            </a:r>
            <a:endParaRPr lang="es-AR" dirty="0"/>
          </a:p>
          <a:p>
            <a:endParaRPr lang="es-AR" dirty="0"/>
          </a:p>
          <a:p>
            <a:r>
              <a:rPr lang="es-AR" dirty="0"/>
              <a:t> </a:t>
            </a:r>
            <a:r>
              <a:rPr lang="es-AR" sz="2800" dirty="0"/>
              <a:t>Ley de </a:t>
            </a:r>
            <a:r>
              <a:rPr lang="es-AR" sz="2800" dirty="0" err="1"/>
              <a:t>Amdahl</a:t>
            </a:r>
            <a:r>
              <a:rPr lang="es-AR" sz="2800" dirty="0"/>
              <a:t> para procesadores de N vías:</a:t>
            </a:r>
          </a:p>
          <a:p>
            <a:r>
              <a:rPr lang="es-AR" sz="2800" dirty="0"/>
              <a:t> </a:t>
            </a:r>
          </a:p>
          <a:p>
            <a:pPr algn="just"/>
            <a:r>
              <a:rPr lang="es-AR" sz="2800" dirty="0"/>
              <a:t>Ganancia en velocidad comparando un procesador de N vías (puede ejecutar N instrucciones al mismo tiempo) contra un procesador de una vía</a:t>
            </a:r>
          </a:p>
        </p:txBody>
      </p:sp>
      <p:pic>
        <p:nvPicPr>
          <p:cNvPr id="5" name="Imagen 4">
            <a:extLst>
              <a:ext uri="{FF2B5EF4-FFF2-40B4-BE49-F238E27FC236}">
                <a16:creationId xmlns:a16="http://schemas.microsoft.com/office/drawing/2014/main" id="{BE735387-DDA8-4BF1-9301-9AC90C8AF965}"/>
              </a:ext>
            </a:extLst>
          </p:cNvPr>
          <p:cNvPicPr>
            <a:picLocks noChangeAspect="1"/>
          </p:cNvPicPr>
          <p:nvPr/>
        </p:nvPicPr>
        <p:blipFill>
          <a:blip r:embed="rId2"/>
          <a:stretch>
            <a:fillRect/>
          </a:stretch>
        </p:blipFill>
        <p:spPr>
          <a:xfrm>
            <a:off x="1222230" y="3267507"/>
            <a:ext cx="10057953" cy="3424238"/>
          </a:xfrm>
          <a:prstGeom prst="rect">
            <a:avLst/>
          </a:prstGeom>
        </p:spPr>
      </p:pic>
    </p:spTree>
    <p:extLst>
      <p:ext uri="{BB962C8B-B14F-4D97-AF65-F5344CB8AC3E}">
        <p14:creationId xmlns:p14="http://schemas.microsoft.com/office/powerpoint/2010/main" val="326430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0C50F8B-2125-495A-A00F-D9984B6D8184}"/>
              </a:ext>
            </a:extLst>
          </p:cNvPr>
          <p:cNvPicPr>
            <a:picLocks noChangeAspect="1"/>
          </p:cNvPicPr>
          <p:nvPr/>
        </p:nvPicPr>
        <p:blipFill>
          <a:blip r:embed="rId2"/>
          <a:stretch>
            <a:fillRect/>
          </a:stretch>
        </p:blipFill>
        <p:spPr>
          <a:xfrm>
            <a:off x="976375" y="437426"/>
            <a:ext cx="10064832" cy="2649249"/>
          </a:xfrm>
          <a:prstGeom prst="rect">
            <a:avLst/>
          </a:prstGeom>
        </p:spPr>
      </p:pic>
      <p:sp>
        <p:nvSpPr>
          <p:cNvPr id="5" name="CuadroTexto 4">
            <a:extLst>
              <a:ext uri="{FF2B5EF4-FFF2-40B4-BE49-F238E27FC236}">
                <a16:creationId xmlns:a16="http://schemas.microsoft.com/office/drawing/2014/main" id="{3A42A221-C981-4194-8FFA-E233A2843289}"/>
              </a:ext>
            </a:extLst>
          </p:cNvPr>
          <p:cNvSpPr txBox="1"/>
          <p:nvPr/>
        </p:nvSpPr>
        <p:spPr>
          <a:xfrm>
            <a:off x="1288473" y="3743190"/>
            <a:ext cx="9088582" cy="2062103"/>
          </a:xfrm>
          <a:prstGeom prst="rect">
            <a:avLst/>
          </a:prstGeom>
          <a:noFill/>
          <a:ln w="38100">
            <a:solidFill>
              <a:schemeClr val="tx1"/>
            </a:solidFill>
          </a:ln>
        </p:spPr>
        <p:txBody>
          <a:bodyPr wrap="square">
            <a:spAutoFit/>
          </a:bodyPr>
          <a:lstStyle/>
          <a:p>
            <a:pPr algn="ctr"/>
            <a:r>
              <a:rPr lang="es-AR" sz="3200" dirty="0" err="1"/>
              <a:t>Multithreading</a:t>
            </a:r>
            <a:r>
              <a:rPr lang="es-AR" sz="3200" dirty="0"/>
              <a:t> (Multihilo):</a:t>
            </a:r>
          </a:p>
          <a:p>
            <a:pPr algn="just"/>
            <a:r>
              <a:rPr lang="es-AR" sz="3200" dirty="0"/>
              <a:t>Dividir una secuencia de instrucciones en múltiples secuencias, llamadas </a:t>
            </a:r>
            <a:r>
              <a:rPr lang="es-AR" sz="3200" dirty="0" err="1"/>
              <a:t>threads</a:t>
            </a:r>
            <a:r>
              <a:rPr lang="es-AR" sz="3200" dirty="0"/>
              <a:t> (hilos), idealmente independientes entre si</a:t>
            </a:r>
          </a:p>
        </p:txBody>
      </p:sp>
    </p:spTree>
    <p:extLst>
      <p:ext uri="{BB962C8B-B14F-4D97-AF65-F5344CB8AC3E}">
        <p14:creationId xmlns:p14="http://schemas.microsoft.com/office/powerpoint/2010/main" val="3750700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961009-43E0-48EC-BC2E-56AEA02D684C}"/>
              </a:ext>
            </a:extLst>
          </p:cNvPr>
          <p:cNvSpPr txBox="1"/>
          <p:nvPr/>
        </p:nvSpPr>
        <p:spPr>
          <a:xfrm>
            <a:off x="1440873" y="1762311"/>
            <a:ext cx="9310254" cy="4524315"/>
          </a:xfrm>
          <a:prstGeom prst="rect">
            <a:avLst/>
          </a:prstGeom>
          <a:noFill/>
        </p:spPr>
        <p:txBody>
          <a:bodyPr wrap="square">
            <a:spAutoFit/>
          </a:bodyPr>
          <a:lstStyle/>
          <a:p>
            <a:r>
              <a:rPr lang="es-AR" sz="2400" dirty="0"/>
              <a:t>Secuencia de instrucciones contenido en un proceso (unidad de trabajo, subproceso, proceso liviano, etc.).</a:t>
            </a:r>
          </a:p>
          <a:p>
            <a:pPr marL="342900" indent="-342900">
              <a:buFont typeface="Arial" panose="020B0604020202020204" pitchFamily="34" charset="0"/>
              <a:buChar char="•"/>
            </a:pPr>
            <a:r>
              <a:rPr lang="es-AR" sz="2400" dirty="0"/>
              <a:t>Los hilos de un proceso son idealmente independientes</a:t>
            </a:r>
          </a:p>
          <a:p>
            <a:pPr marL="342900" indent="-342900">
              <a:buFont typeface="Arial" panose="020B0604020202020204" pitchFamily="34" charset="0"/>
              <a:buChar char="•"/>
            </a:pPr>
            <a:r>
              <a:rPr lang="es-AR" sz="2400" dirty="0"/>
              <a:t>Pueden ejecutarse en paralelo. </a:t>
            </a:r>
          </a:p>
          <a:p>
            <a:pPr marL="342900" indent="-342900">
              <a:buFont typeface="Arial" panose="020B0604020202020204" pitchFamily="34" charset="0"/>
              <a:buChar char="•"/>
            </a:pPr>
            <a:r>
              <a:rPr lang="es-AR" sz="2400" dirty="0"/>
              <a:t>Recursos limitados al estado del procesador, lo cual incluye:</a:t>
            </a:r>
          </a:p>
          <a:p>
            <a:r>
              <a:rPr lang="es-AR" sz="2400" dirty="0"/>
              <a:t>		Contenido de los registros (incluyendo el contador de 		programa y 	puntero de pila).</a:t>
            </a:r>
          </a:p>
          <a:p>
            <a:pPr marL="342900" indent="-342900">
              <a:buFont typeface="Arial" panose="020B0604020202020204" pitchFamily="34" charset="0"/>
              <a:buChar char="•"/>
            </a:pPr>
            <a:r>
              <a:rPr lang="es-AR" sz="2400" dirty="0"/>
              <a:t> Los </a:t>
            </a:r>
            <a:r>
              <a:rPr lang="es-AR" sz="2400" dirty="0" err="1"/>
              <a:t>threads</a:t>
            </a:r>
            <a:r>
              <a:rPr lang="es-AR" sz="2400" dirty="0"/>
              <a:t> de un proceso comparten los recursos del proceso, entre estos: </a:t>
            </a:r>
          </a:p>
          <a:p>
            <a:r>
              <a:rPr lang="es-AR" sz="2400" dirty="0"/>
              <a:t>		Espacio de direcciones (variables globales, buffers, etc.), 		por lo tanto, contenido de la caché.</a:t>
            </a:r>
          </a:p>
          <a:p>
            <a:r>
              <a:rPr lang="es-AR" sz="2400" dirty="0"/>
              <a:t>		Archivos abiertos</a:t>
            </a:r>
          </a:p>
        </p:txBody>
      </p:sp>
      <p:sp>
        <p:nvSpPr>
          <p:cNvPr id="5" name="CuadroTexto 4">
            <a:extLst>
              <a:ext uri="{FF2B5EF4-FFF2-40B4-BE49-F238E27FC236}">
                <a16:creationId xmlns:a16="http://schemas.microsoft.com/office/drawing/2014/main" id="{E0979AA4-8655-45CB-B51A-C99AF96AB473}"/>
              </a:ext>
            </a:extLst>
          </p:cNvPr>
          <p:cNvSpPr txBox="1"/>
          <p:nvPr/>
        </p:nvSpPr>
        <p:spPr>
          <a:xfrm>
            <a:off x="2064328" y="382242"/>
            <a:ext cx="6096000" cy="1077218"/>
          </a:xfrm>
          <a:prstGeom prst="rect">
            <a:avLst/>
          </a:prstGeom>
          <a:noFill/>
        </p:spPr>
        <p:txBody>
          <a:bodyPr wrap="square">
            <a:spAutoFit/>
          </a:bodyPr>
          <a:lstStyle/>
          <a:p>
            <a:pPr algn="ctr"/>
            <a:r>
              <a:rPr lang="es-AR" sz="3200" b="1" dirty="0" err="1"/>
              <a:t>Multithreading</a:t>
            </a:r>
            <a:r>
              <a:rPr lang="es-AR" sz="3200" b="1" dirty="0"/>
              <a:t> (Multi hilo) </a:t>
            </a:r>
          </a:p>
          <a:p>
            <a:pPr algn="ctr"/>
            <a:r>
              <a:rPr lang="es-AR" sz="3200" b="1" dirty="0"/>
              <a:t>¿Qué es un </a:t>
            </a:r>
            <a:r>
              <a:rPr lang="es-AR" sz="3200" b="1" dirty="0" err="1"/>
              <a:t>Thread</a:t>
            </a:r>
            <a:r>
              <a:rPr lang="es-AR" sz="3200" b="1" dirty="0"/>
              <a:t> (hilo)?</a:t>
            </a:r>
          </a:p>
        </p:txBody>
      </p:sp>
    </p:spTree>
    <p:extLst>
      <p:ext uri="{BB962C8B-B14F-4D97-AF65-F5344CB8AC3E}">
        <p14:creationId xmlns:p14="http://schemas.microsoft.com/office/powerpoint/2010/main" val="384150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80098F2-8453-436B-98E4-5B8762C0F58A}"/>
              </a:ext>
            </a:extLst>
          </p:cNvPr>
          <p:cNvPicPr>
            <a:picLocks noChangeAspect="1"/>
          </p:cNvPicPr>
          <p:nvPr/>
        </p:nvPicPr>
        <p:blipFill>
          <a:blip r:embed="rId2"/>
          <a:stretch>
            <a:fillRect/>
          </a:stretch>
        </p:blipFill>
        <p:spPr>
          <a:xfrm>
            <a:off x="651164" y="512123"/>
            <a:ext cx="11445586" cy="6131564"/>
          </a:xfrm>
          <a:prstGeom prst="rect">
            <a:avLst/>
          </a:prstGeom>
        </p:spPr>
      </p:pic>
      <p:sp>
        <p:nvSpPr>
          <p:cNvPr id="4" name="CuadroTexto 3">
            <a:extLst>
              <a:ext uri="{FF2B5EF4-FFF2-40B4-BE49-F238E27FC236}">
                <a16:creationId xmlns:a16="http://schemas.microsoft.com/office/drawing/2014/main" id="{7B735B0F-079C-4C4B-9869-83A527F3E2C3}"/>
              </a:ext>
            </a:extLst>
          </p:cNvPr>
          <p:cNvSpPr txBox="1"/>
          <p:nvPr/>
        </p:nvSpPr>
        <p:spPr>
          <a:xfrm>
            <a:off x="6400800" y="2887222"/>
            <a:ext cx="5569528" cy="2585323"/>
          </a:xfrm>
          <a:prstGeom prst="rect">
            <a:avLst/>
          </a:prstGeom>
          <a:solidFill>
            <a:schemeClr val="bg1">
              <a:lumMod val="65000"/>
            </a:schemeClr>
          </a:solidFill>
        </p:spPr>
        <p:txBody>
          <a:bodyPr wrap="square" rtlCol="0">
            <a:spAutoFit/>
          </a:bodyPr>
          <a:lstStyle/>
          <a:p>
            <a:pPr marL="285750" indent="-285750">
              <a:buFont typeface="Arial" panose="020B0604020202020204" pitchFamily="34" charset="0"/>
              <a:buChar char="•"/>
            </a:pPr>
            <a:r>
              <a:rPr lang="es-AR" sz="2400" b="1" dirty="0"/>
              <a:t>4 hilos en memoria</a:t>
            </a:r>
          </a:p>
          <a:p>
            <a:pPr marL="285750" indent="-285750">
              <a:buFont typeface="Arial" panose="020B0604020202020204" pitchFamily="34" charset="0"/>
              <a:buChar char="•"/>
            </a:pPr>
            <a:r>
              <a:rPr lang="es-AR" sz="2400" b="1" dirty="0"/>
              <a:t>En una arquitectura sin multihilo, solo se ejecuta uno (rojo)</a:t>
            </a:r>
          </a:p>
          <a:p>
            <a:pPr marL="285750" indent="-285750">
              <a:buFont typeface="Arial" panose="020B0604020202020204" pitchFamily="34" charset="0"/>
              <a:buChar char="•"/>
            </a:pPr>
            <a:r>
              <a:rPr lang="es-AR" sz="2400" b="1" dirty="0"/>
              <a:t>Cuando el hilo se detiene o termina, se pasa a otro hilo</a:t>
            </a:r>
          </a:p>
          <a:p>
            <a:pPr marL="285750" indent="-285750">
              <a:buFont typeface="Arial" panose="020B0604020202020204" pitchFamily="34" charset="0"/>
              <a:buChar char="•"/>
            </a:pPr>
            <a:r>
              <a:rPr lang="es-AR" sz="2400" b="1" dirty="0"/>
              <a:t>Multihilo de granularidad gruesa</a:t>
            </a:r>
          </a:p>
          <a:p>
            <a:endParaRPr lang="es-AR" dirty="0"/>
          </a:p>
        </p:txBody>
      </p:sp>
      <p:sp>
        <p:nvSpPr>
          <p:cNvPr id="7" name="CuadroTexto 6">
            <a:extLst>
              <a:ext uri="{FF2B5EF4-FFF2-40B4-BE49-F238E27FC236}">
                <a16:creationId xmlns:a16="http://schemas.microsoft.com/office/drawing/2014/main" id="{73EE34CF-47E6-41E1-87CF-01EC5C2F6A30}"/>
              </a:ext>
            </a:extLst>
          </p:cNvPr>
          <p:cNvSpPr txBox="1"/>
          <p:nvPr/>
        </p:nvSpPr>
        <p:spPr>
          <a:xfrm>
            <a:off x="1551710" y="70807"/>
            <a:ext cx="6096000" cy="461665"/>
          </a:xfrm>
          <a:prstGeom prst="rect">
            <a:avLst/>
          </a:prstGeom>
          <a:noFill/>
        </p:spPr>
        <p:txBody>
          <a:bodyPr wrap="square">
            <a:spAutoFit/>
          </a:bodyPr>
          <a:lstStyle/>
          <a:p>
            <a:r>
              <a:rPr lang="es-AR" sz="2400" b="0" i="0" dirty="0">
                <a:solidFill>
                  <a:srgbClr val="445555"/>
                </a:solidFill>
                <a:effectLst/>
                <a:latin typeface="Georgia" panose="02040502050405020303" pitchFamily="18" charset="0"/>
              </a:rPr>
              <a:t>BLOQUE MULTI-THREADING</a:t>
            </a:r>
            <a:endParaRPr lang="es-AR" sz="2400" dirty="0"/>
          </a:p>
        </p:txBody>
      </p:sp>
    </p:spTree>
    <p:extLst>
      <p:ext uri="{BB962C8B-B14F-4D97-AF65-F5344CB8AC3E}">
        <p14:creationId xmlns:p14="http://schemas.microsoft.com/office/powerpoint/2010/main" val="126472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51AFE3-BBEF-4039-AD7E-E7859A8B5242}"/>
              </a:ext>
            </a:extLst>
          </p:cNvPr>
          <p:cNvPicPr>
            <a:picLocks noChangeAspect="1"/>
          </p:cNvPicPr>
          <p:nvPr/>
        </p:nvPicPr>
        <p:blipFill>
          <a:blip r:embed="rId2"/>
          <a:stretch>
            <a:fillRect/>
          </a:stretch>
        </p:blipFill>
        <p:spPr>
          <a:xfrm>
            <a:off x="413904" y="658524"/>
            <a:ext cx="7731842" cy="6110650"/>
          </a:xfrm>
          <a:prstGeom prst="rect">
            <a:avLst/>
          </a:prstGeom>
        </p:spPr>
      </p:pic>
      <p:sp>
        <p:nvSpPr>
          <p:cNvPr id="5" name="CuadroTexto 4">
            <a:extLst>
              <a:ext uri="{FF2B5EF4-FFF2-40B4-BE49-F238E27FC236}">
                <a16:creationId xmlns:a16="http://schemas.microsoft.com/office/drawing/2014/main" id="{5F549803-C89E-496C-AA79-7A1FCD46F68F}"/>
              </a:ext>
            </a:extLst>
          </p:cNvPr>
          <p:cNvSpPr txBox="1"/>
          <p:nvPr/>
        </p:nvSpPr>
        <p:spPr>
          <a:xfrm>
            <a:off x="413904" y="196859"/>
            <a:ext cx="10974532" cy="461665"/>
          </a:xfrm>
          <a:prstGeom prst="rect">
            <a:avLst/>
          </a:prstGeom>
          <a:noFill/>
        </p:spPr>
        <p:txBody>
          <a:bodyPr wrap="square">
            <a:spAutoFit/>
          </a:bodyPr>
          <a:lstStyle/>
          <a:p>
            <a:r>
              <a:rPr lang="es-AR" sz="2400" b="0" i="0" dirty="0">
                <a:solidFill>
                  <a:srgbClr val="445555"/>
                </a:solidFill>
                <a:effectLst/>
                <a:latin typeface="Georgia" panose="02040502050405020303" pitchFamily="18" charset="0"/>
              </a:rPr>
              <a:t>SINGLE-THREADED SMP (SYMMETRIC MULTI-PROCESSING)          </a:t>
            </a:r>
            <a:endParaRPr lang="es-AR" sz="2400" dirty="0"/>
          </a:p>
        </p:txBody>
      </p:sp>
      <p:sp>
        <p:nvSpPr>
          <p:cNvPr id="7" name="CuadroTexto 6">
            <a:extLst>
              <a:ext uri="{FF2B5EF4-FFF2-40B4-BE49-F238E27FC236}">
                <a16:creationId xmlns:a16="http://schemas.microsoft.com/office/drawing/2014/main" id="{5074E97F-1488-41AA-8B2E-BFB81447DFA8}"/>
              </a:ext>
            </a:extLst>
          </p:cNvPr>
          <p:cNvSpPr txBox="1"/>
          <p:nvPr/>
        </p:nvSpPr>
        <p:spPr>
          <a:xfrm>
            <a:off x="8145746" y="3252184"/>
            <a:ext cx="3769163" cy="2677656"/>
          </a:xfrm>
          <a:prstGeom prst="rect">
            <a:avLst/>
          </a:prstGeom>
          <a:solidFill>
            <a:schemeClr val="bg1">
              <a:lumMod val="75000"/>
            </a:schemeClr>
          </a:solidFill>
        </p:spPr>
        <p:txBody>
          <a:bodyPr wrap="square">
            <a:spAutoFit/>
          </a:bodyPr>
          <a:lstStyle/>
          <a:p>
            <a:pPr marL="285750" indent="-285750" algn="just">
              <a:buFont typeface="Arial" panose="020B0604020202020204" pitchFamily="34" charset="0"/>
              <a:buChar char="•"/>
            </a:pPr>
            <a:r>
              <a:rPr lang="es-AR" sz="2400" b="1" dirty="0"/>
              <a:t>2 </a:t>
            </a:r>
            <a:r>
              <a:rPr lang="es-AR" sz="2400" b="1" dirty="0" err="1"/>
              <a:t>threads</a:t>
            </a:r>
            <a:r>
              <a:rPr lang="es-AR" sz="2400" b="1" dirty="0"/>
              <a:t> se ejecutan a la vez, pero en </a:t>
            </a:r>
            <a:r>
              <a:rPr lang="es-AR" sz="2400" b="1" dirty="0" err="1"/>
              <a:t>CPUs</a:t>
            </a:r>
            <a:r>
              <a:rPr lang="es-AR" sz="2400" b="1" dirty="0"/>
              <a:t> distintas. </a:t>
            </a:r>
          </a:p>
          <a:p>
            <a:pPr marL="342900" indent="-342900" algn="just">
              <a:buFont typeface="Arial" panose="020B0604020202020204" pitchFamily="34" charset="0"/>
              <a:buChar char="•"/>
            </a:pPr>
            <a:r>
              <a:rPr lang="es-AR" sz="2400" b="1" dirty="0"/>
              <a:t>Se dobla el número de núcleos.</a:t>
            </a:r>
          </a:p>
          <a:p>
            <a:pPr marL="342900" indent="-342900" algn="just">
              <a:buFont typeface="Arial" panose="020B0604020202020204" pitchFamily="34" charset="0"/>
              <a:buChar char="•"/>
            </a:pPr>
            <a:r>
              <a:rPr lang="es-AR" sz="2400" b="1" dirty="0"/>
              <a:t>Doble velocidad y doble gasto</a:t>
            </a:r>
          </a:p>
        </p:txBody>
      </p:sp>
    </p:spTree>
    <p:extLst>
      <p:ext uri="{BB962C8B-B14F-4D97-AF65-F5344CB8AC3E}">
        <p14:creationId xmlns:p14="http://schemas.microsoft.com/office/powerpoint/2010/main" val="704120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7A0C097-2A47-4A5F-9696-69D05B5E052D}"/>
              </a:ext>
            </a:extLst>
          </p:cNvPr>
          <p:cNvPicPr>
            <a:picLocks noChangeAspect="1"/>
          </p:cNvPicPr>
          <p:nvPr/>
        </p:nvPicPr>
        <p:blipFill>
          <a:blip r:embed="rId2"/>
          <a:stretch>
            <a:fillRect/>
          </a:stretch>
        </p:blipFill>
        <p:spPr>
          <a:xfrm>
            <a:off x="1112259" y="504951"/>
            <a:ext cx="4000068" cy="6353049"/>
          </a:xfrm>
          <a:prstGeom prst="rect">
            <a:avLst/>
          </a:prstGeom>
        </p:spPr>
      </p:pic>
      <p:sp>
        <p:nvSpPr>
          <p:cNvPr id="5" name="CuadroTexto 4">
            <a:extLst>
              <a:ext uri="{FF2B5EF4-FFF2-40B4-BE49-F238E27FC236}">
                <a16:creationId xmlns:a16="http://schemas.microsoft.com/office/drawing/2014/main" id="{CDF75811-BE01-4309-AFA4-9C836C7C0433}"/>
              </a:ext>
            </a:extLst>
          </p:cNvPr>
          <p:cNvSpPr txBox="1"/>
          <p:nvPr/>
        </p:nvSpPr>
        <p:spPr>
          <a:xfrm>
            <a:off x="471055" y="181785"/>
            <a:ext cx="11083636" cy="1569660"/>
          </a:xfrm>
          <a:prstGeom prst="rect">
            <a:avLst/>
          </a:prstGeom>
          <a:noFill/>
        </p:spPr>
        <p:txBody>
          <a:bodyPr wrap="square">
            <a:spAutoFit/>
          </a:bodyPr>
          <a:lstStyle/>
          <a:p>
            <a:r>
              <a:rPr lang="es-AR" sz="2400" b="0" i="0" dirty="0">
                <a:solidFill>
                  <a:srgbClr val="445555"/>
                </a:solidFill>
                <a:effectLst/>
                <a:latin typeface="Georgia" panose="02040502050405020303" pitchFamily="18" charset="0"/>
              </a:rPr>
              <a:t>INTERLEAVED MULTI-THREADING (INTERCALADO). SUPER-THREADING</a:t>
            </a:r>
          </a:p>
          <a:p>
            <a:r>
              <a:rPr lang="es-AR" sz="2400" dirty="0">
                <a:solidFill>
                  <a:srgbClr val="445555"/>
                </a:solidFill>
                <a:latin typeface="Georgia" panose="02040502050405020303" pitchFamily="18" charset="0"/>
              </a:rPr>
              <a:t>                                                                 </a:t>
            </a:r>
          </a:p>
          <a:p>
            <a:r>
              <a:rPr lang="es-AR" sz="2400" dirty="0">
                <a:solidFill>
                  <a:srgbClr val="445555"/>
                </a:solidFill>
                <a:latin typeface="Georgia" panose="02040502050405020303" pitchFamily="18" charset="0"/>
              </a:rPr>
              <a:t>                                                                                                                                        AMD </a:t>
            </a:r>
            <a:endParaRPr lang="es-AR" sz="2400" b="0" i="0" dirty="0">
              <a:solidFill>
                <a:srgbClr val="445555"/>
              </a:solidFill>
              <a:effectLst/>
              <a:latin typeface="Georgia" panose="02040502050405020303" pitchFamily="18" charset="0"/>
            </a:endParaRPr>
          </a:p>
          <a:p>
            <a:endParaRPr lang="es-AR" sz="2400" dirty="0"/>
          </a:p>
        </p:txBody>
      </p:sp>
      <p:sp>
        <p:nvSpPr>
          <p:cNvPr id="7" name="CuadroTexto 6">
            <a:extLst>
              <a:ext uri="{FF2B5EF4-FFF2-40B4-BE49-F238E27FC236}">
                <a16:creationId xmlns:a16="http://schemas.microsoft.com/office/drawing/2014/main" id="{AD856B26-983E-4152-B64A-7D5DDD4B562E}"/>
              </a:ext>
            </a:extLst>
          </p:cNvPr>
          <p:cNvSpPr txBox="1"/>
          <p:nvPr/>
        </p:nvSpPr>
        <p:spPr>
          <a:xfrm>
            <a:off x="5458691" y="3150560"/>
            <a:ext cx="6456218" cy="2308324"/>
          </a:xfrm>
          <a:prstGeom prst="rect">
            <a:avLst/>
          </a:prstGeom>
          <a:solidFill>
            <a:schemeClr val="bg1">
              <a:lumMod val="75000"/>
            </a:schemeClr>
          </a:solidFill>
        </p:spPr>
        <p:txBody>
          <a:bodyPr wrap="square">
            <a:spAutoFit/>
          </a:bodyPr>
          <a:lstStyle/>
          <a:p>
            <a:pPr marL="285750" indent="-285750">
              <a:buFont typeface="Arial" panose="020B0604020202020204" pitchFamily="34" charset="0"/>
              <a:buChar char="•"/>
            </a:pPr>
            <a:r>
              <a:rPr lang="es-AR" sz="2400" b="1" dirty="0"/>
              <a:t>Granularidad fina o time-</a:t>
            </a:r>
            <a:r>
              <a:rPr lang="es-AR" sz="2400" b="1" dirty="0" err="1"/>
              <a:t>sliced</a:t>
            </a:r>
            <a:r>
              <a:rPr lang="es-AR" sz="2400" b="1" dirty="0"/>
              <a:t> </a:t>
            </a:r>
            <a:r>
              <a:rPr lang="es-AR" sz="2400" b="1" dirty="0" err="1"/>
              <a:t>multithreading</a:t>
            </a:r>
            <a:r>
              <a:rPr lang="es-AR" sz="2400" b="1" dirty="0"/>
              <a:t>.</a:t>
            </a:r>
          </a:p>
          <a:p>
            <a:pPr marL="285750" indent="-285750" algn="just">
              <a:buFont typeface="Arial" panose="020B0604020202020204" pitchFamily="34" charset="0"/>
              <a:buChar char="•"/>
            </a:pPr>
            <a:r>
              <a:rPr lang="es-AR" sz="2400" b="1" dirty="0"/>
              <a:t>Principio: el procesador puede ejecutar más de un </a:t>
            </a:r>
            <a:r>
              <a:rPr lang="es-AR" sz="2400" b="1" dirty="0" err="1"/>
              <a:t>thread</a:t>
            </a:r>
            <a:r>
              <a:rPr lang="es-AR" sz="2400" b="1" dirty="0"/>
              <a:t> al mismo tiempo. </a:t>
            </a:r>
          </a:p>
          <a:p>
            <a:pPr marL="285750" indent="-285750" algn="just">
              <a:buFont typeface="Arial" panose="020B0604020202020204" pitchFamily="34" charset="0"/>
              <a:buChar char="•"/>
            </a:pPr>
            <a:r>
              <a:rPr lang="es-AR" sz="2400" b="1" dirty="0"/>
              <a:t>Requiere mejor hardware. Menor gasto.</a:t>
            </a:r>
          </a:p>
          <a:p>
            <a:pPr marL="285750" indent="-285750" algn="just">
              <a:buFont typeface="Arial" panose="020B0604020202020204" pitchFamily="34" charset="0"/>
              <a:buChar char="•"/>
            </a:pPr>
            <a:r>
              <a:rPr lang="es-AR" sz="2400" b="1" dirty="0"/>
              <a:t>En cada etapa del </a:t>
            </a:r>
            <a:r>
              <a:rPr lang="es-AR" sz="2400" b="1" dirty="0" err="1"/>
              <a:t>front-end</a:t>
            </a:r>
            <a:r>
              <a:rPr lang="es-AR" sz="2400" b="1" dirty="0"/>
              <a:t> solo se puede ejecutar un </a:t>
            </a:r>
            <a:r>
              <a:rPr lang="es-AR" sz="2400" b="1" dirty="0" err="1"/>
              <a:t>thread</a:t>
            </a:r>
            <a:endParaRPr lang="es-AR" sz="2400" b="1" dirty="0"/>
          </a:p>
        </p:txBody>
      </p:sp>
    </p:spTree>
    <p:extLst>
      <p:ext uri="{BB962C8B-B14F-4D97-AF65-F5344CB8AC3E}">
        <p14:creationId xmlns:p14="http://schemas.microsoft.com/office/powerpoint/2010/main" val="3449624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04580AF-DC83-40DA-A8BE-39E568DECF6F}"/>
              </a:ext>
            </a:extLst>
          </p:cNvPr>
          <p:cNvPicPr>
            <a:picLocks noChangeAspect="1"/>
          </p:cNvPicPr>
          <p:nvPr/>
        </p:nvPicPr>
        <p:blipFill>
          <a:blip r:embed="rId2"/>
          <a:stretch>
            <a:fillRect/>
          </a:stretch>
        </p:blipFill>
        <p:spPr>
          <a:xfrm>
            <a:off x="1128712" y="769792"/>
            <a:ext cx="3734233" cy="5926305"/>
          </a:xfrm>
          <a:prstGeom prst="rect">
            <a:avLst/>
          </a:prstGeom>
        </p:spPr>
      </p:pic>
      <p:sp>
        <p:nvSpPr>
          <p:cNvPr id="5" name="CuadroTexto 4">
            <a:extLst>
              <a:ext uri="{FF2B5EF4-FFF2-40B4-BE49-F238E27FC236}">
                <a16:creationId xmlns:a16="http://schemas.microsoft.com/office/drawing/2014/main" id="{3D44C0A3-A1DA-4C0A-92DD-DB7D08A4D223}"/>
              </a:ext>
            </a:extLst>
          </p:cNvPr>
          <p:cNvSpPr txBox="1"/>
          <p:nvPr/>
        </p:nvSpPr>
        <p:spPr>
          <a:xfrm>
            <a:off x="803563" y="123461"/>
            <a:ext cx="10778837" cy="1200329"/>
          </a:xfrm>
          <a:prstGeom prst="rect">
            <a:avLst/>
          </a:prstGeom>
          <a:noFill/>
        </p:spPr>
        <p:txBody>
          <a:bodyPr wrap="square">
            <a:spAutoFit/>
          </a:bodyPr>
          <a:lstStyle/>
          <a:p>
            <a:r>
              <a:rPr lang="es-AR" sz="2400" b="0" i="0" dirty="0">
                <a:solidFill>
                  <a:srgbClr val="445555"/>
                </a:solidFill>
                <a:effectLst/>
                <a:latin typeface="Georgia" panose="02040502050405020303" pitchFamily="18" charset="0"/>
              </a:rPr>
              <a:t>SIMULTANEO MULTI-THREADING. HYPER-THREADING</a:t>
            </a:r>
          </a:p>
          <a:p>
            <a:endParaRPr lang="es-AR" sz="2400" dirty="0">
              <a:solidFill>
                <a:srgbClr val="445555"/>
              </a:solidFill>
              <a:latin typeface="Georgia" panose="02040502050405020303" pitchFamily="18" charset="0"/>
            </a:endParaRPr>
          </a:p>
          <a:p>
            <a:r>
              <a:rPr lang="es-AR" sz="2400" dirty="0">
                <a:solidFill>
                  <a:srgbClr val="445555"/>
                </a:solidFill>
                <a:latin typeface="Georgia" panose="02040502050405020303" pitchFamily="18" charset="0"/>
              </a:rPr>
              <a:t>                                                                                                      INTEL</a:t>
            </a:r>
            <a:endParaRPr lang="es-AR" sz="2400" dirty="0"/>
          </a:p>
        </p:txBody>
      </p:sp>
      <p:sp>
        <p:nvSpPr>
          <p:cNvPr id="7" name="CuadroTexto 6">
            <a:extLst>
              <a:ext uri="{FF2B5EF4-FFF2-40B4-BE49-F238E27FC236}">
                <a16:creationId xmlns:a16="http://schemas.microsoft.com/office/drawing/2014/main" id="{6C15F39A-029C-4E13-9087-82D2685D1AB1}"/>
              </a:ext>
            </a:extLst>
          </p:cNvPr>
          <p:cNvSpPr txBox="1"/>
          <p:nvPr/>
        </p:nvSpPr>
        <p:spPr>
          <a:xfrm>
            <a:off x="5486400" y="1651245"/>
            <a:ext cx="6096000" cy="3046988"/>
          </a:xfrm>
          <a:prstGeom prst="rect">
            <a:avLst/>
          </a:prstGeom>
          <a:solidFill>
            <a:schemeClr val="bg1">
              <a:lumMod val="75000"/>
            </a:schemeClr>
          </a:solidFill>
        </p:spPr>
        <p:txBody>
          <a:bodyPr wrap="square">
            <a:spAutoFit/>
          </a:bodyPr>
          <a:lstStyle/>
          <a:p>
            <a:pPr marL="285750" indent="-285750">
              <a:buFont typeface="Arial" panose="020B0604020202020204" pitchFamily="34" charset="0"/>
              <a:buChar char="•"/>
            </a:pPr>
            <a:r>
              <a:rPr lang="es-AR" sz="2400" b="1" dirty="0"/>
              <a:t>Principio: el procesador puede ejecutar más de un hilo a la vez, incluso dentro del mismo ciclo de reloj.</a:t>
            </a:r>
          </a:p>
          <a:p>
            <a:pPr marL="285750" indent="-285750">
              <a:buFont typeface="Arial" panose="020B0604020202020204" pitchFamily="34" charset="0"/>
              <a:buChar char="•"/>
            </a:pPr>
            <a:r>
              <a:rPr lang="es-AR" sz="2400" b="1" dirty="0"/>
              <a:t>Requiere hardware aún más complejo. </a:t>
            </a:r>
          </a:p>
          <a:p>
            <a:pPr marL="285750" indent="-285750">
              <a:buFont typeface="Arial" panose="020B0604020202020204" pitchFamily="34" charset="0"/>
              <a:buChar char="•"/>
            </a:pPr>
            <a:r>
              <a:rPr lang="es-AR" sz="2400" b="1" dirty="0"/>
              <a:t>En el esquema: sólo dos </a:t>
            </a:r>
            <a:r>
              <a:rPr lang="es-AR" sz="2400" b="1" dirty="0" err="1"/>
              <a:t>threads</a:t>
            </a:r>
            <a:r>
              <a:rPr lang="es-AR" sz="2400" b="1" dirty="0"/>
              <a:t> se ejecutan simultáneamente. </a:t>
            </a:r>
          </a:p>
          <a:p>
            <a:pPr marL="285750" indent="-285750">
              <a:buFont typeface="Arial" panose="020B0604020202020204" pitchFamily="34" charset="0"/>
              <a:buChar char="•"/>
            </a:pPr>
            <a:r>
              <a:rPr lang="es-AR" sz="2400" b="1" dirty="0"/>
              <a:t>Desde el punto de vista operativo, hay dos procesadores "lógicos“</a:t>
            </a:r>
          </a:p>
        </p:txBody>
      </p:sp>
      <p:sp>
        <p:nvSpPr>
          <p:cNvPr id="9" name="CuadroTexto 8">
            <a:extLst>
              <a:ext uri="{FF2B5EF4-FFF2-40B4-BE49-F238E27FC236}">
                <a16:creationId xmlns:a16="http://schemas.microsoft.com/office/drawing/2014/main" id="{F1482FF4-4BD9-4A3E-B9C5-523253CF0B83}"/>
              </a:ext>
            </a:extLst>
          </p:cNvPr>
          <p:cNvSpPr txBox="1"/>
          <p:nvPr/>
        </p:nvSpPr>
        <p:spPr>
          <a:xfrm>
            <a:off x="5486400" y="5133970"/>
            <a:ext cx="6096000" cy="1477328"/>
          </a:xfrm>
          <a:prstGeom prst="rect">
            <a:avLst/>
          </a:prstGeom>
          <a:noFill/>
        </p:spPr>
        <p:txBody>
          <a:bodyPr wrap="square">
            <a:spAutoFit/>
          </a:bodyPr>
          <a:lstStyle/>
          <a:p>
            <a:r>
              <a:rPr lang="es-AR" dirty="0" err="1"/>
              <a:t>Multithreading</a:t>
            </a:r>
            <a:r>
              <a:rPr lang="es-AR" dirty="0"/>
              <a:t> – Desventajas</a:t>
            </a:r>
          </a:p>
          <a:p>
            <a:r>
              <a:rPr lang="es-AR" dirty="0"/>
              <a:t>● Se complica el manejo de señales, como excepciones o interrupciones.</a:t>
            </a:r>
          </a:p>
          <a:p>
            <a:r>
              <a:rPr lang="es-AR" dirty="0"/>
              <a:t>● Se necesitan mecanismos de sincronización para evitar que dos hilos accedan de manera simultánea al mismo dato.</a:t>
            </a:r>
          </a:p>
        </p:txBody>
      </p:sp>
    </p:spTree>
    <p:extLst>
      <p:ext uri="{BB962C8B-B14F-4D97-AF65-F5344CB8AC3E}">
        <p14:creationId xmlns:p14="http://schemas.microsoft.com/office/powerpoint/2010/main" val="1545661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AA7B2F-F8C3-5A7C-4AAF-99D06F64A795}"/>
              </a:ext>
            </a:extLst>
          </p:cNvPr>
          <p:cNvSpPr txBox="1"/>
          <p:nvPr/>
        </p:nvSpPr>
        <p:spPr>
          <a:xfrm>
            <a:off x="755374" y="1042315"/>
            <a:ext cx="10681252" cy="3170099"/>
          </a:xfrm>
          <a:prstGeom prst="rect">
            <a:avLst/>
          </a:prstGeom>
          <a:noFill/>
        </p:spPr>
        <p:txBody>
          <a:bodyPr wrap="square">
            <a:spAutoFit/>
          </a:bodyPr>
          <a:lstStyle/>
          <a:p>
            <a:pPr algn="ctr"/>
            <a:r>
              <a:rPr lang="es-AR" sz="3600" b="0" i="0" u="none" strike="noStrike" baseline="0" dirty="0">
                <a:solidFill>
                  <a:srgbClr val="2C2F34"/>
                </a:solidFill>
                <a:latin typeface="CIDFont+F1"/>
              </a:rPr>
              <a:t>Características de un procesador a tener en cuenta</a:t>
            </a:r>
          </a:p>
          <a:p>
            <a:pPr algn="ctr"/>
            <a:endParaRPr lang="es-AR" sz="3600" b="0" i="0" u="none" strike="noStrike" baseline="0" dirty="0">
              <a:solidFill>
                <a:srgbClr val="2C2F34"/>
              </a:solidFill>
              <a:latin typeface="CIDFont+F1"/>
            </a:endParaRPr>
          </a:p>
          <a:p>
            <a:pPr algn="just"/>
            <a:r>
              <a:rPr lang="es-AR" sz="3200" b="0" i="0" u="none" strike="noStrike" baseline="0" dirty="0">
                <a:solidFill>
                  <a:srgbClr val="2C2F34"/>
                </a:solidFill>
                <a:latin typeface="CIDFont+F2"/>
              </a:rPr>
              <a:t>Para encontrar la mejor CPU lo primero y más importante es </a:t>
            </a:r>
            <a:r>
              <a:rPr lang="es-AR" sz="3200" b="0" i="0" u="none" strike="noStrike" baseline="0" dirty="0">
                <a:solidFill>
                  <a:srgbClr val="2C2F34"/>
                </a:solidFill>
                <a:latin typeface="CIDFont+F3"/>
              </a:rPr>
              <a:t>conocer sus principales características </a:t>
            </a:r>
            <a:r>
              <a:rPr lang="es-AR" sz="3200" b="0" i="0" u="none" strike="noStrike" baseline="0" dirty="0">
                <a:solidFill>
                  <a:srgbClr val="2C2F34"/>
                </a:solidFill>
                <a:latin typeface="CIDFont+F2"/>
              </a:rPr>
              <a:t>y cómo van a influir en el desempeño de la misma. Se trata de elegir, no el modelo más barato o caro, sino </a:t>
            </a:r>
            <a:r>
              <a:rPr lang="es-AR" sz="3200" b="0" i="0" u="none" strike="noStrike" baseline="0" dirty="0">
                <a:solidFill>
                  <a:srgbClr val="2C2F34"/>
                </a:solidFill>
                <a:latin typeface="CIDFont+F3"/>
              </a:rPr>
              <a:t>el que mejor se ajuste a lo se requiere</a:t>
            </a:r>
            <a:r>
              <a:rPr lang="es-AR" sz="3200" b="0" i="0" u="none" strike="noStrike" baseline="0" dirty="0">
                <a:solidFill>
                  <a:srgbClr val="2C2F34"/>
                </a:solidFill>
                <a:latin typeface="CIDFont+F2"/>
              </a:rPr>
              <a:t>.</a:t>
            </a:r>
            <a:endParaRPr lang="es-AR" sz="3200" dirty="0"/>
          </a:p>
        </p:txBody>
      </p:sp>
    </p:spTree>
    <p:extLst>
      <p:ext uri="{BB962C8B-B14F-4D97-AF65-F5344CB8AC3E}">
        <p14:creationId xmlns:p14="http://schemas.microsoft.com/office/powerpoint/2010/main" val="2506049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4D8721C0-3934-413B-BA6B-8902EC8FB750}"/>
              </a:ext>
            </a:extLst>
          </p:cNvPr>
          <p:cNvSpPr txBox="1">
            <a:spLocks/>
          </p:cNvSpPr>
          <p:nvPr/>
        </p:nvSpPr>
        <p:spPr>
          <a:xfrm>
            <a:off x="609600" y="135957"/>
            <a:ext cx="4655127" cy="57626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b="1" dirty="0"/>
              <a:t>Procesadores Multinúcleo</a:t>
            </a:r>
            <a:endParaRPr lang="es-AR" sz="4400" b="1" dirty="0"/>
          </a:p>
        </p:txBody>
      </p:sp>
      <p:pic>
        <p:nvPicPr>
          <p:cNvPr id="6" name="Imagen 5">
            <a:extLst>
              <a:ext uri="{FF2B5EF4-FFF2-40B4-BE49-F238E27FC236}">
                <a16:creationId xmlns:a16="http://schemas.microsoft.com/office/drawing/2014/main" id="{55604C3B-6BCF-488E-8D3D-325A7568B0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32763" y="135957"/>
            <a:ext cx="5749637" cy="6711995"/>
          </a:xfrm>
          <a:prstGeom prst="rect">
            <a:avLst/>
          </a:prstGeom>
          <a:noFill/>
          <a:ln>
            <a:noFill/>
          </a:ln>
        </p:spPr>
      </p:pic>
      <p:sp>
        <p:nvSpPr>
          <p:cNvPr id="4" name="Flecha: a la derecha 3">
            <a:extLst>
              <a:ext uri="{FF2B5EF4-FFF2-40B4-BE49-F238E27FC236}">
                <a16:creationId xmlns:a16="http://schemas.microsoft.com/office/drawing/2014/main" id="{349BC1D8-C066-4277-9419-6ADB9B6FEE09}"/>
              </a:ext>
            </a:extLst>
          </p:cNvPr>
          <p:cNvSpPr/>
          <p:nvPr/>
        </p:nvSpPr>
        <p:spPr>
          <a:xfrm>
            <a:off x="2812473" y="3429000"/>
            <a:ext cx="2299854" cy="576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661F54B5-1114-455A-ABFE-A72DDACC9F3A}"/>
              </a:ext>
            </a:extLst>
          </p:cNvPr>
          <p:cNvSpPr txBox="1"/>
          <p:nvPr/>
        </p:nvSpPr>
        <p:spPr>
          <a:xfrm>
            <a:off x="893618" y="3420487"/>
            <a:ext cx="1634837" cy="584775"/>
          </a:xfrm>
          <a:prstGeom prst="rect">
            <a:avLst/>
          </a:prstGeom>
          <a:noFill/>
        </p:spPr>
        <p:txBody>
          <a:bodyPr wrap="square" rtlCol="0">
            <a:spAutoFit/>
          </a:bodyPr>
          <a:lstStyle/>
          <a:p>
            <a:r>
              <a:rPr lang="es-AR" sz="3200" dirty="0"/>
              <a:t>NÚCLEO</a:t>
            </a:r>
          </a:p>
        </p:txBody>
      </p:sp>
      <p:sp>
        <p:nvSpPr>
          <p:cNvPr id="8" name="Flecha: a la derecha 7">
            <a:extLst>
              <a:ext uri="{FF2B5EF4-FFF2-40B4-BE49-F238E27FC236}">
                <a16:creationId xmlns:a16="http://schemas.microsoft.com/office/drawing/2014/main" id="{35CD6972-456A-40BB-AF79-231DC40A8FE0}"/>
              </a:ext>
            </a:extLst>
          </p:cNvPr>
          <p:cNvSpPr/>
          <p:nvPr/>
        </p:nvSpPr>
        <p:spPr>
          <a:xfrm>
            <a:off x="3962400" y="1778222"/>
            <a:ext cx="1551709" cy="299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Flecha: a la derecha 9">
            <a:extLst>
              <a:ext uri="{FF2B5EF4-FFF2-40B4-BE49-F238E27FC236}">
                <a16:creationId xmlns:a16="http://schemas.microsoft.com/office/drawing/2014/main" id="{BCE6B8B3-D821-4E00-BA5B-B5BAB0E49331}"/>
              </a:ext>
            </a:extLst>
          </p:cNvPr>
          <p:cNvSpPr/>
          <p:nvPr/>
        </p:nvSpPr>
        <p:spPr>
          <a:xfrm>
            <a:off x="3920836" y="5272953"/>
            <a:ext cx="1551709" cy="299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CuadroTexto 8">
            <a:extLst>
              <a:ext uri="{FF2B5EF4-FFF2-40B4-BE49-F238E27FC236}">
                <a16:creationId xmlns:a16="http://schemas.microsoft.com/office/drawing/2014/main" id="{6850699C-63BB-4872-BED2-D1F9D477133A}"/>
              </a:ext>
            </a:extLst>
          </p:cNvPr>
          <p:cNvSpPr txBox="1"/>
          <p:nvPr/>
        </p:nvSpPr>
        <p:spPr>
          <a:xfrm>
            <a:off x="2168236" y="1776931"/>
            <a:ext cx="1634837" cy="369332"/>
          </a:xfrm>
          <a:prstGeom prst="rect">
            <a:avLst/>
          </a:prstGeom>
          <a:noFill/>
        </p:spPr>
        <p:txBody>
          <a:bodyPr wrap="square" rtlCol="0">
            <a:spAutoFit/>
          </a:bodyPr>
          <a:lstStyle/>
          <a:p>
            <a:r>
              <a:rPr lang="es-AR" dirty="0"/>
              <a:t>FRONT END</a:t>
            </a:r>
          </a:p>
        </p:txBody>
      </p:sp>
      <p:sp>
        <p:nvSpPr>
          <p:cNvPr id="11" name="CuadroTexto 10">
            <a:extLst>
              <a:ext uri="{FF2B5EF4-FFF2-40B4-BE49-F238E27FC236}">
                <a16:creationId xmlns:a16="http://schemas.microsoft.com/office/drawing/2014/main" id="{F5888D33-CD71-48FB-9B72-F5AB5540B8E2}"/>
              </a:ext>
            </a:extLst>
          </p:cNvPr>
          <p:cNvSpPr txBox="1"/>
          <p:nvPr/>
        </p:nvSpPr>
        <p:spPr>
          <a:xfrm>
            <a:off x="2299854" y="5272953"/>
            <a:ext cx="1440873" cy="369332"/>
          </a:xfrm>
          <a:prstGeom prst="rect">
            <a:avLst/>
          </a:prstGeom>
          <a:noFill/>
        </p:spPr>
        <p:txBody>
          <a:bodyPr wrap="square" rtlCol="0">
            <a:spAutoFit/>
          </a:bodyPr>
          <a:lstStyle/>
          <a:p>
            <a:r>
              <a:rPr lang="es-AR" dirty="0"/>
              <a:t>EJECUCIÓN</a:t>
            </a:r>
          </a:p>
        </p:txBody>
      </p:sp>
    </p:spTree>
    <p:extLst>
      <p:ext uri="{BB962C8B-B14F-4D97-AF65-F5344CB8AC3E}">
        <p14:creationId xmlns:p14="http://schemas.microsoft.com/office/powerpoint/2010/main" val="3806726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FECB97-C317-4DFC-9FD9-783B1419F690}"/>
              </a:ext>
            </a:extLst>
          </p:cNvPr>
          <p:cNvSpPr txBox="1">
            <a:spLocks/>
          </p:cNvSpPr>
          <p:nvPr/>
        </p:nvSpPr>
        <p:spPr>
          <a:xfrm>
            <a:off x="477980" y="909111"/>
            <a:ext cx="2133601" cy="1144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2400" b="1" dirty="0"/>
              <a:t>Alternativas de</a:t>
            </a:r>
          </a:p>
          <a:p>
            <a:r>
              <a:rPr lang="es-AR" sz="2400" b="1" dirty="0"/>
              <a:t> Organización </a:t>
            </a:r>
          </a:p>
          <a:p>
            <a:r>
              <a:rPr lang="es-AR" sz="2400" b="1" dirty="0"/>
              <a:t>Multinúcleo</a:t>
            </a:r>
          </a:p>
        </p:txBody>
      </p:sp>
      <p:pic>
        <p:nvPicPr>
          <p:cNvPr id="3" name="Marcador de contenido 7">
            <a:extLst>
              <a:ext uri="{FF2B5EF4-FFF2-40B4-BE49-F238E27FC236}">
                <a16:creationId xmlns:a16="http://schemas.microsoft.com/office/drawing/2014/main" id="{73E164DE-78BA-427B-8EF9-4F9885EA9B1C}"/>
              </a:ext>
            </a:extLst>
          </p:cNvPr>
          <p:cNvPicPr>
            <a:picLocks noChangeAspect="1"/>
          </p:cNvPicPr>
          <p:nvPr/>
        </p:nvPicPr>
        <p:blipFill>
          <a:blip r:embed="rId2"/>
          <a:stretch>
            <a:fillRect/>
          </a:stretch>
        </p:blipFill>
        <p:spPr>
          <a:xfrm>
            <a:off x="4491177" y="831719"/>
            <a:ext cx="6287659" cy="5958064"/>
          </a:xfrm>
          <a:prstGeom prst="rect">
            <a:avLst/>
          </a:prstGeom>
        </p:spPr>
      </p:pic>
      <p:sp>
        <p:nvSpPr>
          <p:cNvPr id="4" name="Marcador de contenido 5">
            <a:extLst>
              <a:ext uri="{FF2B5EF4-FFF2-40B4-BE49-F238E27FC236}">
                <a16:creationId xmlns:a16="http://schemas.microsoft.com/office/drawing/2014/main" id="{3A000B4D-3A34-42FA-8DB4-3BA3B0600FC3}"/>
              </a:ext>
            </a:extLst>
          </p:cNvPr>
          <p:cNvSpPr txBox="1">
            <a:spLocks/>
          </p:cNvSpPr>
          <p:nvPr/>
        </p:nvSpPr>
        <p:spPr>
          <a:xfrm>
            <a:off x="212633" y="2694482"/>
            <a:ext cx="2664297" cy="1469036"/>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dirty="0"/>
              <a:t>A) ARM 11 </a:t>
            </a:r>
            <a:r>
              <a:rPr lang="es-AR" dirty="0" err="1"/>
              <a:t>MPCore</a:t>
            </a:r>
            <a:endParaRPr lang="es-AR" dirty="0"/>
          </a:p>
          <a:p>
            <a:r>
              <a:rPr lang="es-AR" dirty="0"/>
              <a:t>B) AMD Opteron</a:t>
            </a:r>
          </a:p>
          <a:p>
            <a:r>
              <a:rPr lang="es-AR" dirty="0"/>
              <a:t>C) Intel Core </a:t>
            </a:r>
            <a:r>
              <a:rPr lang="es-AR" dirty="0" err="1"/>
              <a:t>Duo</a:t>
            </a:r>
            <a:endParaRPr lang="es-AR" dirty="0"/>
          </a:p>
          <a:p>
            <a:r>
              <a:rPr lang="es-AR" dirty="0"/>
              <a:t>D) Intel Core i7</a:t>
            </a:r>
          </a:p>
        </p:txBody>
      </p:sp>
      <p:sp>
        <p:nvSpPr>
          <p:cNvPr id="5" name="1 Título">
            <a:extLst>
              <a:ext uri="{FF2B5EF4-FFF2-40B4-BE49-F238E27FC236}">
                <a16:creationId xmlns:a16="http://schemas.microsoft.com/office/drawing/2014/main" id="{51F2BDE2-675A-433A-A835-BB0BF35A6478}"/>
              </a:ext>
            </a:extLst>
          </p:cNvPr>
          <p:cNvSpPr txBox="1">
            <a:spLocks/>
          </p:cNvSpPr>
          <p:nvPr/>
        </p:nvSpPr>
        <p:spPr>
          <a:xfrm>
            <a:off x="477982" y="260648"/>
            <a:ext cx="10515600" cy="57626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b="1" dirty="0"/>
              <a:t>Procesadores Multinúcleo</a:t>
            </a:r>
            <a:endParaRPr lang="es-AR" sz="4400" b="1" dirty="0"/>
          </a:p>
        </p:txBody>
      </p:sp>
    </p:spTree>
    <p:extLst>
      <p:ext uri="{BB962C8B-B14F-4D97-AF65-F5344CB8AC3E}">
        <p14:creationId xmlns:p14="http://schemas.microsoft.com/office/powerpoint/2010/main" val="2066260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er las imágenes de origen">
            <a:extLst>
              <a:ext uri="{FF2B5EF4-FFF2-40B4-BE49-F238E27FC236}">
                <a16:creationId xmlns:a16="http://schemas.microsoft.com/office/drawing/2014/main" id="{50AB9898-BAA6-4DAD-8187-319F58B8C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061" y="733425"/>
            <a:ext cx="8801878" cy="539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870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BCD6FB8-2F1B-4ED4-A924-FF289C15892B}"/>
              </a:ext>
            </a:extLst>
          </p:cNvPr>
          <p:cNvSpPr txBox="1"/>
          <p:nvPr/>
        </p:nvSpPr>
        <p:spPr>
          <a:xfrm>
            <a:off x="762000" y="135791"/>
            <a:ext cx="10723417" cy="6217087"/>
          </a:xfrm>
          <a:prstGeom prst="rect">
            <a:avLst/>
          </a:prstGeom>
          <a:noFill/>
        </p:spPr>
        <p:txBody>
          <a:bodyPr wrap="square">
            <a:spAutoFit/>
          </a:bodyPr>
          <a:lstStyle/>
          <a:p>
            <a:pPr algn="ctr"/>
            <a:r>
              <a:rPr lang="es-AR" sz="4400" dirty="0"/>
              <a:t>SMP (MULTIPROCESADORES SIMÉTRICOS) </a:t>
            </a:r>
          </a:p>
          <a:p>
            <a:endParaRPr lang="es-AR" dirty="0"/>
          </a:p>
          <a:p>
            <a:pPr algn="just"/>
            <a:r>
              <a:rPr lang="es-AR" dirty="0"/>
              <a:t>● </a:t>
            </a:r>
            <a:r>
              <a:rPr lang="es-AR" sz="2400" dirty="0"/>
              <a:t>Varios procesadores de capacidad comparable. Todos los procesadores pueden realizar las mismas tareas </a:t>
            </a:r>
            <a:r>
              <a:rPr lang="es-AR" sz="2400" baseline="30000" dirty="0"/>
              <a:t>1</a:t>
            </a:r>
            <a:r>
              <a:rPr lang="es-AR" sz="2400" dirty="0"/>
              <a:t> </a:t>
            </a:r>
          </a:p>
          <a:p>
            <a:pPr algn="just"/>
            <a:r>
              <a:rPr lang="es-AR" sz="2400" dirty="0"/>
              <a:t>● Comparten la misma memoria, dispositivos de entrada-salida y SO. El tiempo de acceso a memoria el mismo para todos los procesadores.  Conocidos como “sistema de procesadores estrechamente acoplados” </a:t>
            </a:r>
            <a:r>
              <a:rPr lang="es-AR" sz="2400" baseline="30000" dirty="0"/>
              <a:t>2 .</a:t>
            </a:r>
          </a:p>
          <a:p>
            <a:pPr algn="just"/>
            <a:r>
              <a:rPr lang="es-AR" sz="2400" dirty="0"/>
              <a:t> ● El acceso de los procesos a los núcleos es controlado por el sistema operativo:  Asigna la ejecución de los procesos o hilos sobre cada procesador (</a:t>
            </a:r>
            <a:r>
              <a:rPr lang="es-AR" sz="2400" dirty="0" err="1"/>
              <a:t>scheduling</a:t>
            </a:r>
            <a:r>
              <a:rPr lang="es-AR" sz="2400" dirty="0"/>
              <a:t>). Debe hacer que estas tareas sean transparentes al usuario </a:t>
            </a:r>
          </a:p>
          <a:p>
            <a:pPr algn="just"/>
            <a:endParaRPr lang="es-AR" sz="2400" dirty="0"/>
          </a:p>
          <a:p>
            <a:pPr algn="just"/>
            <a:r>
              <a:rPr lang="es-AR" sz="2400" dirty="0"/>
              <a:t>1 Esto significa que es indistinto ejecutar una tarea en uno u otro procesador. </a:t>
            </a:r>
          </a:p>
          <a:p>
            <a:pPr algn="just"/>
            <a:endParaRPr lang="es-AR" sz="2400" dirty="0"/>
          </a:p>
          <a:p>
            <a:pPr algn="just"/>
            <a:r>
              <a:rPr lang="es-AR" sz="2400" dirty="0"/>
              <a:t>2 En contraste con los arquitecturas paraleles </a:t>
            </a:r>
            <a:r>
              <a:rPr lang="es-AR" sz="2400"/>
              <a:t>de memoria distribuida</a:t>
            </a:r>
            <a:r>
              <a:rPr lang="es-AR" sz="2400" dirty="0"/>
              <a:t>, denominados sistemas de procesadores débilmente acoplados, ya que NO comparten la memoria ni dispositivos de entrada salida, y ejecutan cada una su sistema operativo</a:t>
            </a:r>
          </a:p>
        </p:txBody>
      </p:sp>
    </p:spTree>
    <p:extLst>
      <p:ext uri="{BB962C8B-B14F-4D97-AF65-F5344CB8AC3E}">
        <p14:creationId xmlns:p14="http://schemas.microsoft.com/office/powerpoint/2010/main" val="2332383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E158702-EF95-49C4-9F66-515537761253}"/>
              </a:ext>
            </a:extLst>
          </p:cNvPr>
          <p:cNvPicPr>
            <a:picLocks noChangeAspect="1"/>
          </p:cNvPicPr>
          <p:nvPr/>
        </p:nvPicPr>
        <p:blipFill>
          <a:blip r:embed="rId2"/>
          <a:stretch>
            <a:fillRect/>
          </a:stretch>
        </p:blipFill>
        <p:spPr>
          <a:xfrm>
            <a:off x="1687804" y="1123522"/>
            <a:ext cx="8456175" cy="4819218"/>
          </a:xfrm>
          <a:prstGeom prst="rect">
            <a:avLst/>
          </a:prstGeom>
        </p:spPr>
      </p:pic>
      <p:sp>
        <p:nvSpPr>
          <p:cNvPr id="6" name="CuadroTexto 5">
            <a:extLst>
              <a:ext uri="{FF2B5EF4-FFF2-40B4-BE49-F238E27FC236}">
                <a16:creationId xmlns:a16="http://schemas.microsoft.com/office/drawing/2014/main" id="{CA6F2C44-9989-4C2C-B702-AA56B5F0589B}"/>
              </a:ext>
            </a:extLst>
          </p:cNvPr>
          <p:cNvSpPr txBox="1"/>
          <p:nvPr/>
        </p:nvSpPr>
        <p:spPr>
          <a:xfrm>
            <a:off x="1925781" y="5934670"/>
            <a:ext cx="7495310" cy="923330"/>
          </a:xfrm>
          <a:prstGeom prst="rect">
            <a:avLst/>
          </a:prstGeom>
          <a:noFill/>
        </p:spPr>
        <p:txBody>
          <a:bodyPr wrap="square">
            <a:spAutoFit/>
          </a:bodyPr>
          <a:lstStyle/>
          <a:p>
            <a:pPr marL="285750" indent="-285750">
              <a:buFont typeface="Arial" panose="020B0604020202020204" pitchFamily="34" charset="0"/>
              <a:buChar char="•"/>
            </a:pPr>
            <a:r>
              <a:rPr lang="es-AR" dirty="0"/>
              <a:t>Bus es un cuello de botella.</a:t>
            </a:r>
          </a:p>
          <a:p>
            <a:pPr marL="285750" indent="-285750">
              <a:buFont typeface="Arial" panose="020B0604020202020204" pitchFamily="34" charset="0"/>
              <a:buChar char="•"/>
            </a:pPr>
            <a:r>
              <a:rPr lang="es-AR" dirty="0"/>
              <a:t>Se agregan memorias cachés a cada procesador para disminuir los accesos a memoria. Problema de coherencia con la memoria caché.</a:t>
            </a:r>
          </a:p>
        </p:txBody>
      </p:sp>
      <p:sp>
        <p:nvSpPr>
          <p:cNvPr id="8" name="CuadroTexto 7">
            <a:extLst>
              <a:ext uri="{FF2B5EF4-FFF2-40B4-BE49-F238E27FC236}">
                <a16:creationId xmlns:a16="http://schemas.microsoft.com/office/drawing/2014/main" id="{6C7AEA82-E776-4789-BDB9-90B3C10502D0}"/>
              </a:ext>
            </a:extLst>
          </p:cNvPr>
          <p:cNvSpPr txBox="1"/>
          <p:nvPr/>
        </p:nvSpPr>
        <p:spPr>
          <a:xfrm>
            <a:off x="2521526" y="46304"/>
            <a:ext cx="7148947" cy="1077218"/>
          </a:xfrm>
          <a:prstGeom prst="rect">
            <a:avLst/>
          </a:prstGeom>
          <a:noFill/>
        </p:spPr>
        <p:txBody>
          <a:bodyPr wrap="square">
            <a:spAutoFit/>
          </a:bodyPr>
          <a:lstStyle/>
          <a:p>
            <a:pPr algn="ctr"/>
            <a:r>
              <a:rPr lang="es-AR" sz="3200" dirty="0"/>
              <a:t>MULTIPROCESADORES SIMÉTRICOS (SMP) bus compartido en tiempo </a:t>
            </a:r>
          </a:p>
        </p:txBody>
      </p:sp>
    </p:spTree>
    <p:extLst>
      <p:ext uri="{BB962C8B-B14F-4D97-AF65-F5344CB8AC3E}">
        <p14:creationId xmlns:p14="http://schemas.microsoft.com/office/powerpoint/2010/main" val="2288672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4">
            <a:extLst>
              <a:ext uri="{FF2B5EF4-FFF2-40B4-BE49-F238E27FC236}">
                <a16:creationId xmlns:a16="http://schemas.microsoft.com/office/drawing/2014/main" id="{B07BD917-B5CB-4592-886E-198161C390D3}"/>
              </a:ext>
            </a:extLst>
          </p:cNvPr>
          <p:cNvSpPr txBox="1">
            <a:spLocks/>
          </p:cNvSpPr>
          <p:nvPr/>
        </p:nvSpPr>
        <p:spPr>
          <a:xfrm>
            <a:off x="2351700" y="1556793"/>
            <a:ext cx="7344700" cy="46916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AR" dirty="0"/>
          </a:p>
        </p:txBody>
      </p:sp>
      <p:sp>
        <p:nvSpPr>
          <p:cNvPr id="4" name="CuadroTexto 3">
            <a:extLst>
              <a:ext uri="{FF2B5EF4-FFF2-40B4-BE49-F238E27FC236}">
                <a16:creationId xmlns:a16="http://schemas.microsoft.com/office/drawing/2014/main" id="{E2AFCDDB-0AD8-483B-900B-CCE8EB0CE9AC}"/>
              </a:ext>
            </a:extLst>
          </p:cNvPr>
          <p:cNvSpPr txBox="1"/>
          <p:nvPr/>
        </p:nvSpPr>
        <p:spPr>
          <a:xfrm>
            <a:off x="7081079" y="2665494"/>
            <a:ext cx="4543534" cy="3477875"/>
          </a:xfrm>
          <a:prstGeom prst="rect">
            <a:avLst/>
          </a:prstGeom>
          <a:noFill/>
        </p:spPr>
        <p:txBody>
          <a:bodyPr wrap="square">
            <a:spAutoFit/>
          </a:bodyPr>
          <a:lstStyle/>
          <a:p>
            <a:pPr algn="just"/>
            <a:r>
              <a:rPr lang="es-AR" sz="2000" dirty="0"/>
              <a:t>● Aplicación típica: Optimizar el consumo de energía. </a:t>
            </a:r>
          </a:p>
          <a:p>
            <a:pPr algn="just"/>
            <a:r>
              <a:rPr lang="es-AR" sz="2000" dirty="0"/>
              <a:t>Procesadores de elevado poder de procesamiento y por tanto con elevado consumo de energía (juegos, video, etc.). Procesadores de bajo poder de procesamiento pero bajo consumo de energía (eventos del SO, tareas siempre conectadas, etc.). </a:t>
            </a:r>
          </a:p>
          <a:p>
            <a:pPr algn="just"/>
            <a:r>
              <a:rPr lang="es-AR" sz="2000" dirty="0"/>
              <a:t>El sistema que permite pasar aplicaciones de un núcleo a otro según la necesidad</a:t>
            </a:r>
          </a:p>
        </p:txBody>
      </p:sp>
      <p:sp>
        <p:nvSpPr>
          <p:cNvPr id="6" name="CuadroTexto 5">
            <a:extLst>
              <a:ext uri="{FF2B5EF4-FFF2-40B4-BE49-F238E27FC236}">
                <a16:creationId xmlns:a16="http://schemas.microsoft.com/office/drawing/2014/main" id="{C90D1915-A10A-4EF2-BD64-5DD13D3947C2}"/>
              </a:ext>
            </a:extLst>
          </p:cNvPr>
          <p:cNvSpPr txBox="1"/>
          <p:nvPr/>
        </p:nvSpPr>
        <p:spPr>
          <a:xfrm>
            <a:off x="1080654" y="240261"/>
            <a:ext cx="9628909" cy="769441"/>
          </a:xfrm>
          <a:prstGeom prst="rect">
            <a:avLst/>
          </a:prstGeom>
          <a:noFill/>
        </p:spPr>
        <p:txBody>
          <a:bodyPr wrap="square">
            <a:spAutoFit/>
          </a:bodyPr>
          <a:lstStyle/>
          <a:p>
            <a:r>
              <a:rPr lang="es-AR" sz="4400" dirty="0" err="1"/>
              <a:t>Heterogeneous</a:t>
            </a:r>
            <a:r>
              <a:rPr lang="es-AR" sz="4400" dirty="0"/>
              <a:t> </a:t>
            </a:r>
            <a:r>
              <a:rPr lang="es-AR" sz="4400" dirty="0" err="1"/>
              <a:t>multi-processing</a:t>
            </a:r>
            <a:r>
              <a:rPr lang="es-AR" sz="4400" dirty="0"/>
              <a:t> (HMP) </a:t>
            </a:r>
          </a:p>
        </p:txBody>
      </p:sp>
      <p:pic>
        <p:nvPicPr>
          <p:cNvPr id="10" name="Imagen 9">
            <a:extLst>
              <a:ext uri="{FF2B5EF4-FFF2-40B4-BE49-F238E27FC236}">
                <a16:creationId xmlns:a16="http://schemas.microsoft.com/office/drawing/2014/main" id="{6D1FAFC5-B4B1-474C-94C0-1DD5A642EA04}"/>
              </a:ext>
            </a:extLst>
          </p:cNvPr>
          <p:cNvPicPr>
            <a:picLocks noChangeAspect="1"/>
          </p:cNvPicPr>
          <p:nvPr/>
        </p:nvPicPr>
        <p:blipFill>
          <a:blip r:embed="rId2"/>
          <a:stretch>
            <a:fillRect/>
          </a:stretch>
        </p:blipFill>
        <p:spPr>
          <a:xfrm>
            <a:off x="645052" y="2145392"/>
            <a:ext cx="5963566" cy="4640700"/>
          </a:xfrm>
          <a:prstGeom prst="rect">
            <a:avLst/>
          </a:prstGeom>
        </p:spPr>
      </p:pic>
      <p:sp>
        <p:nvSpPr>
          <p:cNvPr id="12" name="CuadroTexto 11">
            <a:extLst>
              <a:ext uri="{FF2B5EF4-FFF2-40B4-BE49-F238E27FC236}">
                <a16:creationId xmlns:a16="http://schemas.microsoft.com/office/drawing/2014/main" id="{C62A2553-877A-4CBE-99FE-CE405E7195CB}"/>
              </a:ext>
            </a:extLst>
          </p:cNvPr>
          <p:cNvSpPr txBox="1"/>
          <p:nvPr/>
        </p:nvSpPr>
        <p:spPr>
          <a:xfrm>
            <a:off x="439880" y="1206202"/>
            <a:ext cx="11100955" cy="830997"/>
          </a:xfrm>
          <a:prstGeom prst="rect">
            <a:avLst/>
          </a:prstGeom>
          <a:noFill/>
        </p:spPr>
        <p:txBody>
          <a:bodyPr wrap="square">
            <a:spAutoFit/>
          </a:bodyPr>
          <a:lstStyle/>
          <a:p>
            <a:r>
              <a:rPr lang="es-AR" sz="2400" dirty="0"/>
              <a:t>● Procesadores heterogéneos con igual set de instrucciones: Los programas pueden ejecutarse indistintamente en un núcleo u otro, pero con diferente velocidad.</a:t>
            </a:r>
          </a:p>
        </p:txBody>
      </p:sp>
    </p:spTree>
    <p:extLst>
      <p:ext uri="{BB962C8B-B14F-4D97-AF65-F5344CB8AC3E}">
        <p14:creationId xmlns:p14="http://schemas.microsoft.com/office/powerpoint/2010/main" val="2252310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14AAEE7-FB2E-B6A4-3706-6A09915C61DF}"/>
              </a:ext>
            </a:extLst>
          </p:cNvPr>
          <p:cNvSpPr txBox="1"/>
          <p:nvPr/>
        </p:nvSpPr>
        <p:spPr>
          <a:xfrm>
            <a:off x="1351722" y="279160"/>
            <a:ext cx="9952382" cy="707886"/>
          </a:xfrm>
          <a:prstGeom prst="rect">
            <a:avLst/>
          </a:prstGeom>
          <a:noFill/>
        </p:spPr>
        <p:txBody>
          <a:bodyPr wrap="square">
            <a:spAutoFit/>
          </a:bodyPr>
          <a:lstStyle/>
          <a:p>
            <a:r>
              <a:rPr lang="es-AR" sz="4000" b="0" i="0" u="none" strike="noStrike" baseline="0" dirty="0">
                <a:solidFill>
                  <a:srgbClr val="2C2F34"/>
                </a:solidFill>
                <a:latin typeface="CIDFont+F1"/>
              </a:rPr>
              <a:t>E-Core y P-Core en Intel vs </a:t>
            </a:r>
            <a:r>
              <a:rPr lang="es-AR" sz="4000" b="0" i="0" u="none" strike="noStrike" baseline="0" dirty="0" err="1">
                <a:solidFill>
                  <a:srgbClr val="2C2F34"/>
                </a:solidFill>
                <a:latin typeface="CIDFont+F1"/>
              </a:rPr>
              <a:t>Chiplets</a:t>
            </a:r>
            <a:r>
              <a:rPr lang="es-AR" sz="4000" b="0" i="0" u="none" strike="noStrike" baseline="0" dirty="0">
                <a:solidFill>
                  <a:srgbClr val="2C2F34"/>
                </a:solidFill>
                <a:latin typeface="CIDFont+F1"/>
              </a:rPr>
              <a:t> de AMD</a:t>
            </a:r>
            <a:endParaRPr lang="es-AR" sz="4000" dirty="0"/>
          </a:p>
        </p:txBody>
      </p:sp>
      <p:pic>
        <p:nvPicPr>
          <p:cNvPr id="6" name="Imagen 5">
            <a:extLst>
              <a:ext uri="{FF2B5EF4-FFF2-40B4-BE49-F238E27FC236}">
                <a16:creationId xmlns:a16="http://schemas.microsoft.com/office/drawing/2014/main" id="{6D1EE032-5C41-DE9D-AC64-C6D554638903}"/>
              </a:ext>
            </a:extLst>
          </p:cNvPr>
          <p:cNvPicPr>
            <a:picLocks noChangeAspect="1"/>
          </p:cNvPicPr>
          <p:nvPr/>
        </p:nvPicPr>
        <p:blipFill>
          <a:blip r:embed="rId2"/>
          <a:stretch>
            <a:fillRect/>
          </a:stretch>
        </p:blipFill>
        <p:spPr>
          <a:xfrm rot="5400000">
            <a:off x="2937098" y="-578771"/>
            <a:ext cx="5435842" cy="8958472"/>
          </a:xfrm>
          <a:prstGeom prst="rect">
            <a:avLst/>
          </a:prstGeom>
        </p:spPr>
      </p:pic>
      <p:sp>
        <p:nvSpPr>
          <p:cNvPr id="10" name="CuadroTexto 9">
            <a:extLst>
              <a:ext uri="{FF2B5EF4-FFF2-40B4-BE49-F238E27FC236}">
                <a16:creationId xmlns:a16="http://schemas.microsoft.com/office/drawing/2014/main" id="{756FD2BD-52B1-5962-7380-B09B0BBE1B7F}"/>
              </a:ext>
            </a:extLst>
          </p:cNvPr>
          <p:cNvSpPr txBox="1"/>
          <p:nvPr/>
        </p:nvSpPr>
        <p:spPr>
          <a:xfrm>
            <a:off x="10191320" y="2193702"/>
            <a:ext cx="1825635" cy="3139321"/>
          </a:xfrm>
          <a:prstGeom prst="rect">
            <a:avLst/>
          </a:prstGeom>
          <a:noFill/>
        </p:spPr>
        <p:txBody>
          <a:bodyPr wrap="square">
            <a:spAutoFit/>
          </a:bodyPr>
          <a:lstStyle/>
          <a:p>
            <a:r>
              <a:rPr lang="es-AR" b="0" i="0" dirty="0">
                <a:solidFill>
                  <a:srgbClr val="202124"/>
                </a:solidFill>
                <a:effectLst/>
                <a:latin typeface="Google Sans"/>
              </a:rPr>
              <a:t>Intel GNA </a:t>
            </a:r>
            <a:r>
              <a:rPr lang="es-AR" b="0" i="0" dirty="0">
                <a:solidFill>
                  <a:srgbClr val="040C28"/>
                </a:solidFill>
                <a:effectLst/>
                <a:latin typeface="Google Sans"/>
              </a:rPr>
              <a:t>descargar la CPU durante algunos cálculos</a:t>
            </a:r>
            <a:r>
              <a:rPr lang="es-AR" b="0" i="0" dirty="0">
                <a:solidFill>
                  <a:srgbClr val="202124"/>
                </a:solidFill>
                <a:effectLst/>
                <a:latin typeface="Google Sans"/>
              </a:rPr>
              <a:t>. El uso principal previsto (pero no se limita a eso) es el dominio de reconocimiento de voz automatizado.</a:t>
            </a:r>
            <a:endParaRPr lang="es-AR" dirty="0"/>
          </a:p>
        </p:txBody>
      </p:sp>
    </p:spTree>
    <p:extLst>
      <p:ext uri="{BB962C8B-B14F-4D97-AF65-F5344CB8AC3E}">
        <p14:creationId xmlns:p14="http://schemas.microsoft.com/office/powerpoint/2010/main" val="2015131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0FC2703-C248-4318-67E0-9FBF2A256CEF}"/>
              </a:ext>
            </a:extLst>
          </p:cNvPr>
          <p:cNvSpPr txBox="1"/>
          <p:nvPr/>
        </p:nvSpPr>
        <p:spPr>
          <a:xfrm>
            <a:off x="304798" y="612844"/>
            <a:ext cx="11131826" cy="5632311"/>
          </a:xfrm>
          <a:prstGeom prst="rect">
            <a:avLst/>
          </a:prstGeom>
          <a:noFill/>
        </p:spPr>
        <p:txBody>
          <a:bodyPr wrap="square">
            <a:spAutoFit/>
          </a:bodyPr>
          <a:lstStyle/>
          <a:p>
            <a:pPr algn="just"/>
            <a:r>
              <a:rPr lang="es-AR" sz="2000" i="0" u="none" strike="noStrike" baseline="0" dirty="0">
                <a:latin typeface="CIDFont+F2"/>
              </a:rPr>
              <a:t>En la definición de núcleos anterior existe una nueva tendencia que comenzó con los dispositivos potables que ahora también </a:t>
            </a:r>
            <a:r>
              <a:rPr lang="es-AR" sz="2000" i="0" u="none" strike="noStrike" baseline="0" dirty="0">
                <a:latin typeface="CIDFont+F3"/>
              </a:rPr>
              <a:t>ha adoptado Intel a partir de su 12ª Gen Alder Lake</a:t>
            </a:r>
            <a:r>
              <a:rPr lang="es-AR" sz="2000" i="0" u="none" strike="noStrike" baseline="0" dirty="0">
                <a:latin typeface="CIDFont+F2"/>
              </a:rPr>
              <a:t>. Se trata de los </a:t>
            </a:r>
            <a:r>
              <a:rPr lang="es-AR" sz="2000" i="0" u="none" strike="noStrike" baseline="0" dirty="0">
                <a:latin typeface="CIDFont+F3"/>
              </a:rPr>
              <a:t>Núcleos Eficientes </a:t>
            </a:r>
            <a:r>
              <a:rPr lang="es-AR" sz="2000" i="0" u="none" strike="noStrike" baseline="0" dirty="0">
                <a:latin typeface="CIDFont+F2"/>
              </a:rPr>
              <a:t>y los </a:t>
            </a:r>
            <a:r>
              <a:rPr lang="es-AR" sz="2000" i="0" u="none" strike="noStrike" baseline="0" dirty="0">
                <a:latin typeface="CIDFont+F3"/>
              </a:rPr>
              <a:t>Núcleos de Rendimiento </a:t>
            </a:r>
            <a:r>
              <a:rPr lang="es-AR" sz="2000" i="0" u="none" strike="noStrike" baseline="0" dirty="0">
                <a:latin typeface="CIDFont+F2"/>
              </a:rPr>
              <a:t>o </a:t>
            </a:r>
            <a:r>
              <a:rPr lang="es-AR" sz="2000" i="0" u="none" strike="noStrike" baseline="0" dirty="0">
                <a:latin typeface="CIDFont+F3"/>
              </a:rPr>
              <a:t>E-</a:t>
            </a:r>
            <a:r>
              <a:rPr lang="es-AR" sz="2000" i="0" u="none" strike="noStrike" baseline="0" dirty="0" err="1">
                <a:latin typeface="CIDFont+F3"/>
              </a:rPr>
              <a:t>core</a:t>
            </a:r>
            <a:r>
              <a:rPr lang="es-AR" sz="2000" i="0" u="none" strike="noStrike" baseline="0" dirty="0">
                <a:latin typeface="CIDFont+F3"/>
              </a:rPr>
              <a:t> y P-</a:t>
            </a:r>
            <a:r>
              <a:rPr lang="es-AR" sz="2000" i="0" u="none" strike="noStrike" baseline="0" dirty="0" err="1">
                <a:latin typeface="CIDFont+F3"/>
              </a:rPr>
              <a:t>core</a:t>
            </a:r>
            <a:r>
              <a:rPr lang="es-AR" sz="2000" i="0" u="none" strike="noStrike" baseline="0" dirty="0">
                <a:latin typeface="CIDFont+F2"/>
              </a:rPr>
              <a:t>, ya presente en arquitecturas ARM como la de Apple o Qualcomm, que no parece implementarse en las próximas CPU AMD.</a:t>
            </a:r>
          </a:p>
          <a:p>
            <a:pPr algn="just"/>
            <a:endParaRPr lang="es-AR" sz="2000" dirty="0">
              <a:latin typeface="CIDFont+F2"/>
            </a:endParaRPr>
          </a:p>
          <a:p>
            <a:pPr algn="just"/>
            <a:r>
              <a:rPr lang="es-AR" sz="2000" i="0" u="none" strike="noStrike" baseline="0" dirty="0">
                <a:latin typeface="CIDFont+F3"/>
              </a:rPr>
              <a:t>Ambos serán núcleos físicos</a:t>
            </a:r>
            <a:r>
              <a:rPr lang="es-AR" sz="2000" i="0" u="none" strike="noStrike" baseline="0" dirty="0">
                <a:latin typeface="CIDFont+F2"/>
              </a:rPr>
              <a:t>, los </a:t>
            </a:r>
            <a:r>
              <a:rPr lang="es-AR" sz="2000" i="0" u="none" strike="noStrike" baseline="0" dirty="0">
                <a:latin typeface="CIDFont+F3"/>
              </a:rPr>
              <a:t>P-</a:t>
            </a:r>
            <a:r>
              <a:rPr lang="es-AR" sz="2000" i="0" u="none" strike="noStrike" baseline="0" dirty="0" err="1">
                <a:latin typeface="CIDFont+F3"/>
              </a:rPr>
              <a:t>core</a:t>
            </a:r>
            <a:r>
              <a:rPr lang="es-AR" sz="2000" i="0" u="none" strike="noStrike" baseline="0" dirty="0">
                <a:latin typeface="CIDFont+F3"/>
              </a:rPr>
              <a:t> </a:t>
            </a:r>
            <a:r>
              <a:rPr lang="es-AR" sz="2000" i="0" u="none" strike="noStrike" baseline="0" dirty="0">
                <a:latin typeface="CIDFont+F2"/>
              </a:rPr>
              <a:t>serán los núcleos que hasta ahora conocemos en las CPU, de mayor tamaño, con </a:t>
            </a:r>
            <a:r>
              <a:rPr lang="es-AR" sz="2000" i="0" u="none" strike="noStrike" baseline="0" dirty="0">
                <a:latin typeface="CIDFont+F3"/>
              </a:rPr>
              <a:t>elevadas frecuencias y provistos de 2 hilos. </a:t>
            </a:r>
            <a:r>
              <a:rPr lang="es-AR" sz="2000" i="0" u="none" strike="noStrike" baseline="0" dirty="0">
                <a:latin typeface="CIDFont+F2"/>
              </a:rPr>
              <a:t>Serán </a:t>
            </a:r>
            <a:r>
              <a:rPr lang="es-AR" sz="2000" i="0" u="none" strike="noStrike" baseline="0" dirty="0">
                <a:latin typeface="CIDFont+F3"/>
              </a:rPr>
              <a:t>perfectos para tareas continuadas muy exigentes</a:t>
            </a:r>
            <a:r>
              <a:rPr lang="es-AR" sz="2000" i="0" u="none" strike="noStrike" baseline="0" dirty="0">
                <a:latin typeface="CIDFont+F2"/>
              </a:rPr>
              <a:t>, por ejemplo renderizado o juegos. Por su parte, los </a:t>
            </a:r>
            <a:r>
              <a:rPr lang="es-AR" sz="2000" i="0" u="none" strike="noStrike" baseline="0" dirty="0">
                <a:latin typeface="CIDFont+F3"/>
              </a:rPr>
              <a:t>E-</a:t>
            </a:r>
            <a:r>
              <a:rPr lang="es-AR" sz="2000" i="0" u="none" strike="noStrike" baseline="0" dirty="0" err="1">
                <a:latin typeface="CIDFont+F3"/>
              </a:rPr>
              <a:t>core</a:t>
            </a:r>
            <a:r>
              <a:rPr lang="es-AR" sz="2000" i="0" u="none" strike="noStrike" baseline="0" dirty="0">
                <a:latin typeface="CIDFont+F3"/>
              </a:rPr>
              <a:t> </a:t>
            </a:r>
            <a:r>
              <a:rPr lang="es-AR" sz="2000" i="0" u="none" strike="noStrike" baseline="0" dirty="0">
                <a:latin typeface="CIDFont+F2"/>
              </a:rPr>
              <a:t>son más pequeños, con </a:t>
            </a:r>
            <a:r>
              <a:rPr lang="es-AR" sz="2000" i="0" u="none" strike="noStrike" baseline="0" dirty="0">
                <a:latin typeface="CIDFont+F3"/>
              </a:rPr>
              <a:t>un solo hilo y trabajando a menor frecuencia</a:t>
            </a:r>
            <a:r>
              <a:rPr lang="es-AR" sz="2000" i="0" u="none" strike="noStrike" baseline="0" dirty="0">
                <a:latin typeface="CIDFont+F2"/>
              </a:rPr>
              <a:t>, ideales para tareas en segundo plano del sistema, cortas y de diversos tipos. Intel lo encapsula todo en un solo silicio, además de la caché y gráficos integrados.</a:t>
            </a:r>
          </a:p>
          <a:p>
            <a:pPr algn="just"/>
            <a:endParaRPr lang="es-AR" sz="2000" i="0" u="none" strike="noStrike" baseline="0" dirty="0">
              <a:latin typeface="CIDFont+F2"/>
            </a:endParaRPr>
          </a:p>
          <a:p>
            <a:pPr algn="just"/>
            <a:r>
              <a:rPr lang="es-AR" sz="2000" i="0" u="none" strike="noStrike" baseline="0" dirty="0">
                <a:latin typeface="CIDFont+F2"/>
              </a:rPr>
              <a:t>Por su parte, </a:t>
            </a:r>
            <a:r>
              <a:rPr lang="es-AR" sz="2000" i="0" u="none" strike="noStrike" baseline="0" dirty="0">
                <a:latin typeface="CIDFont+F3"/>
              </a:rPr>
              <a:t>AMD utiliza solamente núcleos de alto rendimiento</a:t>
            </a:r>
            <a:r>
              <a:rPr lang="es-AR" sz="2000" i="0" u="none" strike="noStrike" baseline="0" dirty="0">
                <a:latin typeface="CIDFont+F2"/>
              </a:rPr>
              <a:t>, pero en lugar de colocarlos todos en un solo silicio, los divide en </a:t>
            </a:r>
            <a:r>
              <a:rPr lang="es-AR" sz="2000" i="0" u="none" strike="noStrike" baseline="0" dirty="0">
                <a:latin typeface="CIDFont+F3"/>
              </a:rPr>
              <a:t>bloques llamados CCD </a:t>
            </a:r>
            <a:r>
              <a:rPr lang="es-AR" sz="2000" i="0" u="none" strike="noStrike" baseline="0" dirty="0">
                <a:latin typeface="CIDFont+F2"/>
              </a:rPr>
              <a:t>o </a:t>
            </a:r>
            <a:r>
              <a:rPr lang="es-AR" sz="2000" i="0" u="none" strike="noStrike" baseline="0" dirty="0" err="1">
                <a:latin typeface="CIDFont+F3"/>
              </a:rPr>
              <a:t>Chiplets</a:t>
            </a:r>
            <a:r>
              <a:rPr lang="es-AR" sz="2000" i="0" u="none" strike="noStrike" baseline="0" dirty="0">
                <a:latin typeface="CIDFont+F2"/>
              </a:rPr>
              <a:t>. Cada uno cuenta con 8 núcleos, su propio bloque de caché y un bus hace el reparto de datos. </a:t>
            </a:r>
            <a:r>
              <a:rPr lang="es-AR" sz="2000" i="0" u="none" strike="noStrike" baseline="0" dirty="0">
                <a:latin typeface="CIDFont+F3"/>
              </a:rPr>
              <a:t>A priori provee más capacidad de expansión que la arquitectura de Intel, </a:t>
            </a:r>
            <a:r>
              <a:rPr lang="es-AR" sz="2000" i="0" u="none" strike="noStrike" baseline="0" dirty="0">
                <a:latin typeface="CIDFont+F2"/>
              </a:rPr>
              <a:t>aunque la presencia de </a:t>
            </a:r>
            <a:r>
              <a:rPr lang="es-AR" sz="2000" dirty="0">
                <a:latin typeface="CIDFont+F2"/>
              </a:rPr>
              <a:t>buses</a:t>
            </a:r>
            <a:r>
              <a:rPr lang="es-AR" sz="2000" i="0" u="none" strike="noStrike" baseline="0" dirty="0">
                <a:latin typeface="CIDFont+F2"/>
              </a:rPr>
              <a:t> de datos más largos influye en la velocidad pura.</a:t>
            </a:r>
          </a:p>
          <a:p>
            <a:pPr algn="just"/>
            <a:endParaRPr lang="es-AR" sz="2000" dirty="0">
              <a:latin typeface="CIDFont+F2"/>
            </a:endParaRPr>
          </a:p>
          <a:p>
            <a:pPr algn="just"/>
            <a:r>
              <a:rPr lang="es-AR" sz="2000" i="0" u="none" strike="noStrike" baseline="0" dirty="0">
                <a:latin typeface="CIDFont+F2"/>
              </a:rPr>
              <a:t>Sobre el papel éste debería de ser el modelo más eficaz a seguir en el futuro, pero </a:t>
            </a:r>
            <a:r>
              <a:rPr lang="es-AR" sz="2000" i="0" u="none" strike="noStrike" baseline="0" dirty="0">
                <a:latin typeface="CIDFont+F3"/>
              </a:rPr>
              <a:t>los P-</a:t>
            </a:r>
            <a:r>
              <a:rPr lang="es-AR" sz="2000" i="0" u="none" strike="noStrike" baseline="0" dirty="0" err="1">
                <a:latin typeface="CIDFont+F3"/>
              </a:rPr>
              <a:t>core</a:t>
            </a:r>
            <a:r>
              <a:rPr lang="es-AR" sz="2000" i="0" u="none" strike="noStrike" baseline="0" dirty="0">
                <a:latin typeface="CIDFont+F3"/>
              </a:rPr>
              <a:t> + E-</a:t>
            </a:r>
            <a:r>
              <a:rPr lang="es-AR" sz="2000" i="0" u="none" strike="noStrike" baseline="0" dirty="0" err="1">
                <a:latin typeface="CIDFont+F3"/>
              </a:rPr>
              <a:t>core</a:t>
            </a:r>
            <a:r>
              <a:rPr lang="es-AR" sz="2000" i="0" u="none" strike="noStrike" baseline="0" dirty="0">
                <a:latin typeface="CIDFont+F3"/>
              </a:rPr>
              <a:t> todavía dan mejor resultado</a:t>
            </a:r>
            <a:r>
              <a:rPr lang="es-AR" sz="2000" i="0" u="none" strike="noStrike" baseline="0" dirty="0">
                <a:latin typeface="CIDFont+F2"/>
              </a:rPr>
              <a:t>.</a:t>
            </a:r>
            <a:endParaRPr lang="es-AR" sz="2000" dirty="0"/>
          </a:p>
        </p:txBody>
      </p:sp>
    </p:spTree>
    <p:extLst>
      <p:ext uri="{BB962C8B-B14F-4D97-AF65-F5344CB8AC3E}">
        <p14:creationId xmlns:p14="http://schemas.microsoft.com/office/powerpoint/2010/main" val="3988085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elio die shot big.LITTLE">
            <a:extLst>
              <a:ext uri="{FF2B5EF4-FFF2-40B4-BE49-F238E27FC236}">
                <a16:creationId xmlns:a16="http://schemas.microsoft.com/office/drawing/2014/main" id="{D33D1A3E-4DD4-F28B-72DA-21F5EFE70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4847" y="140677"/>
            <a:ext cx="7061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255EA9-7932-A04F-0285-18A7476E6AAB}"/>
              </a:ext>
            </a:extLst>
          </p:cNvPr>
          <p:cNvSpPr txBox="1"/>
          <p:nvPr/>
        </p:nvSpPr>
        <p:spPr>
          <a:xfrm>
            <a:off x="138722" y="2092348"/>
            <a:ext cx="4618894" cy="2031325"/>
          </a:xfrm>
          <a:prstGeom prst="rect">
            <a:avLst/>
          </a:prstGeom>
          <a:noFill/>
        </p:spPr>
        <p:txBody>
          <a:bodyPr wrap="square">
            <a:spAutoFit/>
          </a:bodyPr>
          <a:lstStyle/>
          <a:p>
            <a:r>
              <a:rPr lang="es-AR" b="0" i="0" dirty="0" err="1">
                <a:solidFill>
                  <a:srgbClr val="444444"/>
                </a:solidFill>
                <a:effectLst/>
                <a:latin typeface="Open Sans" panose="020B0606030504020204" pitchFamily="34" charset="0"/>
              </a:rPr>
              <a:t>Mediatek</a:t>
            </a:r>
            <a:r>
              <a:rPr lang="es-AR" b="0" i="0" dirty="0">
                <a:solidFill>
                  <a:srgbClr val="444444"/>
                </a:solidFill>
                <a:effectLst/>
                <a:latin typeface="Open Sans" panose="020B0606030504020204" pitchFamily="34" charset="0"/>
              </a:rPr>
              <a:t> Helio X20 (MT6797) con un </a:t>
            </a:r>
            <a:r>
              <a:rPr lang="es-AR" b="0" i="0" dirty="0" err="1">
                <a:solidFill>
                  <a:srgbClr val="444444"/>
                </a:solidFill>
                <a:effectLst/>
                <a:latin typeface="Open Sans" panose="020B0606030504020204" pitchFamily="34" charset="0"/>
              </a:rPr>
              <a:t>cluster</a:t>
            </a:r>
            <a:r>
              <a:rPr lang="es-AR" b="0" i="0" dirty="0">
                <a:solidFill>
                  <a:srgbClr val="444444"/>
                </a:solidFill>
                <a:effectLst/>
                <a:latin typeface="Open Sans" panose="020B0606030504020204" pitchFamily="34" charset="0"/>
              </a:rPr>
              <a:t> de cuatro núcleos Cortex-53 ULP de muy bajo consumo (#1).</a:t>
            </a:r>
          </a:p>
          <a:p>
            <a:r>
              <a:rPr lang="es-AR" dirty="0">
                <a:solidFill>
                  <a:srgbClr val="444444"/>
                </a:solidFill>
                <a:latin typeface="Open Sans" panose="020B0606030504020204" pitchFamily="34" charset="0"/>
              </a:rPr>
              <a:t>O</a:t>
            </a:r>
            <a:r>
              <a:rPr lang="es-AR" b="0" i="0" dirty="0">
                <a:solidFill>
                  <a:srgbClr val="444444"/>
                </a:solidFill>
                <a:effectLst/>
                <a:latin typeface="Open Sans" panose="020B0606030504020204" pitchFamily="34" charset="0"/>
              </a:rPr>
              <a:t>tro </a:t>
            </a:r>
            <a:r>
              <a:rPr lang="es-AR" b="0" i="0" dirty="0" err="1">
                <a:solidFill>
                  <a:srgbClr val="444444"/>
                </a:solidFill>
                <a:effectLst/>
                <a:latin typeface="Open Sans" panose="020B0606030504020204" pitchFamily="34" charset="0"/>
              </a:rPr>
              <a:t>cluster</a:t>
            </a:r>
            <a:r>
              <a:rPr lang="es-AR" b="0" i="0" dirty="0">
                <a:solidFill>
                  <a:srgbClr val="444444"/>
                </a:solidFill>
                <a:effectLst/>
                <a:latin typeface="Open Sans" panose="020B0606030504020204" pitchFamily="34" charset="0"/>
              </a:rPr>
              <a:t> Cortex-A53 de cuatro núcleos eficiente (#2)</a:t>
            </a:r>
          </a:p>
          <a:p>
            <a:r>
              <a:rPr lang="es-AR" dirty="0">
                <a:solidFill>
                  <a:srgbClr val="444444"/>
                </a:solidFill>
                <a:latin typeface="Open Sans" panose="020B0606030504020204" pitchFamily="34" charset="0"/>
              </a:rPr>
              <a:t>Y</a:t>
            </a:r>
            <a:r>
              <a:rPr lang="es-AR" b="0" i="0" dirty="0">
                <a:solidFill>
                  <a:srgbClr val="444444"/>
                </a:solidFill>
                <a:effectLst/>
                <a:latin typeface="Open Sans" panose="020B0606030504020204" pitchFamily="34" charset="0"/>
              </a:rPr>
              <a:t> un tercer </a:t>
            </a:r>
            <a:r>
              <a:rPr lang="es-AR" b="0" i="0" dirty="0" err="1">
                <a:solidFill>
                  <a:srgbClr val="444444"/>
                </a:solidFill>
                <a:effectLst/>
                <a:latin typeface="Open Sans" panose="020B0606030504020204" pitchFamily="34" charset="0"/>
              </a:rPr>
              <a:t>cluster</a:t>
            </a:r>
            <a:r>
              <a:rPr lang="es-AR" b="0" i="0" dirty="0">
                <a:solidFill>
                  <a:srgbClr val="444444"/>
                </a:solidFill>
                <a:effectLst/>
                <a:latin typeface="Open Sans" panose="020B0606030504020204" pitchFamily="34" charset="0"/>
              </a:rPr>
              <a:t> de alto rendimiento de dos núcleos Cortex-A72 (#3)</a:t>
            </a:r>
            <a:endParaRPr lang="es-AR" dirty="0"/>
          </a:p>
        </p:txBody>
      </p:sp>
    </p:spTree>
    <p:extLst>
      <p:ext uri="{BB962C8B-B14F-4D97-AF65-F5344CB8AC3E}">
        <p14:creationId xmlns:p14="http://schemas.microsoft.com/office/powerpoint/2010/main" val="1330248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1EE726-D6A2-138F-7F27-EACB551FC8E4}"/>
              </a:ext>
            </a:extLst>
          </p:cNvPr>
          <p:cNvSpPr txBox="1"/>
          <p:nvPr/>
        </p:nvSpPr>
        <p:spPr>
          <a:xfrm>
            <a:off x="3405810" y="385177"/>
            <a:ext cx="6096000" cy="646331"/>
          </a:xfrm>
          <a:prstGeom prst="rect">
            <a:avLst/>
          </a:prstGeom>
          <a:noFill/>
        </p:spPr>
        <p:txBody>
          <a:bodyPr wrap="square">
            <a:spAutoFit/>
          </a:bodyPr>
          <a:lstStyle/>
          <a:p>
            <a:r>
              <a:rPr lang="es-AR" sz="3600" b="0" i="0" u="none" strike="noStrike" baseline="0" dirty="0">
                <a:solidFill>
                  <a:srgbClr val="2C2F34"/>
                </a:solidFill>
                <a:latin typeface="CIDFont+F1"/>
              </a:rPr>
              <a:t>Velocidad y turbo </a:t>
            </a:r>
            <a:r>
              <a:rPr lang="es-AR" sz="3600" b="0" i="0" u="none" strike="noStrike" baseline="0" dirty="0" err="1">
                <a:solidFill>
                  <a:srgbClr val="2C2F34"/>
                </a:solidFill>
                <a:latin typeface="CIDFont+F1"/>
              </a:rPr>
              <a:t>boost</a:t>
            </a:r>
            <a:endParaRPr lang="es-AR" sz="3600" dirty="0"/>
          </a:p>
        </p:txBody>
      </p:sp>
      <p:sp>
        <p:nvSpPr>
          <p:cNvPr id="5" name="CuadroTexto 4">
            <a:extLst>
              <a:ext uri="{FF2B5EF4-FFF2-40B4-BE49-F238E27FC236}">
                <a16:creationId xmlns:a16="http://schemas.microsoft.com/office/drawing/2014/main" id="{6F8E2143-66C8-B32C-7BC5-6918C0AC511C}"/>
              </a:ext>
            </a:extLst>
          </p:cNvPr>
          <p:cNvSpPr txBox="1"/>
          <p:nvPr/>
        </p:nvSpPr>
        <p:spPr>
          <a:xfrm>
            <a:off x="636105" y="1170156"/>
            <a:ext cx="10893286" cy="4832092"/>
          </a:xfrm>
          <a:prstGeom prst="rect">
            <a:avLst/>
          </a:prstGeom>
          <a:noFill/>
        </p:spPr>
        <p:txBody>
          <a:bodyPr wrap="square">
            <a:spAutoFit/>
          </a:bodyPr>
          <a:lstStyle/>
          <a:p>
            <a:pPr algn="l"/>
            <a:r>
              <a:rPr lang="es-AR" sz="2800" b="0" i="0" u="none" strike="noStrike" baseline="0" dirty="0">
                <a:solidFill>
                  <a:srgbClr val="2C2F34"/>
                </a:solidFill>
                <a:latin typeface="CIDFont+F2"/>
              </a:rPr>
              <a:t>Cuando hablamos de </a:t>
            </a:r>
            <a:r>
              <a:rPr lang="es-AR" sz="2800" b="0" i="0" u="none" strike="noStrike" baseline="0" dirty="0">
                <a:solidFill>
                  <a:srgbClr val="2C2F34"/>
                </a:solidFill>
                <a:latin typeface="CIDFont+F3"/>
              </a:rPr>
              <a:t>velocidad de procesamiento </a:t>
            </a:r>
            <a:r>
              <a:rPr lang="es-AR" sz="2800" b="0" i="0" u="none" strike="noStrike" baseline="0" dirty="0">
                <a:solidFill>
                  <a:srgbClr val="2C2F34"/>
                </a:solidFill>
                <a:latin typeface="CIDFont+F2"/>
              </a:rPr>
              <a:t>hablamos de la </a:t>
            </a:r>
            <a:r>
              <a:rPr lang="es-AR" sz="2800" b="0" i="0" u="none" strike="noStrike" baseline="0" dirty="0">
                <a:solidFill>
                  <a:srgbClr val="2C2F34"/>
                </a:solidFill>
                <a:latin typeface="CIDFont+F3"/>
              </a:rPr>
              <a:t>frecuencia de reloj de los núcleos o hercios (Hz). </a:t>
            </a:r>
          </a:p>
          <a:p>
            <a:pPr algn="l"/>
            <a:endParaRPr lang="es-AR" sz="2800" dirty="0">
              <a:solidFill>
                <a:srgbClr val="2C2F34"/>
              </a:solidFill>
              <a:latin typeface="CIDFont+F3"/>
            </a:endParaRPr>
          </a:p>
          <a:p>
            <a:pPr algn="l"/>
            <a:r>
              <a:rPr lang="es-AR" sz="2800" b="0" i="0" u="none" strike="noStrike" baseline="0" dirty="0">
                <a:solidFill>
                  <a:srgbClr val="2C2F34"/>
                </a:solidFill>
                <a:latin typeface="CIDFont+F2"/>
              </a:rPr>
              <a:t>Mientras más veloz sea una CPU, más tareas procesará por unidad de tiempo, pero más calor y estrés se generará en el chip. </a:t>
            </a:r>
            <a:r>
              <a:rPr lang="es-AR" sz="2800" b="0" i="1" u="none" strike="noStrike" baseline="0" dirty="0">
                <a:solidFill>
                  <a:srgbClr val="2C2F34"/>
                </a:solidFill>
                <a:latin typeface="CIDFont+F3"/>
              </a:rPr>
              <a:t>Mientras más velocidad, mejor, pero será mejor tener más núcleos físicos menos veloces.</a:t>
            </a:r>
          </a:p>
          <a:p>
            <a:pPr algn="l"/>
            <a:endParaRPr lang="es-AR" sz="2800" b="0" i="0" u="none" strike="noStrike" baseline="0" dirty="0">
              <a:solidFill>
                <a:srgbClr val="2C2F34"/>
              </a:solidFill>
              <a:latin typeface="CIDFont+F3"/>
            </a:endParaRPr>
          </a:p>
          <a:p>
            <a:pPr algn="l"/>
            <a:r>
              <a:rPr lang="es-AR" sz="2800" b="0" i="0" u="none" strike="noStrike" baseline="0" dirty="0">
                <a:solidFill>
                  <a:srgbClr val="2C2F34"/>
                </a:solidFill>
                <a:latin typeface="CIDFont+F2"/>
              </a:rPr>
              <a:t>Todas las CPU tienen una </a:t>
            </a:r>
            <a:r>
              <a:rPr lang="es-AR" sz="2800" b="0" i="0" u="none" strike="noStrike" baseline="0" dirty="0">
                <a:solidFill>
                  <a:srgbClr val="2C2F34"/>
                </a:solidFill>
                <a:latin typeface="CIDFont+F3"/>
              </a:rPr>
              <a:t>frecuencia de reloj base, </a:t>
            </a:r>
            <a:r>
              <a:rPr lang="es-AR" sz="2800" b="0" i="0" u="none" strike="noStrike" baseline="0" dirty="0">
                <a:solidFill>
                  <a:srgbClr val="2C2F34"/>
                </a:solidFill>
                <a:latin typeface="CIDFont+F2"/>
              </a:rPr>
              <a:t>una </a:t>
            </a:r>
            <a:r>
              <a:rPr lang="es-AR" sz="2800" b="0" i="0" u="none" strike="noStrike" baseline="0" dirty="0">
                <a:solidFill>
                  <a:srgbClr val="2C2F34"/>
                </a:solidFill>
                <a:latin typeface="CIDFont+F3"/>
              </a:rPr>
              <a:t>frecuencia máxima </a:t>
            </a:r>
            <a:r>
              <a:rPr lang="es-AR" sz="2800" b="0" i="0" u="none" strike="noStrike" baseline="0" dirty="0">
                <a:solidFill>
                  <a:srgbClr val="2C2F34"/>
                </a:solidFill>
                <a:latin typeface="CIDFont+F2"/>
              </a:rPr>
              <a:t>en todos los núcleos y uno o varios </a:t>
            </a:r>
            <a:r>
              <a:rPr lang="es-AR" sz="2800" b="0" i="0" u="none" strike="noStrike" baseline="0" dirty="0">
                <a:solidFill>
                  <a:srgbClr val="2C2F34"/>
                </a:solidFill>
                <a:latin typeface="CIDFont+F3"/>
              </a:rPr>
              <a:t>modos turbo </a:t>
            </a:r>
            <a:r>
              <a:rPr lang="es-AR" sz="2800" b="0" i="0" u="none" strike="noStrike" baseline="0" dirty="0" err="1">
                <a:solidFill>
                  <a:srgbClr val="2C2F34"/>
                </a:solidFill>
                <a:latin typeface="CIDFont+F3"/>
              </a:rPr>
              <a:t>boost</a:t>
            </a:r>
            <a:r>
              <a:rPr lang="es-AR" sz="2800" b="0" i="0" u="none" strike="noStrike" baseline="0" dirty="0">
                <a:solidFill>
                  <a:srgbClr val="2C2F34"/>
                </a:solidFill>
                <a:latin typeface="CIDFont+F2"/>
              </a:rPr>
              <a:t>. Con ellos uno o dos núcleos son capaces de elevar durante cierto tiempo la frecuencia máxima para obtener más rendimiento.</a:t>
            </a:r>
            <a:endParaRPr lang="es-AR" sz="2800" dirty="0"/>
          </a:p>
        </p:txBody>
      </p:sp>
    </p:spTree>
    <p:extLst>
      <p:ext uri="{BB962C8B-B14F-4D97-AF65-F5344CB8AC3E}">
        <p14:creationId xmlns:p14="http://schemas.microsoft.com/office/powerpoint/2010/main" val="79274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F2FA0D9-07B0-0F0D-7B5D-C99488E4C800}"/>
              </a:ext>
            </a:extLst>
          </p:cNvPr>
          <p:cNvPicPr>
            <a:picLocks noChangeAspect="1"/>
          </p:cNvPicPr>
          <p:nvPr/>
        </p:nvPicPr>
        <p:blipFill>
          <a:blip r:embed="rId2"/>
          <a:stretch>
            <a:fillRect/>
          </a:stretch>
        </p:blipFill>
        <p:spPr>
          <a:xfrm>
            <a:off x="1219201" y="579220"/>
            <a:ext cx="9127886" cy="5967354"/>
          </a:xfrm>
          <a:prstGeom prst="rect">
            <a:avLst/>
          </a:prstGeom>
        </p:spPr>
      </p:pic>
      <p:sp>
        <p:nvSpPr>
          <p:cNvPr id="4" name="Rectángulo 3">
            <a:extLst>
              <a:ext uri="{FF2B5EF4-FFF2-40B4-BE49-F238E27FC236}">
                <a16:creationId xmlns:a16="http://schemas.microsoft.com/office/drawing/2014/main" id="{DCA5ECF1-3A74-FF3D-DDD4-D7283E67FCE7}"/>
              </a:ext>
            </a:extLst>
          </p:cNvPr>
          <p:cNvSpPr/>
          <p:nvPr/>
        </p:nvSpPr>
        <p:spPr>
          <a:xfrm>
            <a:off x="8163339" y="5923722"/>
            <a:ext cx="2239618" cy="67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87018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468156F-C532-0315-C826-DAACEF3A7CE1}"/>
              </a:ext>
            </a:extLst>
          </p:cNvPr>
          <p:cNvSpPr txBox="1"/>
          <p:nvPr/>
        </p:nvSpPr>
        <p:spPr>
          <a:xfrm>
            <a:off x="3896139" y="133388"/>
            <a:ext cx="6096000" cy="707886"/>
          </a:xfrm>
          <a:prstGeom prst="rect">
            <a:avLst/>
          </a:prstGeom>
          <a:noFill/>
        </p:spPr>
        <p:txBody>
          <a:bodyPr wrap="square">
            <a:spAutoFit/>
          </a:bodyPr>
          <a:lstStyle/>
          <a:p>
            <a:r>
              <a:rPr lang="es-AR" sz="4000" b="0" i="0" u="none" strike="noStrike" baseline="0" dirty="0">
                <a:solidFill>
                  <a:srgbClr val="2C2F34"/>
                </a:solidFill>
                <a:latin typeface="CIDFont+F1"/>
              </a:rPr>
              <a:t>Memoria caché</a:t>
            </a:r>
            <a:endParaRPr lang="es-AR" sz="4000" dirty="0"/>
          </a:p>
        </p:txBody>
      </p:sp>
      <p:pic>
        <p:nvPicPr>
          <p:cNvPr id="5" name="Imagen 4">
            <a:extLst>
              <a:ext uri="{FF2B5EF4-FFF2-40B4-BE49-F238E27FC236}">
                <a16:creationId xmlns:a16="http://schemas.microsoft.com/office/drawing/2014/main" id="{462642CC-64A7-773E-46B4-92925C75C17A}"/>
              </a:ext>
            </a:extLst>
          </p:cNvPr>
          <p:cNvPicPr>
            <a:picLocks noChangeAspect="1"/>
          </p:cNvPicPr>
          <p:nvPr/>
        </p:nvPicPr>
        <p:blipFill>
          <a:blip r:embed="rId2"/>
          <a:stretch>
            <a:fillRect/>
          </a:stretch>
        </p:blipFill>
        <p:spPr>
          <a:xfrm>
            <a:off x="0" y="723356"/>
            <a:ext cx="12192000" cy="3062978"/>
          </a:xfrm>
          <a:prstGeom prst="rect">
            <a:avLst/>
          </a:prstGeom>
        </p:spPr>
      </p:pic>
      <p:pic>
        <p:nvPicPr>
          <p:cNvPr id="7" name="Imagen 6">
            <a:extLst>
              <a:ext uri="{FF2B5EF4-FFF2-40B4-BE49-F238E27FC236}">
                <a16:creationId xmlns:a16="http://schemas.microsoft.com/office/drawing/2014/main" id="{9F58076E-67DD-3F6A-2B37-9319ABA7B079}"/>
              </a:ext>
            </a:extLst>
          </p:cNvPr>
          <p:cNvPicPr>
            <a:picLocks noChangeAspect="1"/>
          </p:cNvPicPr>
          <p:nvPr/>
        </p:nvPicPr>
        <p:blipFill>
          <a:blip r:embed="rId3"/>
          <a:stretch>
            <a:fillRect/>
          </a:stretch>
        </p:blipFill>
        <p:spPr>
          <a:xfrm>
            <a:off x="0" y="3776384"/>
            <a:ext cx="12192000" cy="3055489"/>
          </a:xfrm>
          <a:prstGeom prst="rect">
            <a:avLst/>
          </a:prstGeom>
        </p:spPr>
      </p:pic>
      <p:sp>
        <p:nvSpPr>
          <p:cNvPr id="9" name="CuadroTexto 8">
            <a:extLst>
              <a:ext uri="{FF2B5EF4-FFF2-40B4-BE49-F238E27FC236}">
                <a16:creationId xmlns:a16="http://schemas.microsoft.com/office/drawing/2014/main" id="{2D04456F-2933-0C80-D3D4-DD2FB3826CB1}"/>
              </a:ext>
            </a:extLst>
          </p:cNvPr>
          <p:cNvSpPr txBox="1"/>
          <p:nvPr/>
        </p:nvSpPr>
        <p:spPr>
          <a:xfrm>
            <a:off x="8017566" y="4413838"/>
            <a:ext cx="6096000" cy="338554"/>
          </a:xfrm>
          <a:prstGeom prst="rect">
            <a:avLst/>
          </a:prstGeom>
          <a:noFill/>
        </p:spPr>
        <p:txBody>
          <a:bodyPr wrap="square">
            <a:spAutoFit/>
          </a:bodyPr>
          <a:lstStyle/>
          <a:p>
            <a:r>
              <a:rPr lang="es-AR" sz="1600" b="0" i="0" dirty="0">
                <a:effectLst/>
                <a:latin typeface="Arial" panose="020B0604020202020204" pitchFamily="34" charset="0"/>
              </a:rPr>
              <a:t>DRAM </a:t>
            </a:r>
            <a:r>
              <a:rPr lang="es-AR" sz="1600" b="0" i="0" strike="noStrike" dirty="0">
                <a:effectLst/>
                <a:latin typeface="Arial" panose="020B0604020202020204" pitchFamily="34" charset="0"/>
              </a:rPr>
              <a:t>embebida</a:t>
            </a:r>
            <a:endParaRPr lang="es-AR" sz="1600" dirty="0"/>
          </a:p>
        </p:txBody>
      </p:sp>
    </p:spTree>
    <p:extLst>
      <p:ext uri="{BB962C8B-B14F-4D97-AF65-F5344CB8AC3E}">
        <p14:creationId xmlns:p14="http://schemas.microsoft.com/office/powerpoint/2010/main" val="1237826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pset norte vs chipset sur">
            <a:extLst>
              <a:ext uri="{FF2B5EF4-FFF2-40B4-BE49-F238E27FC236}">
                <a16:creationId xmlns:a16="http://schemas.microsoft.com/office/drawing/2014/main" id="{E550A7E9-12D4-5A2F-189B-F3D226965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977" y="106017"/>
            <a:ext cx="7070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29FE8D19-D28C-E8B9-D95F-EBD2B83708CF}"/>
              </a:ext>
            </a:extLst>
          </p:cNvPr>
          <p:cNvSpPr txBox="1"/>
          <p:nvPr/>
        </p:nvSpPr>
        <p:spPr>
          <a:xfrm>
            <a:off x="493298" y="1775791"/>
            <a:ext cx="4134679" cy="1323439"/>
          </a:xfrm>
          <a:prstGeom prst="rect">
            <a:avLst/>
          </a:prstGeom>
          <a:noFill/>
        </p:spPr>
        <p:txBody>
          <a:bodyPr wrap="square">
            <a:spAutoFit/>
          </a:bodyPr>
          <a:lstStyle/>
          <a:p>
            <a:r>
              <a:rPr lang="pt-BR" sz="4000" b="0" i="0" u="none" strike="noStrike" baseline="0" dirty="0">
                <a:solidFill>
                  <a:srgbClr val="2C2F34"/>
                </a:solidFill>
                <a:latin typeface="CIDFont+F1"/>
              </a:rPr>
              <a:t>North Bridge</a:t>
            </a:r>
          </a:p>
          <a:p>
            <a:r>
              <a:rPr lang="pt-BR" sz="4000" b="0" i="0" u="none" strike="noStrike" baseline="0" dirty="0">
                <a:solidFill>
                  <a:srgbClr val="2C2F34"/>
                </a:solidFill>
                <a:latin typeface="CIDFont+F1"/>
              </a:rPr>
              <a:t> </a:t>
            </a:r>
            <a:r>
              <a:rPr lang="pt-BR" sz="4000" b="0" i="0" u="none" strike="noStrike" baseline="0" dirty="0" err="1">
                <a:solidFill>
                  <a:srgbClr val="2C2F34"/>
                </a:solidFill>
                <a:latin typeface="CIDFont+F1"/>
              </a:rPr>
              <a:t>interfaz</a:t>
            </a:r>
            <a:r>
              <a:rPr lang="pt-BR" sz="4000" b="0" i="0" u="none" strike="noStrike" baseline="0" dirty="0">
                <a:solidFill>
                  <a:srgbClr val="2C2F34"/>
                </a:solidFill>
                <a:latin typeface="CIDFont+F1"/>
              </a:rPr>
              <a:t> I/O</a:t>
            </a:r>
            <a:endParaRPr lang="es-AR" sz="4000" dirty="0"/>
          </a:p>
        </p:txBody>
      </p:sp>
      <p:sp>
        <p:nvSpPr>
          <p:cNvPr id="4" name="CuadroTexto 3">
            <a:extLst>
              <a:ext uri="{FF2B5EF4-FFF2-40B4-BE49-F238E27FC236}">
                <a16:creationId xmlns:a16="http://schemas.microsoft.com/office/drawing/2014/main" id="{14CCC3F0-96E5-6C59-27E3-7A057C702B11}"/>
              </a:ext>
            </a:extLst>
          </p:cNvPr>
          <p:cNvSpPr txBox="1"/>
          <p:nvPr/>
        </p:nvSpPr>
        <p:spPr>
          <a:xfrm>
            <a:off x="8163339" y="2990418"/>
            <a:ext cx="708434" cy="877163"/>
          </a:xfrm>
          <a:prstGeom prst="rect">
            <a:avLst/>
          </a:prstGeom>
          <a:noFill/>
        </p:spPr>
        <p:txBody>
          <a:bodyPr wrap="square">
            <a:spAutoFit/>
          </a:bodyPr>
          <a:lstStyle/>
          <a:p>
            <a:r>
              <a:rPr lang="es-AR" sz="1100" b="0" strike="noStrike" dirty="0">
                <a:effectLst/>
              </a:rPr>
              <a:t>Direc</a:t>
            </a:r>
            <a:r>
              <a:rPr lang="es-AR" sz="1100" b="0" strike="noStrike" dirty="0">
                <a:effectLst/>
                <a:hlinkClick r:id="rId3">
                  <a:extLst>
                    <a:ext uri="{A12FA001-AC4F-418D-AE19-62706E023703}">
                      <ahyp:hlinkClr xmlns:ahyp="http://schemas.microsoft.com/office/drawing/2018/hyperlinkcolor" val="tx"/>
                    </a:ext>
                  </a:extLst>
                </a:hlinkClick>
              </a:rPr>
              <a:t>t</a:t>
            </a:r>
            <a:r>
              <a:rPr lang="es-AR" sz="1100" b="0" strike="noStrike" dirty="0">
                <a:effectLst/>
              </a:rPr>
              <a:t> Media</a:t>
            </a:r>
          </a:p>
          <a:p>
            <a:r>
              <a:rPr lang="es-AR" sz="1100" b="0" strike="noStrike" dirty="0">
                <a:effectLst/>
              </a:rPr>
              <a:t>Interface</a:t>
            </a:r>
            <a:br>
              <a:rPr lang="es-AR" b="0" i="0" dirty="0">
                <a:solidFill>
                  <a:srgbClr val="202124"/>
                </a:solidFill>
                <a:effectLst/>
                <a:latin typeface="Roboto" panose="02000000000000000000" pitchFamily="2" charset="0"/>
              </a:rPr>
            </a:br>
            <a:endParaRPr lang="es-AR" dirty="0"/>
          </a:p>
        </p:txBody>
      </p:sp>
    </p:spTree>
    <p:extLst>
      <p:ext uri="{BB962C8B-B14F-4D97-AF65-F5344CB8AC3E}">
        <p14:creationId xmlns:p14="http://schemas.microsoft.com/office/powerpoint/2010/main" val="2276083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68D36C6-07A3-CDDA-83D7-EEF14FAB91F5}"/>
              </a:ext>
            </a:extLst>
          </p:cNvPr>
          <p:cNvSpPr txBox="1"/>
          <p:nvPr/>
        </p:nvSpPr>
        <p:spPr>
          <a:xfrm>
            <a:off x="993914" y="707886"/>
            <a:ext cx="10694504" cy="6001643"/>
          </a:xfrm>
          <a:prstGeom prst="rect">
            <a:avLst/>
          </a:prstGeom>
          <a:noFill/>
        </p:spPr>
        <p:txBody>
          <a:bodyPr wrap="square">
            <a:spAutoFit/>
          </a:bodyPr>
          <a:lstStyle/>
          <a:p>
            <a:pPr algn="just"/>
            <a:r>
              <a:rPr lang="es-AR" sz="2400" b="0" i="0" u="none" strike="noStrike" baseline="0" dirty="0">
                <a:solidFill>
                  <a:srgbClr val="2C2F34"/>
                </a:solidFill>
                <a:latin typeface="CIDFont+F2"/>
              </a:rPr>
              <a:t>El puente norte actualmente se encuentra dentro de las CPU, siendo un </a:t>
            </a:r>
            <a:r>
              <a:rPr lang="es-AR" sz="2400" b="0" i="0" u="none" strike="noStrike" baseline="0" dirty="0">
                <a:solidFill>
                  <a:srgbClr val="2C2F34"/>
                </a:solidFill>
                <a:latin typeface="CIDFont+F3"/>
              </a:rPr>
              <a:t>silicio físicamente aparte de los núcleos </a:t>
            </a:r>
            <a:r>
              <a:rPr lang="es-AR" sz="2400" b="0" i="0" u="none" strike="noStrike" baseline="0" dirty="0">
                <a:solidFill>
                  <a:srgbClr val="2C2F34"/>
                </a:solidFill>
                <a:latin typeface="CIDFont+F2"/>
              </a:rPr>
              <a:t>con todo lo que tiene que ver con el transporte de información hacia o desde el procesador. Este elemento determinará en gran medida el </a:t>
            </a:r>
            <a:r>
              <a:rPr lang="es-AR" sz="2400" b="0" i="0" u="none" strike="noStrike" baseline="0" dirty="0">
                <a:solidFill>
                  <a:srgbClr val="2C2F34"/>
                </a:solidFill>
                <a:latin typeface="CIDFont+F3"/>
              </a:rPr>
              <a:t>tipo de memoria y placa que podremos instalar en nuestra PC.</a:t>
            </a:r>
          </a:p>
          <a:p>
            <a:pPr algn="just"/>
            <a:endParaRPr lang="es-AR" sz="2400" b="0" i="0" u="none" strike="noStrike" baseline="0" dirty="0">
              <a:solidFill>
                <a:srgbClr val="2C2F34"/>
              </a:solidFill>
              <a:latin typeface="CIDFont+F3"/>
            </a:endParaRPr>
          </a:p>
          <a:p>
            <a:pPr algn="just"/>
            <a:r>
              <a:rPr lang="es-AR" sz="2400" b="0" i="0" u="none" strike="noStrike" baseline="0" dirty="0">
                <a:solidFill>
                  <a:srgbClr val="2C2F34"/>
                </a:solidFill>
                <a:latin typeface="CIDFont+F2"/>
              </a:rPr>
              <a:t>En el NB tenemos el </a:t>
            </a:r>
            <a:r>
              <a:rPr lang="es-AR" sz="2400" b="0" i="0" u="none" strike="noStrike" baseline="0" dirty="0">
                <a:solidFill>
                  <a:srgbClr val="2C2F34"/>
                </a:solidFill>
                <a:latin typeface="CIDFont+F3"/>
              </a:rPr>
              <a:t>direccionamiento con la memoria RAM</a:t>
            </a:r>
            <a:r>
              <a:rPr lang="es-AR" sz="2400" b="0" i="0" u="none" strike="noStrike" baseline="0" dirty="0">
                <a:solidFill>
                  <a:srgbClr val="2C2F34"/>
                </a:solidFill>
                <a:latin typeface="CIDFont+F2"/>
              </a:rPr>
              <a:t>, que puede ser </a:t>
            </a:r>
            <a:r>
              <a:rPr lang="es-AR" sz="2400" b="0" i="0" u="none" strike="noStrike" baseline="0" dirty="0">
                <a:solidFill>
                  <a:srgbClr val="2C2F34"/>
                </a:solidFill>
                <a:latin typeface="CIDFont+F3"/>
              </a:rPr>
              <a:t>DDR4 o incluso DDR5 </a:t>
            </a:r>
            <a:r>
              <a:rPr lang="es-AR" sz="2400" b="0" i="0" u="none" strike="noStrike" baseline="0" dirty="0">
                <a:solidFill>
                  <a:srgbClr val="2C2F34"/>
                </a:solidFill>
                <a:latin typeface="CIDFont+F2"/>
              </a:rPr>
              <a:t>actualmente, y también tenemos parte de los </a:t>
            </a:r>
            <a:r>
              <a:rPr lang="es-AR" sz="2400" b="0" i="0" u="none" strike="noStrike" baseline="0" dirty="0" err="1">
                <a:solidFill>
                  <a:srgbClr val="2C2F34"/>
                </a:solidFill>
                <a:latin typeface="CIDFont+F3"/>
              </a:rPr>
              <a:t>Lanes</a:t>
            </a:r>
            <a:r>
              <a:rPr lang="es-AR" sz="2400" b="0" i="0" u="none" strike="noStrike" baseline="0" dirty="0">
                <a:solidFill>
                  <a:srgbClr val="2C2F34"/>
                </a:solidFill>
                <a:latin typeface="CIDFont+F3"/>
              </a:rPr>
              <a:t> PCIe </a:t>
            </a:r>
            <a:r>
              <a:rPr lang="es-AR" sz="2400" b="0" i="0" u="none" strike="noStrike" baseline="0" dirty="0">
                <a:solidFill>
                  <a:srgbClr val="2C2F34"/>
                </a:solidFill>
                <a:latin typeface="CIDFont+F2"/>
              </a:rPr>
              <a:t>para las ranuras de expansión, que pueden ser </a:t>
            </a:r>
            <a:r>
              <a:rPr lang="es-AR" sz="2400" b="0" i="0" u="none" strike="noStrike" baseline="0" dirty="0">
                <a:solidFill>
                  <a:srgbClr val="2C2F34"/>
                </a:solidFill>
                <a:latin typeface="CIDFont+F3"/>
              </a:rPr>
              <a:t>PCIe 3.0, 4.0 o 5.0. Un </a:t>
            </a:r>
            <a:r>
              <a:rPr lang="es-AR" sz="2400" b="0" i="0" u="none" strike="noStrike" baseline="0" dirty="0" err="1">
                <a:solidFill>
                  <a:srgbClr val="2C2F34"/>
                </a:solidFill>
                <a:latin typeface="CIDFont+F3"/>
              </a:rPr>
              <a:t>lane</a:t>
            </a:r>
            <a:r>
              <a:rPr lang="es-AR" sz="2400" b="0" i="0" u="none" strike="noStrike" baseline="0" dirty="0">
                <a:solidFill>
                  <a:srgbClr val="2C2F34"/>
                </a:solidFill>
                <a:latin typeface="CIDFont+F3"/>
              </a:rPr>
              <a:t> se compone de dos pares de señalización diferencial, con un par para recibir datos y el otro para transmitir. Cada </a:t>
            </a:r>
            <a:r>
              <a:rPr lang="es-AR" sz="2400" b="0" i="0" u="none" strike="noStrike" baseline="0" dirty="0" err="1">
                <a:solidFill>
                  <a:srgbClr val="2C2F34"/>
                </a:solidFill>
                <a:latin typeface="CIDFont+F3"/>
              </a:rPr>
              <a:t>lane</a:t>
            </a:r>
            <a:r>
              <a:rPr lang="es-AR" sz="2400" b="0" i="0" u="none" strike="noStrike" baseline="0" dirty="0">
                <a:solidFill>
                  <a:srgbClr val="2C2F34"/>
                </a:solidFill>
                <a:latin typeface="CIDFont+F3"/>
              </a:rPr>
              <a:t> está compuesto por cuatro cables. Conceptualmente, cada </a:t>
            </a:r>
            <a:r>
              <a:rPr lang="es-AR" sz="2400" b="0" i="0" u="none" strike="noStrike" baseline="0" dirty="0" err="1">
                <a:solidFill>
                  <a:srgbClr val="2C2F34"/>
                </a:solidFill>
                <a:latin typeface="CIDFont+F3"/>
              </a:rPr>
              <a:t>lane</a:t>
            </a:r>
            <a:r>
              <a:rPr lang="es-AR" sz="2400" b="0" i="0" u="none" strike="noStrike" baseline="0" dirty="0">
                <a:solidFill>
                  <a:srgbClr val="2C2F34"/>
                </a:solidFill>
                <a:latin typeface="CIDFont+F3"/>
              </a:rPr>
              <a:t> se usa como un flujo de bytes de dúplex completo, que transporta paquetes de datos en formato de «byte» de ocho bits simultáneamente en ambas direcciones entre los puntos finales de un enlace. Los enlaces físicos de PCI Express pueden contener de uno a 32 </a:t>
            </a:r>
            <a:r>
              <a:rPr lang="es-AR" sz="2400" b="0" i="0" u="none" strike="noStrike" baseline="0" dirty="0" err="1">
                <a:solidFill>
                  <a:srgbClr val="2C2F34"/>
                </a:solidFill>
                <a:latin typeface="CIDFont+F3"/>
              </a:rPr>
              <a:t>lanes</a:t>
            </a:r>
            <a:r>
              <a:rPr lang="es-AR" sz="2400" b="0" i="0" u="none" strike="noStrike" baseline="0" dirty="0">
                <a:solidFill>
                  <a:srgbClr val="2C2F34"/>
                </a:solidFill>
                <a:latin typeface="CIDFont+F3"/>
              </a:rPr>
              <a:t>, más precisamente 1, 2, 4, 8, 12, 16 o 32 </a:t>
            </a:r>
            <a:r>
              <a:rPr lang="es-AR" sz="2400" b="0" i="0" u="none" strike="noStrike" baseline="0" dirty="0" err="1">
                <a:solidFill>
                  <a:srgbClr val="2C2F34"/>
                </a:solidFill>
                <a:latin typeface="CIDFont+F3"/>
              </a:rPr>
              <a:t>lanes</a:t>
            </a:r>
            <a:r>
              <a:rPr lang="es-AR" sz="2400" b="0" i="0" u="none" strike="noStrike" baseline="0" dirty="0">
                <a:solidFill>
                  <a:srgbClr val="2C2F34"/>
                </a:solidFill>
                <a:latin typeface="CIDFont+F3"/>
              </a:rPr>
              <a:t>.</a:t>
            </a:r>
          </a:p>
          <a:p>
            <a:pPr algn="just"/>
            <a:endParaRPr lang="es-AR" sz="2400" dirty="0">
              <a:solidFill>
                <a:srgbClr val="2C2F34"/>
              </a:solidFill>
              <a:latin typeface="CIDFont+F3"/>
            </a:endParaRPr>
          </a:p>
          <a:p>
            <a:pPr algn="just"/>
            <a:r>
              <a:rPr lang="es-AR" sz="2400" b="0" i="0" u="none" strike="noStrike" baseline="0" dirty="0">
                <a:solidFill>
                  <a:srgbClr val="2C2F34"/>
                </a:solidFill>
                <a:latin typeface="CIDFont+F2"/>
              </a:rPr>
              <a:t>Al bus que enlaza la caché con el North Bridge se le llama </a:t>
            </a:r>
            <a:r>
              <a:rPr lang="es-AR" sz="2400" b="0" i="0" u="none" strike="noStrike" baseline="0" dirty="0">
                <a:solidFill>
                  <a:srgbClr val="2C2F34"/>
                </a:solidFill>
                <a:latin typeface="CIDFont+F3"/>
              </a:rPr>
              <a:t>BSB </a:t>
            </a:r>
            <a:r>
              <a:rPr lang="es-AR" sz="2400" b="0" i="0" u="none" strike="noStrike" baseline="0" dirty="0">
                <a:solidFill>
                  <a:srgbClr val="2C2F34"/>
                </a:solidFill>
                <a:latin typeface="CIDFont+F2"/>
              </a:rPr>
              <a:t>(Back-</a:t>
            </a:r>
            <a:r>
              <a:rPr lang="es-AR" sz="2400" b="0" i="0" u="none" strike="noStrike" baseline="0" dirty="0" err="1">
                <a:solidFill>
                  <a:srgbClr val="2C2F34"/>
                </a:solidFill>
                <a:latin typeface="CIDFont+F2"/>
              </a:rPr>
              <a:t>Side</a:t>
            </a:r>
            <a:r>
              <a:rPr lang="es-AR" sz="2400" b="0" i="0" u="none" strike="noStrike" baseline="0" dirty="0">
                <a:solidFill>
                  <a:srgbClr val="2C2F34"/>
                </a:solidFill>
                <a:latin typeface="CIDFont+F2"/>
              </a:rPr>
              <a:t>-Bus)</a:t>
            </a:r>
            <a:endParaRPr lang="es-AR" sz="2400" dirty="0"/>
          </a:p>
        </p:txBody>
      </p:sp>
    </p:spTree>
    <p:extLst>
      <p:ext uri="{BB962C8B-B14F-4D97-AF65-F5344CB8AC3E}">
        <p14:creationId xmlns:p14="http://schemas.microsoft.com/office/powerpoint/2010/main" val="3579696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CF22101-D0AD-DD5F-EBAE-1CAC5755C706}"/>
              </a:ext>
            </a:extLst>
          </p:cNvPr>
          <p:cNvPicPr>
            <a:picLocks noChangeAspect="1"/>
          </p:cNvPicPr>
          <p:nvPr/>
        </p:nvPicPr>
        <p:blipFill>
          <a:blip r:embed="rId2"/>
          <a:stretch>
            <a:fillRect/>
          </a:stretch>
        </p:blipFill>
        <p:spPr>
          <a:xfrm>
            <a:off x="2819766" y="589451"/>
            <a:ext cx="6617311" cy="6140388"/>
          </a:xfrm>
          <a:prstGeom prst="rect">
            <a:avLst/>
          </a:prstGeom>
        </p:spPr>
      </p:pic>
      <p:sp>
        <p:nvSpPr>
          <p:cNvPr id="5" name="CuadroTexto 4">
            <a:extLst>
              <a:ext uri="{FF2B5EF4-FFF2-40B4-BE49-F238E27FC236}">
                <a16:creationId xmlns:a16="http://schemas.microsoft.com/office/drawing/2014/main" id="{8F79A4CF-890E-EFDE-3F6E-2D246A8AAA0C}"/>
              </a:ext>
            </a:extLst>
          </p:cNvPr>
          <p:cNvSpPr txBox="1"/>
          <p:nvPr/>
        </p:nvSpPr>
        <p:spPr>
          <a:xfrm>
            <a:off x="2598054" y="111865"/>
            <a:ext cx="7401730" cy="369332"/>
          </a:xfrm>
          <a:prstGeom prst="rect">
            <a:avLst/>
          </a:prstGeom>
          <a:noFill/>
        </p:spPr>
        <p:txBody>
          <a:bodyPr wrap="square">
            <a:spAutoFit/>
          </a:bodyPr>
          <a:lstStyle/>
          <a:p>
            <a:r>
              <a:rPr lang="es-AR" b="0" i="1" dirty="0">
                <a:solidFill>
                  <a:srgbClr val="666666"/>
                </a:solidFill>
                <a:effectLst/>
                <a:latin typeface="-apple-system"/>
              </a:rPr>
              <a:t>Arquitectura interna del puente norte integrado en los AMD Ryzen 3000</a:t>
            </a:r>
            <a:endParaRPr lang="es-AR" dirty="0"/>
          </a:p>
        </p:txBody>
      </p:sp>
      <p:sp>
        <p:nvSpPr>
          <p:cNvPr id="7" name="CuadroTexto 6">
            <a:extLst>
              <a:ext uri="{FF2B5EF4-FFF2-40B4-BE49-F238E27FC236}">
                <a16:creationId xmlns:a16="http://schemas.microsoft.com/office/drawing/2014/main" id="{EE63FCC6-36D1-87C5-39CE-BFFEB2F11CC3}"/>
              </a:ext>
            </a:extLst>
          </p:cNvPr>
          <p:cNvSpPr txBox="1"/>
          <p:nvPr/>
        </p:nvSpPr>
        <p:spPr>
          <a:xfrm>
            <a:off x="32421" y="1392087"/>
            <a:ext cx="2722502" cy="917359"/>
          </a:xfrm>
          <a:prstGeom prst="rect">
            <a:avLst/>
          </a:prstGeom>
          <a:noFill/>
        </p:spPr>
        <p:txBody>
          <a:bodyPr wrap="square">
            <a:spAutoFit/>
          </a:bodyPr>
          <a:lstStyle/>
          <a:p>
            <a:r>
              <a:rPr lang="es-AR" b="1" i="0" dirty="0" err="1">
                <a:solidFill>
                  <a:srgbClr val="000000"/>
                </a:solidFill>
                <a:effectLst/>
                <a:latin typeface="Segoe UI" panose="020B0502040204020203" pitchFamily="34" charset="0"/>
              </a:rPr>
              <a:t>chiplets</a:t>
            </a:r>
            <a:r>
              <a:rPr lang="es-AR" b="1" i="0" dirty="0">
                <a:solidFill>
                  <a:srgbClr val="000000"/>
                </a:solidFill>
                <a:effectLst/>
                <a:latin typeface="Segoe UI" panose="020B0502040204020203" pitchFamily="34" charset="0"/>
              </a:rPr>
              <a:t> CCD</a:t>
            </a:r>
            <a:r>
              <a:rPr lang="es-AR" b="0" i="0" dirty="0">
                <a:solidFill>
                  <a:srgbClr val="000000"/>
                </a:solidFill>
                <a:effectLst/>
                <a:latin typeface="Segoe UI" panose="020B0502040204020203" pitchFamily="34" charset="0"/>
              </a:rPr>
              <a:t> que incorporan a los núcleos del procesador</a:t>
            </a:r>
            <a:endParaRPr lang="es-AR" dirty="0"/>
          </a:p>
        </p:txBody>
      </p:sp>
      <p:sp>
        <p:nvSpPr>
          <p:cNvPr id="9" name="CuadroTexto 8">
            <a:extLst>
              <a:ext uri="{FF2B5EF4-FFF2-40B4-BE49-F238E27FC236}">
                <a16:creationId xmlns:a16="http://schemas.microsoft.com/office/drawing/2014/main" id="{42FD4BD7-7D3C-E062-6C39-A0D4754E6999}"/>
              </a:ext>
            </a:extLst>
          </p:cNvPr>
          <p:cNvSpPr txBox="1"/>
          <p:nvPr/>
        </p:nvSpPr>
        <p:spPr>
          <a:xfrm>
            <a:off x="9501921" y="3659645"/>
            <a:ext cx="2826288" cy="1477328"/>
          </a:xfrm>
          <a:prstGeom prst="rect">
            <a:avLst/>
          </a:prstGeom>
          <a:noFill/>
        </p:spPr>
        <p:txBody>
          <a:bodyPr wrap="square">
            <a:spAutoFit/>
          </a:bodyPr>
          <a:lstStyle/>
          <a:p>
            <a:r>
              <a:rPr lang="es-AR" b="1" i="0" dirty="0" err="1">
                <a:solidFill>
                  <a:srgbClr val="000000"/>
                </a:solidFill>
                <a:effectLst/>
                <a:latin typeface="Segoe UI" panose="020B0502040204020203" pitchFamily="34" charset="0"/>
              </a:rPr>
              <a:t>chiplets</a:t>
            </a:r>
            <a:r>
              <a:rPr lang="es-AR" b="1" i="0" dirty="0">
                <a:solidFill>
                  <a:srgbClr val="000000"/>
                </a:solidFill>
                <a:effectLst/>
                <a:latin typeface="Segoe UI" panose="020B0502040204020203" pitchFamily="34" charset="0"/>
              </a:rPr>
              <a:t> IOD</a:t>
            </a:r>
            <a:r>
              <a:rPr lang="es-AR" b="0" i="0" dirty="0">
                <a:solidFill>
                  <a:srgbClr val="000000"/>
                </a:solidFill>
                <a:effectLst/>
                <a:latin typeface="Segoe UI" panose="020B0502040204020203" pitchFamily="34" charset="0"/>
              </a:rPr>
              <a:t> que se encargan de las comunicaciones entre el procesador y otros elementos.</a:t>
            </a:r>
            <a:endParaRPr lang="es-AR" dirty="0"/>
          </a:p>
        </p:txBody>
      </p:sp>
    </p:spTree>
    <p:extLst>
      <p:ext uri="{BB962C8B-B14F-4D97-AF65-F5344CB8AC3E}">
        <p14:creationId xmlns:p14="http://schemas.microsoft.com/office/powerpoint/2010/main" val="2378890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4EC7015-109D-DE52-2C89-3797ABC94A3E}"/>
              </a:ext>
            </a:extLst>
          </p:cNvPr>
          <p:cNvPicPr>
            <a:picLocks noChangeAspect="1"/>
          </p:cNvPicPr>
          <p:nvPr/>
        </p:nvPicPr>
        <p:blipFill>
          <a:blip r:embed="rId2"/>
          <a:stretch>
            <a:fillRect/>
          </a:stretch>
        </p:blipFill>
        <p:spPr>
          <a:xfrm>
            <a:off x="403608" y="327778"/>
            <a:ext cx="5285244" cy="2880458"/>
          </a:xfrm>
          <a:prstGeom prst="rect">
            <a:avLst/>
          </a:prstGeom>
        </p:spPr>
      </p:pic>
      <p:pic>
        <p:nvPicPr>
          <p:cNvPr id="3076" name="Picture 4">
            <a:extLst>
              <a:ext uri="{FF2B5EF4-FFF2-40B4-BE49-F238E27FC236}">
                <a16:creationId xmlns:a16="http://schemas.microsoft.com/office/drawing/2014/main" id="{2AC9A00A-6FC9-17C8-14EE-A8C569F3A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150" y="327778"/>
            <a:ext cx="4320687" cy="28804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mpaquetado MCM">
            <a:extLst>
              <a:ext uri="{FF2B5EF4-FFF2-40B4-BE49-F238E27FC236}">
                <a16:creationId xmlns:a16="http://schemas.microsoft.com/office/drawing/2014/main" id="{DFF8B0A0-3404-AD2F-913B-60DEF6BEE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6230" y="3324763"/>
            <a:ext cx="4929553" cy="295773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A9BAE645-F147-55F1-47A5-753AF0BF949C}"/>
              </a:ext>
            </a:extLst>
          </p:cNvPr>
          <p:cNvSpPr txBox="1"/>
          <p:nvPr/>
        </p:nvSpPr>
        <p:spPr>
          <a:xfrm>
            <a:off x="7819292" y="3587262"/>
            <a:ext cx="2379785" cy="369332"/>
          </a:xfrm>
          <a:prstGeom prst="rect">
            <a:avLst/>
          </a:prstGeom>
          <a:noFill/>
        </p:spPr>
        <p:txBody>
          <a:bodyPr wrap="square" rtlCol="0">
            <a:spAutoFit/>
          </a:bodyPr>
          <a:lstStyle/>
          <a:p>
            <a:r>
              <a:rPr lang="es-AR" dirty="0"/>
              <a:t>MONOLITICO</a:t>
            </a:r>
          </a:p>
        </p:txBody>
      </p:sp>
      <p:sp>
        <p:nvSpPr>
          <p:cNvPr id="5" name="CuadroTexto 4">
            <a:extLst>
              <a:ext uri="{FF2B5EF4-FFF2-40B4-BE49-F238E27FC236}">
                <a16:creationId xmlns:a16="http://schemas.microsoft.com/office/drawing/2014/main" id="{66A2AFA2-8BB0-3CB8-AA96-990A5302372B}"/>
              </a:ext>
            </a:extLst>
          </p:cNvPr>
          <p:cNvSpPr txBox="1"/>
          <p:nvPr/>
        </p:nvSpPr>
        <p:spPr>
          <a:xfrm>
            <a:off x="7127631" y="5122985"/>
            <a:ext cx="2989384" cy="369332"/>
          </a:xfrm>
          <a:prstGeom prst="rect">
            <a:avLst/>
          </a:prstGeom>
          <a:noFill/>
        </p:spPr>
        <p:txBody>
          <a:bodyPr wrap="square" rtlCol="0">
            <a:spAutoFit/>
          </a:bodyPr>
          <a:lstStyle/>
          <a:p>
            <a:r>
              <a:rPr lang="es-AR" dirty="0"/>
              <a:t>MCM (MULTI CHIP MODULO)</a:t>
            </a:r>
          </a:p>
        </p:txBody>
      </p:sp>
    </p:spTree>
    <p:extLst>
      <p:ext uri="{BB962C8B-B14F-4D97-AF65-F5344CB8AC3E}">
        <p14:creationId xmlns:p14="http://schemas.microsoft.com/office/powerpoint/2010/main" val="689047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FD2584-62B5-84F7-CE48-2B3F210F5E88}"/>
              </a:ext>
            </a:extLst>
          </p:cNvPr>
          <p:cNvSpPr txBox="1"/>
          <p:nvPr/>
        </p:nvSpPr>
        <p:spPr>
          <a:xfrm>
            <a:off x="3997569" y="0"/>
            <a:ext cx="6096000" cy="707886"/>
          </a:xfrm>
          <a:prstGeom prst="rect">
            <a:avLst/>
          </a:prstGeom>
          <a:noFill/>
        </p:spPr>
        <p:txBody>
          <a:bodyPr wrap="square">
            <a:spAutoFit/>
          </a:bodyPr>
          <a:lstStyle/>
          <a:p>
            <a:r>
              <a:rPr lang="es-AR" sz="4000" b="0" i="0" u="none" strike="noStrike" baseline="0" dirty="0">
                <a:solidFill>
                  <a:srgbClr val="2C2F34"/>
                </a:solidFill>
                <a:latin typeface="CIDFont+F1"/>
              </a:rPr>
              <a:t>TDP vs </a:t>
            </a:r>
            <a:r>
              <a:rPr lang="es-AR" sz="4000" b="0" i="0" u="none" strike="noStrike" baseline="0" dirty="0" err="1">
                <a:solidFill>
                  <a:srgbClr val="2C2F34"/>
                </a:solidFill>
                <a:latin typeface="CIDFont+F1"/>
              </a:rPr>
              <a:t>TjMax</a:t>
            </a:r>
            <a:endParaRPr lang="es-AR" sz="4000" dirty="0"/>
          </a:p>
        </p:txBody>
      </p:sp>
      <p:sp>
        <p:nvSpPr>
          <p:cNvPr id="5" name="CuadroTexto 4">
            <a:extLst>
              <a:ext uri="{FF2B5EF4-FFF2-40B4-BE49-F238E27FC236}">
                <a16:creationId xmlns:a16="http://schemas.microsoft.com/office/drawing/2014/main" id="{F2D57B82-D571-DE25-DF56-6DD9C02C3C44}"/>
              </a:ext>
            </a:extLst>
          </p:cNvPr>
          <p:cNvSpPr txBox="1"/>
          <p:nvPr/>
        </p:nvSpPr>
        <p:spPr>
          <a:xfrm>
            <a:off x="211015" y="707886"/>
            <a:ext cx="8299939" cy="4093428"/>
          </a:xfrm>
          <a:prstGeom prst="rect">
            <a:avLst/>
          </a:prstGeom>
          <a:noFill/>
        </p:spPr>
        <p:txBody>
          <a:bodyPr wrap="square">
            <a:spAutoFit/>
          </a:bodyPr>
          <a:lstStyle/>
          <a:p>
            <a:pPr algn="l"/>
            <a:r>
              <a:rPr lang="es-AR" sz="2000" b="0" i="0" u="none" strike="noStrike" baseline="0" dirty="0">
                <a:solidFill>
                  <a:srgbClr val="2C2F34"/>
                </a:solidFill>
                <a:latin typeface="CIDFont+F2"/>
              </a:rPr>
              <a:t>El </a:t>
            </a:r>
            <a:r>
              <a:rPr lang="es-AR" sz="2000" b="0" i="0" u="none" strike="noStrike" baseline="0" dirty="0">
                <a:solidFill>
                  <a:srgbClr val="2C2F34"/>
                </a:solidFill>
                <a:latin typeface="CIDFont+F3"/>
              </a:rPr>
              <a:t>TDP </a:t>
            </a:r>
            <a:r>
              <a:rPr lang="es-AR" sz="2000" b="0" i="0" u="none" strike="noStrike" baseline="0" dirty="0">
                <a:solidFill>
                  <a:srgbClr val="2C2F34"/>
                </a:solidFill>
                <a:latin typeface="CIDFont+F2"/>
              </a:rPr>
              <a:t>o </a:t>
            </a:r>
            <a:r>
              <a:rPr lang="es-AR" sz="2000" b="0" i="0" u="none" strike="noStrike" baseline="0" dirty="0" err="1">
                <a:solidFill>
                  <a:srgbClr val="2C2F34"/>
                </a:solidFill>
                <a:latin typeface="CIDFont+F3"/>
              </a:rPr>
              <a:t>Thermal</a:t>
            </a:r>
            <a:r>
              <a:rPr lang="es-AR" sz="2000" b="0" i="0" u="none" strike="noStrike" baseline="0" dirty="0">
                <a:solidFill>
                  <a:srgbClr val="2C2F34"/>
                </a:solidFill>
                <a:latin typeface="CIDFont+F3"/>
              </a:rPr>
              <a:t> </a:t>
            </a:r>
            <a:r>
              <a:rPr lang="es-AR" sz="2000" b="0" i="0" u="none" strike="noStrike" baseline="0" dirty="0" err="1">
                <a:solidFill>
                  <a:srgbClr val="2C2F34"/>
                </a:solidFill>
                <a:latin typeface="CIDFont+F3"/>
              </a:rPr>
              <a:t>Design</a:t>
            </a:r>
            <a:r>
              <a:rPr lang="es-AR" sz="2000" b="0" i="0" u="none" strike="noStrike" baseline="0" dirty="0">
                <a:solidFill>
                  <a:srgbClr val="2C2F34"/>
                </a:solidFill>
                <a:latin typeface="CIDFont+F3"/>
              </a:rPr>
              <a:t> </a:t>
            </a:r>
            <a:r>
              <a:rPr lang="es-AR" sz="2000" b="0" i="0" u="none" strike="noStrike" baseline="0" dirty="0" err="1">
                <a:solidFill>
                  <a:srgbClr val="2C2F34"/>
                </a:solidFill>
                <a:latin typeface="CIDFont+F3"/>
              </a:rPr>
              <a:t>Power</a:t>
            </a:r>
            <a:r>
              <a:rPr lang="es-AR" sz="2000" b="0" i="0" u="none" strike="noStrike" baseline="0" dirty="0">
                <a:solidFill>
                  <a:srgbClr val="2C2F34"/>
                </a:solidFill>
                <a:latin typeface="CIDFont+F3"/>
              </a:rPr>
              <a:t> </a:t>
            </a:r>
            <a:r>
              <a:rPr lang="es-AR" sz="2000" b="0" i="0" u="none" strike="noStrike" baseline="0" dirty="0">
                <a:solidFill>
                  <a:srgbClr val="2C2F34"/>
                </a:solidFill>
                <a:latin typeface="CIDFont+F2"/>
              </a:rPr>
              <a:t>es una medida que </a:t>
            </a:r>
            <a:r>
              <a:rPr lang="es-AR" sz="2000" b="0" i="0" u="none" strike="noStrike" baseline="0" dirty="0">
                <a:solidFill>
                  <a:srgbClr val="2C2F34"/>
                </a:solidFill>
                <a:latin typeface="CIDFont+F3"/>
              </a:rPr>
              <a:t>define la medida de salida</a:t>
            </a:r>
          </a:p>
          <a:p>
            <a:pPr algn="l"/>
            <a:r>
              <a:rPr lang="es-AR" sz="2000" b="0" i="0" u="none" strike="noStrike" baseline="0" dirty="0">
                <a:solidFill>
                  <a:srgbClr val="2C2F34"/>
                </a:solidFill>
                <a:latin typeface="CIDFont+F3"/>
              </a:rPr>
              <a:t>térmica o cantidad de calor que va a generar un componente bajo estrés</a:t>
            </a:r>
            <a:r>
              <a:rPr lang="es-AR" sz="2000" b="0" i="0" u="none" strike="noStrike" baseline="0" dirty="0">
                <a:solidFill>
                  <a:srgbClr val="2C2F34"/>
                </a:solidFill>
                <a:latin typeface="CIDFont+F2"/>
              </a:rPr>
              <a:t>,</a:t>
            </a:r>
          </a:p>
          <a:p>
            <a:pPr algn="l"/>
            <a:r>
              <a:rPr lang="es-AR" sz="2000" b="0" i="0" u="none" strike="noStrike" baseline="0" dirty="0">
                <a:solidFill>
                  <a:srgbClr val="2C2F34"/>
                </a:solidFill>
                <a:latin typeface="CIDFont+F2"/>
              </a:rPr>
              <a:t>midiéndose en Vatios (W). </a:t>
            </a:r>
            <a:r>
              <a:rPr lang="es-AR" sz="2000" dirty="0">
                <a:solidFill>
                  <a:srgbClr val="2C2F34"/>
                </a:solidFill>
                <a:latin typeface="CIDFont+F2"/>
              </a:rPr>
              <a:t>E</a:t>
            </a:r>
            <a:r>
              <a:rPr lang="es-AR" sz="2000" b="0" i="0" u="none" strike="noStrike" baseline="0" dirty="0">
                <a:solidFill>
                  <a:srgbClr val="2C2F34"/>
                </a:solidFill>
                <a:latin typeface="CIDFont+F2"/>
              </a:rPr>
              <a:t>sto porque </a:t>
            </a:r>
            <a:r>
              <a:rPr lang="es-AR" sz="2000" b="0" i="0" u="none" strike="noStrike" baseline="0" dirty="0">
                <a:solidFill>
                  <a:srgbClr val="2C2F34"/>
                </a:solidFill>
                <a:latin typeface="CIDFont+F3"/>
              </a:rPr>
              <a:t>no es el consumo del componente</a:t>
            </a:r>
            <a:r>
              <a:rPr lang="es-AR" sz="2000" b="0" i="0" u="none" strike="noStrike" baseline="0" dirty="0">
                <a:solidFill>
                  <a:srgbClr val="2C2F34"/>
                </a:solidFill>
                <a:latin typeface="CIDFont+F2"/>
              </a:rPr>
              <a:t>, sino que tiene que ver con el calor. </a:t>
            </a:r>
            <a:r>
              <a:rPr lang="es-AR" sz="2000" b="0" i="0" u="none" strike="noStrike" baseline="0" dirty="0">
                <a:solidFill>
                  <a:srgbClr val="2C2F34"/>
                </a:solidFill>
                <a:latin typeface="CIDFont+F3"/>
              </a:rPr>
              <a:t>Mientras mayor sea esta medida, más grande debería ser el disipador</a:t>
            </a:r>
            <a:r>
              <a:rPr lang="es-AR" sz="2000" b="0" i="0" u="none" strike="noStrike" baseline="0" dirty="0">
                <a:solidFill>
                  <a:srgbClr val="2C2F34"/>
                </a:solidFill>
                <a:latin typeface="CIDFont+F2"/>
              </a:rPr>
              <a:t>.</a:t>
            </a:r>
          </a:p>
          <a:p>
            <a:pPr algn="l"/>
            <a:endParaRPr lang="es-AR" sz="2000" b="0" i="0" u="none" strike="noStrike" baseline="0" dirty="0">
              <a:solidFill>
                <a:srgbClr val="2C2F34"/>
              </a:solidFill>
              <a:latin typeface="CIDFont+F2"/>
            </a:endParaRPr>
          </a:p>
          <a:p>
            <a:pPr algn="l"/>
            <a:r>
              <a:rPr lang="es-AR" sz="2000" b="0" i="0" u="none" strike="noStrike" baseline="0" dirty="0">
                <a:solidFill>
                  <a:srgbClr val="2C2F34"/>
                </a:solidFill>
                <a:latin typeface="CIDFont+F2"/>
              </a:rPr>
              <a:t>Actualmente </a:t>
            </a:r>
            <a:r>
              <a:rPr lang="es-AR" sz="2000" b="0" i="0" u="none" strike="noStrike" baseline="0" dirty="0">
                <a:solidFill>
                  <a:srgbClr val="2C2F34"/>
                </a:solidFill>
                <a:latin typeface="CIDFont+F3"/>
              </a:rPr>
              <a:t>las CPU Intel tienen un TDP </a:t>
            </a:r>
            <a:r>
              <a:rPr lang="es-AR" sz="2000" b="0" i="0" u="none" strike="noStrike" baseline="0" dirty="0" err="1">
                <a:solidFill>
                  <a:srgbClr val="2C2F34"/>
                </a:solidFill>
                <a:latin typeface="CIDFont+F3"/>
              </a:rPr>
              <a:t>Boost</a:t>
            </a:r>
            <a:r>
              <a:rPr lang="es-AR" sz="2000" b="0" i="0" u="none" strike="noStrike" baseline="0" dirty="0">
                <a:solidFill>
                  <a:srgbClr val="2C2F34"/>
                </a:solidFill>
                <a:latin typeface="CIDFont+F3"/>
              </a:rPr>
              <a:t> </a:t>
            </a:r>
            <a:r>
              <a:rPr lang="es-AR" sz="2000" b="0" i="0" u="none" strike="noStrike" baseline="0" dirty="0">
                <a:solidFill>
                  <a:srgbClr val="2C2F34"/>
                </a:solidFill>
                <a:latin typeface="CIDFont+F2"/>
              </a:rPr>
              <a:t>que eleva dinámicamente la</a:t>
            </a:r>
          </a:p>
          <a:p>
            <a:pPr algn="l"/>
            <a:r>
              <a:rPr lang="es-AR" sz="2000" b="0" i="0" u="none" strike="noStrike" baseline="0" dirty="0">
                <a:solidFill>
                  <a:srgbClr val="2C2F34"/>
                </a:solidFill>
                <a:latin typeface="CIDFont+F2"/>
              </a:rPr>
              <a:t>medida base para incrementar el rendimiento de la unidad si el sistema de</a:t>
            </a:r>
          </a:p>
          <a:p>
            <a:pPr algn="l"/>
            <a:r>
              <a:rPr lang="es-AR" sz="2000" b="0" i="0" u="none" strike="noStrike" baseline="0" dirty="0">
                <a:solidFill>
                  <a:srgbClr val="2C2F34"/>
                </a:solidFill>
                <a:latin typeface="CIDFont+F2"/>
              </a:rPr>
              <a:t>refrigeración y las temperaturas lo permiten. </a:t>
            </a:r>
          </a:p>
          <a:p>
            <a:pPr algn="l"/>
            <a:endParaRPr lang="es-AR" sz="2000" dirty="0">
              <a:solidFill>
                <a:srgbClr val="2C2F34"/>
              </a:solidFill>
              <a:latin typeface="CIDFont+F2"/>
            </a:endParaRPr>
          </a:p>
          <a:p>
            <a:pPr algn="l"/>
            <a:r>
              <a:rPr lang="es-AR" sz="2000" b="0" i="0" u="none" strike="noStrike" baseline="0" dirty="0">
                <a:solidFill>
                  <a:srgbClr val="2C2F34"/>
                </a:solidFill>
                <a:latin typeface="CIDFont+F2"/>
              </a:rPr>
              <a:t>De igual forma el TDP también puede descender automática o manualmente si la CPU puede alcanzar su </a:t>
            </a:r>
            <a:r>
              <a:rPr lang="es-AR" sz="2000" b="0" i="0" u="none" strike="noStrike" baseline="0" dirty="0">
                <a:solidFill>
                  <a:srgbClr val="2C2F34"/>
                </a:solidFill>
                <a:latin typeface="CIDFont+F3"/>
              </a:rPr>
              <a:t>temperatura máxima interna o </a:t>
            </a:r>
            <a:r>
              <a:rPr lang="es-AR" sz="2000" b="0" i="0" u="none" strike="noStrike" baseline="0" dirty="0" err="1">
                <a:solidFill>
                  <a:srgbClr val="2C2F34"/>
                </a:solidFill>
                <a:latin typeface="CIDFont+F3"/>
              </a:rPr>
              <a:t>TjMax</a:t>
            </a:r>
            <a:r>
              <a:rPr lang="es-AR" sz="2000" b="0" i="0" u="none" strike="noStrike" baseline="0" dirty="0">
                <a:solidFill>
                  <a:srgbClr val="2C2F34"/>
                </a:solidFill>
                <a:latin typeface="CIDFont+F2"/>
              </a:rPr>
              <a:t>, </a:t>
            </a:r>
          </a:p>
          <a:p>
            <a:pPr algn="l"/>
            <a:r>
              <a:rPr lang="es-AR" sz="2000" b="0" i="0" u="none" strike="noStrike" baseline="0" dirty="0">
                <a:solidFill>
                  <a:srgbClr val="2C2F34"/>
                </a:solidFill>
                <a:latin typeface="CIDFont+F2"/>
              </a:rPr>
              <a:t>limitando su rendimiento. A esto ES </a:t>
            </a:r>
            <a:r>
              <a:rPr lang="es-AR" sz="2000" b="0" i="0" u="none" strike="noStrike" baseline="0" dirty="0" err="1">
                <a:solidFill>
                  <a:srgbClr val="2C2F34"/>
                </a:solidFill>
                <a:latin typeface="CIDFont+F3"/>
              </a:rPr>
              <a:t>Thermal</a:t>
            </a:r>
            <a:r>
              <a:rPr lang="es-AR" sz="2000" b="0" i="0" u="none" strike="noStrike" baseline="0" dirty="0">
                <a:solidFill>
                  <a:srgbClr val="2C2F34"/>
                </a:solidFill>
                <a:latin typeface="CIDFont+F3"/>
              </a:rPr>
              <a:t> </a:t>
            </a:r>
            <a:r>
              <a:rPr lang="es-AR" sz="2000" b="0" i="0" u="none" strike="noStrike" baseline="0" dirty="0" err="1">
                <a:solidFill>
                  <a:srgbClr val="2C2F34"/>
                </a:solidFill>
                <a:latin typeface="CIDFont+F3"/>
              </a:rPr>
              <a:t>Throttling</a:t>
            </a:r>
            <a:r>
              <a:rPr lang="es-AR" sz="2000" b="0" i="0" u="none" strike="noStrike" baseline="0" dirty="0">
                <a:solidFill>
                  <a:srgbClr val="2C2F34"/>
                </a:solidFill>
                <a:latin typeface="CIDFont+F2"/>
              </a:rPr>
              <a:t>.</a:t>
            </a:r>
            <a:endParaRPr lang="es-AR" sz="2000" dirty="0"/>
          </a:p>
        </p:txBody>
      </p:sp>
      <p:pic>
        <p:nvPicPr>
          <p:cNvPr id="7" name="Imagen 6">
            <a:extLst>
              <a:ext uri="{FF2B5EF4-FFF2-40B4-BE49-F238E27FC236}">
                <a16:creationId xmlns:a16="http://schemas.microsoft.com/office/drawing/2014/main" id="{4E7959A2-67A7-5315-2D44-7C0BE2BF2A8C}"/>
              </a:ext>
            </a:extLst>
          </p:cNvPr>
          <p:cNvPicPr>
            <a:picLocks noChangeAspect="1"/>
          </p:cNvPicPr>
          <p:nvPr/>
        </p:nvPicPr>
        <p:blipFill>
          <a:blip r:embed="rId2"/>
          <a:stretch>
            <a:fillRect/>
          </a:stretch>
        </p:blipFill>
        <p:spPr>
          <a:xfrm>
            <a:off x="8235350" y="3024553"/>
            <a:ext cx="3627518" cy="2883877"/>
          </a:xfrm>
          <a:prstGeom prst="rect">
            <a:avLst/>
          </a:prstGeom>
        </p:spPr>
      </p:pic>
    </p:spTree>
    <p:extLst>
      <p:ext uri="{BB962C8B-B14F-4D97-AF65-F5344CB8AC3E}">
        <p14:creationId xmlns:p14="http://schemas.microsoft.com/office/powerpoint/2010/main" val="3998319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9212AA1-7728-1299-6A7A-340A8E9C1361}"/>
              </a:ext>
            </a:extLst>
          </p:cNvPr>
          <p:cNvSpPr txBox="1"/>
          <p:nvPr/>
        </p:nvSpPr>
        <p:spPr>
          <a:xfrm>
            <a:off x="4478216" y="186788"/>
            <a:ext cx="2989384" cy="646331"/>
          </a:xfrm>
          <a:prstGeom prst="rect">
            <a:avLst/>
          </a:prstGeom>
          <a:noFill/>
        </p:spPr>
        <p:txBody>
          <a:bodyPr wrap="square">
            <a:spAutoFit/>
          </a:bodyPr>
          <a:lstStyle/>
          <a:p>
            <a:pPr algn="l"/>
            <a:r>
              <a:rPr lang="es-AR" sz="3600" b="0" i="0" u="none" strike="noStrike" baseline="0" dirty="0" err="1">
                <a:solidFill>
                  <a:srgbClr val="2C2F34"/>
                </a:solidFill>
                <a:latin typeface="CIDFont+F1"/>
              </a:rPr>
              <a:t>Overclocking</a:t>
            </a:r>
            <a:endParaRPr lang="es-AR" sz="3600" dirty="0"/>
          </a:p>
        </p:txBody>
      </p:sp>
      <p:sp>
        <p:nvSpPr>
          <p:cNvPr id="7" name="CuadroTexto 6">
            <a:extLst>
              <a:ext uri="{FF2B5EF4-FFF2-40B4-BE49-F238E27FC236}">
                <a16:creationId xmlns:a16="http://schemas.microsoft.com/office/drawing/2014/main" id="{2A9D64F8-B284-9BE4-3850-F72F307A6AA6}"/>
              </a:ext>
            </a:extLst>
          </p:cNvPr>
          <p:cNvSpPr txBox="1"/>
          <p:nvPr/>
        </p:nvSpPr>
        <p:spPr>
          <a:xfrm>
            <a:off x="410308" y="1137370"/>
            <a:ext cx="7748953" cy="5355312"/>
          </a:xfrm>
          <a:prstGeom prst="rect">
            <a:avLst/>
          </a:prstGeom>
          <a:noFill/>
        </p:spPr>
        <p:txBody>
          <a:bodyPr wrap="square">
            <a:spAutoFit/>
          </a:bodyPr>
          <a:lstStyle/>
          <a:p>
            <a:pPr algn="l"/>
            <a:r>
              <a:rPr lang="es-AR" b="0" i="0" u="none" strike="noStrike" baseline="0" dirty="0">
                <a:solidFill>
                  <a:srgbClr val="2C2F34"/>
                </a:solidFill>
                <a:latin typeface="CIDFont+F2"/>
              </a:rPr>
              <a:t>El </a:t>
            </a:r>
            <a:r>
              <a:rPr lang="es-AR" b="0" i="0" u="none" strike="noStrike" baseline="0" dirty="0" err="1">
                <a:solidFill>
                  <a:srgbClr val="2C2F34"/>
                </a:solidFill>
                <a:latin typeface="CIDFont+F3"/>
              </a:rPr>
              <a:t>overclocking</a:t>
            </a:r>
            <a:r>
              <a:rPr lang="es-AR" b="0" i="0" u="none" strike="noStrike" baseline="0" dirty="0">
                <a:solidFill>
                  <a:srgbClr val="2C2F34"/>
                </a:solidFill>
                <a:latin typeface="CIDFont+F3"/>
              </a:rPr>
              <a:t> </a:t>
            </a:r>
            <a:r>
              <a:rPr lang="es-AR" b="0" i="0" u="none" strike="noStrike" baseline="0" dirty="0">
                <a:solidFill>
                  <a:srgbClr val="2C2F34"/>
                </a:solidFill>
                <a:latin typeface="CIDFont+F2"/>
              </a:rPr>
              <a:t>es una técnica por la cual se </a:t>
            </a:r>
            <a:r>
              <a:rPr lang="es-AR" b="0" i="0" u="none" strike="noStrike" baseline="0" dirty="0">
                <a:solidFill>
                  <a:srgbClr val="2C2F34"/>
                </a:solidFill>
                <a:latin typeface="CIDFont+F3"/>
              </a:rPr>
              <a:t>puede aumentar manualmente el</a:t>
            </a:r>
          </a:p>
          <a:p>
            <a:pPr algn="l"/>
            <a:r>
              <a:rPr lang="es-AR" b="0" i="0" u="none" strike="noStrike" baseline="0" dirty="0">
                <a:solidFill>
                  <a:srgbClr val="2C2F34"/>
                </a:solidFill>
                <a:latin typeface="CIDFont+F3"/>
              </a:rPr>
              <a:t>voltaje de la CPU y con ello el multiplicador interno </a:t>
            </a:r>
            <a:r>
              <a:rPr lang="es-AR" b="0" i="0" u="none" strike="noStrike" baseline="0" dirty="0">
                <a:solidFill>
                  <a:srgbClr val="2C2F34"/>
                </a:solidFill>
                <a:latin typeface="CIDFont+F2"/>
              </a:rPr>
              <a:t>para elevar la frecuencia de</a:t>
            </a:r>
          </a:p>
          <a:p>
            <a:pPr algn="l"/>
            <a:r>
              <a:rPr lang="es-AR" b="0" i="0" u="none" strike="noStrike" baseline="0" dirty="0">
                <a:solidFill>
                  <a:srgbClr val="2C2F34"/>
                </a:solidFill>
                <a:latin typeface="CIDFont+F2"/>
              </a:rPr>
              <a:t>procesamiento </a:t>
            </a:r>
            <a:r>
              <a:rPr lang="es-AR" b="0" i="0" u="none" strike="noStrike" baseline="0" dirty="0">
                <a:solidFill>
                  <a:srgbClr val="2C2F34"/>
                </a:solidFill>
                <a:latin typeface="CIDFont+F3"/>
              </a:rPr>
              <a:t>por encima de las especificaciones de stock </a:t>
            </a:r>
            <a:r>
              <a:rPr lang="es-AR" b="0" i="0" u="none" strike="noStrike" baseline="0" dirty="0">
                <a:solidFill>
                  <a:srgbClr val="2C2F34"/>
                </a:solidFill>
                <a:latin typeface="CIDFont+F2"/>
              </a:rPr>
              <a:t>e incluso el turbo</a:t>
            </a:r>
          </a:p>
          <a:p>
            <a:pPr algn="l"/>
            <a:r>
              <a:rPr lang="es-AR" b="0" i="0" u="none" strike="noStrike" baseline="0" dirty="0" err="1">
                <a:solidFill>
                  <a:srgbClr val="2C2F34"/>
                </a:solidFill>
                <a:latin typeface="CIDFont+F2"/>
              </a:rPr>
              <a:t>boost</a:t>
            </a:r>
            <a:r>
              <a:rPr lang="es-AR" b="0" i="0" u="none" strike="noStrike" baseline="0" dirty="0">
                <a:solidFill>
                  <a:srgbClr val="2C2F34"/>
                </a:solidFill>
                <a:latin typeface="CIDFont+F2"/>
              </a:rPr>
              <a:t>. En consecuencia es un procedimiento que afectará a la integridad y</a:t>
            </a:r>
          </a:p>
          <a:p>
            <a:pPr algn="l"/>
            <a:r>
              <a:rPr lang="es-AR" b="0" i="0" u="none" strike="noStrike" baseline="0" dirty="0">
                <a:solidFill>
                  <a:srgbClr val="2C2F34"/>
                </a:solidFill>
                <a:latin typeface="CIDFont+F2"/>
              </a:rPr>
              <a:t>estabilidad del procesador.</a:t>
            </a:r>
          </a:p>
          <a:p>
            <a:pPr algn="l"/>
            <a:endParaRPr lang="es-AR" b="0" i="0" u="none" strike="noStrike" baseline="0" dirty="0">
              <a:solidFill>
                <a:srgbClr val="2C2F34"/>
              </a:solidFill>
              <a:latin typeface="CIDFont+F2"/>
            </a:endParaRPr>
          </a:p>
          <a:p>
            <a:pPr algn="l"/>
            <a:r>
              <a:rPr lang="es-AR" b="0" i="0" u="none" strike="noStrike" baseline="0" dirty="0">
                <a:solidFill>
                  <a:srgbClr val="2C2F34"/>
                </a:solidFill>
                <a:latin typeface="CIDFont+F2"/>
              </a:rPr>
              <a:t>Lo que realmente interesa no es cómo se hace, sino cuan útil es para el</a:t>
            </a:r>
          </a:p>
          <a:p>
            <a:pPr algn="l"/>
            <a:r>
              <a:rPr lang="es-AR" b="0" i="0" u="none" strike="noStrike" baseline="0" dirty="0">
                <a:solidFill>
                  <a:srgbClr val="2C2F34"/>
                </a:solidFill>
                <a:latin typeface="CIDFont+F2"/>
              </a:rPr>
              <a:t>usuario. Ciertamente un aumento de frecuencia genera mayor rendimiento, no</a:t>
            </a:r>
          </a:p>
          <a:p>
            <a:pPr algn="l"/>
            <a:r>
              <a:rPr lang="es-AR" b="0" i="0" u="none" strike="noStrike" baseline="0" dirty="0">
                <a:solidFill>
                  <a:srgbClr val="2C2F34"/>
                </a:solidFill>
                <a:latin typeface="CIDFont+F2"/>
              </a:rPr>
              <a:t>mucho, pero </a:t>
            </a:r>
            <a:r>
              <a:rPr lang="es-AR" b="0" i="0" u="none" strike="noStrike" baseline="0" dirty="0">
                <a:solidFill>
                  <a:srgbClr val="2C2F34"/>
                </a:solidFill>
                <a:latin typeface="CIDFont+F3"/>
              </a:rPr>
              <a:t>puede dar más FPS en juegos</a:t>
            </a:r>
            <a:r>
              <a:rPr lang="es-AR" b="0" i="0" u="none" strike="noStrike" baseline="0" dirty="0">
                <a:solidFill>
                  <a:srgbClr val="2C2F34"/>
                </a:solidFill>
                <a:latin typeface="CIDFont+F2"/>
              </a:rPr>
              <a:t>, o menos tiempo de</a:t>
            </a:r>
          </a:p>
          <a:p>
            <a:pPr algn="l"/>
            <a:r>
              <a:rPr lang="es-AR" b="0" i="0" u="none" strike="noStrike" baseline="0" dirty="0">
                <a:solidFill>
                  <a:srgbClr val="2C2F34"/>
                </a:solidFill>
                <a:latin typeface="CIDFont+F2"/>
              </a:rPr>
              <a:t>renderizado. </a:t>
            </a:r>
            <a:r>
              <a:rPr lang="es-AR" b="0" i="0" u="none" strike="noStrike" baseline="0" dirty="0">
                <a:solidFill>
                  <a:srgbClr val="2C2F34"/>
                </a:solidFill>
                <a:latin typeface="CIDFont+F3"/>
              </a:rPr>
              <a:t>En el uso de aplicaciones, no notaremos absolutamente</a:t>
            </a:r>
          </a:p>
          <a:p>
            <a:pPr algn="l"/>
            <a:r>
              <a:rPr lang="es-AR" b="0" i="0" u="none" strike="noStrike" baseline="0" dirty="0">
                <a:solidFill>
                  <a:srgbClr val="2C2F34"/>
                </a:solidFill>
                <a:latin typeface="CIDFont+F3"/>
              </a:rPr>
              <a:t>nada. </a:t>
            </a:r>
            <a:r>
              <a:rPr lang="es-AR" b="0" i="0" u="none" strike="noStrike" baseline="0" dirty="0">
                <a:solidFill>
                  <a:srgbClr val="2C2F34"/>
                </a:solidFill>
                <a:latin typeface="CIDFont+F2"/>
              </a:rPr>
              <a:t>Además, necesitaremos un disipador más potente para lidiar con las</a:t>
            </a:r>
          </a:p>
          <a:p>
            <a:pPr algn="l"/>
            <a:r>
              <a:rPr lang="es-AR" b="0" i="0" u="none" strike="noStrike" baseline="0" dirty="0">
                <a:solidFill>
                  <a:srgbClr val="2C2F34"/>
                </a:solidFill>
                <a:latin typeface="CIDFont+F2"/>
              </a:rPr>
              <a:t>temperaturas.</a:t>
            </a:r>
          </a:p>
          <a:p>
            <a:pPr algn="l"/>
            <a:endParaRPr lang="es-AR" b="0" i="0" u="none" strike="noStrike" baseline="0" dirty="0">
              <a:solidFill>
                <a:srgbClr val="2C2F34"/>
              </a:solidFill>
              <a:latin typeface="CIDFont+F2"/>
            </a:endParaRPr>
          </a:p>
          <a:p>
            <a:pPr algn="l"/>
            <a:r>
              <a:rPr lang="es-AR" b="0" i="0" u="none" strike="noStrike" baseline="0" dirty="0">
                <a:solidFill>
                  <a:srgbClr val="2C2F34"/>
                </a:solidFill>
                <a:latin typeface="CIDFont+F2"/>
              </a:rPr>
              <a:t>¿Todas las CPU se pueden </a:t>
            </a:r>
            <a:r>
              <a:rPr lang="es-AR" b="0" i="0" u="none" strike="noStrike" baseline="0" dirty="0" err="1">
                <a:solidFill>
                  <a:srgbClr val="2C2F34"/>
                </a:solidFill>
                <a:latin typeface="CIDFont+F2"/>
              </a:rPr>
              <a:t>overclockear</a:t>
            </a:r>
            <a:r>
              <a:rPr lang="es-AR" b="0" i="0" u="none" strike="noStrike" baseline="0" dirty="0">
                <a:solidFill>
                  <a:srgbClr val="2C2F34"/>
                </a:solidFill>
                <a:latin typeface="CIDFont+F2"/>
              </a:rPr>
              <a:t>? No, solamente las pertenecientes a </a:t>
            </a:r>
            <a:r>
              <a:rPr lang="es-AR" b="0" i="0" u="none" strike="noStrike" baseline="0" dirty="0">
                <a:solidFill>
                  <a:srgbClr val="2C2F34"/>
                </a:solidFill>
                <a:latin typeface="CIDFont+F3"/>
              </a:rPr>
              <a:t>la</a:t>
            </a:r>
          </a:p>
          <a:p>
            <a:pPr algn="l"/>
            <a:r>
              <a:rPr lang="es-AR" b="0" i="0" u="none" strike="noStrike" baseline="0" dirty="0">
                <a:solidFill>
                  <a:srgbClr val="2C2F34"/>
                </a:solidFill>
                <a:latin typeface="CIDFont+F3"/>
              </a:rPr>
              <a:t>familia K en Intel y los modelos Ryzen en AMD. </a:t>
            </a:r>
            <a:r>
              <a:rPr lang="es-AR" b="0" i="0" u="none" strike="noStrike" baseline="0" dirty="0">
                <a:solidFill>
                  <a:srgbClr val="2C2F34"/>
                </a:solidFill>
                <a:latin typeface="CIDFont+F2"/>
              </a:rPr>
              <a:t>Además, necesitamos una placa</a:t>
            </a:r>
          </a:p>
          <a:p>
            <a:pPr algn="l"/>
            <a:r>
              <a:rPr lang="es-AR" b="0" i="0" u="none" strike="noStrike" baseline="0" dirty="0">
                <a:solidFill>
                  <a:srgbClr val="2C2F34"/>
                </a:solidFill>
                <a:latin typeface="CIDFont+F2"/>
              </a:rPr>
              <a:t>base con </a:t>
            </a:r>
            <a:r>
              <a:rPr lang="es-AR" b="0" i="0" u="none" strike="noStrike" baseline="0" dirty="0">
                <a:solidFill>
                  <a:srgbClr val="2C2F34"/>
                </a:solidFill>
                <a:latin typeface="CIDFont+F3"/>
              </a:rPr>
              <a:t>chipset que admita dicho </a:t>
            </a:r>
            <a:r>
              <a:rPr lang="es-AR" b="0" i="0" u="none" strike="noStrike" baseline="0" dirty="0" err="1">
                <a:solidFill>
                  <a:srgbClr val="2C2F34"/>
                </a:solidFill>
                <a:latin typeface="CIDFont+F3"/>
              </a:rPr>
              <a:t>overclocking</a:t>
            </a:r>
            <a:r>
              <a:rPr lang="es-AR" b="0" i="0" u="none" strike="noStrike" baseline="0" dirty="0">
                <a:solidFill>
                  <a:srgbClr val="2C2F34"/>
                </a:solidFill>
                <a:latin typeface="CIDFont+F3"/>
              </a:rPr>
              <a:t>, </a:t>
            </a:r>
            <a:r>
              <a:rPr lang="es-AR" b="0" i="0" u="none" strike="noStrike" baseline="0" dirty="0">
                <a:solidFill>
                  <a:srgbClr val="2C2F34"/>
                </a:solidFill>
                <a:latin typeface="CIDFont+F2"/>
              </a:rPr>
              <a:t>siendo la serie Z en Intel y las</a:t>
            </a:r>
          </a:p>
          <a:p>
            <a:pPr algn="l"/>
            <a:r>
              <a:rPr lang="es-AR" b="0" i="0" u="none" strike="noStrike" baseline="0" dirty="0">
                <a:solidFill>
                  <a:srgbClr val="2C2F34"/>
                </a:solidFill>
                <a:latin typeface="CIDFont+F2"/>
              </a:rPr>
              <a:t>series B y X en AMD. Incluso </a:t>
            </a:r>
            <a:r>
              <a:rPr lang="es-AR" b="0" i="0" u="none" strike="noStrike" baseline="0" dirty="0">
                <a:solidFill>
                  <a:srgbClr val="2C2F34"/>
                </a:solidFill>
                <a:latin typeface="CIDFont+F3"/>
              </a:rPr>
              <a:t>podríamos </a:t>
            </a:r>
            <a:r>
              <a:rPr lang="es-AR" b="0" i="0" u="none" strike="noStrike" baseline="0" dirty="0" err="1">
                <a:solidFill>
                  <a:srgbClr val="2C2F34"/>
                </a:solidFill>
                <a:latin typeface="CIDFont+F3"/>
              </a:rPr>
              <a:t>overclockear</a:t>
            </a:r>
            <a:r>
              <a:rPr lang="es-AR" b="0" i="0" u="none" strike="noStrike" baseline="0" dirty="0">
                <a:solidFill>
                  <a:srgbClr val="2C2F34"/>
                </a:solidFill>
                <a:latin typeface="CIDFont+F3"/>
              </a:rPr>
              <a:t> el BCLK </a:t>
            </a:r>
            <a:r>
              <a:rPr lang="es-AR" b="0" i="0" u="none" strike="noStrike" baseline="0" dirty="0">
                <a:solidFill>
                  <a:srgbClr val="2C2F34"/>
                </a:solidFill>
                <a:latin typeface="CIDFont+F2"/>
              </a:rPr>
              <a:t>o frecuencia de</a:t>
            </a:r>
          </a:p>
          <a:p>
            <a:pPr algn="l"/>
            <a:r>
              <a:rPr lang="es-AR" b="0" i="0" u="none" strike="noStrike" baseline="0" dirty="0">
                <a:solidFill>
                  <a:srgbClr val="2C2F34"/>
                </a:solidFill>
                <a:latin typeface="CIDFont+F2"/>
              </a:rPr>
              <a:t>reloj base, que a su vez aumentaría las frecuencias de CPU, RAM, PCIe y Chipset,</a:t>
            </a:r>
          </a:p>
          <a:p>
            <a:pPr algn="l"/>
            <a:r>
              <a:rPr lang="es-AR" b="0" i="0" u="none" strike="noStrike" baseline="0" dirty="0">
                <a:solidFill>
                  <a:srgbClr val="2C2F34"/>
                </a:solidFill>
                <a:latin typeface="CIDFont+F2"/>
              </a:rPr>
              <a:t>pero tomamos más riesgos y afecta mucho más a la estabilidad.</a:t>
            </a:r>
            <a:endParaRPr lang="es-AR" dirty="0"/>
          </a:p>
        </p:txBody>
      </p:sp>
      <p:pic>
        <p:nvPicPr>
          <p:cNvPr id="9" name="Imagen 8">
            <a:extLst>
              <a:ext uri="{FF2B5EF4-FFF2-40B4-BE49-F238E27FC236}">
                <a16:creationId xmlns:a16="http://schemas.microsoft.com/office/drawing/2014/main" id="{15AB0A64-B0E9-8684-D294-01B395400CE0}"/>
              </a:ext>
            </a:extLst>
          </p:cNvPr>
          <p:cNvPicPr>
            <a:picLocks noChangeAspect="1"/>
          </p:cNvPicPr>
          <p:nvPr/>
        </p:nvPicPr>
        <p:blipFill>
          <a:blip r:embed="rId2"/>
          <a:stretch>
            <a:fillRect/>
          </a:stretch>
        </p:blipFill>
        <p:spPr>
          <a:xfrm>
            <a:off x="8302294" y="3012832"/>
            <a:ext cx="3567891" cy="2379783"/>
          </a:xfrm>
          <a:prstGeom prst="rect">
            <a:avLst/>
          </a:prstGeom>
        </p:spPr>
      </p:pic>
    </p:spTree>
    <p:extLst>
      <p:ext uri="{BB962C8B-B14F-4D97-AF65-F5344CB8AC3E}">
        <p14:creationId xmlns:p14="http://schemas.microsoft.com/office/powerpoint/2010/main" val="307099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239A59-2D0E-6513-16D1-7EA027384683}"/>
              </a:ext>
            </a:extLst>
          </p:cNvPr>
          <p:cNvSpPr txBox="1"/>
          <p:nvPr/>
        </p:nvSpPr>
        <p:spPr>
          <a:xfrm>
            <a:off x="211015" y="0"/>
            <a:ext cx="6096000" cy="584775"/>
          </a:xfrm>
          <a:prstGeom prst="rect">
            <a:avLst/>
          </a:prstGeom>
          <a:noFill/>
        </p:spPr>
        <p:txBody>
          <a:bodyPr wrap="square">
            <a:spAutoFit/>
          </a:bodyPr>
          <a:lstStyle/>
          <a:p>
            <a:r>
              <a:rPr lang="es-AR" sz="3200" b="0" i="0" u="none" strike="noStrike" baseline="0" dirty="0">
                <a:solidFill>
                  <a:srgbClr val="2C2F34"/>
                </a:solidFill>
                <a:latin typeface="CIDFont+F1"/>
              </a:rPr>
              <a:t>CPU vs APU</a:t>
            </a:r>
            <a:endParaRPr lang="es-AR" sz="3200" dirty="0"/>
          </a:p>
        </p:txBody>
      </p:sp>
      <p:pic>
        <p:nvPicPr>
          <p:cNvPr id="5" name="Imagen 4">
            <a:extLst>
              <a:ext uri="{FF2B5EF4-FFF2-40B4-BE49-F238E27FC236}">
                <a16:creationId xmlns:a16="http://schemas.microsoft.com/office/drawing/2014/main" id="{223B0200-9AEF-0448-2C97-FF762E7213D0}"/>
              </a:ext>
            </a:extLst>
          </p:cNvPr>
          <p:cNvPicPr>
            <a:picLocks noChangeAspect="1"/>
          </p:cNvPicPr>
          <p:nvPr/>
        </p:nvPicPr>
        <p:blipFill>
          <a:blip r:embed="rId2"/>
          <a:stretch>
            <a:fillRect/>
          </a:stretch>
        </p:blipFill>
        <p:spPr>
          <a:xfrm>
            <a:off x="2566431" y="-11722"/>
            <a:ext cx="7163723" cy="6920156"/>
          </a:xfrm>
          <a:prstGeom prst="rect">
            <a:avLst/>
          </a:prstGeom>
        </p:spPr>
      </p:pic>
      <p:sp>
        <p:nvSpPr>
          <p:cNvPr id="9" name="CuadroTexto 8">
            <a:extLst>
              <a:ext uri="{FF2B5EF4-FFF2-40B4-BE49-F238E27FC236}">
                <a16:creationId xmlns:a16="http://schemas.microsoft.com/office/drawing/2014/main" id="{1950CC77-E68C-804A-EB0F-6F72FCBB6C27}"/>
              </a:ext>
            </a:extLst>
          </p:cNvPr>
          <p:cNvSpPr txBox="1"/>
          <p:nvPr/>
        </p:nvSpPr>
        <p:spPr>
          <a:xfrm>
            <a:off x="351924" y="2925496"/>
            <a:ext cx="6093994" cy="369332"/>
          </a:xfrm>
          <a:prstGeom prst="rect">
            <a:avLst/>
          </a:prstGeom>
          <a:noFill/>
        </p:spPr>
        <p:txBody>
          <a:bodyPr wrap="square">
            <a:spAutoFit/>
          </a:bodyPr>
          <a:lstStyle/>
          <a:p>
            <a:r>
              <a:rPr lang="es-AR" sz="1800" b="0" i="0" u="none" strike="noStrike" baseline="0" dirty="0">
                <a:solidFill>
                  <a:srgbClr val="2C2F34"/>
                </a:solidFill>
                <a:latin typeface="CIDFont+F2"/>
              </a:rPr>
              <a:t>Interior APU Zen 3</a:t>
            </a:r>
            <a:endParaRPr lang="es-AR" dirty="0"/>
          </a:p>
        </p:txBody>
      </p:sp>
    </p:spTree>
    <p:extLst>
      <p:ext uri="{BB962C8B-B14F-4D97-AF65-F5344CB8AC3E}">
        <p14:creationId xmlns:p14="http://schemas.microsoft.com/office/powerpoint/2010/main" val="2340463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0EF227-8D9F-D76F-3B3F-6046870FE2F1}"/>
              </a:ext>
            </a:extLst>
          </p:cNvPr>
          <p:cNvSpPr txBox="1"/>
          <p:nvPr/>
        </p:nvSpPr>
        <p:spPr>
          <a:xfrm>
            <a:off x="2012783" y="678337"/>
            <a:ext cx="8166433" cy="5016758"/>
          </a:xfrm>
          <a:prstGeom prst="rect">
            <a:avLst/>
          </a:prstGeom>
          <a:noFill/>
        </p:spPr>
        <p:txBody>
          <a:bodyPr wrap="square">
            <a:spAutoFit/>
          </a:bodyPr>
          <a:lstStyle/>
          <a:p>
            <a:pPr algn="l"/>
            <a:r>
              <a:rPr lang="es-AR" sz="2000" dirty="0">
                <a:solidFill>
                  <a:srgbClr val="2C2F34"/>
                </a:solidFill>
                <a:latin typeface="CIDFont+F2"/>
              </a:rPr>
              <a:t>U</a:t>
            </a:r>
            <a:r>
              <a:rPr lang="es-AR" sz="2000" b="0" i="0" u="none" strike="noStrike" baseline="0" dirty="0">
                <a:solidFill>
                  <a:srgbClr val="2C2F34"/>
                </a:solidFill>
                <a:latin typeface="CIDFont+F2"/>
              </a:rPr>
              <a:t>n elemento interno bastante importante en los procesadores como son los </a:t>
            </a:r>
            <a:r>
              <a:rPr lang="es-AR" sz="2000" b="0" i="0" u="none" strike="noStrike" baseline="0" dirty="0">
                <a:solidFill>
                  <a:srgbClr val="2C2F34"/>
                </a:solidFill>
                <a:latin typeface="CIDFont+F3"/>
              </a:rPr>
              <a:t>gráficos integrados</a:t>
            </a:r>
            <a:r>
              <a:rPr lang="es-AR" sz="2000" b="0" i="0" u="none" strike="noStrike" baseline="0" dirty="0">
                <a:solidFill>
                  <a:srgbClr val="2C2F34"/>
                </a:solidFill>
                <a:latin typeface="CIDFont+F2"/>
              </a:rPr>
              <a:t>. </a:t>
            </a:r>
          </a:p>
          <a:p>
            <a:pPr algn="l"/>
            <a:endParaRPr lang="es-AR" sz="2000" dirty="0">
              <a:solidFill>
                <a:srgbClr val="2C2F34"/>
              </a:solidFill>
              <a:latin typeface="CIDFont+F2"/>
            </a:endParaRPr>
          </a:p>
          <a:p>
            <a:pPr algn="l"/>
            <a:r>
              <a:rPr lang="es-AR" sz="2000" b="0" i="0" u="none" strike="noStrike" baseline="0" dirty="0">
                <a:solidFill>
                  <a:srgbClr val="2C2F34"/>
                </a:solidFill>
                <a:latin typeface="CIDFont+F2"/>
              </a:rPr>
              <a:t>Se trata de una serie de núcleos que trabajan </a:t>
            </a:r>
            <a:r>
              <a:rPr lang="es-AR" sz="2000" b="0" i="0" u="none" strike="noStrike" baseline="0" dirty="0">
                <a:solidFill>
                  <a:srgbClr val="2C2F34"/>
                </a:solidFill>
                <a:latin typeface="CIDFont+F3"/>
              </a:rPr>
              <a:t>exclusivamente con gráficos y texturas</a:t>
            </a:r>
            <a:r>
              <a:rPr lang="es-AR" sz="2000" b="0" i="0" u="none" strike="noStrike" baseline="0" dirty="0">
                <a:solidFill>
                  <a:srgbClr val="2C2F34"/>
                </a:solidFill>
                <a:latin typeface="CIDFont+F2"/>
              </a:rPr>
              <a:t>, como si se trata de una tarjeta gráfica, pero dentro de la CPU.</a:t>
            </a:r>
          </a:p>
          <a:p>
            <a:pPr algn="l"/>
            <a:r>
              <a:rPr lang="es-AR" sz="2000" b="0" i="0" u="none" strike="noStrike" baseline="0" dirty="0">
                <a:solidFill>
                  <a:srgbClr val="2C2F34"/>
                </a:solidFill>
                <a:latin typeface="CIDFont+F2"/>
              </a:rPr>
              <a:t>A estos procesadores les llamamos </a:t>
            </a:r>
            <a:r>
              <a:rPr lang="es-AR" sz="2000" b="0" i="0" u="none" strike="noStrike" baseline="0" dirty="0">
                <a:solidFill>
                  <a:srgbClr val="2C2F34"/>
                </a:solidFill>
                <a:latin typeface="CIDFont+F3"/>
              </a:rPr>
              <a:t>APU o </a:t>
            </a:r>
            <a:r>
              <a:rPr lang="es-AR" sz="2000" b="0" i="0" u="none" strike="noStrike" baseline="0" dirty="0" err="1">
                <a:solidFill>
                  <a:srgbClr val="2C2F34"/>
                </a:solidFill>
                <a:latin typeface="CIDFont+F3"/>
              </a:rPr>
              <a:t>Accelerated</a:t>
            </a:r>
            <a:r>
              <a:rPr lang="es-AR" sz="2000" b="0" i="0" u="none" strike="noStrike" baseline="0" dirty="0">
                <a:solidFill>
                  <a:srgbClr val="2C2F34"/>
                </a:solidFill>
                <a:latin typeface="CIDFont+F3"/>
              </a:rPr>
              <a:t> </a:t>
            </a:r>
            <a:r>
              <a:rPr lang="es-AR" sz="2000" b="0" i="0" u="none" strike="noStrike" baseline="0" dirty="0" err="1">
                <a:solidFill>
                  <a:srgbClr val="2C2F34"/>
                </a:solidFill>
                <a:latin typeface="CIDFont+F3"/>
              </a:rPr>
              <a:t>Processor</a:t>
            </a:r>
            <a:r>
              <a:rPr lang="es-AR" sz="2000" b="0" i="0" u="none" strike="noStrike" baseline="0" dirty="0">
                <a:solidFill>
                  <a:srgbClr val="2C2F34"/>
                </a:solidFill>
                <a:latin typeface="CIDFont+F3"/>
              </a:rPr>
              <a:t> </a:t>
            </a:r>
            <a:r>
              <a:rPr lang="es-AR" sz="2000" b="0" i="0" u="none" strike="noStrike" baseline="0" dirty="0" err="1">
                <a:solidFill>
                  <a:srgbClr val="2C2F34"/>
                </a:solidFill>
                <a:latin typeface="CIDFont+F3"/>
              </a:rPr>
              <a:t>Unit</a:t>
            </a:r>
            <a:r>
              <a:rPr lang="es-AR" sz="2000" b="0" i="0" u="none" strike="noStrike" baseline="0" dirty="0">
                <a:solidFill>
                  <a:srgbClr val="2C2F34"/>
                </a:solidFill>
                <a:latin typeface="CIDFont+F3"/>
              </a:rPr>
              <a:t> </a:t>
            </a:r>
            <a:r>
              <a:rPr lang="es-AR" sz="2000" b="0" i="0" u="none" strike="noStrike" baseline="0" dirty="0">
                <a:solidFill>
                  <a:srgbClr val="2C2F34"/>
                </a:solidFill>
                <a:latin typeface="CIDFont+F2"/>
              </a:rPr>
              <a:t>y se</a:t>
            </a:r>
          </a:p>
          <a:p>
            <a:pPr algn="l"/>
            <a:r>
              <a:rPr lang="es-AR" sz="2000" b="0" i="0" u="none" strike="noStrike" baseline="0" dirty="0">
                <a:solidFill>
                  <a:srgbClr val="2C2F34"/>
                </a:solidFill>
                <a:latin typeface="CIDFont+F2"/>
              </a:rPr>
              <a:t>encuentran en los procesadores:</a:t>
            </a:r>
          </a:p>
          <a:p>
            <a:pPr marL="342900" indent="-342900" algn="l">
              <a:buFont typeface="Arial" panose="020B0604020202020204" pitchFamily="34" charset="0"/>
              <a:buChar char="•"/>
            </a:pPr>
            <a:r>
              <a:rPr lang="es-AR" sz="2000" b="0" i="0" u="none" strike="noStrike" baseline="0" dirty="0">
                <a:solidFill>
                  <a:srgbClr val="2C2F34"/>
                </a:solidFill>
                <a:latin typeface="CIDFont+F3"/>
              </a:rPr>
              <a:t>Solamente en AMD Ryzen de la serie G y Athlon</a:t>
            </a:r>
            <a:r>
              <a:rPr lang="es-AR" sz="2000" b="0" i="0" u="none" strike="noStrike" baseline="0" dirty="0">
                <a:solidFill>
                  <a:srgbClr val="2C2F34"/>
                </a:solidFill>
                <a:latin typeface="CIDFont+F2"/>
              </a:rPr>
              <a:t>: se utilizan los AMD</a:t>
            </a:r>
          </a:p>
          <a:p>
            <a:pPr algn="l"/>
            <a:r>
              <a:rPr lang="es-AR" sz="2000" b="0" i="0" u="none" strike="noStrike" baseline="0" dirty="0">
                <a:solidFill>
                  <a:srgbClr val="2C2F34"/>
                </a:solidFill>
                <a:latin typeface="CIDFont+F2"/>
              </a:rPr>
              <a:t>Radeon RX actualmente, variado la cantidad de núcleos entre 8 y 11.</a:t>
            </a:r>
          </a:p>
          <a:p>
            <a:pPr algn="l"/>
            <a:r>
              <a:rPr lang="es-AR" sz="2000" b="0" i="0" u="none" strike="noStrike" baseline="0" dirty="0">
                <a:solidFill>
                  <a:srgbClr val="2C2F34"/>
                </a:solidFill>
                <a:latin typeface="CIDFont+F2"/>
              </a:rPr>
              <a:t>Definen los procesadores con gráficos integrados para escritorio más</a:t>
            </a:r>
          </a:p>
          <a:p>
            <a:pPr algn="l"/>
            <a:r>
              <a:rPr lang="es-AR" sz="2000" b="0" i="0" u="none" strike="noStrike" baseline="0" dirty="0">
                <a:solidFill>
                  <a:srgbClr val="2C2F34"/>
                </a:solidFill>
                <a:latin typeface="CIDFont+F2"/>
              </a:rPr>
              <a:t>potentes actualmente.</a:t>
            </a:r>
          </a:p>
          <a:p>
            <a:pPr marL="342900" indent="-342900" algn="l">
              <a:buFont typeface="Arial" panose="020B0604020202020204" pitchFamily="34" charset="0"/>
              <a:buChar char="•"/>
            </a:pPr>
            <a:r>
              <a:rPr lang="es-AR" sz="2000" b="0" i="0" u="none" strike="noStrike" baseline="0" dirty="0">
                <a:solidFill>
                  <a:srgbClr val="2C2F34"/>
                </a:solidFill>
                <a:latin typeface="CIDFont+F3"/>
              </a:rPr>
              <a:t>Todas las CPU Intel excepto las de especificación F, KF o los Core i</a:t>
            </a:r>
          </a:p>
          <a:p>
            <a:pPr algn="l"/>
            <a:r>
              <a:rPr lang="es-AR" sz="2000" b="0" i="0" u="none" strike="noStrike" baseline="0" dirty="0">
                <a:solidFill>
                  <a:srgbClr val="2C2F34"/>
                </a:solidFill>
                <a:latin typeface="CIDFont+F3"/>
              </a:rPr>
              <a:t>serie X</a:t>
            </a:r>
            <a:r>
              <a:rPr lang="es-AR" sz="2000" b="0" i="0" u="none" strike="noStrike" baseline="0" dirty="0">
                <a:solidFill>
                  <a:srgbClr val="2C2F34"/>
                </a:solidFill>
                <a:latin typeface="CIDFont+F2"/>
              </a:rPr>
              <a:t>: cuentan con los </a:t>
            </a:r>
            <a:r>
              <a:rPr lang="es-AR" sz="2000" b="0" i="0" u="none" strike="noStrike" baseline="0" dirty="0" err="1">
                <a:solidFill>
                  <a:srgbClr val="2C2F34"/>
                </a:solidFill>
                <a:latin typeface="CIDFont+F2"/>
              </a:rPr>
              <a:t>iGPU</a:t>
            </a:r>
            <a:r>
              <a:rPr lang="es-AR" sz="2000" b="0" i="0" u="none" strike="noStrike" baseline="0" dirty="0">
                <a:solidFill>
                  <a:srgbClr val="2C2F34"/>
                </a:solidFill>
                <a:latin typeface="CIDFont+F2"/>
              </a:rPr>
              <a:t> Iris Plus, UHD </a:t>
            </a:r>
            <a:r>
              <a:rPr lang="es-AR" sz="2000" b="0" i="0" u="none" strike="noStrike" baseline="0" dirty="0" err="1">
                <a:solidFill>
                  <a:srgbClr val="2C2F34"/>
                </a:solidFill>
                <a:latin typeface="CIDFont+F2"/>
              </a:rPr>
              <a:t>Graphics</a:t>
            </a:r>
            <a:r>
              <a:rPr lang="es-AR" sz="2000" b="0" i="0" u="none" strike="noStrike" baseline="0" dirty="0">
                <a:solidFill>
                  <a:srgbClr val="2C2F34"/>
                </a:solidFill>
                <a:latin typeface="CIDFont+F2"/>
              </a:rPr>
              <a:t> 730 y 770.</a:t>
            </a:r>
          </a:p>
          <a:p>
            <a:pPr algn="l"/>
            <a:r>
              <a:rPr lang="es-AR" sz="2000" b="0" i="0" u="none" strike="noStrike" baseline="0" dirty="0">
                <a:solidFill>
                  <a:srgbClr val="2C2F34"/>
                </a:solidFill>
                <a:latin typeface="CIDFont+F2"/>
              </a:rPr>
              <a:t>Siempre tendremos la opción de dejarlos en desuso al colocar una tarjeta gráfica dedicada, sobre todo en las CPU Intel, pero serán muy interesantes para equipos baratos cuyo uso no esté enfocado en </a:t>
            </a:r>
            <a:r>
              <a:rPr lang="es-AR" sz="2000" b="0" i="0" u="none" strike="noStrike" baseline="0" dirty="0" err="1">
                <a:solidFill>
                  <a:srgbClr val="2C2F34"/>
                </a:solidFill>
                <a:latin typeface="CIDFont+F2"/>
              </a:rPr>
              <a:t>gaming</a:t>
            </a:r>
            <a:r>
              <a:rPr lang="es-AR" sz="2000" b="0" i="0" u="none" strike="noStrike" baseline="0" dirty="0">
                <a:solidFill>
                  <a:srgbClr val="2C2F34"/>
                </a:solidFill>
                <a:latin typeface="CIDFont+F2"/>
              </a:rPr>
              <a:t>.</a:t>
            </a:r>
            <a:endParaRPr lang="es-AR" sz="2000" dirty="0"/>
          </a:p>
        </p:txBody>
      </p:sp>
    </p:spTree>
    <p:extLst>
      <p:ext uri="{BB962C8B-B14F-4D97-AF65-F5344CB8AC3E}">
        <p14:creationId xmlns:p14="http://schemas.microsoft.com/office/powerpoint/2010/main" val="4047132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97ED9E-4312-47BD-4928-01763E31DE18}"/>
              </a:ext>
            </a:extLst>
          </p:cNvPr>
          <p:cNvSpPr txBox="1"/>
          <p:nvPr/>
        </p:nvSpPr>
        <p:spPr>
          <a:xfrm>
            <a:off x="1166192" y="1168834"/>
            <a:ext cx="9727095" cy="4031873"/>
          </a:xfrm>
          <a:prstGeom prst="rect">
            <a:avLst/>
          </a:prstGeom>
          <a:noFill/>
        </p:spPr>
        <p:txBody>
          <a:bodyPr wrap="square">
            <a:spAutoFit/>
          </a:bodyPr>
          <a:lstStyle/>
          <a:p>
            <a:pPr algn="ctr"/>
            <a:r>
              <a:rPr lang="es-AR" sz="3200" b="0" i="0" u="none" strike="noStrike" baseline="0" dirty="0">
                <a:solidFill>
                  <a:srgbClr val="2C2F34"/>
                </a:solidFill>
                <a:latin typeface="CIDFont+F1"/>
              </a:rPr>
              <a:t>Núcleos vs Hilos</a:t>
            </a:r>
          </a:p>
          <a:p>
            <a:pPr algn="ctr"/>
            <a:endParaRPr lang="es-AR" sz="3200" b="0" i="0" u="none" strike="noStrike" baseline="0" dirty="0">
              <a:solidFill>
                <a:srgbClr val="2C2F34"/>
              </a:solidFill>
              <a:latin typeface="CIDFont+F1"/>
            </a:endParaRPr>
          </a:p>
          <a:p>
            <a:pPr algn="just"/>
            <a:r>
              <a:rPr lang="es-AR" sz="3200" b="0" i="0" u="none" strike="noStrike" baseline="0" dirty="0">
                <a:solidFill>
                  <a:srgbClr val="2C2F34"/>
                </a:solidFill>
                <a:latin typeface="CIDFont+F2"/>
              </a:rPr>
              <a:t>Los </a:t>
            </a:r>
            <a:r>
              <a:rPr lang="es-AR" sz="3200" b="0" i="0" u="none" strike="noStrike" baseline="0" dirty="0">
                <a:solidFill>
                  <a:srgbClr val="2C2F34"/>
                </a:solidFill>
                <a:latin typeface="CIDFont+F3"/>
              </a:rPr>
              <a:t>núcleos </a:t>
            </a:r>
            <a:r>
              <a:rPr lang="es-AR" sz="3200" b="0" i="0" u="none" strike="noStrike" baseline="0" dirty="0">
                <a:solidFill>
                  <a:srgbClr val="2C2F34"/>
                </a:solidFill>
                <a:latin typeface="CIDFont+F2"/>
              </a:rPr>
              <a:t>son la parte fundamental de un procesador, los elementos que </a:t>
            </a:r>
            <a:r>
              <a:rPr lang="es-AR" sz="3200" b="0" i="0" u="none" strike="noStrike" baseline="0" dirty="0">
                <a:solidFill>
                  <a:srgbClr val="2C2F34"/>
                </a:solidFill>
                <a:latin typeface="CIDFont+F3"/>
              </a:rPr>
              <a:t>procesan la información </a:t>
            </a:r>
            <a:r>
              <a:rPr lang="es-AR" sz="3200" b="0" i="0" u="none" strike="noStrike" baseline="0" dirty="0">
                <a:solidFill>
                  <a:srgbClr val="2C2F34"/>
                </a:solidFill>
                <a:latin typeface="CIDFont+F2"/>
              </a:rPr>
              <a:t>que genera el sistema operativo con sus aplicaciones y tareas. Estas entidades están definidas por la </a:t>
            </a:r>
            <a:r>
              <a:rPr lang="es-AR" sz="3200" b="0" i="0" u="none" strike="noStrike" baseline="0" dirty="0">
                <a:solidFill>
                  <a:srgbClr val="2C2F34"/>
                </a:solidFill>
                <a:latin typeface="CIDFont+F3"/>
              </a:rPr>
              <a:t>arquitectura</a:t>
            </a:r>
            <a:r>
              <a:rPr lang="es-AR" sz="3200" b="0" i="0" u="none" strike="noStrike" baseline="0" dirty="0">
                <a:solidFill>
                  <a:srgbClr val="2C2F34"/>
                </a:solidFill>
                <a:latin typeface="CIDFont+F2"/>
              </a:rPr>
              <a:t>, en PC hablamos de x86, y por lo </a:t>
            </a:r>
            <a:r>
              <a:rPr lang="es-AR" sz="3200" b="0" i="0" u="none" strike="noStrike" baseline="0" dirty="0">
                <a:solidFill>
                  <a:srgbClr val="2C2F34"/>
                </a:solidFill>
                <a:latin typeface="CIDFont+F3"/>
              </a:rPr>
              <a:t>proceso de fabricación </a:t>
            </a:r>
            <a:r>
              <a:rPr lang="es-AR" sz="3200" b="0" i="0" u="none" strike="noStrike" baseline="0" dirty="0">
                <a:solidFill>
                  <a:srgbClr val="2C2F34"/>
                </a:solidFill>
                <a:latin typeface="CIDFont+F2"/>
              </a:rPr>
              <a:t>o tamaños de los transistores, 12 nm, 10 nm, </a:t>
            </a:r>
            <a:r>
              <a:rPr lang="pt-BR" sz="3200" b="0" i="0" u="none" strike="noStrike" baseline="0" dirty="0">
                <a:solidFill>
                  <a:srgbClr val="2C2F34"/>
                </a:solidFill>
                <a:latin typeface="CIDFont+F2"/>
              </a:rPr>
              <a:t>7 </a:t>
            </a:r>
            <a:r>
              <a:rPr lang="pt-BR" sz="3200" b="0" i="0" u="none" strike="noStrike" baseline="0" dirty="0" err="1">
                <a:solidFill>
                  <a:srgbClr val="2C2F34"/>
                </a:solidFill>
                <a:latin typeface="CIDFont+F2"/>
              </a:rPr>
              <a:t>nm</a:t>
            </a:r>
            <a:r>
              <a:rPr lang="pt-BR" sz="3200" b="0" i="0" u="none" strike="noStrike" baseline="0" dirty="0">
                <a:solidFill>
                  <a:srgbClr val="2C2F34"/>
                </a:solidFill>
                <a:latin typeface="CIDFont+F2"/>
              </a:rPr>
              <a:t> o 5 </a:t>
            </a:r>
            <a:r>
              <a:rPr lang="pt-BR" sz="3200" b="0" i="0" u="none" strike="noStrike" baseline="0" dirty="0" err="1">
                <a:solidFill>
                  <a:srgbClr val="2C2F34"/>
                </a:solidFill>
                <a:latin typeface="CIDFont+F2"/>
              </a:rPr>
              <a:t>nm</a:t>
            </a:r>
            <a:r>
              <a:rPr lang="pt-BR" sz="3200" b="0" i="0" u="none" strike="noStrike" baseline="0" dirty="0">
                <a:solidFill>
                  <a:srgbClr val="2C2F34"/>
                </a:solidFill>
                <a:latin typeface="CIDFont+F2"/>
              </a:rPr>
              <a:t>.</a:t>
            </a:r>
            <a:endParaRPr lang="es-AR" sz="3200" dirty="0"/>
          </a:p>
        </p:txBody>
      </p:sp>
    </p:spTree>
    <p:extLst>
      <p:ext uri="{BB962C8B-B14F-4D97-AF65-F5344CB8AC3E}">
        <p14:creationId xmlns:p14="http://schemas.microsoft.com/office/powerpoint/2010/main" val="256177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5D43FE-2A5D-758C-C232-F2A3145AC515}"/>
              </a:ext>
            </a:extLst>
          </p:cNvPr>
          <p:cNvSpPr txBox="1"/>
          <p:nvPr/>
        </p:nvSpPr>
        <p:spPr>
          <a:xfrm>
            <a:off x="265044" y="1158201"/>
            <a:ext cx="11661912" cy="4154984"/>
          </a:xfrm>
          <a:prstGeom prst="rect">
            <a:avLst/>
          </a:prstGeom>
          <a:noFill/>
        </p:spPr>
        <p:txBody>
          <a:bodyPr wrap="square">
            <a:spAutoFit/>
          </a:bodyPr>
          <a:lstStyle/>
          <a:p>
            <a:pPr algn="just"/>
            <a:r>
              <a:rPr lang="es-AR" sz="2400" b="0" i="0" u="none" strike="noStrike" baseline="0" dirty="0">
                <a:solidFill>
                  <a:srgbClr val="2C2F34"/>
                </a:solidFill>
                <a:latin typeface="CIDFont+F2"/>
              </a:rPr>
              <a:t>Todo esto es importante a la hora de conocer la CPU y el resto de sus características, porque </a:t>
            </a:r>
            <a:r>
              <a:rPr lang="es-AR" sz="2400" b="0" i="0" u="none" strike="noStrike" baseline="0" dirty="0">
                <a:solidFill>
                  <a:srgbClr val="2C2F34"/>
                </a:solidFill>
                <a:latin typeface="CIDFont+F3"/>
              </a:rPr>
              <a:t>cada año los fabricantes sacan una nueva generación </a:t>
            </a:r>
            <a:r>
              <a:rPr lang="es-AR" sz="2400" b="0" i="0" u="none" strike="noStrike" baseline="0" dirty="0">
                <a:solidFill>
                  <a:srgbClr val="2C2F34"/>
                </a:solidFill>
                <a:latin typeface="CIDFont+F2"/>
              </a:rPr>
              <a:t>en la que cambien todos estos aspectos que definen la arquitectura de los núcleos.</a:t>
            </a:r>
          </a:p>
          <a:p>
            <a:pPr algn="just"/>
            <a:endParaRPr lang="es-AR" sz="2400" b="0" i="0" u="none" strike="noStrike" baseline="0" dirty="0">
              <a:solidFill>
                <a:srgbClr val="2C2F34"/>
              </a:solidFill>
              <a:latin typeface="CIDFont+F2"/>
            </a:endParaRPr>
          </a:p>
          <a:p>
            <a:pPr algn="l"/>
            <a:r>
              <a:rPr lang="es-AR" sz="2400" b="0" i="0" u="none" strike="noStrike" baseline="0" dirty="0">
                <a:solidFill>
                  <a:srgbClr val="2C2F34"/>
                </a:solidFill>
                <a:latin typeface="CIDFont+F2"/>
              </a:rPr>
              <a:t>Mientras menos nm tengan en su proceso, </a:t>
            </a:r>
            <a:r>
              <a:rPr lang="es-AR" sz="2400" b="0" i="0" u="none" strike="noStrike" baseline="0" dirty="0">
                <a:solidFill>
                  <a:srgbClr val="2C2F34"/>
                </a:solidFill>
                <a:latin typeface="CIDFont+F3"/>
              </a:rPr>
              <a:t>mayor cantidad de núcleos pueden integrarse y más eficientes serán.</a:t>
            </a:r>
          </a:p>
          <a:p>
            <a:pPr algn="l"/>
            <a:endParaRPr lang="es-AR" sz="2400" b="0" i="0" u="none" strike="noStrike" baseline="0" dirty="0">
              <a:solidFill>
                <a:srgbClr val="2C2F34"/>
              </a:solidFill>
              <a:latin typeface="CIDFont+F3"/>
            </a:endParaRPr>
          </a:p>
          <a:p>
            <a:pPr algn="l"/>
            <a:r>
              <a:rPr lang="es-AR" sz="2400" b="0" i="0" u="none" strike="noStrike" baseline="0" dirty="0">
                <a:solidFill>
                  <a:srgbClr val="2C2F34"/>
                </a:solidFill>
                <a:latin typeface="CIDFont+F2"/>
              </a:rPr>
              <a:t>Para </a:t>
            </a:r>
            <a:r>
              <a:rPr lang="es-AR" sz="2400" dirty="0">
                <a:solidFill>
                  <a:srgbClr val="2C2F34"/>
                </a:solidFill>
                <a:latin typeface="CIDFont+F2"/>
              </a:rPr>
              <a:t>superar</a:t>
            </a:r>
            <a:r>
              <a:rPr lang="es-AR" sz="2400" b="0" i="0" u="none" strike="noStrike" baseline="0" dirty="0">
                <a:solidFill>
                  <a:srgbClr val="2C2F34"/>
                </a:solidFill>
                <a:latin typeface="CIDFont+F2"/>
              </a:rPr>
              <a:t> los límites de frecuencia los fabricantes incrementan el número de núcleos en sus CPU. De esta forma mientras </a:t>
            </a:r>
            <a:r>
              <a:rPr lang="es-AR" sz="2400" b="0" i="0" u="none" strike="noStrike" baseline="0" dirty="0">
                <a:solidFill>
                  <a:srgbClr val="2C2F34"/>
                </a:solidFill>
                <a:latin typeface="CIDFont+F3"/>
              </a:rPr>
              <a:t>más cantidad de núcleos tengamos, más tareas se podrán procesar en cada ciclo. </a:t>
            </a:r>
            <a:r>
              <a:rPr lang="es-AR" sz="2400" b="0" i="0" u="none" strike="noStrike" baseline="0" dirty="0">
                <a:solidFill>
                  <a:srgbClr val="2C2F34"/>
                </a:solidFill>
                <a:latin typeface="CIDFont+F2"/>
              </a:rPr>
              <a:t>Una CPU de 8 núcleos será el doble de potente que una de 4 en su misma arquitectura, así que podrá </a:t>
            </a:r>
            <a:r>
              <a:rPr lang="es-AR" sz="2400" dirty="0">
                <a:solidFill>
                  <a:srgbClr val="2C2F34"/>
                </a:solidFill>
                <a:latin typeface="CIDFont+F2"/>
              </a:rPr>
              <a:t>procesar</a:t>
            </a:r>
            <a:r>
              <a:rPr lang="es-AR" sz="2400" b="0" i="0" u="none" strike="noStrike" baseline="0" dirty="0">
                <a:solidFill>
                  <a:srgbClr val="2C2F34"/>
                </a:solidFill>
                <a:latin typeface="CIDFont+F2"/>
              </a:rPr>
              <a:t> con más tareas al mismo tiempo.</a:t>
            </a:r>
            <a:endParaRPr lang="es-AR" sz="2400" dirty="0"/>
          </a:p>
        </p:txBody>
      </p:sp>
    </p:spTree>
    <p:extLst>
      <p:ext uri="{BB962C8B-B14F-4D97-AF65-F5344CB8AC3E}">
        <p14:creationId xmlns:p14="http://schemas.microsoft.com/office/powerpoint/2010/main" val="212571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5E2705B-259A-DC1D-F220-BFE5D151EF83}"/>
              </a:ext>
            </a:extLst>
          </p:cNvPr>
          <p:cNvPicPr>
            <a:picLocks noChangeAspect="1"/>
          </p:cNvPicPr>
          <p:nvPr/>
        </p:nvPicPr>
        <p:blipFill>
          <a:blip r:embed="rId2"/>
          <a:stretch>
            <a:fillRect/>
          </a:stretch>
        </p:blipFill>
        <p:spPr>
          <a:xfrm>
            <a:off x="1306286" y="416213"/>
            <a:ext cx="8844880" cy="6025574"/>
          </a:xfrm>
          <a:prstGeom prst="rect">
            <a:avLst/>
          </a:prstGeom>
        </p:spPr>
      </p:pic>
    </p:spTree>
    <p:extLst>
      <p:ext uri="{BB962C8B-B14F-4D97-AF65-F5344CB8AC3E}">
        <p14:creationId xmlns:p14="http://schemas.microsoft.com/office/powerpoint/2010/main" val="2997375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F219C90-CA26-1D40-8C12-0C6526018BA9}"/>
              </a:ext>
            </a:extLst>
          </p:cNvPr>
          <p:cNvSpPr txBox="1"/>
          <p:nvPr/>
        </p:nvSpPr>
        <p:spPr>
          <a:xfrm>
            <a:off x="689114" y="1408695"/>
            <a:ext cx="10614991" cy="4524315"/>
          </a:xfrm>
          <a:prstGeom prst="rect">
            <a:avLst/>
          </a:prstGeom>
          <a:noFill/>
        </p:spPr>
        <p:txBody>
          <a:bodyPr wrap="square">
            <a:spAutoFit/>
          </a:bodyPr>
          <a:lstStyle/>
          <a:p>
            <a:pPr algn="l"/>
            <a:r>
              <a:rPr lang="es-AR" sz="2400" dirty="0">
                <a:solidFill>
                  <a:srgbClr val="2C2F34"/>
                </a:solidFill>
                <a:latin typeface="CIDFont+F2"/>
              </a:rPr>
              <a:t>C</a:t>
            </a:r>
            <a:r>
              <a:rPr lang="es-AR" sz="2400" b="0" i="0" u="none" strike="noStrike" baseline="0" dirty="0">
                <a:solidFill>
                  <a:srgbClr val="2C2F34"/>
                </a:solidFill>
                <a:latin typeface="CIDFont+F2"/>
              </a:rPr>
              <a:t>on 2 hilos A y B: el </a:t>
            </a:r>
            <a:r>
              <a:rPr lang="es-AR" sz="2400" b="0" i="0" u="none" strike="noStrike" baseline="0" dirty="0" err="1">
                <a:solidFill>
                  <a:srgbClr val="2C2F34"/>
                </a:solidFill>
                <a:latin typeface="CIDFont+F2"/>
              </a:rPr>
              <a:t>multithreading</a:t>
            </a:r>
            <a:r>
              <a:rPr lang="es-AR" sz="2400" b="0" i="0" u="none" strike="noStrike" baseline="0" dirty="0">
                <a:solidFill>
                  <a:srgbClr val="2C2F34"/>
                </a:solidFill>
                <a:latin typeface="CIDFont+F2"/>
              </a:rPr>
              <a:t> permite un mejor aprovechamiento del tiempo.</a:t>
            </a:r>
          </a:p>
          <a:p>
            <a:pPr algn="l"/>
            <a:endParaRPr lang="es-AR" sz="2400" b="0" i="0" u="none" strike="noStrike" baseline="0" dirty="0">
              <a:solidFill>
                <a:srgbClr val="2C2F34"/>
              </a:solidFill>
              <a:latin typeface="CIDFont+F2"/>
            </a:endParaRPr>
          </a:p>
          <a:p>
            <a:pPr algn="l"/>
            <a:r>
              <a:rPr lang="es-AR" sz="2400" b="0" i="0" u="none" strike="noStrike" baseline="0" dirty="0">
                <a:solidFill>
                  <a:srgbClr val="2C2F34"/>
                </a:solidFill>
                <a:latin typeface="CIDFont+F2"/>
              </a:rPr>
              <a:t>Si los núcleos son los bloques de procesamiento físicos, </a:t>
            </a:r>
            <a:r>
              <a:rPr lang="es-AR" sz="2400" b="0" i="0" u="none" strike="noStrike" baseline="0" dirty="0">
                <a:solidFill>
                  <a:srgbClr val="2C2F34"/>
                </a:solidFill>
                <a:latin typeface="CIDFont+F3"/>
              </a:rPr>
              <a:t>con hilos de procesamiento o </a:t>
            </a:r>
            <a:r>
              <a:rPr lang="es-AR" sz="2400" b="0" i="0" u="none" strike="noStrike" baseline="0" dirty="0" err="1">
                <a:solidFill>
                  <a:srgbClr val="2C2F34"/>
                </a:solidFill>
                <a:latin typeface="CIDFont+F3"/>
              </a:rPr>
              <a:t>threads</a:t>
            </a:r>
            <a:r>
              <a:rPr lang="es-AR" sz="2400" b="0" i="0" u="none" strike="noStrike" baseline="0" dirty="0">
                <a:solidFill>
                  <a:srgbClr val="2C2F34"/>
                </a:solidFill>
                <a:latin typeface="CIDFont+F3"/>
              </a:rPr>
              <a:t> nos referimos a los subprocesos lógicos </a:t>
            </a:r>
            <a:r>
              <a:rPr lang="es-AR" sz="2400" b="0" i="0" u="none" strike="noStrike" baseline="0" dirty="0">
                <a:solidFill>
                  <a:srgbClr val="2C2F34"/>
                </a:solidFill>
                <a:latin typeface="CIDFont+F2"/>
              </a:rPr>
              <a:t>que puede desarrollar una CPU.</a:t>
            </a:r>
          </a:p>
          <a:p>
            <a:pPr algn="l"/>
            <a:endParaRPr lang="es-AR" sz="2400" dirty="0">
              <a:solidFill>
                <a:srgbClr val="2C2F34"/>
              </a:solidFill>
              <a:latin typeface="CIDFont+F2"/>
            </a:endParaRPr>
          </a:p>
          <a:p>
            <a:pPr algn="l"/>
            <a:r>
              <a:rPr lang="es-AR" sz="2400" b="0" i="0" u="none" strike="noStrike" baseline="0" dirty="0">
                <a:solidFill>
                  <a:srgbClr val="2C2F34"/>
                </a:solidFill>
                <a:latin typeface="CIDFont+F2"/>
              </a:rPr>
              <a:t>En x86 AMD e Intel desarrollan </a:t>
            </a:r>
            <a:r>
              <a:rPr lang="es-AR" sz="2400" b="0" i="0" u="none" strike="noStrike" baseline="0" dirty="0">
                <a:solidFill>
                  <a:srgbClr val="2C2F34"/>
                </a:solidFill>
                <a:latin typeface="CIDFont+F3"/>
              </a:rPr>
              <a:t>procesadores con 2 hilos por cada núcleo</a:t>
            </a:r>
            <a:r>
              <a:rPr lang="es-AR" sz="2400" b="0" i="0" u="none" strike="noStrike" baseline="0" dirty="0">
                <a:solidFill>
                  <a:srgbClr val="2C2F34"/>
                </a:solidFill>
                <a:latin typeface="CIDFont+F2"/>
              </a:rPr>
              <a:t>, lo que se llama </a:t>
            </a:r>
            <a:r>
              <a:rPr lang="es-AR" sz="2400" b="0" i="0" u="none" strike="noStrike" baseline="0" dirty="0" err="1">
                <a:solidFill>
                  <a:srgbClr val="2C2F34"/>
                </a:solidFill>
                <a:latin typeface="CIDFont+F3"/>
              </a:rPr>
              <a:t>multithreading</a:t>
            </a:r>
            <a:r>
              <a:rPr lang="es-AR" sz="2400" b="0" i="0" u="none" strike="noStrike" baseline="0" dirty="0">
                <a:solidFill>
                  <a:srgbClr val="2C2F34"/>
                </a:solidFill>
                <a:latin typeface="CIDFont+F2"/>
              </a:rPr>
              <a:t>. Los hilos permiten gestionar las tareas dividiéndolas en trozos más pequeños llamados subprocesos, optimizando los tiempos de espera de cada instrucción en la cola de proceso.</a:t>
            </a:r>
          </a:p>
          <a:p>
            <a:pPr algn="l"/>
            <a:endParaRPr lang="es-AR" sz="2400" dirty="0">
              <a:solidFill>
                <a:srgbClr val="2C2F34"/>
              </a:solidFill>
              <a:latin typeface="CIDFont+F2"/>
            </a:endParaRPr>
          </a:p>
          <a:p>
            <a:pPr algn="l"/>
            <a:r>
              <a:rPr lang="es-AR" sz="2400" b="0" i="0" u="none" strike="noStrike" baseline="0" dirty="0">
                <a:solidFill>
                  <a:srgbClr val="2C2F34"/>
                </a:solidFill>
                <a:latin typeface="CIDFont+F2"/>
              </a:rPr>
              <a:t>En definitiva, un núcleo con 2 hilos será más eficiente que otro de 1 por normal general.</a:t>
            </a:r>
            <a:endParaRPr lang="es-AR" sz="2400" dirty="0"/>
          </a:p>
        </p:txBody>
      </p:sp>
    </p:spTree>
    <p:extLst>
      <p:ext uri="{BB962C8B-B14F-4D97-AF65-F5344CB8AC3E}">
        <p14:creationId xmlns:p14="http://schemas.microsoft.com/office/powerpoint/2010/main" val="90428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7E6B469-B87D-3855-C943-3104E67F4D04}"/>
              </a:ext>
            </a:extLst>
          </p:cNvPr>
          <p:cNvPicPr>
            <a:picLocks noChangeAspect="1"/>
          </p:cNvPicPr>
          <p:nvPr/>
        </p:nvPicPr>
        <p:blipFill>
          <a:blip r:embed="rId2"/>
          <a:stretch>
            <a:fillRect/>
          </a:stretch>
        </p:blipFill>
        <p:spPr>
          <a:xfrm>
            <a:off x="1208313" y="473469"/>
            <a:ext cx="9393425" cy="5848092"/>
          </a:xfrm>
          <a:prstGeom prst="rect">
            <a:avLst/>
          </a:prstGeom>
        </p:spPr>
      </p:pic>
    </p:spTree>
    <p:extLst>
      <p:ext uri="{BB962C8B-B14F-4D97-AF65-F5344CB8AC3E}">
        <p14:creationId xmlns:p14="http://schemas.microsoft.com/office/powerpoint/2010/main" val="2027294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6AD794-CC38-4957-82F5-753A89792583}"/>
              </a:ext>
            </a:extLst>
          </p:cNvPr>
          <p:cNvSpPr txBox="1"/>
          <p:nvPr/>
        </p:nvSpPr>
        <p:spPr>
          <a:xfrm>
            <a:off x="1226127" y="1623536"/>
            <a:ext cx="9739746" cy="3046988"/>
          </a:xfrm>
          <a:prstGeom prst="rect">
            <a:avLst/>
          </a:prstGeom>
          <a:noFill/>
        </p:spPr>
        <p:txBody>
          <a:bodyPr wrap="square">
            <a:spAutoFit/>
          </a:bodyPr>
          <a:lstStyle/>
          <a:p>
            <a:pPr algn="just"/>
            <a:r>
              <a:rPr lang="es-AR" sz="3200" b="1" dirty="0"/>
              <a:t>Paralelismo a nivel de </a:t>
            </a:r>
            <a:r>
              <a:rPr lang="es-AR" sz="3200" b="1" dirty="0" err="1"/>
              <a:t>thread</a:t>
            </a:r>
            <a:r>
              <a:rPr lang="es-AR" sz="3200" b="1" dirty="0"/>
              <a:t> </a:t>
            </a:r>
            <a:r>
              <a:rPr lang="es-AR" sz="3200" dirty="0"/>
              <a:t>(hilos de procesos) (</a:t>
            </a:r>
            <a:r>
              <a:rPr lang="es-AR" sz="3200" b="1" i="1" dirty="0" err="1"/>
              <a:t>thread-level</a:t>
            </a:r>
            <a:r>
              <a:rPr lang="es-AR" sz="3200" b="1" i="1" dirty="0"/>
              <a:t> </a:t>
            </a:r>
            <a:r>
              <a:rPr lang="es-AR" sz="3200" b="1" i="1" dirty="0" err="1"/>
              <a:t>parallelism</a:t>
            </a:r>
            <a:r>
              <a:rPr lang="es-AR" sz="3200" dirty="0"/>
              <a:t>) (</a:t>
            </a:r>
            <a:r>
              <a:rPr lang="es-AR" sz="3200" b="1" dirty="0"/>
              <a:t>TLP</a:t>
            </a:r>
            <a:r>
              <a:rPr lang="es-AR" sz="3200" dirty="0"/>
              <a:t>) sin incluir múltiples microprocesadores en paquetes físicos separados. </a:t>
            </a:r>
          </a:p>
          <a:p>
            <a:pPr algn="just"/>
            <a:r>
              <a:rPr lang="es-AR" sz="3200" dirty="0"/>
              <a:t>Esta forma de TLP se conoce a menudo como </a:t>
            </a:r>
            <a:r>
              <a:rPr lang="es-AR" sz="3200" dirty="0">
                <a:effectLst>
                  <a:outerShdw blurRad="38100" dist="38100" dir="2700000" algn="tl">
                    <a:srgbClr val="000000">
                      <a:alpha val="43137"/>
                    </a:srgbClr>
                  </a:outerShdw>
                </a:effectLst>
              </a:rPr>
              <a:t>multiprocesamiento a nivel de chip</a:t>
            </a:r>
            <a:r>
              <a:rPr lang="es-AR" sz="3200" dirty="0"/>
              <a:t> (</a:t>
            </a:r>
            <a:r>
              <a:rPr lang="es-AR" sz="3200" b="1" i="1" dirty="0"/>
              <a:t>chip-</a:t>
            </a:r>
            <a:r>
              <a:rPr lang="es-AR" sz="3200" b="1" i="1" dirty="0" err="1"/>
              <a:t>level</a:t>
            </a:r>
            <a:r>
              <a:rPr lang="es-AR" sz="3200" b="1" i="1" dirty="0"/>
              <a:t> </a:t>
            </a:r>
            <a:r>
              <a:rPr lang="es-AR" sz="3200" b="1" i="1" dirty="0" err="1"/>
              <a:t>multiprocessing</a:t>
            </a:r>
            <a:r>
              <a:rPr lang="es-AR" sz="3200" dirty="0"/>
              <a:t>) o </a:t>
            </a:r>
            <a:r>
              <a:rPr lang="es-AR" sz="3200" b="1" dirty="0"/>
              <a:t>CMP</a:t>
            </a:r>
            <a:r>
              <a:rPr lang="es-AR" dirty="0"/>
              <a:t>.</a:t>
            </a:r>
          </a:p>
        </p:txBody>
      </p:sp>
      <p:sp>
        <p:nvSpPr>
          <p:cNvPr id="5" name="CuadroTexto 4">
            <a:extLst>
              <a:ext uri="{FF2B5EF4-FFF2-40B4-BE49-F238E27FC236}">
                <a16:creationId xmlns:a16="http://schemas.microsoft.com/office/drawing/2014/main" id="{1C4393CD-347D-4FAA-9A03-C846595375A8}"/>
              </a:ext>
            </a:extLst>
          </p:cNvPr>
          <p:cNvSpPr txBox="1"/>
          <p:nvPr/>
        </p:nvSpPr>
        <p:spPr>
          <a:xfrm>
            <a:off x="755073" y="513455"/>
            <a:ext cx="10681854" cy="769441"/>
          </a:xfrm>
          <a:prstGeom prst="rect">
            <a:avLst/>
          </a:prstGeom>
          <a:noFill/>
        </p:spPr>
        <p:txBody>
          <a:bodyPr wrap="square">
            <a:spAutoFit/>
          </a:bodyPr>
          <a:lstStyle/>
          <a:p>
            <a:pPr algn="ctr"/>
            <a:r>
              <a:rPr lang="es-AR" sz="4400" dirty="0" err="1"/>
              <a:t>Multithreading</a:t>
            </a:r>
            <a:r>
              <a:rPr lang="es-AR" sz="4400" dirty="0"/>
              <a:t> (Multi hilo) – ¿qué significa?</a:t>
            </a:r>
          </a:p>
        </p:txBody>
      </p:sp>
      <p:sp>
        <p:nvSpPr>
          <p:cNvPr id="6" name="Flecha: hacia abajo 5">
            <a:extLst>
              <a:ext uri="{FF2B5EF4-FFF2-40B4-BE49-F238E27FC236}">
                <a16:creationId xmlns:a16="http://schemas.microsoft.com/office/drawing/2014/main" id="{57D06201-7BB0-4DD2-9336-D4D15D0F406F}"/>
              </a:ext>
            </a:extLst>
          </p:cNvPr>
          <p:cNvSpPr/>
          <p:nvPr/>
        </p:nvSpPr>
        <p:spPr>
          <a:xfrm>
            <a:off x="5389418" y="4934964"/>
            <a:ext cx="983673" cy="872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6096DDCA-E4FA-4A73-8FD0-7D49466AC4E9}"/>
              </a:ext>
            </a:extLst>
          </p:cNvPr>
          <p:cNvSpPr txBox="1"/>
          <p:nvPr/>
        </p:nvSpPr>
        <p:spPr>
          <a:xfrm>
            <a:off x="4073236" y="6052157"/>
            <a:ext cx="4045528" cy="584775"/>
          </a:xfrm>
          <a:prstGeom prst="rect">
            <a:avLst/>
          </a:prstGeom>
          <a:noFill/>
        </p:spPr>
        <p:txBody>
          <a:bodyPr wrap="square" rtlCol="0">
            <a:spAutoFit/>
          </a:bodyPr>
          <a:lstStyle/>
          <a:p>
            <a:r>
              <a:rPr lang="es-AR" sz="3200" dirty="0"/>
              <a:t>REPASEMOS UN POCO</a:t>
            </a:r>
          </a:p>
        </p:txBody>
      </p:sp>
    </p:spTree>
    <p:extLst>
      <p:ext uri="{BB962C8B-B14F-4D97-AF65-F5344CB8AC3E}">
        <p14:creationId xmlns:p14="http://schemas.microsoft.com/office/powerpoint/2010/main" val="1742272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2554</Words>
  <Application>Microsoft Office PowerPoint</Application>
  <PresentationFormat>Panorámica</PresentationFormat>
  <Paragraphs>194</Paragraphs>
  <Slides>38</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38</vt:i4>
      </vt:variant>
    </vt:vector>
  </HeadingPairs>
  <TitlesOfParts>
    <vt:vector size="51" baseType="lpstr">
      <vt:lpstr>-apple-system</vt:lpstr>
      <vt:lpstr>Arial</vt:lpstr>
      <vt:lpstr>Calibri</vt:lpstr>
      <vt:lpstr>Calibri Light</vt:lpstr>
      <vt:lpstr>CIDFont+F1</vt:lpstr>
      <vt:lpstr>CIDFont+F2</vt:lpstr>
      <vt:lpstr>CIDFont+F3</vt:lpstr>
      <vt:lpstr>Georgia</vt:lpstr>
      <vt:lpstr>Google Sans</vt:lpstr>
      <vt:lpstr>Open Sans</vt:lpstr>
      <vt:lpstr>Roboto</vt:lpstr>
      <vt:lpstr>Segoe UI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Osvaldo</dc:creator>
  <cp:lastModifiedBy>Osvaldo</cp:lastModifiedBy>
  <cp:revision>49</cp:revision>
  <dcterms:created xsi:type="dcterms:W3CDTF">2023-03-17T19:50:11Z</dcterms:created>
  <dcterms:modified xsi:type="dcterms:W3CDTF">2023-05-31T08:39:30Z</dcterms:modified>
</cp:coreProperties>
</file>