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76" r:id="rId4"/>
    <p:sldId id="277" r:id="rId5"/>
    <p:sldId id="265" r:id="rId6"/>
    <p:sldId id="267" r:id="rId7"/>
    <p:sldId id="268" r:id="rId8"/>
    <p:sldId id="258" r:id="rId9"/>
    <p:sldId id="260" r:id="rId10"/>
    <p:sldId id="264" r:id="rId11"/>
    <p:sldId id="269" r:id="rId12"/>
    <p:sldId id="270" r:id="rId13"/>
    <p:sldId id="271" r:id="rId14"/>
    <p:sldId id="273" r:id="rId15"/>
    <p:sldId id="274" r:id="rId16"/>
    <p:sldId id="278" r:id="rId17"/>
    <p:sldId id="275" r:id="rId18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-38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5EA2932-EFA7-4AAA-B53C-268C2224F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D804D82E-C623-4ABA-8D43-D4834467A0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A242687-1E8B-4477-93C2-37A97219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21/5/2025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E2C138D-974B-4924-AE65-9358E0F1B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9CBD001-A79F-4388-9CAD-6EDD0B976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2672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F648D42-8E6F-4C5B-A8DF-8245FEA8F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0190F623-01DD-4787-9B1C-8BF301C57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C0DC891-3450-4C73-8BCD-E8B05199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21/5/2025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28C32E0-ACC8-449B-A707-EFF2C4070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1CB203C-DC95-433A-AD68-9C802830F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34383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C8FB7D84-85FF-4C7D-9934-D3F534B567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A71ADE79-22C9-4C5F-9AF2-2E4FF67AD2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6075B5E-451A-4FF9-96DA-5CE91F9F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21/5/2025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EA720B9-42C1-4E50-9B05-D2799D120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F16E898-10AF-4B61-8F89-6B36E53A8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80617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BD5D6E2-FA86-4AB7-A2D6-F9659748C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9D9673D-321B-478E-A3E4-C65BADB67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C4ABD08-7B58-48C5-8D4F-88B2657E8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21/5/2025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FC8E6DF-DB1C-48F3-B578-8033A69C6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A3BD4CF-EEA3-4364-ACEE-B03E48C24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57985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55D242D-5989-4FDD-B18B-59D7CEA72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9FDE4696-F90B-44A4-82B5-7F371D632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4B8A297-EBD2-4CCE-AA38-A554D432E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21/5/2025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1799933-E717-4737-82D5-0D0938738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EF53875-6D6F-443F-AAC7-D377237D1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66734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C606B74-9ACA-4140-8BFE-FC030C4CB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8D23004-D379-4A63-A735-3730838115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4990138B-0EB5-4D31-A211-F8C2D5AED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0B087435-5D9D-4F4E-A2E7-290FF8512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21/5/2025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364A7599-8196-4EAC-9714-9E45DBFBE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40028075-3777-465C-BD42-70127F10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53416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6EBE993-BC5A-4946-B0F3-C98F441C3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F1B5C84B-7A3C-4512-B4EE-7DDC74996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026D4215-A9C5-4422-A348-07780D2A4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43EBC34B-3DE2-40EC-9A5D-F17B29DC98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52C990E8-E333-40FD-A4E3-FBAB7821A5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51AB47C6-5805-4A88-9AF3-E0AC48B00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21/5/2025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3F7E7033-BFCD-4433-9298-A575956A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7F626640-4176-48C0-8E37-9EB7114C6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5053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FD2E7D4-B59F-4987-9510-5614C5C6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9F01A35B-AF89-413E-887A-3DA3661B4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21/5/2025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7F75FED3-3B2A-4380-8530-391238696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16D9A11A-975E-44E0-AE16-9B9268FBF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94898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73DD02FE-0DC1-4A50-B440-973BFC1BB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21/5/2025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D2E68D2D-6C81-46EC-8E99-3FAD2D7EE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431DCED9-884A-4715-B701-8F27A989D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55890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41A07D1-F0A9-486B-BA92-0F28DD7F0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1DB9A9F-44E8-4423-A5DC-642FCD5CD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8DD02BA7-58E0-413E-BEB2-84C97D11E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E182F90E-542C-49B6-AE46-F82EDF9A6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21/5/2025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AECFA7F7-190C-4EBE-8A5E-9BC09CE8A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013E481B-8A0A-46DA-9B48-AF8459B64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373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E23B662-1520-46AE-A7D3-8060B2E97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B18E600D-C1D2-403F-8F82-20B9476F41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B11BCDF6-4EFC-459A-9B39-53744BD270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FE912A84-9F34-4072-B872-8D69A236F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21/5/2025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7CB3F0A7-D72B-429A-A355-9D4F1D5BA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B3D006E2-D3EE-47C6-8BE7-B36AFD0F5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27303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D28C43FC-7C1F-4283-8B93-0DEE87A4F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62A8BF-2423-45A1-AF69-B80827BB1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7A1A1D0-ADE6-43C2-A333-078F2AF605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AA118-E99A-4B95-950B-F5DB93412EBF}" type="datetimeFigureOut">
              <a:rPr lang="es-AR" smtClean="0"/>
              <a:t>21/5/2025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0786B43-1B65-40CC-AC3C-3FB5F4F30B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BF362B3-50FD-428C-A5BE-B26D1F78DA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15583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5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5" Type="http://schemas.microsoft.com/office/2007/relationships/media" Target="../media/media6.mp3"/><Relationship Id="rId4" Type="http://schemas.openxmlformats.org/officeDocument/2006/relationships/audio" Target="../media/media5.mp3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371344" y="3295549"/>
            <a:ext cx="74615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400" dirty="0" smtClean="0"/>
              <a:t>Pronombres </a:t>
            </a:r>
            <a:r>
              <a:rPr lang="es-AR" sz="2400" dirty="0"/>
              <a:t>objetivos. </a:t>
            </a:r>
            <a:endParaRPr lang="es-AR" sz="2400" dirty="0" smtClean="0"/>
          </a:p>
          <a:p>
            <a:r>
              <a:rPr lang="es-AR" sz="2400" dirty="0" smtClean="0"/>
              <a:t>Subordinadas </a:t>
            </a:r>
            <a:r>
              <a:rPr lang="es-AR" sz="2400" dirty="0"/>
              <a:t>sustantivas: </a:t>
            </a:r>
            <a:r>
              <a:rPr lang="es-AR" sz="2400" i="1" dirty="0" err="1"/>
              <a:t>like+ing</a:t>
            </a:r>
            <a:r>
              <a:rPr lang="es-AR" sz="2400" dirty="0"/>
              <a:t>.  </a:t>
            </a:r>
            <a:endParaRPr lang="es-AR" sz="2400" dirty="0" smtClean="0"/>
          </a:p>
          <a:p>
            <a:r>
              <a:rPr lang="es-AR" sz="2400" dirty="0" smtClean="0"/>
              <a:t>Revisión</a:t>
            </a:r>
            <a:r>
              <a:rPr lang="es-AR" sz="2400" i="1" dirty="0"/>
              <a:t>: be </a:t>
            </a:r>
            <a:r>
              <a:rPr lang="es-AR" sz="2400" i="1" dirty="0" err="1"/>
              <a:t>or</a:t>
            </a:r>
            <a:r>
              <a:rPr lang="es-AR" sz="2400" i="1" dirty="0"/>
              <a:t> </a:t>
            </a:r>
            <a:r>
              <a:rPr lang="es-AR" sz="2400" i="1" dirty="0" smtClean="0"/>
              <a:t>do</a:t>
            </a:r>
            <a:r>
              <a:rPr lang="es-AR" sz="2400" dirty="0" smtClean="0"/>
              <a:t>?</a:t>
            </a:r>
          </a:p>
          <a:p>
            <a:r>
              <a:rPr lang="es-AR" sz="2400" u="sng" dirty="0" smtClean="0"/>
              <a:t>Vocabulario</a:t>
            </a:r>
            <a:r>
              <a:rPr lang="es-AR" sz="2400" dirty="0"/>
              <a:t>:  Los meses. La fecha. Números ordinales.</a:t>
            </a:r>
          </a:p>
          <a:p>
            <a:r>
              <a:rPr lang="es-AR" sz="2400" u="sng" dirty="0"/>
              <a:t>Lectura </a:t>
            </a:r>
            <a:r>
              <a:rPr lang="es-AR" sz="2400" dirty="0"/>
              <a:t>de una historia de ficción: “</a:t>
            </a:r>
            <a:r>
              <a:rPr lang="es-AR" sz="2400" dirty="0" err="1"/>
              <a:t>The</a:t>
            </a:r>
            <a:r>
              <a:rPr lang="es-AR" sz="2400" dirty="0"/>
              <a:t> </a:t>
            </a:r>
            <a:r>
              <a:rPr lang="es-AR" sz="2400" dirty="0" err="1"/>
              <a:t>Glass</a:t>
            </a:r>
            <a:r>
              <a:rPr lang="es-AR" sz="2400" dirty="0"/>
              <a:t> </a:t>
            </a:r>
            <a:r>
              <a:rPr lang="es-AR" sz="2400" dirty="0" err="1"/>
              <a:t>Bottle</a:t>
            </a:r>
            <a:r>
              <a:rPr lang="es-AR" sz="2400" dirty="0"/>
              <a:t>”</a:t>
            </a:r>
          </a:p>
          <a:p>
            <a:r>
              <a:rPr lang="es-AR" sz="2400" u="sng" dirty="0"/>
              <a:t>Diálogos</a:t>
            </a:r>
            <a:r>
              <a:rPr lang="es-AR" sz="2400" dirty="0"/>
              <a:t> sobre cumpleaños y festividades. Preferencias.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929443" y="1147310"/>
            <a:ext cx="25959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4800" b="1" i="1" dirty="0"/>
              <a:t>UNIDAD I</a:t>
            </a:r>
            <a:endParaRPr lang="es-AR" sz="48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4413504" y="2487168"/>
            <a:ext cx="3377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/>
              <a:t>6.A  -  6.B  -  6.C</a:t>
            </a:r>
            <a:endParaRPr lang="es-AR" sz="2400" dirty="0"/>
          </a:p>
        </p:txBody>
      </p:sp>
    </p:spTree>
    <p:extLst>
      <p:ext uri="{BB962C8B-B14F-4D97-AF65-F5344CB8AC3E}">
        <p14:creationId xmlns:p14="http://schemas.microsoft.com/office/powerpoint/2010/main" val="154191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673" y="461708"/>
            <a:ext cx="2190750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F4e_ElemSB_6.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47374" y="237870"/>
            <a:ext cx="609600" cy="6096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22" y="847470"/>
            <a:ext cx="8204194" cy="5445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9194673" y="2743200"/>
            <a:ext cx="1537495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dirty="0" err="1" smtClean="0"/>
              <a:t>Help</a:t>
            </a:r>
            <a:r>
              <a:rPr lang="es-MX" dirty="0" smtClean="0"/>
              <a:t> me, </a:t>
            </a:r>
            <a:r>
              <a:rPr lang="es-MX" dirty="0" err="1" smtClean="0"/>
              <a:t>you</a:t>
            </a:r>
            <a:r>
              <a:rPr lang="es-MX" dirty="0" smtClean="0"/>
              <a:t>, </a:t>
            </a:r>
            <a:r>
              <a:rPr lang="es-MX" dirty="0" err="1" smtClean="0"/>
              <a:t>him</a:t>
            </a:r>
            <a:r>
              <a:rPr lang="es-MX" dirty="0" smtClean="0"/>
              <a:t>, </a:t>
            </a:r>
            <a:r>
              <a:rPr lang="es-MX" dirty="0" err="1" smtClean="0"/>
              <a:t>her</a:t>
            </a:r>
            <a:r>
              <a:rPr lang="es-MX" dirty="0" smtClean="0"/>
              <a:t>, </a:t>
            </a:r>
            <a:r>
              <a:rPr lang="es-MX" dirty="0" err="1" smtClean="0"/>
              <a:t>it</a:t>
            </a:r>
            <a:r>
              <a:rPr lang="es-MX" dirty="0" smtClean="0"/>
              <a:t>, </a:t>
            </a:r>
            <a:r>
              <a:rPr lang="es-MX" dirty="0" err="1" smtClean="0"/>
              <a:t>us,you</a:t>
            </a:r>
            <a:r>
              <a:rPr lang="es-MX" dirty="0" smtClean="0"/>
              <a:t>, </a:t>
            </a:r>
            <a:r>
              <a:rPr lang="es-MX" dirty="0" err="1" smtClean="0"/>
              <a:t>them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64750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592" y="585955"/>
            <a:ext cx="5604992" cy="5681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6132576" y="2642092"/>
            <a:ext cx="291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I </a:t>
            </a:r>
            <a:r>
              <a:rPr lang="es-MX" dirty="0" err="1" smtClean="0"/>
              <a:t>can’t</a:t>
            </a:r>
            <a:r>
              <a:rPr lang="es-MX" dirty="0" smtClean="0"/>
              <a:t> </a:t>
            </a:r>
            <a:r>
              <a:rPr lang="es-MX" dirty="0" err="1" smtClean="0"/>
              <a:t>find</a:t>
            </a:r>
            <a:r>
              <a:rPr lang="es-MX" dirty="0" smtClean="0"/>
              <a:t> </a:t>
            </a:r>
            <a:r>
              <a:rPr lang="es-MX" dirty="0" err="1" smtClean="0"/>
              <a:t>it</a:t>
            </a:r>
            <a:r>
              <a:rPr lang="es-MX" dirty="0" smtClean="0"/>
              <a:t>.</a:t>
            </a:r>
            <a:endParaRPr lang="es-AR" dirty="0"/>
          </a:p>
        </p:txBody>
      </p:sp>
      <p:sp>
        <p:nvSpPr>
          <p:cNvPr id="7" name="6 CuadroTexto"/>
          <p:cNvSpPr txBox="1"/>
          <p:nvPr/>
        </p:nvSpPr>
        <p:spPr>
          <a:xfrm>
            <a:off x="6199632" y="3327000"/>
            <a:ext cx="3456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She</a:t>
            </a:r>
            <a:r>
              <a:rPr lang="es-MX" dirty="0" smtClean="0"/>
              <a:t> </a:t>
            </a:r>
            <a:r>
              <a:rPr lang="es-MX" dirty="0" err="1" smtClean="0"/>
              <a:t>speaks</a:t>
            </a:r>
            <a:r>
              <a:rPr lang="es-MX" dirty="0" smtClean="0"/>
              <a:t> to </a:t>
            </a:r>
            <a:r>
              <a:rPr lang="es-MX" dirty="0" err="1" smtClean="0"/>
              <a:t>him</a:t>
            </a:r>
            <a:r>
              <a:rPr lang="es-MX" dirty="0" smtClean="0"/>
              <a:t> in German.</a:t>
            </a:r>
            <a:endParaRPr lang="es-AR" dirty="0"/>
          </a:p>
        </p:txBody>
      </p:sp>
      <p:sp>
        <p:nvSpPr>
          <p:cNvPr id="8" name="7 CuadroTexto"/>
          <p:cNvSpPr txBox="1"/>
          <p:nvPr/>
        </p:nvSpPr>
        <p:spPr>
          <a:xfrm>
            <a:off x="6278880" y="3934444"/>
            <a:ext cx="291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He </a:t>
            </a:r>
            <a:r>
              <a:rPr lang="es-MX" dirty="0" err="1" smtClean="0"/>
              <a:t>meets</a:t>
            </a:r>
            <a:r>
              <a:rPr lang="es-MX" dirty="0" smtClean="0"/>
              <a:t> </a:t>
            </a:r>
            <a:r>
              <a:rPr lang="es-MX" dirty="0" err="1" smtClean="0"/>
              <a:t>them</a:t>
            </a:r>
            <a:r>
              <a:rPr lang="es-MX" dirty="0" smtClean="0"/>
              <a:t> </a:t>
            </a:r>
            <a:r>
              <a:rPr lang="es-MX" dirty="0" err="1" smtClean="0"/>
              <a:t>after</a:t>
            </a:r>
            <a:r>
              <a:rPr lang="es-MX" dirty="0" smtClean="0"/>
              <a:t> </a:t>
            </a:r>
            <a:r>
              <a:rPr lang="es-MX" dirty="0" err="1" smtClean="0"/>
              <a:t>work</a:t>
            </a:r>
            <a:r>
              <a:rPr lang="es-MX" dirty="0" smtClean="0"/>
              <a:t>.</a:t>
            </a:r>
            <a:endParaRPr lang="es-AR" dirty="0"/>
          </a:p>
        </p:txBody>
      </p:sp>
      <p:sp>
        <p:nvSpPr>
          <p:cNvPr id="9" name="8 CuadroTexto"/>
          <p:cNvSpPr txBox="1"/>
          <p:nvPr/>
        </p:nvSpPr>
        <p:spPr>
          <a:xfrm>
            <a:off x="6370320" y="4468368"/>
            <a:ext cx="291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Can </a:t>
            </a:r>
            <a:r>
              <a:rPr lang="es-MX" dirty="0" err="1" smtClean="0"/>
              <a:t>you</a:t>
            </a:r>
            <a:r>
              <a:rPr lang="es-MX" dirty="0" smtClean="0"/>
              <a:t> </a:t>
            </a:r>
            <a:r>
              <a:rPr lang="es-MX" dirty="0" err="1" smtClean="0"/>
              <a:t>help</a:t>
            </a:r>
            <a:r>
              <a:rPr lang="es-MX" dirty="0" smtClean="0"/>
              <a:t> </a:t>
            </a:r>
            <a:r>
              <a:rPr lang="es-MX" dirty="0" err="1" smtClean="0"/>
              <a:t>us</a:t>
            </a:r>
            <a:r>
              <a:rPr lang="es-MX" dirty="0"/>
              <a:t>?</a:t>
            </a:r>
            <a:endParaRPr lang="es-AR" dirty="0"/>
          </a:p>
        </p:txBody>
      </p:sp>
      <p:sp>
        <p:nvSpPr>
          <p:cNvPr id="10" name="9 CuadroTexto"/>
          <p:cNvSpPr txBox="1"/>
          <p:nvPr/>
        </p:nvSpPr>
        <p:spPr>
          <a:xfrm>
            <a:off x="6370320" y="5084064"/>
            <a:ext cx="291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Ivan</a:t>
            </a:r>
            <a:r>
              <a:rPr lang="es-MX" dirty="0" smtClean="0"/>
              <a:t> </a:t>
            </a:r>
            <a:r>
              <a:rPr lang="es-MX" dirty="0" err="1" smtClean="0"/>
              <a:t>is</a:t>
            </a:r>
            <a:r>
              <a:rPr lang="es-MX" dirty="0" smtClean="0"/>
              <a:t> </a:t>
            </a:r>
            <a:r>
              <a:rPr lang="es-MX" dirty="0" err="1" smtClean="0"/>
              <a:t>angry</a:t>
            </a:r>
            <a:r>
              <a:rPr lang="es-MX" dirty="0" smtClean="0"/>
              <a:t> </a:t>
            </a:r>
            <a:r>
              <a:rPr lang="es-MX" dirty="0" err="1" smtClean="0"/>
              <a:t>with</a:t>
            </a:r>
            <a:r>
              <a:rPr lang="es-MX" dirty="0" smtClean="0"/>
              <a:t> </a:t>
            </a:r>
            <a:r>
              <a:rPr lang="es-MX" dirty="0" err="1" smtClean="0"/>
              <a:t>her</a:t>
            </a:r>
            <a:r>
              <a:rPr lang="es-MX" dirty="0" smtClean="0"/>
              <a:t>.</a:t>
            </a:r>
            <a:endParaRPr lang="es-AR" dirty="0"/>
          </a:p>
        </p:txBody>
      </p:sp>
      <p:sp>
        <p:nvSpPr>
          <p:cNvPr id="11" name="10 CuadroTexto"/>
          <p:cNvSpPr txBox="1"/>
          <p:nvPr/>
        </p:nvSpPr>
        <p:spPr>
          <a:xfrm>
            <a:off x="6370320" y="5675513"/>
            <a:ext cx="291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My</a:t>
            </a:r>
            <a:r>
              <a:rPr lang="es-MX" dirty="0" smtClean="0"/>
              <a:t> son </a:t>
            </a:r>
            <a:r>
              <a:rPr lang="es-MX" dirty="0" err="1" smtClean="0"/>
              <a:t>doesn’t</a:t>
            </a:r>
            <a:r>
              <a:rPr lang="es-MX" dirty="0" smtClean="0"/>
              <a:t> </a:t>
            </a:r>
            <a:r>
              <a:rPr lang="es-MX" dirty="0" err="1" smtClean="0"/>
              <a:t>like</a:t>
            </a:r>
            <a:r>
              <a:rPr lang="es-MX" dirty="0" smtClean="0"/>
              <a:t> </a:t>
            </a:r>
            <a:r>
              <a:rPr lang="es-MX" dirty="0" err="1" smtClean="0"/>
              <a:t>them</a:t>
            </a:r>
            <a:r>
              <a:rPr lang="es-MX" dirty="0" smtClean="0"/>
              <a:t>.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11420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06" y="585215"/>
            <a:ext cx="9308658" cy="5595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6906768" y="2332244"/>
            <a:ext cx="865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She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8522208" y="2332244"/>
            <a:ext cx="69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it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255264" y="2561058"/>
            <a:ext cx="69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her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7455408" y="2613398"/>
            <a:ext cx="69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us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083808" y="3020903"/>
            <a:ext cx="69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They</a:t>
            </a:r>
            <a:endParaRPr lang="es-MX" b="1" dirty="0" smtClean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8479536" y="3020903"/>
            <a:ext cx="69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me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855431" y="3359944"/>
            <a:ext cx="69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them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6211824" y="3740420"/>
            <a:ext cx="69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him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8308848" y="3729276"/>
            <a:ext cx="69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her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2688336" y="4098608"/>
            <a:ext cx="865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>
                <a:solidFill>
                  <a:srgbClr val="FF0000"/>
                </a:solidFill>
              </a:rPr>
              <a:t>s</a:t>
            </a:r>
            <a:r>
              <a:rPr lang="es-MX" b="1" dirty="0" err="1" smtClean="0">
                <a:solidFill>
                  <a:srgbClr val="FF0000"/>
                </a:solidFill>
              </a:rPr>
              <a:t>he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6729984" y="4098608"/>
            <a:ext cx="69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him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5346192" y="4524280"/>
            <a:ext cx="865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H</a:t>
            </a:r>
            <a:r>
              <a:rPr lang="es-MX" b="1" dirty="0" smtClean="0">
                <a:solidFill>
                  <a:srgbClr val="FF0000"/>
                </a:solidFill>
              </a:rPr>
              <a:t>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7077456" y="4493800"/>
            <a:ext cx="69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them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3499104" y="4860608"/>
            <a:ext cx="69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them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7077456" y="4830556"/>
            <a:ext cx="69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they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8759952" y="4815840"/>
            <a:ext cx="69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me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8174736" y="5233512"/>
            <a:ext cx="69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he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2340864" y="5565648"/>
            <a:ext cx="69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them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8479536" y="5565648"/>
            <a:ext cx="69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it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8132064" y="3383091"/>
            <a:ext cx="69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I</a:t>
            </a:r>
            <a:endParaRPr lang="es-MX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7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992618" y="1749298"/>
            <a:ext cx="28613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MX" dirty="0" smtClean="0"/>
              <a:t>Anna</a:t>
            </a:r>
          </a:p>
          <a:p>
            <a:pPr marL="342900" indent="-342900">
              <a:buAutoNum type="arabicPeriod"/>
            </a:pPr>
            <a:r>
              <a:rPr lang="es-MX" dirty="0" err="1" smtClean="0"/>
              <a:t>Your</a:t>
            </a:r>
            <a:r>
              <a:rPr lang="es-MX" dirty="0" smtClean="0"/>
              <a:t> </a:t>
            </a:r>
            <a:r>
              <a:rPr lang="es-MX" dirty="0" err="1" smtClean="0"/>
              <a:t>husband</a:t>
            </a:r>
            <a:endParaRPr lang="es-MX" dirty="0" smtClean="0"/>
          </a:p>
          <a:p>
            <a:pPr marL="342900" indent="-342900">
              <a:buAutoNum type="arabicPeriod"/>
            </a:pPr>
            <a:r>
              <a:rPr lang="es-MX" dirty="0" smtClean="0"/>
              <a:t>Jane and me</a:t>
            </a:r>
          </a:p>
          <a:p>
            <a:pPr marL="342900" indent="-342900">
              <a:buAutoNum type="arabicPeriod"/>
            </a:pPr>
            <a:r>
              <a:rPr lang="es-MX" dirty="0" smtClean="0"/>
              <a:t>David and Sally</a:t>
            </a:r>
          </a:p>
          <a:p>
            <a:pPr marL="342900" indent="-342900">
              <a:buAutoNum type="arabicPeriod"/>
            </a:pPr>
            <a:r>
              <a:rPr lang="es-MX" dirty="0" err="1" smtClean="0"/>
              <a:t>This</a:t>
            </a:r>
            <a:r>
              <a:rPr lang="es-MX" dirty="0" smtClean="0"/>
              <a:t> </a:t>
            </a:r>
            <a:r>
              <a:rPr lang="es-MX" dirty="0" err="1" smtClean="0"/>
              <a:t>song</a:t>
            </a:r>
            <a:endParaRPr lang="es-MX" dirty="0" smtClean="0"/>
          </a:p>
          <a:p>
            <a:pPr marL="342900" indent="-342900">
              <a:buAutoNum type="arabicPeriod"/>
            </a:pPr>
            <a:r>
              <a:rPr lang="es-MX" dirty="0" smtClean="0"/>
              <a:t>Catherine and Richard</a:t>
            </a:r>
          </a:p>
          <a:p>
            <a:pPr marL="342900" indent="-342900">
              <a:buAutoNum type="arabicPeriod"/>
            </a:pPr>
            <a:r>
              <a:rPr lang="es-MX" dirty="0" err="1" smtClean="0"/>
              <a:t>My</a:t>
            </a:r>
            <a:r>
              <a:rPr lang="es-MX" dirty="0" smtClean="0"/>
              <a:t> </a:t>
            </a:r>
            <a:r>
              <a:rPr lang="es-MX" dirty="0" err="1" smtClean="0"/>
              <a:t>brother</a:t>
            </a:r>
            <a:r>
              <a:rPr lang="es-MX" dirty="0" smtClean="0"/>
              <a:t> and me</a:t>
            </a:r>
          </a:p>
          <a:p>
            <a:pPr marL="342900" indent="-342900">
              <a:buAutoNum type="arabicPeriod"/>
            </a:pPr>
            <a:r>
              <a:rPr lang="es-MX" dirty="0" err="1" smtClean="0"/>
              <a:t>These</a:t>
            </a:r>
            <a:r>
              <a:rPr lang="es-MX" dirty="0" smtClean="0"/>
              <a:t> </a:t>
            </a:r>
            <a:r>
              <a:rPr lang="es-MX" dirty="0" err="1" smtClean="0"/>
              <a:t>shoes</a:t>
            </a:r>
            <a:endParaRPr lang="es-MX" dirty="0" smtClean="0"/>
          </a:p>
          <a:p>
            <a:pPr marL="342900" indent="-342900">
              <a:buAutoNum type="arabicPeriod"/>
            </a:pPr>
            <a:r>
              <a:rPr lang="es-MX" dirty="0" smtClean="0"/>
              <a:t>Susana</a:t>
            </a:r>
          </a:p>
          <a:p>
            <a:pPr marL="342900" indent="-342900">
              <a:buAutoNum type="arabicPeriod"/>
            </a:pPr>
            <a:r>
              <a:rPr lang="es-MX" dirty="0" smtClean="0"/>
              <a:t>Jack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94" y="701548"/>
            <a:ext cx="4457700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EF4e_ElemSB_6.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49178" y="1593850"/>
            <a:ext cx="609600" cy="609600"/>
          </a:xfrm>
          <a:prstGeom prst="rect">
            <a:avLst/>
          </a:prstGeom>
        </p:spPr>
      </p:pic>
      <p:pic>
        <p:nvPicPr>
          <p:cNvPr id="6" name="EF4e_ElemSB_6.8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16640" y="996188"/>
            <a:ext cx="609600" cy="609600"/>
          </a:xfrm>
          <a:prstGeom prst="rect">
            <a:avLst/>
          </a:prstGeom>
        </p:spPr>
      </p:pic>
      <p:pic>
        <p:nvPicPr>
          <p:cNvPr id="7" name="EF4e_ElemSB_6.9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16640" y="3429000"/>
            <a:ext cx="609600" cy="609600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4961021" y="610548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AR" b="1" dirty="0"/>
              <a:t>1 </a:t>
            </a:r>
            <a:r>
              <a:rPr lang="es-AR" dirty="0"/>
              <a:t>I </a:t>
            </a:r>
            <a:r>
              <a:rPr lang="es-AR" dirty="0" err="1"/>
              <a:t>like</a:t>
            </a:r>
            <a:r>
              <a:rPr lang="es-AR" dirty="0"/>
              <a:t> Anna. </a:t>
            </a:r>
          </a:p>
          <a:p>
            <a:r>
              <a:rPr lang="es-AR" dirty="0"/>
              <a:t>I </a:t>
            </a:r>
            <a:r>
              <a:rPr lang="es-AR" dirty="0" err="1"/>
              <a:t>like</a:t>
            </a:r>
            <a:r>
              <a:rPr lang="es-AR" dirty="0"/>
              <a:t> </a:t>
            </a:r>
            <a:r>
              <a:rPr lang="es-AR" dirty="0" err="1"/>
              <a:t>her</a:t>
            </a:r>
            <a:r>
              <a:rPr lang="es-AR" dirty="0"/>
              <a:t>. </a:t>
            </a:r>
          </a:p>
          <a:p>
            <a:r>
              <a:rPr lang="en-US" b="1" dirty="0"/>
              <a:t>2 </a:t>
            </a:r>
            <a:r>
              <a:rPr lang="en-US" dirty="0"/>
              <a:t>I know your husband. </a:t>
            </a:r>
          </a:p>
          <a:p>
            <a:r>
              <a:rPr lang="es-AR" dirty="0"/>
              <a:t>I </a:t>
            </a:r>
            <a:r>
              <a:rPr lang="es-AR" dirty="0" err="1"/>
              <a:t>know</a:t>
            </a:r>
            <a:r>
              <a:rPr lang="es-AR" dirty="0"/>
              <a:t> </a:t>
            </a:r>
            <a:r>
              <a:rPr lang="es-AR" dirty="0" err="1"/>
              <a:t>him</a:t>
            </a:r>
            <a:r>
              <a:rPr lang="es-AR" dirty="0"/>
              <a:t>. </a:t>
            </a:r>
          </a:p>
          <a:p>
            <a:r>
              <a:rPr lang="en-US" b="1" dirty="0"/>
              <a:t>3 </a:t>
            </a:r>
            <a:r>
              <a:rPr lang="en-US" dirty="0"/>
              <a:t>Can you help Jane and me? </a:t>
            </a:r>
          </a:p>
          <a:p>
            <a:r>
              <a:rPr lang="es-AR" dirty="0"/>
              <a:t>Can </a:t>
            </a:r>
            <a:r>
              <a:rPr lang="es-AR" dirty="0" err="1"/>
              <a:t>you</a:t>
            </a:r>
            <a:r>
              <a:rPr lang="es-AR" dirty="0"/>
              <a:t> </a:t>
            </a:r>
            <a:r>
              <a:rPr lang="es-AR" dirty="0" err="1"/>
              <a:t>help</a:t>
            </a:r>
            <a:r>
              <a:rPr lang="es-AR" dirty="0"/>
              <a:t> </a:t>
            </a:r>
            <a:r>
              <a:rPr lang="es-AR" dirty="0" err="1"/>
              <a:t>us</a:t>
            </a:r>
            <a:r>
              <a:rPr lang="es-AR" dirty="0"/>
              <a:t>? </a:t>
            </a:r>
          </a:p>
          <a:p>
            <a:r>
              <a:rPr lang="en-US" b="1" dirty="0"/>
              <a:t>4 </a:t>
            </a:r>
            <a:r>
              <a:rPr lang="en-US" dirty="0"/>
              <a:t>I want to speak to David and Sally. </a:t>
            </a:r>
          </a:p>
          <a:p>
            <a:r>
              <a:rPr lang="en-US" dirty="0"/>
              <a:t>I want to speak to them. </a:t>
            </a:r>
          </a:p>
          <a:p>
            <a:r>
              <a:rPr lang="en-US" b="1" dirty="0"/>
              <a:t>5 </a:t>
            </a:r>
            <a:r>
              <a:rPr lang="en-US" dirty="0"/>
              <a:t>I love this song. </a:t>
            </a:r>
          </a:p>
          <a:p>
            <a:r>
              <a:rPr lang="es-AR" dirty="0"/>
              <a:t>I </a:t>
            </a:r>
            <a:r>
              <a:rPr lang="es-AR" dirty="0" err="1"/>
              <a:t>love</a:t>
            </a:r>
            <a:r>
              <a:rPr lang="es-AR" dirty="0"/>
              <a:t> </a:t>
            </a:r>
            <a:r>
              <a:rPr lang="es-AR" dirty="0" err="1"/>
              <a:t>it</a:t>
            </a:r>
            <a:r>
              <a:rPr lang="es-AR" dirty="0"/>
              <a:t>. </a:t>
            </a:r>
          </a:p>
          <a:p>
            <a:r>
              <a:rPr lang="en-US" b="1" dirty="0"/>
              <a:t>6 </a:t>
            </a:r>
            <a:r>
              <a:rPr lang="en-US" dirty="0"/>
              <a:t>I live near Catherine and Richard. </a:t>
            </a:r>
          </a:p>
          <a:p>
            <a:r>
              <a:rPr lang="es-AR" dirty="0"/>
              <a:t>I </a:t>
            </a:r>
            <a:r>
              <a:rPr lang="es-AR" dirty="0" err="1"/>
              <a:t>live</a:t>
            </a:r>
            <a:r>
              <a:rPr lang="es-AR" dirty="0"/>
              <a:t> </a:t>
            </a:r>
            <a:r>
              <a:rPr lang="es-AR" dirty="0" err="1"/>
              <a:t>near</a:t>
            </a:r>
            <a:r>
              <a:rPr lang="es-AR" dirty="0"/>
              <a:t> </a:t>
            </a:r>
            <a:r>
              <a:rPr lang="es-AR" dirty="0" err="1"/>
              <a:t>them</a:t>
            </a:r>
            <a:r>
              <a:rPr lang="es-AR" dirty="0"/>
              <a:t>. </a:t>
            </a:r>
          </a:p>
          <a:p>
            <a:r>
              <a:rPr lang="en-US" b="1" dirty="0"/>
              <a:t>7 </a:t>
            </a:r>
            <a:r>
              <a:rPr lang="en-US" dirty="0"/>
              <a:t>Wait for my brother and me! </a:t>
            </a:r>
          </a:p>
          <a:p>
            <a:r>
              <a:rPr lang="es-AR" dirty="0" err="1"/>
              <a:t>Wait</a:t>
            </a:r>
            <a:r>
              <a:rPr lang="es-AR" dirty="0"/>
              <a:t> </a:t>
            </a:r>
            <a:r>
              <a:rPr lang="es-AR" dirty="0" err="1"/>
              <a:t>for</a:t>
            </a:r>
            <a:r>
              <a:rPr lang="es-AR" dirty="0"/>
              <a:t> </a:t>
            </a:r>
            <a:r>
              <a:rPr lang="es-AR" dirty="0" err="1"/>
              <a:t>us</a:t>
            </a:r>
            <a:r>
              <a:rPr lang="es-AR" dirty="0"/>
              <a:t>! </a:t>
            </a:r>
          </a:p>
          <a:p>
            <a:r>
              <a:rPr lang="en-US" b="1" dirty="0"/>
              <a:t>8 </a:t>
            </a:r>
            <a:r>
              <a:rPr lang="en-US" dirty="0"/>
              <a:t>I don’t like these shoes. </a:t>
            </a:r>
          </a:p>
          <a:p>
            <a:r>
              <a:rPr lang="es-AR" dirty="0"/>
              <a:t>I </a:t>
            </a:r>
            <a:r>
              <a:rPr lang="es-AR" dirty="0" err="1"/>
              <a:t>don’t</a:t>
            </a:r>
            <a:r>
              <a:rPr lang="es-AR" dirty="0"/>
              <a:t> </a:t>
            </a:r>
            <a:r>
              <a:rPr lang="es-AR" dirty="0" err="1"/>
              <a:t>like</a:t>
            </a:r>
            <a:r>
              <a:rPr lang="es-AR" dirty="0"/>
              <a:t> </a:t>
            </a:r>
            <a:r>
              <a:rPr lang="es-AR" dirty="0" err="1"/>
              <a:t>them</a:t>
            </a:r>
            <a:r>
              <a:rPr lang="es-AR" dirty="0"/>
              <a:t>. </a:t>
            </a:r>
          </a:p>
          <a:p>
            <a:r>
              <a:rPr lang="en-US" b="1" dirty="0"/>
              <a:t>9 </a:t>
            </a:r>
            <a:r>
              <a:rPr lang="en-US" dirty="0"/>
              <a:t>Do you work with Suzanna? </a:t>
            </a:r>
          </a:p>
          <a:p>
            <a:r>
              <a:rPr lang="en-US" dirty="0"/>
              <a:t>Do you work with her? </a:t>
            </a:r>
          </a:p>
          <a:p>
            <a:r>
              <a:rPr lang="en-US" b="1" dirty="0"/>
              <a:t>10 </a:t>
            </a:r>
            <a:r>
              <a:rPr lang="en-US" dirty="0"/>
              <a:t>I see Jack every day. </a:t>
            </a:r>
          </a:p>
          <a:p>
            <a:r>
              <a:rPr lang="en-US" dirty="0"/>
              <a:t>I see him every day. 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71220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170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79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03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789" y="3133345"/>
            <a:ext cx="1521380" cy="58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944" y="231712"/>
            <a:ext cx="6667881" cy="654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09" y="231712"/>
            <a:ext cx="5085160" cy="1499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09" y="1898107"/>
            <a:ext cx="120015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F4e_ElemSB_6.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44359" y="4379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2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5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504" y="545202"/>
            <a:ext cx="6790944" cy="5253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EF4e_ElemSB_6.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73312" y="10149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6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38200" y="292608"/>
            <a:ext cx="10515600" cy="6217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b="1" dirty="0" smtClean="0">
                <a:solidFill>
                  <a:srgbClr val="FF0000"/>
                </a:solidFill>
              </a:rPr>
              <a:t>North </a:t>
            </a:r>
            <a:r>
              <a:rPr lang="es-MX" b="1" dirty="0" err="1" smtClean="0">
                <a:solidFill>
                  <a:srgbClr val="FF0000"/>
                </a:solidFill>
              </a:rPr>
              <a:t>African</a:t>
            </a:r>
            <a:r>
              <a:rPr lang="es-MX" b="1" dirty="0" smtClean="0">
                <a:solidFill>
                  <a:srgbClr val="FF0000"/>
                </a:solidFill>
              </a:rPr>
              <a:t>    </a:t>
            </a:r>
            <a:r>
              <a:rPr lang="es-MX" b="1" dirty="0" smtClean="0"/>
              <a:t>		</a:t>
            </a:r>
            <a:r>
              <a:rPr lang="es-MX" b="1" i="1" dirty="0" err="1" smtClean="0"/>
              <a:t>poor</a:t>
            </a:r>
            <a:r>
              <a:rPr lang="es-MX" b="1" dirty="0" smtClean="0"/>
              <a:t>				no </a:t>
            </a:r>
            <a:r>
              <a:rPr lang="es-MX" b="1" dirty="0" err="1" smtClean="0"/>
              <a:t>money</a:t>
            </a:r>
            <a:r>
              <a:rPr lang="es-MX" b="1" dirty="0" smtClean="0"/>
              <a:t> 		                </a:t>
            </a:r>
          </a:p>
          <a:p>
            <a:pPr marL="0" indent="0">
              <a:buNone/>
            </a:pPr>
            <a:r>
              <a:rPr lang="es-MX" b="1" dirty="0" err="1">
                <a:solidFill>
                  <a:srgbClr val="00B0F0"/>
                </a:solidFill>
              </a:rPr>
              <a:t>s</a:t>
            </a:r>
            <a:r>
              <a:rPr lang="es-MX" b="1" dirty="0" err="1" smtClean="0">
                <a:solidFill>
                  <a:srgbClr val="00B0F0"/>
                </a:solidFill>
              </a:rPr>
              <a:t>tory</a:t>
            </a:r>
            <a:r>
              <a:rPr lang="es-MX" b="1" dirty="0" smtClean="0">
                <a:solidFill>
                  <a:srgbClr val="00B0F0"/>
                </a:solidFill>
              </a:rPr>
              <a:t>	</a:t>
            </a:r>
            <a:r>
              <a:rPr lang="es-MX" b="1" dirty="0" smtClean="0"/>
              <a:t>			</a:t>
            </a:r>
            <a:r>
              <a:rPr lang="es-MX" b="1" dirty="0" err="1" smtClean="0">
                <a:solidFill>
                  <a:schemeClr val="accent2">
                    <a:lumMod val="75000"/>
                  </a:schemeClr>
                </a:solidFill>
              </a:rPr>
              <a:t>sweet</a:t>
            </a:r>
            <a:r>
              <a:rPr lang="es-MX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MX" b="1" dirty="0" err="1" smtClean="0">
                <a:solidFill>
                  <a:schemeClr val="accent2">
                    <a:lumMod val="75000"/>
                  </a:schemeClr>
                </a:solidFill>
              </a:rPr>
              <a:t>black</a:t>
            </a:r>
            <a:r>
              <a:rPr lang="es-MX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MX" b="1" dirty="0" err="1" smtClean="0">
                <a:solidFill>
                  <a:schemeClr val="accent2">
                    <a:lumMod val="75000"/>
                  </a:schemeClr>
                </a:solidFill>
              </a:rPr>
              <a:t>coffee</a:t>
            </a:r>
            <a:r>
              <a:rPr lang="es-MX" b="1" dirty="0" smtClean="0">
                <a:solidFill>
                  <a:schemeClr val="accent2">
                    <a:lumMod val="75000"/>
                  </a:schemeClr>
                </a:solidFill>
              </a:rPr>
              <a:t>		</a:t>
            </a:r>
            <a:r>
              <a:rPr lang="es-MX" b="1" smtClean="0">
                <a:solidFill>
                  <a:schemeClr val="accent2">
                    <a:lumMod val="75000"/>
                  </a:schemeClr>
                </a:solidFill>
              </a:rPr>
              <a:t>desert</a:t>
            </a:r>
            <a:endParaRPr lang="es-MX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s-MX" b="1" dirty="0" err="1">
                <a:solidFill>
                  <a:srgbClr val="FFC000"/>
                </a:solidFill>
              </a:rPr>
              <a:t>g</a:t>
            </a:r>
            <a:r>
              <a:rPr lang="es-MX" b="1" dirty="0" err="1" smtClean="0">
                <a:solidFill>
                  <a:srgbClr val="FFC000"/>
                </a:solidFill>
              </a:rPr>
              <a:t>lass</a:t>
            </a:r>
            <a:r>
              <a:rPr lang="es-MX" b="1" dirty="0" smtClean="0">
                <a:solidFill>
                  <a:srgbClr val="FFC000"/>
                </a:solidFill>
              </a:rPr>
              <a:t>	</a:t>
            </a:r>
            <a:r>
              <a:rPr lang="es-MX" b="1" dirty="0" smtClean="0"/>
              <a:t>			</a:t>
            </a:r>
            <a:r>
              <a:rPr lang="es-MX" b="1" dirty="0" err="1" smtClean="0"/>
              <a:t>sits</a:t>
            </a:r>
            <a:r>
              <a:rPr lang="es-MX" b="1" dirty="0" smtClean="0"/>
              <a:t> (v)			looks at (v)</a:t>
            </a:r>
          </a:p>
          <a:p>
            <a:pPr marL="0" indent="0">
              <a:buNone/>
            </a:pPr>
            <a:r>
              <a:rPr lang="es-MX" b="1" dirty="0" err="1" smtClean="0">
                <a:solidFill>
                  <a:srgbClr val="FF0000"/>
                </a:solidFill>
              </a:rPr>
              <a:t>Mother</a:t>
            </a:r>
            <a:r>
              <a:rPr lang="es-MX" b="1" dirty="0" smtClean="0">
                <a:solidFill>
                  <a:srgbClr val="FF0000"/>
                </a:solidFill>
              </a:rPr>
              <a:t>	</a:t>
            </a:r>
            <a:r>
              <a:rPr lang="es-MX" b="1" dirty="0" smtClean="0"/>
              <a:t>		</a:t>
            </a:r>
            <a:r>
              <a:rPr lang="es-MX" b="1" dirty="0" err="1" smtClean="0">
                <a:solidFill>
                  <a:schemeClr val="bg1">
                    <a:lumMod val="75000"/>
                  </a:schemeClr>
                </a:solidFill>
              </a:rPr>
              <a:t>silver</a:t>
            </a:r>
            <a:r>
              <a:rPr lang="es-MX" b="1" dirty="0" smtClean="0">
                <a:solidFill>
                  <a:schemeClr val="bg1">
                    <a:lumMod val="75000"/>
                  </a:schemeClr>
                </a:solidFill>
              </a:rPr>
              <a:t> ring	</a:t>
            </a:r>
            <a:r>
              <a:rPr lang="es-MX" b="1" dirty="0" smtClean="0"/>
              <a:t>		</a:t>
            </a:r>
            <a:r>
              <a:rPr lang="es-MX" b="1" dirty="0" err="1" smtClean="0"/>
              <a:t>sell</a:t>
            </a:r>
            <a:r>
              <a:rPr lang="es-MX" b="1" dirty="0" smtClean="0"/>
              <a:t> (v)</a:t>
            </a:r>
          </a:p>
          <a:p>
            <a:pPr marL="0" indent="0">
              <a:buNone/>
            </a:pPr>
            <a:r>
              <a:rPr lang="es-MX" b="1" dirty="0"/>
              <a:t>l</a:t>
            </a:r>
            <a:r>
              <a:rPr lang="es-MX" b="1" dirty="0" smtClean="0"/>
              <a:t>ook </a:t>
            </a:r>
            <a:r>
              <a:rPr lang="es-MX" b="1" dirty="0" err="1" smtClean="0"/>
              <a:t>after</a:t>
            </a:r>
            <a:r>
              <a:rPr lang="es-MX" b="1" dirty="0" smtClean="0"/>
              <a:t> (v)		</a:t>
            </a:r>
            <a:r>
              <a:rPr lang="es-MX" b="1" dirty="0" err="1" smtClean="0">
                <a:solidFill>
                  <a:srgbClr val="FF0000"/>
                </a:solidFill>
              </a:rPr>
              <a:t>husband</a:t>
            </a:r>
            <a:r>
              <a:rPr lang="es-MX" b="1" dirty="0" smtClean="0">
                <a:solidFill>
                  <a:srgbClr val="FF0000"/>
                </a:solidFill>
              </a:rPr>
              <a:t>	</a:t>
            </a:r>
            <a:r>
              <a:rPr lang="es-MX" b="1" dirty="0" smtClean="0"/>
              <a:t>		</a:t>
            </a:r>
            <a:r>
              <a:rPr lang="es-MX" b="1" dirty="0" err="1" smtClean="0">
                <a:solidFill>
                  <a:srgbClr val="FF0000"/>
                </a:solidFill>
              </a:rPr>
              <a:t>father’s</a:t>
            </a:r>
            <a:endParaRPr lang="es-MX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s-MX" b="1" dirty="0" err="1">
                <a:solidFill>
                  <a:srgbClr val="33CC33"/>
                </a:solidFill>
              </a:rPr>
              <a:t>h</a:t>
            </a:r>
            <a:r>
              <a:rPr lang="es-MX" b="1" dirty="0" err="1" smtClean="0">
                <a:solidFill>
                  <a:srgbClr val="33CC33"/>
                </a:solidFill>
              </a:rPr>
              <a:t>ouse</a:t>
            </a:r>
            <a:r>
              <a:rPr lang="es-MX" b="1" dirty="0" smtClean="0">
                <a:solidFill>
                  <a:srgbClr val="33CC33"/>
                </a:solidFill>
              </a:rPr>
              <a:t>		</a:t>
            </a:r>
            <a:r>
              <a:rPr lang="es-MX" b="1" dirty="0" smtClean="0"/>
              <a:t>		</a:t>
            </a:r>
            <a:r>
              <a:rPr lang="es-MX" b="1" dirty="0" err="1" smtClean="0"/>
              <a:t>help</a:t>
            </a:r>
            <a:r>
              <a:rPr lang="es-MX" b="1" dirty="0" smtClean="0"/>
              <a:t>  (v)                               </a:t>
            </a:r>
            <a:r>
              <a:rPr lang="es-MX" b="1" dirty="0" err="1" smtClean="0"/>
              <a:t>leave</a:t>
            </a:r>
            <a:r>
              <a:rPr lang="es-MX" b="1" dirty="0" smtClean="0"/>
              <a:t> (v)</a:t>
            </a:r>
          </a:p>
          <a:p>
            <a:pPr marL="0" indent="0">
              <a:buNone/>
            </a:pPr>
            <a:r>
              <a:rPr lang="es-MX" b="1" dirty="0" err="1"/>
              <a:t>t</a:t>
            </a:r>
            <a:r>
              <a:rPr lang="es-MX" b="1" dirty="0" err="1" smtClean="0"/>
              <a:t>wo</a:t>
            </a:r>
            <a:r>
              <a:rPr lang="es-MX" b="1" dirty="0" smtClean="0"/>
              <a:t> </a:t>
            </a:r>
            <a:r>
              <a:rPr lang="es-MX" b="1" dirty="0" err="1" smtClean="0"/>
              <a:t>rooms</a:t>
            </a:r>
            <a:r>
              <a:rPr lang="es-MX" b="1" dirty="0" smtClean="0"/>
              <a:t>			</a:t>
            </a:r>
            <a:r>
              <a:rPr lang="es-MX" b="1" dirty="0" err="1" smtClean="0"/>
              <a:t>give</a:t>
            </a:r>
            <a:r>
              <a:rPr lang="es-MX" b="1" dirty="0" smtClean="0"/>
              <a:t> (v)			</a:t>
            </a:r>
            <a:r>
              <a:rPr lang="es-MX" b="1" dirty="0" smtClean="0">
                <a:solidFill>
                  <a:srgbClr val="C00000"/>
                </a:solidFill>
              </a:rPr>
              <a:t>bread </a:t>
            </a:r>
          </a:p>
          <a:p>
            <a:pPr marL="0" indent="0">
              <a:buNone/>
            </a:pPr>
            <a:r>
              <a:rPr lang="es-MX" b="1" dirty="0" err="1">
                <a:solidFill>
                  <a:schemeClr val="accent2">
                    <a:lumMod val="75000"/>
                  </a:schemeClr>
                </a:solidFill>
              </a:rPr>
              <a:t>f</a:t>
            </a:r>
            <a:r>
              <a:rPr lang="es-MX" b="1" dirty="0" err="1" smtClean="0">
                <a:solidFill>
                  <a:schemeClr val="accent2">
                    <a:lumMod val="75000"/>
                  </a:schemeClr>
                </a:solidFill>
              </a:rPr>
              <a:t>ood</a:t>
            </a:r>
            <a:r>
              <a:rPr lang="es-MX" b="1" dirty="0" smtClean="0">
                <a:solidFill>
                  <a:schemeClr val="accent2">
                    <a:lumMod val="75000"/>
                  </a:schemeClr>
                </a:solidFill>
              </a:rPr>
              <a:t> and </a:t>
            </a:r>
            <a:r>
              <a:rPr lang="es-MX" b="1" dirty="0" err="1" smtClean="0">
                <a:solidFill>
                  <a:schemeClr val="accent2">
                    <a:lumMod val="75000"/>
                  </a:schemeClr>
                </a:solidFill>
              </a:rPr>
              <a:t>clothes</a:t>
            </a:r>
            <a:r>
              <a:rPr lang="es-MX" b="1" dirty="0" smtClean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es-MX" b="1" dirty="0" smtClean="0"/>
              <a:t>	</a:t>
            </a:r>
            <a:r>
              <a:rPr lang="es-MX" b="1" dirty="0" err="1" smtClean="0">
                <a:solidFill>
                  <a:srgbClr val="33CC33"/>
                </a:solidFill>
              </a:rPr>
              <a:t>water</a:t>
            </a:r>
            <a:r>
              <a:rPr lang="es-MX" b="1" dirty="0" smtClean="0">
                <a:solidFill>
                  <a:srgbClr val="33CC33"/>
                </a:solidFill>
              </a:rPr>
              <a:t> </a:t>
            </a:r>
            <a:r>
              <a:rPr lang="es-MX" b="1" dirty="0" smtClean="0"/>
              <a:t>			</a:t>
            </a:r>
            <a:r>
              <a:rPr lang="es-MX" b="1" dirty="0" err="1" smtClean="0">
                <a:solidFill>
                  <a:srgbClr val="FFC000"/>
                </a:solidFill>
              </a:rPr>
              <a:t>mountains</a:t>
            </a:r>
            <a:endParaRPr lang="es-MX" b="1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s-MX" b="1" i="1" dirty="0" err="1"/>
              <a:t>b</a:t>
            </a:r>
            <a:r>
              <a:rPr lang="es-MX" b="1" i="1" dirty="0" err="1" smtClean="0"/>
              <a:t>eautiful</a:t>
            </a:r>
            <a:r>
              <a:rPr lang="es-MX" b="1" i="1" dirty="0" smtClean="0"/>
              <a:t> </a:t>
            </a:r>
            <a:r>
              <a:rPr lang="es-MX" b="1" dirty="0" err="1" smtClean="0"/>
              <a:t>palace</a:t>
            </a:r>
            <a:r>
              <a:rPr lang="es-MX" b="1" dirty="0" smtClean="0"/>
              <a:t>		</a:t>
            </a:r>
            <a:r>
              <a:rPr lang="es-MX" b="1" dirty="0" err="1" smtClean="0">
                <a:solidFill>
                  <a:schemeClr val="accent2">
                    <a:lumMod val="75000"/>
                  </a:schemeClr>
                </a:solidFill>
              </a:rPr>
              <a:t>comfortable</a:t>
            </a:r>
            <a:r>
              <a:rPr lang="es-MX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MX" b="1" dirty="0" err="1" smtClean="0">
                <a:solidFill>
                  <a:schemeClr val="accent2">
                    <a:lumMod val="75000"/>
                  </a:schemeClr>
                </a:solidFill>
              </a:rPr>
              <a:t>bed</a:t>
            </a:r>
            <a:r>
              <a:rPr lang="es-MX" b="1" dirty="0" smtClean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es-MX" b="1" dirty="0" smtClean="0"/>
              <a:t>	</a:t>
            </a:r>
            <a:r>
              <a:rPr lang="es-MX" b="1" dirty="0" err="1" smtClean="0">
                <a:solidFill>
                  <a:srgbClr val="33CC33"/>
                </a:solidFill>
              </a:rPr>
              <a:t>windows</a:t>
            </a:r>
            <a:endParaRPr lang="es-MX" b="1" dirty="0" smtClean="0">
              <a:solidFill>
                <a:srgbClr val="33CC33"/>
              </a:solidFill>
            </a:endParaRPr>
          </a:p>
          <a:p>
            <a:pPr marL="0" indent="0">
              <a:buNone/>
            </a:pPr>
            <a:r>
              <a:rPr lang="es-MX" b="1" i="1" dirty="0" err="1"/>
              <a:t>s</a:t>
            </a:r>
            <a:r>
              <a:rPr lang="es-MX" b="1" i="1" dirty="0" err="1" smtClean="0"/>
              <a:t>urprised</a:t>
            </a:r>
            <a:r>
              <a:rPr lang="es-MX" b="1" i="1" dirty="0" smtClean="0"/>
              <a:t>	</a:t>
            </a:r>
            <a:r>
              <a:rPr lang="es-MX" b="1" dirty="0" smtClean="0"/>
              <a:t>		</a:t>
            </a:r>
            <a:r>
              <a:rPr lang="es-MX" b="1" i="1" dirty="0" err="1" smtClean="0"/>
              <a:t>wonderful</a:t>
            </a:r>
            <a:r>
              <a:rPr lang="es-MX" b="1" i="1" dirty="0" smtClean="0"/>
              <a:t>	</a:t>
            </a:r>
            <a:r>
              <a:rPr lang="es-MX" b="1" dirty="0" smtClean="0"/>
              <a:t>		a box</a:t>
            </a:r>
          </a:p>
          <a:p>
            <a:pPr marL="0" indent="0">
              <a:buNone/>
            </a:pPr>
            <a:r>
              <a:rPr lang="es-MX" b="1" dirty="0" smtClean="0">
                <a:solidFill>
                  <a:schemeClr val="bg1">
                    <a:lumMod val="65000"/>
                  </a:schemeClr>
                </a:solidFill>
              </a:rPr>
              <a:t>100 </a:t>
            </a:r>
            <a:r>
              <a:rPr lang="es-MX" b="1" dirty="0" err="1" smtClean="0">
                <a:solidFill>
                  <a:schemeClr val="bg1">
                    <a:lumMod val="65000"/>
                  </a:schemeClr>
                </a:solidFill>
              </a:rPr>
              <a:t>gold</a:t>
            </a:r>
            <a:r>
              <a:rPr lang="es-MX" b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MX" b="1" dirty="0" err="1" smtClean="0">
                <a:solidFill>
                  <a:schemeClr val="bg1">
                    <a:lumMod val="65000"/>
                  </a:schemeClr>
                </a:solidFill>
              </a:rPr>
              <a:t>coins</a:t>
            </a:r>
            <a:r>
              <a:rPr lang="es-MX" b="1" dirty="0" smtClean="0"/>
              <a:t>		</a:t>
            </a:r>
            <a:r>
              <a:rPr lang="es-MX" b="1" dirty="0" err="1" smtClean="0"/>
              <a:t>takes</a:t>
            </a:r>
            <a:r>
              <a:rPr lang="es-MX" b="1" dirty="0" smtClean="0"/>
              <a:t> (v)</a:t>
            </a:r>
          </a:p>
          <a:p>
            <a:endParaRPr lang="es-MX" dirty="0" smtClean="0"/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26543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8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81" y="473901"/>
            <a:ext cx="1581150" cy="138112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430" y="473901"/>
            <a:ext cx="2996339" cy="13811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769" y="486939"/>
            <a:ext cx="2540735" cy="13680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5" y="2851150"/>
            <a:ext cx="5657850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270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298B5B5-3D7F-4DF5-8B0C-1E9A869EDA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AR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6A</a:t>
            </a:r>
            <a:endParaRPr lang="es-AR"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0C320216-8A71-4967-B23E-6C38CDE97B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643872" cy="1655762"/>
          </a:xfrm>
        </p:spPr>
        <p:txBody>
          <a:bodyPr>
            <a:normAutofit fontScale="77500" lnSpcReduction="20000"/>
          </a:bodyPr>
          <a:lstStyle/>
          <a:p>
            <a:r>
              <a:rPr lang="es-MX" sz="8800" dirty="0" smtClean="0"/>
              <a:t>A NORTH AFRICAN STORY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66598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82" y="713740"/>
            <a:ext cx="5633085" cy="512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503" y="713740"/>
            <a:ext cx="4285892" cy="2974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F4e_ElemSB_1.1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2752" y="4379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9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919890" y="614279"/>
            <a:ext cx="53778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Reading in English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90" y="2170176"/>
            <a:ext cx="6868729" cy="841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6803136" y="3755136"/>
            <a:ext cx="5096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I </a:t>
            </a:r>
            <a:r>
              <a:rPr lang="es-MX" sz="2400" b="1" dirty="0" err="1" smtClean="0">
                <a:solidFill>
                  <a:srgbClr val="FF0000"/>
                </a:solidFill>
              </a:rPr>
              <a:t>usually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read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on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paper</a:t>
            </a:r>
            <a:r>
              <a:rPr lang="es-MX" sz="2400" b="1" dirty="0" smtClean="0">
                <a:solidFill>
                  <a:srgbClr val="FF0000"/>
                </a:solidFill>
              </a:rPr>
              <a:t> / </a:t>
            </a:r>
            <a:r>
              <a:rPr lang="es-MX" sz="2400" b="1" dirty="0" err="1" smtClean="0">
                <a:solidFill>
                  <a:srgbClr val="FF0000"/>
                </a:solidFill>
              </a:rPr>
              <a:t>on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screen</a:t>
            </a:r>
            <a:r>
              <a:rPr lang="es-MX" sz="2400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es-MX" sz="2400" b="1" dirty="0" smtClean="0">
                <a:solidFill>
                  <a:srgbClr val="FF0000"/>
                </a:solidFill>
              </a:rPr>
              <a:t>I </a:t>
            </a:r>
            <a:r>
              <a:rPr lang="es-MX" sz="2400" b="1" dirty="0" err="1" smtClean="0">
                <a:solidFill>
                  <a:srgbClr val="FF0000"/>
                </a:solidFill>
              </a:rPr>
              <a:t>prefer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reading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on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paper</a:t>
            </a:r>
            <a:r>
              <a:rPr lang="es-MX" sz="2400" b="1" dirty="0" smtClean="0">
                <a:solidFill>
                  <a:srgbClr val="FF0000"/>
                </a:solidFill>
              </a:rPr>
              <a:t> / </a:t>
            </a:r>
            <a:r>
              <a:rPr lang="es-MX" sz="2400" b="1" dirty="0" err="1" smtClean="0">
                <a:solidFill>
                  <a:srgbClr val="FF0000"/>
                </a:solidFill>
              </a:rPr>
              <a:t>on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screen</a:t>
            </a:r>
            <a:r>
              <a:rPr lang="es-MX" sz="2400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es-MX" sz="2400" b="1" dirty="0" err="1" smtClean="0">
                <a:solidFill>
                  <a:srgbClr val="FF0000"/>
                </a:solidFill>
              </a:rPr>
              <a:t>Because</a:t>
            </a:r>
            <a:r>
              <a:rPr lang="es-MX" sz="2400" b="1" dirty="0" smtClean="0">
                <a:solidFill>
                  <a:srgbClr val="FF0000"/>
                </a:solidFill>
              </a:rPr>
              <a:t> I </a:t>
            </a:r>
            <a:r>
              <a:rPr lang="es-MX" sz="2400" b="1" dirty="0" err="1" smtClean="0">
                <a:solidFill>
                  <a:srgbClr val="FF0000"/>
                </a:solidFill>
              </a:rPr>
              <a:t>like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it</a:t>
            </a:r>
            <a:r>
              <a:rPr lang="es-MX" sz="2400" b="1" dirty="0" smtClean="0">
                <a:solidFill>
                  <a:srgbClr val="FF0000"/>
                </a:solidFill>
              </a:rPr>
              <a:t>.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315" y="2847752"/>
            <a:ext cx="5029077" cy="32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864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773" y="764920"/>
            <a:ext cx="5673742" cy="5757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919890" y="614279"/>
            <a:ext cx="53778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Reading in English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633472" y="2377440"/>
            <a:ext cx="1121664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dirty="0" smtClean="0"/>
              <a:t>PAGE 105</a:t>
            </a:r>
            <a:endParaRPr lang="es-A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539" y="3336327"/>
            <a:ext cx="4212590" cy="52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930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3275013"/>
            <a:ext cx="87630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626" y="2231136"/>
            <a:ext cx="5782448" cy="2163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4 Conector recto de flecha"/>
          <p:cNvCxnSpPr/>
          <p:nvPr/>
        </p:nvCxnSpPr>
        <p:spPr>
          <a:xfrm>
            <a:off x="3401568" y="2999232"/>
            <a:ext cx="633984" cy="84124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 de flecha"/>
          <p:cNvCxnSpPr/>
          <p:nvPr/>
        </p:nvCxnSpPr>
        <p:spPr>
          <a:xfrm>
            <a:off x="4846320" y="2892044"/>
            <a:ext cx="1687830" cy="109474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/>
          <p:nvPr/>
        </p:nvCxnSpPr>
        <p:spPr>
          <a:xfrm flipH="1">
            <a:off x="4846320" y="3041968"/>
            <a:ext cx="1566672" cy="79851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/>
          <p:nvPr/>
        </p:nvCxnSpPr>
        <p:spPr>
          <a:xfrm>
            <a:off x="7601712" y="2892044"/>
            <a:ext cx="633984" cy="84124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800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472" y="507226"/>
            <a:ext cx="8485631" cy="5985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0302240" y="902208"/>
            <a:ext cx="1511808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WHAT CAN YOU SEE?</a:t>
            </a:r>
            <a:endParaRPr lang="es-A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81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019" y="312007"/>
            <a:ext cx="337185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1" y="207264"/>
            <a:ext cx="7806608" cy="6507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F4e_ElemSB_6.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97440" y="1624584"/>
            <a:ext cx="609600" cy="6096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1883664" y="6327648"/>
            <a:ext cx="554736" cy="7315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6 Rectángulo"/>
          <p:cNvSpPr/>
          <p:nvPr/>
        </p:nvSpPr>
        <p:spPr>
          <a:xfrm>
            <a:off x="2359152" y="5303520"/>
            <a:ext cx="652272" cy="5486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Rectángulo"/>
          <p:cNvSpPr/>
          <p:nvPr/>
        </p:nvSpPr>
        <p:spPr>
          <a:xfrm>
            <a:off x="1328928" y="5010912"/>
            <a:ext cx="554736" cy="7315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Rectángulo"/>
          <p:cNvSpPr/>
          <p:nvPr/>
        </p:nvSpPr>
        <p:spPr>
          <a:xfrm>
            <a:off x="5699760" y="2523744"/>
            <a:ext cx="554736" cy="7315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0101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7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51" y="286776"/>
            <a:ext cx="7290817" cy="384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" y="4224972"/>
            <a:ext cx="55054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" y="4999609"/>
            <a:ext cx="561975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" y="5742559"/>
            <a:ext cx="3143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079" y="4239259"/>
            <a:ext cx="55530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079" y="5042408"/>
            <a:ext cx="35814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72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308</Words>
  <Application>Microsoft Office PowerPoint</Application>
  <PresentationFormat>Personalizado</PresentationFormat>
  <Paragraphs>85</Paragraphs>
  <Slides>17</Slides>
  <Notes>0</Notes>
  <HiddenSlides>0</HiddenSlides>
  <MMClips>8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18" baseType="lpstr">
      <vt:lpstr>Tema de Office</vt:lpstr>
      <vt:lpstr>Presentación de PowerPoint</vt:lpstr>
      <vt:lpstr>6A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gladysmaba@outlook.com</cp:lastModifiedBy>
  <cp:revision>50</cp:revision>
  <dcterms:created xsi:type="dcterms:W3CDTF">2020-04-08T01:26:02Z</dcterms:created>
  <dcterms:modified xsi:type="dcterms:W3CDTF">2025-05-22T01:32:25Z</dcterms:modified>
</cp:coreProperties>
</file>