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sldIdLst>
    <p:sldId id="322" r:id="rId3"/>
    <p:sldId id="324" r:id="rId4"/>
    <p:sldId id="325" r:id="rId5"/>
    <p:sldId id="323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8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0-03-21T16:17:53.26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9CA6DA-E631-447C-90D2-713448FAB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93EEB49-5E1D-4D20-A7A2-1307469E8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2A03D8C-014A-42DC-BCB6-8E7B3114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DB0547C-369E-49F1-A4B7-59ACA832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DBF1B44-D811-48C9-BA9F-8B9FD90D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177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EF17CF-DE27-423B-A6B7-CFD734A7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7114B30-0781-4C8C-9CA4-45859366A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37E116E-7514-47D1-A40D-ED7F2984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1284F3E-AEDE-4C51-9B33-D79A6FFE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B23C106-DEED-465E-9F66-3CEEAA48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431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7109127-34BB-4087-8B96-DAAD46911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D8BB56E-3C13-46C1-9A25-33CE0E6C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1D96AF-090C-4215-ADCF-86631526D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5CC97D-E4A4-4BF2-A7ED-3EBC37AC2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718F8BE-C7F5-45F8-964A-0077B8C4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791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s-AR"/>
          </a:p>
        </p:txBody>
      </p:sp>
      <p:sp>
        <p:nvSpPr>
          <p:cNvPr id="10" name="9 Rectángulo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s-AR"/>
          </a:p>
        </p:txBody>
      </p:sp>
      <p:sp>
        <p:nvSpPr>
          <p:cNvPr id="9" name="8 Rectángulo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76E41A-2404-4BC4-9648-3A78BA44E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5D7D8A4-18DE-46E7-AC38-5B00D5957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5759F11-AA50-484F-B693-48BF0AFAA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68F845E-F088-4028-AC41-5F922752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BEB45FF-810B-40AD-B5F1-9DB7FBC7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81977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11E8B-AB64-40AC-8847-FA3FB897F3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897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F2D5-82EC-43C3-8748-1D7323A6D61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49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2DD961-642C-44FE-B584-4C6A5241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1B18D45-D095-42F1-A26F-7D2EF0E43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2C20D18-0E9F-4D48-A35B-87F46C5F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65AFA17-8C89-4D8B-B376-37F509F6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870FC2E-D28D-44C6-869A-AC8F6F9A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928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2A0F4F-CB33-43D1-BA5A-F17681C2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06D6D6F-1356-4C51-A855-C71A56BC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0F630AF-4887-431D-BDFC-41A6058FB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94323A5-A10D-49E5-BC4A-921CD965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41A72B2-491E-4446-A631-C90B359D9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E1FCEDD-55CB-4902-99E4-08615FBA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682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D9389A-3460-45D0-B628-92C82ACBD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43878A1-8839-47AE-AAFC-B12F89287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BBE9C2D-3DC2-43A8-A644-5718499DD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8E14A5A-E33B-4EC2-AD3D-3F2575817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BBB9798-2149-4452-A9A1-A63968C8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98165A1-2A51-432D-B727-504E9E8F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19E9F1FF-E115-4333-B606-C87B0E99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044CCB2-BB54-47EB-A1FA-8C53CF7A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418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ACC96B-96DE-432F-89F9-B52A7C9F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09E779E-BE83-4B4A-A1DF-4B55C2A0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A7AAAE8-3AAE-4D3B-AA52-3532F861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6D106C5-5089-4DBA-8092-70EFCAB20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96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233FDEC0-0F9D-4B89-9E34-80A264B6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9C98836-FA81-4848-BCB2-87A500EE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CFA8722-CF2B-4612-AC05-21768A298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731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A517AD-9226-4523-833A-2794079A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29692EE-EA6C-4693-BC00-06AE470D6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CDF6545-44D2-424A-884E-4F9719F00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FA3D447-F32E-4D35-BEC1-486F5291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D8C56DA-2DBC-4F4F-AC58-463099DC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423F011-96D7-4C32-AB59-76C6ED51C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497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D77CCC-937A-4EDA-81B1-107085E6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D7850BA6-AC24-4163-A087-649C45471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59E82A6-A08F-4628-84E9-2E51E593D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28D697B-DCB2-4FC4-9868-28154E69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503EA64-FBB0-410C-902F-9170B6D7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046893B-5B50-4744-AE90-994C58BD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28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613FEF2-C19F-44B0-8CEC-4BA1C3C2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F827BD-F8F1-42CF-8B51-3965553D5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3FD2887-6554-423A-B781-CF700287C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A8E5F01-A7A5-4A66-A108-682B89E82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E2D5426-946D-4D12-95B5-9258B9F67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235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A09BA04-3B94-4BC1-B508-E1DA3D51B2A4}" type="datetimeFigureOut">
              <a:rPr lang="es-AR" smtClean="0"/>
              <a:t>11/4/2022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E45896F-70E3-4EEA-A294-45E19A2D005D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7.emf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hyperlink" Target="https://www.google.com.ar/url?sa=i&amp;rct=j&amp;q=&amp;esrc=s&amp;frm=1&amp;source=images&amp;cd=&amp;cad=rja&amp;uact=8&amp;ved=0ahUKEwi02Mnm-uHLAhUDiJAKHdX2DK8QjRwIBw&amp;url=https://www.pinterest.com/jenniferleger4/big-bang-theory-photo-jokes/&amp;bvm=bv.117868183,d.Y2I&amp;psig=AFQjCNFnqEIOoMIjYeiM2wSr9oWsQ4G3bg&amp;ust=145919910946392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11" y="1498600"/>
            <a:ext cx="10142829" cy="329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087917" y="936315"/>
            <a:ext cx="9278583" cy="5400985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3600" dirty="0">
                <a:latin typeface="Aharoni" panose="02010803020104030203" pitchFamily="2" charset="-79"/>
                <a:cs typeface="Aharoni" panose="02010803020104030203" pitchFamily="2" charset="-79"/>
              </a:rPr>
              <a:t>Be + to </a:t>
            </a:r>
            <a:r>
              <a:rPr lang="es-E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infinitive</a:t>
            </a:r>
            <a:r>
              <a:rPr lang="es-ES" sz="3600" dirty="0">
                <a:latin typeface="Aharoni" panose="02010803020104030203" pitchFamily="2" charset="-79"/>
                <a:cs typeface="Aharoni" panose="02010803020104030203" pitchFamily="2" charset="-79"/>
              </a:rPr>
              <a:t> indica</a:t>
            </a:r>
            <a:r>
              <a:rPr lang="es-E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  <a:p>
            <a:pPr marL="0" indent="0" algn="ctr">
              <a:buNone/>
            </a:pPr>
            <a:r>
              <a:rPr lang="es-ES" sz="2800" i="1" dirty="0" smtClean="0"/>
              <a:t>un </a:t>
            </a:r>
            <a:r>
              <a:rPr lang="es-ES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el futuro</a:t>
            </a:r>
            <a:r>
              <a:rPr lang="es-ES" sz="2800" i="1" dirty="0"/>
              <a:t> que se traduce como </a:t>
            </a:r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a</a:t>
            </a:r>
            <a:r>
              <a:rPr lang="es-ES" sz="2800" i="1" dirty="0"/>
              <a:t> hacer algo, o </a:t>
            </a:r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haber de </a:t>
            </a:r>
            <a:r>
              <a:rPr lang="es-ES" sz="2800" i="1" dirty="0"/>
              <a:t>hacer algo.</a:t>
            </a:r>
            <a:endParaRPr lang="en-US" sz="2800" dirty="0"/>
          </a:p>
          <a:p>
            <a:pPr marL="0" indent="0">
              <a:lnSpc>
                <a:spcPts val="2900"/>
              </a:lnSpc>
              <a:buNone/>
            </a:pPr>
            <a:r>
              <a:rPr lang="en-US" sz="2800" dirty="0"/>
              <a:t>The president is to visit this </a:t>
            </a:r>
            <a:r>
              <a:rPr lang="en-US" sz="2800" dirty="0" smtClean="0"/>
              <a:t>area.</a:t>
            </a:r>
          </a:p>
          <a:p>
            <a:pPr marL="0" indent="0">
              <a:lnSpc>
                <a:spcPts val="2900"/>
              </a:lnSpc>
              <a:buNone/>
            </a:pPr>
            <a:r>
              <a:rPr lang="en-US" sz="2800" dirty="0" smtClean="0"/>
              <a:t>They </a:t>
            </a:r>
            <a:r>
              <a:rPr lang="en-US" sz="2800" dirty="0"/>
              <a:t>are to build new schools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lnSpc>
                <a:spcPts val="2900"/>
              </a:lnSpc>
              <a:buNone/>
            </a:pPr>
            <a:r>
              <a:rPr lang="en-US" sz="2800" dirty="0" smtClean="0"/>
              <a:t>We </a:t>
            </a:r>
            <a:r>
              <a:rPr lang="en-US" sz="2800" dirty="0"/>
              <a:t>are to heat our homes with solar units</a:t>
            </a:r>
            <a:r>
              <a:rPr lang="en-US" dirty="0" smtClean="0"/>
              <a:t>. </a:t>
            </a:r>
          </a:p>
          <a:p>
            <a:pPr marL="0" indent="0">
              <a:lnSpc>
                <a:spcPts val="1100"/>
              </a:lnSpc>
              <a:buNone/>
            </a:pPr>
            <a:endParaRPr lang="en-US" sz="2800" i="1" dirty="0"/>
          </a:p>
          <a:p>
            <a:pPr marL="0" indent="0">
              <a:lnSpc>
                <a:spcPts val="2900"/>
              </a:lnSpc>
              <a:buNone/>
            </a:pPr>
            <a:r>
              <a:rPr lang="es-ES" sz="2800" i="1" dirty="0" smtClean="0"/>
              <a:t>una </a:t>
            </a:r>
            <a:r>
              <a:rPr lang="es-ES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obligación</a:t>
            </a:r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futura, orden o instrucción, </a:t>
            </a:r>
            <a:r>
              <a:rPr lang="es-ES" sz="2800" i="1" dirty="0"/>
              <a:t>que se traduce como </a:t>
            </a:r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tener que hacer algo, o deber hacer algo</a:t>
            </a:r>
          </a:p>
          <a:p>
            <a:pPr marL="0" indent="0">
              <a:buNone/>
            </a:pPr>
            <a:r>
              <a:rPr lang="en-US" sz="2800" dirty="0"/>
              <a:t>Everybody is to leave this room now.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Employees </a:t>
            </a:r>
            <a:r>
              <a:rPr lang="en-US" sz="2800" dirty="0"/>
              <a:t>are to follow the instructions carefully. </a:t>
            </a:r>
            <a:endParaRPr lang="en-US" sz="2800" dirty="0" smtClean="0"/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…</a:t>
            </a:r>
          </a:p>
          <a:p>
            <a:pPr marL="0" indent="0">
              <a:buNone/>
            </a:pPr>
            <a:r>
              <a:rPr lang="es-ES" sz="2800" i="1" dirty="0" smtClean="0"/>
              <a:t>una </a:t>
            </a:r>
            <a:r>
              <a:rPr lang="es-ES" sz="2800" i="1" dirty="0"/>
              <a:t>indicación futura </a:t>
            </a:r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pasado: Ir a /tener que</a:t>
            </a:r>
          </a:p>
          <a:p>
            <a:pPr marL="0" indent="0">
              <a:buNone/>
            </a:pPr>
            <a:r>
              <a:rPr lang="en-US" sz="2800" dirty="0"/>
              <a:t>He was to oil the shafts. 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xmlns="" id="{1CFC1561-4BE8-4416-AC9E-EC84F5DE4C46}"/>
              </a:ext>
            </a:extLst>
          </p:cNvPr>
          <p:cNvSpPr/>
          <p:nvPr/>
        </p:nvSpPr>
        <p:spPr>
          <a:xfrm>
            <a:off x="937949" y="1711107"/>
            <a:ext cx="576064" cy="3176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xmlns="" id="{212028C2-AFC6-4775-BEFE-6EA3453F7A4A}"/>
              </a:ext>
            </a:extLst>
          </p:cNvPr>
          <p:cNvSpPr/>
          <p:nvPr/>
        </p:nvSpPr>
        <p:spPr>
          <a:xfrm>
            <a:off x="937949" y="4114304"/>
            <a:ext cx="576064" cy="3176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A45A4F15-8EE8-477B-A87B-7E6DFD6C4683}"/>
              </a:ext>
            </a:extLst>
          </p:cNvPr>
          <p:cNvSpPr/>
          <p:nvPr/>
        </p:nvSpPr>
        <p:spPr>
          <a:xfrm>
            <a:off x="937949" y="5696396"/>
            <a:ext cx="576064" cy="3176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3F396DB-701A-4EF9-81E5-D7CDB692F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5689600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395569" y="4431978"/>
            <a:ext cx="4527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Todos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deben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abandonar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habitación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ahora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754992" y="5829404"/>
            <a:ext cx="3281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Iba</a:t>
            </a:r>
            <a:r>
              <a:rPr lang="en-US" dirty="0">
                <a:solidFill>
                  <a:srgbClr val="FF0000"/>
                </a:solidFill>
              </a:rPr>
              <a:t> a </a:t>
            </a:r>
            <a:r>
              <a:rPr lang="en-US" dirty="0" err="1">
                <a:solidFill>
                  <a:srgbClr val="FF0000"/>
                </a:solidFill>
              </a:rPr>
              <a:t>aceitar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ejes</a:t>
            </a:r>
            <a:r>
              <a:rPr lang="en-US" dirty="0">
                <a:solidFill>
                  <a:srgbClr val="FF0000"/>
                </a:solidFill>
              </a:rPr>
              <a:t> /tenia </a:t>
            </a:r>
            <a:r>
              <a:rPr lang="en-US" dirty="0" smtClean="0">
                <a:solidFill>
                  <a:srgbClr val="FF0000"/>
                </a:solidFill>
              </a:rPr>
              <a:t>que…</a:t>
            </a:r>
            <a:endParaRPr lang="en-US" sz="3600" dirty="0"/>
          </a:p>
        </p:txBody>
      </p:sp>
      <p:sp>
        <p:nvSpPr>
          <p:cNvPr id="9" name="8 Rectángulo"/>
          <p:cNvSpPr/>
          <p:nvPr/>
        </p:nvSpPr>
        <p:spPr>
          <a:xfrm>
            <a:off x="3365356" y="20935"/>
            <a:ext cx="6070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ir a / tener 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que</a:t>
            </a:r>
            <a:endParaRPr lang="es-A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0" y="1126332"/>
            <a:ext cx="20740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i="1" u="sng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plan</a:t>
            </a:r>
            <a:endParaRPr lang="es-AR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-99083" y="3591084"/>
            <a:ext cx="227078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obligación</a:t>
            </a:r>
            <a:endParaRPr lang="es-AR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40633" y="20935"/>
            <a:ext cx="2249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FUTURO</a:t>
            </a:r>
            <a:endParaRPr lang="es-A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92"/>
    </mc:Choice>
    <mc:Fallback xmlns="">
      <p:transition spd="slow" advTm="17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7004"/>
            <a:ext cx="10972800" cy="1744196"/>
          </a:xfrm>
        </p:spPr>
        <p:txBody>
          <a:bodyPr>
            <a:normAutofit/>
          </a:bodyPr>
          <a:lstStyle/>
          <a:p>
            <a:pPr algn="ctr"/>
            <a:r>
              <a:rPr lang="es-ES" sz="4000" i="1" dirty="0"/>
              <a:t/>
            </a:r>
            <a:br>
              <a:rPr lang="es-ES" sz="4000" i="1" dirty="0"/>
            </a:br>
            <a:r>
              <a:rPr lang="es-ES" sz="2400" b="1" i="1" dirty="0"/>
              <a:t>(Be + </a:t>
            </a:r>
            <a:r>
              <a:rPr lang="es-ES" sz="2400" b="1" i="1" dirty="0" err="1"/>
              <a:t>about</a:t>
            </a:r>
            <a:r>
              <a:rPr lang="es-ES" sz="2400" b="1" i="1" dirty="0"/>
              <a:t> + to </a:t>
            </a:r>
            <a:r>
              <a:rPr lang="es-ES" sz="2400" b="1" i="1" dirty="0" err="1"/>
              <a:t>infinitive</a:t>
            </a:r>
            <a:r>
              <a:rPr lang="es-ES" sz="2400" b="1" i="1" dirty="0"/>
              <a:t>)  </a:t>
            </a:r>
            <a:r>
              <a:rPr lang="es-ES" sz="2400" b="1" i="1" dirty="0" smtClean="0"/>
              <a:t/>
            </a:r>
            <a:br>
              <a:rPr lang="es-ES" sz="2400" b="1" i="1" dirty="0" smtClean="0"/>
            </a:br>
            <a:r>
              <a:rPr lang="es-ES" sz="2400" b="1" i="1" dirty="0" smtClean="0"/>
              <a:t>Es </a:t>
            </a:r>
            <a:r>
              <a:rPr lang="es-ES" sz="2400" b="1" i="1" dirty="0"/>
              <a:t>futuro con idea de proximidad a la acción</a:t>
            </a:r>
            <a:r>
              <a:rPr lang="es-ES" sz="2400" b="1" dirty="0"/>
              <a:t> </a:t>
            </a:r>
          </a:p>
        </p:txBody>
      </p:sp>
      <p:sp>
        <p:nvSpPr>
          <p:cNvPr id="820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8202" name="Rectangle 4"/>
          <p:cNvSpPr>
            <a:spLocks noChangeArrowheads="1"/>
          </p:cNvSpPr>
          <p:nvPr/>
        </p:nvSpPr>
        <p:spPr bwMode="auto">
          <a:xfrm>
            <a:off x="1412876" y="2365378"/>
            <a:ext cx="9305924" cy="276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514350" indent="-514350">
              <a:lnSpc>
                <a:spcPct val="155000"/>
              </a:lnSpc>
              <a:buFont typeface="+mj-lt"/>
              <a:buAutoNum type="arabicPeriod" startAt="21"/>
              <a:tabLst>
                <a:tab pos="457200" algn="r"/>
                <a:tab pos="2700338" algn="ctr"/>
                <a:tab pos="5400675" algn="r"/>
              </a:tabLst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It is about to boil. </a:t>
            </a: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 marL="514350" indent="-514350">
              <a:lnSpc>
                <a:spcPct val="155000"/>
              </a:lnSpc>
              <a:buFont typeface="+mj-lt"/>
              <a:buAutoNum type="arabicPeriod" startAt="21"/>
              <a:tabLst>
                <a:tab pos="457200" algn="r"/>
                <a:tab pos="2700338" algn="ctr"/>
                <a:tab pos="5400675" algn="r"/>
              </a:tabLs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They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were about to modify the plans for the house. </a:t>
            </a: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55000"/>
              </a:lnSpc>
              <a:tabLst>
                <a:tab pos="457200" algn="r"/>
                <a:tab pos="2700338" algn="ctr"/>
                <a:tab pos="5400675" algn="r"/>
              </a:tabLst>
            </a:pP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55000"/>
              </a:lnSpc>
              <a:tabLst>
                <a:tab pos="457200" algn="r"/>
                <a:tab pos="2700338" algn="ctr"/>
                <a:tab pos="5400675" algn="r"/>
              </a:tabLs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23. Was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he about to change the diagram?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C674DFA-1859-4346-8B56-F4C1B54A4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9991" y="5727700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5050190" y="2490585"/>
            <a:ext cx="3832844" cy="475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5000"/>
              </a:lnSpc>
              <a:tabLst>
                <a:tab pos="457200" algn="r"/>
                <a:tab pos="2700338" algn="ctr"/>
                <a:tab pos="5400675" algn="r"/>
              </a:tabLst>
            </a:pPr>
            <a:r>
              <a:rPr lang="en-US" b="1" dirty="0" err="1">
                <a:solidFill>
                  <a:srgbClr val="FF0000"/>
                </a:solidFill>
              </a:rPr>
              <a:t>Está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por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hervir</a:t>
            </a:r>
            <a:r>
              <a:rPr lang="en-US" b="1" dirty="0">
                <a:solidFill>
                  <a:srgbClr val="FF0000"/>
                </a:solidFill>
              </a:rPr>
              <a:t>/ </a:t>
            </a:r>
            <a:r>
              <a:rPr lang="en-US" b="1" dirty="0" err="1">
                <a:solidFill>
                  <a:srgbClr val="FF0000"/>
                </a:solidFill>
              </a:rPr>
              <a:t>está</a:t>
            </a:r>
            <a:r>
              <a:rPr lang="en-US" b="1" dirty="0">
                <a:solidFill>
                  <a:srgbClr val="FF0000"/>
                </a:solidFill>
              </a:rPr>
              <a:t> a </a:t>
            </a:r>
            <a:r>
              <a:rPr lang="en-US" b="1" dirty="0" err="1">
                <a:solidFill>
                  <a:srgbClr val="FF0000"/>
                </a:solidFill>
              </a:rPr>
              <a:t>punto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hervir</a:t>
            </a:r>
            <a:endParaRPr lang="es-ES" sz="3600" b="1" dirty="0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65691" y="3747295"/>
            <a:ext cx="9004300" cy="47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5000"/>
              </a:lnSpc>
              <a:tabLst>
                <a:tab pos="457200" algn="r"/>
                <a:tab pos="2700338" algn="ctr"/>
                <a:tab pos="5400675" algn="r"/>
              </a:tabLst>
            </a:pPr>
            <a:r>
              <a:rPr lang="en-US" b="1" dirty="0" err="1">
                <a:solidFill>
                  <a:srgbClr val="FF0000"/>
                </a:solidFill>
              </a:rPr>
              <a:t>Estaban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por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modificar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los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planos</a:t>
            </a:r>
            <a:r>
              <a:rPr lang="en-US" b="1" dirty="0">
                <a:solidFill>
                  <a:srgbClr val="FF0000"/>
                </a:solidFill>
              </a:rPr>
              <a:t> de la casa</a:t>
            </a:r>
            <a:r>
              <a:rPr lang="en-US" b="1" dirty="0" smtClean="0">
                <a:solidFill>
                  <a:srgbClr val="FF0000"/>
                </a:solidFill>
              </a:rPr>
              <a:t>./ </a:t>
            </a:r>
            <a:r>
              <a:rPr lang="en-US" b="1" dirty="0" err="1">
                <a:solidFill>
                  <a:srgbClr val="FF0000"/>
                </a:solidFill>
              </a:rPr>
              <a:t>Estaban</a:t>
            </a:r>
            <a:r>
              <a:rPr lang="en-US" b="1" dirty="0">
                <a:solidFill>
                  <a:srgbClr val="FF0000"/>
                </a:solidFill>
              </a:rPr>
              <a:t> a </a:t>
            </a:r>
            <a:r>
              <a:rPr lang="en-US" b="1" dirty="0" err="1">
                <a:solidFill>
                  <a:srgbClr val="FF0000"/>
                </a:solidFill>
              </a:rPr>
              <a:t>punto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modificar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los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planos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687524" y="4512772"/>
            <a:ext cx="3299301" cy="521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5000"/>
              </a:lnSpc>
              <a:tabLst>
                <a:tab pos="457200" algn="r"/>
                <a:tab pos="2700338" algn="ctr"/>
                <a:tab pos="5400675" algn="r"/>
              </a:tabLst>
            </a:pPr>
            <a:r>
              <a:rPr lang="en-US" b="1" dirty="0" err="1">
                <a:solidFill>
                  <a:srgbClr val="FF0000"/>
                </a:solidFill>
              </a:rPr>
              <a:t>Estaba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por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cambiar</a:t>
            </a:r>
            <a:r>
              <a:rPr lang="en-US" b="1" dirty="0">
                <a:solidFill>
                  <a:srgbClr val="FF0000"/>
                </a:solidFill>
              </a:rPr>
              <a:t> el </a:t>
            </a:r>
            <a:r>
              <a:rPr lang="en-US" b="1" dirty="0" err="1">
                <a:solidFill>
                  <a:srgbClr val="FF0000"/>
                </a:solidFill>
              </a:rPr>
              <a:t>diagrama</a:t>
            </a:r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346442" y="262235"/>
            <a:ext cx="837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Estar por / estar a punto de  </a:t>
            </a:r>
            <a:endParaRPr lang="es-A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55"/>
    </mc:Choice>
    <mc:Fallback xmlns="">
      <p:transition spd="slow" advTm="9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811337"/>
            <a:ext cx="10972800" cy="4525963"/>
          </a:xfrm>
        </p:spPr>
        <p:txBody>
          <a:bodyPr>
            <a:normAutofit/>
          </a:bodyPr>
          <a:lstStyle/>
          <a:p>
            <a:pPr marL="609600" indent="-609600">
              <a:buFont typeface="+mj-lt"/>
              <a:buAutoNum type="arabicPeriod" startAt="24"/>
            </a:pPr>
            <a:r>
              <a:rPr lang="en-US" sz="2800" b="1" dirty="0"/>
              <a:t>The components will be here tomorrow. </a:t>
            </a:r>
          </a:p>
          <a:p>
            <a:pPr marL="609600" indent="-609600">
              <a:buFont typeface="+mj-lt"/>
              <a:buAutoNum type="arabicPeriod" startAt="24"/>
            </a:pPr>
            <a:r>
              <a:rPr lang="en-US" sz="2800" b="1" dirty="0"/>
              <a:t>The components will not be identical. </a:t>
            </a:r>
          </a:p>
          <a:p>
            <a:pPr marL="609600" indent="-609600">
              <a:buFont typeface="+mj-lt"/>
              <a:buAutoNum type="arabicPeriod" startAt="24"/>
            </a:pPr>
            <a:r>
              <a:rPr lang="en-US" sz="2800" b="1" dirty="0"/>
              <a:t>The direction and philosophy of this book will be the same. </a:t>
            </a:r>
          </a:p>
          <a:p>
            <a:pPr marL="609600" indent="-609600">
              <a:buFont typeface="+mj-lt"/>
              <a:buAutoNum type="arabicPeriod" startAt="24"/>
            </a:pPr>
            <a:r>
              <a:rPr lang="en-US" sz="2800" b="1" dirty="0"/>
              <a:t>They won´t be </a:t>
            </a:r>
            <a:r>
              <a:rPr lang="en-US" sz="2800" b="1" dirty="0" smtClean="0"/>
              <a:t>different.</a:t>
            </a:r>
            <a:endParaRPr lang="en-US" sz="2800" b="1" dirty="0"/>
          </a:p>
          <a:p>
            <a:pPr marL="609600" indent="-609600">
              <a:buFont typeface="+mj-lt"/>
              <a:buAutoNum type="arabicPeriod" startAt="24"/>
            </a:pPr>
            <a:r>
              <a:rPr lang="en-US" sz="2800" b="1" dirty="0"/>
              <a:t>The agent won´t be infrared </a:t>
            </a:r>
            <a:r>
              <a:rPr lang="en-US" sz="2800" b="1" dirty="0" smtClean="0"/>
              <a:t>radiation.</a:t>
            </a:r>
            <a:endParaRPr lang="en-US" sz="2800" b="1" dirty="0"/>
          </a:p>
          <a:p>
            <a:pPr marL="609600" indent="-609600">
              <a:buFont typeface="+mj-lt"/>
              <a:buAutoNum type="arabicPeriod" startAt="24"/>
            </a:pPr>
            <a:r>
              <a:rPr lang="en-US" sz="2800" b="1" dirty="0"/>
              <a:t>Will the values be on the computer? </a:t>
            </a:r>
            <a:endParaRPr lang="es-ES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202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4974588" y="337996213"/>
              <a:ext cx="0" cy="0"/>
            </p14:xfrm>
          </p:contentPart>
        </mc:Choice>
        <mc:Fallback xmlns="">
          <p:pic>
            <p:nvPicPr>
              <p:cNvPr id="8202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974588" y="337996213"/>
                <a:ext cx="0" cy="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83CE64B-6BC9-462A-B4BE-1526A210F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1700" y="57277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142196" y="503535"/>
            <a:ext cx="790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5400" b="1" u="sng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Futuro </a:t>
            </a:r>
            <a:r>
              <a:rPr lang="es-ES" sz="5400" b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simple verbo be</a:t>
            </a:r>
            <a:endParaRPr lang="es-AR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537075" y="2273300"/>
            <a:ext cx="1079500" cy="8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4121150" y="2730500"/>
            <a:ext cx="1663700" cy="8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9181583" y="3314700"/>
            <a:ext cx="991634" cy="8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2383496" y="4191000"/>
            <a:ext cx="1460500" cy="10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3441700" y="4673600"/>
            <a:ext cx="1358900" cy="8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373846" y="5257800"/>
            <a:ext cx="774700" cy="10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4121150" y="5232400"/>
            <a:ext cx="43815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41"/>
    </mc:Choice>
    <mc:Fallback xmlns="">
      <p:transition spd="slow" advTm="13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107569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30. The use of these devices would be beneficial for our project. </a:t>
            </a:r>
            <a:endParaRPr lang="en-US" sz="3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31. The </a:t>
            </a:r>
            <a:r>
              <a:rPr lang="en-US" sz="3600" b="1" dirty="0">
                <a:solidFill>
                  <a:srgbClr val="0070C0"/>
                </a:solidFill>
              </a:rPr>
              <a:t>missing elements would be replaced. </a:t>
            </a:r>
            <a:endParaRPr lang="en-US" sz="3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32. Apparently</a:t>
            </a:r>
            <a:r>
              <a:rPr lang="en-US" sz="3600" b="1" dirty="0">
                <a:solidFill>
                  <a:srgbClr val="0070C0"/>
                </a:solidFill>
              </a:rPr>
              <a:t>, they wouldn’t be here. </a:t>
            </a:r>
            <a:endParaRPr lang="es-ES" sz="3600" b="1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F2A58D5-7A2B-4F4E-AEBA-705CA8625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739261" y="478135"/>
            <a:ext cx="8307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u="sng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Condicional </a:t>
            </a:r>
            <a:r>
              <a:rPr lang="es-ES" sz="5400" b="1" u="sng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simple verbo BE</a:t>
            </a:r>
            <a:endParaRPr lang="es-A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689848" y="2209800"/>
            <a:ext cx="15621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7061197" y="3987800"/>
            <a:ext cx="15621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6000746" y="5270500"/>
            <a:ext cx="1841501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54"/>
    </mc:Choice>
    <mc:Fallback xmlns="">
      <p:transition spd="slow" advTm="165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s://s-media-cache-ak0.pinimg.com/736x/f0/c6/0a/f0c60a023b9f278d3fbf902e07e1dc8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9696" y="708266"/>
            <a:ext cx="5581104" cy="5581104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49C0762-4611-45BF-803C-E28CC1567856}"/>
              </a:ext>
            </a:extLst>
          </p:cNvPr>
          <p:cNvSpPr txBox="1"/>
          <p:nvPr/>
        </p:nvSpPr>
        <p:spPr>
          <a:xfrm>
            <a:off x="977900" y="245465"/>
            <a:ext cx="266982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BE: SER O ESTAR?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491975F5-34F8-4376-9C08-4C0ABB086A49}"/>
              </a:ext>
            </a:extLst>
          </p:cNvPr>
          <p:cNvCxnSpPr/>
          <p:nvPr/>
        </p:nvCxnSpPr>
        <p:spPr>
          <a:xfrm>
            <a:off x="2997200" y="609600"/>
            <a:ext cx="2162696" cy="5151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xmlns="" id="{B4D8DE34-66C2-4170-95A4-31DE1293D0E5}"/>
              </a:ext>
            </a:extLst>
          </p:cNvPr>
          <p:cNvCxnSpPr/>
          <p:nvPr/>
        </p:nvCxnSpPr>
        <p:spPr>
          <a:xfrm>
            <a:off x="2514600" y="1257300"/>
            <a:ext cx="3293368" cy="44759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A0320AC-0F6D-4D1C-A08C-CBC064DDA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1700" y="573612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1"/>
    </mc:Choice>
    <mc:Fallback xmlns="">
      <p:transition spd="slow" advTm="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49" y="266700"/>
            <a:ext cx="8586848" cy="6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0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320800"/>
            <a:ext cx="9224413" cy="447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3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277C04-CF18-4FB7-8EB6-E2B9436AA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77540"/>
          </a:xfrm>
        </p:spPr>
        <p:txBody>
          <a:bodyPr>
            <a:normAutofit/>
          </a:bodyPr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FRASE VERBAL:</a:t>
            </a:r>
            <a:b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dirty="0">
                <a:solidFill>
                  <a:srgbClr val="FF0000"/>
                </a:solidFill>
              </a:rPr>
              <a:t>Núcleo</a:t>
            </a:r>
            <a:r>
              <a:rPr lang="es-AR" dirty="0"/>
              <a:t>: un verbo conjugado (puede contener una o más palabras)</a:t>
            </a:r>
          </a:p>
        </p:txBody>
      </p:sp>
    </p:spTree>
    <p:extLst>
      <p:ext uri="{BB962C8B-B14F-4D97-AF65-F5344CB8AC3E}">
        <p14:creationId xmlns:p14="http://schemas.microsoft.com/office/powerpoint/2010/main" val="27975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18"/>
    </mc:Choice>
    <mc:Fallback xmlns="">
      <p:transition spd="slow" advTm="15181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35760" y="2493596"/>
            <a:ext cx="6400800" cy="1153894"/>
          </a:xfrm>
        </p:spPr>
        <p:txBody>
          <a:bodyPr/>
          <a:lstStyle/>
          <a:p>
            <a:r>
              <a:rPr lang="es-MX" sz="4400" b="1" dirty="0"/>
              <a:t>Ser o estar</a:t>
            </a:r>
            <a:endParaRPr lang="es-ES" sz="4400" b="1" dirty="0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3000375" y="3933825"/>
            <a:ext cx="6400800" cy="81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s-AR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09520DC-D6AC-4971-B71E-BCB99B529CEA}"/>
              </a:ext>
            </a:extLst>
          </p:cNvPr>
          <p:cNvSpPr txBox="1"/>
          <p:nvPr/>
        </p:nvSpPr>
        <p:spPr>
          <a:xfrm>
            <a:off x="3935760" y="5445225"/>
            <a:ext cx="511256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Seguido de un adjetivo, o un sustantivo, es SER, seguido de una indicación de lugar es ESTAR.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50297" y="770235"/>
            <a:ext cx="11841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EL VERBO  </a:t>
            </a:r>
            <a:r>
              <a:rPr lang="es-MX" sz="5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BE</a:t>
            </a:r>
            <a:r>
              <a:rPr lang="es-MX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COMO NÚCLEO</a:t>
            </a:r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es-A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4" name="Group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8521911"/>
              </p:ext>
            </p:extLst>
          </p:nvPr>
        </p:nvGraphicFramePr>
        <p:xfrm>
          <a:off x="2775647" y="1274465"/>
          <a:ext cx="7067576" cy="5159395"/>
        </p:xfrm>
        <a:graphic>
          <a:graphicData uri="http://schemas.openxmlformats.org/drawingml/2006/table">
            <a:tbl>
              <a:tblPr/>
              <a:tblGrid>
                <a:gridCol w="70675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59395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    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soy-estoy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    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eres, son, somos, estás están estamos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s-E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</a:t>
                      </a: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es, está</a:t>
                      </a: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´m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an engineer.	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This book is about knowledge.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It`s for programmers.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These aren´t my tools.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Are the main devices here? </a:t>
                      </a:r>
                      <a:endParaRPr kumimoji="0" lang="es-E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2775647" y="5898634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Están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los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principales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dispositivos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aquí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2116482" y="249535"/>
            <a:ext cx="7578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s-ES" sz="5400" b="1" i="0" u="sng" strike="noStrike" cap="none" spc="300" normalizeH="0" baseline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Presente simple de BE</a:t>
            </a:r>
            <a:endParaRPr lang="es-A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1"/>
    </mc:Choice>
    <mc:Fallback xmlns="">
      <p:transition spd="slow" advTm="6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0" name="Group 3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195615860"/>
              </p:ext>
            </p:extLst>
          </p:nvPr>
        </p:nvGraphicFramePr>
        <p:xfrm>
          <a:off x="2794000" y="549277"/>
          <a:ext cx="7189789" cy="5152920"/>
        </p:xfrm>
        <a:graphic>
          <a:graphicData uri="http://schemas.openxmlformats.org/drawingml/2006/table">
            <a:tbl>
              <a:tblPr/>
              <a:tblGrid>
                <a:gridCol w="71897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34760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s-E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Was</a:t>
                      </a:r>
                      <a:r>
                        <a:rPr kumimoji="0" lang="es-E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era , estaba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s-E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Were</a:t>
                      </a: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eras, estabas, éramos, estábamos, eran, estaban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6. He was in the laboratory in the morning.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Was it in motion?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8. They were empty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9. The prices were very convenient.</a:t>
                      </a:r>
                      <a:endParaRPr kumimoji="0" lang="es-E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0163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338" algn="ctr"/>
                          <a:tab pos="5400675" algn="r"/>
                        </a:tabLst>
                      </a:pPr>
                      <a:endParaRPr kumimoji="0" lang="es-A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835728E-B39A-4C59-B40D-1915DF63A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950470" y="5250934"/>
            <a:ext cx="519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lvl="0" indent="-533400" fontAlgn="base">
              <a:spcBef>
                <a:spcPct val="2000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Estuvo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/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estaba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en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el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laboratorio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en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la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mañana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.</a:t>
            </a:r>
            <a:endParaRPr lang="en-US" sz="3200" b="1" dirty="0">
              <a:latin typeface="Arial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5604" y="376535"/>
            <a:ext cx="684674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s-ES" sz="5400" b="1" i="0" u="sng" strike="noStrike" cap="none" spc="200" normalizeH="0" baseline="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Pasado </a:t>
            </a:r>
            <a:r>
              <a:rPr kumimoji="0" lang="es-ES" sz="5400" b="1" i="0" u="sng" strike="noStrike" cap="none" spc="200" normalizeH="0" baseline="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simple de BE</a:t>
            </a:r>
            <a:endParaRPr lang="es-AR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00"/>
    </mc:Choice>
    <mc:Fallback xmlns="">
      <p:transition spd="slow" advTm="7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61656" y="1688963"/>
            <a:ext cx="7991844" cy="4453693"/>
          </a:xfrm>
        </p:spPr>
        <p:txBody>
          <a:bodyPr>
            <a:normAutofit/>
          </a:bodyPr>
          <a:lstStyle/>
          <a:p>
            <a:pPr marL="609600" indent="-609600">
              <a:lnSpc>
                <a:spcPts val="4400"/>
              </a:lnSpc>
              <a:buFont typeface="+mj-lt"/>
              <a:buAutoNum type="arabicPeriod" startAt="9"/>
            </a:pPr>
            <a:r>
              <a:rPr lang="en-US" sz="2800" b="1" dirty="0"/>
              <a:t>The bridge is two miles long.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09600" indent="-609600">
              <a:lnSpc>
                <a:spcPts val="4400"/>
              </a:lnSpc>
              <a:buFont typeface="+mj-lt"/>
              <a:buAutoNum type="arabicPeriod" startAt="9"/>
            </a:pPr>
            <a:r>
              <a:rPr lang="en-US" sz="2800" b="1" dirty="0" smtClean="0"/>
              <a:t>The </a:t>
            </a:r>
            <a:r>
              <a:rPr lang="en-US" sz="2800" b="1" dirty="0"/>
              <a:t>mine was two hundred years old</a:t>
            </a:r>
            <a:r>
              <a:rPr lang="en-US" sz="2800" b="1" dirty="0" smtClean="0"/>
              <a:t>. </a:t>
            </a:r>
          </a:p>
          <a:p>
            <a:pPr marL="609600" indent="-609600">
              <a:lnSpc>
                <a:spcPts val="4400"/>
              </a:lnSpc>
              <a:buFont typeface="+mj-lt"/>
              <a:buAutoNum type="arabicPeriod" startAt="9"/>
            </a:pPr>
            <a:r>
              <a:rPr lang="en-US" sz="2800" b="1" dirty="0" smtClean="0"/>
              <a:t>They </a:t>
            </a:r>
            <a:r>
              <a:rPr lang="en-US" sz="2800" b="1" dirty="0"/>
              <a:t>were cold and hungry. </a:t>
            </a:r>
            <a:endParaRPr lang="en-US" sz="2800" b="1" dirty="0" smtClean="0"/>
          </a:p>
          <a:p>
            <a:pPr marL="609600" indent="-609600">
              <a:lnSpc>
                <a:spcPts val="4400"/>
              </a:lnSpc>
              <a:buFont typeface="+mj-lt"/>
              <a:buAutoNum type="arabicPeriod" startAt="9"/>
            </a:pPr>
            <a:r>
              <a:rPr lang="en-US" sz="2800" b="1" dirty="0" smtClean="0"/>
              <a:t>They </a:t>
            </a:r>
            <a:r>
              <a:rPr lang="en-US" sz="2800" b="1" dirty="0"/>
              <a:t>are afraid of the results.</a:t>
            </a:r>
            <a:r>
              <a:rPr lang="es-ES" sz="2800" dirty="0"/>
              <a:t> </a:t>
            </a:r>
            <a:endParaRPr lang="es-ES" sz="28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D713AF7-43E0-49AC-8F78-7CC7736E2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5765800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749593" y="1804472"/>
            <a:ext cx="2691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El Puente </a:t>
            </a:r>
            <a:r>
              <a:rPr lang="en-US" b="1" dirty="0" err="1">
                <a:solidFill>
                  <a:srgbClr val="FF0000"/>
                </a:solidFill>
              </a:rPr>
              <a:t>tiene</a:t>
            </a:r>
            <a:r>
              <a:rPr lang="en-US" b="1" dirty="0">
                <a:solidFill>
                  <a:srgbClr val="FF0000"/>
                </a:solidFill>
              </a:rPr>
              <a:t> dos </a:t>
            </a:r>
            <a:r>
              <a:rPr lang="en-US" b="1" dirty="0" err="1">
                <a:solidFill>
                  <a:srgbClr val="FF0000"/>
                </a:solidFill>
              </a:rPr>
              <a:t>millas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US" b="1" dirty="0"/>
          </a:p>
        </p:txBody>
      </p:sp>
      <p:sp>
        <p:nvSpPr>
          <p:cNvPr id="4" name="3 Rectángulo"/>
          <p:cNvSpPr/>
          <p:nvPr/>
        </p:nvSpPr>
        <p:spPr>
          <a:xfrm>
            <a:off x="8846529" y="2492375"/>
            <a:ext cx="157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tenía</a:t>
            </a:r>
            <a:r>
              <a:rPr lang="en-US" b="1" dirty="0">
                <a:solidFill>
                  <a:srgbClr val="FF0000"/>
                </a:solidFill>
              </a:rPr>
              <a:t> 200 </a:t>
            </a:r>
            <a:r>
              <a:rPr lang="en-US" b="1" dirty="0" err="1">
                <a:solidFill>
                  <a:srgbClr val="FF0000"/>
                </a:solidFill>
              </a:rPr>
              <a:t>años</a:t>
            </a:r>
            <a:endParaRPr lang="en-US" b="1" dirty="0"/>
          </a:p>
        </p:txBody>
      </p:sp>
      <p:sp>
        <p:nvSpPr>
          <p:cNvPr id="5" name="4 Rectángulo"/>
          <p:cNvSpPr/>
          <p:nvPr/>
        </p:nvSpPr>
        <p:spPr>
          <a:xfrm>
            <a:off x="6939114" y="3153294"/>
            <a:ext cx="2156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Tenían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frio</a:t>
            </a:r>
            <a:r>
              <a:rPr lang="en-US" b="1" dirty="0">
                <a:solidFill>
                  <a:srgbClr val="FF0000"/>
                </a:solidFill>
              </a:rPr>
              <a:t> y </a:t>
            </a:r>
            <a:r>
              <a:rPr lang="en-US" b="1" dirty="0" err="1">
                <a:solidFill>
                  <a:srgbClr val="FF0000"/>
                </a:solidFill>
              </a:rPr>
              <a:t>hambre</a:t>
            </a:r>
            <a:endParaRPr lang="en-US" b="1" dirty="0"/>
          </a:p>
        </p:txBody>
      </p:sp>
      <p:sp>
        <p:nvSpPr>
          <p:cNvPr id="6" name="5 Rectángulo"/>
          <p:cNvSpPr/>
          <p:nvPr/>
        </p:nvSpPr>
        <p:spPr>
          <a:xfrm>
            <a:off x="7238556" y="3731144"/>
            <a:ext cx="321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Tienen miedo de los resultados.</a:t>
            </a:r>
            <a:endParaRPr lang="es-ES" b="1" dirty="0"/>
          </a:p>
        </p:txBody>
      </p:sp>
      <p:sp>
        <p:nvSpPr>
          <p:cNvPr id="7" name="6 Rectángulo"/>
          <p:cNvSpPr/>
          <p:nvPr/>
        </p:nvSpPr>
        <p:spPr>
          <a:xfrm>
            <a:off x="961656" y="567035"/>
            <a:ext cx="4147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BE: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ener</a:t>
            </a:r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es-A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48"/>
    </mc:Choice>
    <mc:Fallback xmlns="">
      <p:transition spd="slow" advTm="5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609600" indent="-609600">
              <a:buFont typeface="+mj-lt"/>
              <a:buAutoNum type="arabicPeriod" startAt="13"/>
            </a:pPr>
            <a:r>
              <a:rPr lang="en-US" sz="3200" b="1" dirty="0"/>
              <a:t>The project was a million dollars.</a:t>
            </a:r>
          </a:p>
          <a:p>
            <a:pPr marL="609600" indent="-609600">
              <a:buFont typeface="+mj-lt"/>
              <a:buAutoNum type="arabicPeriod" startAt="13"/>
            </a:pPr>
            <a:r>
              <a:rPr lang="en-US" sz="3200" b="1" dirty="0"/>
              <a:t>It is cold.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609600" indent="-609600">
              <a:buFont typeface="+mj-lt"/>
              <a:buAutoNum type="arabicPeriod" startAt="13"/>
            </a:pPr>
            <a:r>
              <a:rPr lang="en-US" sz="3200" b="1" dirty="0" smtClean="0"/>
              <a:t>We </a:t>
            </a:r>
            <a:r>
              <a:rPr lang="en-US" sz="3200" b="1" dirty="0"/>
              <a:t>are late. </a:t>
            </a:r>
            <a:endParaRPr lang="en-US" sz="3200" b="1" dirty="0" smtClean="0"/>
          </a:p>
          <a:p>
            <a:pPr marL="609600" indent="-609600">
              <a:buFont typeface="+mj-lt"/>
              <a:buAutoNum type="arabicPeriod" startAt="13"/>
            </a:pPr>
            <a:r>
              <a:rPr lang="en-US" sz="3200" b="1" dirty="0" smtClean="0"/>
              <a:t>The </a:t>
            </a:r>
            <a:r>
              <a:rPr lang="en-US" sz="3200" b="1" dirty="0"/>
              <a:t>students were early for the lecture. </a:t>
            </a:r>
          </a:p>
          <a:p>
            <a:pPr marL="609600" indent="-609600">
              <a:buFont typeface="+mj-lt"/>
              <a:buAutoNum type="arabicPeriod" startAt="13"/>
            </a:pPr>
            <a:r>
              <a:rPr lang="en-US" sz="3200" b="1" dirty="0"/>
              <a:t>It is five pounds. </a:t>
            </a:r>
            <a:endParaRPr lang="es-ES" sz="32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FC48937-D2AD-4501-B894-43E0EFE2E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1700" y="5778500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45534" y="427335"/>
            <a:ext cx="11020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BE: </a:t>
            </a:r>
            <a:r>
              <a:rPr lang="es-E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costar</a:t>
            </a:r>
            <a:r>
              <a:rPr lang="es-E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valer, llegar, hacer</a:t>
            </a:r>
            <a:endParaRPr lang="es-AR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340600" y="3797300"/>
            <a:ext cx="2298700" cy="12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1"/>
    </mc:Choice>
    <mc:Fallback xmlns="">
      <p:transition spd="slow" advTm="72851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500</Words>
  <Application>Microsoft Office PowerPoint</Application>
  <PresentationFormat>Personalizado</PresentationFormat>
  <Paragraphs>84</Paragraphs>
  <Slides>14</Slides>
  <Notes>0</Notes>
  <HiddenSlides>1</HiddenSlides>
  <MMClips>8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16" baseType="lpstr">
      <vt:lpstr>Tema de Office</vt:lpstr>
      <vt:lpstr>Mirador</vt:lpstr>
      <vt:lpstr>Presentación de PowerPoint</vt:lpstr>
      <vt:lpstr>Presentación de PowerPoint</vt:lpstr>
      <vt:lpstr>Presentación de PowerPoint</vt:lpstr>
      <vt:lpstr>LA FRASE VERBAL: Núcleo: un verbo conjugado (puede contener una o más palabras)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(Be + about + to infinitive)   Es futuro con idea de proximidad a la acción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26</cp:revision>
  <dcterms:created xsi:type="dcterms:W3CDTF">2020-03-27T00:28:19Z</dcterms:created>
  <dcterms:modified xsi:type="dcterms:W3CDTF">2022-04-11T20:43:50Z</dcterms:modified>
</cp:coreProperties>
</file>