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f63e01d220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f63e01d220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f63e01d22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f63e01d22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f63e01d22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f63e01d220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fac680e1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fac680e1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fac680e19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fac680e191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fac680e19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fac680e19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f63e01d220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f63e01d220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fac680e191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fac680e191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fac680e19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fac680e19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fac680e191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fac680e191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f9680be31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f9680be31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fac680e191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fac680e191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fac680e191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fac680e191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fac680e191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fac680e191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fac680e191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fac680e191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fac680e191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fac680e191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fac680e191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fac680e191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fac9a9b9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fac9a9b9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fac9a9b9a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fac9a9b9a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fac9a9b9a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fac9a9b9a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fac9a9b9a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fac9a9b9a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f9680be31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f9680be31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fac9a9b9a4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fac9a9b9a4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fac9a9b9a4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fac9a9b9a4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fac9a9b9a4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fac9a9b9a4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fac9a9b9a4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fac9a9b9a4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f7435140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f74351407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f74351407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f74351407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f74351407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f74351407c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f74351407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f74351407c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f74351407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f74351407c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f74351407c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f74351407c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jp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drive.google.com/file/d/1f9TOraVHxS5NVWuuwZVDV4yBi2EsTvas/view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drive.google.com/file/d/1PHU4DdwuXoma3IyVSOeRy-z5OS0KG4Y1/view" TargetMode="External"/><Relationship Id="rId5" Type="http://schemas.openxmlformats.org/officeDocument/2006/relationships/image" Target="../media/image13.png"/><Relationship Id="rId10" Type="http://schemas.openxmlformats.org/officeDocument/2006/relationships/hyperlink" Target="http://drive.google.com/file/d/1gSW1UUrcY46wi949-eM-x6tys6aoIPYv/view" TargetMode="External"/><Relationship Id="rId4" Type="http://schemas.openxmlformats.org/officeDocument/2006/relationships/image" Target="../media/image12.png"/><Relationship Id="rId9" Type="http://schemas.openxmlformats.org/officeDocument/2006/relationships/hyperlink" Target="http://drive.google.com/file/d/120McNpgsazU8rSMkY8ndKnttJR2ADh5z/view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1099375"/>
            <a:ext cx="8520600" cy="1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FF"/>
                </a:solidFill>
              </a:rPr>
              <a:t>Unit 8</a:t>
            </a:r>
            <a:endParaRPr>
              <a:solidFill>
                <a:srgbClr val="0000FF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0075" y="2925725"/>
            <a:ext cx="5682575" cy="7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6025" y="340275"/>
            <a:ext cx="2311089" cy="1858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GET</a:t>
            </a:r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1" name="Google Shape;13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900" y="1385900"/>
            <a:ext cx="3703850" cy="285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9875" y="1385900"/>
            <a:ext cx="3349250" cy="272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810850" y="40000"/>
            <a:ext cx="1113050" cy="111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Speaking.</a:t>
            </a:r>
            <a:endParaRPr/>
          </a:p>
        </p:txBody>
      </p:sp>
      <p:sp>
        <p:nvSpPr>
          <p:cNvPr id="139" name="Google Shape;139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0" name="Google Shape;14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4500" y="1228725"/>
            <a:ext cx="6098899" cy="318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4400" y="134750"/>
            <a:ext cx="1017725" cy="101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34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s" b="1">
                <a:highlight>
                  <a:srgbClr val="00FFFF"/>
                </a:highlight>
              </a:rPr>
              <a:t>If you are waiting to check in at the airport, what will usually happen?</a:t>
            </a:r>
            <a:endParaRPr b="1">
              <a:highlight>
                <a:srgbClr val="00FFFF"/>
              </a:highlight>
            </a:endParaRPr>
          </a:p>
        </p:txBody>
      </p:sp>
      <p:pic>
        <p:nvPicPr>
          <p:cNvPr id="148" name="Google Shape;14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6050" y="1924050"/>
            <a:ext cx="592455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4354" y="276175"/>
            <a:ext cx="2667950" cy="1131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>
            <a:spLocks noGrp="1"/>
          </p:cNvSpPr>
          <p:nvPr>
            <p:ph type="title"/>
          </p:nvPr>
        </p:nvSpPr>
        <p:spPr>
          <a:xfrm>
            <a:off x="311700" y="130875"/>
            <a:ext cx="8520600" cy="7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Reading: Murphy’s Law</a:t>
            </a:r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body" idx="1"/>
          </p:nvPr>
        </p:nvSpPr>
        <p:spPr>
          <a:xfrm>
            <a:off x="311700" y="911175"/>
            <a:ext cx="8520600" cy="3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6" name="Google Shape;15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5475" y="911175"/>
            <a:ext cx="3900150" cy="41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75200" y="911175"/>
            <a:ext cx="2883046" cy="2687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Read and match:</a:t>
            </a:r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body" idx="1"/>
          </p:nvPr>
        </p:nvSpPr>
        <p:spPr>
          <a:xfrm>
            <a:off x="222500" y="903050"/>
            <a:ext cx="8609700" cy="36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"/>
              <a:t>ReAD</a:t>
            </a:r>
            <a:endParaRPr/>
          </a:p>
        </p:txBody>
      </p:sp>
      <p:pic>
        <p:nvPicPr>
          <p:cNvPr id="164" name="Google Shape;16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50" y="1017725"/>
            <a:ext cx="3900150" cy="381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5600" y="1099375"/>
            <a:ext cx="4410575" cy="301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In pairs complete these Murphy’s laws</a:t>
            </a:r>
            <a:endParaRPr/>
          </a:p>
        </p:txBody>
      </p:sp>
      <p:sp>
        <p:nvSpPr>
          <p:cNvPr id="171" name="Google Shape;171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72" name="Google Shape;17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6875" y="1230250"/>
            <a:ext cx="3782375" cy="259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31425" y="1505100"/>
            <a:ext cx="1735600" cy="231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First Conditional</a:t>
            </a:r>
            <a:endParaRPr/>
          </a:p>
        </p:txBody>
      </p:sp>
      <p:sp>
        <p:nvSpPr>
          <p:cNvPr id="179" name="Google Shape;179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0" name="Google Shape;18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425" y="1233500"/>
            <a:ext cx="7662024" cy="333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Practice:</a:t>
            </a:r>
            <a:endParaRPr/>
          </a:p>
        </p:txBody>
      </p:sp>
      <p:sp>
        <p:nvSpPr>
          <p:cNvPr id="186" name="Google Shape;186;p29"/>
          <p:cNvSpPr txBox="1">
            <a:spLocks noGrp="1"/>
          </p:cNvSpPr>
          <p:nvPr>
            <p:ph type="body" idx="1"/>
          </p:nvPr>
        </p:nvSpPr>
        <p:spPr>
          <a:xfrm>
            <a:off x="311700" y="863800"/>
            <a:ext cx="8520600" cy="3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7" name="Google Shape;18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625" y="1017725"/>
            <a:ext cx="7572800" cy="321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Answer keys:</a:t>
            </a:r>
            <a:endParaRPr/>
          </a:p>
        </p:txBody>
      </p:sp>
      <p:sp>
        <p:nvSpPr>
          <p:cNvPr id="193" name="Google Shape;193;p30"/>
          <p:cNvSpPr txBox="1">
            <a:spLocks noGrp="1"/>
          </p:cNvSpPr>
          <p:nvPr>
            <p:ph type="body" idx="1"/>
          </p:nvPr>
        </p:nvSpPr>
        <p:spPr>
          <a:xfrm>
            <a:off x="311700" y="942325"/>
            <a:ext cx="8520600" cy="36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 A.1.d, 2. g, 3. e, 4.f, 5.a, 6.b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B. 1 tell….won’t tell	2. don’t write...won’t remember		3. Will you call...get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     4. will help...ask     5. ‘ll phone...hear       6. will miss….move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     7. listen… will understand	8. won’t be...are		9. will drive...give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94" name="Google Shape;19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3475" y="3376650"/>
            <a:ext cx="3494719" cy="1413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Confusing verbs:</a:t>
            </a:r>
            <a:endParaRPr/>
          </a:p>
        </p:txBody>
      </p:sp>
      <p:sp>
        <p:nvSpPr>
          <p:cNvPr id="200" name="Google Shape;200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1" name="Google Shape;20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21875"/>
            <a:ext cx="3810575" cy="242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86700" y="1230250"/>
            <a:ext cx="3164950" cy="282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Reading:</a:t>
            </a: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442575" y="1231000"/>
            <a:ext cx="8520600" cy="3416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 b="1">
                <a:solidFill>
                  <a:schemeClr val="dk1"/>
                </a:solidFill>
              </a:rPr>
              <a:t>If you have a problem that you need to talk about, do you talk to a friend or to a member of your family? Why?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s" b="1">
                <a:solidFill>
                  <a:schemeClr val="dk1"/>
                </a:solidFill>
              </a:rPr>
              <a:t>Do you think that men find it more difficult than women to talk about their problems?</a:t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1775" y="2473600"/>
            <a:ext cx="3599725" cy="162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2"/>
          <p:cNvSpPr txBox="1">
            <a:spLocks noGrp="1"/>
          </p:cNvSpPr>
          <p:nvPr>
            <p:ph type="body" idx="1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9" name="Google Shape;20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902" y="451548"/>
            <a:ext cx="3570100" cy="379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2000" y="445025"/>
            <a:ext cx="4181975" cy="412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33"/>
          <p:cNvSpPr txBox="1">
            <a:spLocks noGrp="1"/>
          </p:cNvSpPr>
          <p:nvPr>
            <p:ph type="body" idx="1"/>
          </p:nvPr>
        </p:nvSpPr>
        <p:spPr>
          <a:xfrm>
            <a:off x="311700" y="4450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17" name="Google Shape;21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00050"/>
            <a:ext cx="4138800" cy="434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0500" y="876875"/>
            <a:ext cx="3905250" cy="215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25" name="Google Shape;22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725" y="445025"/>
            <a:ext cx="7595275" cy="469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Let’s study possessive pronouns</a:t>
            </a:r>
            <a:endParaRPr/>
          </a:p>
        </p:txBody>
      </p:sp>
      <p:sp>
        <p:nvSpPr>
          <p:cNvPr id="231" name="Google Shape;231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32" name="Google Shape;23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22725"/>
            <a:ext cx="3441375" cy="26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0200" y="2146400"/>
            <a:ext cx="2726925" cy="50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03225" y="2813875"/>
            <a:ext cx="1806099" cy="1492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Practice</a:t>
            </a:r>
            <a:endParaRPr/>
          </a:p>
        </p:txBody>
      </p:sp>
      <p:sp>
        <p:nvSpPr>
          <p:cNvPr id="240" name="Google Shape;240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41" name="Google Shape;24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1" y="1219200"/>
            <a:ext cx="7694076" cy="27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Answer keys:</a:t>
            </a:r>
            <a:endParaRPr/>
          </a:p>
        </p:txBody>
      </p:sp>
      <p:sp>
        <p:nvSpPr>
          <p:cNvPr id="247" name="Google Shape;247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A. 1.my, 2. yours, 3. ours, 4. her, 5. mine, 6. their, 7. theirs, 8. your, 9. hers</a:t>
            </a:r>
            <a:endParaRPr>
              <a:solidFill>
                <a:schemeClr val="dk1"/>
              </a:solidFill>
            </a:endParaRPr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B. 1. hers, 2. him, 3. their, 4. ours 5. theirs, 6. us, 7. our, 8. its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48" name="Google Shape;24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3900" y="2486675"/>
            <a:ext cx="3494719" cy="1413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38"/>
          <p:cNvSpPr txBox="1">
            <a:spLocks noGrp="1"/>
          </p:cNvSpPr>
          <p:nvPr>
            <p:ph type="body" idx="1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55" name="Google Shape;25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2262188"/>
            <a:ext cx="4838700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8900" y="708200"/>
            <a:ext cx="2733400" cy="125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Reading and speaking</a:t>
            </a:r>
            <a:endParaRPr/>
          </a:p>
        </p:txBody>
      </p:sp>
      <p:sp>
        <p:nvSpPr>
          <p:cNvPr id="262" name="Google Shape;262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63" name="Google Shape;26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7900" y="487450"/>
            <a:ext cx="3308200" cy="106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445025"/>
            <a:ext cx="3750700" cy="458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07888" y="1551238"/>
            <a:ext cx="3762375" cy="237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40"/>
          <p:cNvSpPr txBox="1">
            <a:spLocks noGrp="1"/>
          </p:cNvSpPr>
          <p:nvPr>
            <p:ph type="body" idx="1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72" name="Google Shape;27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45025"/>
            <a:ext cx="3286125" cy="309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7825" y="445013"/>
            <a:ext cx="3714750" cy="437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7350" y="3540075"/>
            <a:ext cx="3350475" cy="102085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40"/>
          <p:cNvSpPr txBox="1"/>
          <p:nvPr/>
        </p:nvSpPr>
        <p:spPr>
          <a:xfrm>
            <a:off x="7590925" y="1334950"/>
            <a:ext cx="14658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/>
              <a:t>Guess</a:t>
            </a:r>
            <a:r>
              <a:rPr lang="es"/>
              <a:t> </a:t>
            </a:r>
            <a:r>
              <a:rPr lang="es" b="1"/>
              <a:t>the meaning of the verbs in context and choose A, B or C.</a:t>
            </a:r>
            <a:endParaRPr b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1"/>
          <p:cNvSpPr txBox="1">
            <a:spLocks noGrp="1"/>
          </p:cNvSpPr>
          <p:nvPr>
            <p:ph type="body" idx="1"/>
          </p:nvPr>
        </p:nvSpPr>
        <p:spPr>
          <a:xfrm>
            <a:off x="311700" y="104700"/>
            <a:ext cx="8520600" cy="44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>
                <a:solidFill>
                  <a:schemeClr val="dk1"/>
                </a:solidFill>
              </a:rPr>
              <a:t>Would you know what to do?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81" name="Google Shape;28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375" y="593675"/>
            <a:ext cx="4057650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475" y="2571738"/>
            <a:ext cx="3981450" cy="210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45013" y="593675"/>
            <a:ext cx="3933825" cy="240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650" y="314150"/>
            <a:ext cx="8717100" cy="929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2000"/>
              <a:t>Read three problems from a weekly article in a British newspaper. Match two pieces of advice to each problem</a:t>
            </a:r>
            <a:endParaRPr sz="200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650" y="1243850"/>
            <a:ext cx="8520600" cy="38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025" y="1243850"/>
            <a:ext cx="3337375" cy="387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8075" y="2211875"/>
            <a:ext cx="3684550" cy="299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42"/>
          <p:cNvSpPr txBox="1">
            <a:spLocks noGrp="1"/>
          </p:cNvSpPr>
          <p:nvPr>
            <p:ph type="body" idx="1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90" name="Google Shape;29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625" y="445025"/>
            <a:ext cx="8598675" cy="386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Practice</a:t>
            </a:r>
            <a:endParaRPr/>
          </a:p>
        </p:txBody>
      </p:sp>
      <p:sp>
        <p:nvSpPr>
          <p:cNvPr id="296" name="Google Shape;296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97" name="Google Shape;29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575" y="1152475"/>
            <a:ext cx="8000699" cy="348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Answer keys</a:t>
            </a:r>
            <a:endParaRPr/>
          </a:p>
        </p:txBody>
      </p:sp>
      <p:sp>
        <p:nvSpPr>
          <p:cNvPr id="303" name="Google Shape;303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b="1"/>
              <a:t>1.E, 2. D, 3. C, 4. F, 5. G, 6. B, 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 b="1"/>
              <a:t>1. would buy….had 2. tried...would like 3. would learn...worked 4. rented..could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s" b="1"/>
              <a:t>5. would see..lived  6. wouldn’t go...were  7. would take...didn’t have</a:t>
            </a:r>
            <a:endParaRPr b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s" b="1"/>
              <a:t>8. wouldn’t cycle...had  9. Would..leave..got 10. wouldn’t be ...had to</a:t>
            </a:r>
            <a:endParaRPr b="1"/>
          </a:p>
        </p:txBody>
      </p:sp>
      <p:pic>
        <p:nvPicPr>
          <p:cNvPr id="304" name="Google Shape;30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1550" y="3415925"/>
            <a:ext cx="3494719" cy="14134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45"/>
          <p:cNvSpPr txBox="1">
            <a:spLocks noGrp="1"/>
          </p:cNvSpPr>
          <p:nvPr>
            <p:ph type="body" idx="1"/>
          </p:nvPr>
        </p:nvSpPr>
        <p:spPr>
          <a:xfrm>
            <a:off x="311700" y="304800"/>
            <a:ext cx="8520600" cy="42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11" name="Google Shape;31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8775" y="304800"/>
            <a:ext cx="5523050" cy="473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58275"/>
            <a:ext cx="8520600" cy="4410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1125" y="235575"/>
            <a:ext cx="5968025" cy="44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Should /shouldn’t</a:t>
            </a:r>
            <a:endParaRPr>
              <a:highlight>
                <a:schemeClr val="accent1"/>
              </a:highlight>
            </a:endParaRPr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475" y="1583625"/>
            <a:ext cx="7428775" cy="298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Let’s practice</a:t>
            </a:r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150" y="1133475"/>
            <a:ext cx="7988025" cy="374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Speaking</a:t>
            </a:r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0675" y="1688325"/>
            <a:ext cx="4893575" cy="319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6994" y="-1"/>
            <a:ext cx="2585956" cy="159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Listening and Speaking</a:t>
            </a:r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7575" y="1272800"/>
            <a:ext cx="4028050" cy="329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5625" y="445025"/>
            <a:ext cx="1450426" cy="109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6400" y="3857700"/>
            <a:ext cx="1450426" cy="99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0" title="51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45700" y="1057625"/>
            <a:ext cx="486725" cy="48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 title="52.mp3">
            <a:hlinkClick r:id="rId8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27750" y="346327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0" title="53.mp3">
            <a:hlinkClick r:id="rId9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27750" y="412553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 title="54.mp3">
            <a:hlinkClick r:id="rId10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84950" y="4125550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GET</a:t>
            </a:r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2463"/>
            <a:ext cx="4095750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5225" y="1241275"/>
            <a:ext cx="2972150" cy="171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975" y="3206500"/>
            <a:ext cx="3062550" cy="145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44550" y="3389700"/>
            <a:ext cx="2826525" cy="117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7810850" y="40000"/>
            <a:ext cx="1113050" cy="111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</Words>
  <Application>Microsoft Office PowerPoint</Application>
  <PresentationFormat>Presentación en pantalla (16:9)</PresentationFormat>
  <Paragraphs>44</Paragraphs>
  <Slides>33</Slides>
  <Notes>33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5" baseType="lpstr">
      <vt:lpstr>Arial</vt:lpstr>
      <vt:lpstr>Simple Light</vt:lpstr>
      <vt:lpstr>Unit 8</vt:lpstr>
      <vt:lpstr>Reading:</vt:lpstr>
      <vt:lpstr>Read three problems from a weekly article in a British newspaper. Match two pieces of advice to each problem</vt:lpstr>
      <vt:lpstr>Presentación de PowerPoint</vt:lpstr>
      <vt:lpstr>Should /shouldn’t</vt:lpstr>
      <vt:lpstr>Let’s practice</vt:lpstr>
      <vt:lpstr>Speaking</vt:lpstr>
      <vt:lpstr>Listening and Speaking</vt:lpstr>
      <vt:lpstr>GET</vt:lpstr>
      <vt:lpstr>GET</vt:lpstr>
      <vt:lpstr>Speaking.</vt:lpstr>
      <vt:lpstr>Presentación de PowerPoint</vt:lpstr>
      <vt:lpstr>Reading: Murphy’s Law</vt:lpstr>
      <vt:lpstr>Read and match:</vt:lpstr>
      <vt:lpstr>In pairs complete these Murphy’s laws</vt:lpstr>
      <vt:lpstr>First Conditional</vt:lpstr>
      <vt:lpstr>Practice:</vt:lpstr>
      <vt:lpstr>Answer keys:</vt:lpstr>
      <vt:lpstr>Confusing verbs:</vt:lpstr>
      <vt:lpstr>Presentación de PowerPoint</vt:lpstr>
      <vt:lpstr>Presentación de PowerPoint</vt:lpstr>
      <vt:lpstr>Presentación de PowerPoint</vt:lpstr>
      <vt:lpstr>Let’s study possessive pronouns</vt:lpstr>
      <vt:lpstr>Practice</vt:lpstr>
      <vt:lpstr>Answer keys:</vt:lpstr>
      <vt:lpstr>Presentación de PowerPoint</vt:lpstr>
      <vt:lpstr>Reading and speaking</vt:lpstr>
      <vt:lpstr>Presentación de PowerPoint</vt:lpstr>
      <vt:lpstr>Presentación de PowerPoint</vt:lpstr>
      <vt:lpstr>Presentación de PowerPoint</vt:lpstr>
      <vt:lpstr>Practice</vt:lpstr>
      <vt:lpstr>Answer keys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</dc:title>
  <dc:creator>USUARIO</dc:creator>
  <cp:lastModifiedBy>USUARIO</cp:lastModifiedBy>
  <cp:revision>1</cp:revision>
  <dcterms:modified xsi:type="dcterms:W3CDTF">2021-10-25T13:46:08Z</dcterms:modified>
</cp:coreProperties>
</file>