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Economica"/>
      <p:regular r:id="rId11"/>
      <p:bold r:id="rId12"/>
      <p:italic r:id="rId13"/>
      <p:boldItalic r:id="rId14"/>
    </p:embeddedFont>
    <p:embeddedFont>
      <p:font typeface="Roboto"/>
      <p:regular r:id="rId15"/>
      <p:bold r:id="rId16"/>
      <p:italic r:id="rId17"/>
      <p:boldItalic r:id="rId18"/>
    </p:embeddedFont>
    <p:embeddedFont>
      <p:font typeface="Open Sans"/>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bold.fntdata"/><Relationship Id="rId11" Type="http://schemas.openxmlformats.org/officeDocument/2006/relationships/font" Target="fonts/Economica-regular.fntdata"/><Relationship Id="rId22" Type="http://schemas.openxmlformats.org/officeDocument/2006/relationships/font" Target="fonts/OpenSans-boldItalic.fntdata"/><Relationship Id="rId10" Type="http://schemas.openxmlformats.org/officeDocument/2006/relationships/slide" Target="slides/slide5.xml"/><Relationship Id="rId21" Type="http://schemas.openxmlformats.org/officeDocument/2006/relationships/font" Target="fonts/OpenSans-italic.fntdata"/><Relationship Id="rId13" Type="http://schemas.openxmlformats.org/officeDocument/2006/relationships/font" Target="fonts/Economica-italic.fntdata"/><Relationship Id="rId12" Type="http://schemas.openxmlformats.org/officeDocument/2006/relationships/font" Target="fonts/Economica-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regular.fntdata"/><Relationship Id="rId14" Type="http://schemas.openxmlformats.org/officeDocument/2006/relationships/font" Target="fonts/Economica-boldItalic.fntdata"/><Relationship Id="rId17" Type="http://schemas.openxmlformats.org/officeDocument/2006/relationships/font" Target="fonts/Roboto-italic.fntdata"/><Relationship Id="rId16" Type="http://schemas.openxmlformats.org/officeDocument/2006/relationships/font" Target="fonts/Roboto-bold.fntdata"/><Relationship Id="rId5" Type="http://schemas.openxmlformats.org/officeDocument/2006/relationships/notesMaster" Target="notesMasters/notesMaster1.xml"/><Relationship Id="rId19" Type="http://schemas.openxmlformats.org/officeDocument/2006/relationships/font" Target="fonts/OpenSans-regular.fntdata"/><Relationship Id="rId6" Type="http://schemas.openxmlformats.org/officeDocument/2006/relationships/slide" Target="slides/slide1.xml"/><Relationship Id="rId18" Type="http://schemas.openxmlformats.org/officeDocument/2006/relationships/font" Target="fonts/Robot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21765a2026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21765a2026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21765a2026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21765a2026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21765a2026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21765a2026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21765a20269_8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21765a20269_8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2"/>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2"/>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3" name="Google Shape;13;p2"/>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1"/>
          <p:cNvSpPr txBox="1"/>
          <p:nvPr>
            <p:ph hasCustomPrompt="1" type="title"/>
          </p:nvPr>
        </p:nvSpPr>
        <p:spPr>
          <a:xfrm>
            <a:off x="311700" y="957125"/>
            <a:ext cx="8520600" cy="21288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p:nvPr>
            <p:ph idx="1" type="body"/>
          </p:nvPr>
        </p:nvSpPr>
        <p:spPr>
          <a:xfrm>
            <a:off x="311700" y="316200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7" name="Google Shape;17;p3"/>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8" name="Google Shape;18;p3"/>
          <p:cNvSpPr txBox="1"/>
          <p:nvPr>
            <p:ph type="title"/>
          </p:nvPr>
        </p:nvSpPr>
        <p:spPr>
          <a:xfrm>
            <a:off x="773700" y="1806450"/>
            <a:ext cx="7596600" cy="15306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7" name="Google Shape;27;p5"/>
          <p:cNvSpPr txBox="1"/>
          <p:nvPr>
            <p:ph idx="1" type="body"/>
          </p:nvPr>
        </p:nvSpPr>
        <p:spPr>
          <a:xfrm>
            <a:off x="3117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5" name="Google Shape;35;p7"/>
          <p:cNvSpPr txBox="1"/>
          <p:nvPr>
            <p:ph idx="1" type="body"/>
          </p:nvPr>
        </p:nvSpPr>
        <p:spPr>
          <a:xfrm>
            <a:off x="311700" y="1399400"/>
            <a:ext cx="2808000" cy="27849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8"/>
          <p:cNvSpPr txBox="1"/>
          <p:nvPr>
            <p:ph type="title"/>
          </p:nvPr>
        </p:nvSpPr>
        <p:spPr>
          <a:xfrm>
            <a:off x="490250" y="450150"/>
            <a:ext cx="5878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9"/>
          <p:cNvSpPr txBox="1"/>
          <p:nvPr>
            <p:ph type="title"/>
          </p:nvPr>
        </p:nvSpPr>
        <p:spPr>
          <a:xfrm>
            <a:off x="265500" y="9292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p:txBody>
      </p:sp>
      <p:sp>
        <p:nvSpPr>
          <p:cNvPr id="45" name="Google Shape;45;p9"/>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9500" y="42189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p:txBody>
      </p:sp>
      <p:sp>
        <p:nvSpPr>
          <p:cNvPr id="7" name="Google Shape;7;p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indent="-317500" lvl="1" marL="914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indent="-317500" lvl="2" marL="1371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indent="-317500" lvl="3" marL="1828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indent="-317500" lvl="4" marL="22860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indent="-317500" lvl="5" marL="27432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indent="-317500" lvl="6" marL="3200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indent="-317500" lvl="7" marL="3657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indent="-317500" lvl="8" marL="4114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s-419"/>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1" name="Shape 61"/>
        <p:cNvGrpSpPr/>
        <p:nvPr/>
      </p:nvGrpSpPr>
      <p:grpSpPr>
        <a:xfrm>
          <a:off x="0" y="0"/>
          <a:ext cx="0" cy="0"/>
          <a:chOff x="0" y="0"/>
          <a:chExt cx="0" cy="0"/>
        </a:xfrm>
      </p:grpSpPr>
      <p:sp>
        <p:nvSpPr>
          <p:cNvPr id="62" name="Google Shape;62;p13"/>
          <p:cNvSpPr txBox="1"/>
          <p:nvPr>
            <p:ph type="ctrTitle"/>
          </p:nvPr>
        </p:nvSpPr>
        <p:spPr>
          <a:xfrm>
            <a:off x="441400" y="676525"/>
            <a:ext cx="7667700" cy="15012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s-419">
                <a:solidFill>
                  <a:schemeClr val="lt1"/>
                </a:solidFill>
              </a:rPr>
              <a:t>Trabajo Práctico Nº 1</a:t>
            </a:r>
            <a:endParaRPr>
              <a:solidFill>
                <a:schemeClr val="lt1"/>
              </a:solidFill>
            </a:endParaRPr>
          </a:p>
          <a:p>
            <a:pPr indent="0" lvl="0" marL="0" rtl="0" algn="ctr">
              <a:spcBef>
                <a:spcPts val="0"/>
              </a:spcBef>
              <a:spcAft>
                <a:spcPts val="0"/>
              </a:spcAft>
              <a:buNone/>
            </a:pPr>
            <a:r>
              <a:rPr lang="es-419">
                <a:solidFill>
                  <a:schemeClr val="lt1"/>
                </a:solidFill>
              </a:rPr>
              <a:t>Comercialización 2023</a:t>
            </a:r>
            <a:endParaRPr>
              <a:solidFill>
                <a:schemeClr val="lt1"/>
              </a:solidFill>
            </a:endParaRPr>
          </a:p>
        </p:txBody>
      </p:sp>
      <p:sp>
        <p:nvSpPr>
          <p:cNvPr id="63" name="Google Shape;63;p13"/>
          <p:cNvSpPr txBox="1"/>
          <p:nvPr>
            <p:ph idx="1" type="subTitle"/>
          </p:nvPr>
        </p:nvSpPr>
        <p:spPr>
          <a:xfrm>
            <a:off x="3044700" y="2671755"/>
            <a:ext cx="3054600" cy="7014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rPr lang="es-419"/>
              <a:t>Tema 2</a:t>
            </a:r>
            <a:endParaRPr/>
          </a:p>
          <a:p>
            <a:pPr indent="0" lvl="0" marL="0" rtl="0" algn="ctr">
              <a:spcBef>
                <a:spcPts val="0"/>
              </a:spcBef>
              <a:spcAft>
                <a:spcPts val="0"/>
              </a:spcAft>
              <a:buNone/>
            </a:pPr>
            <a:r>
              <a:rPr lang="es-419"/>
              <a:t>Grupo 14</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s-419"/>
              <a:t>¿Qué es una estrategia?</a:t>
            </a:r>
            <a:endParaRPr/>
          </a:p>
        </p:txBody>
      </p:sp>
      <p:sp>
        <p:nvSpPr>
          <p:cNvPr id="69" name="Google Shape;69;p1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1600"/>
              <a:t>Una estrategia se trata de una guía que establece la dirección a seguir y las acciones necesarias para lograr los resultados deseados. Una buena estrategia debe tener en cuenta tanto los recursos disponibles como las condiciones del entorno en el que se va a implementar.</a:t>
            </a:r>
            <a:endParaRPr sz="1600"/>
          </a:p>
          <a:p>
            <a:pPr indent="0" lvl="0" marL="0" rtl="0" algn="l">
              <a:spcBef>
                <a:spcPts val="1200"/>
              </a:spcBef>
              <a:spcAft>
                <a:spcPts val="1200"/>
              </a:spcAft>
              <a:buNone/>
            </a:pPr>
            <a:r>
              <a:rPr lang="es-419" sz="1500"/>
              <a:t>Ejemplo de estrategia: La compañía Nike ha desarrollado una estrategia de marca muy exitosa. En lugar de centrarse en la venta de productos deportivos, Nike se ha enfocado en convertirse en una marca que inspire y empodere a los atletas a nivel mundial. Su eslogan "Just do it" refleja esta filosofía y ha sido un elemento clave en la construcción de su imagen de marca.</a:t>
            </a:r>
            <a:endParaRPr sz="15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5"/>
          <p:cNvSpPr txBox="1"/>
          <p:nvPr>
            <p:ph type="title"/>
          </p:nvPr>
        </p:nvSpPr>
        <p:spPr>
          <a:xfrm>
            <a:off x="311700" y="315925"/>
            <a:ext cx="8520600" cy="8313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s-419"/>
              <a:t>¿En </a:t>
            </a:r>
            <a:r>
              <a:rPr lang="es-419"/>
              <a:t>qué</a:t>
            </a:r>
            <a:r>
              <a:rPr lang="es-419"/>
              <a:t> se </a:t>
            </a:r>
            <a:r>
              <a:rPr lang="es-419"/>
              <a:t>diferencia</a:t>
            </a:r>
            <a:r>
              <a:rPr lang="es-419"/>
              <a:t> una estrategia de una táctica?</a:t>
            </a:r>
            <a:endParaRPr/>
          </a:p>
        </p:txBody>
      </p:sp>
      <p:sp>
        <p:nvSpPr>
          <p:cNvPr id="75" name="Google Shape;75;p15"/>
          <p:cNvSpPr txBox="1"/>
          <p:nvPr>
            <p:ph idx="1" type="body"/>
          </p:nvPr>
        </p:nvSpPr>
        <p:spPr>
          <a:xfrm>
            <a:off x="311700" y="1225225"/>
            <a:ext cx="8520600" cy="3354000"/>
          </a:xfrm>
          <a:prstGeom prst="rect">
            <a:avLst/>
          </a:prstGeom>
        </p:spPr>
        <p:txBody>
          <a:bodyPr anchorCtr="0" anchor="t" bIns="91425" lIns="91425" spcFirstLastPara="1" rIns="91425" wrap="square" tIns="91425">
            <a:normAutofit lnSpcReduction="10000"/>
          </a:bodyPr>
          <a:lstStyle/>
          <a:p>
            <a:pPr indent="-330200" lvl="0" marL="457200" rtl="0" algn="l">
              <a:spcBef>
                <a:spcPts val="1500"/>
              </a:spcBef>
              <a:spcAft>
                <a:spcPts val="0"/>
              </a:spcAft>
              <a:buClr>
                <a:srgbClr val="374151"/>
              </a:buClr>
              <a:buSzPts val="1600"/>
              <a:buChar char="●"/>
            </a:pPr>
            <a:r>
              <a:rPr lang="es-419" sz="1600">
                <a:solidFill>
                  <a:srgbClr val="374151"/>
                </a:solidFill>
                <a:highlight>
                  <a:schemeClr val="lt1"/>
                </a:highlight>
              </a:rPr>
              <a:t>¿Qué</a:t>
            </a:r>
            <a:r>
              <a:rPr lang="es-419" sz="1600">
                <a:solidFill>
                  <a:srgbClr val="374151"/>
                </a:solidFill>
                <a:highlight>
                  <a:schemeClr val="lt1"/>
                </a:highlight>
              </a:rPr>
              <a:t> tipos de estrategias tienen las empresas de marketing?</a:t>
            </a:r>
            <a:endParaRPr sz="1600">
              <a:solidFill>
                <a:srgbClr val="374151"/>
              </a:solidFill>
              <a:highlight>
                <a:schemeClr val="lt1"/>
              </a:highlight>
            </a:endParaRPr>
          </a:p>
          <a:p>
            <a:pPr indent="-330200" lvl="1" marL="914400" rtl="0" algn="l">
              <a:spcBef>
                <a:spcPts val="0"/>
              </a:spcBef>
              <a:spcAft>
                <a:spcPts val="0"/>
              </a:spcAft>
              <a:buClr>
                <a:srgbClr val="374151"/>
              </a:buClr>
              <a:buSzPts val="1600"/>
              <a:buChar char="○"/>
            </a:pPr>
            <a:r>
              <a:rPr lang="es-419" sz="1600">
                <a:solidFill>
                  <a:srgbClr val="374151"/>
                </a:solidFill>
                <a:highlight>
                  <a:schemeClr val="lt1"/>
                </a:highlight>
              </a:rPr>
              <a:t>Segmentación de Mercado</a:t>
            </a:r>
            <a:endParaRPr sz="1600">
              <a:solidFill>
                <a:srgbClr val="374151"/>
              </a:solidFill>
              <a:highlight>
                <a:schemeClr val="lt1"/>
              </a:highlight>
            </a:endParaRPr>
          </a:p>
          <a:p>
            <a:pPr indent="-330200" lvl="1" marL="914400" rtl="0" algn="l">
              <a:spcBef>
                <a:spcPts val="0"/>
              </a:spcBef>
              <a:spcAft>
                <a:spcPts val="0"/>
              </a:spcAft>
              <a:buClr>
                <a:srgbClr val="374151"/>
              </a:buClr>
              <a:buSzPts val="1600"/>
              <a:buChar char="○"/>
            </a:pPr>
            <a:r>
              <a:rPr lang="es-419" sz="1600">
                <a:solidFill>
                  <a:srgbClr val="374151"/>
                </a:solidFill>
                <a:highlight>
                  <a:schemeClr val="lt1"/>
                </a:highlight>
              </a:rPr>
              <a:t>Diferenciación</a:t>
            </a:r>
            <a:endParaRPr sz="1600">
              <a:solidFill>
                <a:srgbClr val="374151"/>
              </a:solidFill>
              <a:highlight>
                <a:schemeClr val="lt1"/>
              </a:highlight>
            </a:endParaRPr>
          </a:p>
          <a:p>
            <a:pPr indent="-330200" lvl="1" marL="914400" rtl="0" algn="l">
              <a:spcBef>
                <a:spcPts val="0"/>
              </a:spcBef>
              <a:spcAft>
                <a:spcPts val="0"/>
              </a:spcAft>
              <a:buClr>
                <a:srgbClr val="374151"/>
              </a:buClr>
              <a:buSzPts val="1600"/>
              <a:buChar char="○"/>
            </a:pPr>
            <a:r>
              <a:rPr lang="es-419" sz="1600">
                <a:solidFill>
                  <a:srgbClr val="374151"/>
                </a:solidFill>
                <a:highlight>
                  <a:schemeClr val="lt1"/>
                </a:highlight>
              </a:rPr>
              <a:t>Posicionamiento</a:t>
            </a:r>
            <a:endParaRPr sz="1600">
              <a:solidFill>
                <a:srgbClr val="374151"/>
              </a:solidFill>
              <a:highlight>
                <a:schemeClr val="lt1"/>
              </a:highlight>
            </a:endParaRPr>
          </a:p>
          <a:p>
            <a:pPr indent="-330200" lvl="0" marL="457200" rtl="0" algn="l">
              <a:spcBef>
                <a:spcPts val="0"/>
              </a:spcBef>
              <a:spcAft>
                <a:spcPts val="0"/>
              </a:spcAft>
              <a:buClr>
                <a:srgbClr val="374151"/>
              </a:buClr>
              <a:buSzPts val="1600"/>
              <a:buChar char="●"/>
            </a:pPr>
            <a:r>
              <a:rPr lang="es-419" sz="1600">
                <a:solidFill>
                  <a:srgbClr val="374151"/>
                </a:solidFill>
                <a:highlight>
                  <a:schemeClr val="lt1"/>
                </a:highlight>
              </a:rPr>
              <a:t>¿En qué</a:t>
            </a:r>
            <a:r>
              <a:rPr lang="es-419" sz="1600">
                <a:solidFill>
                  <a:srgbClr val="374151"/>
                </a:solidFill>
                <a:highlight>
                  <a:schemeClr val="lt1"/>
                </a:highlight>
              </a:rPr>
              <a:t> se diferencia una táctica de una estrategia? </a:t>
            </a:r>
            <a:r>
              <a:rPr lang="es-419" sz="1600">
                <a:solidFill>
                  <a:srgbClr val="374151"/>
                </a:solidFill>
                <a:highlight>
                  <a:schemeClr val="lt1"/>
                </a:highlight>
              </a:rPr>
              <a:t>¿Qué</a:t>
            </a:r>
            <a:r>
              <a:rPr lang="es-419" sz="1600">
                <a:solidFill>
                  <a:srgbClr val="374151"/>
                </a:solidFill>
                <a:highlight>
                  <a:schemeClr val="lt1"/>
                </a:highlight>
              </a:rPr>
              <a:t> tipos de tácticas tenemos?</a:t>
            </a:r>
            <a:endParaRPr sz="1600">
              <a:solidFill>
                <a:srgbClr val="374151"/>
              </a:solidFill>
              <a:highlight>
                <a:schemeClr val="lt1"/>
              </a:highlight>
            </a:endParaRPr>
          </a:p>
          <a:p>
            <a:pPr indent="-330200" lvl="1" marL="914400" rtl="0" algn="l">
              <a:spcBef>
                <a:spcPts val="0"/>
              </a:spcBef>
              <a:spcAft>
                <a:spcPts val="0"/>
              </a:spcAft>
              <a:buClr>
                <a:srgbClr val="374151"/>
              </a:buClr>
              <a:buSzPts val="1600"/>
              <a:buChar char="○"/>
            </a:pPr>
            <a:r>
              <a:rPr lang="es-419" sz="1600">
                <a:solidFill>
                  <a:srgbClr val="374151"/>
                </a:solidFill>
                <a:highlight>
                  <a:schemeClr val="lt1"/>
                </a:highlight>
              </a:rPr>
              <a:t>Publicidad</a:t>
            </a:r>
            <a:endParaRPr sz="1600">
              <a:solidFill>
                <a:srgbClr val="374151"/>
              </a:solidFill>
              <a:highlight>
                <a:schemeClr val="lt1"/>
              </a:highlight>
            </a:endParaRPr>
          </a:p>
          <a:p>
            <a:pPr indent="-330200" lvl="1" marL="914400" rtl="0" algn="l">
              <a:spcBef>
                <a:spcPts val="0"/>
              </a:spcBef>
              <a:spcAft>
                <a:spcPts val="0"/>
              </a:spcAft>
              <a:buClr>
                <a:srgbClr val="374151"/>
              </a:buClr>
              <a:buSzPts val="1600"/>
              <a:buChar char="○"/>
            </a:pPr>
            <a:r>
              <a:rPr lang="es-419" sz="1600">
                <a:solidFill>
                  <a:srgbClr val="374151"/>
                </a:solidFill>
                <a:highlight>
                  <a:schemeClr val="lt1"/>
                </a:highlight>
              </a:rPr>
              <a:t>Uso de redes sociales</a:t>
            </a:r>
            <a:endParaRPr sz="1600">
              <a:solidFill>
                <a:srgbClr val="374151"/>
              </a:solidFill>
              <a:highlight>
                <a:schemeClr val="lt1"/>
              </a:highlight>
            </a:endParaRPr>
          </a:p>
          <a:p>
            <a:pPr indent="-330200" lvl="2" marL="1371600" rtl="0" algn="l">
              <a:spcBef>
                <a:spcPts val="0"/>
              </a:spcBef>
              <a:spcAft>
                <a:spcPts val="0"/>
              </a:spcAft>
              <a:buClr>
                <a:srgbClr val="374151"/>
              </a:buClr>
              <a:buSzPts val="1600"/>
              <a:buChar char="■"/>
            </a:pPr>
            <a:r>
              <a:rPr lang="es-419" sz="1600">
                <a:solidFill>
                  <a:srgbClr val="374151"/>
                </a:solidFill>
                <a:highlight>
                  <a:schemeClr val="lt1"/>
                </a:highlight>
              </a:rPr>
              <a:t>Sorteos</a:t>
            </a:r>
            <a:endParaRPr sz="1600">
              <a:solidFill>
                <a:srgbClr val="374151"/>
              </a:solidFill>
              <a:highlight>
                <a:schemeClr val="lt1"/>
              </a:highlight>
            </a:endParaRPr>
          </a:p>
          <a:p>
            <a:pPr indent="-330200" lvl="2" marL="1371600" rtl="0" algn="l">
              <a:spcBef>
                <a:spcPts val="0"/>
              </a:spcBef>
              <a:spcAft>
                <a:spcPts val="0"/>
              </a:spcAft>
              <a:buClr>
                <a:srgbClr val="374151"/>
              </a:buClr>
              <a:buSzPts val="1600"/>
              <a:buChar char="■"/>
            </a:pPr>
            <a:r>
              <a:rPr lang="es-419" sz="1600">
                <a:solidFill>
                  <a:srgbClr val="374151"/>
                </a:solidFill>
                <a:highlight>
                  <a:schemeClr val="lt1"/>
                </a:highlight>
              </a:rPr>
              <a:t>Influencers</a:t>
            </a:r>
            <a:endParaRPr sz="1600">
              <a:solidFill>
                <a:srgbClr val="374151"/>
              </a:solidFill>
              <a:highlight>
                <a:schemeClr val="lt1"/>
              </a:highlight>
            </a:endParaRPr>
          </a:p>
          <a:p>
            <a:pPr indent="-330200" lvl="1" marL="914400" rtl="0" algn="l">
              <a:spcBef>
                <a:spcPts val="0"/>
              </a:spcBef>
              <a:spcAft>
                <a:spcPts val="0"/>
              </a:spcAft>
              <a:buClr>
                <a:srgbClr val="374151"/>
              </a:buClr>
              <a:buSzPts val="1600"/>
              <a:buChar char="○"/>
            </a:pPr>
            <a:r>
              <a:rPr lang="es-419" sz="1600">
                <a:solidFill>
                  <a:srgbClr val="374151"/>
                </a:solidFill>
                <a:highlight>
                  <a:schemeClr val="lt1"/>
                </a:highlight>
              </a:rPr>
              <a:t>Difusión por medio de correos electrónicos.</a:t>
            </a:r>
            <a:endParaRPr sz="1600">
              <a:solidFill>
                <a:srgbClr val="374151"/>
              </a:solidFill>
              <a:highlight>
                <a:schemeClr val="lt1"/>
              </a:highlight>
            </a:endParaRPr>
          </a:p>
          <a:p>
            <a:pPr indent="0" lvl="0" marL="0" rtl="0" algn="l">
              <a:spcBef>
                <a:spcPts val="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s-419"/>
              <a:t>¿Para qué sirve?</a:t>
            </a:r>
            <a:endParaRPr/>
          </a:p>
        </p:txBody>
      </p:sp>
      <p:sp>
        <p:nvSpPr>
          <p:cNvPr id="81" name="Google Shape;81;p16"/>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1600"/>
              <a:t>Una estrategia sirve para ayudar a una empresa u organización a alcanzar sus objetivos a largo plazo de manera efectiva y eficiente. Al crear una estrategia clara y bien pensada, las empresas pueden identificar los recursos y acciones necesarios para lograr sus objetivos de manera sistemática y coherente.</a:t>
            </a:r>
            <a:endParaRPr sz="1600"/>
          </a:p>
          <a:p>
            <a:pPr indent="0" lvl="0" marL="0" rtl="0" algn="l">
              <a:spcBef>
                <a:spcPts val="1200"/>
              </a:spcBef>
              <a:spcAft>
                <a:spcPts val="1200"/>
              </a:spcAft>
              <a:buNone/>
            </a:pPr>
            <a:r>
              <a:rPr lang="es-419" sz="1600"/>
              <a:t>Ejemplo de beneficios de una estrategia: La estrategia de marca de Nike ha sido fundamental en su éxito. Les ha permitido crear una imagen de marca sólida y coherente que se ha convertido en una de las más reconocidas en todo el mundo. Además, les ha ayudado a diferenciarse de la competencia y a crear una conexión emocional con sus clientes.</a:t>
            </a: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5" name="Shape 85"/>
        <p:cNvGrpSpPr/>
        <p:nvPr/>
      </p:nvGrpSpPr>
      <p:grpSpPr>
        <a:xfrm>
          <a:off x="0" y="0"/>
          <a:ext cx="0" cy="0"/>
          <a:chOff x="0" y="0"/>
          <a:chExt cx="0" cy="0"/>
        </a:xfrm>
      </p:grpSpPr>
      <p:sp>
        <p:nvSpPr>
          <p:cNvPr id="86" name="Google Shape;86;p17"/>
          <p:cNvSpPr txBox="1"/>
          <p:nvPr>
            <p:ph type="title"/>
          </p:nvPr>
        </p:nvSpPr>
        <p:spPr>
          <a:xfrm>
            <a:off x="311700" y="315925"/>
            <a:ext cx="8520600" cy="8313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s-419"/>
              <a:t>¿Cuándo utilizar una estrategia?</a:t>
            </a:r>
            <a:endParaRPr/>
          </a:p>
        </p:txBody>
      </p:sp>
      <p:sp>
        <p:nvSpPr>
          <p:cNvPr id="87" name="Google Shape;87;p17"/>
          <p:cNvSpPr txBox="1"/>
          <p:nvPr>
            <p:ph idx="1" type="body"/>
          </p:nvPr>
        </p:nvSpPr>
        <p:spPr>
          <a:xfrm>
            <a:off x="311700" y="1225225"/>
            <a:ext cx="8520600" cy="3354000"/>
          </a:xfrm>
          <a:prstGeom prst="rect">
            <a:avLst/>
          </a:prstGeom>
          <a:effectLst>
            <a:outerShdw blurRad="57150" rotWithShape="0" algn="bl" dir="5400000" dist="19050">
              <a:srgbClr val="D1D5DB">
                <a:alpha val="52000"/>
              </a:srgbClr>
            </a:outerShdw>
          </a:effectLst>
        </p:spPr>
        <p:txBody>
          <a:bodyPr anchorCtr="0" anchor="t" bIns="91425" lIns="91425" spcFirstLastPara="1" rIns="91425" wrap="square" tIns="91425">
            <a:noAutofit/>
          </a:bodyPr>
          <a:lstStyle/>
          <a:p>
            <a:pPr indent="0" lvl="0" marL="0" rtl="0" algn="l">
              <a:lnSpc>
                <a:spcPct val="105000"/>
              </a:lnSpc>
              <a:spcBef>
                <a:spcPts val="0"/>
              </a:spcBef>
              <a:spcAft>
                <a:spcPts val="0"/>
              </a:spcAft>
              <a:buSzPts val="852"/>
              <a:buNone/>
            </a:pPr>
            <a:r>
              <a:rPr lang="es-419" sz="1600">
                <a:solidFill>
                  <a:schemeClr val="dk1"/>
                </a:solidFill>
                <a:latin typeface="Roboto"/>
                <a:ea typeface="Roboto"/>
                <a:cs typeface="Roboto"/>
                <a:sym typeface="Roboto"/>
              </a:rPr>
              <a:t>Una estrategia se utiliza en situaciones en las que se necesita planificar y tomar decisiones para alcanzar un objetivo específico. En general, una estrategia es necesaria cuando se enfrenta un problema complejo que requiere un enfoque sistemático y coordinado para resolverlo. </a:t>
            </a:r>
            <a:endParaRPr sz="1600">
              <a:solidFill>
                <a:schemeClr val="dk1"/>
              </a:solidFill>
              <a:latin typeface="Roboto"/>
              <a:ea typeface="Roboto"/>
              <a:cs typeface="Roboto"/>
              <a:sym typeface="Roboto"/>
            </a:endParaRPr>
          </a:p>
          <a:p>
            <a:pPr indent="0" lvl="0" marL="0" rtl="0" algn="l">
              <a:lnSpc>
                <a:spcPct val="105000"/>
              </a:lnSpc>
              <a:spcBef>
                <a:spcPts val="1500"/>
              </a:spcBef>
              <a:spcAft>
                <a:spcPts val="0"/>
              </a:spcAft>
              <a:buSzPts val="852"/>
              <a:buNone/>
            </a:pPr>
            <a:r>
              <a:rPr lang="es-419" sz="1600">
                <a:solidFill>
                  <a:schemeClr val="dk1"/>
                </a:solidFill>
                <a:latin typeface="Roboto"/>
                <a:ea typeface="Roboto"/>
                <a:cs typeface="Roboto"/>
                <a:sym typeface="Roboto"/>
              </a:rPr>
              <a:t>Algunas situaciones en las que puede ser útil utilizar una estrategia incluyen:</a:t>
            </a:r>
            <a:endParaRPr sz="1600">
              <a:solidFill>
                <a:schemeClr val="dk1"/>
              </a:solidFill>
              <a:latin typeface="Roboto"/>
              <a:ea typeface="Roboto"/>
              <a:cs typeface="Roboto"/>
              <a:sym typeface="Roboto"/>
            </a:endParaRPr>
          </a:p>
          <a:p>
            <a:pPr indent="-330200" lvl="0" marL="457200" rtl="0" algn="l">
              <a:lnSpc>
                <a:spcPct val="105000"/>
              </a:lnSpc>
              <a:spcBef>
                <a:spcPts val="1500"/>
              </a:spcBef>
              <a:spcAft>
                <a:spcPts val="0"/>
              </a:spcAft>
              <a:buClr>
                <a:schemeClr val="dk1"/>
              </a:buClr>
              <a:buSzPts val="1600"/>
              <a:buFont typeface="Roboto"/>
              <a:buAutoNum type="arabicPeriod"/>
            </a:pPr>
            <a:r>
              <a:rPr lang="es-419" sz="1600">
                <a:solidFill>
                  <a:schemeClr val="dk1"/>
                </a:solidFill>
                <a:latin typeface="Roboto"/>
                <a:ea typeface="Roboto"/>
                <a:cs typeface="Roboto"/>
                <a:sym typeface="Roboto"/>
              </a:rPr>
              <a:t>Lanzamiento de un nuevo producto o servicio: Una estrategia puede ayudar a planificar y ejecutar el lanzamiento de un nuevo producto o servicio, incluyendo la investigación de mercado, la identificación del público objetivo y la determinación de los canales de distribución.</a:t>
            </a:r>
            <a:br>
              <a:rPr lang="es-419" sz="1600">
                <a:solidFill>
                  <a:schemeClr val="dk1"/>
                </a:solidFill>
                <a:latin typeface="Roboto"/>
                <a:ea typeface="Roboto"/>
                <a:cs typeface="Roboto"/>
                <a:sym typeface="Roboto"/>
              </a:rPr>
            </a:br>
            <a:endParaRPr sz="1600">
              <a:solidFill>
                <a:schemeClr val="dk1"/>
              </a:solidFill>
              <a:latin typeface="Roboto"/>
              <a:ea typeface="Roboto"/>
              <a:cs typeface="Roboto"/>
              <a:sym typeface="Roboto"/>
            </a:endParaRPr>
          </a:p>
          <a:p>
            <a:pPr indent="-330200" lvl="0" marL="457200" rtl="0" algn="l">
              <a:lnSpc>
                <a:spcPct val="105000"/>
              </a:lnSpc>
              <a:spcBef>
                <a:spcPts val="0"/>
              </a:spcBef>
              <a:spcAft>
                <a:spcPts val="0"/>
              </a:spcAft>
              <a:buClr>
                <a:schemeClr val="dk1"/>
              </a:buClr>
              <a:buSzPts val="1600"/>
              <a:buFont typeface="Roboto"/>
              <a:buAutoNum type="arabicPeriod"/>
            </a:pPr>
            <a:r>
              <a:rPr lang="es-419" sz="1600">
                <a:solidFill>
                  <a:schemeClr val="dk1"/>
                </a:solidFill>
                <a:latin typeface="Roboto"/>
                <a:ea typeface="Roboto"/>
                <a:cs typeface="Roboto"/>
                <a:sym typeface="Roboto"/>
              </a:rPr>
              <a:t>Competencia en el mercado: Si una empresa está compitiendo en un mercado saturado o en un mercado altamente competitivo, una estrategia puede ayudar a diferenciarse de la competencia y a identificar nuevas oportunidades de mercado.</a:t>
            </a:r>
            <a:endParaRPr sz="16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