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17" r:id="rId2"/>
    <p:sldId id="730" r:id="rId3"/>
    <p:sldId id="731" r:id="rId4"/>
    <p:sldId id="732" r:id="rId5"/>
    <p:sldId id="733" r:id="rId6"/>
    <p:sldId id="734" r:id="rId7"/>
    <p:sldId id="735" r:id="rId8"/>
    <p:sldId id="736" r:id="rId9"/>
    <p:sldId id="737" r:id="rId10"/>
    <p:sldId id="738" r:id="rId11"/>
    <p:sldId id="739" r:id="rId12"/>
    <p:sldId id="740" r:id="rId13"/>
    <p:sldId id="741" r:id="rId14"/>
    <p:sldId id="742" r:id="rId15"/>
    <p:sldId id="743" r:id="rId16"/>
    <p:sldId id="747" r:id="rId17"/>
    <p:sldId id="744" r:id="rId18"/>
    <p:sldId id="745" r:id="rId19"/>
    <p:sldId id="746" r:id="rId20"/>
    <p:sldId id="748" r:id="rId21"/>
    <p:sldId id="749" r:id="rId22"/>
    <p:sldId id="750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image" Target="../media/image10.png"/><Relationship Id="rId26" Type="http://schemas.openxmlformats.org/officeDocument/2006/relationships/image" Target="../media/image36.png"/><Relationship Id="rId3" Type="http://schemas.openxmlformats.org/officeDocument/2006/relationships/image" Target="../media/image18.png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17" Type="http://schemas.openxmlformats.org/officeDocument/2006/relationships/image" Target="../media/image9.png"/><Relationship Id="rId25" Type="http://schemas.openxmlformats.org/officeDocument/2006/relationships/image" Target="../media/image35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image" Target="../media/image20.png"/><Relationship Id="rId15" Type="http://schemas.openxmlformats.org/officeDocument/2006/relationships/image" Target="../media/image27.emf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1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1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13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80" y="3130946"/>
            <a:ext cx="3118936" cy="26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4" y="925429"/>
            <a:ext cx="115538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874" y="360196"/>
            <a:ext cx="609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37289" y="380546"/>
            <a:ext cx="3282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dictation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EF4e_PreintSB_6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5011" y="537411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048000" y="2551837"/>
            <a:ext cx="6096000" cy="26806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en-GB" sz="2400" b="1" dirty="0"/>
              <a:t>1</a:t>
            </a:r>
            <a:r>
              <a:rPr lang="en-GB" sz="2400" dirty="0"/>
              <a:t>	I want to go with you.</a:t>
            </a:r>
            <a:endParaRPr lang="es-AR" sz="2400" dirty="0"/>
          </a:p>
          <a:p>
            <a:pPr>
              <a:lnSpc>
                <a:spcPts val="3400"/>
              </a:lnSpc>
            </a:pPr>
            <a:r>
              <a:rPr lang="en-GB" sz="2400" b="1" dirty="0"/>
              <a:t>2</a:t>
            </a:r>
            <a:r>
              <a:rPr lang="en-GB" sz="2400" dirty="0"/>
              <a:t>	They won’t come tonight.</a:t>
            </a:r>
            <a:endParaRPr lang="es-AR" sz="2400" dirty="0"/>
          </a:p>
          <a:p>
            <a:pPr>
              <a:lnSpc>
                <a:spcPts val="3400"/>
              </a:lnSpc>
            </a:pPr>
            <a:r>
              <a:rPr lang="en-GB" sz="2400" b="1" dirty="0"/>
              <a:t>3</a:t>
            </a:r>
            <a:r>
              <a:rPr lang="en-GB" sz="2400" dirty="0"/>
              <a:t>	You won’t find a job.</a:t>
            </a:r>
            <a:endParaRPr lang="es-AR" sz="2400" dirty="0"/>
          </a:p>
          <a:p>
            <a:pPr>
              <a:lnSpc>
                <a:spcPts val="3400"/>
              </a:lnSpc>
            </a:pPr>
            <a:r>
              <a:rPr lang="en-GB" sz="2400" b="1" dirty="0"/>
              <a:t>4</a:t>
            </a:r>
            <a:r>
              <a:rPr lang="en-GB" sz="2400" dirty="0"/>
              <a:t>	We want to learn Russian.</a:t>
            </a:r>
            <a:endParaRPr lang="es-AR" sz="2400" dirty="0"/>
          </a:p>
          <a:p>
            <a:pPr>
              <a:lnSpc>
                <a:spcPts val="3400"/>
              </a:lnSpc>
            </a:pPr>
            <a:r>
              <a:rPr lang="en-GB" sz="2400" b="1" dirty="0"/>
              <a:t>5</a:t>
            </a:r>
            <a:r>
              <a:rPr lang="en-GB" sz="2400" dirty="0"/>
              <a:t>	They want to sell their house.</a:t>
            </a:r>
            <a:endParaRPr lang="es-AR" sz="2400" dirty="0"/>
          </a:p>
          <a:p>
            <a:pPr>
              <a:lnSpc>
                <a:spcPts val="3400"/>
              </a:lnSpc>
            </a:pPr>
            <a:r>
              <a:rPr lang="en-GB" sz="2400" b="1" dirty="0"/>
              <a:t>6</a:t>
            </a:r>
            <a:r>
              <a:rPr lang="en-GB" sz="2400" dirty="0"/>
              <a:t>	I’m sure she won’t win.</a:t>
            </a:r>
            <a:endParaRPr lang="es-AR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7" y="5521994"/>
            <a:ext cx="9429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60697"/>
            <a:ext cx="4095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8" y="770272"/>
            <a:ext cx="8801101" cy="250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7" y="3549316"/>
            <a:ext cx="10680009" cy="2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2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23888"/>
            <a:ext cx="112014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95" y="3212431"/>
            <a:ext cx="4450802" cy="25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3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54" y="301040"/>
            <a:ext cx="30765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8" y="486778"/>
            <a:ext cx="73056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91" y="2128838"/>
            <a:ext cx="81629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7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4" y="672765"/>
            <a:ext cx="10502341" cy="546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33" y="1053325"/>
            <a:ext cx="1681162" cy="35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01" y="1970806"/>
            <a:ext cx="1608073" cy="30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56" y="3133725"/>
            <a:ext cx="2338185" cy="37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2490537" y="3970421"/>
            <a:ext cx="1696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6182226" y="1412746"/>
            <a:ext cx="713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6539163" y="1053325"/>
            <a:ext cx="5735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391653" y="1836822"/>
            <a:ext cx="1696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0091261" y="1836822"/>
            <a:ext cx="11710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031332" y="2296040"/>
            <a:ext cx="1696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4339389" y="2296040"/>
            <a:ext cx="29878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4339389" y="2715127"/>
            <a:ext cx="10627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3655594" y="3133725"/>
            <a:ext cx="10627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6011164" y="3129715"/>
            <a:ext cx="10627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2078707" y="3617495"/>
            <a:ext cx="27920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7876674" y="3970421"/>
            <a:ext cx="7541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7073954" y="4387517"/>
            <a:ext cx="10627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9459603" y="4387517"/>
            <a:ext cx="17057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2031332" y="4796590"/>
            <a:ext cx="2687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10312454" y="4796590"/>
            <a:ext cx="848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5201652" y="5157537"/>
            <a:ext cx="631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2490537" y="5566611"/>
            <a:ext cx="1696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8253737" y="5566611"/>
            <a:ext cx="1696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4339389" y="5975685"/>
            <a:ext cx="10627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25" y="5566610"/>
            <a:ext cx="1785324" cy="37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7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" y="344106"/>
            <a:ext cx="6836594" cy="12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51130" y="307156"/>
            <a:ext cx="8578516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C00000"/>
                </a:solidFill>
              </a:rPr>
              <a:t>Steve </a:t>
            </a:r>
            <a:r>
              <a:rPr lang="es-MX" sz="2400" dirty="0" err="1" smtClean="0">
                <a:solidFill>
                  <a:srgbClr val="C00000"/>
                </a:solidFill>
              </a:rPr>
              <a:t>was</a:t>
            </a:r>
            <a:r>
              <a:rPr lang="es-MX" sz="2400" dirty="0" smtClean="0">
                <a:solidFill>
                  <a:srgbClr val="C00000"/>
                </a:solidFill>
              </a:rPr>
              <a:t> living </a:t>
            </a:r>
            <a:r>
              <a:rPr lang="es-MX" sz="2400" dirty="0" err="1" smtClean="0">
                <a:solidFill>
                  <a:srgbClr val="C00000"/>
                </a:solidFill>
              </a:rPr>
              <a:t>there</a:t>
            </a:r>
            <a:r>
              <a:rPr lang="es-MX" sz="2400" dirty="0" smtClean="0">
                <a:solidFill>
                  <a:srgbClr val="C00000"/>
                </a:solidFill>
              </a:rPr>
              <a:t> and Carmen </a:t>
            </a:r>
            <a:r>
              <a:rPr lang="es-MX" sz="2400" dirty="0" err="1" smtClean="0">
                <a:solidFill>
                  <a:srgbClr val="C00000"/>
                </a:solidFill>
              </a:rPr>
              <a:t>was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studying</a:t>
            </a:r>
            <a:r>
              <a:rPr lang="es-MX" sz="2400" dirty="0" smtClean="0">
                <a:solidFill>
                  <a:srgbClr val="C00000"/>
                </a:solidFill>
              </a:rPr>
              <a:t> English.</a:t>
            </a:r>
            <a:endParaRPr lang="es-AR" sz="2400" dirty="0">
              <a:solidFill>
                <a:srgbClr val="C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1130" y="737536"/>
            <a:ext cx="11035281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Because</a:t>
            </a:r>
            <a:r>
              <a:rPr lang="es-MX" sz="2400" dirty="0" smtClean="0">
                <a:solidFill>
                  <a:srgbClr val="C00000"/>
                </a:solidFill>
              </a:rPr>
              <a:t> Carmen moved to France, and </a:t>
            </a:r>
            <a:r>
              <a:rPr lang="es-MX" sz="2400" dirty="0" err="1" smtClean="0">
                <a:solidFill>
                  <a:srgbClr val="C00000"/>
                </a:solidFill>
              </a:rPr>
              <a:t>the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long-distance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relationship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didn’t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work</a:t>
            </a:r>
            <a:r>
              <a:rPr lang="es-MX" sz="24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51130" y="1199201"/>
            <a:ext cx="8578516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Because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Carmen’s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mother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didn’t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send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it</a:t>
            </a:r>
            <a:r>
              <a:rPr lang="es-MX" sz="2400" dirty="0" smtClean="0">
                <a:solidFill>
                  <a:srgbClr val="C00000"/>
                </a:solidFill>
              </a:rPr>
              <a:t> to </a:t>
            </a:r>
            <a:r>
              <a:rPr lang="es-MX" sz="2400" dirty="0" err="1" smtClean="0">
                <a:solidFill>
                  <a:srgbClr val="C00000"/>
                </a:solidFill>
              </a:rPr>
              <a:t>her</a:t>
            </a:r>
            <a:r>
              <a:rPr lang="es-MX" sz="2400" dirty="0" smtClean="0">
                <a:solidFill>
                  <a:srgbClr val="C00000"/>
                </a:solidFill>
              </a:rPr>
              <a:t>.</a:t>
            </a:r>
            <a:endParaRPr lang="es-AR" sz="2400" dirty="0">
              <a:solidFill>
                <a:srgbClr val="C000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9" y="2201478"/>
            <a:ext cx="9569054" cy="351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PreintSB_6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1611" y="1604665"/>
            <a:ext cx="609600" cy="60960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462019" y="3489197"/>
            <a:ext cx="6729981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Some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builders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found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it</a:t>
            </a:r>
            <a:r>
              <a:rPr lang="es-MX" sz="2400" dirty="0" smtClean="0">
                <a:solidFill>
                  <a:srgbClr val="C00000"/>
                </a:solidFill>
              </a:rPr>
              <a:t> and </a:t>
            </a:r>
            <a:r>
              <a:rPr lang="es-MX" sz="2400" dirty="0" err="1" smtClean="0">
                <a:solidFill>
                  <a:srgbClr val="C00000"/>
                </a:solidFill>
              </a:rPr>
              <a:t>gave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it</a:t>
            </a:r>
            <a:r>
              <a:rPr lang="es-MX" sz="2400" dirty="0" smtClean="0">
                <a:solidFill>
                  <a:srgbClr val="C00000"/>
                </a:solidFill>
              </a:rPr>
              <a:t> to </a:t>
            </a:r>
            <a:r>
              <a:rPr lang="es-MX" sz="2400" dirty="0" err="1" smtClean="0">
                <a:solidFill>
                  <a:srgbClr val="C00000"/>
                </a:solidFill>
              </a:rPr>
              <a:t>Carmen’s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sister</a:t>
            </a:r>
            <a:r>
              <a:rPr lang="es-MX" sz="2400" dirty="0" smtClean="0">
                <a:solidFill>
                  <a:srgbClr val="C00000"/>
                </a:solidFill>
              </a:rPr>
              <a:t>.</a:t>
            </a:r>
            <a:endParaRPr lang="es-AR" sz="2400" dirty="0">
              <a:solidFill>
                <a:srgbClr val="C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537751" y="3950862"/>
            <a:ext cx="2517957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She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phoned</a:t>
            </a:r>
            <a:r>
              <a:rPr lang="es-MX" sz="2400" dirty="0" smtClean="0">
                <a:solidFill>
                  <a:srgbClr val="C00000"/>
                </a:solidFill>
              </a:rPr>
              <a:t> Steve.</a:t>
            </a:r>
            <a:endParaRPr lang="es-AR" sz="2400" dirty="0">
              <a:solidFill>
                <a:srgbClr val="C0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397225" y="4412527"/>
            <a:ext cx="6044234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They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arranged</a:t>
            </a:r>
            <a:r>
              <a:rPr lang="es-MX" sz="2400" dirty="0" smtClean="0">
                <a:solidFill>
                  <a:srgbClr val="C00000"/>
                </a:solidFill>
              </a:rPr>
              <a:t> to </a:t>
            </a:r>
            <a:r>
              <a:rPr lang="es-MX" sz="2400" dirty="0" err="1" smtClean="0">
                <a:solidFill>
                  <a:srgbClr val="C00000"/>
                </a:solidFill>
              </a:rPr>
              <a:t>meet</a:t>
            </a:r>
            <a:r>
              <a:rPr lang="es-MX" sz="2400" dirty="0" smtClean="0">
                <a:solidFill>
                  <a:srgbClr val="C00000"/>
                </a:solidFill>
              </a:rPr>
              <a:t> in Paris a </a:t>
            </a:r>
            <a:r>
              <a:rPr lang="es-MX" sz="2400" dirty="0" err="1" smtClean="0">
                <a:solidFill>
                  <a:srgbClr val="C00000"/>
                </a:solidFill>
              </a:rPr>
              <a:t>few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days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later</a:t>
            </a:r>
            <a:r>
              <a:rPr lang="es-MX" sz="2400" dirty="0" smtClean="0">
                <a:solidFill>
                  <a:srgbClr val="C00000"/>
                </a:solidFill>
              </a:rPr>
              <a:t>.</a:t>
            </a:r>
            <a:endParaRPr lang="es-AR" sz="2400" dirty="0">
              <a:solidFill>
                <a:srgbClr val="C0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397225" y="4874192"/>
            <a:ext cx="6044234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They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kissed</a:t>
            </a:r>
            <a:r>
              <a:rPr lang="es-MX" sz="2400" dirty="0" smtClean="0">
                <a:solidFill>
                  <a:srgbClr val="C00000"/>
                </a:solidFill>
              </a:rPr>
              <a:t> at </a:t>
            </a:r>
            <a:r>
              <a:rPr lang="es-MX" sz="2400" dirty="0" err="1" smtClean="0">
                <a:solidFill>
                  <a:srgbClr val="C00000"/>
                </a:solidFill>
              </a:rPr>
              <a:t>the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airport</a:t>
            </a:r>
            <a:r>
              <a:rPr lang="es-MX" sz="2400" dirty="0" smtClean="0">
                <a:solidFill>
                  <a:srgbClr val="C00000"/>
                </a:solidFill>
              </a:rPr>
              <a:t> and </a:t>
            </a:r>
            <a:r>
              <a:rPr lang="es-MX" sz="2400" dirty="0" err="1" smtClean="0">
                <a:solidFill>
                  <a:srgbClr val="C00000"/>
                </a:solidFill>
              </a:rPr>
              <a:t>fell</a:t>
            </a:r>
            <a:r>
              <a:rPr lang="es-MX" sz="2400" dirty="0" smtClean="0">
                <a:solidFill>
                  <a:srgbClr val="C00000"/>
                </a:solidFill>
              </a:rPr>
              <a:t> in </a:t>
            </a:r>
            <a:r>
              <a:rPr lang="es-MX" sz="2400" dirty="0" err="1" smtClean="0">
                <a:solidFill>
                  <a:srgbClr val="C00000"/>
                </a:solidFill>
              </a:rPr>
              <a:t>love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again</a:t>
            </a:r>
            <a:r>
              <a:rPr lang="es-MX" sz="2400" dirty="0" smtClean="0">
                <a:solidFill>
                  <a:srgbClr val="C00000"/>
                </a:solidFill>
              </a:rPr>
              <a:t>.</a:t>
            </a:r>
            <a:endParaRPr lang="es-AR" sz="2400" dirty="0">
              <a:solidFill>
                <a:srgbClr val="C0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51067" y="5250578"/>
            <a:ext cx="2486684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C00000"/>
                </a:solidFill>
              </a:rPr>
              <a:t>They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got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married</a:t>
            </a:r>
            <a:r>
              <a:rPr lang="es-MX" sz="2400" dirty="0" smtClean="0">
                <a:solidFill>
                  <a:srgbClr val="C00000"/>
                </a:solidFill>
              </a:rPr>
              <a:t>.</a:t>
            </a:r>
            <a:endParaRPr lang="es-AR" sz="2400" dirty="0">
              <a:solidFill>
                <a:srgbClr val="C00000"/>
              </a:solidFill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29" y="5712243"/>
            <a:ext cx="6838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6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36886" y="652638"/>
            <a:ext cx="115382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Earlier this year, ten years after </a:t>
            </a:r>
            <a:r>
              <a:rPr lang="en-GB" dirty="0" smtClean="0"/>
              <a:t>Steve </a:t>
            </a:r>
            <a:r>
              <a:rPr lang="en-GB" dirty="0"/>
              <a:t>sent the letter, some builders </a:t>
            </a:r>
            <a:r>
              <a:rPr lang="en-GB" dirty="0" smtClean="0"/>
              <a:t>were </a:t>
            </a:r>
            <a:r>
              <a:rPr lang="en-GB" dirty="0"/>
              <a:t>renovating the living room in </a:t>
            </a:r>
            <a:r>
              <a:rPr lang="en-GB" dirty="0" smtClean="0"/>
              <a:t>Carmen’s </a:t>
            </a:r>
            <a:r>
              <a:rPr lang="en-GB" dirty="0"/>
              <a:t>mother’s house in Spain. </a:t>
            </a:r>
            <a:r>
              <a:rPr lang="en-GB" dirty="0" smtClean="0"/>
              <a:t>When </a:t>
            </a:r>
            <a:r>
              <a:rPr lang="en-GB" dirty="0"/>
              <a:t>they were working on the 	</a:t>
            </a:r>
            <a:r>
              <a:rPr lang="en-GB" dirty="0" smtClean="0"/>
              <a:t>fireplace </a:t>
            </a:r>
            <a:r>
              <a:rPr lang="en-GB" dirty="0"/>
              <a:t>they found Steve’s letter. </a:t>
            </a:r>
            <a:r>
              <a:rPr lang="en-GB" dirty="0" smtClean="0"/>
              <a:t>They </a:t>
            </a:r>
            <a:r>
              <a:rPr lang="en-GB" dirty="0"/>
              <a:t>gave it to Carmen’s sister, and </a:t>
            </a:r>
            <a:r>
              <a:rPr lang="en-GB" dirty="0" smtClean="0"/>
              <a:t>she </a:t>
            </a:r>
            <a:r>
              <a:rPr lang="en-GB" dirty="0"/>
              <a:t>sent the letter to Carmen in </a:t>
            </a:r>
            <a:r>
              <a:rPr lang="en-GB" dirty="0" smtClean="0"/>
              <a:t>Paris</a:t>
            </a:r>
            <a:r>
              <a:rPr lang="en-GB" dirty="0"/>
              <a:t>. Carmen was now 42, and she </a:t>
            </a:r>
            <a:r>
              <a:rPr lang="en-GB" dirty="0" smtClean="0"/>
              <a:t>was </a:t>
            </a:r>
            <a:r>
              <a:rPr lang="en-GB" dirty="0"/>
              <a:t>still single</a:t>
            </a:r>
            <a:r>
              <a:rPr lang="en-GB" dirty="0" smtClean="0"/>
              <a:t>.</a:t>
            </a:r>
            <a:endParaRPr lang="es-AR" dirty="0"/>
          </a:p>
          <a:p>
            <a:r>
              <a:rPr lang="en-GB" dirty="0"/>
              <a:t> </a:t>
            </a:r>
            <a:endParaRPr lang="es-AR" dirty="0"/>
          </a:p>
          <a:p>
            <a:r>
              <a:rPr lang="en-GB" b="1" dirty="0"/>
              <a:t>Carmen</a:t>
            </a:r>
            <a:r>
              <a:rPr lang="en-GB" dirty="0"/>
              <a:t>	When I got the letter I didn’t call </a:t>
            </a:r>
            <a:r>
              <a:rPr lang="en-GB" dirty="0" smtClean="0"/>
              <a:t>Steve </a:t>
            </a:r>
            <a:r>
              <a:rPr lang="en-GB" dirty="0"/>
              <a:t>immediately because I was so </a:t>
            </a:r>
            <a:r>
              <a:rPr lang="en-GB" dirty="0" smtClean="0"/>
              <a:t>nervous</a:t>
            </a:r>
            <a:r>
              <a:rPr lang="en-GB" dirty="0"/>
              <a:t>. I kept picking up the phone </a:t>
            </a:r>
            <a:r>
              <a:rPr lang="en-GB" dirty="0" smtClean="0"/>
              <a:t>and </a:t>
            </a:r>
            <a:r>
              <a:rPr lang="en-GB" dirty="0"/>
              <a:t>putting it down again. I nearly </a:t>
            </a:r>
            <a:r>
              <a:rPr lang="en-GB" dirty="0" smtClean="0"/>
              <a:t>didn’t </a:t>
            </a:r>
            <a:r>
              <a:rPr lang="en-GB" dirty="0"/>
              <a:t>phone him at all. But I knew </a:t>
            </a:r>
            <a:r>
              <a:rPr lang="en-GB" dirty="0" smtClean="0"/>
              <a:t>that </a:t>
            </a:r>
            <a:r>
              <a:rPr lang="en-GB" dirty="0"/>
              <a:t>I had to make the call</a:t>
            </a:r>
            <a:r>
              <a:rPr lang="en-GB" dirty="0" smtClean="0"/>
              <a:t>.</a:t>
            </a:r>
          </a:p>
          <a:p>
            <a:endParaRPr lang="es-AR" dirty="0"/>
          </a:p>
          <a:p>
            <a:r>
              <a:rPr lang="en-GB" b="1" dirty="0"/>
              <a:t>Presenter</a:t>
            </a:r>
            <a:r>
              <a:rPr lang="en-GB" dirty="0"/>
              <a:t>	Carmen finally made the call and </a:t>
            </a:r>
            <a:r>
              <a:rPr lang="en-GB" dirty="0" smtClean="0"/>
              <a:t>Steve </a:t>
            </a:r>
            <a:r>
              <a:rPr lang="en-GB" dirty="0"/>
              <a:t>answered the phone. He was </a:t>
            </a:r>
            <a:r>
              <a:rPr lang="en-GB" dirty="0" smtClean="0"/>
              <a:t>also </a:t>
            </a:r>
            <a:r>
              <a:rPr lang="en-GB" dirty="0"/>
              <a:t>now 42 and he was also single</a:t>
            </a:r>
            <a:r>
              <a:rPr lang="en-GB" dirty="0" smtClean="0"/>
              <a:t>.</a:t>
            </a:r>
          </a:p>
          <a:p>
            <a:endParaRPr lang="es-AR" dirty="0"/>
          </a:p>
          <a:p>
            <a:r>
              <a:rPr lang="en-GB" b="1" dirty="0" smtClean="0"/>
              <a:t>Steve</a:t>
            </a:r>
            <a:r>
              <a:rPr lang="en-GB" dirty="0"/>
              <a:t> </a:t>
            </a:r>
            <a:r>
              <a:rPr lang="en-GB" dirty="0" smtClean="0"/>
              <a:t>I </a:t>
            </a:r>
            <a:r>
              <a:rPr lang="en-GB" dirty="0"/>
              <a:t>couldn’t believe it when she </a:t>
            </a:r>
            <a:r>
              <a:rPr lang="en-GB" dirty="0" smtClean="0"/>
              <a:t>phoned</a:t>
            </a:r>
            <a:r>
              <a:rPr lang="en-GB" dirty="0"/>
              <a:t>. I’ve just moved house, but </a:t>
            </a:r>
            <a:r>
              <a:rPr lang="en-GB" dirty="0" smtClean="0"/>
              <a:t>luckily </a:t>
            </a:r>
            <a:r>
              <a:rPr lang="en-GB" dirty="0"/>
              <a:t>I kept my old phone number</a:t>
            </a:r>
            <a:r>
              <a:rPr lang="en-GB" dirty="0" smtClean="0"/>
              <a:t>.</a:t>
            </a:r>
          </a:p>
          <a:p>
            <a:endParaRPr lang="es-AR" dirty="0"/>
          </a:p>
          <a:p>
            <a:r>
              <a:rPr lang="en-GB" b="1" dirty="0"/>
              <a:t>Presenter</a:t>
            </a:r>
            <a:r>
              <a:rPr lang="en-GB" dirty="0"/>
              <a:t>	 </a:t>
            </a:r>
            <a:r>
              <a:rPr lang="en-GB" dirty="0" smtClean="0"/>
              <a:t>Steve </a:t>
            </a:r>
            <a:r>
              <a:rPr lang="en-GB" dirty="0"/>
              <a:t>and Carmen arranged to meet </a:t>
            </a:r>
            <a:r>
              <a:rPr lang="en-GB" dirty="0" smtClean="0"/>
              <a:t>in </a:t>
            </a:r>
            <a:r>
              <a:rPr lang="en-GB" dirty="0"/>
              <a:t>Paris a few days later</a:t>
            </a:r>
            <a:r>
              <a:rPr lang="en-GB" dirty="0" smtClean="0"/>
              <a:t>.</a:t>
            </a:r>
          </a:p>
          <a:p>
            <a:endParaRPr lang="es-AR" dirty="0"/>
          </a:p>
          <a:p>
            <a:r>
              <a:rPr lang="en-GB" b="1" dirty="0" smtClean="0"/>
              <a:t>Steve</a:t>
            </a:r>
            <a:r>
              <a:rPr lang="en-GB" dirty="0"/>
              <a:t> </a:t>
            </a:r>
            <a:r>
              <a:rPr lang="en-GB" dirty="0" smtClean="0"/>
              <a:t>When </a:t>
            </a:r>
            <a:r>
              <a:rPr lang="en-GB" dirty="0"/>
              <a:t>we met it was like a film. We </a:t>
            </a:r>
            <a:r>
              <a:rPr lang="en-GB" dirty="0" smtClean="0"/>
              <a:t>ran </a:t>
            </a:r>
            <a:r>
              <a:rPr lang="en-GB" dirty="0"/>
              <a:t>across the airport and into each 	</a:t>
            </a:r>
            <a:r>
              <a:rPr lang="en-GB" dirty="0" smtClean="0"/>
              <a:t>other’s </a:t>
            </a:r>
            <a:r>
              <a:rPr lang="en-GB" dirty="0"/>
              <a:t>arms. Within 30 seconds of </a:t>
            </a:r>
            <a:r>
              <a:rPr lang="en-GB" dirty="0" smtClean="0"/>
              <a:t>seeing </a:t>
            </a:r>
            <a:r>
              <a:rPr lang="en-GB" dirty="0"/>
              <a:t>each other again we were </a:t>
            </a:r>
            <a:r>
              <a:rPr lang="en-GB" dirty="0" smtClean="0"/>
              <a:t>kissing</a:t>
            </a:r>
            <a:r>
              <a:rPr lang="en-GB" dirty="0"/>
              <a:t>. We fell in love all over again</a:t>
            </a:r>
            <a:r>
              <a:rPr lang="en-GB" dirty="0" smtClean="0"/>
              <a:t>.</a:t>
            </a:r>
          </a:p>
          <a:p>
            <a:endParaRPr lang="es-AR" dirty="0"/>
          </a:p>
          <a:p>
            <a:r>
              <a:rPr lang="en-GB" b="1" dirty="0"/>
              <a:t>Presenter</a:t>
            </a:r>
            <a:r>
              <a:rPr lang="en-GB" dirty="0"/>
              <a:t>	</a:t>
            </a:r>
            <a:r>
              <a:rPr lang="en-GB" dirty="0" smtClean="0"/>
              <a:t> Last </a:t>
            </a:r>
            <a:r>
              <a:rPr lang="en-GB" dirty="0"/>
              <a:t>week the couple got married, 17 	</a:t>
            </a:r>
            <a:r>
              <a:rPr lang="en-GB" dirty="0" smtClean="0"/>
              <a:t>years </a:t>
            </a:r>
            <a:r>
              <a:rPr lang="en-GB" dirty="0"/>
              <a:t>after they first met</a:t>
            </a:r>
            <a:r>
              <a:rPr lang="en-GB" dirty="0" smtClean="0"/>
              <a:t>.</a:t>
            </a:r>
          </a:p>
          <a:p>
            <a:endParaRPr lang="es-AR" dirty="0"/>
          </a:p>
          <a:p>
            <a:r>
              <a:rPr lang="en-GB" b="1" dirty="0"/>
              <a:t>Carmen</a:t>
            </a:r>
            <a:r>
              <a:rPr lang="en-GB" dirty="0"/>
              <a:t>	I never got married in all those years, 	</a:t>
            </a:r>
            <a:r>
              <a:rPr lang="en-GB" dirty="0" smtClean="0"/>
              <a:t>but </a:t>
            </a:r>
            <a:r>
              <a:rPr lang="en-GB" dirty="0"/>
              <a:t>now I have married the man </a:t>
            </a:r>
            <a:r>
              <a:rPr lang="en-GB" dirty="0" smtClean="0"/>
              <a:t>I’ve always </a:t>
            </a:r>
            <a:r>
              <a:rPr lang="en-GB" dirty="0"/>
              <a:t>loved.</a:t>
            </a:r>
            <a:endParaRPr lang="es-AR" dirty="0"/>
          </a:p>
        </p:txBody>
      </p:sp>
      <p:pic>
        <p:nvPicPr>
          <p:cNvPr id="5" name="EF4e_PreintSB_6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6284" y="5226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56" y="423862"/>
            <a:ext cx="70485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79" y="339390"/>
            <a:ext cx="38004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46" y="3661360"/>
            <a:ext cx="22669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90" y="1668880"/>
            <a:ext cx="1676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79" y="3428999"/>
            <a:ext cx="36671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301789" y="4499811"/>
            <a:ext cx="25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20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2" y="428625"/>
            <a:ext cx="70866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79" y="339390"/>
            <a:ext cx="38004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56" y="4972803"/>
            <a:ext cx="2409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78" y="1120440"/>
            <a:ext cx="14001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79" y="3553578"/>
            <a:ext cx="36671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554453" y="3905889"/>
            <a:ext cx="36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285748" y="4242955"/>
            <a:ext cx="36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969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95" y="471737"/>
            <a:ext cx="38004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95" y="3104399"/>
            <a:ext cx="36671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3" y="366712"/>
            <a:ext cx="70294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40" y="1995737"/>
            <a:ext cx="2543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57" y="2319587"/>
            <a:ext cx="1419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58" y="4056146"/>
            <a:ext cx="2695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176587" y="4154292"/>
            <a:ext cx="36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176587" y="3814011"/>
            <a:ext cx="36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659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6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8305" y="898358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531268" y="7692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1</a:t>
            </a:r>
            <a:r>
              <a:rPr lang="en-GB" dirty="0"/>
              <a:t>	Did you find your keys?</a:t>
            </a:r>
            <a:endParaRPr lang="es-AR" dirty="0"/>
          </a:p>
          <a:p>
            <a:r>
              <a:rPr lang="en-GB" b="1" dirty="0"/>
              <a:t>2</a:t>
            </a:r>
            <a:r>
              <a:rPr lang="en-GB" dirty="0"/>
              <a:t>	Did you send the email?</a:t>
            </a:r>
            <a:endParaRPr lang="es-AR" dirty="0"/>
          </a:p>
          <a:p>
            <a:r>
              <a:rPr lang="en-GB" b="1" dirty="0"/>
              <a:t>3</a:t>
            </a:r>
            <a:r>
              <a:rPr lang="en-GB" dirty="0"/>
              <a:t>	I never remember people’s names.</a:t>
            </a:r>
            <a:endParaRPr lang="es-AR" dirty="0"/>
          </a:p>
          <a:p>
            <a:r>
              <a:rPr lang="en-GB" b="1" dirty="0"/>
              <a:t>4</a:t>
            </a:r>
            <a:r>
              <a:rPr lang="en-GB" dirty="0"/>
              <a:t>	What time does the film start?</a:t>
            </a:r>
            <a:endParaRPr lang="es-AR" dirty="0"/>
          </a:p>
          <a:p>
            <a:r>
              <a:rPr lang="en-GB" b="1" dirty="0"/>
              <a:t>5</a:t>
            </a:r>
            <a:r>
              <a:rPr lang="en-GB" dirty="0"/>
              <a:t>	Please turn on the air conditioning.</a:t>
            </a: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5" y="2680486"/>
            <a:ext cx="22383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57" y="2723348"/>
            <a:ext cx="21812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81" y="2723348"/>
            <a:ext cx="22383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05" y="2680486"/>
            <a:ext cx="2238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05" y="5128863"/>
            <a:ext cx="2543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05" y="5521443"/>
            <a:ext cx="171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5" y="5264268"/>
            <a:ext cx="2486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80" y="5324426"/>
            <a:ext cx="2314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81" y="5660809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09" y="5680060"/>
            <a:ext cx="22955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09" y="5264268"/>
            <a:ext cx="23812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7" y="5600651"/>
            <a:ext cx="1333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28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70" y="359945"/>
            <a:ext cx="66484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70" y="3104398"/>
            <a:ext cx="54387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8" y="230152"/>
            <a:ext cx="5576272" cy="47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00" y="1275348"/>
            <a:ext cx="5109049" cy="354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320716" y="2935705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B</a:t>
            </a:r>
            <a:endParaRPr lang="es-AR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061284" y="4543926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E</a:t>
            </a:r>
            <a:endParaRPr lang="es-AR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164305" y="1740568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C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267200" y="2109900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H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507832" y="2566373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</a:t>
            </a:r>
            <a:endParaRPr lang="es-AR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748463" y="3272771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I</a:t>
            </a:r>
            <a:endParaRPr lang="es-AR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948989" y="3749842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A</a:t>
            </a:r>
            <a:endParaRPr lang="es-AR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374105" y="4119174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</a:t>
            </a:r>
            <a:endParaRPr lang="es-AR" b="1" dirty="0"/>
          </a:p>
        </p:txBody>
      </p:sp>
      <p:sp>
        <p:nvSpPr>
          <p:cNvPr id="6" name="5 Rectángulo"/>
          <p:cNvSpPr/>
          <p:nvPr/>
        </p:nvSpPr>
        <p:spPr>
          <a:xfrm>
            <a:off x="430128" y="5205208"/>
            <a:ext cx="11485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/>
                <a:solidFill>
                  <a:schemeClr val="accent3"/>
                </a:solidFill>
              </a:rPr>
              <a:t>Memorize</a:t>
            </a:r>
            <a:r>
              <a:rPr lang="es-ES" sz="5400" b="1" dirty="0" smtClean="0">
                <a:ln/>
                <a:solidFill>
                  <a:schemeClr val="accent3"/>
                </a:solidFill>
              </a:rPr>
              <a:t> and </a:t>
            </a:r>
            <a:r>
              <a:rPr lang="es-ES" sz="5400" b="1" dirty="0" err="1" smtClean="0">
                <a:ln/>
                <a:solidFill>
                  <a:schemeClr val="accent3"/>
                </a:solidFill>
              </a:rPr>
              <a:t>say</a:t>
            </a:r>
            <a:r>
              <a:rPr lang="es-ES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s-ES" sz="5400" b="1" dirty="0" err="1" smtClean="0">
                <a:ln/>
                <a:solidFill>
                  <a:schemeClr val="accent3"/>
                </a:solidFill>
              </a:rPr>
              <a:t>two</a:t>
            </a:r>
            <a:r>
              <a:rPr lang="es-ES" sz="5400" b="1" dirty="0" smtClean="0">
                <a:ln/>
                <a:solidFill>
                  <a:schemeClr val="accent3"/>
                </a:solidFill>
              </a:rPr>
              <a:t> of </a:t>
            </a:r>
            <a:r>
              <a:rPr lang="es-ES" sz="5400" b="1" dirty="0" err="1" smtClean="0">
                <a:ln/>
                <a:solidFill>
                  <a:schemeClr val="accent3"/>
                </a:solidFill>
              </a:rPr>
              <a:t>the</a:t>
            </a:r>
            <a:r>
              <a:rPr lang="es-ES" sz="5400" b="1" dirty="0" smtClean="0">
                <a:ln/>
                <a:solidFill>
                  <a:schemeClr val="accent3"/>
                </a:solidFill>
              </a:rPr>
              <a:t> dialogues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96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27" y="413002"/>
            <a:ext cx="6741694" cy="603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975058" y="4645553"/>
            <a:ext cx="115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C00000"/>
                </a:solidFill>
              </a:rPr>
              <a:t>Shall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81537" y="2085474"/>
            <a:ext cx="200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C00000"/>
                </a:solidFill>
              </a:rPr>
              <a:t>Shall</a:t>
            </a:r>
            <a:r>
              <a:rPr lang="es-MX" sz="2400" i="1" dirty="0" smtClean="0">
                <a:solidFill>
                  <a:srgbClr val="C00000"/>
                </a:solidFill>
              </a:rPr>
              <a:t> I </a:t>
            </a:r>
            <a:r>
              <a:rPr lang="es-MX" sz="2400" i="1" dirty="0" err="1" smtClean="0">
                <a:solidFill>
                  <a:srgbClr val="C00000"/>
                </a:solidFill>
              </a:rPr>
              <a:t>help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38537" y="2410327"/>
            <a:ext cx="200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rgbClr val="C00000"/>
                </a:solidFill>
              </a:rPr>
              <a:t>w</a:t>
            </a:r>
            <a:r>
              <a:rPr lang="es-MX" sz="2400" i="1" dirty="0" err="1" smtClean="0">
                <a:solidFill>
                  <a:srgbClr val="C00000"/>
                </a:solidFill>
              </a:rPr>
              <a:t>on’t</a:t>
            </a:r>
            <a:r>
              <a:rPr lang="es-MX" sz="2400" i="1" dirty="0" smtClean="0">
                <a:solidFill>
                  <a:srgbClr val="C00000"/>
                </a:solidFill>
              </a:rPr>
              <a:t> </a:t>
            </a:r>
            <a:r>
              <a:rPr lang="es-MX" sz="2400" i="1" dirty="0" err="1" smtClean="0">
                <a:solidFill>
                  <a:srgbClr val="C00000"/>
                </a:solidFill>
              </a:rPr>
              <a:t>tell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45832" y="3037455"/>
            <a:ext cx="200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C00000"/>
                </a:solidFill>
              </a:rPr>
              <a:t>‘ll </a:t>
            </a:r>
            <a:r>
              <a:rPr lang="es-MX" sz="2400" i="1" dirty="0" err="1" smtClean="0">
                <a:solidFill>
                  <a:srgbClr val="C00000"/>
                </a:solidFill>
              </a:rPr>
              <a:t>call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43665" y="3685674"/>
            <a:ext cx="85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C00000"/>
                </a:solidFill>
              </a:rPr>
              <a:t>will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497053" y="3679885"/>
            <a:ext cx="112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C00000"/>
                </a:solidFill>
              </a:rPr>
              <a:t>pay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41495" y="435944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rgbClr val="C00000"/>
                </a:solidFill>
              </a:rPr>
              <a:t>w</a:t>
            </a:r>
            <a:r>
              <a:rPr lang="es-MX" sz="2400" i="1" dirty="0" err="1" smtClean="0">
                <a:solidFill>
                  <a:srgbClr val="C00000"/>
                </a:solidFill>
              </a:rPr>
              <a:t>on’t</a:t>
            </a:r>
            <a:r>
              <a:rPr lang="es-MX" sz="2400" i="1" dirty="0" smtClean="0">
                <a:solidFill>
                  <a:srgbClr val="C00000"/>
                </a:solidFill>
              </a:rPr>
              <a:t> </a:t>
            </a:r>
            <a:r>
              <a:rPr lang="es-MX" sz="2400" i="1" dirty="0" err="1" smtClean="0">
                <a:solidFill>
                  <a:srgbClr val="C00000"/>
                </a:solidFill>
              </a:rPr>
              <a:t>forget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410827" y="4655806"/>
            <a:ext cx="12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C00000"/>
                </a:solidFill>
              </a:rPr>
              <a:t>take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51850" y="5301916"/>
            <a:ext cx="1544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C00000"/>
                </a:solidFill>
              </a:rPr>
              <a:t>‘ll </a:t>
            </a:r>
            <a:r>
              <a:rPr lang="es-MX" sz="2400" i="1" dirty="0" err="1" smtClean="0">
                <a:solidFill>
                  <a:srgbClr val="C00000"/>
                </a:solidFill>
              </a:rPr>
              <a:t>get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245770" y="5904772"/>
            <a:ext cx="200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C00000"/>
                </a:solidFill>
              </a:rPr>
              <a:t>won’t</a:t>
            </a:r>
            <a:r>
              <a:rPr lang="es-MX" sz="2400" i="1" dirty="0" smtClean="0">
                <a:solidFill>
                  <a:srgbClr val="C00000"/>
                </a:solidFill>
              </a:rPr>
              <a:t> </a:t>
            </a:r>
            <a:r>
              <a:rPr lang="es-MX" sz="2400" i="1" dirty="0" err="1" smtClean="0">
                <a:solidFill>
                  <a:srgbClr val="C00000"/>
                </a:solidFill>
              </a:rPr>
              <a:t>buy</a:t>
            </a:r>
            <a:endParaRPr lang="es-AR" sz="2400" i="1" dirty="0">
              <a:solidFill>
                <a:srgbClr val="C00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9228221" y="288221"/>
            <a:ext cx="27913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3200" b="1" dirty="0" err="1" smtClean="0">
                <a:ln/>
                <a:solidFill>
                  <a:schemeClr val="accent3"/>
                </a:solidFill>
              </a:rPr>
              <a:t>Memorize</a:t>
            </a:r>
            <a:r>
              <a:rPr lang="es-ES" sz="3200" b="1" dirty="0" smtClean="0">
                <a:ln/>
                <a:solidFill>
                  <a:schemeClr val="accent3"/>
                </a:solidFill>
              </a:rPr>
              <a:t> and </a:t>
            </a:r>
            <a:r>
              <a:rPr lang="es-ES" sz="3200" b="1" dirty="0" err="1" smtClean="0">
                <a:ln/>
                <a:solidFill>
                  <a:schemeClr val="accent3"/>
                </a:solidFill>
              </a:rPr>
              <a:t>say</a:t>
            </a:r>
            <a:r>
              <a:rPr lang="es-ES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s-ES" sz="3200" b="1" dirty="0" err="1" smtClean="0">
                <a:ln/>
                <a:solidFill>
                  <a:schemeClr val="accent3"/>
                </a:solidFill>
              </a:rPr>
              <a:t>two</a:t>
            </a:r>
            <a:r>
              <a:rPr lang="es-ES" sz="3200" b="1" dirty="0" smtClean="0">
                <a:ln/>
                <a:solidFill>
                  <a:schemeClr val="accent3"/>
                </a:solidFill>
              </a:rPr>
              <a:t> of </a:t>
            </a:r>
            <a:r>
              <a:rPr lang="es-ES" sz="3200" b="1" dirty="0" err="1" smtClean="0">
                <a:ln/>
                <a:solidFill>
                  <a:schemeClr val="accent3"/>
                </a:solidFill>
              </a:rPr>
              <a:t>the</a:t>
            </a:r>
            <a:r>
              <a:rPr lang="es-ES" sz="3200" b="1" dirty="0" smtClean="0">
                <a:ln/>
                <a:solidFill>
                  <a:schemeClr val="accent3"/>
                </a:solidFill>
              </a:rPr>
              <a:t> dialogues</a:t>
            </a:r>
            <a:endParaRPr lang="es-E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06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1" y="375234"/>
            <a:ext cx="23241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52" y="429878"/>
            <a:ext cx="2209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77" y="429878"/>
            <a:ext cx="2286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953" y="430825"/>
            <a:ext cx="22574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1" y="2954950"/>
            <a:ext cx="21907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1" y="3569319"/>
            <a:ext cx="23145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1" y="3183348"/>
            <a:ext cx="981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01" y="2954950"/>
            <a:ext cx="404210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01" y="3557586"/>
            <a:ext cx="2324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01" y="3468854"/>
            <a:ext cx="23241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57" y="6362196"/>
            <a:ext cx="1937335" cy="1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40" y="6044565"/>
            <a:ext cx="1827797" cy="2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94" y="2954950"/>
            <a:ext cx="184258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01" y="3548813"/>
            <a:ext cx="22764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381" y="3516723"/>
            <a:ext cx="2238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804" y="6020954"/>
            <a:ext cx="2238830" cy="31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804" y="6353828"/>
            <a:ext cx="171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04" y="3183348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74" y="6480013"/>
            <a:ext cx="1504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38" y="6286254"/>
            <a:ext cx="1028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74" y="6183477"/>
            <a:ext cx="1485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3" y="6140317"/>
            <a:ext cx="20669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281" y="6011729"/>
            <a:ext cx="23241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3" y="6416582"/>
            <a:ext cx="1371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01" y="3197844"/>
            <a:ext cx="3438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737" y="3243746"/>
            <a:ext cx="1373479" cy="29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727" y="2900291"/>
            <a:ext cx="2047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74" y="5874160"/>
            <a:ext cx="2762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1" y="446423"/>
            <a:ext cx="22955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82" y="518612"/>
            <a:ext cx="2238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41" y="537662"/>
            <a:ext cx="2228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20" y="537662"/>
            <a:ext cx="22955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0" y="3644563"/>
            <a:ext cx="2286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56" y="3680404"/>
            <a:ext cx="2238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57" y="3658851"/>
            <a:ext cx="23241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03" y="3692188"/>
            <a:ext cx="433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02" y="6447167"/>
            <a:ext cx="17145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1800477"/>
            <a:ext cx="1285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0" y="6470979"/>
            <a:ext cx="1323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03" y="6447167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82" y="3276600"/>
            <a:ext cx="120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65" y="6432879"/>
            <a:ext cx="19335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20" y="2982831"/>
            <a:ext cx="2124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82" y="2979321"/>
            <a:ext cx="20764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02" y="6130588"/>
            <a:ext cx="2814036" cy="3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41" y="6142367"/>
            <a:ext cx="2047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0" y="6142367"/>
            <a:ext cx="1990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30" y="5941841"/>
            <a:ext cx="343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1" y="3019425"/>
            <a:ext cx="1990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1" y="3276099"/>
            <a:ext cx="11430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41" y="3012608"/>
            <a:ext cx="2314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07" y="32766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6" y="3273088"/>
            <a:ext cx="1333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38" y="3300413"/>
            <a:ext cx="885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2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5" y="175787"/>
            <a:ext cx="3300663" cy="64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71284" y="293337"/>
            <a:ext cx="26429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6.2 </a:t>
            </a:r>
            <a:r>
              <a:rPr lang="en-GB" b="1" u="sng" dirty="0"/>
              <a:t>Opposite verbs</a:t>
            </a:r>
            <a:endParaRPr lang="es-AR" b="1" u="sng" dirty="0"/>
          </a:p>
          <a:p>
            <a:r>
              <a:rPr lang="en-GB" b="1" dirty="0"/>
              <a:t>10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arrive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leave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6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break </a:t>
            </a:r>
            <a:r>
              <a:rPr lang="en-GB" dirty="0"/>
              <a:t>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mend / repair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4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buy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sell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15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download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upload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3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find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lose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7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forget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remember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2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lend </a:t>
            </a:r>
            <a:r>
              <a:rPr lang="en-GB" dirty="0"/>
              <a:t>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borrow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16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love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hate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14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miss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catch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8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pass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fail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17 </a:t>
            </a:r>
            <a:r>
              <a:rPr lang="en-GB" b="1" dirty="0">
                <a:solidFill>
                  <a:srgbClr val="FF0000"/>
                </a:solidFill>
              </a:rPr>
              <a:t>pick up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drop off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push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pull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12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send</a:t>
            </a:r>
            <a:r>
              <a:rPr lang="en-GB" dirty="0"/>
              <a:t>	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   get  receive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5 </a:t>
            </a:r>
            <a:r>
              <a:rPr lang="en-GB" b="1" dirty="0">
                <a:solidFill>
                  <a:srgbClr val="FF0000"/>
                </a:solidFill>
              </a:rPr>
              <a:t>start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finish</a:t>
            </a:r>
            <a:r>
              <a:rPr lang="en-GB" dirty="0"/>
              <a:t> </a:t>
            </a:r>
            <a:endParaRPr lang="es-AR" dirty="0"/>
          </a:p>
          <a:p>
            <a:r>
              <a:rPr lang="en-GB" b="1" dirty="0"/>
              <a:t>11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teach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learn 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9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turn on 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turn off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b="1" dirty="0"/>
              <a:t>13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win </a:t>
            </a:r>
            <a:r>
              <a:rPr lang="en-GB" dirty="0"/>
              <a:t> 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lose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78" y="170257"/>
            <a:ext cx="42481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F4e_PreintSB_6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3152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8152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01" y="2322094"/>
            <a:ext cx="4462699" cy="21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31679" y="705352"/>
            <a:ext cx="44438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s-ES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es-E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optimist</a:t>
            </a:r>
            <a:r>
              <a:rPr lang="es-E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vs a </a:t>
            </a:r>
            <a:r>
              <a:rPr lang="es-ES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pessimist</a:t>
            </a:r>
            <a:endParaRPr lang="es-ES" sz="32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9" y="609100"/>
            <a:ext cx="73914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F4e_PreintSB_6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1" y="5073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66" y="352425"/>
            <a:ext cx="87249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66" y="4057650"/>
            <a:ext cx="3143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6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6631" y="35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0" y="326607"/>
            <a:ext cx="7507260" cy="59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63914" y="2310063"/>
            <a:ext cx="5715001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s-MX" sz="2400" i="1" dirty="0" smtClean="0">
                <a:solidFill>
                  <a:srgbClr val="7030A0"/>
                </a:solidFill>
              </a:rPr>
              <a:t>I </a:t>
            </a:r>
            <a:r>
              <a:rPr lang="es-MX" sz="2400" i="1" dirty="0" err="1" smtClean="0">
                <a:solidFill>
                  <a:srgbClr val="7030A0"/>
                </a:solidFill>
              </a:rPr>
              <a:t>think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they’ll</a:t>
            </a:r>
            <a:r>
              <a:rPr lang="es-MX" sz="2400" i="1" dirty="0" smtClean="0">
                <a:solidFill>
                  <a:srgbClr val="7030A0"/>
                </a:solidFill>
              </a:rPr>
              <a:t> lose </a:t>
            </a:r>
            <a:r>
              <a:rPr lang="es-MX" sz="2400" i="1" dirty="0" err="1" smtClean="0">
                <a:solidFill>
                  <a:srgbClr val="7030A0"/>
                </a:solidFill>
              </a:rPr>
              <a:t>the</a:t>
            </a:r>
            <a:r>
              <a:rPr lang="es-MX" sz="2400" i="1" dirty="0" smtClean="0">
                <a:solidFill>
                  <a:srgbClr val="7030A0"/>
                </a:solidFill>
              </a:rPr>
              <a:t> match.</a:t>
            </a:r>
          </a:p>
          <a:p>
            <a:pPr>
              <a:lnSpc>
                <a:spcPts val="3100"/>
              </a:lnSpc>
            </a:pPr>
            <a:r>
              <a:rPr lang="es-MX" sz="2400" i="1" dirty="0" err="1" smtClean="0">
                <a:solidFill>
                  <a:srgbClr val="7030A0"/>
                </a:solidFill>
              </a:rPr>
              <a:t>Will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the</a:t>
            </a:r>
            <a:r>
              <a:rPr lang="es-MX" sz="2400" i="1" dirty="0" smtClean="0">
                <a:solidFill>
                  <a:srgbClr val="7030A0"/>
                </a:solidFill>
              </a:rPr>
              <a:t> meeting be </a:t>
            </a:r>
            <a:r>
              <a:rPr lang="es-MX" sz="2400" i="1" dirty="0" err="1" smtClean="0">
                <a:solidFill>
                  <a:srgbClr val="7030A0"/>
                </a:solidFill>
              </a:rPr>
              <a:t>long</a:t>
            </a:r>
            <a:r>
              <a:rPr lang="es-MX" sz="2400" i="1" dirty="0" smtClean="0">
                <a:solidFill>
                  <a:srgbClr val="7030A0"/>
                </a:solidFill>
              </a:rPr>
              <a:t>?</a:t>
            </a:r>
          </a:p>
          <a:p>
            <a:pPr>
              <a:lnSpc>
                <a:spcPts val="3100"/>
              </a:lnSpc>
            </a:pPr>
            <a:r>
              <a:rPr lang="es-MX" sz="2400" i="1" dirty="0">
                <a:solidFill>
                  <a:srgbClr val="7030A0"/>
                </a:solidFill>
              </a:rPr>
              <a:t> </a:t>
            </a:r>
            <a:r>
              <a:rPr lang="es-MX" sz="2400" i="1" dirty="0" smtClean="0">
                <a:solidFill>
                  <a:srgbClr val="7030A0"/>
                </a:solidFill>
              </a:rPr>
              <a:t>                        </a:t>
            </a:r>
            <a:r>
              <a:rPr lang="es-MX" sz="2400" i="1" dirty="0" err="1" smtClean="0">
                <a:solidFill>
                  <a:srgbClr val="7030A0"/>
                </a:solidFill>
              </a:rPr>
              <a:t>She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won’t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get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the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job</a:t>
            </a:r>
            <a:r>
              <a:rPr lang="es-MX" sz="2400" i="1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ts val="3100"/>
              </a:lnSpc>
            </a:pPr>
            <a:r>
              <a:rPr lang="es-MX" sz="2400" i="1" dirty="0" err="1" smtClean="0">
                <a:solidFill>
                  <a:srgbClr val="7030A0"/>
                </a:solidFill>
              </a:rPr>
              <a:t>Will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you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see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him</a:t>
            </a:r>
            <a:r>
              <a:rPr lang="es-MX" sz="2400" i="1" dirty="0" smtClean="0">
                <a:solidFill>
                  <a:srgbClr val="7030A0"/>
                </a:solidFill>
              </a:rPr>
              <a:t> at </a:t>
            </a:r>
            <a:r>
              <a:rPr lang="es-MX" sz="2400" i="1" dirty="0" err="1" smtClean="0">
                <a:solidFill>
                  <a:srgbClr val="7030A0"/>
                </a:solidFill>
              </a:rPr>
              <a:t>work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later</a:t>
            </a:r>
            <a:r>
              <a:rPr lang="es-MX" sz="2400" i="1" dirty="0" smtClean="0">
                <a:solidFill>
                  <a:srgbClr val="7030A0"/>
                </a:solidFill>
              </a:rPr>
              <a:t>?</a:t>
            </a:r>
          </a:p>
          <a:p>
            <a:pPr>
              <a:lnSpc>
                <a:spcPts val="3100"/>
              </a:lnSpc>
            </a:pPr>
            <a:r>
              <a:rPr lang="es-MX" sz="2400" i="1" dirty="0">
                <a:solidFill>
                  <a:srgbClr val="7030A0"/>
                </a:solidFill>
              </a:rPr>
              <a:t> </a:t>
            </a:r>
            <a:r>
              <a:rPr lang="es-MX" sz="2400" i="1" dirty="0" smtClean="0">
                <a:solidFill>
                  <a:srgbClr val="7030A0"/>
                </a:solidFill>
              </a:rPr>
              <a:t>                      </a:t>
            </a:r>
            <a:r>
              <a:rPr lang="es-MX" sz="2400" i="1" dirty="0" err="1" smtClean="0">
                <a:solidFill>
                  <a:srgbClr val="7030A0"/>
                </a:solidFill>
              </a:rPr>
              <a:t>It’ll</a:t>
            </a:r>
            <a:r>
              <a:rPr lang="es-MX" sz="2400" i="1" dirty="0" smtClean="0">
                <a:solidFill>
                  <a:srgbClr val="7030A0"/>
                </a:solidFill>
              </a:rPr>
              <a:t> be </a:t>
            </a:r>
            <a:r>
              <a:rPr lang="es-MX" sz="2400" i="1" dirty="0" err="1" smtClean="0">
                <a:solidFill>
                  <a:srgbClr val="7030A0"/>
                </a:solidFill>
              </a:rPr>
              <a:t>impossible</a:t>
            </a:r>
            <a:r>
              <a:rPr lang="es-MX" sz="2400" i="1" dirty="0" smtClean="0">
                <a:solidFill>
                  <a:srgbClr val="7030A0"/>
                </a:solidFill>
              </a:rPr>
              <a:t> to </a:t>
            </a:r>
            <a:r>
              <a:rPr lang="es-MX" sz="2400" i="1" dirty="0" err="1" smtClean="0">
                <a:solidFill>
                  <a:srgbClr val="7030A0"/>
                </a:solidFill>
              </a:rPr>
              <a:t>park</a:t>
            </a:r>
            <a:r>
              <a:rPr lang="es-MX" sz="2400" i="1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ts val="2900"/>
              </a:lnSpc>
            </a:pPr>
            <a:r>
              <a:rPr lang="es-MX" sz="2400" i="1" dirty="0" err="1" smtClean="0">
                <a:solidFill>
                  <a:srgbClr val="7030A0"/>
                </a:solidFill>
              </a:rPr>
              <a:t>You</a:t>
            </a:r>
            <a:r>
              <a:rPr lang="es-MX" sz="2400" i="1" dirty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won’t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like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that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book</a:t>
            </a:r>
            <a:r>
              <a:rPr lang="es-MX" sz="2400" i="1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ts val="2900"/>
              </a:lnSpc>
            </a:pPr>
            <a:r>
              <a:rPr lang="es-MX" sz="2400" i="1" dirty="0" smtClean="0">
                <a:solidFill>
                  <a:srgbClr val="7030A0"/>
                </a:solidFill>
              </a:rPr>
              <a:t>                    </a:t>
            </a:r>
            <a:r>
              <a:rPr lang="es-MX" sz="2400" i="1" dirty="0" err="1" smtClean="0">
                <a:solidFill>
                  <a:srgbClr val="7030A0"/>
                </a:solidFill>
              </a:rPr>
              <a:t>I’m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sure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she’ll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love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the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present</a:t>
            </a:r>
            <a:r>
              <a:rPr lang="es-MX" sz="2400" i="1" dirty="0" smtClean="0">
                <a:solidFill>
                  <a:srgbClr val="7030A0"/>
                </a:solidFill>
              </a:rPr>
              <a:t>…</a:t>
            </a:r>
          </a:p>
          <a:p>
            <a:pPr>
              <a:lnSpc>
                <a:spcPts val="2900"/>
              </a:lnSpc>
            </a:pPr>
            <a:r>
              <a:rPr lang="es-MX" sz="2400" i="1" dirty="0" smtClean="0">
                <a:solidFill>
                  <a:srgbClr val="7030A0"/>
                </a:solidFill>
              </a:rPr>
              <a:t>             </a:t>
            </a:r>
            <a:r>
              <a:rPr lang="es-MX" sz="2400" i="1" dirty="0" err="1" smtClean="0">
                <a:solidFill>
                  <a:srgbClr val="7030A0"/>
                </a:solidFill>
              </a:rPr>
              <a:t>There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won’t</a:t>
            </a:r>
            <a:r>
              <a:rPr lang="es-MX" sz="2400" i="1" dirty="0" smtClean="0">
                <a:solidFill>
                  <a:srgbClr val="7030A0"/>
                </a:solidFill>
              </a:rPr>
              <a:t> be a </a:t>
            </a:r>
            <a:r>
              <a:rPr lang="es-MX" sz="2400" i="1" dirty="0" err="1" smtClean="0">
                <a:solidFill>
                  <a:srgbClr val="7030A0"/>
                </a:solidFill>
              </a:rPr>
              <a:t>lot</a:t>
            </a:r>
            <a:r>
              <a:rPr lang="es-MX" sz="2400" i="1" dirty="0">
                <a:solidFill>
                  <a:srgbClr val="7030A0"/>
                </a:solidFill>
              </a:rPr>
              <a:t> </a:t>
            </a:r>
            <a:r>
              <a:rPr lang="es-MX" sz="2400" i="1" dirty="0" smtClean="0">
                <a:solidFill>
                  <a:srgbClr val="7030A0"/>
                </a:solidFill>
              </a:rPr>
              <a:t>of </a:t>
            </a:r>
            <a:r>
              <a:rPr lang="es-MX" sz="2400" i="1" dirty="0" err="1" smtClean="0">
                <a:solidFill>
                  <a:srgbClr val="7030A0"/>
                </a:solidFill>
              </a:rPr>
              <a:t>traffic</a:t>
            </a:r>
            <a:r>
              <a:rPr lang="es-MX" sz="2400" i="1" dirty="0" smtClean="0">
                <a:solidFill>
                  <a:srgbClr val="7030A0"/>
                </a:solidFill>
              </a:rPr>
              <a:t>…</a:t>
            </a:r>
          </a:p>
          <a:p>
            <a:pPr>
              <a:lnSpc>
                <a:spcPts val="2900"/>
              </a:lnSpc>
            </a:pPr>
            <a:r>
              <a:rPr lang="es-MX" sz="2400" i="1" dirty="0" err="1" smtClean="0">
                <a:solidFill>
                  <a:srgbClr val="7030A0"/>
                </a:solidFill>
              </a:rPr>
              <a:t>You’ll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find</a:t>
            </a:r>
            <a:r>
              <a:rPr lang="es-MX" sz="2400" i="1" dirty="0" smtClean="0">
                <a:solidFill>
                  <a:srgbClr val="7030A0"/>
                </a:solidFill>
              </a:rPr>
              <a:t> a </a:t>
            </a:r>
            <a:r>
              <a:rPr lang="es-MX" sz="2400" i="1" dirty="0" err="1" smtClean="0">
                <a:solidFill>
                  <a:srgbClr val="7030A0"/>
                </a:solidFill>
              </a:rPr>
              <a:t>good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job</a:t>
            </a:r>
            <a:r>
              <a:rPr lang="es-MX" sz="2400" i="1" dirty="0" smtClean="0">
                <a:solidFill>
                  <a:srgbClr val="7030A0"/>
                </a:solidFill>
              </a:rPr>
              <a:t>, </a:t>
            </a:r>
            <a:r>
              <a:rPr lang="es-MX" sz="2400" i="1" dirty="0" err="1" smtClean="0">
                <a:solidFill>
                  <a:srgbClr val="7030A0"/>
                </a:solidFill>
              </a:rPr>
              <a:t>I’m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sure</a:t>
            </a:r>
            <a:r>
              <a:rPr lang="es-MX" sz="2400" i="1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ts val="3100"/>
              </a:lnSpc>
            </a:pPr>
            <a:r>
              <a:rPr lang="es-MX" sz="2400" i="1" dirty="0">
                <a:solidFill>
                  <a:srgbClr val="7030A0"/>
                </a:solidFill>
              </a:rPr>
              <a:t> </a:t>
            </a:r>
            <a:r>
              <a:rPr lang="es-MX" sz="2400" i="1" dirty="0" smtClean="0">
                <a:solidFill>
                  <a:srgbClr val="7030A0"/>
                </a:solidFill>
              </a:rPr>
              <a:t>                            </a:t>
            </a:r>
            <a:r>
              <a:rPr lang="es-MX" sz="2400" i="1" dirty="0" err="1" smtClean="0">
                <a:solidFill>
                  <a:srgbClr val="7030A0"/>
                </a:solidFill>
              </a:rPr>
              <a:t>Everything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will</a:t>
            </a:r>
            <a:r>
              <a:rPr lang="es-MX" sz="2400" i="1" dirty="0" smtClean="0">
                <a:solidFill>
                  <a:srgbClr val="7030A0"/>
                </a:solidFill>
              </a:rPr>
              <a:t> be OK, so …</a:t>
            </a:r>
            <a:endParaRPr lang="es-AR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48" y="445169"/>
            <a:ext cx="7567863" cy="57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90674" y="2751221"/>
            <a:ext cx="22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rgbClr val="7030A0"/>
                </a:solidFill>
              </a:rPr>
              <a:t>w</a:t>
            </a:r>
            <a:r>
              <a:rPr lang="es-MX" sz="2400" i="1" dirty="0" err="1" smtClean="0">
                <a:solidFill>
                  <a:srgbClr val="7030A0"/>
                </a:solidFill>
              </a:rPr>
              <a:t>ill</a:t>
            </a:r>
            <a:r>
              <a:rPr lang="es-MX" sz="2400" i="1" dirty="0" smtClean="0">
                <a:solidFill>
                  <a:srgbClr val="7030A0"/>
                </a:solidFill>
              </a:rPr>
              <a:t> be</a:t>
            </a:r>
            <a:endParaRPr lang="es-AR" sz="2400" i="1" dirty="0">
              <a:solidFill>
                <a:srgbClr val="7030A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71148" y="3521242"/>
            <a:ext cx="22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7030A0"/>
                </a:solidFill>
              </a:rPr>
              <a:t>will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like</a:t>
            </a:r>
            <a:endParaRPr lang="es-AR" sz="2400" i="1" dirty="0">
              <a:solidFill>
                <a:srgbClr val="7030A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82389" y="3846094"/>
            <a:ext cx="22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7030A0"/>
                </a:solidFill>
              </a:rPr>
              <a:t>will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snow</a:t>
            </a:r>
            <a:endParaRPr lang="es-AR" sz="2400" i="1" dirty="0">
              <a:solidFill>
                <a:srgbClr val="7030A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20163" y="4608094"/>
            <a:ext cx="22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rgbClr val="7030A0"/>
                </a:solidFill>
              </a:rPr>
              <a:t>w</a:t>
            </a:r>
            <a:r>
              <a:rPr lang="es-MX" sz="2400" i="1" dirty="0" err="1" smtClean="0">
                <a:solidFill>
                  <a:srgbClr val="7030A0"/>
                </a:solidFill>
              </a:rPr>
              <a:t>ill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get</a:t>
            </a:r>
            <a:endParaRPr lang="es-AR" sz="2400" i="1" dirty="0">
              <a:solidFill>
                <a:srgbClr val="7030A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39689" y="5727786"/>
            <a:ext cx="22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7030A0"/>
                </a:solidFill>
              </a:rPr>
              <a:t>will</a:t>
            </a:r>
            <a:r>
              <a:rPr lang="es-MX" sz="2400" i="1" dirty="0" smtClean="0">
                <a:solidFill>
                  <a:srgbClr val="7030A0"/>
                </a:solidFill>
              </a:rPr>
              <a:t> </a:t>
            </a:r>
            <a:r>
              <a:rPr lang="es-MX" sz="2400" i="1" dirty="0" err="1" smtClean="0">
                <a:solidFill>
                  <a:srgbClr val="7030A0"/>
                </a:solidFill>
              </a:rPr>
              <a:t>pass</a:t>
            </a:r>
            <a:r>
              <a:rPr lang="es-MX" sz="2400" i="1" dirty="0" smtClean="0">
                <a:solidFill>
                  <a:srgbClr val="7030A0"/>
                </a:solidFill>
              </a:rPr>
              <a:t>.</a:t>
            </a:r>
            <a:endParaRPr lang="es-AR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4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290</Words>
  <Application>Microsoft Office PowerPoint</Application>
  <PresentationFormat>Personalizado</PresentationFormat>
  <Paragraphs>94</Paragraphs>
  <Slides>22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172</cp:revision>
  <dcterms:created xsi:type="dcterms:W3CDTF">2020-06-13T00:44:49Z</dcterms:created>
  <dcterms:modified xsi:type="dcterms:W3CDTF">2025-05-16T16:40:47Z</dcterms:modified>
</cp:coreProperties>
</file>