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672" r:id="rId3"/>
    <p:sldId id="675" r:id="rId4"/>
    <p:sldId id="676" r:id="rId5"/>
    <p:sldId id="677" r:id="rId6"/>
    <p:sldId id="740" r:id="rId7"/>
    <p:sldId id="741" r:id="rId8"/>
    <p:sldId id="742" r:id="rId9"/>
    <p:sldId id="673" r:id="rId10"/>
    <p:sldId id="744" r:id="rId11"/>
    <p:sldId id="674" r:id="rId12"/>
    <p:sldId id="753" r:id="rId13"/>
    <p:sldId id="751" r:id="rId14"/>
    <p:sldId id="678" r:id="rId15"/>
    <p:sldId id="752" r:id="rId16"/>
    <p:sldId id="743" r:id="rId17"/>
    <p:sldId id="679" r:id="rId18"/>
    <p:sldId id="680" r:id="rId19"/>
    <p:sldId id="739" r:id="rId20"/>
    <p:sldId id="738" r:id="rId21"/>
    <p:sldId id="745" r:id="rId22"/>
    <p:sldId id="746" r:id="rId23"/>
    <p:sldId id="747" r:id="rId24"/>
    <p:sldId id="748" r:id="rId25"/>
  </p:sldIdLst>
  <p:sldSz cx="12192000" cy="6858000"/>
  <p:notesSz cx="6858000" cy="9144000"/>
  <p:defaultText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05" autoAdjust="0"/>
    <p:restoredTop sz="94660"/>
  </p:normalViewPr>
  <p:slideViewPr>
    <p:cSldViewPr snapToGrid="0">
      <p:cViewPr>
        <p:scale>
          <a:sx n="75" d="100"/>
          <a:sy n="75" d="100"/>
        </p:scale>
        <p:origin x="-660" y="-1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DEAD7F8-B518-46F7-8216-E0172B61989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AR"/>
          </a:p>
        </p:txBody>
      </p:sp>
      <p:sp>
        <p:nvSpPr>
          <p:cNvPr id="3" name="Subtítulo 2">
            <a:extLst>
              <a:ext uri="{FF2B5EF4-FFF2-40B4-BE49-F238E27FC236}">
                <a16:creationId xmlns="" xmlns:a16="http://schemas.microsoft.com/office/drawing/2014/main" id="{34E050DA-BB88-4BDF-8254-6D9C09E964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AR"/>
          </a:p>
        </p:txBody>
      </p:sp>
      <p:sp>
        <p:nvSpPr>
          <p:cNvPr id="4" name="Marcador de fecha 3">
            <a:extLst>
              <a:ext uri="{FF2B5EF4-FFF2-40B4-BE49-F238E27FC236}">
                <a16:creationId xmlns="" xmlns:a16="http://schemas.microsoft.com/office/drawing/2014/main" id="{57FD8541-D0C5-4FC9-AC67-66FFF1E23C92}"/>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5" name="Marcador de pie de página 4">
            <a:extLst>
              <a:ext uri="{FF2B5EF4-FFF2-40B4-BE49-F238E27FC236}">
                <a16:creationId xmlns="" xmlns:a16="http://schemas.microsoft.com/office/drawing/2014/main" id="{64A04B54-F508-45C9-874B-F535EDD02F7C}"/>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E302669B-E7C2-4370-82B1-28D65B730046}"/>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15333090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011E1BA-FEC1-4CBD-8879-36EDFF7E04FC}"/>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texto vertical 2">
            <a:extLst>
              <a:ext uri="{FF2B5EF4-FFF2-40B4-BE49-F238E27FC236}">
                <a16:creationId xmlns="" xmlns:a16="http://schemas.microsoft.com/office/drawing/2014/main" id="{4F51314A-F063-4C8D-921D-8765ED5E59B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FE1842AC-A5C3-4C14-AB42-DD0CBE1492A2}"/>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5" name="Marcador de pie de página 4">
            <a:extLst>
              <a:ext uri="{FF2B5EF4-FFF2-40B4-BE49-F238E27FC236}">
                <a16:creationId xmlns="" xmlns:a16="http://schemas.microsoft.com/office/drawing/2014/main" id="{A5ACBFFB-DDEA-412F-963C-3085EFA55E69}"/>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679463A8-8C02-4683-9A3D-C1AE1FD1BD87}"/>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3913962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 xmlns:a16="http://schemas.microsoft.com/office/drawing/2014/main" id="{2D728679-A485-4E9F-B7F7-FEB6FD71133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AR"/>
          </a:p>
        </p:txBody>
      </p:sp>
      <p:sp>
        <p:nvSpPr>
          <p:cNvPr id="3" name="Marcador de texto vertical 2">
            <a:extLst>
              <a:ext uri="{FF2B5EF4-FFF2-40B4-BE49-F238E27FC236}">
                <a16:creationId xmlns="" xmlns:a16="http://schemas.microsoft.com/office/drawing/2014/main" id="{776C4331-7B8A-4204-816C-2E6E1B2DD83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C1363DA3-0B00-4A05-8464-DC183A81AC0C}"/>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5" name="Marcador de pie de página 4">
            <a:extLst>
              <a:ext uri="{FF2B5EF4-FFF2-40B4-BE49-F238E27FC236}">
                <a16:creationId xmlns="" xmlns:a16="http://schemas.microsoft.com/office/drawing/2014/main" id="{56434248-140B-4102-B5DE-083EA13C6677}"/>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B14AC808-8526-4605-8B2E-1B002BD87B8F}"/>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1217597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C8C2E644-EF3D-4045-8610-4DF7F5688020}"/>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64D6FC0B-8BF2-4913-ACB5-CE10E2AC1D1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A8C53410-E2B4-473D-8FDC-B967984103DF}"/>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5" name="Marcador de pie de página 4">
            <a:extLst>
              <a:ext uri="{FF2B5EF4-FFF2-40B4-BE49-F238E27FC236}">
                <a16:creationId xmlns="" xmlns:a16="http://schemas.microsoft.com/office/drawing/2014/main" id="{F15874D5-548A-4EE1-8680-ABCDD526E7A4}"/>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6AF99E79-41CB-485E-96DB-8E013850E4AF}"/>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1053695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25E42E8-72E8-44E5-BD48-3C74AC22F52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11D2C50D-4329-4AFC-8782-EF79CFD29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 xmlns:a16="http://schemas.microsoft.com/office/drawing/2014/main" id="{8C5C79BF-9755-4101-AE97-D94757F4567E}"/>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5" name="Marcador de pie de página 4">
            <a:extLst>
              <a:ext uri="{FF2B5EF4-FFF2-40B4-BE49-F238E27FC236}">
                <a16:creationId xmlns="" xmlns:a16="http://schemas.microsoft.com/office/drawing/2014/main" id="{CAA0E97B-3F22-4B83-B6D4-98E2765F95C3}"/>
              </a:ext>
            </a:extLst>
          </p:cNvPr>
          <p:cNvSpPr>
            <a:spLocks noGrp="1"/>
          </p:cNvSpPr>
          <p:nvPr>
            <p:ph type="ftr" sz="quarter" idx="11"/>
          </p:nvPr>
        </p:nvSpPr>
        <p:spPr/>
        <p:txBody>
          <a:bodyPr/>
          <a:lstStyle/>
          <a:p>
            <a:endParaRPr lang="es-AR"/>
          </a:p>
        </p:txBody>
      </p:sp>
      <p:sp>
        <p:nvSpPr>
          <p:cNvPr id="6" name="Marcador de número de diapositiva 5">
            <a:extLst>
              <a:ext uri="{FF2B5EF4-FFF2-40B4-BE49-F238E27FC236}">
                <a16:creationId xmlns="" xmlns:a16="http://schemas.microsoft.com/office/drawing/2014/main" id="{145895C3-41A3-4C26-8203-D62640F044A1}"/>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36406323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B21CFC0-B013-4527-8AD4-E6BF5E4B407D}"/>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C92BF79E-C9F3-4EA4-A503-76AF2CA7733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contenido 3">
            <a:extLst>
              <a:ext uri="{FF2B5EF4-FFF2-40B4-BE49-F238E27FC236}">
                <a16:creationId xmlns="" xmlns:a16="http://schemas.microsoft.com/office/drawing/2014/main" id="{BA98FD6F-896E-4B0C-B432-1F35F8D09405}"/>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fecha 4">
            <a:extLst>
              <a:ext uri="{FF2B5EF4-FFF2-40B4-BE49-F238E27FC236}">
                <a16:creationId xmlns="" xmlns:a16="http://schemas.microsoft.com/office/drawing/2014/main" id="{94E9A097-BE8B-4804-8F19-93666E53F894}"/>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6" name="Marcador de pie de página 5">
            <a:extLst>
              <a:ext uri="{FF2B5EF4-FFF2-40B4-BE49-F238E27FC236}">
                <a16:creationId xmlns="" xmlns:a16="http://schemas.microsoft.com/office/drawing/2014/main" id="{53B157D9-DE69-42F0-94DD-897391F0B1FC}"/>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A86C82F6-6E8B-4913-B637-A589FA354739}"/>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905578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F8BEB58F-D49E-4BEE-A77E-E2FA5F71AA5F}"/>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103DFC44-900C-4E6D-847D-EBCC23092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 xmlns:a16="http://schemas.microsoft.com/office/drawing/2014/main" id="{5D920EE9-2CDD-4D50-8A93-58D23BB1FF3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5" name="Marcador de texto 4">
            <a:extLst>
              <a:ext uri="{FF2B5EF4-FFF2-40B4-BE49-F238E27FC236}">
                <a16:creationId xmlns="" xmlns:a16="http://schemas.microsoft.com/office/drawing/2014/main" id="{8BEDC4D4-69AA-4E28-B912-724D872B4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 xmlns:a16="http://schemas.microsoft.com/office/drawing/2014/main" id="{45F93D20-1DDF-4347-9269-F43D7106E9D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7" name="Marcador de fecha 6">
            <a:extLst>
              <a:ext uri="{FF2B5EF4-FFF2-40B4-BE49-F238E27FC236}">
                <a16:creationId xmlns="" xmlns:a16="http://schemas.microsoft.com/office/drawing/2014/main" id="{4DA3FBF2-895D-4D9E-9247-A5343C9FEFB8}"/>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8" name="Marcador de pie de página 7">
            <a:extLst>
              <a:ext uri="{FF2B5EF4-FFF2-40B4-BE49-F238E27FC236}">
                <a16:creationId xmlns="" xmlns:a16="http://schemas.microsoft.com/office/drawing/2014/main" id="{31235A48-A628-4499-924F-6FD0510BC699}"/>
              </a:ext>
            </a:extLst>
          </p:cNvPr>
          <p:cNvSpPr>
            <a:spLocks noGrp="1"/>
          </p:cNvSpPr>
          <p:nvPr>
            <p:ph type="ftr" sz="quarter" idx="11"/>
          </p:nvPr>
        </p:nvSpPr>
        <p:spPr/>
        <p:txBody>
          <a:bodyPr/>
          <a:lstStyle/>
          <a:p>
            <a:endParaRPr lang="es-AR"/>
          </a:p>
        </p:txBody>
      </p:sp>
      <p:sp>
        <p:nvSpPr>
          <p:cNvPr id="9" name="Marcador de número de diapositiva 8">
            <a:extLst>
              <a:ext uri="{FF2B5EF4-FFF2-40B4-BE49-F238E27FC236}">
                <a16:creationId xmlns="" xmlns:a16="http://schemas.microsoft.com/office/drawing/2014/main" id="{98106C98-A772-4342-82BD-318FCC8F1F75}"/>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30728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B57CE442-13D0-4D94-8549-2F491F862BA9}"/>
              </a:ext>
            </a:extLst>
          </p:cNvPr>
          <p:cNvSpPr>
            <a:spLocks noGrp="1"/>
          </p:cNvSpPr>
          <p:nvPr>
            <p:ph type="title"/>
          </p:nvPr>
        </p:nvSpPr>
        <p:spPr/>
        <p:txBody>
          <a:bodyPr/>
          <a:lstStyle/>
          <a:p>
            <a:r>
              <a:rPr lang="es-ES"/>
              <a:t>Haga clic para modificar el estilo de título del patrón</a:t>
            </a:r>
            <a:endParaRPr lang="es-AR"/>
          </a:p>
        </p:txBody>
      </p:sp>
      <p:sp>
        <p:nvSpPr>
          <p:cNvPr id="3" name="Marcador de fecha 2">
            <a:extLst>
              <a:ext uri="{FF2B5EF4-FFF2-40B4-BE49-F238E27FC236}">
                <a16:creationId xmlns="" xmlns:a16="http://schemas.microsoft.com/office/drawing/2014/main" id="{77DB8F5C-D670-4203-82B9-DB5618CFC5AF}"/>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4" name="Marcador de pie de página 3">
            <a:extLst>
              <a:ext uri="{FF2B5EF4-FFF2-40B4-BE49-F238E27FC236}">
                <a16:creationId xmlns="" xmlns:a16="http://schemas.microsoft.com/office/drawing/2014/main" id="{D1802E1E-4A98-4171-A2A9-4AD16C7C61E4}"/>
              </a:ext>
            </a:extLst>
          </p:cNvPr>
          <p:cNvSpPr>
            <a:spLocks noGrp="1"/>
          </p:cNvSpPr>
          <p:nvPr>
            <p:ph type="ftr" sz="quarter" idx="11"/>
          </p:nvPr>
        </p:nvSpPr>
        <p:spPr/>
        <p:txBody>
          <a:bodyPr/>
          <a:lstStyle/>
          <a:p>
            <a:endParaRPr lang="es-AR"/>
          </a:p>
        </p:txBody>
      </p:sp>
      <p:sp>
        <p:nvSpPr>
          <p:cNvPr id="5" name="Marcador de número de diapositiva 4">
            <a:extLst>
              <a:ext uri="{FF2B5EF4-FFF2-40B4-BE49-F238E27FC236}">
                <a16:creationId xmlns="" xmlns:a16="http://schemas.microsoft.com/office/drawing/2014/main" id="{44D1962C-695A-4A3C-BEE5-AA96ED587BEB}"/>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1743601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 xmlns:a16="http://schemas.microsoft.com/office/drawing/2014/main" id="{B2EB1FCF-E55F-459E-96CE-DA15AFA22334}"/>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3" name="Marcador de pie de página 2">
            <a:extLst>
              <a:ext uri="{FF2B5EF4-FFF2-40B4-BE49-F238E27FC236}">
                <a16:creationId xmlns="" xmlns:a16="http://schemas.microsoft.com/office/drawing/2014/main" id="{56D010B8-8043-4C23-92B5-4CB8830C7685}"/>
              </a:ext>
            </a:extLst>
          </p:cNvPr>
          <p:cNvSpPr>
            <a:spLocks noGrp="1"/>
          </p:cNvSpPr>
          <p:nvPr>
            <p:ph type="ftr" sz="quarter" idx="11"/>
          </p:nvPr>
        </p:nvSpPr>
        <p:spPr/>
        <p:txBody>
          <a:bodyPr/>
          <a:lstStyle/>
          <a:p>
            <a:endParaRPr lang="es-AR"/>
          </a:p>
        </p:txBody>
      </p:sp>
      <p:sp>
        <p:nvSpPr>
          <p:cNvPr id="4" name="Marcador de número de diapositiva 3">
            <a:extLst>
              <a:ext uri="{FF2B5EF4-FFF2-40B4-BE49-F238E27FC236}">
                <a16:creationId xmlns="" xmlns:a16="http://schemas.microsoft.com/office/drawing/2014/main" id="{1101D3A4-D161-456D-AF57-5C7874F09CFC}"/>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276918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5842B8D0-21A0-40A6-A23E-792112EDC0B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contenido 2">
            <a:extLst>
              <a:ext uri="{FF2B5EF4-FFF2-40B4-BE49-F238E27FC236}">
                <a16:creationId xmlns="" xmlns:a16="http://schemas.microsoft.com/office/drawing/2014/main" id="{F5F25750-63DA-4C32-8692-393289C9D6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texto 3">
            <a:extLst>
              <a:ext uri="{FF2B5EF4-FFF2-40B4-BE49-F238E27FC236}">
                <a16:creationId xmlns="" xmlns:a16="http://schemas.microsoft.com/office/drawing/2014/main" id="{5CD608FB-C3D2-4D83-8ED6-D7B306273F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22C31658-B12F-499F-A112-DA241EC1F65A}"/>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6" name="Marcador de pie de página 5">
            <a:extLst>
              <a:ext uri="{FF2B5EF4-FFF2-40B4-BE49-F238E27FC236}">
                <a16:creationId xmlns="" xmlns:a16="http://schemas.microsoft.com/office/drawing/2014/main" id="{7C431134-C5C3-4523-9FAF-40FF3D25231E}"/>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70E8F5E7-8307-4B3E-8AD6-ABB605A28C41}"/>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3200235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92759F74-4C48-45E8-9229-E4D04DC3132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AR"/>
          </a:p>
        </p:txBody>
      </p:sp>
      <p:sp>
        <p:nvSpPr>
          <p:cNvPr id="3" name="Marcador de posición de imagen 2">
            <a:extLst>
              <a:ext uri="{FF2B5EF4-FFF2-40B4-BE49-F238E27FC236}">
                <a16:creationId xmlns="" xmlns:a16="http://schemas.microsoft.com/office/drawing/2014/main" id="{06A76384-376F-4E52-9F42-8CA8F8C9C4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AR"/>
          </a:p>
        </p:txBody>
      </p:sp>
      <p:sp>
        <p:nvSpPr>
          <p:cNvPr id="4" name="Marcador de texto 3">
            <a:extLst>
              <a:ext uri="{FF2B5EF4-FFF2-40B4-BE49-F238E27FC236}">
                <a16:creationId xmlns="" xmlns:a16="http://schemas.microsoft.com/office/drawing/2014/main" id="{6FF96CCE-C244-40EF-8EA7-8777EC8BE8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 xmlns:a16="http://schemas.microsoft.com/office/drawing/2014/main" id="{D8EF5FC2-8665-4554-8DFA-A82367FA44A4}"/>
              </a:ext>
            </a:extLst>
          </p:cNvPr>
          <p:cNvSpPr>
            <a:spLocks noGrp="1"/>
          </p:cNvSpPr>
          <p:nvPr>
            <p:ph type="dt" sz="half" idx="10"/>
          </p:nvPr>
        </p:nvSpPr>
        <p:spPr/>
        <p:txBody>
          <a:bodyPr/>
          <a:lstStyle/>
          <a:p>
            <a:fld id="{19AC59DF-CD0B-4CF8-B410-34EE72439030}" type="datetimeFigureOut">
              <a:rPr lang="es-AR" smtClean="0"/>
              <a:t>6/6/2022</a:t>
            </a:fld>
            <a:endParaRPr lang="es-AR"/>
          </a:p>
        </p:txBody>
      </p:sp>
      <p:sp>
        <p:nvSpPr>
          <p:cNvPr id="6" name="Marcador de pie de página 5">
            <a:extLst>
              <a:ext uri="{FF2B5EF4-FFF2-40B4-BE49-F238E27FC236}">
                <a16:creationId xmlns="" xmlns:a16="http://schemas.microsoft.com/office/drawing/2014/main" id="{753AF8A5-3831-47D5-8EF6-806C8B81B745}"/>
              </a:ext>
            </a:extLst>
          </p:cNvPr>
          <p:cNvSpPr>
            <a:spLocks noGrp="1"/>
          </p:cNvSpPr>
          <p:nvPr>
            <p:ph type="ftr" sz="quarter" idx="11"/>
          </p:nvPr>
        </p:nvSpPr>
        <p:spPr/>
        <p:txBody>
          <a:bodyPr/>
          <a:lstStyle/>
          <a:p>
            <a:endParaRPr lang="es-AR"/>
          </a:p>
        </p:txBody>
      </p:sp>
      <p:sp>
        <p:nvSpPr>
          <p:cNvPr id="7" name="Marcador de número de diapositiva 6">
            <a:extLst>
              <a:ext uri="{FF2B5EF4-FFF2-40B4-BE49-F238E27FC236}">
                <a16:creationId xmlns="" xmlns:a16="http://schemas.microsoft.com/office/drawing/2014/main" id="{2E91440A-E4A9-4712-B922-DC39EA53AFA1}"/>
              </a:ext>
            </a:extLst>
          </p:cNvPr>
          <p:cNvSpPr>
            <a:spLocks noGrp="1"/>
          </p:cNvSpPr>
          <p:nvPr>
            <p:ph type="sldNum" sz="quarter" idx="12"/>
          </p:nvPr>
        </p:nvSpPr>
        <p:spPr/>
        <p:txBody>
          <a:bodyPr/>
          <a:lstStyle/>
          <a:p>
            <a:fld id="{525C0A47-C703-4BAF-9A90-934C73890356}" type="slidenum">
              <a:rPr lang="es-AR" smtClean="0"/>
              <a:t>‹Nº›</a:t>
            </a:fld>
            <a:endParaRPr lang="es-AR"/>
          </a:p>
        </p:txBody>
      </p:sp>
    </p:spTree>
    <p:extLst>
      <p:ext uri="{BB962C8B-B14F-4D97-AF65-F5344CB8AC3E}">
        <p14:creationId xmlns:p14="http://schemas.microsoft.com/office/powerpoint/2010/main" val="608563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 xmlns:a16="http://schemas.microsoft.com/office/drawing/2014/main" id="{FA8CB8C0-E50B-4B8F-95ED-ECEBF3B619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AR"/>
          </a:p>
        </p:txBody>
      </p:sp>
      <p:sp>
        <p:nvSpPr>
          <p:cNvPr id="3" name="Marcador de texto 2">
            <a:extLst>
              <a:ext uri="{FF2B5EF4-FFF2-40B4-BE49-F238E27FC236}">
                <a16:creationId xmlns="" xmlns:a16="http://schemas.microsoft.com/office/drawing/2014/main" id="{DA1AEE00-2F9F-48D3-9DD0-789142ED61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AR"/>
          </a:p>
        </p:txBody>
      </p:sp>
      <p:sp>
        <p:nvSpPr>
          <p:cNvPr id="4" name="Marcador de fecha 3">
            <a:extLst>
              <a:ext uri="{FF2B5EF4-FFF2-40B4-BE49-F238E27FC236}">
                <a16:creationId xmlns="" xmlns:a16="http://schemas.microsoft.com/office/drawing/2014/main" id="{A6203B7C-FAF7-476B-BD54-168559CFAB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AC59DF-CD0B-4CF8-B410-34EE72439030}" type="datetimeFigureOut">
              <a:rPr lang="es-AR" smtClean="0"/>
              <a:t>6/6/2022</a:t>
            </a:fld>
            <a:endParaRPr lang="es-AR"/>
          </a:p>
        </p:txBody>
      </p:sp>
      <p:sp>
        <p:nvSpPr>
          <p:cNvPr id="5" name="Marcador de pie de página 4">
            <a:extLst>
              <a:ext uri="{FF2B5EF4-FFF2-40B4-BE49-F238E27FC236}">
                <a16:creationId xmlns="" xmlns:a16="http://schemas.microsoft.com/office/drawing/2014/main" id="{AE226BBB-398D-4BE9-A24C-54D22FC09A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AR"/>
          </a:p>
        </p:txBody>
      </p:sp>
      <p:sp>
        <p:nvSpPr>
          <p:cNvPr id="6" name="Marcador de número de diapositiva 5">
            <a:extLst>
              <a:ext uri="{FF2B5EF4-FFF2-40B4-BE49-F238E27FC236}">
                <a16:creationId xmlns="" xmlns:a16="http://schemas.microsoft.com/office/drawing/2014/main" id="{112BF0FD-0B8A-41E0-9411-3F2A387713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5C0A47-C703-4BAF-9A90-934C73890356}" type="slidenum">
              <a:rPr lang="es-AR" smtClean="0"/>
              <a:t>‹Nº›</a:t>
            </a:fld>
            <a:endParaRPr lang="es-AR"/>
          </a:p>
        </p:txBody>
      </p:sp>
    </p:spTree>
    <p:extLst>
      <p:ext uri="{BB962C8B-B14F-4D97-AF65-F5344CB8AC3E}">
        <p14:creationId xmlns:p14="http://schemas.microsoft.com/office/powerpoint/2010/main" val="3378698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A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EB982935-70B5-44EF-8490-008D2F101F8B}"/>
              </a:ext>
            </a:extLst>
          </p:cNvPr>
          <p:cNvSpPr>
            <a:spLocks noGrp="1"/>
          </p:cNvSpPr>
          <p:nvPr>
            <p:ph type="ctrTitle"/>
          </p:nvPr>
        </p:nvSpPr>
        <p:spPr/>
        <p:txBody>
          <a:bodyPr/>
          <a:lstStyle/>
          <a:p>
            <a:r>
              <a:rPr lang="es-AR" b="1" dirty="0">
                <a:effectLst>
                  <a:outerShdw blurRad="38100" dist="38100" dir="2700000" algn="tl">
                    <a:srgbClr val="000000">
                      <a:alpha val="43137"/>
                    </a:srgbClr>
                  </a:outerShdw>
                </a:effectLst>
              </a:rPr>
              <a:t>Verbos de dos o más palabras</a:t>
            </a:r>
          </a:p>
        </p:txBody>
      </p:sp>
    </p:spTree>
    <p:extLst>
      <p:ext uri="{BB962C8B-B14F-4D97-AF65-F5344CB8AC3E}">
        <p14:creationId xmlns:p14="http://schemas.microsoft.com/office/powerpoint/2010/main" val="39124117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urn Around, Go Back&quot; Name an item you forgot at home or work; or ...">
            <a:extLst>
              <a:ext uri="{FF2B5EF4-FFF2-40B4-BE49-F238E27FC236}">
                <a16:creationId xmlns="" xmlns:a16="http://schemas.microsoft.com/office/drawing/2014/main" id="{5BF79629-C29C-4A5E-81F7-A7547363197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0789" y="1690688"/>
            <a:ext cx="3476625" cy="26098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he Day You Went Away by Sharon Kehler | The FriesenPress Bookstore">
            <a:extLst>
              <a:ext uri="{FF2B5EF4-FFF2-40B4-BE49-F238E27FC236}">
                <a16:creationId xmlns="" xmlns:a16="http://schemas.microsoft.com/office/drawing/2014/main" id="{A8EB960D-784B-4C44-81AE-5275E7D25E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6735" y="1054443"/>
            <a:ext cx="3048000"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 xmlns:a16="http://schemas.microsoft.com/office/drawing/2014/main" id="{6489AE5A-0922-4D2F-9B8F-231CB73C4E07}"/>
              </a:ext>
            </a:extLst>
          </p:cNvPr>
          <p:cNvSpPr txBox="1"/>
          <p:nvPr/>
        </p:nvSpPr>
        <p:spPr>
          <a:xfrm>
            <a:off x="7809470" y="5931243"/>
            <a:ext cx="3880022" cy="584775"/>
          </a:xfrm>
          <a:prstGeom prst="rect">
            <a:avLst/>
          </a:prstGeom>
          <a:noFill/>
        </p:spPr>
        <p:txBody>
          <a:bodyPr wrap="square" rtlCol="0">
            <a:spAutoFit/>
          </a:bodyPr>
          <a:lstStyle/>
          <a:p>
            <a:r>
              <a:rPr lang="es-AR" sz="3200" dirty="0">
                <a:latin typeface="Blackadder ITC" panose="04020505051007020D02" pitchFamily="82" charset="0"/>
              </a:rPr>
              <a:t>El día en que te marchaste</a:t>
            </a:r>
          </a:p>
        </p:txBody>
      </p:sp>
      <p:sp>
        <p:nvSpPr>
          <p:cNvPr id="5" name="CuadroTexto 4">
            <a:extLst>
              <a:ext uri="{FF2B5EF4-FFF2-40B4-BE49-F238E27FC236}">
                <a16:creationId xmlns="" xmlns:a16="http://schemas.microsoft.com/office/drawing/2014/main" id="{37CCF647-F9F0-4FBB-B619-41700205B353}"/>
              </a:ext>
            </a:extLst>
          </p:cNvPr>
          <p:cNvSpPr txBox="1"/>
          <p:nvPr/>
        </p:nvSpPr>
        <p:spPr>
          <a:xfrm>
            <a:off x="2224217" y="432487"/>
            <a:ext cx="2174788" cy="892552"/>
          </a:xfrm>
          <a:prstGeom prst="rect">
            <a:avLst/>
          </a:prstGeom>
          <a:noFill/>
        </p:spPr>
        <p:txBody>
          <a:bodyPr wrap="square" rtlCol="0">
            <a:spAutoFit/>
          </a:bodyPr>
          <a:lstStyle/>
          <a:p>
            <a:r>
              <a:rPr lang="es-AR" sz="3200" b="1" dirty="0" err="1"/>
              <a:t>Go</a:t>
            </a:r>
            <a:r>
              <a:rPr lang="es-AR" sz="3200" b="1" dirty="0"/>
              <a:t> back </a:t>
            </a:r>
            <a:r>
              <a:rPr lang="es-AR" sz="2000" b="1" dirty="0"/>
              <a:t>regresar</a:t>
            </a:r>
            <a:endParaRPr lang="es-AR" sz="3200" b="1" dirty="0"/>
          </a:p>
        </p:txBody>
      </p:sp>
      <p:sp>
        <p:nvSpPr>
          <p:cNvPr id="6" name="CuadroTexto 5">
            <a:extLst>
              <a:ext uri="{FF2B5EF4-FFF2-40B4-BE49-F238E27FC236}">
                <a16:creationId xmlns="" xmlns:a16="http://schemas.microsoft.com/office/drawing/2014/main" id="{8B8838CF-66BD-4B4D-B33A-3DEDEBE42938}"/>
              </a:ext>
            </a:extLst>
          </p:cNvPr>
          <p:cNvSpPr txBox="1"/>
          <p:nvPr/>
        </p:nvSpPr>
        <p:spPr>
          <a:xfrm>
            <a:off x="926757" y="4917989"/>
            <a:ext cx="1680519" cy="369332"/>
          </a:xfrm>
          <a:prstGeom prst="rect">
            <a:avLst/>
          </a:prstGeom>
          <a:noFill/>
        </p:spPr>
        <p:txBody>
          <a:bodyPr wrap="square" rtlCol="0">
            <a:spAutoFit/>
          </a:bodyPr>
          <a:lstStyle/>
          <a:p>
            <a:r>
              <a:rPr lang="es-AR" dirty="0">
                <a:latin typeface="Berlin Sans FB" panose="020E0602020502020306" pitchFamily="34" charset="0"/>
              </a:rPr>
              <a:t>Vuelva, regrese</a:t>
            </a:r>
          </a:p>
        </p:txBody>
      </p:sp>
      <p:sp>
        <p:nvSpPr>
          <p:cNvPr id="7" name="Rectángulo 6">
            <a:extLst>
              <a:ext uri="{FF2B5EF4-FFF2-40B4-BE49-F238E27FC236}">
                <a16:creationId xmlns="" xmlns:a16="http://schemas.microsoft.com/office/drawing/2014/main" id="{E78A7A88-5438-41FC-B797-E7553861C9A1}"/>
              </a:ext>
            </a:extLst>
          </p:cNvPr>
          <p:cNvSpPr/>
          <p:nvPr/>
        </p:nvSpPr>
        <p:spPr>
          <a:xfrm>
            <a:off x="6446738" y="322439"/>
            <a:ext cx="3378489" cy="646331"/>
          </a:xfrm>
          <a:prstGeom prst="rect">
            <a:avLst/>
          </a:prstGeom>
        </p:spPr>
        <p:txBody>
          <a:bodyPr wrap="none">
            <a:spAutoFit/>
          </a:bodyPr>
          <a:lstStyle/>
          <a:p>
            <a:r>
              <a:rPr lang="es-AR" sz="3600" b="1" dirty="0" err="1"/>
              <a:t>Go</a:t>
            </a:r>
            <a:r>
              <a:rPr lang="es-AR" sz="3600" b="1" dirty="0"/>
              <a:t> </a:t>
            </a:r>
            <a:r>
              <a:rPr lang="es-AR" sz="3600" b="1" dirty="0" err="1"/>
              <a:t>away</a:t>
            </a:r>
            <a:r>
              <a:rPr lang="es-AR" sz="3600" b="1" dirty="0"/>
              <a:t> </a:t>
            </a:r>
            <a:r>
              <a:rPr lang="es-AR" sz="2400" b="1" dirty="0"/>
              <a:t>marcharse</a:t>
            </a:r>
            <a:r>
              <a:rPr lang="es-AR" sz="3600" b="1" dirty="0"/>
              <a:t> </a:t>
            </a:r>
            <a:endParaRPr lang="es-AR" sz="3600" dirty="0"/>
          </a:p>
        </p:txBody>
      </p:sp>
    </p:spTree>
    <p:extLst>
      <p:ext uri="{BB962C8B-B14F-4D97-AF65-F5344CB8AC3E}">
        <p14:creationId xmlns:p14="http://schemas.microsoft.com/office/powerpoint/2010/main" val="22681573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AR" b="1" dirty="0">
                <a:solidFill>
                  <a:srgbClr val="FF0000"/>
                </a:solidFill>
                <a:effectLst>
                  <a:outerShdw blurRad="38100" dist="38100" dir="2700000" algn="tl">
                    <a:srgbClr val="000000">
                      <a:alpha val="43137"/>
                    </a:srgbClr>
                  </a:outerShdw>
                </a:effectLst>
              </a:rPr>
              <a:t>GO</a:t>
            </a:r>
          </a:p>
        </p:txBody>
      </p:sp>
      <p:sp>
        <p:nvSpPr>
          <p:cNvPr id="3" name="2 Marcador de contenido"/>
          <p:cNvSpPr>
            <a:spLocks noGrp="1"/>
          </p:cNvSpPr>
          <p:nvPr>
            <p:ph idx="1"/>
          </p:nvPr>
        </p:nvSpPr>
        <p:spPr>
          <a:ln w="38100">
            <a:solidFill>
              <a:srgbClr val="FF0000"/>
            </a:solidFill>
          </a:ln>
        </p:spPr>
        <p:txBody>
          <a:bodyPr>
            <a:normAutofit/>
          </a:bodyPr>
          <a:lstStyle/>
          <a:p>
            <a:pPr marL="514350" indent="-514350">
              <a:buFont typeface="+mj-lt"/>
              <a:buAutoNum type="arabicPeriod" startAt="8"/>
            </a:pPr>
            <a:r>
              <a:rPr lang="es-ES" sz="3600" dirty="0" err="1"/>
              <a:t>go</a:t>
            </a:r>
            <a:r>
              <a:rPr lang="es-ES" sz="3600" dirty="0"/>
              <a:t> in			entrar</a:t>
            </a:r>
            <a:endParaRPr lang="es-AR" sz="3600" dirty="0"/>
          </a:p>
          <a:p>
            <a:pPr marL="514350" indent="-514350">
              <a:buFont typeface="+mj-lt"/>
              <a:buAutoNum type="arabicPeriod" startAt="8"/>
            </a:pPr>
            <a:r>
              <a:rPr lang="es-ES" sz="3600" dirty="0" err="1"/>
              <a:t>go</a:t>
            </a:r>
            <a:r>
              <a:rPr lang="es-ES" sz="3600" dirty="0"/>
              <a:t> </a:t>
            </a:r>
            <a:r>
              <a:rPr lang="es-ES" sz="3600" dirty="0" err="1"/>
              <a:t>into</a:t>
            </a:r>
            <a:r>
              <a:rPr lang="es-ES" sz="3600" dirty="0"/>
              <a:t>			participar</a:t>
            </a:r>
            <a:endParaRPr lang="es-AR" sz="3600" dirty="0"/>
          </a:p>
          <a:p>
            <a:pPr marL="514350" indent="-514350">
              <a:buFont typeface="+mj-lt"/>
              <a:buAutoNum type="arabicPeriod" startAt="8"/>
            </a:pPr>
            <a:r>
              <a:rPr lang="es-ES" sz="3600" dirty="0" err="1"/>
              <a:t>go</a:t>
            </a:r>
            <a:r>
              <a:rPr lang="es-ES" sz="3600" dirty="0"/>
              <a:t> off 			explotar, echarse a perder   </a:t>
            </a:r>
            <a:endParaRPr lang="es-AR" sz="3600" dirty="0"/>
          </a:p>
          <a:p>
            <a:pPr marL="514350" indent="-514350">
              <a:buFont typeface="+mj-lt"/>
              <a:buAutoNum type="arabicPeriod" startAt="8"/>
            </a:pPr>
            <a:r>
              <a:rPr lang="es-ES" sz="3600" dirty="0" err="1"/>
              <a:t>go</a:t>
            </a:r>
            <a:r>
              <a:rPr lang="es-ES" sz="3600" dirty="0"/>
              <a:t> </a:t>
            </a:r>
            <a:r>
              <a:rPr lang="es-ES" sz="3600" dirty="0" err="1"/>
              <a:t>through</a:t>
            </a:r>
            <a:r>
              <a:rPr lang="es-ES" sz="3600" dirty="0"/>
              <a:t>		discutir en detalle</a:t>
            </a:r>
            <a:endParaRPr lang="es-AR" sz="3600" dirty="0"/>
          </a:p>
          <a:p>
            <a:pPr marL="514350" indent="-514350">
              <a:buFont typeface="+mj-lt"/>
              <a:buAutoNum type="arabicPeriod" startAt="8"/>
            </a:pPr>
            <a:r>
              <a:rPr lang="es-ES" sz="3600" dirty="0" err="1"/>
              <a:t>go</a:t>
            </a:r>
            <a:r>
              <a:rPr lang="es-ES" sz="3600" dirty="0"/>
              <a:t> </a:t>
            </a:r>
            <a:r>
              <a:rPr lang="es-ES" sz="3600" dirty="0" err="1"/>
              <a:t>to</a:t>
            </a:r>
            <a:r>
              <a:rPr lang="es-ES" sz="3600" dirty="0"/>
              <a:t>			dirigirse a </a:t>
            </a:r>
            <a:endParaRPr lang="es-AR" sz="3600" dirty="0"/>
          </a:p>
          <a:p>
            <a:pPr marL="514350" indent="-514350">
              <a:buFont typeface="+mj-lt"/>
              <a:buAutoNum type="arabicPeriod" startAt="8"/>
            </a:pPr>
            <a:r>
              <a:rPr lang="es-ES" sz="3600" dirty="0" err="1"/>
              <a:t>go</a:t>
            </a:r>
            <a:r>
              <a:rPr lang="es-ES" sz="3600" dirty="0"/>
              <a:t> up			incrementar(se) subir</a:t>
            </a:r>
            <a:endParaRPr lang="es-AR" sz="3600" dirty="0"/>
          </a:p>
        </p:txBody>
      </p:sp>
    </p:spTree>
    <p:extLst>
      <p:ext uri="{BB962C8B-B14F-4D97-AF65-F5344CB8AC3E}">
        <p14:creationId xmlns:p14="http://schemas.microsoft.com/office/powerpoint/2010/main" val="3691020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7399" y="532157"/>
            <a:ext cx="10744201" cy="6325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07614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a:extLst>
              <a:ext uri="{FF2B5EF4-FFF2-40B4-BE49-F238E27FC236}">
                <a16:creationId xmlns="" xmlns:a16="http://schemas.microsoft.com/office/drawing/2014/main" id="{DA5829D6-297C-45FA-B226-A77DEDFE6BF6}"/>
              </a:ext>
            </a:extLst>
          </p:cNvPr>
          <p:cNvPicPr>
            <a:picLocks noChangeAspect="1"/>
          </p:cNvPicPr>
          <p:nvPr/>
        </p:nvPicPr>
        <p:blipFill>
          <a:blip r:embed="rId2"/>
          <a:stretch>
            <a:fillRect/>
          </a:stretch>
        </p:blipFill>
        <p:spPr>
          <a:xfrm>
            <a:off x="1634553" y="232271"/>
            <a:ext cx="8189067" cy="6393458"/>
          </a:xfrm>
          <a:prstGeom prst="rect">
            <a:avLst/>
          </a:prstGeom>
        </p:spPr>
      </p:pic>
    </p:spTree>
    <p:extLst>
      <p:ext uri="{BB962C8B-B14F-4D97-AF65-F5344CB8AC3E}">
        <p14:creationId xmlns:p14="http://schemas.microsoft.com/office/powerpoint/2010/main" val="19333211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38282" y="1093303"/>
            <a:ext cx="8715436" cy="5267739"/>
          </a:xfrm>
          <a:ln w="38100">
            <a:solidFill>
              <a:srgbClr val="FF0000"/>
            </a:solidFill>
          </a:ln>
        </p:spPr>
        <p:txBody>
          <a:bodyPr>
            <a:normAutofit/>
          </a:bodyPr>
          <a:lstStyle/>
          <a:p>
            <a:pPr marL="0" lvl="1" indent="0">
              <a:lnSpc>
                <a:spcPts val="3400"/>
              </a:lnSpc>
              <a:spcBef>
                <a:spcPts val="0"/>
              </a:spcBef>
              <a:buNone/>
            </a:pPr>
            <a:r>
              <a:rPr lang="en-US" sz="2800" dirty="0"/>
              <a:t>1. Keep shale shakers well maintained, and never bypass them.</a:t>
            </a:r>
          </a:p>
          <a:p>
            <a:pPr marL="0" lvl="1" indent="0">
              <a:lnSpc>
                <a:spcPts val="3400"/>
              </a:lnSpc>
              <a:spcBef>
                <a:spcPts val="0"/>
              </a:spcBef>
              <a:buNone/>
            </a:pPr>
            <a:r>
              <a:rPr lang="en-GB" sz="2800" dirty="0"/>
              <a:t>2. Install a removable screen over the suction to </a:t>
            </a:r>
            <a:r>
              <a:rPr lang="en-GB" sz="2800" b="1" dirty="0">
                <a:solidFill>
                  <a:srgbClr val="FF0000"/>
                </a:solidFill>
                <a:effectLst>
                  <a:outerShdw blurRad="38100" dist="38100" dir="2700000" algn="tl">
                    <a:srgbClr val="000000">
                      <a:alpha val="43137"/>
                    </a:srgbClr>
                  </a:outerShdw>
                </a:effectLst>
              </a:rPr>
              <a:t>keep out </a:t>
            </a:r>
            <a:r>
              <a:rPr lang="en-GB" sz="2800" dirty="0"/>
              <a:t>large solids and trash.</a:t>
            </a:r>
          </a:p>
          <a:p>
            <a:pPr marL="0" indent="0">
              <a:lnSpc>
                <a:spcPts val="3400"/>
              </a:lnSpc>
              <a:spcBef>
                <a:spcPts val="0"/>
              </a:spcBef>
              <a:buNone/>
            </a:pPr>
            <a:r>
              <a:rPr lang="en-GB" dirty="0"/>
              <a:t>3. </a:t>
            </a:r>
            <a:r>
              <a:rPr lang="en-US" dirty="0"/>
              <a:t>The surface system needs to have the capability </a:t>
            </a:r>
            <a:r>
              <a:rPr lang="en-US" b="1" dirty="0">
                <a:solidFill>
                  <a:srgbClr val="FF0000"/>
                </a:solidFill>
                <a:effectLst>
                  <a:outerShdw blurRad="38100" dist="38100" dir="2700000" algn="tl">
                    <a:srgbClr val="000000">
                      <a:alpha val="43137"/>
                    </a:srgbClr>
                  </a:outerShdw>
                </a:effectLst>
              </a:rPr>
              <a:t>to keep up with </a:t>
            </a:r>
            <a:r>
              <a:rPr lang="en-US" dirty="0"/>
              <a:t>the volume-building needs while drilling; otherwise, advanced planning and premixing of reserve mud should be considered.</a:t>
            </a:r>
          </a:p>
          <a:p>
            <a:pPr marL="0" indent="0">
              <a:lnSpc>
                <a:spcPts val="3400"/>
              </a:lnSpc>
              <a:spcBef>
                <a:spcPts val="0"/>
              </a:spcBef>
              <a:buNone/>
            </a:pPr>
            <a:r>
              <a:rPr lang="en-US" dirty="0"/>
              <a:t>4. The main drawback has been the slow and tedious process to change requirements </a:t>
            </a:r>
            <a:r>
              <a:rPr lang="en-US" b="1" dirty="0">
                <a:solidFill>
                  <a:srgbClr val="FF0000"/>
                </a:solidFill>
                <a:effectLst>
                  <a:outerShdw blurRad="38100" dist="38100" dir="2700000" algn="tl">
                    <a:srgbClr val="000000">
                      <a:alpha val="43137"/>
                    </a:srgbClr>
                  </a:outerShdw>
                </a:effectLst>
              </a:rPr>
              <a:t>to keep up with </a:t>
            </a:r>
            <a:r>
              <a:rPr lang="en-US" dirty="0"/>
              <a:t>technology.</a:t>
            </a:r>
          </a:p>
          <a:p>
            <a:pPr marL="514350" indent="-514350">
              <a:buFont typeface="+mj-lt"/>
              <a:buAutoNum type="arabicPeriod"/>
            </a:pPr>
            <a:endParaRPr lang="en-GB" dirty="0"/>
          </a:p>
          <a:p>
            <a:pPr lvl="1"/>
            <a:endParaRPr lang="es-AR" dirty="0"/>
          </a:p>
          <a:p>
            <a:endParaRPr lang="es-AR" dirty="0"/>
          </a:p>
        </p:txBody>
      </p:sp>
      <p:pic>
        <p:nvPicPr>
          <p:cNvPr id="5" name="Audio 4">
            <a:hlinkClick r:id="" action="ppaction://media"/>
            <a:extLst>
              <a:ext uri="{FF2B5EF4-FFF2-40B4-BE49-F238E27FC236}">
                <a16:creationId xmlns="" xmlns:a16="http://schemas.microsoft.com/office/drawing/2014/main" id="{7125AE72-F556-4F59-B924-B1DDF0927A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56242"/>
            <a:ext cx="609600" cy="609600"/>
          </a:xfrm>
          <a:prstGeom prst="rect">
            <a:avLst/>
          </a:prstGeom>
        </p:spPr>
      </p:pic>
      <p:sp>
        <p:nvSpPr>
          <p:cNvPr id="6" name="CuadroTexto 5">
            <a:extLst>
              <a:ext uri="{FF2B5EF4-FFF2-40B4-BE49-F238E27FC236}">
                <a16:creationId xmlns="" xmlns:a16="http://schemas.microsoft.com/office/drawing/2014/main" id="{8A3BA9BD-77A2-4DE0-8054-C97043DE5B72}"/>
              </a:ext>
            </a:extLst>
          </p:cNvPr>
          <p:cNvSpPr txBox="1"/>
          <p:nvPr/>
        </p:nvSpPr>
        <p:spPr>
          <a:xfrm>
            <a:off x="5349240" y="411480"/>
            <a:ext cx="1127760" cy="369332"/>
          </a:xfrm>
          <a:prstGeom prst="rect">
            <a:avLst/>
          </a:prstGeom>
          <a:noFill/>
        </p:spPr>
        <p:txBody>
          <a:bodyPr wrap="square" rtlCol="0">
            <a:spAutoFit/>
          </a:bodyPr>
          <a:lstStyle/>
          <a:p>
            <a:r>
              <a:rPr lang="es-AR" dirty="0"/>
              <a:t>Página 59</a:t>
            </a:r>
          </a:p>
        </p:txBody>
      </p:sp>
    </p:spTree>
  </p:cSld>
  <p:clrMapOvr>
    <a:masterClrMapping/>
  </p:clrMapOvr>
  <mc:AlternateContent xmlns:mc="http://schemas.openxmlformats.org/markup-compatibility/2006" xmlns:p14="http://schemas.microsoft.com/office/powerpoint/2010/main">
    <mc:Choice Requires="p14">
      <p:transition spd="slow" p14:dur="2000" advTm="106935"/>
    </mc:Choice>
    <mc:Fallback xmlns="">
      <p:transition spd="slow" advTm="1069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3AE002CA-F616-4B4E-BC59-868DA148A7D9}"/>
              </a:ext>
            </a:extLst>
          </p:cNvPr>
          <p:cNvSpPr>
            <a:spLocks noGrp="1"/>
          </p:cNvSpPr>
          <p:nvPr>
            <p:ph type="title"/>
          </p:nvPr>
        </p:nvSpPr>
        <p:spPr>
          <a:xfrm>
            <a:off x="838199" y="365125"/>
            <a:ext cx="10801865" cy="1325563"/>
          </a:xfrm>
        </p:spPr>
        <p:txBody>
          <a:bodyPr>
            <a:normAutofit fontScale="90000"/>
          </a:bodyPr>
          <a:lstStyle/>
          <a:p>
            <a:r>
              <a:rPr lang="en-US" sz="4400" dirty="0"/>
              <a:t>Keep shale shakers well maintained, and never </a:t>
            </a:r>
            <a:r>
              <a:rPr lang="en-US" sz="4400" dirty="0">
                <a:highlight>
                  <a:srgbClr val="FFFF00"/>
                </a:highlight>
              </a:rPr>
              <a:t>bypass</a:t>
            </a:r>
            <a:r>
              <a:rPr lang="en-US" sz="4400" dirty="0"/>
              <a:t> them.</a:t>
            </a:r>
            <a:br>
              <a:rPr lang="en-US" sz="4400" dirty="0"/>
            </a:br>
            <a:endParaRPr lang="es-AR" dirty="0"/>
          </a:p>
        </p:txBody>
      </p:sp>
      <p:pic>
        <p:nvPicPr>
          <p:cNvPr id="5" name="Marcador de contenido 4">
            <a:extLst>
              <a:ext uri="{FF2B5EF4-FFF2-40B4-BE49-F238E27FC236}">
                <a16:creationId xmlns="" xmlns:a16="http://schemas.microsoft.com/office/drawing/2014/main" id="{5F9FC08F-D85B-4DF2-B19B-FDB3171B990B}"/>
              </a:ext>
            </a:extLst>
          </p:cNvPr>
          <p:cNvPicPr>
            <a:picLocks noGrp="1" noChangeAspect="1"/>
          </p:cNvPicPr>
          <p:nvPr>
            <p:ph idx="1"/>
          </p:nvPr>
        </p:nvPicPr>
        <p:blipFill>
          <a:blip r:embed="rId2"/>
          <a:stretch>
            <a:fillRect/>
          </a:stretch>
        </p:blipFill>
        <p:spPr>
          <a:xfrm>
            <a:off x="3566759" y="1881685"/>
            <a:ext cx="5058481" cy="4239217"/>
          </a:xfrm>
        </p:spPr>
      </p:pic>
    </p:spTree>
    <p:extLst>
      <p:ext uri="{BB962C8B-B14F-4D97-AF65-F5344CB8AC3E}">
        <p14:creationId xmlns:p14="http://schemas.microsoft.com/office/powerpoint/2010/main" val="3824682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56488571-021E-4547-AA81-1A65297CA225}"/>
              </a:ext>
            </a:extLst>
          </p:cNvPr>
          <p:cNvSpPr>
            <a:spLocks noGrp="1"/>
          </p:cNvSpPr>
          <p:nvPr>
            <p:ph idx="1"/>
          </p:nvPr>
        </p:nvSpPr>
        <p:spPr>
          <a:xfrm>
            <a:off x="2014150" y="963827"/>
            <a:ext cx="9069861" cy="5213136"/>
          </a:xfrm>
          <a:ln>
            <a:solidFill>
              <a:srgbClr val="FF0000"/>
            </a:solidFill>
          </a:ln>
        </p:spPr>
        <p:txBody>
          <a:bodyPr>
            <a:normAutofit/>
          </a:bodyPr>
          <a:lstStyle/>
          <a:p>
            <a:pPr marL="0" indent="0">
              <a:lnSpc>
                <a:spcPts val="3360"/>
              </a:lnSpc>
              <a:buNone/>
            </a:pPr>
            <a:r>
              <a:rPr lang="en-US" dirty="0"/>
              <a:t>5. If the rig cannot mix drilling fluid </a:t>
            </a:r>
            <a:r>
              <a:rPr lang="en-US" u="sng" dirty="0"/>
              <a:t>fast enough </a:t>
            </a:r>
            <a:r>
              <a:rPr lang="en-US" dirty="0"/>
              <a:t>to </a:t>
            </a:r>
            <a:r>
              <a:rPr lang="en-US" b="1" i="1" dirty="0"/>
              <a:t>keep up with </a:t>
            </a:r>
            <a:r>
              <a:rPr lang="en-US" dirty="0"/>
              <a:t>these losses, reserve mud and or premixed drilling fluid should be available to </a:t>
            </a:r>
            <a:r>
              <a:rPr lang="en-US" b="1" i="1" dirty="0"/>
              <a:t>blend into </a:t>
            </a:r>
            <a:r>
              <a:rPr lang="en-US" dirty="0"/>
              <a:t>the active system to maintain the proper volume.</a:t>
            </a:r>
          </a:p>
          <a:p>
            <a:pPr marL="0" indent="0">
              <a:lnSpc>
                <a:spcPts val="3360"/>
              </a:lnSpc>
              <a:buNone/>
            </a:pPr>
            <a:endParaRPr lang="en-US" dirty="0"/>
          </a:p>
          <a:p>
            <a:pPr marL="0" indent="0">
              <a:lnSpc>
                <a:spcPts val="3360"/>
              </a:lnSpc>
              <a:buNone/>
            </a:pPr>
            <a:r>
              <a:rPr lang="en-US" dirty="0"/>
              <a:t>6. Screen blinding occurs when grains of solids be</a:t>
            </a:r>
            <a:r>
              <a:rPr lang="en-US" u="sng" dirty="0">
                <a:effectLst>
                  <a:outerShdw blurRad="38100" dist="38100" dir="2700000" algn="tl">
                    <a:srgbClr val="000000">
                      <a:alpha val="43137"/>
                    </a:srgbClr>
                  </a:outerShdw>
                </a:effectLst>
              </a:rPr>
              <a:t>ing</a:t>
            </a:r>
            <a:r>
              <a:rPr lang="en-US" dirty="0"/>
              <a:t> screened find a hole in the screen  just </a:t>
            </a:r>
            <a:r>
              <a:rPr lang="en-US" u="sng" dirty="0"/>
              <a:t>large enough </a:t>
            </a:r>
            <a:r>
              <a:rPr lang="en-US" dirty="0"/>
              <a:t>to </a:t>
            </a:r>
            <a:r>
              <a:rPr lang="en-US" b="1" i="1" dirty="0">
                <a:effectLst>
                  <a:outerShdw blurRad="38100" dist="38100" dir="2700000" algn="tl">
                    <a:srgbClr val="000000">
                      <a:alpha val="43137"/>
                    </a:srgbClr>
                  </a:outerShdw>
                </a:effectLst>
              </a:rPr>
              <a:t>get stuck in</a:t>
            </a:r>
            <a:r>
              <a:rPr lang="en-US" dirty="0"/>
              <a:t>.</a:t>
            </a:r>
            <a:endParaRPr lang="en-GB" dirty="0"/>
          </a:p>
          <a:p>
            <a:pPr marL="971550" lvl="1" indent="-514350">
              <a:buFont typeface="+mj-lt"/>
              <a:buAutoNum type="arabicPeriod"/>
            </a:pPr>
            <a:endParaRPr lang="en-GB" dirty="0"/>
          </a:p>
          <a:p>
            <a:pPr marL="971550" lvl="1" indent="-514350">
              <a:buFont typeface="+mj-lt"/>
              <a:buAutoNum type="arabicPeriod"/>
            </a:pPr>
            <a:endParaRPr lang="en-GB" dirty="0"/>
          </a:p>
          <a:p>
            <a:pPr lvl="1">
              <a:buNone/>
            </a:pPr>
            <a:endParaRPr lang="es-AR" dirty="0"/>
          </a:p>
          <a:p>
            <a:endParaRPr lang="es-AR" dirty="0"/>
          </a:p>
        </p:txBody>
      </p:sp>
      <p:pic>
        <p:nvPicPr>
          <p:cNvPr id="5" name="Audio 4">
            <a:hlinkClick r:id="" action="ppaction://media"/>
            <a:extLst>
              <a:ext uri="{FF2B5EF4-FFF2-40B4-BE49-F238E27FC236}">
                <a16:creationId xmlns="" xmlns:a16="http://schemas.microsoft.com/office/drawing/2014/main" id="{E34931C1-A091-4AFF-B531-B8DC294ADD7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6" name="Rectángulo 5">
            <a:extLst>
              <a:ext uri="{FF2B5EF4-FFF2-40B4-BE49-F238E27FC236}">
                <a16:creationId xmlns="" xmlns:a16="http://schemas.microsoft.com/office/drawing/2014/main" id="{6E93C5C9-2873-4284-AC5D-6A4212637557}"/>
              </a:ext>
            </a:extLst>
          </p:cNvPr>
          <p:cNvSpPr/>
          <p:nvPr/>
        </p:nvSpPr>
        <p:spPr>
          <a:xfrm>
            <a:off x="5657562" y="311705"/>
            <a:ext cx="1090235" cy="369332"/>
          </a:xfrm>
          <a:prstGeom prst="rect">
            <a:avLst/>
          </a:prstGeom>
        </p:spPr>
        <p:txBody>
          <a:bodyPr wrap="none">
            <a:spAutoFit/>
          </a:bodyPr>
          <a:lstStyle/>
          <a:p>
            <a:r>
              <a:rPr lang="es-AR" dirty="0"/>
              <a:t>Página 59</a:t>
            </a:r>
          </a:p>
        </p:txBody>
      </p:sp>
    </p:spTree>
    <p:extLst>
      <p:ext uri="{BB962C8B-B14F-4D97-AF65-F5344CB8AC3E}">
        <p14:creationId xmlns:p14="http://schemas.microsoft.com/office/powerpoint/2010/main" val="4135404732"/>
      </p:ext>
    </p:extLst>
  </p:cSld>
  <p:clrMapOvr>
    <a:masterClrMapping/>
  </p:clrMapOvr>
  <mc:AlternateContent xmlns:mc="http://schemas.openxmlformats.org/markup-compatibility/2006" xmlns:p14="http://schemas.microsoft.com/office/powerpoint/2010/main">
    <mc:Choice Requires="p14">
      <p:transition spd="slow" p14:dur="2000" advTm="80129"/>
    </mc:Choice>
    <mc:Fallback xmlns="">
      <p:transition spd="slow" advTm="801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41405" y="928671"/>
            <a:ext cx="10527957" cy="5197493"/>
          </a:xfrm>
          <a:ln w="38100">
            <a:solidFill>
              <a:schemeClr val="tx1"/>
            </a:solidFill>
          </a:ln>
        </p:spPr>
        <p:txBody>
          <a:bodyPr>
            <a:normAutofit/>
          </a:bodyPr>
          <a:lstStyle/>
          <a:p>
            <a:pPr marL="971550" lvl="1" indent="-514350">
              <a:buFont typeface="+mj-lt"/>
              <a:buAutoNum type="arabicPeriod"/>
            </a:pPr>
            <a:endParaRPr lang="en-GB" sz="3200" dirty="0"/>
          </a:p>
          <a:p>
            <a:pPr marL="457200" lvl="1" indent="0">
              <a:buNone/>
            </a:pPr>
            <a:r>
              <a:rPr lang="en-GB" sz="3200" dirty="0"/>
              <a:t>7. Now there is better control over </a:t>
            </a:r>
            <a:r>
              <a:rPr lang="en-GB" sz="3200" u="sng" dirty="0"/>
              <a:t>what</a:t>
            </a:r>
            <a:r>
              <a:rPr lang="en-GB" sz="3200" dirty="0"/>
              <a:t> </a:t>
            </a:r>
            <a:r>
              <a:rPr lang="en-GB" sz="3200" b="1" dirty="0">
                <a:solidFill>
                  <a:srgbClr val="FF0000"/>
                </a:solidFill>
                <a:effectLst>
                  <a:outerShdw blurRad="38100" dist="38100" dir="2700000" algn="tl">
                    <a:srgbClr val="000000">
                      <a:alpha val="43137"/>
                    </a:srgbClr>
                  </a:outerShdw>
                </a:effectLst>
              </a:rPr>
              <a:t>gets into </a:t>
            </a:r>
            <a:r>
              <a:rPr lang="en-GB" sz="3200" dirty="0"/>
              <a:t>the pit.</a:t>
            </a:r>
          </a:p>
          <a:p>
            <a:pPr marL="457200" lvl="1" indent="0">
              <a:buNone/>
            </a:pPr>
            <a:endParaRPr lang="en-GB" sz="3200" dirty="0"/>
          </a:p>
          <a:p>
            <a:pPr marL="457200" lvl="1" indent="0">
              <a:buNone/>
            </a:pPr>
            <a:r>
              <a:rPr lang="en-GB" sz="3200" dirty="0"/>
              <a:t>8. Suspended solids </a:t>
            </a:r>
            <a:r>
              <a:rPr lang="en-GB" sz="3200" b="1" dirty="0">
                <a:solidFill>
                  <a:srgbClr val="FF0000"/>
                </a:solidFill>
                <a:effectLst>
                  <a:outerShdw blurRad="38100" dist="38100" dir="2700000" algn="tl">
                    <a:srgbClr val="000000">
                      <a:alpha val="43137"/>
                    </a:srgbClr>
                  </a:outerShdw>
                </a:effectLst>
              </a:rPr>
              <a:t>make up </a:t>
            </a:r>
            <a:r>
              <a:rPr lang="en-GB" sz="3200" dirty="0"/>
              <a:t>the wall cake, dissolved solids remain in the filtrate.</a:t>
            </a:r>
          </a:p>
          <a:p>
            <a:pPr marL="971550" lvl="1" indent="-514350">
              <a:buFont typeface="+mj-lt"/>
              <a:buAutoNum type="arabicPeriod" startAt="5"/>
            </a:pPr>
            <a:endParaRPr lang="es-AR" sz="3200" dirty="0"/>
          </a:p>
          <a:p>
            <a:pPr marL="457200" lvl="1" indent="0">
              <a:buNone/>
            </a:pPr>
            <a:r>
              <a:rPr lang="en-GB" sz="3200" dirty="0"/>
              <a:t>9. Agitation  helps the gas to </a:t>
            </a:r>
            <a:r>
              <a:rPr lang="en-GB" sz="3200" b="1" dirty="0">
                <a:solidFill>
                  <a:srgbClr val="FF0000"/>
                </a:solidFill>
                <a:effectLst>
                  <a:outerShdw blurRad="38100" dist="38100" dir="2700000" algn="tl">
                    <a:srgbClr val="000000">
                      <a:alpha val="43137"/>
                    </a:srgbClr>
                  </a:outerShdw>
                </a:effectLst>
              </a:rPr>
              <a:t>break out.</a:t>
            </a:r>
          </a:p>
          <a:p>
            <a:pPr marL="0" indent="0">
              <a:buNone/>
            </a:pPr>
            <a:r>
              <a:rPr lang="en-US" dirty="0"/>
              <a:t>Agitation will also help in the removal of gas, if any is present, by moving the gaseous drilling fluid to the surface of the tank, providing an opportunity for the gas </a:t>
            </a:r>
            <a:r>
              <a:rPr lang="es-AR" dirty="0" err="1"/>
              <a:t>to</a:t>
            </a:r>
            <a:r>
              <a:rPr lang="es-AR" dirty="0"/>
              <a:t> break </a:t>
            </a:r>
            <a:r>
              <a:rPr lang="es-AR" dirty="0" err="1"/>
              <a:t>out</a:t>
            </a:r>
            <a:r>
              <a:rPr lang="es-AR" dirty="0"/>
              <a:t>.</a:t>
            </a:r>
            <a:endParaRPr lang="es-AR" sz="3200" b="1" dirty="0">
              <a:solidFill>
                <a:srgbClr val="FF0000"/>
              </a:solidFill>
              <a:effectLst>
                <a:outerShdw blurRad="38100" dist="38100" dir="2700000" algn="tl">
                  <a:srgbClr val="000000">
                    <a:alpha val="43137"/>
                  </a:srgbClr>
                </a:outerShdw>
              </a:effectLst>
            </a:endParaRPr>
          </a:p>
          <a:p>
            <a:endParaRPr lang="es-AR" dirty="0"/>
          </a:p>
        </p:txBody>
      </p:sp>
      <p:pic>
        <p:nvPicPr>
          <p:cNvPr id="2" name="Audio 1">
            <a:hlinkClick r:id="" action="ppaction://media"/>
            <a:extLst>
              <a:ext uri="{FF2B5EF4-FFF2-40B4-BE49-F238E27FC236}">
                <a16:creationId xmlns="" xmlns:a16="http://schemas.microsoft.com/office/drawing/2014/main" id="{DB41BAA8-308C-4CF9-82F5-2C5E2EF858A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4" name="Rectángulo 3">
            <a:extLst>
              <a:ext uri="{FF2B5EF4-FFF2-40B4-BE49-F238E27FC236}">
                <a16:creationId xmlns="" xmlns:a16="http://schemas.microsoft.com/office/drawing/2014/main" id="{2D5EE0D9-B30F-4553-B14B-6989EB4986F6}"/>
              </a:ext>
            </a:extLst>
          </p:cNvPr>
          <p:cNvSpPr/>
          <p:nvPr/>
        </p:nvSpPr>
        <p:spPr>
          <a:xfrm>
            <a:off x="5460265" y="362504"/>
            <a:ext cx="1090235" cy="369332"/>
          </a:xfrm>
          <a:prstGeom prst="rect">
            <a:avLst/>
          </a:prstGeom>
        </p:spPr>
        <p:txBody>
          <a:bodyPr wrap="none">
            <a:spAutoFit/>
          </a:bodyPr>
          <a:lstStyle/>
          <a:p>
            <a:r>
              <a:rPr lang="es-AR" dirty="0"/>
              <a:t>Página 49</a:t>
            </a:r>
          </a:p>
        </p:txBody>
      </p:sp>
    </p:spTree>
  </p:cSld>
  <p:clrMapOvr>
    <a:masterClrMapping/>
  </p:clrMapOvr>
  <mc:AlternateContent xmlns:mc="http://schemas.openxmlformats.org/markup-compatibility/2006" xmlns:p14="http://schemas.microsoft.com/office/powerpoint/2010/main">
    <mc:Choice Requires="p14">
      <p:transition spd="slow" p14:dur="2000" advTm="84460"/>
    </mc:Choice>
    <mc:Fallback xmlns="">
      <p:transition spd="slow" advTm="844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87395" y="642919"/>
            <a:ext cx="10206681" cy="5483245"/>
          </a:xfrm>
          <a:ln w="38100">
            <a:solidFill>
              <a:srgbClr val="FF0000"/>
            </a:solidFill>
          </a:ln>
        </p:spPr>
        <p:txBody>
          <a:bodyPr>
            <a:normAutofit fontScale="92500" lnSpcReduction="10000"/>
          </a:bodyPr>
          <a:lstStyle/>
          <a:p>
            <a:pPr marL="457200" lvl="1" indent="0">
              <a:buNone/>
            </a:pPr>
            <a:r>
              <a:rPr lang="en-GB" sz="3200" dirty="0"/>
              <a:t>10. All the wells were </a:t>
            </a:r>
            <a:r>
              <a:rPr lang="en-GB" sz="3200" b="1" dirty="0">
                <a:solidFill>
                  <a:srgbClr val="FF0000"/>
                </a:solidFill>
                <a:effectLst>
                  <a:outerShdw blurRad="38100" dist="38100" dir="2700000" algn="tl">
                    <a:srgbClr val="000000">
                      <a:alpha val="43137"/>
                    </a:srgbClr>
                  </a:outerShdw>
                </a:effectLst>
              </a:rPr>
              <a:t>dried up </a:t>
            </a:r>
            <a:r>
              <a:rPr lang="en-GB" sz="3200" dirty="0"/>
              <a:t>by the long drought.</a:t>
            </a:r>
          </a:p>
          <a:p>
            <a:pPr marL="971550" lvl="1" indent="-514350">
              <a:buFont typeface="+mj-lt"/>
              <a:buAutoNum type="arabicPeriod" startAt="5"/>
            </a:pPr>
            <a:endParaRPr lang="es-AR" sz="3200" b="1" dirty="0"/>
          </a:p>
          <a:p>
            <a:pPr marL="457200" lvl="1" indent="0">
              <a:buNone/>
            </a:pPr>
            <a:r>
              <a:rPr lang="en-GB" sz="3200" dirty="0"/>
              <a:t>11. Well workers could not </a:t>
            </a:r>
            <a:r>
              <a:rPr lang="en-GB" sz="3200" b="1" dirty="0">
                <a:solidFill>
                  <a:srgbClr val="FF0000"/>
                </a:solidFill>
                <a:effectLst>
                  <a:outerShdw blurRad="38100" dist="38100" dir="2700000" algn="tl">
                    <a:srgbClr val="000000">
                      <a:alpha val="43137"/>
                    </a:srgbClr>
                  </a:outerShdw>
                </a:effectLst>
              </a:rPr>
              <a:t>put up with </a:t>
            </a:r>
            <a:r>
              <a:rPr lang="en-GB" sz="3200" dirty="0"/>
              <a:t>salary cuts.</a:t>
            </a:r>
            <a:endParaRPr lang="es-AR" sz="3200" b="1" dirty="0"/>
          </a:p>
          <a:p>
            <a:pPr marL="457200" lvl="1" indent="0">
              <a:buNone/>
            </a:pPr>
            <a:endParaRPr lang="en-GB" sz="3200" dirty="0"/>
          </a:p>
          <a:p>
            <a:pPr marL="457200" lvl="1" indent="0">
              <a:buNone/>
            </a:pPr>
            <a:r>
              <a:rPr lang="en-GB" sz="3200" dirty="0"/>
              <a:t>12. Storing operations are difficult to </a:t>
            </a:r>
            <a:r>
              <a:rPr lang="en-GB" sz="3200" b="1" dirty="0">
                <a:solidFill>
                  <a:srgbClr val="FF0000"/>
                </a:solidFill>
                <a:effectLst>
                  <a:outerShdw blurRad="38100" dist="38100" dir="2700000" algn="tl">
                    <a:srgbClr val="000000">
                      <a:alpha val="43137"/>
                    </a:srgbClr>
                  </a:outerShdw>
                </a:effectLst>
              </a:rPr>
              <a:t>carry out </a:t>
            </a:r>
            <a:r>
              <a:rPr lang="en-GB" sz="3200" dirty="0"/>
              <a:t>if you cannot handle the machine.</a:t>
            </a:r>
          </a:p>
          <a:p>
            <a:pPr marL="457200" lvl="1" indent="0">
              <a:buNone/>
            </a:pPr>
            <a:endParaRPr lang="en-GB" sz="3200" dirty="0"/>
          </a:p>
          <a:p>
            <a:pPr marL="457200" lvl="1" indent="0">
              <a:buNone/>
            </a:pPr>
            <a:r>
              <a:rPr lang="en-GB" sz="3200" dirty="0"/>
              <a:t>13. They have developed a product to </a:t>
            </a:r>
            <a:r>
              <a:rPr lang="en-GB" sz="3200" b="1" dirty="0">
                <a:solidFill>
                  <a:srgbClr val="FF0000"/>
                </a:solidFill>
                <a:effectLst>
                  <a:outerShdw blurRad="38100" dist="38100" dir="2700000" algn="tl">
                    <a:srgbClr val="000000">
                      <a:alpha val="43137"/>
                    </a:srgbClr>
                  </a:outerShdw>
                </a:effectLst>
              </a:rPr>
              <a:t>do away with</a:t>
            </a:r>
            <a:r>
              <a:rPr lang="en-GB" sz="3200" dirty="0"/>
              <a:t> rust.</a:t>
            </a:r>
          </a:p>
          <a:p>
            <a:pPr marL="457200" lvl="1" indent="0">
              <a:buNone/>
            </a:pPr>
            <a:endParaRPr lang="en-GB" sz="3200" dirty="0"/>
          </a:p>
          <a:p>
            <a:pPr marL="457200" lvl="1" indent="0">
              <a:buNone/>
            </a:pPr>
            <a:r>
              <a:rPr lang="en-GB" sz="3200" dirty="0"/>
              <a:t>14. After the oil overflows the plate inside the tank, it is </a:t>
            </a:r>
            <a:r>
              <a:rPr lang="en-GB" sz="3200" b="1" dirty="0">
                <a:solidFill>
                  <a:srgbClr val="FF0000"/>
                </a:solidFill>
                <a:effectLst>
                  <a:outerShdw blurRad="38100" dist="38100" dir="2700000" algn="tl">
                    <a:srgbClr val="000000">
                      <a:alpha val="43137"/>
                    </a:srgbClr>
                  </a:outerShdw>
                </a:effectLst>
              </a:rPr>
              <a:t>pumped away</a:t>
            </a:r>
            <a:r>
              <a:rPr lang="en-GB" sz="3200" dirty="0"/>
              <a:t>.</a:t>
            </a:r>
          </a:p>
          <a:p>
            <a:pPr marL="457200" lvl="1" indent="0">
              <a:buNone/>
            </a:pPr>
            <a:endParaRPr lang="en-GB" sz="3200" dirty="0"/>
          </a:p>
          <a:p>
            <a:pPr marL="457200" lvl="1" indent="0">
              <a:buNone/>
            </a:pPr>
            <a:r>
              <a:rPr lang="en-GB" sz="3200" dirty="0"/>
              <a:t>15. A pipe on the top </a:t>
            </a:r>
            <a:r>
              <a:rPr lang="en-GB" sz="3200" b="1" dirty="0">
                <a:solidFill>
                  <a:srgbClr val="FF0000"/>
                </a:solidFill>
                <a:effectLst>
                  <a:outerShdw blurRad="38100" dist="38100" dir="2700000" algn="tl">
                    <a:srgbClr val="000000">
                      <a:alpha val="43137"/>
                    </a:srgbClr>
                  </a:outerShdw>
                </a:effectLst>
              </a:rPr>
              <a:t>carries</a:t>
            </a:r>
            <a:r>
              <a:rPr lang="en-GB" sz="3200" dirty="0"/>
              <a:t> the gas </a:t>
            </a:r>
            <a:r>
              <a:rPr lang="en-GB" sz="3200" b="1" dirty="0">
                <a:solidFill>
                  <a:srgbClr val="FF0000"/>
                </a:solidFill>
                <a:effectLst>
                  <a:outerShdw blurRad="38100" dist="38100" dir="2700000" algn="tl">
                    <a:srgbClr val="000000">
                      <a:alpha val="43137"/>
                    </a:srgbClr>
                  </a:outerShdw>
                </a:effectLst>
              </a:rPr>
              <a:t>away</a:t>
            </a:r>
            <a:r>
              <a:rPr lang="en-GB" sz="3200" dirty="0"/>
              <a:t>.</a:t>
            </a:r>
            <a:endParaRPr lang="es-AR" sz="3200" b="1" dirty="0"/>
          </a:p>
          <a:p>
            <a:pPr marL="971550" lvl="1" indent="-514350">
              <a:buFont typeface="+mj-lt"/>
              <a:buAutoNum type="arabicPeriod" startAt="9"/>
            </a:pPr>
            <a:endParaRPr lang="es-AR" sz="3200" b="1" dirty="0"/>
          </a:p>
          <a:p>
            <a:pPr marL="971550" lvl="1" indent="-514350">
              <a:buFont typeface="+mj-lt"/>
              <a:buAutoNum type="arabicPeriod" startAt="9"/>
            </a:pPr>
            <a:endParaRPr lang="es-AR" sz="3200" b="1" dirty="0"/>
          </a:p>
          <a:p>
            <a:pPr marL="971550" lvl="1" indent="-514350">
              <a:buFont typeface="+mj-lt"/>
              <a:buAutoNum type="arabicPeriod" startAt="9"/>
            </a:pPr>
            <a:endParaRPr lang="es-AR" sz="3200" b="1" dirty="0"/>
          </a:p>
          <a:p>
            <a:pPr>
              <a:buNone/>
            </a:pPr>
            <a:endParaRPr lang="es-AR" dirty="0"/>
          </a:p>
        </p:txBody>
      </p:sp>
      <p:pic>
        <p:nvPicPr>
          <p:cNvPr id="2" name="Audio 1">
            <a:hlinkClick r:id="" action="ppaction://media"/>
            <a:extLst>
              <a:ext uri="{FF2B5EF4-FFF2-40B4-BE49-F238E27FC236}">
                <a16:creationId xmlns="" xmlns:a16="http://schemas.microsoft.com/office/drawing/2014/main" id="{A6034997-39B0-43AA-B738-D845EB3E00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94076" y="6126164"/>
            <a:ext cx="609600" cy="609600"/>
          </a:xfrm>
          <a:prstGeom prst="rect">
            <a:avLst/>
          </a:prstGeom>
        </p:spPr>
      </p:pic>
      <p:sp>
        <p:nvSpPr>
          <p:cNvPr id="4" name="Rectángulo 3">
            <a:extLst>
              <a:ext uri="{FF2B5EF4-FFF2-40B4-BE49-F238E27FC236}">
                <a16:creationId xmlns="" xmlns:a16="http://schemas.microsoft.com/office/drawing/2014/main" id="{59267ECA-89E8-4E3C-93CE-0C517F68DF19}"/>
              </a:ext>
            </a:extLst>
          </p:cNvPr>
          <p:cNvSpPr/>
          <p:nvPr/>
        </p:nvSpPr>
        <p:spPr>
          <a:xfrm>
            <a:off x="5550882" y="273587"/>
            <a:ext cx="1090235" cy="369332"/>
          </a:xfrm>
          <a:prstGeom prst="rect">
            <a:avLst/>
          </a:prstGeom>
        </p:spPr>
        <p:txBody>
          <a:bodyPr wrap="none">
            <a:spAutoFit/>
          </a:bodyPr>
          <a:lstStyle/>
          <a:p>
            <a:r>
              <a:rPr lang="es-AR" dirty="0"/>
              <a:t>Página 49</a:t>
            </a:r>
          </a:p>
        </p:txBody>
      </p:sp>
    </p:spTree>
  </p:cSld>
  <p:clrMapOvr>
    <a:masterClrMapping/>
  </p:clrMapOvr>
  <mc:AlternateContent xmlns:mc="http://schemas.openxmlformats.org/markup-compatibility/2006" xmlns:p14="http://schemas.microsoft.com/office/powerpoint/2010/main">
    <mc:Choice Requires="p14">
      <p:transition spd="slow" p14:dur="2000" advTm="79928"/>
    </mc:Choice>
    <mc:Fallback xmlns="">
      <p:transition spd="slow" advTm="799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 xmlns:a16="http://schemas.microsoft.com/office/drawing/2014/main" id="{3B857C05-A574-409B-AE9D-EA43ECCF0B6A}"/>
              </a:ext>
            </a:extLst>
          </p:cNvPr>
          <p:cNvSpPr>
            <a:spLocks noGrp="1"/>
          </p:cNvSpPr>
          <p:nvPr>
            <p:ph idx="1"/>
          </p:nvPr>
        </p:nvSpPr>
        <p:spPr>
          <a:xfrm>
            <a:off x="597243" y="1073913"/>
            <a:ext cx="10997514" cy="5064855"/>
          </a:xfrm>
        </p:spPr>
        <p:txBody>
          <a:bodyPr>
            <a:normAutofit/>
          </a:bodyPr>
          <a:lstStyle/>
          <a:p>
            <a:pPr marL="0" indent="0">
              <a:buNone/>
            </a:pPr>
            <a:endParaRPr lang="en-US" dirty="0"/>
          </a:p>
          <a:p>
            <a:pPr marL="0" indent="0">
              <a:buNone/>
            </a:pPr>
            <a:r>
              <a:rPr lang="en-US" dirty="0"/>
              <a:t>16. With the pump </a:t>
            </a:r>
            <a:r>
              <a:rPr lang="en-US" b="1" dirty="0">
                <a:solidFill>
                  <a:srgbClr val="FF0000"/>
                </a:solidFill>
                <a:effectLst>
                  <a:outerShdw blurRad="38100" dist="38100" dir="2700000" algn="tl">
                    <a:srgbClr val="000000">
                      <a:alpha val="43137"/>
                    </a:srgbClr>
                  </a:outerShdw>
                </a:effectLst>
              </a:rPr>
              <a:t>shut down</a:t>
            </a:r>
            <a:r>
              <a:rPr lang="en-US" dirty="0"/>
              <a:t>, remove the hopper and valve from the tee.</a:t>
            </a:r>
          </a:p>
          <a:p>
            <a:pPr marL="0" indent="0">
              <a:buNone/>
            </a:pPr>
            <a:r>
              <a:rPr lang="en-US" dirty="0"/>
              <a:t>17. When the first mud cleaners were introduced into the field, they had to be </a:t>
            </a:r>
            <a:r>
              <a:rPr lang="en-US" b="1" dirty="0">
                <a:effectLst>
                  <a:outerShdw blurRad="38100" dist="38100" dir="2700000" algn="tl">
                    <a:srgbClr val="000000">
                      <a:alpha val="43137"/>
                    </a:srgbClr>
                  </a:outerShdw>
                </a:effectLst>
              </a:rPr>
              <a:t>shut off  </a:t>
            </a:r>
            <a:r>
              <a:rPr lang="es-AR" dirty="0" err="1"/>
              <a:t>during</a:t>
            </a:r>
            <a:r>
              <a:rPr lang="es-AR" dirty="0"/>
              <a:t> </a:t>
            </a:r>
            <a:r>
              <a:rPr lang="es-AR" dirty="0" err="1"/>
              <a:t>weight</a:t>
            </a:r>
            <a:r>
              <a:rPr lang="es-AR" dirty="0"/>
              <a:t>-up.</a:t>
            </a:r>
          </a:p>
          <a:p>
            <a:pPr marL="0" indent="0">
              <a:buNone/>
            </a:pPr>
            <a:r>
              <a:rPr lang="en-US" dirty="0"/>
              <a:t>18. Since fluid will naturally flow in the direction of least resistance, it will tend to </a:t>
            </a:r>
            <a:r>
              <a:rPr lang="en-US" b="1" dirty="0">
                <a:solidFill>
                  <a:srgbClr val="FF0000"/>
                </a:solidFill>
                <a:effectLst>
                  <a:outerShdw blurRad="38100" dist="38100" dir="2700000" algn="tl">
                    <a:srgbClr val="000000">
                      <a:alpha val="43137"/>
                    </a:srgbClr>
                  </a:outerShdw>
                </a:effectLst>
              </a:rPr>
              <a:t>flow back </a:t>
            </a:r>
            <a:r>
              <a:rPr lang="en-US" dirty="0"/>
              <a:t>(recirculate) toward the suction inlet, where fluid entering the impeller is at a </a:t>
            </a:r>
            <a:r>
              <a:rPr lang="es-AR" dirty="0" err="1"/>
              <a:t>relatively</a:t>
            </a:r>
            <a:r>
              <a:rPr lang="es-AR" dirty="0"/>
              <a:t> </a:t>
            </a:r>
            <a:r>
              <a:rPr lang="es-AR" dirty="0" err="1"/>
              <a:t>low</a:t>
            </a:r>
            <a:r>
              <a:rPr lang="es-AR" dirty="0"/>
              <a:t> head.</a:t>
            </a:r>
          </a:p>
          <a:p>
            <a:pPr marL="0" indent="0">
              <a:buNone/>
            </a:pPr>
            <a:r>
              <a:rPr lang="es-AR" dirty="0"/>
              <a:t>19. </a:t>
            </a:r>
            <a:r>
              <a:rPr lang="en-US" dirty="0"/>
              <a:t>The symbol </a:t>
            </a:r>
            <a:r>
              <a:rPr lang="en-US" i="1" dirty="0"/>
              <a:t>t</a:t>
            </a:r>
            <a:r>
              <a:rPr lang="en-US" dirty="0"/>
              <a:t> </a:t>
            </a:r>
            <a:r>
              <a:rPr lang="en-US" b="1" dirty="0">
                <a:solidFill>
                  <a:srgbClr val="FF0000"/>
                </a:solidFill>
                <a:effectLst>
                  <a:outerShdw blurRad="38100" dist="38100" dir="2700000" algn="tl">
                    <a:srgbClr val="000000">
                      <a:alpha val="43137"/>
                    </a:srgbClr>
                  </a:outerShdw>
                </a:effectLst>
              </a:rPr>
              <a:t>stands for </a:t>
            </a:r>
            <a:r>
              <a:rPr lang="en-US" dirty="0"/>
              <a:t>the time during which the object moved.</a:t>
            </a:r>
          </a:p>
          <a:p>
            <a:pPr marL="0" indent="0">
              <a:buNone/>
            </a:pPr>
            <a:r>
              <a:rPr lang="en-US" dirty="0"/>
              <a:t>20. We must change the requirements to </a:t>
            </a:r>
            <a:r>
              <a:rPr lang="en-US" b="1" dirty="0">
                <a:effectLst>
                  <a:outerShdw blurRad="38100" dist="38100" dir="2700000" algn="tl">
                    <a:srgbClr val="000000">
                      <a:alpha val="43137"/>
                    </a:srgbClr>
                  </a:outerShdw>
                </a:effectLst>
              </a:rPr>
              <a:t>keep up with </a:t>
            </a:r>
            <a:r>
              <a:rPr lang="en-US" dirty="0"/>
              <a:t>technology.</a:t>
            </a:r>
            <a:endParaRPr lang="en-GB" dirty="0"/>
          </a:p>
          <a:p>
            <a:pPr marL="0" indent="0">
              <a:buNone/>
            </a:pPr>
            <a:endParaRPr lang="es-AR" dirty="0"/>
          </a:p>
        </p:txBody>
      </p:sp>
      <p:pic>
        <p:nvPicPr>
          <p:cNvPr id="4" name="Audio 3">
            <a:hlinkClick r:id="" action="ppaction://media"/>
            <a:extLst>
              <a:ext uri="{FF2B5EF4-FFF2-40B4-BE49-F238E27FC236}">
                <a16:creationId xmlns="" xmlns:a16="http://schemas.microsoft.com/office/drawing/2014/main" id="{F7558604-293E-4310-A6F4-F5D759C4B7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5" name="Rectángulo 4">
            <a:extLst>
              <a:ext uri="{FF2B5EF4-FFF2-40B4-BE49-F238E27FC236}">
                <a16:creationId xmlns="" xmlns:a16="http://schemas.microsoft.com/office/drawing/2014/main" id="{488B587B-FBBB-4D08-AA3A-17E6003A7086}"/>
              </a:ext>
            </a:extLst>
          </p:cNvPr>
          <p:cNvSpPr/>
          <p:nvPr/>
        </p:nvSpPr>
        <p:spPr>
          <a:xfrm>
            <a:off x="5550882" y="385915"/>
            <a:ext cx="1090235" cy="369332"/>
          </a:xfrm>
          <a:prstGeom prst="rect">
            <a:avLst/>
          </a:prstGeom>
        </p:spPr>
        <p:txBody>
          <a:bodyPr wrap="none">
            <a:spAutoFit/>
          </a:bodyPr>
          <a:lstStyle/>
          <a:p>
            <a:r>
              <a:rPr lang="es-AR" dirty="0"/>
              <a:t>Página 49</a:t>
            </a:r>
          </a:p>
        </p:txBody>
      </p:sp>
    </p:spTree>
    <p:extLst>
      <p:ext uri="{BB962C8B-B14F-4D97-AF65-F5344CB8AC3E}">
        <p14:creationId xmlns:p14="http://schemas.microsoft.com/office/powerpoint/2010/main" val="3546018839"/>
      </p:ext>
    </p:extLst>
  </p:cSld>
  <p:clrMapOvr>
    <a:masterClrMapping/>
  </p:clrMapOvr>
  <mc:AlternateContent xmlns:mc="http://schemas.openxmlformats.org/markup-compatibility/2006" xmlns:p14="http://schemas.microsoft.com/office/powerpoint/2010/main">
    <mc:Choice Requires="p14">
      <p:transition spd="slow" p14:dur="2000" advTm="101250"/>
    </mc:Choice>
    <mc:Fallback xmlns="">
      <p:transition spd="slow" advTm="1012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idx="1"/>
          </p:nvPr>
        </p:nvSpPr>
        <p:spPr>
          <a:xfrm>
            <a:off x="1981200" y="1268761"/>
            <a:ext cx="8229600" cy="4840303"/>
          </a:xfrm>
        </p:spPr>
        <p:txBody>
          <a:bodyPr>
            <a:normAutofit/>
          </a:bodyPr>
          <a:lstStyle/>
          <a:p>
            <a:pPr algn="ctr">
              <a:buNone/>
            </a:pPr>
            <a:r>
              <a:rPr lang="es-AR" sz="5400" b="1" dirty="0">
                <a:solidFill>
                  <a:srgbClr val="0070C0"/>
                </a:solidFill>
                <a:effectLst>
                  <a:outerShdw blurRad="38100" dist="38100" dir="2700000" algn="tl">
                    <a:srgbClr val="000000">
                      <a:alpha val="43137"/>
                    </a:srgbClr>
                  </a:outerShdw>
                </a:effectLst>
              </a:rPr>
              <a:t>VERBO </a:t>
            </a:r>
          </a:p>
          <a:p>
            <a:pPr marL="324000" algn="ctr">
              <a:spcBef>
                <a:spcPts val="600"/>
              </a:spcBef>
              <a:buNone/>
            </a:pPr>
            <a:r>
              <a:rPr lang="es-AR" sz="4400" b="1" dirty="0">
                <a:solidFill>
                  <a:srgbClr val="FF0000"/>
                </a:solidFill>
                <a:effectLst>
                  <a:outerShdw blurRad="38100" dist="38100" dir="2700000" algn="tl">
                    <a:srgbClr val="000000">
                      <a:alpha val="43137"/>
                    </a:srgbClr>
                  </a:outerShdw>
                </a:effectLst>
              </a:rPr>
              <a:t>+</a:t>
            </a:r>
            <a:r>
              <a:rPr lang="es-AR" sz="5400" b="1" dirty="0">
                <a:solidFill>
                  <a:srgbClr val="0070C0"/>
                </a:solidFill>
                <a:effectLst>
                  <a:outerShdw blurRad="38100" dist="38100" dir="2700000" algn="tl">
                    <a:srgbClr val="000000">
                      <a:alpha val="43137"/>
                    </a:srgbClr>
                  </a:outerShdw>
                </a:effectLst>
              </a:rPr>
              <a:t> </a:t>
            </a:r>
          </a:p>
          <a:p>
            <a:pPr algn="ctr">
              <a:lnSpc>
                <a:spcPts val="3200"/>
              </a:lnSpc>
              <a:buNone/>
            </a:pPr>
            <a:r>
              <a:rPr lang="es-AR" sz="5400" b="1" dirty="0">
                <a:solidFill>
                  <a:srgbClr val="0070C0"/>
                </a:solidFill>
                <a:effectLst>
                  <a:outerShdw blurRad="38100" dist="38100" dir="2700000" algn="tl">
                    <a:srgbClr val="000000">
                      <a:alpha val="43137"/>
                    </a:srgbClr>
                  </a:outerShdw>
                </a:effectLst>
              </a:rPr>
              <a:t>PREPOSICIÓN </a:t>
            </a:r>
          </a:p>
          <a:p>
            <a:pPr algn="ctr">
              <a:lnSpc>
                <a:spcPts val="3200"/>
              </a:lnSpc>
              <a:buNone/>
            </a:pPr>
            <a:r>
              <a:rPr lang="es-AR" sz="3600" b="1" dirty="0">
                <a:solidFill>
                  <a:srgbClr val="0070C0"/>
                </a:solidFill>
                <a:effectLst>
                  <a:outerShdw blurRad="38100" dist="38100" dir="2700000" algn="tl">
                    <a:srgbClr val="000000">
                      <a:alpha val="43137"/>
                    </a:srgbClr>
                  </a:outerShdw>
                </a:effectLst>
              </a:rPr>
              <a:t>O </a:t>
            </a:r>
          </a:p>
          <a:p>
            <a:pPr algn="ctr">
              <a:lnSpc>
                <a:spcPts val="3200"/>
              </a:lnSpc>
              <a:buNone/>
            </a:pPr>
            <a:r>
              <a:rPr lang="es-AR" sz="5400" b="1" dirty="0">
                <a:solidFill>
                  <a:srgbClr val="0070C0"/>
                </a:solidFill>
                <a:effectLst>
                  <a:outerShdw blurRad="38100" dist="38100" dir="2700000" algn="tl">
                    <a:srgbClr val="000000">
                      <a:alpha val="43137"/>
                    </a:srgbClr>
                  </a:outerShdw>
                </a:effectLst>
              </a:rPr>
              <a:t>PARTÍCULA ADVERBIAL</a:t>
            </a:r>
          </a:p>
          <a:p>
            <a:pPr algn="ctr">
              <a:lnSpc>
                <a:spcPts val="3200"/>
              </a:lnSpc>
              <a:buNone/>
            </a:pPr>
            <a:endParaRPr lang="es-AR" sz="5400" b="1" dirty="0">
              <a:solidFill>
                <a:srgbClr val="0070C0"/>
              </a:solidFill>
              <a:effectLst>
                <a:outerShdw blurRad="38100" dist="38100" dir="2700000" algn="tl">
                  <a:srgbClr val="000000">
                    <a:alpha val="43137"/>
                  </a:srgbClr>
                </a:outerShdw>
              </a:effectLst>
            </a:endParaRPr>
          </a:p>
          <a:p>
            <a:pPr algn="ctr">
              <a:buNone/>
            </a:pPr>
            <a:r>
              <a:rPr lang="es-AR" b="1" dirty="0">
                <a:solidFill>
                  <a:srgbClr val="0070C0"/>
                </a:solidFill>
                <a:effectLst>
                  <a:outerShdw blurRad="38100" dist="38100" dir="2700000" algn="tl">
                    <a:srgbClr val="000000">
                      <a:alpha val="43137"/>
                    </a:srgbClr>
                  </a:outerShdw>
                </a:effectLst>
              </a:rPr>
              <a:t>Páginas 46 a 49 cuadernillo de teoría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AC40CA70-8803-4520-8152-EF1B81D52D4A}"/>
              </a:ext>
            </a:extLst>
          </p:cNvPr>
          <p:cNvSpPr>
            <a:spLocks noGrp="1"/>
          </p:cNvSpPr>
          <p:nvPr>
            <p:ph type="title"/>
          </p:nvPr>
        </p:nvSpPr>
        <p:spPr>
          <a:xfrm>
            <a:off x="548640" y="365125"/>
            <a:ext cx="11186160" cy="1325563"/>
          </a:xfrm>
        </p:spPr>
        <p:txBody>
          <a:bodyPr>
            <a:normAutofit/>
          </a:bodyPr>
          <a:lstStyle/>
          <a:p>
            <a:r>
              <a:rPr lang="es-AR" dirty="0" err="1">
                <a:effectLst>
                  <a:outerShdw blurRad="38100" dist="38100" dir="2700000" algn="tl">
                    <a:srgbClr val="000000">
                      <a:alpha val="43137"/>
                    </a:srgbClr>
                  </a:outerShdw>
                </a:effectLst>
              </a:rPr>
              <a:t>Keep</a:t>
            </a:r>
            <a:r>
              <a:rPr lang="es-AR" dirty="0">
                <a:effectLst>
                  <a:outerShdw blurRad="38100" dist="38100" dir="2700000" algn="tl">
                    <a:srgbClr val="000000">
                      <a:alpha val="43137"/>
                    </a:srgbClr>
                  </a:outerShdw>
                </a:effectLst>
              </a:rPr>
              <a:t> up </a:t>
            </a:r>
            <a:r>
              <a:rPr lang="es-AR" dirty="0" err="1">
                <a:effectLst>
                  <a:outerShdw blurRad="38100" dist="38100" dir="2700000" algn="tl">
                    <a:srgbClr val="000000">
                      <a:alpha val="43137"/>
                    </a:srgbClr>
                  </a:outerShdw>
                </a:effectLst>
              </a:rPr>
              <a:t>with</a:t>
            </a:r>
            <a:r>
              <a:rPr lang="es-AR" sz="3600" dirty="0"/>
              <a:t>= seguir el ritmo, mantenerse al corriente,  seguir el paso, estar al tanto</a:t>
            </a:r>
          </a:p>
        </p:txBody>
      </p:sp>
      <p:pic>
        <p:nvPicPr>
          <p:cNvPr id="414722" name="Picture 2">
            <a:extLst>
              <a:ext uri="{FF2B5EF4-FFF2-40B4-BE49-F238E27FC236}">
                <a16:creationId xmlns="" xmlns:a16="http://schemas.microsoft.com/office/drawing/2014/main" id="{24B35822-C268-4872-B085-46A78B9935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90750" y="1661160"/>
            <a:ext cx="7810500" cy="4402296"/>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 xmlns:a16="http://schemas.microsoft.com/office/drawing/2014/main" id="{73DAD388-0977-4015-A15E-D0AB7A6BAB24}"/>
              </a:ext>
            </a:extLst>
          </p:cNvPr>
          <p:cNvSpPr txBox="1"/>
          <p:nvPr/>
        </p:nvSpPr>
        <p:spPr>
          <a:xfrm>
            <a:off x="548640" y="6063456"/>
            <a:ext cx="11186160" cy="646331"/>
          </a:xfrm>
          <a:prstGeom prst="rect">
            <a:avLst/>
          </a:prstGeom>
          <a:noFill/>
        </p:spPr>
        <p:txBody>
          <a:bodyPr wrap="square" rtlCol="0">
            <a:spAutoFit/>
          </a:bodyPr>
          <a:lstStyle/>
          <a:p>
            <a:r>
              <a:rPr lang="es-AR" b="1" dirty="0"/>
              <a:t>KEEPING UP WITH THE KARDASHIANS -  Siguiendo el ritmo de las </a:t>
            </a:r>
            <a:r>
              <a:rPr lang="es-AR" b="1" dirty="0" err="1"/>
              <a:t>Kardashians</a:t>
            </a:r>
            <a:r>
              <a:rPr lang="es-AR" b="1" dirty="0"/>
              <a:t>, o manteniéndonos al día con (lo que pasa con las </a:t>
            </a:r>
            <a:r>
              <a:rPr lang="es-AR" b="1" dirty="0" err="1"/>
              <a:t>Kardashians</a:t>
            </a:r>
            <a:r>
              <a:rPr lang="es-AR" b="1" dirty="0"/>
              <a:t>, con sus vidas) Es un </a:t>
            </a:r>
            <a:r>
              <a:rPr lang="es-AR" b="1" i="1" dirty="0" err="1"/>
              <a:t>reality</a:t>
            </a:r>
            <a:r>
              <a:rPr lang="es-AR" b="1" i="1" dirty="0"/>
              <a:t> show </a:t>
            </a:r>
            <a:r>
              <a:rPr lang="es-AR" b="1" dirty="0"/>
              <a:t>sobre la vida de las mujeres de esta familia.</a:t>
            </a:r>
          </a:p>
        </p:txBody>
      </p:sp>
    </p:spTree>
    <p:extLst>
      <p:ext uri="{BB962C8B-B14F-4D97-AF65-F5344CB8AC3E}">
        <p14:creationId xmlns:p14="http://schemas.microsoft.com/office/powerpoint/2010/main" val="1330461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04A8ADA2-C92A-421C-B6EA-6D198AFDE1F6}"/>
              </a:ext>
            </a:extLst>
          </p:cNvPr>
          <p:cNvSpPr>
            <a:spLocks noGrp="1"/>
          </p:cNvSpPr>
          <p:nvPr>
            <p:ph type="title"/>
          </p:nvPr>
        </p:nvSpPr>
        <p:spPr/>
        <p:txBody>
          <a:bodyPr/>
          <a:lstStyle/>
          <a:p>
            <a:r>
              <a:rPr lang="es-AR" dirty="0"/>
              <a:t>manténgase alejado de la maquinaria/ aléjese de la maquinaria</a:t>
            </a:r>
          </a:p>
        </p:txBody>
      </p:sp>
      <p:pic>
        <p:nvPicPr>
          <p:cNvPr id="6146" name="Picture 2" descr="Danger - Keep Away From Machinery (W/Graphic)">
            <a:extLst>
              <a:ext uri="{FF2B5EF4-FFF2-40B4-BE49-F238E27FC236}">
                <a16:creationId xmlns="" xmlns:a16="http://schemas.microsoft.com/office/drawing/2014/main" id="{83033685-9ADD-47E6-8751-B64CA8BF3B0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7373" y="2255521"/>
            <a:ext cx="8517254" cy="3548856"/>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 xmlns:a16="http://schemas.microsoft.com/office/drawing/2014/main" id="{C2C66C0A-8685-4383-9FAE-EA6EA669A77F}"/>
              </a:ext>
            </a:extLst>
          </p:cNvPr>
          <p:cNvSpPr txBox="1"/>
          <p:nvPr/>
        </p:nvSpPr>
        <p:spPr>
          <a:xfrm>
            <a:off x="8321040" y="1310640"/>
            <a:ext cx="2033587" cy="523220"/>
          </a:xfrm>
          <a:prstGeom prst="rect">
            <a:avLst/>
          </a:prstGeom>
          <a:noFill/>
        </p:spPr>
        <p:txBody>
          <a:bodyPr wrap="square" rtlCol="0">
            <a:spAutoFit/>
          </a:bodyPr>
          <a:lstStyle/>
          <a:p>
            <a:r>
              <a:rPr lang="es-AR" sz="2800" b="1" dirty="0">
                <a:solidFill>
                  <a:srgbClr val="FF0000"/>
                </a:solidFill>
                <a:effectLst>
                  <a:outerShdw blurRad="38100" dist="38100" dir="2700000" algn="tl">
                    <a:srgbClr val="000000">
                      <a:alpha val="43137"/>
                    </a:srgbClr>
                  </a:outerShdw>
                </a:effectLst>
              </a:rPr>
              <a:t>KEEP AWAY</a:t>
            </a:r>
          </a:p>
        </p:txBody>
      </p:sp>
    </p:spTree>
    <p:extLst>
      <p:ext uri="{BB962C8B-B14F-4D97-AF65-F5344CB8AC3E}">
        <p14:creationId xmlns:p14="http://schemas.microsoft.com/office/powerpoint/2010/main" val="3540022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 xmlns:a16="http://schemas.microsoft.com/office/drawing/2014/main" id="{4F806815-0FC5-424A-9BA7-BA3772FD198B}"/>
              </a:ext>
            </a:extLst>
          </p:cNvPr>
          <p:cNvSpPr>
            <a:spLocks noGrp="1"/>
          </p:cNvSpPr>
          <p:nvPr>
            <p:ph type="title"/>
          </p:nvPr>
        </p:nvSpPr>
        <p:spPr>
          <a:xfrm>
            <a:off x="838200" y="365126"/>
            <a:ext cx="10515600" cy="816594"/>
          </a:xfrm>
        </p:spPr>
        <p:txBody>
          <a:bodyPr>
            <a:normAutofit/>
          </a:bodyPr>
          <a:lstStyle/>
          <a:p>
            <a:r>
              <a:rPr lang="es-AR" sz="3600" b="1" dirty="0" err="1">
                <a:solidFill>
                  <a:srgbClr val="FF0000"/>
                </a:solidFill>
                <a:effectLst>
                  <a:outerShdw blurRad="38100" dist="38100" dir="2700000" algn="tl">
                    <a:srgbClr val="000000">
                      <a:alpha val="43137"/>
                    </a:srgbClr>
                  </a:outerShdw>
                </a:effectLst>
              </a:rPr>
              <a:t>Keep</a:t>
            </a:r>
            <a:r>
              <a:rPr lang="es-AR" sz="3600" b="1" dirty="0">
                <a:solidFill>
                  <a:srgbClr val="FF0000"/>
                </a:solidFill>
                <a:effectLst>
                  <a:outerShdw blurRad="38100" dist="38100" dir="2700000" algn="tl">
                    <a:srgbClr val="000000">
                      <a:alpha val="43137"/>
                    </a:srgbClr>
                  </a:outerShdw>
                </a:effectLst>
              </a:rPr>
              <a:t> off            (No meterse en un lugar)</a:t>
            </a:r>
          </a:p>
        </p:txBody>
      </p:sp>
      <p:pic>
        <p:nvPicPr>
          <p:cNvPr id="7170" name="Picture 2" descr="Keep off the grass, prohibition sign, with a shoe silhouette over ...">
            <a:extLst>
              <a:ext uri="{FF2B5EF4-FFF2-40B4-BE49-F238E27FC236}">
                <a16:creationId xmlns="" xmlns:a16="http://schemas.microsoft.com/office/drawing/2014/main" id="{AC4CE2C8-BCC7-488B-BC6E-5375101AFD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9929" y="1970768"/>
            <a:ext cx="4719455" cy="435133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Please Keep Off The Grass Sign F2469 - by SafetySign.com">
            <a:extLst>
              <a:ext uri="{FF2B5EF4-FFF2-40B4-BE49-F238E27FC236}">
                <a16:creationId xmlns="" xmlns:a16="http://schemas.microsoft.com/office/drawing/2014/main" id="{E6AB666D-B296-45DD-BE8E-72476B3AA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886" y="2143352"/>
            <a:ext cx="5715000" cy="4124325"/>
          </a:xfrm>
          <a:prstGeom prst="rect">
            <a:avLst/>
          </a:prstGeom>
          <a:noFill/>
          <a:extLst>
            <a:ext uri="{909E8E84-426E-40DD-AFC4-6F175D3DCCD1}">
              <a14:hiddenFill xmlns:a14="http://schemas.microsoft.com/office/drawing/2010/main">
                <a:solidFill>
                  <a:srgbClr val="FFFFFF"/>
                </a:solidFill>
              </a14:hiddenFill>
            </a:ext>
          </a:extLst>
        </p:spPr>
      </p:pic>
      <p:sp>
        <p:nvSpPr>
          <p:cNvPr id="5" name="Flecha: a la derecha 4">
            <a:extLst>
              <a:ext uri="{FF2B5EF4-FFF2-40B4-BE49-F238E27FC236}">
                <a16:creationId xmlns="" xmlns:a16="http://schemas.microsoft.com/office/drawing/2014/main" id="{3D4B9C81-1859-446F-BE7B-A595927F91AB}"/>
              </a:ext>
            </a:extLst>
          </p:cNvPr>
          <p:cNvSpPr/>
          <p:nvPr/>
        </p:nvSpPr>
        <p:spPr>
          <a:xfrm>
            <a:off x="2786742" y="659995"/>
            <a:ext cx="515258" cy="307627"/>
          </a:xfrm>
          <a:prstGeom prst="rightArrow">
            <a:avLst/>
          </a:prstGeom>
          <a:solidFill>
            <a:schemeClr val="accent2"/>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AR" dirty="0"/>
              <a:t>  </a:t>
            </a:r>
          </a:p>
        </p:txBody>
      </p:sp>
      <p:sp>
        <p:nvSpPr>
          <p:cNvPr id="6" name="CuadroTexto 5">
            <a:extLst>
              <a:ext uri="{FF2B5EF4-FFF2-40B4-BE49-F238E27FC236}">
                <a16:creationId xmlns="" xmlns:a16="http://schemas.microsoft.com/office/drawing/2014/main" id="{D16F18F9-D599-4A4C-BDBA-EF701C15CA67}"/>
              </a:ext>
            </a:extLst>
          </p:cNvPr>
          <p:cNvSpPr txBox="1"/>
          <p:nvPr/>
        </p:nvSpPr>
        <p:spPr>
          <a:xfrm>
            <a:off x="5217886" y="1327840"/>
            <a:ext cx="5442857" cy="584775"/>
          </a:xfrm>
          <a:prstGeom prst="rect">
            <a:avLst/>
          </a:prstGeom>
          <a:solidFill>
            <a:schemeClr val="accent6">
              <a:lumMod val="75000"/>
            </a:schemeClr>
          </a:solidFill>
        </p:spPr>
        <p:txBody>
          <a:bodyPr wrap="square" rtlCol="0">
            <a:spAutoFit/>
          </a:bodyPr>
          <a:lstStyle/>
          <a:p>
            <a:r>
              <a:rPr lang="es-AR" sz="3200" b="1" dirty="0">
                <a:solidFill>
                  <a:schemeClr val="bg1"/>
                </a:solidFill>
              </a:rPr>
              <a:t>NO PISE EL PASTO, POR FAVOR</a:t>
            </a:r>
          </a:p>
        </p:txBody>
      </p:sp>
    </p:spTree>
    <p:extLst>
      <p:ext uri="{BB962C8B-B14F-4D97-AF65-F5344CB8AC3E}">
        <p14:creationId xmlns:p14="http://schemas.microsoft.com/office/powerpoint/2010/main" val="5407995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A05BFD05-0C39-4DBA-A8D0-6B55418292CF}"/>
              </a:ext>
            </a:extLst>
          </p:cNvPr>
          <p:cNvSpPr txBox="1"/>
          <p:nvPr/>
        </p:nvSpPr>
        <p:spPr>
          <a:xfrm>
            <a:off x="1260389" y="333631"/>
            <a:ext cx="3262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CRASH  (v) (n)</a:t>
            </a:r>
          </a:p>
        </p:txBody>
      </p:sp>
      <p:pic>
        <p:nvPicPr>
          <p:cNvPr id="6" name="Imagen 5">
            <a:extLst>
              <a:ext uri="{FF2B5EF4-FFF2-40B4-BE49-F238E27FC236}">
                <a16:creationId xmlns="" xmlns:a16="http://schemas.microsoft.com/office/drawing/2014/main" id="{9B49BDF9-81B8-426D-9A26-09C698978DAB}"/>
              </a:ext>
            </a:extLst>
          </p:cNvPr>
          <p:cNvPicPr>
            <a:picLocks noChangeAspect="1"/>
          </p:cNvPicPr>
          <p:nvPr/>
        </p:nvPicPr>
        <p:blipFill>
          <a:blip r:embed="rId2"/>
          <a:stretch>
            <a:fillRect/>
          </a:stretch>
        </p:blipFill>
        <p:spPr>
          <a:xfrm>
            <a:off x="1323309" y="963827"/>
            <a:ext cx="6613908" cy="3777483"/>
          </a:xfrm>
          <a:prstGeom prst="rect">
            <a:avLst/>
          </a:prstGeom>
        </p:spPr>
      </p:pic>
      <p:pic>
        <p:nvPicPr>
          <p:cNvPr id="10" name="Imagen 9">
            <a:extLst>
              <a:ext uri="{FF2B5EF4-FFF2-40B4-BE49-F238E27FC236}">
                <a16:creationId xmlns="" xmlns:a16="http://schemas.microsoft.com/office/drawing/2014/main" id="{BB7902FB-FED4-4F44-A655-51782D180207}"/>
              </a:ext>
            </a:extLst>
          </p:cNvPr>
          <p:cNvPicPr>
            <a:picLocks noChangeAspect="1"/>
          </p:cNvPicPr>
          <p:nvPr/>
        </p:nvPicPr>
        <p:blipFill>
          <a:blip r:embed="rId3"/>
          <a:stretch>
            <a:fillRect/>
          </a:stretch>
        </p:blipFill>
        <p:spPr>
          <a:xfrm>
            <a:off x="1260389" y="4699543"/>
            <a:ext cx="10424368" cy="873247"/>
          </a:xfrm>
          <a:prstGeom prst="rect">
            <a:avLst/>
          </a:prstGeom>
        </p:spPr>
      </p:pic>
    </p:spTree>
    <p:extLst>
      <p:ext uri="{BB962C8B-B14F-4D97-AF65-F5344CB8AC3E}">
        <p14:creationId xmlns:p14="http://schemas.microsoft.com/office/powerpoint/2010/main" val="3073080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 xmlns:a16="http://schemas.microsoft.com/office/drawing/2014/main" id="{7EF23C97-87D3-4889-A2FD-58FF03CE4DB7}"/>
              </a:ext>
            </a:extLst>
          </p:cNvPr>
          <p:cNvSpPr txBox="1"/>
          <p:nvPr/>
        </p:nvSpPr>
        <p:spPr>
          <a:xfrm>
            <a:off x="586367" y="305093"/>
            <a:ext cx="434957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600" b="0" i="0" u="none" strike="noStrike" kern="1200" cap="none" spc="0" normalizeH="0" baseline="0" noProof="0" dirty="0">
                <a:ln>
                  <a:noFill/>
                </a:ln>
                <a:solidFill>
                  <a:prstClr val="black"/>
                </a:solidFill>
                <a:effectLst/>
                <a:uLnTx/>
                <a:uFillTx/>
                <a:latin typeface="Calibri" panose="020F0502020204030204"/>
                <a:ea typeface="+mn-ea"/>
                <a:cs typeface="+mn-cs"/>
              </a:rPr>
              <a:t>CRASH  (a </a:t>
            </a:r>
            <a:r>
              <a:rPr kumimoji="0" lang="es-AR" sz="3600" b="0" i="0" u="none" strike="noStrike" kern="1200" cap="none" spc="0" normalizeH="0" baseline="0" noProof="0" dirty="0" err="1">
                <a:ln>
                  <a:noFill/>
                </a:ln>
                <a:solidFill>
                  <a:prstClr val="black"/>
                </a:solidFill>
                <a:effectLst/>
                <a:uLnTx/>
                <a:uFillTx/>
                <a:latin typeface="Calibri" panose="020F0502020204030204"/>
                <a:ea typeface="+mn-ea"/>
                <a:cs typeface="+mn-cs"/>
              </a:rPr>
              <a:t>wedding</a:t>
            </a:r>
            <a:r>
              <a:rPr kumimoji="0" lang="es-AR" sz="36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6" name="Imagen 5">
            <a:extLst>
              <a:ext uri="{FF2B5EF4-FFF2-40B4-BE49-F238E27FC236}">
                <a16:creationId xmlns="" xmlns:a16="http://schemas.microsoft.com/office/drawing/2014/main" id="{34985BEF-187B-4938-84C4-29611E6E377E}"/>
              </a:ext>
            </a:extLst>
          </p:cNvPr>
          <p:cNvPicPr>
            <a:picLocks noChangeAspect="1"/>
          </p:cNvPicPr>
          <p:nvPr/>
        </p:nvPicPr>
        <p:blipFill>
          <a:blip r:embed="rId2"/>
          <a:stretch>
            <a:fillRect/>
          </a:stretch>
        </p:blipFill>
        <p:spPr>
          <a:xfrm>
            <a:off x="674915" y="1140602"/>
            <a:ext cx="4261030" cy="2557848"/>
          </a:xfrm>
          <a:prstGeom prst="rect">
            <a:avLst/>
          </a:prstGeom>
        </p:spPr>
      </p:pic>
      <p:pic>
        <p:nvPicPr>
          <p:cNvPr id="8" name="Imagen 7">
            <a:extLst>
              <a:ext uri="{FF2B5EF4-FFF2-40B4-BE49-F238E27FC236}">
                <a16:creationId xmlns="" xmlns:a16="http://schemas.microsoft.com/office/drawing/2014/main" id="{FA13664D-7B82-4559-8A36-3BD5B0A4569C}"/>
              </a:ext>
            </a:extLst>
          </p:cNvPr>
          <p:cNvPicPr>
            <a:picLocks noChangeAspect="1"/>
          </p:cNvPicPr>
          <p:nvPr/>
        </p:nvPicPr>
        <p:blipFill>
          <a:blip r:embed="rId3"/>
          <a:stretch>
            <a:fillRect/>
          </a:stretch>
        </p:blipFill>
        <p:spPr>
          <a:xfrm>
            <a:off x="7290206" y="628259"/>
            <a:ext cx="4315427" cy="5601482"/>
          </a:xfrm>
          <a:prstGeom prst="rect">
            <a:avLst/>
          </a:prstGeom>
        </p:spPr>
      </p:pic>
      <p:pic>
        <p:nvPicPr>
          <p:cNvPr id="10" name="Imagen 9">
            <a:extLst>
              <a:ext uri="{FF2B5EF4-FFF2-40B4-BE49-F238E27FC236}">
                <a16:creationId xmlns="" xmlns:a16="http://schemas.microsoft.com/office/drawing/2014/main" id="{706A75CD-75C1-4608-8413-AC290B3A3034}"/>
              </a:ext>
            </a:extLst>
          </p:cNvPr>
          <p:cNvPicPr>
            <a:picLocks noChangeAspect="1"/>
          </p:cNvPicPr>
          <p:nvPr/>
        </p:nvPicPr>
        <p:blipFill>
          <a:blip r:embed="rId4"/>
          <a:stretch>
            <a:fillRect/>
          </a:stretch>
        </p:blipFill>
        <p:spPr>
          <a:xfrm>
            <a:off x="1834971" y="3599188"/>
            <a:ext cx="5070162" cy="2953719"/>
          </a:xfrm>
          <a:prstGeom prst="rect">
            <a:avLst/>
          </a:prstGeom>
        </p:spPr>
      </p:pic>
    </p:spTree>
    <p:extLst>
      <p:ext uri="{BB962C8B-B14F-4D97-AF65-F5344CB8AC3E}">
        <p14:creationId xmlns:p14="http://schemas.microsoft.com/office/powerpoint/2010/main" val="3399861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81200" y="274638"/>
            <a:ext cx="8229600" cy="796908"/>
          </a:xfrm>
        </p:spPr>
        <p:txBody>
          <a:bodyPr/>
          <a:lstStyle/>
          <a:p>
            <a:r>
              <a:rPr lang="es-AR" b="1" dirty="0">
                <a:solidFill>
                  <a:srgbClr val="0070C0"/>
                </a:solidFill>
                <a:effectLst>
                  <a:outerShdw blurRad="38100" dist="38100" dir="2700000" algn="tl">
                    <a:srgbClr val="000000">
                      <a:alpha val="43137"/>
                    </a:srgbClr>
                  </a:outerShdw>
                </a:effectLst>
              </a:rPr>
              <a:t>LOOK</a:t>
            </a:r>
          </a:p>
        </p:txBody>
      </p:sp>
      <p:sp>
        <p:nvSpPr>
          <p:cNvPr id="3" name="2 Marcador de contenido"/>
          <p:cNvSpPr>
            <a:spLocks noGrp="1"/>
          </p:cNvSpPr>
          <p:nvPr>
            <p:ph idx="1"/>
          </p:nvPr>
        </p:nvSpPr>
        <p:spPr>
          <a:xfrm>
            <a:off x="1881158" y="1000108"/>
            <a:ext cx="8501122" cy="5643602"/>
          </a:xfrm>
          <a:ln w="38100">
            <a:solidFill>
              <a:srgbClr val="0000FF"/>
            </a:solidFill>
          </a:ln>
        </p:spPr>
        <p:txBody>
          <a:bodyPr>
            <a:noAutofit/>
          </a:bodyPr>
          <a:lstStyle/>
          <a:p>
            <a:pPr marL="514350" indent="-514350">
              <a:buFont typeface="+mj-lt"/>
              <a:buAutoNum type="arabicPeriod"/>
            </a:pPr>
            <a:r>
              <a:rPr lang="es-ES" sz="3600" b="1" dirty="0">
                <a:solidFill>
                  <a:srgbClr val="0070C0"/>
                </a:solidFill>
                <a:effectLst>
                  <a:outerShdw blurRad="38100" dist="38100" dir="2700000" algn="tl">
                    <a:srgbClr val="000000">
                      <a:alpha val="43137"/>
                    </a:srgbClr>
                  </a:outerShdw>
                </a:effectLst>
              </a:rPr>
              <a:t>look at	</a:t>
            </a:r>
            <a:r>
              <a:rPr lang="es-ES" sz="3600" dirty="0"/>
              <a:t>		Look at me.</a:t>
            </a:r>
            <a:endParaRPr lang="es-AR" sz="3600" dirty="0"/>
          </a:p>
          <a:p>
            <a:pPr marL="514350" indent="-514350">
              <a:buFont typeface="+mj-lt"/>
              <a:buAutoNum type="arabicPeriod"/>
            </a:pPr>
            <a:r>
              <a:rPr lang="es-ES" sz="3600" b="1" dirty="0">
                <a:solidFill>
                  <a:srgbClr val="0070C0"/>
                </a:solidFill>
                <a:effectLst>
                  <a:outerShdw blurRad="38100" dist="38100" dir="2700000" algn="tl">
                    <a:srgbClr val="000000">
                      <a:alpha val="43137"/>
                    </a:srgbClr>
                  </a:outerShdw>
                </a:effectLst>
              </a:rPr>
              <a:t>look </a:t>
            </a:r>
            <a:r>
              <a:rPr lang="es-ES" sz="3600" b="1" dirty="0" err="1">
                <a:solidFill>
                  <a:srgbClr val="0070C0"/>
                </a:solidFill>
                <a:effectLst>
                  <a:outerShdw blurRad="38100" dist="38100" dir="2700000" algn="tl">
                    <a:srgbClr val="000000">
                      <a:alpha val="43137"/>
                    </a:srgbClr>
                  </a:outerShdw>
                </a:effectLst>
              </a:rPr>
              <a:t>for</a:t>
            </a:r>
            <a:r>
              <a:rPr lang="es-ES" sz="3600" dirty="0"/>
              <a:t>		Look </a:t>
            </a:r>
            <a:r>
              <a:rPr lang="es-ES" sz="3600" dirty="0" err="1"/>
              <a:t>for</a:t>
            </a:r>
            <a:r>
              <a:rPr lang="es-ES" sz="3600" dirty="0"/>
              <a:t> me.</a:t>
            </a:r>
            <a:endParaRPr lang="es-AR" sz="3600" dirty="0"/>
          </a:p>
          <a:p>
            <a:pPr marL="514350" indent="-514350">
              <a:buFont typeface="+mj-lt"/>
              <a:buAutoNum type="arabicPeriod"/>
            </a:pPr>
            <a:r>
              <a:rPr lang="es-ES" sz="3600" b="1" dirty="0">
                <a:solidFill>
                  <a:srgbClr val="0070C0"/>
                </a:solidFill>
                <a:effectLst>
                  <a:outerShdw blurRad="38100" dist="38100" dir="2700000" algn="tl">
                    <a:srgbClr val="000000">
                      <a:alpha val="43137"/>
                    </a:srgbClr>
                  </a:outerShdw>
                </a:effectLst>
              </a:rPr>
              <a:t>look forward </a:t>
            </a:r>
            <a:r>
              <a:rPr lang="es-ES" sz="3600" b="1" dirty="0" err="1">
                <a:solidFill>
                  <a:srgbClr val="0070C0"/>
                </a:solidFill>
                <a:effectLst>
                  <a:outerShdw blurRad="38100" dist="38100" dir="2700000" algn="tl">
                    <a:srgbClr val="000000">
                      <a:alpha val="43137"/>
                    </a:srgbClr>
                  </a:outerShdw>
                </a:effectLst>
              </a:rPr>
              <a:t>to</a:t>
            </a:r>
            <a:r>
              <a:rPr lang="es-ES" sz="3600" dirty="0"/>
              <a:t>	I </a:t>
            </a:r>
            <a:r>
              <a:rPr lang="es-ES" sz="3600" u="sng" dirty="0"/>
              <a:t>look forward </a:t>
            </a:r>
            <a:r>
              <a:rPr lang="es-ES" sz="3600" u="sng" dirty="0" err="1"/>
              <a:t>to</a:t>
            </a:r>
            <a:r>
              <a:rPr lang="es-ES" sz="3600" u="sng" dirty="0"/>
              <a:t> </a:t>
            </a:r>
            <a:r>
              <a:rPr lang="es-ES" sz="3600" dirty="0"/>
              <a:t>						</a:t>
            </a:r>
            <a:r>
              <a:rPr lang="es-ES" sz="3600" dirty="0" err="1"/>
              <a:t>seeing</a:t>
            </a:r>
            <a:r>
              <a:rPr lang="es-ES" sz="3600" dirty="0"/>
              <a:t> </a:t>
            </a:r>
            <a:r>
              <a:rPr lang="es-ES" sz="3600" dirty="0" err="1"/>
              <a:t>you</a:t>
            </a:r>
            <a:r>
              <a:rPr lang="es-ES" sz="3600" dirty="0"/>
              <a:t>.</a:t>
            </a:r>
            <a:endParaRPr lang="es-AR" sz="3600" dirty="0"/>
          </a:p>
          <a:p>
            <a:pPr marL="514350" indent="-514350">
              <a:buFont typeface="+mj-lt"/>
              <a:buAutoNum type="arabicPeriod"/>
            </a:pPr>
            <a:r>
              <a:rPr lang="es-ES" sz="3600" b="1" dirty="0">
                <a:solidFill>
                  <a:srgbClr val="0070C0"/>
                </a:solidFill>
                <a:effectLst>
                  <a:outerShdw blurRad="38100" dist="38100" dir="2700000" algn="tl">
                    <a:srgbClr val="000000">
                      <a:alpha val="43137"/>
                    </a:srgbClr>
                  </a:outerShdw>
                </a:effectLst>
              </a:rPr>
              <a:t>look </a:t>
            </a:r>
            <a:r>
              <a:rPr lang="es-ES" sz="3600" b="1" dirty="0" err="1">
                <a:solidFill>
                  <a:srgbClr val="0070C0"/>
                </a:solidFill>
                <a:effectLst>
                  <a:outerShdw blurRad="38100" dist="38100" dir="2700000" algn="tl">
                    <a:srgbClr val="000000">
                      <a:alpha val="43137"/>
                    </a:srgbClr>
                  </a:outerShdw>
                </a:effectLst>
              </a:rPr>
              <a:t>like</a:t>
            </a:r>
            <a:r>
              <a:rPr lang="es-ES" sz="3600" dirty="0"/>
              <a:t>		I look </a:t>
            </a:r>
            <a:r>
              <a:rPr lang="es-ES" sz="3600" dirty="0" err="1"/>
              <a:t>like</a:t>
            </a:r>
            <a:r>
              <a:rPr lang="es-ES" sz="3600" dirty="0"/>
              <a:t> my </a:t>
            </a:r>
            <a:r>
              <a:rPr lang="es-ES" sz="3600" dirty="0" err="1"/>
              <a:t>father</a:t>
            </a:r>
            <a:r>
              <a:rPr lang="es-ES" sz="3600" dirty="0"/>
              <a:t>.</a:t>
            </a:r>
            <a:endParaRPr lang="es-AR" sz="3600" dirty="0"/>
          </a:p>
          <a:p>
            <a:pPr marL="514350" indent="-514350">
              <a:buFont typeface="+mj-lt"/>
              <a:buAutoNum type="arabicPeriod"/>
            </a:pPr>
            <a:r>
              <a:rPr lang="es-ES" sz="3600" b="1" dirty="0">
                <a:solidFill>
                  <a:srgbClr val="0070C0"/>
                </a:solidFill>
                <a:effectLst>
                  <a:outerShdw blurRad="38100" dist="38100" dir="2700000" algn="tl">
                    <a:srgbClr val="000000">
                      <a:alpha val="43137"/>
                    </a:srgbClr>
                  </a:outerShdw>
                </a:effectLst>
              </a:rPr>
              <a:t>look </a:t>
            </a:r>
            <a:r>
              <a:rPr lang="es-ES" sz="3600" b="1" dirty="0" err="1">
                <a:solidFill>
                  <a:srgbClr val="0070C0"/>
                </a:solidFill>
                <a:effectLst>
                  <a:outerShdw blurRad="38100" dist="38100" dir="2700000" algn="tl">
                    <a:srgbClr val="000000">
                      <a:alpha val="43137"/>
                    </a:srgbClr>
                  </a:outerShdw>
                </a:effectLst>
              </a:rPr>
              <a:t>out</a:t>
            </a:r>
            <a:r>
              <a:rPr lang="es-ES" sz="3600" b="1" dirty="0">
                <a:solidFill>
                  <a:srgbClr val="0070C0"/>
                </a:solidFill>
                <a:effectLst>
                  <a:outerShdw blurRad="38100" dist="38100" dir="2700000" algn="tl">
                    <a:srgbClr val="000000">
                      <a:alpha val="43137"/>
                    </a:srgbClr>
                  </a:outerShdw>
                </a:effectLst>
              </a:rPr>
              <a:t> (</a:t>
            </a:r>
            <a:r>
              <a:rPr lang="es-ES" sz="3600" b="1" dirty="0" err="1">
                <a:solidFill>
                  <a:srgbClr val="0070C0"/>
                </a:solidFill>
                <a:effectLst>
                  <a:outerShdw blurRad="38100" dist="38100" dir="2700000" algn="tl">
                    <a:srgbClr val="000000">
                      <a:alpha val="43137"/>
                    </a:srgbClr>
                  </a:outerShdw>
                </a:effectLst>
              </a:rPr>
              <a:t>for</a:t>
            </a:r>
            <a:r>
              <a:rPr lang="es-ES" sz="3600" b="1" dirty="0">
                <a:solidFill>
                  <a:srgbClr val="0070C0"/>
                </a:solidFill>
                <a:effectLst>
                  <a:outerShdw blurRad="38100" dist="38100" dir="2700000" algn="tl">
                    <a:srgbClr val="000000">
                      <a:alpha val="43137"/>
                    </a:srgbClr>
                  </a:outerShdw>
                </a:effectLst>
              </a:rPr>
              <a:t>)</a:t>
            </a:r>
            <a:r>
              <a:rPr lang="es-ES" sz="3600" dirty="0"/>
              <a:t>	</a:t>
            </a:r>
            <a:r>
              <a:rPr lang="es-ES" sz="3600" u="sng" dirty="0"/>
              <a:t>Look </a:t>
            </a:r>
            <a:r>
              <a:rPr lang="es-ES" sz="3600" u="sng" dirty="0" err="1"/>
              <a:t>out</a:t>
            </a:r>
            <a:r>
              <a:rPr lang="es-ES" sz="3600" u="sng" dirty="0"/>
              <a:t> </a:t>
            </a:r>
            <a:r>
              <a:rPr lang="es-ES" sz="3600" u="sng" dirty="0" err="1"/>
              <a:t>for</a:t>
            </a:r>
            <a:r>
              <a:rPr lang="es-ES" sz="3600" u="sng" dirty="0"/>
              <a:t> </a:t>
            </a:r>
            <a:r>
              <a:rPr lang="es-ES" sz="3600" dirty="0" err="1"/>
              <a:t>the</a:t>
            </a:r>
            <a:r>
              <a:rPr lang="es-ES" sz="3600" dirty="0"/>
              <a:t> </a:t>
            </a:r>
            <a:r>
              <a:rPr lang="es-ES" sz="3600" dirty="0" err="1"/>
              <a:t>dog</a:t>
            </a:r>
            <a:r>
              <a:rPr lang="es-ES" sz="3600" dirty="0"/>
              <a:t>!</a:t>
            </a:r>
            <a:endParaRPr lang="es-AR" sz="3600" dirty="0"/>
          </a:p>
          <a:p>
            <a:pPr marL="514350" indent="-514350">
              <a:buFont typeface="+mj-lt"/>
              <a:buAutoNum type="arabicPeriod"/>
            </a:pPr>
            <a:r>
              <a:rPr lang="es-ES" sz="3600" b="1" dirty="0">
                <a:solidFill>
                  <a:srgbClr val="0070C0"/>
                </a:solidFill>
                <a:effectLst>
                  <a:outerShdw blurRad="38100" dist="38100" dir="2700000" algn="tl">
                    <a:srgbClr val="000000">
                      <a:alpha val="43137"/>
                    </a:srgbClr>
                  </a:outerShdw>
                </a:effectLst>
              </a:rPr>
              <a:t>look </a:t>
            </a:r>
            <a:r>
              <a:rPr lang="es-ES" sz="3600" b="1" dirty="0" err="1">
                <a:solidFill>
                  <a:srgbClr val="0070C0"/>
                </a:solidFill>
                <a:effectLst>
                  <a:outerShdw blurRad="38100" dist="38100" dir="2700000" algn="tl">
                    <a:srgbClr val="000000">
                      <a:alpha val="43137"/>
                    </a:srgbClr>
                  </a:outerShdw>
                </a:effectLst>
              </a:rPr>
              <a:t>after</a:t>
            </a:r>
            <a:r>
              <a:rPr lang="es-ES" sz="3600" dirty="0"/>
              <a:t>		</a:t>
            </a:r>
            <a:r>
              <a:rPr lang="es-ES" sz="3600" dirty="0" err="1"/>
              <a:t>Please</a:t>
            </a:r>
            <a:r>
              <a:rPr lang="es-ES" sz="3600" dirty="0"/>
              <a:t>, look </a:t>
            </a:r>
            <a:r>
              <a:rPr lang="es-ES" sz="3600" dirty="0" err="1"/>
              <a:t>after</a:t>
            </a:r>
            <a:r>
              <a:rPr lang="es-ES" sz="3600" dirty="0"/>
              <a:t> my 					</a:t>
            </a:r>
            <a:r>
              <a:rPr lang="es-ES" sz="3600" dirty="0" err="1"/>
              <a:t>dog</a:t>
            </a:r>
            <a:r>
              <a:rPr lang="es-ES" sz="3600" dirty="0"/>
              <a:t>.</a:t>
            </a:r>
          </a:p>
          <a:p>
            <a:pPr marL="514350" indent="-514350">
              <a:buFont typeface="+mj-lt"/>
              <a:buAutoNum type="arabicPeriod"/>
            </a:pPr>
            <a:r>
              <a:rPr lang="es-ES" sz="3600" b="1" dirty="0">
                <a:solidFill>
                  <a:srgbClr val="0070C0"/>
                </a:solidFill>
                <a:effectLst>
                  <a:outerShdw blurRad="38100" dist="38100" dir="2700000" algn="tl">
                    <a:srgbClr val="000000">
                      <a:alpha val="43137"/>
                    </a:srgbClr>
                  </a:outerShdw>
                </a:effectLst>
              </a:rPr>
              <a:t>Look </a:t>
            </a:r>
            <a:r>
              <a:rPr lang="es-ES" sz="3600" b="1" dirty="0" err="1">
                <a:solidFill>
                  <a:srgbClr val="0070C0"/>
                </a:solidFill>
                <a:effectLst>
                  <a:outerShdw blurRad="38100" dist="38100" dir="2700000" algn="tl">
                    <a:srgbClr val="000000">
                      <a:alpha val="43137"/>
                    </a:srgbClr>
                  </a:outerShdw>
                </a:effectLst>
              </a:rPr>
              <a:t>into</a:t>
            </a:r>
            <a:r>
              <a:rPr lang="es-ES" sz="3600" dirty="0"/>
              <a:t>		</a:t>
            </a:r>
            <a:r>
              <a:rPr lang="es-ES" sz="3600" dirty="0" err="1"/>
              <a:t>I´ll</a:t>
            </a:r>
            <a:r>
              <a:rPr lang="es-ES" sz="3600" dirty="0"/>
              <a:t> look </a:t>
            </a:r>
            <a:r>
              <a:rPr lang="es-ES" sz="3600" dirty="0" err="1"/>
              <a:t>into</a:t>
            </a:r>
            <a:r>
              <a:rPr lang="es-ES" sz="3600" dirty="0"/>
              <a:t> </a:t>
            </a:r>
            <a:r>
              <a:rPr lang="es-ES" sz="3600" dirty="0" err="1"/>
              <a:t>the</a:t>
            </a:r>
            <a:r>
              <a:rPr lang="es-ES" sz="3600" dirty="0"/>
              <a:t> </a:t>
            </a:r>
            <a:r>
              <a:rPr lang="es-ES" sz="3600" dirty="0" err="1"/>
              <a:t>problem</a:t>
            </a:r>
            <a:endParaRPr lang="es-AR" sz="3600" dirty="0"/>
          </a:p>
          <a:p>
            <a:endParaRPr lang="es-AR" sz="3600" dirty="0"/>
          </a:p>
        </p:txBody>
      </p:sp>
      <p:pic>
        <p:nvPicPr>
          <p:cNvPr id="4" name="Audio 3">
            <a:hlinkClick r:id="" action="ppaction://media"/>
            <a:extLst>
              <a:ext uri="{FF2B5EF4-FFF2-40B4-BE49-F238E27FC236}">
                <a16:creationId xmlns="" xmlns:a16="http://schemas.microsoft.com/office/drawing/2014/main" id="{55ACA2CF-61AD-4765-B538-83A5796115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36360" y="1628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4723"/>
    </mc:Choice>
    <mc:Fallback xmlns="">
      <p:transition spd="slow" advTm="94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33061" y="1214422"/>
            <a:ext cx="10217425" cy="5357850"/>
          </a:xfrm>
          <a:ln>
            <a:solidFill>
              <a:srgbClr val="0000FF"/>
            </a:solidFill>
          </a:ln>
        </p:spPr>
        <p:txBody>
          <a:bodyPr>
            <a:normAutofit fontScale="92500" lnSpcReduction="10000"/>
          </a:bodyPr>
          <a:lstStyle/>
          <a:p>
            <a:pPr marL="742950" indent="-742950">
              <a:buFont typeface="+mj-lt"/>
              <a:buAutoNum type="arabicPeriod" startAt="8"/>
            </a:pPr>
            <a:r>
              <a:rPr lang="es-ES" sz="3700" b="1" dirty="0">
                <a:solidFill>
                  <a:srgbClr val="0070C0"/>
                </a:solidFill>
                <a:effectLst>
                  <a:outerShdw blurRad="38100" dist="38100" dir="2700000" algn="tl">
                    <a:srgbClr val="000000">
                      <a:alpha val="43137"/>
                    </a:srgbClr>
                  </a:outerShdw>
                </a:effectLst>
              </a:rPr>
              <a:t>look </a:t>
            </a:r>
            <a:r>
              <a:rPr lang="es-ES" sz="3700" b="1" dirty="0" err="1">
                <a:solidFill>
                  <a:srgbClr val="0070C0"/>
                </a:solidFill>
                <a:effectLst>
                  <a:outerShdw blurRad="38100" dist="38100" dir="2700000" algn="tl">
                    <a:srgbClr val="000000">
                      <a:alpha val="43137"/>
                    </a:srgbClr>
                  </a:outerShdw>
                </a:effectLst>
              </a:rPr>
              <a:t>through</a:t>
            </a:r>
            <a:r>
              <a:rPr lang="es-ES" sz="3700" dirty="0"/>
              <a:t>		Look </a:t>
            </a:r>
            <a:r>
              <a:rPr lang="es-ES" sz="3700" dirty="0" err="1"/>
              <a:t>through</a:t>
            </a:r>
            <a:r>
              <a:rPr lang="es-ES" sz="3700" dirty="0"/>
              <a:t> </a:t>
            </a:r>
            <a:r>
              <a:rPr lang="es-ES" sz="3700" dirty="0" err="1"/>
              <a:t>this</a:t>
            </a:r>
            <a:r>
              <a:rPr lang="es-ES" sz="3700" dirty="0"/>
              <a:t> </a:t>
            </a:r>
            <a:r>
              <a:rPr lang="es-ES" sz="3700" dirty="0" err="1"/>
              <a:t>list</a:t>
            </a:r>
            <a:r>
              <a:rPr lang="es-ES" sz="3700" dirty="0"/>
              <a:t>. 					</a:t>
            </a:r>
            <a:r>
              <a:rPr lang="es-ES" sz="3700" dirty="0" err="1"/>
              <a:t>Don´t</a:t>
            </a:r>
            <a:r>
              <a:rPr lang="es-ES" sz="3700" dirty="0"/>
              <a:t> look </a:t>
            </a:r>
            <a:r>
              <a:rPr lang="es-ES" sz="3700" dirty="0" err="1"/>
              <a:t>through</a:t>
            </a:r>
            <a:r>
              <a:rPr lang="es-ES" sz="3700" dirty="0"/>
              <a:t> me. </a:t>
            </a:r>
            <a:r>
              <a:rPr lang="es-ES" sz="3700" dirty="0" err="1"/>
              <a:t>I´m</a:t>
            </a:r>
            <a:r>
              <a:rPr lang="es-ES" sz="3700" dirty="0"/>
              <a:t> </a:t>
            </a:r>
            <a:r>
              <a:rPr lang="es-ES" sz="3700" dirty="0" err="1"/>
              <a:t>here</a:t>
            </a:r>
            <a:r>
              <a:rPr lang="es-ES" sz="3700" dirty="0"/>
              <a:t>!</a:t>
            </a:r>
            <a:endParaRPr lang="es-AR" sz="3700" dirty="0"/>
          </a:p>
          <a:p>
            <a:pPr marL="742950" indent="-742950">
              <a:buFont typeface="+mj-lt"/>
              <a:buAutoNum type="arabicPeriod" startAt="8"/>
            </a:pPr>
            <a:r>
              <a:rPr lang="es-ES" sz="3700" b="1" dirty="0">
                <a:solidFill>
                  <a:srgbClr val="0070C0"/>
                </a:solidFill>
                <a:effectLst>
                  <a:outerShdw blurRad="38100" dist="38100" dir="2700000" algn="tl">
                    <a:srgbClr val="000000">
                      <a:alpha val="43137"/>
                    </a:srgbClr>
                  </a:outerShdw>
                </a:effectLst>
              </a:rPr>
              <a:t>look up</a:t>
            </a:r>
            <a:r>
              <a:rPr lang="es-ES" sz="3700" dirty="0"/>
              <a:t>		Look up </a:t>
            </a:r>
            <a:r>
              <a:rPr lang="es-ES" sz="3700" dirty="0" err="1"/>
              <a:t>the</a:t>
            </a:r>
            <a:r>
              <a:rPr lang="es-ES" sz="3700" dirty="0"/>
              <a:t> </a:t>
            </a:r>
            <a:r>
              <a:rPr lang="es-ES" sz="3700" dirty="0" err="1"/>
              <a:t>word</a:t>
            </a:r>
            <a:r>
              <a:rPr lang="es-ES" sz="3700" dirty="0"/>
              <a:t> in </a:t>
            </a:r>
            <a:r>
              <a:rPr lang="es-ES" sz="3700" dirty="0" err="1"/>
              <a:t>the</a:t>
            </a:r>
            <a:r>
              <a:rPr lang="es-ES" sz="3700" dirty="0"/>
              <a:t> 				        		 </a:t>
            </a:r>
            <a:r>
              <a:rPr lang="es-ES" sz="3700" dirty="0" err="1"/>
              <a:t>dictionary</a:t>
            </a:r>
            <a:r>
              <a:rPr lang="es-ES" sz="3700" dirty="0"/>
              <a:t>. Look </a:t>
            </a:r>
            <a:r>
              <a:rPr lang="es-ES" sz="3700" dirty="0" err="1"/>
              <a:t>her</a:t>
            </a:r>
            <a:r>
              <a:rPr lang="es-ES" sz="3700" dirty="0"/>
              <a:t> up online.</a:t>
            </a:r>
            <a:endParaRPr lang="es-AR" sz="3700" dirty="0"/>
          </a:p>
          <a:p>
            <a:pPr marL="742950" indent="-742950">
              <a:buFont typeface="+mj-lt"/>
              <a:buAutoNum type="arabicPeriod" startAt="8"/>
            </a:pPr>
            <a:r>
              <a:rPr lang="es-ES" sz="3700" b="1" dirty="0">
                <a:solidFill>
                  <a:srgbClr val="0070C0"/>
                </a:solidFill>
                <a:effectLst>
                  <a:outerShdw blurRad="38100" dist="38100" dir="2700000" algn="tl">
                    <a:srgbClr val="000000">
                      <a:alpha val="43137"/>
                    </a:srgbClr>
                  </a:outerShdw>
                </a:effectLst>
              </a:rPr>
              <a:t>look </a:t>
            </a:r>
            <a:r>
              <a:rPr lang="es-ES" sz="3700" b="1" dirty="0" err="1">
                <a:solidFill>
                  <a:srgbClr val="0070C0"/>
                </a:solidFill>
                <a:effectLst>
                  <a:outerShdw blurRad="38100" dist="38100" dir="2700000" algn="tl">
                    <a:srgbClr val="000000">
                      <a:alpha val="43137"/>
                    </a:srgbClr>
                  </a:outerShdw>
                </a:effectLst>
              </a:rPr>
              <a:t>down</a:t>
            </a:r>
            <a:r>
              <a:rPr lang="es-ES" sz="3700" b="1" dirty="0">
                <a:solidFill>
                  <a:srgbClr val="0070C0"/>
                </a:solidFill>
                <a:effectLst>
                  <a:outerShdw blurRad="38100" dist="38100" dir="2700000" algn="tl">
                    <a:srgbClr val="000000">
                      <a:alpha val="43137"/>
                    </a:srgbClr>
                  </a:outerShdw>
                </a:effectLst>
              </a:rPr>
              <a:t> </a:t>
            </a:r>
            <a:r>
              <a:rPr lang="es-ES" sz="3700" b="1" dirty="0" err="1">
                <a:solidFill>
                  <a:srgbClr val="0070C0"/>
                </a:solidFill>
                <a:effectLst>
                  <a:outerShdw blurRad="38100" dist="38100" dir="2700000" algn="tl">
                    <a:srgbClr val="000000">
                      <a:alpha val="43137"/>
                    </a:srgbClr>
                  </a:outerShdw>
                </a:effectLst>
              </a:rPr>
              <a:t>upon</a:t>
            </a:r>
            <a:r>
              <a:rPr lang="es-ES" sz="3700" b="1" dirty="0">
                <a:solidFill>
                  <a:srgbClr val="0070C0"/>
                </a:solidFill>
                <a:effectLst>
                  <a:outerShdw blurRad="38100" dist="38100" dir="2700000" algn="tl">
                    <a:srgbClr val="000000">
                      <a:alpha val="43137"/>
                    </a:srgbClr>
                  </a:outerShdw>
                </a:effectLst>
              </a:rPr>
              <a:t>/</a:t>
            </a:r>
            <a:r>
              <a:rPr lang="es-ES" sz="3700" b="1" dirty="0" err="1">
                <a:solidFill>
                  <a:srgbClr val="0070C0"/>
                </a:solidFill>
                <a:effectLst>
                  <a:outerShdw blurRad="38100" dist="38100" dir="2700000" algn="tl">
                    <a:srgbClr val="000000">
                      <a:alpha val="43137"/>
                    </a:srgbClr>
                  </a:outerShdw>
                </a:effectLst>
              </a:rPr>
              <a:t>on</a:t>
            </a:r>
            <a:r>
              <a:rPr lang="es-ES" sz="3700" dirty="0"/>
              <a:t>	</a:t>
            </a:r>
            <a:r>
              <a:rPr lang="es-ES" sz="3700" dirty="0" err="1"/>
              <a:t>From</a:t>
            </a:r>
            <a:r>
              <a:rPr lang="es-ES" sz="3700" dirty="0"/>
              <a:t> </a:t>
            </a:r>
            <a:r>
              <a:rPr lang="es-ES" sz="3700" dirty="0" err="1"/>
              <a:t>here</a:t>
            </a:r>
            <a:r>
              <a:rPr lang="es-ES" sz="3700" dirty="0"/>
              <a:t> </a:t>
            </a:r>
            <a:r>
              <a:rPr lang="es-ES" sz="3700" dirty="0" err="1"/>
              <a:t>you</a:t>
            </a:r>
            <a:r>
              <a:rPr lang="es-ES" sz="3700" dirty="0"/>
              <a:t> can look </a:t>
            </a:r>
            <a:r>
              <a:rPr lang="es-ES" sz="3700" dirty="0" err="1"/>
              <a:t>look</a:t>
            </a:r>
            <a:r>
              <a:rPr lang="es-ES" sz="3700" dirty="0"/>
              <a:t> 					</a:t>
            </a:r>
            <a:r>
              <a:rPr lang="es-ES" sz="3700" dirty="0" err="1"/>
              <a:t>down</a:t>
            </a:r>
            <a:r>
              <a:rPr lang="es-ES" sz="3700" dirty="0"/>
              <a:t> </a:t>
            </a:r>
            <a:r>
              <a:rPr lang="es-ES" sz="3700" dirty="0" err="1"/>
              <a:t>upon</a:t>
            </a:r>
            <a:r>
              <a:rPr lang="es-ES" sz="3700" dirty="0"/>
              <a:t> </a:t>
            </a:r>
            <a:r>
              <a:rPr lang="es-ES" sz="3700" dirty="0" err="1"/>
              <a:t>the</a:t>
            </a:r>
            <a:r>
              <a:rPr lang="es-ES" sz="3700" dirty="0"/>
              <a:t> </a:t>
            </a:r>
            <a:r>
              <a:rPr lang="es-ES" sz="3700" dirty="0" err="1"/>
              <a:t>valley</a:t>
            </a:r>
            <a:r>
              <a:rPr lang="es-ES" sz="3700" dirty="0"/>
              <a:t>. 	</a:t>
            </a:r>
          </a:p>
          <a:p>
            <a:pPr marL="0" indent="0">
              <a:buNone/>
            </a:pPr>
            <a:r>
              <a:rPr lang="es-ES" sz="3700" dirty="0"/>
              <a:t>					</a:t>
            </a:r>
            <a:r>
              <a:rPr lang="es-ES" sz="3700" dirty="0" err="1"/>
              <a:t>Don´t</a:t>
            </a:r>
            <a:r>
              <a:rPr lang="es-ES" sz="3700" dirty="0"/>
              <a:t> look </a:t>
            </a:r>
            <a:r>
              <a:rPr lang="es-ES" sz="3700" dirty="0" err="1"/>
              <a:t>down</a:t>
            </a:r>
            <a:r>
              <a:rPr lang="es-ES" sz="3700" dirty="0"/>
              <a:t> </a:t>
            </a:r>
            <a:r>
              <a:rPr lang="es-ES" sz="3700" dirty="0" err="1"/>
              <a:t>on</a:t>
            </a:r>
            <a:r>
              <a:rPr lang="es-ES" sz="3700" dirty="0"/>
              <a:t> </a:t>
            </a:r>
            <a:r>
              <a:rPr lang="es-ES" sz="3700" dirty="0" err="1"/>
              <a:t>people</a:t>
            </a:r>
            <a:r>
              <a:rPr lang="es-ES" sz="3700" dirty="0"/>
              <a:t>.</a:t>
            </a:r>
          </a:p>
          <a:p>
            <a:pPr marL="742950" indent="-742950">
              <a:buFont typeface="+mj-lt"/>
              <a:buAutoNum type="arabicPeriod" startAt="8"/>
            </a:pPr>
            <a:r>
              <a:rPr lang="es-ES" sz="3700" b="1" dirty="0">
                <a:solidFill>
                  <a:srgbClr val="0070C0"/>
                </a:solidFill>
                <a:effectLst>
                  <a:outerShdw blurRad="38100" dist="38100" dir="2700000" algn="tl">
                    <a:srgbClr val="000000">
                      <a:alpha val="43137"/>
                    </a:srgbClr>
                  </a:outerShdw>
                </a:effectLst>
              </a:rPr>
              <a:t>look </a:t>
            </a:r>
            <a:r>
              <a:rPr lang="es-ES" sz="3700" b="1" dirty="0" err="1">
                <a:solidFill>
                  <a:srgbClr val="0070C0"/>
                </a:solidFill>
                <a:effectLst>
                  <a:outerShdw blurRad="38100" dist="38100" dir="2700000" algn="tl">
                    <a:srgbClr val="000000">
                      <a:alpha val="43137"/>
                    </a:srgbClr>
                  </a:outerShdw>
                </a:effectLst>
              </a:rPr>
              <a:t>upon</a:t>
            </a:r>
            <a:r>
              <a:rPr lang="es-ES" sz="3700" dirty="0"/>
              <a:t>		I look </a:t>
            </a:r>
            <a:r>
              <a:rPr lang="es-ES" sz="3700" dirty="0" err="1"/>
              <a:t>upon</a:t>
            </a:r>
            <a:r>
              <a:rPr lang="es-ES" sz="3700" dirty="0"/>
              <a:t> </a:t>
            </a:r>
            <a:r>
              <a:rPr lang="es-ES" sz="3700" dirty="0" err="1"/>
              <a:t>television</a:t>
            </a:r>
            <a:r>
              <a:rPr lang="es-ES" sz="3700" dirty="0"/>
              <a:t> as a 					</a:t>
            </a:r>
            <a:r>
              <a:rPr lang="es-ES" sz="3700" dirty="0" err="1"/>
              <a:t>bad</a:t>
            </a:r>
            <a:r>
              <a:rPr lang="es-ES" sz="3700" dirty="0"/>
              <a:t> </a:t>
            </a:r>
            <a:r>
              <a:rPr lang="es-ES" sz="3700" dirty="0" err="1"/>
              <a:t>influence</a:t>
            </a:r>
            <a:r>
              <a:rPr lang="es-ES" sz="3700" dirty="0"/>
              <a:t>.</a:t>
            </a:r>
          </a:p>
          <a:p>
            <a:pPr marL="742950" indent="-742950">
              <a:buFont typeface="+mj-lt"/>
              <a:buAutoNum type="arabicPeriod" startAt="8"/>
            </a:pPr>
            <a:r>
              <a:rPr lang="es-ES" sz="3700" b="1" dirty="0">
                <a:solidFill>
                  <a:srgbClr val="0070C0"/>
                </a:solidFill>
                <a:effectLst>
                  <a:outerShdw blurRad="38100" dist="38100" dir="2700000" algn="tl">
                    <a:srgbClr val="000000">
                      <a:alpha val="43137"/>
                    </a:srgbClr>
                  </a:outerShdw>
                </a:effectLst>
              </a:rPr>
              <a:t>look </a:t>
            </a:r>
            <a:r>
              <a:rPr lang="es-ES" sz="3700" b="1" dirty="0" err="1">
                <a:solidFill>
                  <a:srgbClr val="0070C0"/>
                </a:solidFill>
                <a:effectLst>
                  <a:outerShdw blurRad="38100" dist="38100" dir="2700000" algn="tl">
                    <a:srgbClr val="000000">
                      <a:alpha val="43137"/>
                    </a:srgbClr>
                  </a:outerShdw>
                </a:effectLst>
              </a:rPr>
              <a:t>on</a:t>
            </a:r>
            <a:r>
              <a:rPr lang="es-ES" sz="3700" b="1" dirty="0">
                <a:solidFill>
                  <a:srgbClr val="0070C0"/>
                </a:solidFill>
                <a:effectLst>
                  <a:outerShdw blurRad="38100" dist="38100" dir="2700000" algn="tl">
                    <a:srgbClr val="000000">
                      <a:alpha val="43137"/>
                    </a:srgbClr>
                  </a:outerShdw>
                </a:effectLst>
              </a:rPr>
              <a:t>		</a:t>
            </a:r>
            <a:r>
              <a:rPr lang="es-ES" sz="3700" dirty="0" err="1"/>
              <a:t>I´ll</a:t>
            </a:r>
            <a:r>
              <a:rPr lang="es-ES" sz="3700" dirty="0"/>
              <a:t> look </a:t>
            </a:r>
            <a:r>
              <a:rPr lang="es-ES" sz="3700" dirty="0" err="1"/>
              <a:t>on</a:t>
            </a:r>
            <a:r>
              <a:rPr lang="es-ES" sz="3700" dirty="0"/>
              <a:t> </a:t>
            </a:r>
            <a:r>
              <a:rPr lang="es-ES" sz="3700" dirty="0" err="1"/>
              <a:t>the</a:t>
            </a:r>
            <a:r>
              <a:rPr lang="es-ES" sz="3700" dirty="0"/>
              <a:t> </a:t>
            </a:r>
            <a:r>
              <a:rPr lang="es-ES" sz="3700" dirty="0" err="1"/>
              <a:t>problem</a:t>
            </a:r>
            <a:r>
              <a:rPr lang="es-ES" sz="3700" dirty="0"/>
              <a:t>. </a:t>
            </a:r>
            <a:endParaRPr lang="es-AR" sz="3700" b="1" dirty="0">
              <a:solidFill>
                <a:srgbClr val="0070C0"/>
              </a:solidFill>
              <a:effectLst>
                <a:outerShdw blurRad="38100" dist="38100" dir="2700000" algn="tl">
                  <a:srgbClr val="000000">
                    <a:alpha val="43137"/>
                  </a:srgbClr>
                </a:outerShdw>
              </a:effectLst>
            </a:endParaRPr>
          </a:p>
          <a:p>
            <a:endParaRPr lang="es-AR" dirty="0"/>
          </a:p>
        </p:txBody>
      </p:sp>
      <p:pic>
        <p:nvPicPr>
          <p:cNvPr id="5" name="Audio 4">
            <a:hlinkClick r:id="" action="ppaction://media"/>
            <a:extLst>
              <a:ext uri="{FF2B5EF4-FFF2-40B4-BE49-F238E27FC236}">
                <a16:creationId xmlns="" xmlns:a16="http://schemas.microsoft.com/office/drawing/2014/main" id="{A01D4686-008D-4261-AE43-E77F1A31E27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79822" y="519761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590"/>
    </mc:Choice>
    <mc:Fallback xmlns="">
      <p:transition spd="slow" advTm="143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92087" y="1828800"/>
            <a:ext cx="9998765" cy="4672034"/>
          </a:xfrm>
          <a:ln>
            <a:solidFill>
              <a:srgbClr val="C00000"/>
            </a:solidFill>
          </a:ln>
        </p:spPr>
        <p:txBody>
          <a:bodyPr>
            <a:normAutofit lnSpcReduction="10000"/>
          </a:bodyPr>
          <a:lstStyle/>
          <a:p>
            <a:r>
              <a:rPr lang="es-ES" sz="3600" dirty="0"/>
              <a:t>break </a:t>
            </a:r>
            <a:r>
              <a:rPr lang="es-ES" sz="3600" dirty="0" err="1"/>
              <a:t>away</a:t>
            </a:r>
            <a:r>
              <a:rPr lang="es-AR" sz="3600" dirty="0"/>
              <a:t>		</a:t>
            </a:r>
            <a:r>
              <a:rPr lang="es-ES" sz="3600" dirty="0"/>
              <a:t>soltarse, escapar</a:t>
            </a:r>
            <a:endParaRPr lang="es-AR" sz="3600" dirty="0"/>
          </a:p>
          <a:p>
            <a:r>
              <a:rPr lang="es-ES" sz="3600" dirty="0"/>
              <a:t>break </a:t>
            </a:r>
            <a:r>
              <a:rPr lang="es-ES" sz="3600" dirty="0" err="1"/>
              <a:t>down</a:t>
            </a:r>
            <a:r>
              <a:rPr lang="es-AR" sz="3600" dirty="0"/>
              <a:t>		</a:t>
            </a:r>
            <a:r>
              <a:rPr lang="es-ES" sz="3600" dirty="0"/>
              <a:t>romperse, averiarse</a:t>
            </a:r>
            <a:endParaRPr lang="es-AR" sz="3600" dirty="0"/>
          </a:p>
          <a:p>
            <a:r>
              <a:rPr lang="es-ES" sz="3600" dirty="0"/>
              <a:t>break </a:t>
            </a:r>
            <a:r>
              <a:rPr lang="es-ES" sz="3600" dirty="0" err="1"/>
              <a:t>from</a:t>
            </a:r>
            <a:r>
              <a:rPr lang="es-AR" sz="3600" dirty="0"/>
              <a:t>		</a:t>
            </a:r>
            <a:r>
              <a:rPr lang="es-ES" sz="3600" dirty="0"/>
              <a:t>desprenderse</a:t>
            </a:r>
            <a:endParaRPr lang="es-AR" sz="3600" dirty="0"/>
          </a:p>
          <a:p>
            <a:r>
              <a:rPr lang="es-ES" sz="3600" dirty="0"/>
              <a:t>break in</a:t>
            </a:r>
            <a:r>
              <a:rPr lang="es-AR" sz="3600" dirty="0"/>
              <a:t>			</a:t>
            </a:r>
            <a:r>
              <a:rPr lang="es-ES" sz="3600" dirty="0"/>
              <a:t>forzar, intervenir</a:t>
            </a:r>
            <a:endParaRPr lang="es-AR" sz="3600" dirty="0"/>
          </a:p>
          <a:p>
            <a:r>
              <a:rPr lang="es-ES" sz="3600" dirty="0"/>
              <a:t>break off</a:t>
            </a:r>
            <a:r>
              <a:rPr lang="es-AR" sz="3600" dirty="0"/>
              <a:t>			</a:t>
            </a:r>
            <a:r>
              <a:rPr lang="es-ES" sz="3600" dirty="0"/>
              <a:t>separar, cortar, cesar</a:t>
            </a:r>
            <a:endParaRPr lang="es-AR" sz="3600" dirty="0"/>
          </a:p>
          <a:p>
            <a:r>
              <a:rPr lang="es-ES" sz="3600" dirty="0"/>
              <a:t>break </a:t>
            </a:r>
            <a:r>
              <a:rPr lang="es-ES" sz="3600" dirty="0" err="1"/>
              <a:t>out</a:t>
            </a:r>
            <a:r>
              <a:rPr lang="es-AR" sz="3600" dirty="0"/>
              <a:t>			</a:t>
            </a:r>
            <a:r>
              <a:rPr lang="es-ES" sz="3600" dirty="0"/>
              <a:t>escapar, comenzar</a:t>
            </a:r>
            <a:endParaRPr lang="es-AR" sz="3600" dirty="0"/>
          </a:p>
          <a:p>
            <a:r>
              <a:rPr lang="es-ES" sz="3600" dirty="0"/>
              <a:t>break </a:t>
            </a:r>
            <a:r>
              <a:rPr lang="es-ES" sz="3600" dirty="0" err="1"/>
              <a:t>through</a:t>
            </a:r>
            <a:r>
              <a:rPr lang="es-AR" sz="3600" dirty="0"/>
              <a:t>		</a:t>
            </a:r>
            <a:r>
              <a:rPr lang="es-ES" sz="3600" dirty="0"/>
              <a:t>superar, atravesar</a:t>
            </a:r>
            <a:endParaRPr lang="es-AR" sz="3600" dirty="0"/>
          </a:p>
          <a:p>
            <a:r>
              <a:rPr lang="es-ES" sz="3600" dirty="0"/>
              <a:t>Break up</a:t>
            </a:r>
            <a:r>
              <a:rPr lang="es-AR" sz="3600" dirty="0"/>
              <a:t>			</a:t>
            </a:r>
            <a:r>
              <a:rPr lang="es-ES" sz="3600" dirty="0"/>
              <a:t>Desmenuzar, terminar</a:t>
            </a:r>
            <a:endParaRPr lang="es-AR" sz="3600" dirty="0"/>
          </a:p>
        </p:txBody>
      </p:sp>
      <p:sp>
        <p:nvSpPr>
          <p:cNvPr id="4" name="Rectángulo 3">
            <a:extLst>
              <a:ext uri="{FF2B5EF4-FFF2-40B4-BE49-F238E27FC236}">
                <a16:creationId xmlns="" xmlns:a16="http://schemas.microsoft.com/office/drawing/2014/main" id="{F3011C6D-2F85-4CEE-91DE-F6486A109AF5}"/>
              </a:ext>
            </a:extLst>
          </p:cNvPr>
          <p:cNvSpPr/>
          <p:nvPr/>
        </p:nvSpPr>
        <p:spPr>
          <a:xfrm>
            <a:off x="9820421" y="997803"/>
            <a:ext cx="1877950" cy="830997"/>
          </a:xfrm>
          <a:prstGeom prst="rect">
            <a:avLst/>
          </a:prstGeom>
        </p:spPr>
        <p:txBody>
          <a:bodyPr wrap="none">
            <a:spAutoFit/>
          </a:bodyPr>
          <a:lstStyle/>
          <a:p>
            <a:r>
              <a:rPr lang="es-AR" sz="4800" b="1" dirty="0">
                <a:effectLst>
                  <a:outerShdw blurRad="38100" dist="38100" dir="2700000" algn="tl">
                    <a:srgbClr val="000000">
                      <a:alpha val="43137"/>
                    </a:srgbClr>
                  </a:outerShdw>
                </a:effectLst>
              </a:rPr>
              <a:t>BREAK</a:t>
            </a:r>
            <a:endParaRPr lang="es-AR" sz="4800" dirty="0"/>
          </a:p>
        </p:txBody>
      </p:sp>
      <p:sp>
        <p:nvSpPr>
          <p:cNvPr id="5" name="CuadroTexto 4">
            <a:extLst>
              <a:ext uri="{FF2B5EF4-FFF2-40B4-BE49-F238E27FC236}">
                <a16:creationId xmlns="" xmlns:a16="http://schemas.microsoft.com/office/drawing/2014/main" id="{F4FCE2DF-690A-4916-874D-FE6807437825}"/>
              </a:ext>
            </a:extLst>
          </p:cNvPr>
          <p:cNvSpPr txBox="1"/>
          <p:nvPr/>
        </p:nvSpPr>
        <p:spPr>
          <a:xfrm>
            <a:off x="1292087" y="217724"/>
            <a:ext cx="8120815" cy="1477328"/>
          </a:xfrm>
          <a:prstGeom prst="rect">
            <a:avLst/>
          </a:prstGeom>
          <a:noFill/>
          <a:ln>
            <a:solidFill>
              <a:srgbClr val="FF0000"/>
            </a:solidFill>
          </a:ln>
        </p:spPr>
        <p:txBody>
          <a:bodyPr wrap="square" rtlCol="0">
            <a:spAutoFit/>
          </a:bodyPr>
          <a:lstStyle/>
          <a:p>
            <a:r>
              <a:rPr lang="es-AR" b="1" dirty="0">
                <a:solidFill>
                  <a:srgbClr val="FF0000"/>
                </a:solidFill>
              </a:rPr>
              <a:t>Vea el listado de verbos de dos o más palabras en las páginas 46, 47, 48 y tenga en cuenta lo siguiente: 1- el listado no es exhaustivo, ya que hay muchos más </a:t>
            </a:r>
            <a:r>
              <a:rPr lang="es-AR" b="1" i="1" dirty="0" err="1">
                <a:solidFill>
                  <a:srgbClr val="FF0000"/>
                </a:solidFill>
              </a:rPr>
              <a:t>phrasal</a:t>
            </a:r>
            <a:r>
              <a:rPr lang="es-AR" b="1" i="1" dirty="0">
                <a:solidFill>
                  <a:srgbClr val="FF0000"/>
                </a:solidFill>
              </a:rPr>
              <a:t> </a:t>
            </a:r>
            <a:r>
              <a:rPr lang="es-AR" b="1" i="1" dirty="0" err="1">
                <a:solidFill>
                  <a:srgbClr val="FF0000"/>
                </a:solidFill>
              </a:rPr>
              <a:t>verbs</a:t>
            </a:r>
            <a:r>
              <a:rPr lang="es-AR" b="1" dirty="0">
                <a:solidFill>
                  <a:srgbClr val="FF0000"/>
                </a:solidFill>
              </a:rPr>
              <a:t>, los que deberán buscarse en el diccionario,  2-  cada verbo de la lista puede tener más significados que los presentados allí, por lo tanto también habrá que buscarlos en el diccionario si el significado del listado no parece ser el adecuado.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F468AFD2-B0C9-4C82-A397-6F843B1CBCB7}"/>
              </a:ext>
            </a:extLst>
          </p:cNvPr>
          <p:cNvPicPr>
            <a:picLocks noChangeAspect="1"/>
          </p:cNvPicPr>
          <p:nvPr/>
        </p:nvPicPr>
        <p:blipFill>
          <a:blip r:embed="rId4"/>
          <a:stretch>
            <a:fillRect/>
          </a:stretch>
        </p:blipFill>
        <p:spPr>
          <a:xfrm>
            <a:off x="797076" y="977831"/>
            <a:ext cx="5623601" cy="4902338"/>
          </a:xfrm>
          <a:prstGeom prst="rect">
            <a:avLst/>
          </a:prstGeom>
        </p:spPr>
      </p:pic>
      <p:pic>
        <p:nvPicPr>
          <p:cNvPr id="5" name="Imagen 4">
            <a:extLst>
              <a:ext uri="{FF2B5EF4-FFF2-40B4-BE49-F238E27FC236}">
                <a16:creationId xmlns="" xmlns:a16="http://schemas.microsoft.com/office/drawing/2014/main" id="{535528E8-9DE6-4B3A-B17C-0535BCEE78EE}"/>
              </a:ext>
            </a:extLst>
          </p:cNvPr>
          <p:cNvPicPr>
            <a:picLocks noChangeAspect="1"/>
          </p:cNvPicPr>
          <p:nvPr/>
        </p:nvPicPr>
        <p:blipFill>
          <a:blip r:embed="rId5"/>
          <a:stretch>
            <a:fillRect/>
          </a:stretch>
        </p:blipFill>
        <p:spPr>
          <a:xfrm>
            <a:off x="5624913" y="485742"/>
            <a:ext cx="5770011" cy="4216547"/>
          </a:xfrm>
          <a:prstGeom prst="rect">
            <a:avLst/>
          </a:prstGeom>
        </p:spPr>
      </p:pic>
      <p:pic>
        <p:nvPicPr>
          <p:cNvPr id="6" name="Audio 5">
            <a:hlinkClick r:id="" action="ppaction://media"/>
            <a:extLst>
              <a:ext uri="{FF2B5EF4-FFF2-40B4-BE49-F238E27FC236}">
                <a16:creationId xmlns="" xmlns:a16="http://schemas.microsoft.com/office/drawing/2014/main" id="{A002C5AC-0B24-4BD5-BA99-6F4075FC02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
        <p:nvSpPr>
          <p:cNvPr id="7" name="CuadroTexto 6">
            <a:extLst>
              <a:ext uri="{FF2B5EF4-FFF2-40B4-BE49-F238E27FC236}">
                <a16:creationId xmlns="" xmlns:a16="http://schemas.microsoft.com/office/drawing/2014/main" id="{78956A9E-5C99-485F-9602-21E196E83948}"/>
              </a:ext>
            </a:extLst>
          </p:cNvPr>
          <p:cNvSpPr txBox="1"/>
          <p:nvPr/>
        </p:nvSpPr>
        <p:spPr>
          <a:xfrm>
            <a:off x="1371600" y="147011"/>
            <a:ext cx="2594919" cy="584775"/>
          </a:xfrm>
          <a:prstGeom prst="rect">
            <a:avLst/>
          </a:prstGeom>
          <a:noFill/>
        </p:spPr>
        <p:txBody>
          <a:bodyPr wrap="square" rtlCol="0">
            <a:spAutoFit/>
          </a:bodyPr>
          <a:lstStyle/>
          <a:p>
            <a:r>
              <a:rPr lang="es-AR" sz="3200" b="1" dirty="0"/>
              <a:t>Break off</a:t>
            </a:r>
          </a:p>
        </p:txBody>
      </p:sp>
      <p:sp>
        <p:nvSpPr>
          <p:cNvPr id="8" name="CuadroTexto 7">
            <a:extLst>
              <a:ext uri="{FF2B5EF4-FFF2-40B4-BE49-F238E27FC236}">
                <a16:creationId xmlns="" xmlns:a16="http://schemas.microsoft.com/office/drawing/2014/main" id="{584DEAF5-E6EF-4D2A-94F5-8CD50A90D20E}"/>
              </a:ext>
            </a:extLst>
          </p:cNvPr>
          <p:cNvSpPr txBox="1"/>
          <p:nvPr/>
        </p:nvSpPr>
        <p:spPr>
          <a:xfrm>
            <a:off x="7735330" y="5103341"/>
            <a:ext cx="1878227" cy="584775"/>
          </a:xfrm>
          <a:prstGeom prst="rect">
            <a:avLst/>
          </a:prstGeom>
          <a:noFill/>
        </p:spPr>
        <p:txBody>
          <a:bodyPr wrap="square" rtlCol="0">
            <a:spAutoFit/>
          </a:bodyPr>
          <a:lstStyle/>
          <a:p>
            <a:r>
              <a:rPr lang="es-AR" sz="3200" b="1" dirty="0"/>
              <a:t>Break up</a:t>
            </a:r>
          </a:p>
        </p:txBody>
      </p:sp>
    </p:spTree>
    <p:extLst>
      <p:ext uri="{BB962C8B-B14F-4D97-AF65-F5344CB8AC3E}">
        <p14:creationId xmlns:p14="http://schemas.microsoft.com/office/powerpoint/2010/main" val="1671629752"/>
      </p:ext>
    </p:extLst>
  </p:cSld>
  <p:clrMapOvr>
    <a:masterClrMapping/>
  </p:clrMapOvr>
  <mc:AlternateContent xmlns:mc="http://schemas.openxmlformats.org/markup-compatibility/2006" xmlns:p14="http://schemas.microsoft.com/office/powerpoint/2010/main">
    <mc:Choice Requires="p14">
      <p:transition spd="slow" p14:dur="2000" advTm="42603"/>
    </mc:Choice>
    <mc:Fallback xmlns="">
      <p:transition spd="slow" advTm="42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a:extLst>
              <a:ext uri="{FF2B5EF4-FFF2-40B4-BE49-F238E27FC236}">
                <a16:creationId xmlns="" xmlns:a16="http://schemas.microsoft.com/office/drawing/2014/main" id="{4DA66824-1023-4BB5-877C-A3341FA88E08}"/>
              </a:ext>
            </a:extLst>
          </p:cNvPr>
          <p:cNvPicPr>
            <a:picLocks noGrp="1" noChangeAspect="1"/>
          </p:cNvPicPr>
          <p:nvPr>
            <p:ph idx="1"/>
          </p:nvPr>
        </p:nvPicPr>
        <p:blipFill>
          <a:blip r:embed="rId4"/>
          <a:stretch>
            <a:fillRect/>
          </a:stretch>
        </p:blipFill>
        <p:spPr>
          <a:xfrm>
            <a:off x="838200" y="365125"/>
            <a:ext cx="4455512" cy="3994597"/>
          </a:xfrm>
          <a:prstGeom prst="rect">
            <a:avLst/>
          </a:prstGeom>
        </p:spPr>
      </p:pic>
      <p:pic>
        <p:nvPicPr>
          <p:cNvPr id="5" name="Imagen 4">
            <a:extLst>
              <a:ext uri="{FF2B5EF4-FFF2-40B4-BE49-F238E27FC236}">
                <a16:creationId xmlns="" xmlns:a16="http://schemas.microsoft.com/office/drawing/2014/main" id="{E5DA533D-4AB4-4AC1-AD23-C8F38C2A14F8}"/>
              </a:ext>
            </a:extLst>
          </p:cNvPr>
          <p:cNvPicPr>
            <a:picLocks noChangeAspect="1"/>
          </p:cNvPicPr>
          <p:nvPr/>
        </p:nvPicPr>
        <p:blipFill>
          <a:blip r:embed="rId5"/>
          <a:stretch>
            <a:fillRect/>
          </a:stretch>
        </p:blipFill>
        <p:spPr>
          <a:xfrm>
            <a:off x="3961620" y="4577965"/>
            <a:ext cx="7716327" cy="1714739"/>
          </a:xfrm>
          <a:prstGeom prst="rect">
            <a:avLst/>
          </a:prstGeom>
        </p:spPr>
      </p:pic>
      <p:sp>
        <p:nvSpPr>
          <p:cNvPr id="6" name="CuadroTexto 5">
            <a:extLst>
              <a:ext uri="{FF2B5EF4-FFF2-40B4-BE49-F238E27FC236}">
                <a16:creationId xmlns="" xmlns:a16="http://schemas.microsoft.com/office/drawing/2014/main" id="{B4AA9734-7029-4AF7-8BDA-581C18256B79}"/>
              </a:ext>
            </a:extLst>
          </p:cNvPr>
          <p:cNvSpPr txBox="1"/>
          <p:nvPr/>
        </p:nvSpPr>
        <p:spPr>
          <a:xfrm>
            <a:off x="7080422" y="535690"/>
            <a:ext cx="2990335" cy="707886"/>
          </a:xfrm>
          <a:prstGeom prst="rect">
            <a:avLst/>
          </a:prstGeom>
          <a:noFill/>
          <a:ln>
            <a:solidFill>
              <a:schemeClr val="accent1"/>
            </a:solidFill>
          </a:ln>
        </p:spPr>
        <p:txBody>
          <a:bodyPr wrap="square" rtlCol="0">
            <a:spAutoFit/>
          </a:bodyPr>
          <a:lstStyle/>
          <a:p>
            <a:r>
              <a:rPr lang="es-AR" sz="4000" b="1" dirty="0">
                <a:effectLst>
                  <a:outerShdw blurRad="38100" dist="38100" dir="2700000" algn="tl">
                    <a:srgbClr val="000000">
                      <a:alpha val="43137"/>
                    </a:srgbClr>
                  </a:outerShdw>
                </a:effectLst>
              </a:rPr>
              <a:t>Break </a:t>
            </a:r>
            <a:r>
              <a:rPr lang="es-AR" sz="4000" b="1" dirty="0" err="1">
                <a:effectLst>
                  <a:outerShdw blurRad="38100" dist="38100" dir="2700000" algn="tl">
                    <a:srgbClr val="000000">
                      <a:alpha val="43137"/>
                    </a:srgbClr>
                  </a:outerShdw>
                </a:effectLst>
              </a:rPr>
              <a:t>out</a:t>
            </a:r>
            <a:endParaRPr lang="es-AR" sz="4000" b="1" dirty="0">
              <a:effectLst>
                <a:outerShdw blurRad="38100" dist="38100" dir="2700000" algn="tl">
                  <a:srgbClr val="000000">
                    <a:alpha val="43137"/>
                  </a:srgbClr>
                </a:outerShdw>
              </a:effectLst>
            </a:endParaRPr>
          </a:p>
        </p:txBody>
      </p:sp>
      <p:sp>
        <p:nvSpPr>
          <p:cNvPr id="7" name="CuadroTexto 6">
            <a:extLst>
              <a:ext uri="{FF2B5EF4-FFF2-40B4-BE49-F238E27FC236}">
                <a16:creationId xmlns="" xmlns:a16="http://schemas.microsoft.com/office/drawing/2014/main" id="{AED7205B-101F-44B1-9B03-836FA1BF6EEB}"/>
              </a:ext>
            </a:extLst>
          </p:cNvPr>
          <p:cNvSpPr txBox="1"/>
          <p:nvPr/>
        </p:nvSpPr>
        <p:spPr>
          <a:xfrm>
            <a:off x="5702643" y="2171948"/>
            <a:ext cx="2434280" cy="1569660"/>
          </a:xfrm>
          <a:prstGeom prst="rect">
            <a:avLst/>
          </a:prstGeom>
          <a:noFill/>
          <a:ln>
            <a:solidFill>
              <a:srgbClr val="FF0000"/>
            </a:solidFill>
          </a:ln>
        </p:spPr>
        <p:txBody>
          <a:bodyPr wrap="square" rtlCol="0">
            <a:spAutoFit/>
          </a:bodyPr>
          <a:lstStyle/>
          <a:p>
            <a:r>
              <a:rPr lang="es-AR" sz="2400" b="1" dirty="0"/>
              <a:t>Desatarse</a:t>
            </a:r>
          </a:p>
          <a:p>
            <a:r>
              <a:rPr lang="es-AR" sz="2400" b="1" dirty="0"/>
              <a:t>desencadenarse</a:t>
            </a:r>
          </a:p>
          <a:p>
            <a:r>
              <a:rPr lang="es-AR" sz="2400" b="1" dirty="0"/>
              <a:t>Iniciarse</a:t>
            </a:r>
          </a:p>
          <a:p>
            <a:r>
              <a:rPr lang="es-AR" sz="2400" b="1" dirty="0"/>
              <a:t>comenzar</a:t>
            </a:r>
          </a:p>
        </p:txBody>
      </p:sp>
      <p:sp>
        <p:nvSpPr>
          <p:cNvPr id="9" name="CuadroTexto 8">
            <a:extLst>
              <a:ext uri="{FF2B5EF4-FFF2-40B4-BE49-F238E27FC236}">
                <a16:creationId xmlns="" xmlns:a16="http://schemas.microsoft.com/office/drawing/2014/main" id="{D5B98161-9504-46B2-89EA-B8ABEF852BB1}"/>
              </a:ext>
            </a:extLst>
          </p:cNvPr>
          <p:cNvSpPr txBox="1"/>
          <p:nvPr/>
        </p:nvSpPr>
        <p:spPr>
          <a:xfrm>
            <a:off x="8773297" y="2360141"/>
            <a:ext cx="2298357" cy="830997"/>
          </a:xfrm>
          <a:prstGeom prst="rect">
            <a:avLst/>
          </a:prstGeom>
          <a:noFill/>
          <a:ln>
            <a:solidFill>
              <a:srgbClr val="FF0000"/>
            </a:solidFill>
          </a:ln>
        </p:spPr>
        <p:txBody>
          <a:bodyPr wrap="square" rtlCol="0">
            <a:spAutoFit/>
          </a:bodyPr>
          <a:lstStyle/>
          <a:p>
            <a:r>
              <a:rPr lang="es-AR" sz="2400" b="1" dirty="0"/>
              <a:t>Salir </a:t>
            </a:r>
          </a:p>
          <a:p>
            <a:r>
              <a:rPr lang="es-AR" sz="2400" b="1" dirty="0"/>
              <a:t>escapar</a:t>
            </a:r>
          </a:p>
        </p:txBody>
      </p:sp>
      <p:cxnSp>
        <p:nvCxnSpPr>
          <p:cNvPr id="12" name="Conector recto de flecha 11">
            <a:extLst>
              <a:ext uri="{FF2B5EF4-FFF2-40B4-BE49-F238E27FC236}">
                <a16:creationId xmlns="" xmlns:a16="http://schemas.microsoft.com/office/drawing/2014/main" id="{DC9CE605-7434-44EF-88F7-58FF444733B0}"/>
              </a:ext>
            </a:extLst>
          </p:cNvPr>
          <p:cNvCxnSpPr/>
          <p:nvPr/>
        </p:nvCxnSpPr>
        <p:spPr>
          <a:xfrm flipH="1">
            <a:off x="6549081" y="1313367"/>
            <a:ext cx="741405" cy="8474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Conector recto de flecha 13">
            <a:extLst>
              <a:ext uri="{FF2B5EF4-FFF2-40B4-BE49-F238E27FC236}">
                <a16:creationId xmlns="" xmlns:a16="http://schemas.microsoft.com/office/drawing/2014/main" id="{9C23CD82-25EF-4564-88E9-A5DBB0D125FE}"/>
              </a:ext>
            </a:extLst>
          </p:cNvPr>
          <p:cNvCxnSpPr/>
          <p:nvPr/>
        </p:nvCxnSpPr>
        <p:spPr>
          <a:xfrm>
            <a:off x="8921578" y="1312785"/>
            <a:ext cx="778476" cy="917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ector recto de flecha 17">
            <a:extLst>
              <a:ext uri="{FF2B5EF4-FFF2-40B4-BE49-F238E27FC236}">
                <a16:creationId xmlns="" xmlns:a16="http://schemas.microsoft.com/office/drawing/2014/main" id="{6EFEE356-59A7-4C82-9C80-A57EFB9193DC}"/>
              </a:ext>
            </a:extLst>
          </p:cNvPr>
          <p:cNvCxnSpPr/>
          <p:nvPr/>
        </p:nvCxnSpPr>
        <p:spPr>
          <a:xfrm>
            <a:off x="9922475" y="3323968"/>
            <a:ext cx="0" cy="16928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a:extLst>
              <a:ext uri="{FF2B5EF4-FFF2-40B4-BE49-F238E27FC236}">
                <a16:creationId xmlns="" xmlns:a16="http://schemas.microsoft.com/office/drawing/2014/main" id="{A5BA5BBF-67D9-4892-8255-EBEC57B4A3AC}"/>
              </a:ext>
            </a:extLst>
          </p:cNvPr>
          <p:cNvCxnSpPr>
            <a:stCxn id="7" idx="1"/>
          </p:cNvCxnSpPr>
          <p:nvPr/>
        </p:nvCxnSpPr>
        <p:spPr>
          <a:xfrm flipH="1">
            <a:off x="5293712" y="2956778"/>
            <a:ext cx="408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3" name="Audio 22">
            <a:hlinkClick r:id="" action="ppaction://media"/>
            <a:extLst>
              <a:ext uri="{FF2B5EF4-FFF2-40B4-BE49-F238E27FC236}">
                <a16:creationId xmlns="" xmlns:a16="http://schemas.microsoft.com/office/drawing/2014/main" id="{3C20DAA1-DD18-4341-B428-E23897F29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92249" y="1255933"/>
            <a:ext cx="609600" cy="609600"/>
          </a:xfrm>
          <a:prstGeom prst="rect">
            <a:avLst/>
          </a:prstGeom>
        </p:spPr>
      </p:pic>
    </p:spTree>
    <p:extLst>
      <p:ext uri="{BB962C8B-B14F-4D97-AF65-F5344CB8AC3E}">
        <p14:creationId xmlns:p14="http://schemas.microsoft.com/office/powerpoint/2010/main" val="1244509188"/>
      </p:ext>
    </p:extLst>
  </p:cSld>
  <p:clrMapOvr>
    <a:masterClrMapping/>
  </p:clrMapOvr>
  <mc:AlternateContent xmlns:mc="http://schemas.openxmlformats.org/markup-compatibility/2006" xmlns:p14="http://schemas.microsoft.com/office/powerpoint/2010/main">
    <mc:Choice Requires="p14">
      <p:transition spd="slow" p14:dur="2000" advTm="54733"/>
    </mc:Choice>
    <mc:Fallback xmlns="">
      <p:transition spd="slow" advTm="5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rasal Verbs With GO - English Study Here">
            <a:extLst>
              <a:ext uri="{FF2B5EF4-FFF2-40B4-BE49-F238E27FC236}">
                <a16:creationId xmlns="" xmlns:a16="http://schemas.microsoft.com/office/drawing/2014/main" id="{A4181F76-BAFC-4894-893C-5D33D6A27C9F}"/>
              </a:ext>
            </a:extLst>
          </p:cNvPr>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473771" y="463964"/>
            <a:ext cx="7374564" cy="5898352"/>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 xmlns:a16="http://schemas.microsoft.com/office/drawing/2014/main" id="{BBFADA4F-1426-4CB6-9753-0D6771F44D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61539005"/>
      </p:ext>
    </p:extLst>
  </p:cSld>
  <p:clrMapOvr>
    <a:masterClrMapping/>
  </p:clrMapOvr>
  <mc:AlternateContent xmlns:mc="http://schemas.openxmlformats.org/markup-compatibility/2006" xmlns:p14="http://schemas.microsoft.com/office/powerpoint/2010/main">
    <mc:Choice Requires="p14">
      <p:transition spd="slow" p14:dur="2000" advTm="96744"/>
    </mc:Choice>
    <mc:Fallback xmlns="">
      <p:transition spd="slow" advTm="96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809720" y="428604"/>
            <a:ext cx="8572560" cy="6215106"/>
          </a:xfrm>
          <a:ln w="38100">
            <a:solidFill>
              <a:srgbClr val="FF0000"/>
            </a:solidFill>
          </a:ln>
        </p:spPr>
        <p:txBody>
          <a:bodyPr>
            <a:noAutofit/>
          </a:bodyPr>
          <a:lstStyle/>
          <a:p>
            <a:pPr marL="514350" indent="-514350">
              <a:buNone/>
            </a:pPr>
            <a:r>
              <a:rPr lang="es-ES" sz="2700" dirty="0"/>
              <a:t>					</a:t>
            </a:r>
            <a:r>
              <a:rPr lang="es-ES" sz="4800" b="1" dirty="0">
                <a:solidFill>
                  <a:srgbClr val="FF0000"/>
                </a:solidFill>
                <a:effectLst>
                  <a:outerShdw blurRad="38100" dist="38100" dir="2700000" algn="tl">
                    <a:srgbClr val="000000">
                      <a:alpha val="43137"/>
                    </a:srgbClr>
                  </a:outerShdw>
                </a:effectLst>
              </a:rPr>
              <a:t>GO</a:t>
            </a:r>
          </a:p>
          <a:p>
            <a:pPr marL="514350" indent="-514350">
              <a:buFont typeface="+mj-lt"/>
              <a:buAutoNum type="arabicPeriod"/>
            </a:pPr>
            <a:r>
              <a:rPr lang="es-ES" sz="3600" dirty="0" err="1"/>
              <a:t>go</a:t>
            </a:r>
            <a:r>
              <a:rPr lang="es-ES" sz="3600" dirty="0"/>
              <a:t> </a:t>
            </a:r>
            <a:r>
              <a:rPr lang="es-ES" sz="3600" dirty="0" err="1"/>
              <a:t>across</a:t>
            </a:r>
            <a:r>
              <a:rPr lang="es-ES" sz="3600" dirty="0"/>
              <a:t>		cruzar</a:t>
            </a:r>
            <a:endParaRPr lang="es-AR" sz="3600" dirty="0"/>
          </a:p>
          <a:p>
            <a:pPr marL="514350" indent="-514350">
              <a:buFont typeface="+mj-lt"/>
              <a:buAutoNum type="arabicPeriod"/>
            </a:pPr>
            <a:r>
              <a:rPr lang="es-ES" sz="3600" dirty="0" err="1"/>
              <a:t>go</a:t>
            </a:r>
            <a:r>
              <a:rPr lang="es-ES" sz="3600" dirty="0"/>
              <a:t> </a:t>
            </a:r>
            <a:r>
              <a:rPr lang="es-ES" sz="3600" dirty="0" err="1"/>
              <a:t>against</a:t>
            </a:r>
            <a:r>
              <a:rPr lang="es-ES" sz="3600" dirty="0"/>
              <a:t>		oponerse</a:t>
            </a:r>
            <a:endParaRPr lang="es-AR" sz="3600" dirty="0"/>
          </a:p>
          <a:p>
            <a:pPr marL="514350" indent="-514350">
              <a:buFont typeface="+mj-lt"/>
              <a:buAutoNum type="arabicPeriod"/>
            </a:pPr>
            <a:r>
              <a:rPr lang="es-ES" sz="3600" dirty="0" err="1"/>
              <a:t>go</a:t>
            </a:r>
            <a:r>
              <a:rPr lang="es-ES" sz="3600" dirty="0"/>
              <a:t> </a:t>
            </a:r>
            <a:r>
              <a:rPr lang="es-ES" sz="3600" dirty="0" err="1"/>
              <a:t>along</a:t>
            </a:r>
            <a:r>
              <a:rPr lang="es-ES" sz="3600" dirty="0"/>
              <a:t>   		seguir</a:t>
            </a:r>
          </a:p>
          <a:p>
            <a:pPr marL="514350" indent="-514350">
              <a:buFont typeface="+mj-lt"/>
              <a:buAutoNum type="arabicPeriod"/>
            </a:pPr>
            <a:r>
              <a:rPr lang="es-ES" sz="3600" dirty="0" err="1"/>
              <a:t>go</a:t>
            </a:r>
            <a:r>
              <a:rPr lang="es-ES" sz="3600" dirty="0"/>
              <a:t> </a:t>
            </a:r>
            <a:r>
              <a:rPr lang="es-ES" sz="3600" dirty="0" err="1"/>
              <a:t>along</a:t>
            </a:r>
            <a:r>
              <a:rPr lang="es-ES" sz="3600" dirty="0"/>
              <a:t> </a:t>
            </a:r>
            <a:r>
              <a:rPr lang="es-ES" sz="3600" dirty="0" err="1"/>
              <a:t>with</a:t>
            </a:r>
            <a:r>
              <a:rPr lang="es-ES" sz="3600" dirty="0"/>
              <a:t>	estar de acuerdo	</a:t>
            </a:r>
            <a:endParaRPr lang="es-AR" sz="3600" dirty="0"/>
          </a:p>
          <a:p>
            <a:pPr marL="514350" indent="-514350">
              <a:buFont typeface="+mj-lt"/>
              <a:buAutoNum type="arabicPeriod"/>
            </a:pPr>
            <a:r>
              <a:rPr lang="es-ES" sz="3600" dirty="0" err="1"/>
              <a:t>go</a:t>
            </a:r>
            <a:r>
              <a:rPr lang="es-ES" sz="3600" dirty="0"/>
              <a:t> back		regresar</a:t>
            </a:r>
            <a:endParaRPr lang="es-AR" sz="3600" dirty="0"/>
          </a:p>
          <a:p>
            <a:pPr marL="514350" indent="-514350">
              <a:buFont typeface="+mj-lt"/>
              <a:buAutoNum type="arabicPeriod"/>
            </a:pPr>
            <a:r>
              <a:rPr lang="es-ES" sz="3600" dirty="0" err="1"/>
              <a:t>go</a:t>
            </a:r>
            <a:r>
              <a:rPr lang="es-ES" sz="3600" dirty="0"/>
              <a:t> </a:t>
            </a:r>
            <a:r>
              <a:rPr lang="es-ES" sz="3600" dirty="0" err="1"/>
              <a:t>by</a:t>
            </a:r>
            <a:r>
              <a:rPr lang="es-ES" sz="3600" dirty="0"/>
              <a:t>			pasar por alto</a:t>
            </a:r>
            <a:endParaRPr lang="es-AR" sz="3600" dirty="0"/>
          </a:p>
          <a:p>
            <a:pPr marL="514350" indent="-514350">
              <a:buFont typeface="+mj-lt"/>
              <a:buAutoNum type="arabicPeriod"/>
            </a:pPr>
            <a:r>
              <a:rPr lang="es-ES" sz="3600" dirty="0" err="1"/>
              <a:t>go</a:t>
            </a:r>
            <a:r>
              <a:rPr lang="es-ES" sz="3600" dirty="0"/>
              <a:t> </a:t>
            </a:r>
            <a:r>
              <a:rPr lang="es-ES" sz="3600" dirty="0" err="1"/>
              <a:t>down</a:t>
            </a:r>
            <a:r>
              <a:rPr lang="es-ES" sz="3600" dirty="0"/>
              <a:t>		bajar</a:t>
            </a:r>
            <a:endParaRPr lang="es-AR" sz="3600" dirty="0"/>
          </a:p>
          <a:p>
            <a:pPr marL="514350" indent="-514350">
              <a:buFont typeface="+mj-lt"/>
              <a:buAutoNum type="arabicPeriod"/>
            </a:pPr>
            <a:r>
              <a:rPr lang="es-ES" sz="3600" dirty="0" err="1"/>
              <a:t>go</a:t>
            </a:r>
            <a:r>
              <a:rPr lang="es-ES" sz="3600" dirty="0"/>
              <a:t> forward		avanzar				</a:t>
            </a:r>
            <a:endParaRPr lang="es-AR" sz="3600" b="1" dirty="0">
              <a:solidFill>
                <a:srgbClr val="FF0000"/>
              </a:solidFill>
              <a:effectLst>
                <a:outerShdw blurRad="38100" dist="38100" dir="2700000" algn="tl">
                  <a:srgbClr val="000000">
                    <a:alpha val="43137"/>
                  </a:srgbClr>
                </a:outerShdw>
              </a:effectLst>
            </a:endParaRPr>
          </a:p>
          <a:p>
            <a:pPr marL="514350" indent="-514350">
              <a:buFont typeface="+mj-lt"/>
              <a:buAutoNum type="arabicPeriod"/>
            </a:pPr>
            <a:endParaRPr lang="es-AR" sz="2700" dirty="0"/>
          </a:p>
          <a:p>
            <a:endParaRPr lang="es-AR" sz="2700" dirty="0"/>
          </a:p>
        </p:txBody>
      </p:sp>
    </p:spTree>
    <p:extLst>
      <p:ext uri="{BB962C8B-B14F-4D97-AF65-F5344CB8AC3E}">
        <p14:creationId xmlns:p14="http://schemas.microsoft.com/office/powerpoint/2010/main" val="52483366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511</TotalTime>
  <Words>684</Words>
  <Application>Microsoft Office PowerPoint</Application>
  <PresentationFormat>Personalizado</PresentationFormat>
  <Paragraphs>112</Paragraphs>
  <Slides>24</Slides>
  <Notes>0</Notes>
  <HiddenSlides>0</HiddenSlides>
  <MMClips>10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Tema de Office</vt:lpstr>
      <vt:lpstr>Verbos de dos o más palabras</vt:lpstr>
      <vt:lpstr>Presentación de PowerPoint</vt:lpstr>
      <vt:lpstr>LOOK</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GO</vt:lpstr>
      <vt:lpstr>Presentación de PowerPoint</vt:lpstr>
      <vt:lpstr>Presentación de PowerPoint</vt:lpstr>
      <vt:lpstr>Presentación de PowerPoint</vt:lpstr>
      <vt:lpstr>Keep shale shakers well maintained, and never bypass them. </vt:lpstr>
      <vt:lpstr>Presentación de PowerPoint</vt:lpstr>
      <vt:lpstr>Presentación de PowerPoint</vt:lpstr>
      <vt:lpstr>Presentación de PowerPoint</vt:lpstr>
      <vt:lpstr>Presentación de PowerPoint</vt:lpstr>
      <vt:lpstr>Keep up with= seguir el ritmo, mantenerse al corriente,  seguir el paso, estar al tanto</vt:lpstr>
      <vt:lpstr>manténgase alejado de la maquinaria/ aléjese de la maquinaria</vt:lpstr>
      <vt:lpstr>Keep off            (No meterse en un lugar)</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Gladys</dc:creator>
  <cp:lastModifiedBy>gladysmaba@outlook.com</cp:lastModifiedBy>
  <cp:revision>43</cp:revision>
  <dcterms:created xsi:type="dcterms:W3CDTF">2020-05-07T19:32:01Z</dcterms:created>
  <dcterms:modified xsi:type="dcterms:W3CDTF">2022-06-06T20:14:46Z</dcterms:modified>
</cp:coreProperties>
</file>