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Lst>
  <p:sldSz cx="12192000" cy="6858000"/>
  <p:notesSz cx="6858000" cy="9144000"/>
  <p:defaultText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6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4" d="100"/>
          <a:sy n="74" d="100"/>
        </p:scale>
        <p:origin x="576"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AR"/>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AR"/>
          </a:p>
        </p:txBody>
      </p:sp>
      <p:sp>
        <p:nvSpPr>
          <p:cNvPr id="4" name="Marcador de fecha 3"/>
          <p:cNvSpPr>
            <a:spLocks noGrp="1"/>
          </p:cNvSpPr>
          <p:nvPr>
            <p:ph type="dt" sz="half" idx="10"/>
          </p:nvPr>
        </p:nvSpPr>
        <p:spPr/>
        <p:txBody>
          <a:bodyPr/>
          <a:lstStyle/>
          <a:p>
            <a:fld id="{36988623-82A5-4FF1-A164-225D003BA1B9}" type="datetimeFigureOut">
              <a:rPr lang="es-AR" smtClean="0"/>
              <a:t>10/06/2020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129182544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36988623-82A5-4FF1-A164-225D003BA1B9}" type="datetimeFigureOut">
              <a:rPr lang="es-AR" smtClean="0"/>
              <a:t>10/06/2020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205814313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AR"/>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36988623-82A5-4FF1-A164-225D003BA1B9}" type="datetimeFigureOut">
              <a:rPr lang="es-AR" smtClean="0"/>
              <a:t>10/06/2020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62665074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10"/>
          </p:nvPr>
        </p:nvSpPr>
        <p:spPr/>
        <p:txBody>
          <a:bodyPr/>
          <a:lstStyle/>
          <a:p>
            <a:fld id="{36988623-82A5-4FF1-A164-225D003BA1B9}" type="datetimeFigureOut">
              <a:rPr lang="es-AR" smtClean="0"/>
              <a:t>10/06/2020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110321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36988623-82A5-4FF1-A164-225D003BA1B9}" type="datetimeFigureOut">
              <a:rPr lang="es-AR" smtClean="0"/>
              <a:t>10/06/2020</a:t>
            </a:fld>
            <a:endParaRPr lang="es-AR"/>
          </a:p>
        </p:txBody>
      </p:sp>
      <p:sp>
        <p:nvSpPr>
          <p:cNvPr id="5" name="Marcador de pie de página 4"/>
          <p:cNvSpPr>
            <a:spLocks noGrp="1"/>
          </p:cNvSpPr>
          <p:nvPr>
            <p:ph type="ftr" sz="quarter" idx="11"/>
          </p:nvPr>
        </p:nvSpPr>
        <p:spPr/>
        <p:txBody>
          <a:bodyPr/>
          <a:lstStyle/>
          <a:p>
            <a:endParaRPr lang="es-AR"/>
          </a:p>
        </p:txBody>
      </p:sp>
      <p:sp>
        <p:nvSpPr>
          <p:cNvPr id="6" name="Marcador de número de diapositiva 5"/>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38462053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fecha 4"/>
          <p:cNvSpPr>
            <a:spLocks noGrp="1"/>
          </p:cNvSpPr>
          <p:nvPr>
            <p:ph type="dt" sz="half" idx="10"/>
          </p:nvPr>
        </p:nvSpPr>
        <p:spPr/>
        <p:txBody>
          <a:bodyPr/>
          <a:lstStyle/>
          <a:p>
            <a:fld id="{36988623-82A5-4FF1-A164-225D003BA1B9}" type="datetimeFigureOut">
              <a:rPr lang="es-AR" smtClean="0"/>
              <a:t>10/06/2020</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19107633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7" name="Marcador de fecha 6"/>
          <p:cNvSpPr>
            <a:spLocks noGrp="1"/>
          </p:cNvSpPr>
          <p:nvPr>
            <p:ph type="dt" sz="half" idx="10"/>
          </p:nvPr>
        </p:nvSpPr>
        <p:spPr/>
        <p:txBody>
          <a:bodyPr/>
          <a:lstStyle/>
          <a:p>
            <a:fld id="{36988623-82A5-4FF1-A164-225D003BA1B9}" type="datetimeFigureOut">
              <a:rPr lang="es-AR" smtClean="0"/>
              <a:t>10/06/2020</a:t>
            </a:fld>
            <a:endParaRPr lang="es-AR"/>
          </a:p>
        </p:txBody>
      </p:sp>
      <p:sp>
        <p:nvSpPr>
          <p:cNvPr id="8" name="Marcador de pie de página 7"/>
          <p:cNvSpPr>
            <a:spLocks noGrp="1"/>
          </p:cNvSpPr>
          <p:nvPr>
            <p:ph type="ftr" sz="quarter" idx="11"/>
          </p:nvPr>
        </p:nvSpPr>
        <p:spPr/>
        <p:txBody>
          <a:bodyPr/>
          <a:lstStyle/>
          <a:p>
            <a:endParaRPr lang="es-AR"/>
          </a:p>
        </p:txBody>
      </p:sp>
      <p:sp>
        <p:nvSpPr>
          <p:cNvPr id="9" name="Marcador de número de diapositiva 8"/>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7097000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AR"/>
          </a:p>
        </p:txBody>
      </p:sp>
      <p:sp>
        <p:nvSpPr>
          <p:cNvPr id="3" name="Marcador de fecha 2"/>
          <p:cNvSpPr>
            <a:spLocks noGrp="1"/>
          </p:cNvSpPr>
          <p:nvPr>
            <p:ph type="dt" sz="half" idx="10"/>
          </p:nvPr>
        </p:nvSpPr>
        <p:spPr/>
        <p:txBody>
          <a:bodyPr/>
          <a:lstStyle/>
          <a:p>
            <a:fld id="{36988623-82A5-4FF1-A164-225D003BA1B9}" type="datetimeFigureOut">
              <a:rPr lang="es-AR" smtClean="0"/>
              <a:t>10/06/2020</a:t>
            </a:fld>
            <a:endParaRPr lang="es-AR"/>
          </a:p>
        </p:txBody>
      </p:sp>
      <p:sp>
        <p:nvSpPr>
          <p:cNvPr id="4" name="Marcador de pie de página 3"/>
          <p:cNvSpPr>
            <a:spLocks noGrp="1"/>
          </p:cNvSpPr>
          <p:nvPr>
            <p:ph type="ftr" sz="quarter" idx="11"/>
          </p:nvPr>
        </p:nvSpPr>
        <p:spPr/>
        <p:txBody>
          <a:bodyPr/>
          <a:lstStyle/>
          <a:p>
            <a:endParaRPr lang="es-AR"/>
          </a:p>
        </p:txBody>
      </p:sp>
      <p:sp>
        <p:nvSpPr>
          <p:cNvPr id="5" name="Marcador de número de diapositiva 4"/>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3305305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36988623-82A5-4FF1-A164-225D003BA1B9}" type="datetimeFigureOut">
              <a:rPr lang="es-AR" smtClean="0"/>
              <a:t>10/06/2020</a:t>
            </a:fld>
            <a:endParaRPr lang="es-AR"/>
          </a:p>
        </p:txBody>
      </p:sp>
      <p:sp>
        <p:nvSpPr>
          <p:cNvPr id="3" name="Marcador de pie de página 2"/>
          <p:cNvSpPr>
            <a:spLocks noGrp="1"/>
          </p:cNvSpPr>
          <p:nvPr>
            <p:ph type="ftr" sz="quarter" idx="11"/>
          </p:nvPr>
        </p:nvSpPr>
        <p:spPr/>
        <p:txBody>
          <a:bodyPr/>
          <a:lstStyle/>
          <a:p>
            <a:endParaRPr lang="es-AR"/>
          </a:p>
        </p:txBody>
      </p:sp>
      <p:sp>
        <p:nvSpPr>
          <p:cNvPr id="4" name="Marcador de número de diapositiva 3"/>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22868106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6988623-82A5-4FF1-A164-225D003BA1B9}" type="datetimeFigureOut">
              <a:rPr lang="es-AR" smtClean="0"/>
              <a:t>10/06/2020</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859773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AR"/>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AR"/>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36988623-82A5-4FF1-A164-225D003BA1B9}" type="datetimeFigureOut">
              <a:rPr lang="es-AR" smtClean="0"/>
              <a:t>10/06/2020</a:t>
            </a:fld>
            <a:endParaRPr lang="es-AR"/>
          </a:p>
        </p:txBody>
      </p:sp>
      <p:sp>
        <p:nvSpPr>
          <p:cNvPr id="6" name="Marcador de pie de página 5"/>
          <p:cNvSpPr>
            <a:spLocks noGrp="1"/>
          </p:cNvSpPr>
          <p:nvPr>
            <p:ph type="ftr" sz="quarter" idx="11"/>
          </p:nvPr>
        </p:nvSpPr>
        <p:spPr/>
        <p:txBody>
          <a:bodyPr/>
          <a:lstStyle/>
          <a:p>
            <a:endParaRPr lang="es-AR"/>
          </a:p>
        </p:txBody>
      </p:sp>
      <p:sp>
        <p:nvSpPr>
          <p:cNvPr id="7" name="Marcador de número de diapositiva 6"/>
          <p:cNvSpPr>
            <a:spLocks noGrp="1"/>
          </p:cNvSpPr>
          <p:nvPr>
            <p:ph type="sldNum" sz="quarter" idx="12"/>
          </p:nvPr>
        </p:nvSpPr>
        <p:spPr/>
        <p:txBody>
          <a:bodyPr/>
          <a:lstStyle/>
          <a:p>
            <a:fld id="{D6B10D4B-C0D3-46AD-B4A5-C3ECE439D92E}" type="slidenum">
              <a:rPr lang="es-AR" smtClean="0"/>
              <a:t>‹Nº›</a:t>
            </a:fld>
            <a:endParaRPr lang="es-AR"/>
          </a:p>
        </p:txBody>
      </p:sp>
    </p:spTree>
    <p:extLst>
      <p:ext uri="{BB962C8B-B14F-4D97-AF65-F5344CB8AC3E}">
        <p14:creationId xmlns:p14="http://schemas.microsoft.com/office/powerpoint/2010/main" val="2406460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AR"/>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AR"/>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988623-82A5-4FF1-A164-225D003BA1B9}" type="datetimeFigureOut">
              <a:rPr lang="es-AR" smtClean="0"/>
              <a:t>10/06/2020</a:t>
            </a:fld>
            <a:endParaRPr lang="es-AR"/>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AR"/>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6B10D4B-C0D3-46AD-B4A5-C3ECE439D92E}" type="slidenum">
              <a:rPr lang="es-AR" smtClean="0"/>
              <a:t>‹Nº›</a:t>
            </a:fld>
            <a:endParaRPr lang="es-AR"/>
          </a:p>
        </p:txBody>
      </p:sp>
    </p:spTree>
    <p:extLst>
      <p:ext uri="{BB962C8B-B14F-4D97-AF65-F5344CB8AC3E}">
        <p14:creationId xmlns:p14="http://schemas.microsoft.com/office/powerpoint/2010/main" val="115061233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A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ítulo 1"/>
          <p:cNvSpPr>
            <a:spLocks noGrp="1"/>
          </p:cNvSpPr>
          <p:nvPr>
            <p:ph type="ctrTitle"/>
          </p:nvPr>
        </p:nvSpPr>
        <p:spPr>
          <a:xfrm>
            <a:off x="2438400" y="1600201"/>
            <a:ext cx="7772400" cy="1470025"/>
          </a:xfrm>
        </p:spPr>
        <p:txBody>
          <a:bodyPr>
            <a:normAutofit fontScale="90000"/>
          </a:bodyPr>
          <a:lstStyle/>
          <a:p>
            <a:pPr eaLnBrk="1" hangingPunct="1"/>
            <a:r>
              <a:rPr lang="es-ES" altLang="es-ES" smtClean="0">
                <a:solidFill>
                  <a:srgbClr val="898989"/>
                </a:solidFill>
              </a:rPr>
              <a:t>Licenciatura en Ciencias de la Computación</a:t>
            </a:r>
            <a:br>
              <a:rPr lang="es-ES" altLang="es-ES" smtClean="0">
                <a:solidFill>
                  <a:srgbClr val="898989"/>
                </a:solidFill>
              </a:rPr>
            </a:br>
            <a:endParaRPr lang="es-ES" altLang="es-ES" smtClean="0"/>
          </a:p>
        </p:txBody>
      </p:sp>
      <p:sp>
        <p:nvSpPr>
          <p:cNvPr id="4099" name="Subtítulo 2"/>
          <p:cNvSpPr>
            <a:spLocks noGrp="1"/>
          </p:cNvSpPr>
          <p:nvPr>
            <p:ph type="subTitle" idx="1"/>
          </p:nvPr>
        </p:nvSpPr>
        <p:spPr/>
        <p:txBody>
          <a:bodyPr/>
          <a:lstStyle/>
          <a:p>
            <a:pPr eaLnBrk="1" hangingPunct="1"/>
            <a:r>
              <a:rPr lang="es-ES" altLang="es-ES" smtClean="0">
                <a:solidFill>
                  <a:srgbClr val="898989"/>
                </a:solidFill>
              </a:rPr>
              <a:t>Asignatura: </a:t>
            </a:r>
          </a:p>
          <a:p>
            <a:pPr eaLnBrk="1" hangingPunct="1"/>
            <a:r>
              <a:rPr lang="es-ES" altLang="es-ES" smtClean="0">
                <a:solidFill>
                  <a:srgbClr val="898989"/>
                </a:solidFill>
              </a:rPr>
              <a:t>COMUNICACIÓN TÉCNICA I</a:t>
            </a:r>
          </a:p>
        </p:txBody>
      </p:sp>
      <p:pic>
        <p:nvPicPr>
          <p:cNvPr id="4100" name="6 Imagen" descr="C:\Documents and Settings\Eleonora\Escritorio\logo.pn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000500" y="3048000"/>
            <a:ext cx="4191000" cy="76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24190066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631065"/>
            <a:ext cx="10515600" cy="5545898"/>
          </a:xfrm>
        </p:spPr>
        <p:txBody>
          <a:bodyPr>
            <a:normAutofit lnSpcReduction="10000"/>
          </a:bodyPr>
          <a:lstStyle/>
          <a:p>
            <a:pPr marL="0" indent="0">
              <a:buNone/>
            </a:pPr>
            <a:r>
              <a:rPr lang="es-ES" u="sng" dirty="0"/>
              <a:t>Si el informe es muy </a:t>
            </a:r>
            <a:r>
              <a:rPr lang="es-ES" u="sng" dirty="0" smtClean="0"/>
              <a:t>extenso</a:t>
            </a:r>
            <a:r>
              <a:rPr lang="es-ES" dirty="0" smtClean="0"/>
              <a:t>:</a:t>
            </a:r>
          </a:p>
          <a:p>
            <a:pPr marL="0" indent="0">
              <a:buNone/>
            </a:pPr>
            <a:r>
              <a:rPr lang="es-ES" dirty="0" smtClean="0"/>
              <a:t>Pueden </a:t>
            </a:r>
            <a:r>
              <a:rPr lang="es-ES" dirty="0"/>
              <a:t>incluirse agradecimientos a personas o entidades que han dado apoyo a la elaboración del informe o que han colaborado, aportando datos e información. </a:t>
            </a:r>
            <a:endParaRPr lang="es-ES" dirty="0" smtClean="0"/>
          </a:p>
          <a:p>
            <a:pPr marL="0" indent="0">
              <a:buNone/>
            </a:pPr>
            <a:r>
              <a:rPr lang="es-ES" u="sng" dirty="0" smtClean="0"/>
              <a:t>Cuando </a:t>
            </a:r>
            <a:r>
              <a:rPr lang="es-ES" u="sng" dirty="0"/>
              <a:t>la introducción es muy </a:t>
            </a:r>
            <a:r>
              <a:rPr lang="es-ES" u="sng" dirty="0" smtClean="0"/>
              <a:t>breve</a:t>
            </a:r>
            <a:r>
              <a:rPr lang="es-ES" dirty="0" smtClean="0"/>
              <a:t>:</a:t>
            </a:r>
          </a:p>
          <a:p>
            <a:pPr marL="0" indent="0">
              <a:buNone/>
            </a:pPr>
            <a:r>
              <a:rPr lang="es-ES" dirty="0" smtClean="0"/>
              <a:t> </a:t>
            </a:r>
            <a:r>
              <a:rPr lang="es-ES" dirty="0"/>
              <a:t>por ejemplo, si consta de dos o tres párrafos, no hace falta poner título. Si es más larga, en cambio, es mejor indicar que se trata de la introducción. </a:t>
            </a:r>
            <a:endParaRPr lang="es-ES" dirty="0" smtClean="0"/>
          </a:p>
          <a:p>
            <a:pPr marL="0" indent="0">
              <a:buNone/>
            </a:pPr>
            <a:r>
              <a:rPr lang="es-ES" dirty="0"/>
              <a:t/>
            </a:r>
            <a:br>
              <a:rPr lang="es-ES" dirty="0"/>
            </a:br>
            <a:r>
              <a:rPr lang="es-ES" dirty="0"/>
              <a:t>El texto de la introducción debe ser muy conciso, pero al mismo tiempo debe resultar atrayente, para que el lector se sienta motivado en la lectura. </a:t>
            </a:r>
            <a:br>
              <a:rPr lang="es-ES" dirty="0"/>
            </a:br>
            <a:endParaRPr lang="es-AR" dirty="0"/>
          </a:p>
          <a:p>
            <a:endParaRPr lang="es-AR" dirty="0"/>
          </a:p>
          <a:p>
            <a:endParaRPr lang="es-AR" dirty="0"/>
          </a:p>
        </p:txBody>
      </p:sp>
      <p:sp>
        <p:nvSpPr>
          <p:cNvPr id="4" name="Rectángulo 3"/>
          <p:cNvSpPr/>
          <p:nvPr/>
        </p:nvSpPr>
        <p:spPr>
          <a:xfrm>
            <a:off x="862884" y="4198513"/>
            <a:ext cx="10490916" cy="1120462"/>
          </a:xfrm>
          <a:prstGeom prst="rect">
            <a:avLst/>
          </a:prstGeom>
          <a:noFill/>
          <a:ln>
            <a:solidFill>
              <a:srgbClr val="0070C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1304599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437882"/>
            <a:ext cx="10515600" cy="5739081"/>
          </a:xfrm>
        </p:spPr>
        <p:txBody>
          <a:bodyPr>
            <a:normAutofit/>
          </a:bodyPr>
          <a:lstStyle/>
          <a:p>
            <a:pPr marL="0" indent="0">
              <a:buNone/>
            </a:pPr>
            <a:r>
              <a:rPr lang="es-ES" dirty="0"/>
              <a:t>Los primeros párrafos de la introducción </a:t>
            </a:r>
            <a:endParaRPr lang="es-ES" dirty="0" smtClean="0"/>
          </a:p>
          <a:p>
            <a:pPr marL="0" indent="0">
              <a:buNone/>
            </a:pPr>
            <a:r>
              <a:rPr lang="es-ES" dirty="0" smtClean="0"/>
              <a:t>deben </a:t>
            </a:r>
            <a:r>
              <a:rPr lang="es-ES" dirty="0"/>
              <a:t>ocuparse </a:t>
            </a:r>
            <a:r>
              <a:rPr lang="es-ES" dirty="0" smtClean="0"/>
              <a:t>de        </a:t>
            </a:r>
            <a:r>
              <a:rPr lang="es-ES" dirty="0" err="1" smtClean="0"/>
              <a:t>de</a:t>
            </a:r>
            <a:r>
              <a:rPr lang="es-ES" dirty="0" smtClean="0"/>
              <a:t> </a:t>
            </a:r>
            <a:r>
              <a:rPr lang="es-ES" dirty="0"/>
              <a:t>qué trata el informe, </a:t>
            </a:r>
            <a:endParaRPr lang="es-ES" dirty="0" smtClean="0"/>
          </a:p>
          <a:p>
            <a:pPr marL="0" indent="0">
              <a:buNone/>
            </a:pPr>
            <a:r>
              <a:rPr lang="es-ES" dirty="0"/>
              <a:t> </a:t>
            </a:r>
            <a:r>
              <a:rPr lang="es-ES" dirty="0" smtClean="0"/>
              <a:t>                                         quién </a:t>
            </a:r>
            <a:r>
              <a:rPr lang="es-ES" dirty="0"/>
              <a:t>pidió que se hiciera, </a:t>
            </a:r>
            <a:endParaRPr lang="es-ES" dirty="0" smtClean="0"/>
          </a:p>
          <a:p>
            <a:pPr marL="0" indent="0">
              <a:buNone/>
            </a:pPr>
            <a:r>
              <a:rPr lang="es-ES" dirty="0"/>
              <a:t> </a:t>
            </a:r>
            <a:r>
              <a:rPr lang="es-ES" dirty="0" smtClean="0"/>
              <a:t>                                         a </a:t>
            </a:r>
            <a:r>
              <a:rPr lang="es-ES" dirty="0"/>
              <a:t>quién se lo pidió </a:t>
            </a:r>
          </a:p>
          <a:p>
            <a:pPr marL="0" indent="0">
              <a:buNone/>
            </a:pPr>
            <a:r>
              <a:rPr lang="es-ES" dirty="0" smtClean="0"/>
              <a:t>                                          por qué fue solicitado</a:t>
            </a:r>
          </a:p>
          <a:p>
            <a:pPr marL="0" indent="0">
              <a:buNone/>
            </a:pPr>
            <a:endParaRPr lang="es-ES" dirty="0" smtClean="0"/>
          </a:p>
          <a:p>
            <a:pPr marL="0" indent="0">
              <a:buNone/>
            </a:pPr>
            <a:r>
              <a:rPr lang="es-ES" dirty="0"/>
              <a:t> </a:t>
            </a:r>
            <a:r>
              <a:rPr lang="es-ES" dirty="0" smtClean="0"/>
              <a:t>                                 </a:t>
            </a:r>
            <a:r>
              <a:rPr lang="es-ES" dirty="0"/>
              <a:t>los solicitantes y de la finalidad del </a:t>
            </a:r>
            <a:r>
              <a:rPr lang="es-ES" dirty="0" smtClean="0"/>
              <a:t>estudio </a:t>
            </a:r>
          </a:p>
          <a:p>
            <a:endParaRPr lang="es-AR" dirty="0"/>
          </a:p>
        </p:txBody>
      </p:sp>
      <p:cxnSp>
        <p:nvCxnSpPr>
          <p:cNvPr id="9" name="Conector recto de flecha 8"/>
          <p:cNvCxnSpPr/>
          <p:nvPr/>
        </p:nvCxnSpPr>
        <p:spPr>
          <a:xfrm flipV="1">
            <a:off x="3734873" y="1236372"/>
            <a:ext cx="463640" cy="1287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Conector recto de flecha 10"/>
          <p:cNvCxnSpPr/>
          <p:nvPr/>
        </p:nvCxnSpPr>
        <p:spPr>
          <a:xfrm>
            <a:off x="3734873" y="1300766"/>
            <a:ext cx="528034" cy="30909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Conector recto de flecha 12"/>
          <p:cNvCxnSpPr/>
          <p:nvPr/>
        </p:nvCxnSpPr>
        <p:spPr>
          <a:xfrm>
            <a:off x="3734873" y="1300766"/>
            <a:ext cx="528034" cy="82424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Conector recto de flecha 14"/>
          <p:cNvCxnSpPr/>
          <p:nvPr/>
        </p:nvCxnSpPr>
        <p:spPr>
          <a:xfrm>
            <a:off x="3734873" y="1300766"/>
            <a:ext cx="528034" cy="128788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6" name="Flecha abajo 15"/>
          <p:cNvSpPr/>
          <p:nvPr/>
        </p:nvSpPr>
        <p:spPr>
          <a:xfrm>
            <a:off x="5525036" y="2910624"/>
            <a:ext cx="425003" cy="540913"/>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85380202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605307"/>
            <a:ext cx="10515600" cy="5571656"/>
          </a:xfrm>
        </p:spPr>
        <p:txBody>
          <a:bodyPr/>
          <a:lstStyle/>
          <a:p>
            <a:pPr marL="0" indent="0">
              <a:buNone/>
            </a:pPr>
            <a:r>
              <a:rPr lang="es-ES" sz="2400" dirty="0"/>
              <a:t>Además de resumir el contenido del informe, en la introducción se debe hacer referencia a los siguientes aspectos:</a:t>
            </a:r>
            <a:endParaRPr lang="es-AR" sz="2400" dirty="0"/>
          </a:p>
          <a:p>
            <a:r>
              <a:rPr lang="es-ES" sz="2400" dirty="0" smtClean="0"/>
              <a:t>Finalidad </a:t>
            </a:r>
            <a:r>
              <a:rPr lang="es-ES" sz="2400" dirty="0"/>
              <a:t>u objetivos del informe. </a:t>
            </a:r>
            <a:endParaRPr lang="es-ES" sz="2400" dirty="0" smtClean="0"/>
          </a:p>
          <a:p>
            <a:r>
              <a:rPr lang="es-ES" sz="2400" dirty="0" smtClean="0"/>
              <a:t>Metodología </a:t>
            </a:r>
            <a:r>
              <a:rPr lang="es-ES" sz="2400" dirty="0"/>
              <a:t>que se ha seguido para elaborar el informe. </a:t>
            </a:r>
            <a:endParaRPr lang="es-ES" sz="2400" dirty="0" smtClean="0"/>
          </a:p>
          <a:p>
            <a:r>
              <a:rPr lang="es-ES" sz="2400" dirty="0" smtClean="0"/>
              <a:t>Conclusiones </a:t>
            </a:r>
            <a:r>
              <a:rPr lang="es-ES" sz="2400" dirty="0"/>
              <a:t>y recomendaciones del informe. </a:t>
            </a:r>
          </a:p>
          <a:p>
            <a:pPr marL="0" indent="0">
              <a:buNone/>
            </a:pPr>
            <a:r>
              <a:rPr lang="es-ES" dirty="0" smtClean="0">
                <a:solidFill>
                  <a:schemeClr val="accent6">
                    <a:lumMod val="75000"/>
                  </a:schemeClr>
                </a:solidFill>
              </a:rPr>
              <a:t>Importante: </a:t>
            </a:r>
          </a:p>
          <a:p>
            <a:pPr marL="0" indent="0">
              <a:buNone/>
            </a:pPr>
            <a:r>
              <a:rPr lang="es-ES" sz="2400" dirty="0"/>
              <a:t>¿</a:t>
            </a:r>
            <a:r>
              <a:rPr lang="es-ES" sz="2400" dirty="0" smtClean="0"/>
              <a:t>Como redactar un objetivo?</a:t>
            </a:r>
          </a:p>
          <a:p>
            <a:pPr marL="0" indent="0">
              <a:buNone/>
            </a:pPr>
            <a:r>
              <a:rPr lang="es-ES" sz="2400" dirty="0" smtClean="0"/>
              <a:t>Siempre desde el punto de vista del lector y no de nuestras intencionalidades. El objetivo es lo que se pretende que el lector LOGRE luego de la lectura del informe.</a:t>
            </a:r>
          </a:p>
          <a:p>
            <a:pPr marL="0" indent="0">
              <a:buNone/>
            </a:pPr>
            <a:r>
              <a:rPr lang="es-ES" sz="1800" dirty="0" smtClean="0"/>
              <a:t>Ejemplo: </a:t>
            </a:r>
          </a:p>
          <a:p>
            <a:pPr marL="0" indent="0">
              <a:buNone/>
            </a:pPr>
            <a:r>
              <a:rPr lang="es-ES" sz="1800" i="1" dirty="0" smtClean="0"/>
              <a:t>Comprender el funcionamiento de la máquina AB1compact, analizando sus funciones e identificando sus partes componentes</a:t>
            </a:r>
          </a:p>
          <a:p>
            <a:pPr marL="0" indent="0">
              <a:buNone/>
            </a:pPr>
            <a:r>
              <a:rPr lang="es-ES" sz="1800" b="1" dirty="0" smtClean="0"/>
              <a:t>La estructura es: VERBO + OBJETO + CONDICIÓN</a:t>
            </a:r>
            <a:endParaRPr lang="es-AR" sz="1800" b="1" dirty="0"/>
          </a:p>
        </p:txBody>
      </p:sp>
    </p:spTree>
    <p:extLst>
      <p:ext uri="{BB962C8B-B14F-4D97-AF65-F5344CB8AC3E}">
        <p14:creationId xmlns:p14="http://schemas.microsoft.com/office/powerpoint/2010/main" val="49930375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695459"/>
            <a:ext cx="10515600" cy="5481504"/>
          </a:xfrm>
        </p:spPr>
        <p:txBody>
          <a:bodyPr>
            <a:normAutofit fontScale="85000" lnSpcReduction="20000"/>
          </a:bodyPr>
          <a:lstStyle/>
          <a:p>
            <a:pPr marL="0" indent="0">
              <a:buNone/>
            </a:pPr>
            <a:r>
              <a:rPr lang="es-ES" b="1" dirty="0" smtClean="0"/>
              <a:t> Cuerpo </a:t>
            </a:r>
            <a:r>
              <a:rPr lang="es-ES" b="1" dirty="0"/>
              <a:t>o desarrollo:</a:t>
            </a:r>
            <a:r>
              <a:rPr lang="es-ES" dirty="0"/>
              <a:t> </a:t>
            </a:r>
            <a:endParaRPr lang="es-ES" dirty="0" smtClean="0"/>
          </a:p>
          <a:p>
            <a:pPr marL="0" indent="0">
              <a:buNone/>
            </a:pPr>
            <a:r>
              <a:rPr lang="es-ES" dirty="0"/>
              <a:t/>
            </a:r>
            <a:br>
              <a:rPr lang="es-ES" dirty="0"/>
            </a:br>
            <a:r>
              <a:rPr lang="es-ES" dirty="0" smtClean="0"/>
              <a:t>Es </a:t>
            </a:r>
            <a:r>
              <a:rPr lang="es-ES" dirty="0"/>
              <a:t>la parte más extensa del informe. </a:t>
            </a:r>
            <a:endParaRPr lang="es-ES" dirty="0" smtClean="0"/>
          </a:p>
          <a:p>
            <a:pPr marL="0" indent="0">
              <a:buNone/>
            </a:pPr>
            <a:r>
              <a:rPr lang="es-ES" dirty="0" smtClean="0"/>
              <a:t>puede subdividirse en      capítulos</a:t>
            </a:r>
          </a:p>
          <a:p>
            <a:pPr marL="0" indent="0">
              <a:buNone/>
            </a:pPr>
            <a:r>
              <a:rPr lang="es-ES" dirty="0" smtClean="0"/>
              <a:t>                                               secciones         debe ser una unidad sistemática</a:t>
            </a:r>
            <a:endParaRPr lang="es-ES" dirty="0"/>
          </a:p>
          <a:p>
            <a:pPr marL="0" indent="0">
              <a:buNone/>
            </a:pPr>
            <a:r>
              <a:rPr lang="es-ES" dirty="0" smtClean="0"/>
              <a:t>                                             temas</a:t>
            </a:r>
          </a:p>
          <a:p>
            <a:pPr marL="0" indent="0">
              <a:buNone/>
            </a:pPr>
            <a:r>
              <a:rPr lang="es-ES" dirty="0" smtClean="0"/>
              <a:t> </a:t>
            </a:r>
            <a:r>
              <a:rPr lang="es-ES" dirty="0"/>
              <a:t>	</a:t>
            </a:r>
            <a:r>
              <a:rPr lang="es-ES" dirty="0" smtClean="0"/>
              <a:t>					</a:t>
            </a:r>
          </a:p>
          <a:p>
            <a:pPr marL="0" indent="0">
              <a:buNone/>
            </a:pPr>
            <a:r>
              <a:rPr lang="es-ES" dirty="0"/>
              <a:t>	</a:t>
            </a:r>
            <a:r>
              <a:rPr lang="es-ES" dirty="0" smtClean="0"/>
              <a:t>					pero</a:t>
            </a:r>
            <a:r>
              <a:rPr lang="es-ES" dirty="0"/>
              <a:t>, cada división del tema debe ser </a:t>
            </a:r>
            <a:r>
              <a:rPr lang="es-ES" dirty="0" smtClean="0"/>
              <a:t>natural, organizada </a:t>
            </a:r>
            <a:r>
              <a:rPr lang="es-ES" dirty="0"/>
              <a:t>de tal modo que se muestre como un todo a lo largo del texto. Es en esta parte donde </a:t>
            </a:r>
            <a:r>
              <a:rPr lang="es-ES" dirty="0">
                <a:solidFill>
                  <a:schemeClr val="accent6">
                    <a:lumMod val="75000"/>
                  </a:schemeClr>
                </a:solidFill>
              </a:rPr>
              <a:t>se desarrollan los análisis </a:t>
            </a:r>
            <a:r>
              <a:rPr lang="es-ES" dirty="0"/>
              <a:t>y surgen paulatinamente los </a:t>
            </a:r>
            <a:r>
              <a:rPr lang="es-ES" dirty="0">
                <a:solidFill>
                  <a:schemeClr val="accent6">
                    <a:lumMod val="75000"/>
                  </a:schemeClr>
                </a:solidFill>
              </a:rPr>
              <a:t>hallazgos</a:t>
            </a:r>
            <a:r>
              <a:rPr lang="es-ES" dirty="0"/>
              <a:t> que servirán de base para formular las </a:t>
            </a:r>
            <a:r>
              <a:rPr lang="es-ES" dirty="0">
                <a:solidFill>
                  <a:schemeClr val="accent6">
                    <a:lumMod val="75000"/>
                  </a:schemeClr>
                </a:solidFill>
              </a:rPr>
              <a:t>conclusiones. </a:t>
            </a:r>
            <a:endParaRPr lang="es-ES" dirty="0" smtClean="0">
              <a:solidFill>
                <a:schemeClr val="accent6">
                  <a:lumMod val="75000"/>
                </a:schemeClr>
              </a:solidFill>
            </a:endParaRPr>
          </a:p>
          <a:p>
            <a:pPr marL="0" indent="0">
              <a:buNone/>
            </a:pPr>
            <a:r>
              <a:rPr lang="es-ES" dirty="0">
                <a:solidFill>
                  <a:schemeClr val="accent6">
                    <a:lumMod val="75000"/>
                  </a:schemeClr>
                </a:solidFill>
              </a:rPr>
              <a:t/>
            </a:r>
            <a:br>
              <a:rPr lang="es-ES" dirty="0">
                <a:solidFill>
                  <a:schemeClr val="accent6">
                    <a:lumMod val="75000"/>
                  </a:schemeClr>
                </a:solidFill>
              </a:rPr>
            </a:br>
            <a:r>
              <a:rPr lang="es-ES" dirty="0"/>
              <a:t>Conviene recalcar que no se trata de una copia textual de los temas que aparecen en los libros o bibliografía consultada, sino más bien es una síntesis comprensiva de lo investigado </a:t>
            </a:r>
            <a:br>
              <a:rPr lang="es-ES" dirty="0"/>
            </a:br>
            <a:r>
              <a:rPr lang="es-ES" dirty="0"/>
              <a:t/>
            </a:r>
            <a:br>
              <a:rPr lang="es-ES" dirty="0"/>
            </a:br>
            <a:endParaRPr lang="es-AR" dirty="0"/>
          </a:p>
        </p:txBody>
      </p:sp>
      <p:cxnSp>
        <p:nvCxnSpPr>
          <p:cNvPr id="5" name="Conector recto de flecha 4"/>
          <p:cNvCxnSpPr/>
          <p:nvPr/>
        </p:nvCxnSpPr>
        <p:spPr>
          <a:xfrm>
            <a:off x="3689798" y="1951148"/>
            <a:ext cx="36060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Conector recto de flecha 6"/>
          <p:cNvCxnSpPr/>
          <p:nvPr/>
        </p:nvCxnSpPr>
        <p:spPr>
          <a:xfrm>
            <a:off x="3734874" y="1983345"/>
            <a:ext cx="360608" cy="29621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0" name="Conector recto de flecha 9"/>
          <p:cNvCxnSpPr/>
          <p:nvPr/>
        </p:nvCxnSpPr>
        <p:spPr>
          <a:xfrm>
            <a:off x="3689798" y="1951148"/>
            <a:ext cx="270456" cy="65682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1" name="Cerrar llave 10"/>
          <p:cNvSpPr/>
          <p:nvPr/>
        </p:nvSpPr>
        <p:spPr>
          <a:xfrm>
            <a:off x="5653825" y="1803042"/>
            <a:ext cx="167426" cy="1184857"/>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es-AR"/>
          </a:p>
        </p:txBody>
      </p:sp>
      <p:sp>
        <p:nvSpPr>
          <p:cNvPr id="12" name="Flecha abajo 11"/>
          <p:cNvSpPr/>
          <p:nvPr/>
        </p:nvSpPr>
        <p:spPr>
          <a:xfrm>
            <a:off x="7379594" y="2446985"/>
            <a:ext cx="270457" cy="631065"/>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13" name="Rectángulo 12"/>
          <p:cNvSpPr/>
          <p:nvPr/>
        </p:nvSpPr>
        <p:spPr>
          <a:xfrm>
            <a:off x="837126" y="4610637"/>
            <a:ext cx="10637949" cy="991673"/>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47312882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476518"/>
            <a:ext cx="10515600" cy="5700445"/>
          </a:xfrm>
        </p:spPr>
        <p:txBody>
          <a:bodyPr/>
          <a:lstStyle/>
          <a:p>
            <a:pPr marL="0" indent="0">
              <a:buNone/>
            </a:pPr>
            <a:r>
              <a:rPr lang="es-ES" dirty="0" smtClean="0"/>
              <a:t>El </a:t>
            </a:r>
            <a:r>
              <a:rPr lang="es-ES" dirty="0"/>
              <a:t>desarrollo del informe es en esencia la fundamentación lógica, minuciosa y gradual de la investigación, cuya finalidad es exponer hechos, analizarlos, valorarlos y, algunas veces, tratar de demostrar determinadas hipótesis en relación con dichos planteamientos. En este último caso, formulada la hipótesis de trabajo y expuestos los hechos que integran el meollo de los diversos aspectos del problema, se desarrollan los argumentos cuya justificación lógica se propone. </a:t>
            </a:r>
            <a:endParaRPr lang="es-ES" dirty="0" smtClean="0"/>
          </a:p>
          <a:p>
            <a:pPr marL="0" indent="0">
              <a:buNone/>
            </a:pPr>
            <a:r>
              <a:rPr lang="es-ES" dirty="0"/>
              <a:t/>
            </a:r>
            <a:br>
              <a:rPr lang="es-ES" dirty="0"/>
            </a:br>
            <a:r>
              <a:rPr lang="es-ES" dirty="0"/>
              <a:t>Cada una de las secciones o capítulos, al abordar una frase o aspecto específico del problema estudiado, contribuye a esclarecer el panorama total del mismo.  </a:t>
            </a:r>
            <a:endParaRPr lang="es-AR" dirty="0"/>
          </a:p>
        </p:txBody>
      </p:sp>
      <p:sp>
        <p:nvSpPr>
          <p:cNvPr id="4" name="Rectángulo 3"/>
          <p:cNvSpPr/>
          <p:nvPr/>
        </p:nvSpPr>
        <p:spPr>
          <a:xfrm>
            <a:off x="837127" y="347730"/>
            <a:ext cx="10792496" cy="2871988"/>
          </a:xfrm>
          <a:prstGeom prst="rect">
            <a:avLst/>
          </a:prstGeom>
          <a:noFill/>
          <a:ln>
            <a:solidFill>
              <a:srgbClr val="00B05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28916431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normAutofit/>
          </a:bodyPr>
          <a:lstStyle/>
          <a:p>
            <a:r>
              <a:rPr lang="es-ES" sz="2800" b="1" dirty="0" smtClean="0"/>
              <a:t>2.Parte </a:t>
            </a:r>
            <a:r>
              <a:rPr lang="es-ES" sz="2800" b="1" dirty="0"/>
              <a:t>final: </a:t>
            </a:r>
            <a:endParaRPr lang="es-AR" sz="2800" dirty="0"/>
          </a:p>
        </p:txBody>
      </p:sp>
      <p:sp>
        <p:nvSpPr>
          <p:cNvPr id="3" name="Marcador de contenido 2"/>
          <p:cNvSpPr>
            <a:spLocks noGrp="1"/>
          </p:cNvSpPr>
          <p:nvPr>
            <p:ph idx="1"/>
          </p:nvPr>
        </p:nvSpPr>
        <p:spPr>
          <a:xfrm>
            <a:off x="838200" y="1275008"/>
            <a:ext cx="10515600" cy="4901955"/>
          </a:xfrm>
        </p:spPr>
        <p:txBody>
          <a:bodyPr>
            <a:normAutofit fontScale="92500" lnSpcReduction="10000"/>
          </a:bodyPr>
          <a:lstStyle/>
          <a:p>
            <a:pPr marL="0" indent="0">
              <a:buNone/>
            </a:pPr>
            <a:r>
              <a:rPr lang="es-AR" b="1" dirty="0" smtClean="0"/>
              <a:t>Conclusión</a:t>
            </a:r>
          </a:p>
          <a:p>
            <a:pPr marL="0" indent="0">
              <a:buNone/>
            </a:pPr>
            <a:r>
              <a:rPr lang="es-ES" dirty="0"/>
              <a:t>Las conclusiones son la parte final de cualquier proceso de </a:t>
            </a:r>
            <a:r>
              <a:rPr lang="es-ES" dirty="0" smtClean="0"/>
              <a:t>investigación.</a:t>
            </a:r>
          </a:p>
          <a:p>
            <a:pPr marL="0" indent="0">
              <a:buNone/>
            </a:pPr>
            <a:r>
              <a:rPr lang="es-ES" dirty="0" smtClean="0"/>
              <a:t>Se </a:t>
            </a:r>
            <a:r>
              <a:rPr lang="es-ES" dirty="0"/>
              <a:t>debe </a:t>
            </a:r>
            <a:r>
              <a:rPr lang="es-ES" dirty="0" smtClean="0"/>
              <a:t>señalar </a:t>
            </a:r>
            <a:r>
              <a:rPr lang="es-ES" dirty="0"/>
              <a:t>lo más importante que encontró en el desarrollo o cuerpo de informe. </a:t>
            </a:r>
            <a:endParaRPr lang="es-ES" dirty="0" smtClean="0"/>
          </a:p>
          <a:p>
            <a:pPr marL="0" indent="0">
              <a:buNone/>
            </a:pPr>
            <a:r>
              <a:rPr lang="es-ES" dirty="0"/>
              <a:t/>
            </a:r>
            <a:br>
              <a:rPr lang="es-ES" dirty="0"/>
            </a:br>
            <a:r>
              <a:rPr lang="es-ES" dirty="0"/>
              <a:t>No existe </a:t>
            </a:r>
            <a:r>
              <a:rPr lang="es-ES" dirty="0" smtClean="0"/>
              <a:t>un formato establecido, </a:t>
            </a:r>
            <a:r>
              <a:rPr lang="es-ES" dirty="0"/>
              <a:t>por lo que muchas veces se coloca información que no tiene nada que ver con su real </a:t>
            </a:r>
            <a:r>
              <a:rPr lang="es-ES" dirty="0" smtClean="0"/>
              <a:t>contenido.</a:t>
            </a:r>
          </a:p>
          <a:p>
            <a:pPr marL="0" indent="0">
              <a:buNone/>
            </a:pPr>
            <a:r>
              <a:rPr lang="es-ES" dirty="0" smtClean="0"/>
              <a:t>La conclusión  hace </a:t>
            </a:r>
            <a:r>
              <a:rPr lang="es-ES" dirty="0"/>
              <a:t>referencia a los resultados concretos que se obtuvieron en el desarrollo de la investigación y que fueron presentados ampliamente en el desarrollo, prácticamente es un resumen sintético de los puntos más importantes y </a:t>
            </a:r>
            <a:r>
              <a:rPr lang="es-ES" dirty="0" smtClean="0"/>
              <a:t>significativos, tanto para el/los autor/es, como para el lector/es.</a:t>
            </a:r>
            <a:r>
              <a:rPr lang="es-ES" dirty="0"/>
              <a:t/>
            </a:r>
            <a:br>
              <a:rPr lang="es-ES" dirty="0"/>
            </a:br>
            <a:endParaRPr lang="es-AR" b="1" dirty="0"/>
          </a:p>
        </p:txBody>
      </p:sp>
    </p:spTree>
    <p:extLst>
      <p:ext uri="{BB962C8B-B14F-4D97-AF65-F5344CB8AC3E}">
        <p14:creationId xmlns:p14="http://schemas.microsoft.com/office/powerpoint/2010/main" val="29821676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656823"/>
            <a:ext cx="10515600" cy="5520140"/>
          </a:xfrm>
        </p:spPr>
        <p:txBody>
          <a:bodyPr>
            <a:normAutofit/>
          </a:bodyPr>
          <a:lstStyle/>
          <a:p>
            <a:pPr marL="0" indent="0">
              <a:buNone/>
            </a:pPr>
            <a:r>
              <a:rPr lang="es-ES" b="1" dirty="0"/>
              <a:t>Recomendaciones: </a:t>
            </a:r>
            <a:br>
              <a:rPr lang="es-ES" b="1" dirty="0"/>
            </a:br>
            <a:r>
              <a:rPr lang="es-ES" dirty="0"/>
              <a:t>Las recomendaciones constituyen el instrumento del informe, dónde la creatividad </a:t>
            </a:r>
            <a:r>
              <a:rPr lang="es-ES" dirty="0" smtClean="0"/>
              <a:t>de quien/es </a:t>
            </a:r>
            <a:r>
              <a:rPr lang="es-ES" dirty="0"/>
              <a:t>lo </a:t>
            </a:r>
            <a:r>
              <a:rPr lang="es-ES" dirty="0" smtClean="0"/>
              <a:t>realiza/n </a:t>
            </a:r>
            <a:r>
              <a:rPr lang="es-ES" dirty="0"/>
              <a:t>se pone de manifiesto en el planteamiento de políticas, estrategias y medidas de acción a tomar, para la solución del problema que se investigó. </a:t>
            </a:r>
            <a:endParaRPr lang="es-ES" dirty="0" smtClean="0"/>
          </a:p>
          <a:p>
            <a:pPr marL="0" indent="0">
              <a:buNone/>
            </a:pPr>
            <a:r>
              <a:rPr lang="es-ES" dirty="0" smtClean="0">
                <a:solidFill>
                  <a:srgbClr val="00B050"/>
                </a:solidFill>
              </a:rPr>
              <a:t>TOMA DE POSTURA</a:t>
            </a:r>
          </a:p>
          <a:p>
            <a:pPr marL="0" indent="0">
              <a:buNone/>
            </a:pPr>
            <a:r>
              <a:rPr lang="es-ES" dirty="0"/>
              <a:t/>
            </a:r>
            <a:br>
              <a:rPr lang="es-ES" dirty="0"/>
            </a:br>
            <a:r>
              <a:rPr lang="es-ES" b="1" dirty="0" smtClean="0"/>
              <a:t>Anexos</a:t>
            </a:r>
            <a:r>
              <a:rPr lang="es-ES" b="1" dirty="0"/>
              <a:t>: </a:t>
            </a:r>
            <a:br>
              <a:rPr lang="es-ES" b="1" dirty="0"/>
            </a:br>
            <a:r>
              <a:rPr lang="es-ES" dirty="0"/>
              <a:t>Recogen material pertinente para comprender el informe. </a:t>
            </a:r>
            <a:endParaRPr lang="es-ES" dirty="0" smtClean="0"/>
          </a:p>
          <a:p>
            <a:pPr marL="0" indent="0">
              <a:buNone/>
            </a:pPr>
            <a:r>
              <a:rPr lang="es-ES" dirty="0" smtClean="0"/>
              <a:t>Suponen </a:t>
            </a:r>
            <a:r>
              <a:rPr lang="es-ES" dirty="0"/>
              <a:t>un apoyo a la información que se ha aportado en el texto. Los materiales que se aporten deben presentarse de la forma que más fácil de comprender por parte del lector. </a:t>
            </a:r>
            <a:r>
              <a:rPr lang="es-ES" dirty="0" smtClean="0"/>
              <a:t>Incluyen </a:t>
            </a:r>
            <a:r>
              <a:rPr lang="es-ES" dirty="0"/>
              <a:t>tablas, gráficos (de barras, circulares, de líneas, de áreas) y pictogramas (Son optativos). </a:t>
            </a:r>
            <a:endParaRPr lang="es-AR" dirty="0"/>
          </a:p>
        </p:txBody>
      </p:sp>
    </p:spTree>
    <p:extLst>
      <p:ext uri="{BB962C8B-B14F-4D97-AF65-F5344CB8AC3E}">
        <p14:creationId xmlns:p14="http://schemas.microsoft.com/office/powerpoint/2010/main" val="274456565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476518"/>
            <a:ext cx="10515600" cy="5700445"/>
          </a:xfrm>
        </p:spPr>
        <p:txBody>
          <a:bodyPr>
            <a:normAutofit/>
          </a:bodyPr>
          <a:lstStyle/>
          <a:p>
            <a:pPr marL="0" indent="0">
              <a:buNone/>
            </a:pPr>
            <a:r>
              <a:rPr lang="es-ES" sz="3800" b="1" dirty="0" smtClean="0"/>
              <a:t> </a:t>
            </a:r>
            <a:r>
              <a:rPr lang="es-ES" sz="3800" b="1" dirty="0"/>
              <a:t>Bibliografía: </a:t>
            </a:r>
            <a:br>
              <a:rPr lang="es-ES" sz="3800" b="1" dirty="0"/>
            </a:br>
            <a:r>
              <a:rPr lang="es-ES" sz="3800" dirty="0"/>
              <a:t>Es la última parte del informe, agrupa todas las fuentes consultadas para la realización de la investigación y redacción del informe. Las fuentes pueden ser libros, revistas, boletines, periódicos y documentos varios (referencias electrónicas o de Internet). </a:t>
            </a:r>
            <a:endParaRPr lang="es-ES" sz="3800" dirty="0" smtClean="0"/>
          </a:p>
          <a:p>
            <a:pPr marL="0" indent="0">
              <a:buNone/>
            </a:pPr>
            <a:r>
              <a:rPr lang="es-ES" dirty="0"/>
              <a:t/>
            </a:r>
            <a:br>
              <a:rPr lang="es-ES" dirty="0"/>
            </a:br>
            <a:r>
              <a:rPr lang="es-ES" u="sng" dirty="0"/>
              <a:t>Elementos que componen la bibliografía: </a:t>
            </a:r>
            <a:endParaRPr lang="es-ES" u="sng" dirty="0" smtClean="0"/>
          </a:p>
          <a:p>
            <a:pPr marL="0" indent="0">
              <a:buNone/>
            </a:pPr>
            <a:endParaRPr lang="es-AR" dirty="0"/>
          </a:p>
        </p:txBody>
      </p:sp>
    </p:spTree>
    <p:extLst>
      <p:ext uri="{BB962C8B-B14F-4D97-AF65-F5344CB8AC3E}">
        <p14:creationId xmlns:p14="http://schemas.microsoft.com/office/powerpoint/2010/main" val="248543146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Marcador de contenido 3"/>
          <p:cNvGraphicFramePr>
            <a:graphicFrameLocks noGrp="1"/>
          </p:cNvGraphicFramePr>
          <p:nvPr>
            <p:ph idx="1"/>
            <p:extLst>
              <p:ext uri="{D42A27DB-BD31-4B8C-83A1-F6EECF244321}">
                <p14:modId xmlns:p14="http://schemas.microsoft.com/office/powerpoint/2010/main" val="1008476757"/>
              </p:ext>
            </p:extLst>
          </p:nvPr>
        </p:nvGraphicFramePr>
        <p:xfrm>
          <a:off x="838200" y="450850"/>
          <a:ext cx="10515600" cy="4851400"/>
        </p:xfrm>
        <a:graphic>
          <a:graphicData uri="http://schemas.openxmlformats.org/drawingml/2006/table">
            <a:tbl>
              <a:tblPr firstRow="1" bandRow="1">
                <a:tableStyleId>{5C22544A-7EE6-4342-B048-85BDC9FD1C3A}</a:tableStyleId>
              </a:tblPr>
              <a:tblGrid>
                <a:gridCol w="3505200"/>
                <a:gridCol w="3505200"/>
                <a:gridCol w="3505200"/>
              </a:tblGrid>
              <a:tr h="370840">
                <a:tc>
                  <a:txBody>
                    <a:bodyPr/>
                    <a:lstStyle/>
                    <a:p>
                      <a:r>
                        <a:rPr lang="es-ES" sz="1800" b="1" kern="1200" dirty="0" smtClean="0">
                          <a:solidFill>
                            <a:schemeClr val="tx1"/>
                          </a:solidFill>
                          <a:effectLst/>
                          <a:latin typeface="+mn-lt"/>
                          <a:ea typeface="+mn-ea"/>
                          <a:cs typeface="+mn-cs"/>
                        </a:rPr>
                        <a:t>LIBROS</a:t>
                      </a:r>
                      <a:endParaRPr lang="es-A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s-ES" sz="1800" b="1" kern="1200" dirty="0" smtClean="0">
                          <a:solidFill>
                            <a:schemeClr val="tx1"/>
                          </a:solidFill>
                          <a:effectLst/>
                          <a:latin typeface="+mn-lt"/>
                          <a:ea typeface="+mn-ea"/>
                          <a:cs typeface="+mn-cs"/>
                        </a:rPr>
                        <a:t>REVISTAS</a:t>
                      </a:r>
                      <a:endParaRPr lang="es-A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s-ES" sz="1800" b="1" kern="1200" dirty="0" smtClean="0">
                          <a:solidFill>
                            <a:schemeClr val="tx1"/>
                          </a:solidFill>
                          <a:effectLst/>
                          <a:latin typeface="+mn-lt"/>
                          <a:ea typeface="+mn-ea"/>
                          <a:cs typeface="+mn-cs"/>
                        </a:rPr>
                        <a:t>BOLETINES</a:t>
                      </a:r>
                      <a:endParaRPr lang="es-A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r h="370840">
                <a:tc>
                  <a:txBody>
                    <a:bodyPr/>
                    <a:lstStyle/>
                    <a:p>
                      <a:r>
                        <a:rPr lang="es-ES" sz="1800" kern="1200" dirty="0" smtClean="0">
                          <a:solidFill>
                            <a:schemeClr val="dk1"/>
                          </a:solidFill>
                          <a:effectLst/>
                          <a:latin typeface="+mn-lt"/>
                          <a:ea typeface="+mn-ea"/>
                          <a:cs typeface="+mn-cs"/>
                        </a:rPr>
                        <a:t>Autor (apellidos y nombres)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Título de la obra, subrayado y seguido de un punto.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Número de edición y seguido de una coma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Lugar de la edición (ciudad) y seguido de una coma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Nombre de la editorial y seguido de una coma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Fecha de edición.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Ejemplo: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Ashley, Ruth. </a:t>
                      </a:r>
                      <a:r>
                        <a:rPr lang="es-ES" sz="1800" u="sng" kern="1200" dirty="0" smtClean="0">
                          <a:solidFill>
                            <a:schemeClr val="dk1"/>
                          </a:solidFill>
                          <a:effectLst/>
                          <a:latin typeface="+mn-lt"/>
                          <a:ea typeface="+mn-ea"/>
                          <a:cs typeface="+mn-cs"/>
                        </a:rPr>
                        <a:t>Anatomía y Terminología Dental</a:t>
                      </a:r>
                      <a:r>
                        <a:rPr lang="es-ES" sz="1800" kern="1200" dirty="0" smtClean="0">
                          <a:solidFill>
                            <a:schemeClr val="dk1"/>
                          </a:solidFill>
                          <a:effectLst/>
                          <a:latin typeface="+mn-lt"/>
                          <a:ea typeface="+mn-ea"/>
                          <a:cs typeface="+mn-cs"/>
                        </a:rPr>
                        <a:t>, Segunda Edición, México D.F., Editorial </a:t>
                      </a:r>
                      <a:r>
                        <a:rPr lang="es-ES" sz="1800" kern="1200" dirty="0" err="1" smtClean="0">
                          <a:solidFill>
                            <a:schemeClr val="dk1"/>
                          </a:solidFill>
                          <a:effectLst/>
                          <a:latin typeface="+mn-lt"/>
                          <a:ea typeface="+mn-ea"/>
                          <a:cs typeface="+mn-cs"/>
                        </a:rPr>
                        <a:t>Limusa</a:t>
                      </a:r>
                      <a:r>
                        <a:rPr lang="es-ES" sz="1800" kern="1200" dirty="0" smtClean="0">
                          <a:solidFill>
                            <a:schemeClr val="dk1"/>
                          </a:solidFill>
                          <a:effectLst/>
                          <a:latin typeface="+mn-lt"/>
                          <a:ea typeface="+mn-ea"/>
                          <a:cs typeface="+mn-cs"/>
                        </a:rPr>
                        <a:t>, 1979. </a:t>
                      </a:r>
                      <a:br>
                        <a:rPr lang="es-ES" sz="1800" kern="1200" dirty="0" smtClean="0">
                          <a:solidFill>
                            <a:schemeClr val="dk1"/>
                          </a:solidFill>
                          <a:effectLst/>
                          <a:latin typeface="+mn-lt"/>
                          <a:ea typeface="+mn-ea"/>
                          <a:cs typeface="+mn-cs"/>
                        </a:rPr>
                      </a:br>
                      <a:endParaRPr lang="es-A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s-ES" sz="1800" kern="1200" dirty="0" smtClean="0">
                          <a:solidFill>
                            <a:schemeClr val="dk1"/>
                          </a:solidFill>
                          <a:effectLst/>
                          <a:latin typeface="+mn-lt"/>
                          <a:ea typeface="+mn-ea"/>
                          <a:cs typeface="+mn-cs"/>
                        </a:rPr>
                        <a:t>Articulista como autor (punto).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Título del artículo (entrecomilladas y punto).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Nombre de la revista (subrayado y punto). </a:t>
                      </a:r>
                      <a:endParaRPr lang="es-A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s-ES" sz="1800" kern="1200" dirty="0" smtClean="0">
                          <a:solidFill>
                            <a:schemeClr val="dk1"/>
                          </a:solidFill>
                          <a:effectLst/>
                          <a:latin typeface="+mn-lt"/>
                          <a:ea typeface="+mn-ea"/>
                          <a:cs typeface="+mn-cs"/>
                        </a:rPr>
                        <a:t>Nombre del boletín </a:t>
                      </a:r>
                      <a:br>
                        <a:rPr lang="es-ES" sz="1800" kern="1200" dirty="0" smtClean="0">
                          <a:solidFill>
                            <a:schemeClr val="dk1"/>
                          </a:solidFill>
                          <a:effectLst/>
                          <a:latin typeface="+mn-lt"/>
                          <a:ea typeface="+mn-ea"/>
                          <a:cs typeface="+mn-cs"/>
                        </a:rPr>
                      </a:br>
                      <a:r>
                        <a:rPr lang="es-ES" sz="1800" kern="1200" dirty="0" smtClean="0">
                          <a:solidFill>
                            <a:schemeClr val="dk1"/>
                          </a:solidFill>
                          <a:effectLst/>
                          <a:latin typeface="+mn-lt"/>
                          <a:ea typeface="+mn-ea"/>
                          <a:cs typeface="+mn-cs"/>
                        </a:rPr>
                        <a:t>Título del artículo. </a:t>
                      </a:r>
                      <a:br>
                        <a:rPr lang="es-ES" sz="1800" kern="1200" dirty="0" smtClean="0">
                          <a:solidFill>
                            <a:schemeClr val="dk1"/>
                          </a:solidFill>
                          <a:effectLst/>
                          <a:latin typeface="+mn-lt"/>
                          <a:ea typeface="+mn-ea"/>
                          <a:cs typeface="+mn-cs"/>
                        </a:rPr>
                      </a:br>
                      <a:r>
                        <a:rPr lang="es-ES" sz="1800" kern="1200" smtClean="0">
                          <a:solidFill>
                            <a:schemeClr val="dk1"/>
                          </a:solidFill>
                          <a:effectLst/>
                          <a:latin typeface="+mn-lt"/>
                          <a:ea typeface="+mn-ea"/>
                          <a:cs typeface="+mn-cs"/>
                        </a:rPr>
                        <a:t>La palabra Boletín. </a:t>
                      </a:r>
                      <a:endParaRPr lang="es-AR"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r>
            </a:tbl>
          </a:graphicData>
        </a:graphic>
      </p:graphicFrame>
    </p:spTree>
    <p:extLst>
      <p:ext uri="{BB962C8B-B14F-4D97-AF65-F5344CB8AC3E}">
        <p14:creationId xmlns:p14="http://schemas.microsoft.com/office/powerpoint/2010/main" val="4474329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dirty="0" smtClean="0"/>
              <a:t>TRABAJO FINAL:</a:t>
            </a:r>
            <a:endParaRPr lang="es-AR" dirty="0"/>
          </a:p>
        </p:txBody>
      </p:sp>
      <p:sp>
        <p:nvSpPr>
          <p:cNvPr id="3" name="Marcador de contenido 2"/>
          <p:cNvSpPr>
            <a:spLocks noGrp="1"/>
          </p:cNvSpPr>
          <p:nvPr>
            <p:ph idx="1"/>
          </p:nvPr>
        </p:nvSpPr>
        <p:spPr/>
        <p:txBody>
          <a:bodyPr/>
          <a:lstStyle/>
          <a:p>
            <a:pPr marL="0" indent="0">
              <a:buNone/>
            </a:pPr>
            <a:r>
              <a:rPr lang="es-AR" dirty="0" smtClean="0"/>
              <a:t>Considerando lo explicado sobre INFORME TÉCNICO y lo ya evaluado sobre estructuras textuales básicas: </a:t>
            </a:r>
          </a:p>
          <a:p>
            <a:pPr marL="0" indent="0">
              <a:buNone/>
            </a:pPr>
            <a:r>
              <a:rPr lang="es-AR" dirty="0" smtClean="0"/>
              <a:t>Elaborar un informe técnico breve sobre un tema tecnológico de interés personal.</a:t>
            </a:r>
          </a:p>
          <a:p>
            <a:pPr marL="0" indent="0">
              <a:buNone/>
            </a:pPr>
            <a:r>
              <a:rPr lang="es-AR" dirty="0" smtClean="0"/>
              <a:t>Fecha entrega: hasta el 17/06</a:t>
            </a:r>
          </a:p>
          <a:p>
            <a:pPr marL="0" indent="0">
              <a:buNone/>
            </a:pPr>
            <a:endParaRPr lang="es-AR" dirty="0"/>
          </a:p>
          <a:p>
            <a:pPr marL="0" indent="0">
              <a:buNone/>
            </a:pPr>
            <a:r>
              <a:rPr lang="es-AR" dirty="0" smtClean="0">
                <a:solidFill>
                  <a:srgbClr val="FF0066"/>
                </a:solidFill>
              </a:rPr>
              <a:t>GRACIAS A TODOS!!!! </a:t>
            </a:r>
            <a:r>
              <a:rPr lang="es-AR" smtClean="0">
                <a:solidFill>
                  <a:srgbClr val="FF0066"/>
                </a:solidFill>
              </a:rPr>
              <a:t>Un gusto (a </a:t>
            </a:r>
            <a:r>
              <a:rPr lang="es-AR" dirty="0" smtClean="0">
                <a:solidFill>
                  <a:srgbClr val="FF0066"/>
                </a:solidFill>
              </a:rPr>
              <a:t>pesar de </a:t>
            </a:r>
            <a:r>
              <a:rPr lang="es-AR" smtClean="0">
                <a:solidFill>
                  <a:srgbClr val="FF0066"/>
                </a:solidFill>
              </a:rPr>
              <a:t>la pandemia)</a:t>
            </a:r>
            <a:endParaRPr lang="es-AR" dirty="0" smtClean="0">
              <a:solidFill>
                <a:srgbClr val="FF0066"/>
              </a:solidFill>
            </a:endParaRPr>
          </a:p>
          <a:p>
            <a:pPr marL="0" indent="0">
              <a:buNone/>
            </a:pPr>
            <a:endParaRPr lang="es-AR" dirty="0" smtClean="0"/>
          </a:p>
        </p:txBody>
      </p:sp>
    </p:spTree>
    <p:extLst>
      <p:ext uri="{BB962C8B-B14F-4D97-AF65-F5344CB8AC3E}">
        <p14:creationId xmlns:p14="http://schemas.microsoft.com/office/powerpoint/2010/main" val="405039011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b="1" dirty="0" smtClean="0">
                <a:solidFill>
                  <a:srgbClr val="002060"/>
                </a:solidFill>
              </a:rPr>
              <a:t>EL INFORME TÉCNICO</a:t>
            </a:r>
            <a:endParaRPr lang="es-AR" b="1" dirty="0">
              <a:solidFill>
                <a:srgbClr val="002060"/>
              </a:solidFill>
            </a:endParaRPr>
          </a:p>
        </p:txBody>
      </p:sp>
      <p:sp>
        <p:nvSpPr>
          <p:cNvPr id="3" name="Marcador de contenido 2"/>
          <p:cNvSpPr>
            <a:spLocks noGrp="1"/>
          </p:cNvSpPr>
          <p:nvPr>
            <p:ph idx="1"/>
          </p:nvPr>
        </p:nvSpPr>
        <p:spPr/>
        <p:txBody>
          <a:bodyPr/>
          <a:lstStyle/>
          <a:p>
            <a:pPr marL="0" indent="0">
              <a:buNone/>
            </a:pPr>
            <a:r>
              <a:rPr lang="es-AR" dirty="0" smtClean="0"/>
              <a:t>Se realiza a partir de una solicitud</a:t>
            </a:r>
          </a:p>
          <a:p>
            <a:pPr marL="0" indent="0">
              <a:buNone/>
            </a:pPr>
            <a:r>
              <a:rPr lang="es-AR" dirty="0"/>
              <a:t> </a:t>
            </a:r>
            <a:r>
              <a:rPr lang="es-AR" dirty="0" smtClean="0"/>
              <a:t>                                  - Persona</a:t>
            </a:r>
          </a:p>
          <a:p>
            <a:pPr marL="0" indent="0">
              <a:buNone/>
            </a:pPr>
            <a:r>
              <a:rPr lang="es-AR" dirty="0" smtClean="0"/>
              <a:t>                                   - Grupo de personas (organización)</a:t>
            </a:r>
          </a:p>
          <a:p>
            <a:pPr marL="0" indent="0">
              <a:buNone/>
            </a:pPr>
            <a:r>
              <a:rPr lang="es-AR" dirty="0"/>
              <a:t> </a:t>
            </a:r>
            <a:r>
              <a:rPr lang="es-AR" dirty="0" smtClean="0"/>
              <a:t>                                  - Espontáneamente (divulgación)</a:t>
            </a:r>
            <a:endParaRPr lang="es-AR" dirty="0"/>
          </a:p>
        </p:txBody>
      </p:sp>
      <p:cxnSp>
        <p:nvCxnSpPr>
          <p:cNvPr id="7" name="Conector recto 6"/>
          <p:cNvCxnSpPr/>
          <p:nvPr/>
        </p:nvCxnSpPr>
        <p:spPr>
          <a:xfrm>
            <a:off x="3258355" y="2250727"/>
            <a:ext cx="12879" cy="1300767"/>
          </a:xfrm>
          <a:prstGeom prst="line">
            <a:avLst/>
          </a:prstGeom>
        </p:spPr>
        <p:style>
          <a:lnRef idx="1">
            <a:schemeClr val="accent1"/>
          </a:lnRef>
          <a:fillRef idx="0">
            <a:schemeClr val="accent1"/>
          </a:fillRef>
          <a:effectRef idx="0">
            <a:schemeClr val="accent1"/>
          </a:effectRef>
          <a:fontRef idx="minor">
            <a:schemeClr val="tx1"/>
          </a:fontRef>
        </p:style>
      </p:cxnSp>
      <p:sp>
        <p:nvSpPr>
          <p:cNvPr id="19" name="Flecha derecha 18"/>
          <p:cNvSpPr/>
          <p:nvPr/>
        </p:nvSpPr>
        <p:spPr>
          <a:xfrm>
            <a:off x="3271234" y="2588654"/>
            <a:ext cx="347729"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0" name="Flecha derecha 19"/>
          <p:cNvSpPr/>
          <p:nvPr/>
        </p:nvSpPr>
        <p:spPr>
          <a:xfrm>
            <a:off x="3271234" y="3045211"/>
            <a:ext cx="347729"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21" name="Flecha derecha 20"/>
          <p:cNvSpPr/>
          <p:nvPr/>
        </p:nvSpPr>
        <p:spPr>
          <a:xfrm>
            <a:off x="3271234" y="3551494"/>
            <a:ext cx="347729"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0004350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p:txBody>
          <a:bodyPr/>
          <a:lstStyle/>
          <a:p>
            <a:pPr marL="0" indent="0">
              <a:buNone/>
            </a:pPr>
            <a:r>
              <a:rPr lang="es-AR" dirty="0" smtClean="0"/>
              <a:t>DESCRIBE </a:t>
            </a:r>
            <a:r>
              <a:rPr lang="es-AR" dirty="0"/>
              <a:t>el proceso, el progreso o los resultados de la investigación técnica o científica o el estado de un problema de investigación técnica o científica. También podría incluir recomendaciones y conclusiones de la investigación. </a:t>
            </a:r>
          </a:p>
        </p:txBody>
      </p:sp>
    </p:spTree>
    <p:extLst>
      <p:ext uri="{BB962C8B-B14F-4D97-AF65-F5344CB8AC3E}">
        <p14:creationId xmlns:p14="http://schemas.microsoft.com/office/powerpoint/2010/main" val="42823173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AR" b="1" dirty="0" smtClean="0">
                <a:solidFill>
                  <a:srgbClr val="002060"/>
                </a:solidFill>
              </a:rPr>
              <a:t>ESTRUCTURA DEL INFORME TÉCNICO</a:t>
            </a:r>
            <a:endParaRPr lang="es-AR" b="1" dirty="0">
              <a:solidFill>
                <a:srgbClr val="002060"/>
              </a:solidFill>
            </a:endParaRPr>
          </a:p>
        </p:txBody>
      </p:sp>
      <p:sp>
        <p:nvSpPr>
          <p:cNvPr id="3" name="Marcador de contenido 2"/>
          <p:cNvSpPr>
            <a:spLocks noGrp="1"/>
          </p:cNvSpPr>
          <p:nvPr>
            <p:ph idx="1"/>
          </p:nvPr>
        </p:nvSpPr>
        <p:spPr/>
        <p:txBody>
          <a:bodyPr>
            <a:normAutofit fontScale="85000" lnSpcReduction="20000"/>
          </a:bodyPr>
          <a:lstStyle/>
          <a:p>
            <a:pPr marL="514350" indent="-514350">
              <a:buAutoNum type="arabicPeriod"/>
            </a:pPr>
            <a:r>
              <a:rPr lang="es-AR" dirty="0" smtClean="0"/>
              <a:t>PARTE INICIAL: </a:t>
            </a:r>
          </a:p>
          <a:p>
            <a:pPr marL="0" indent="0">
              <a:buNone/>
            </a:pPr>
            <a:r>
              <a:rPr lang="es-ES" b="1" dirty="0"/>
              <a:t>Portada: </a:t>
            </a:r>
            <a:endParaRPr lang="es-ES" b="1" dirty="0" smtClean="0"/>
          </a:p>
          <a:p>
            <a:pPr marL="0" indent="0" algn="ctr">
              <a:buNone/>
            </a:pPr>
            <a:r>
              <a:rPr lang="es-ES" b="1" dirty="0"/>
              <a:t/>
            </a:r>
            <a:br>
              <a:rPr lang="es-ES" b="1" dirty="0"/>
            </a:br>
            <a:r>
              <a:rPr lang="es-ES" dirty="0"/>
              <a:t>La portada es la parte inicial del informe de investigación, ésta está compuesta por los siguientes elementos que van centrados en la página : </a:t>
            </a:r>
            <a:endParaRPr lang="es-ES" dirty="0" smtClean="0"/>
          </a:p>
          <a:p>
            <a:pPr marL="0" indent="0" algn="ctr">
              <a:buNone/>
            </a:pPr>
            <a:r>
              <a:rPr lang="es-ES" dirty="0"/>
              <a:t/>
            </a:r>
            <a:br>
              <a:rPr lang="es-ES" dirty="0"/>
            </a:br>
            <a:r>
              <a:rPr lang="es-ES" dirty="0"/>
              <a:t>1. Nombre de la institución, facultad o departamento. </a:t>
            </a:r>
            <a:br>
              <a:rPr lang="es-ES" dirty="0"/>
            </a:br>
            <a:r>
              <a:rPr lang="es-ES" dirty="0"/>
              <a:t>2. Logo de la Institución. </a:t>
            </a:r>
            <a:br>
              <a:rPr lang="es-ES" dirty="0"/>
            </a:br>
            <a:r>
              <a:rPr lang="es-ES" dirty="0"/>
              <a:t>3. Título del informe </a:t>
            </a:r>
            <a:br>
              <a:rPr lang="es-ES" dirty="0"/>
            </a:br>
            <a:r>
              <a:rPr lang="es-ES" dirty="0"/>
              <a:t>4. Nombre de </a:t>
            </a:r>
            <a:r>
              <a:rPr lang="es-ES" dirty="0" smtClean="0"/>
              <a:t>autor/es: </a:t>
            </a:r>
            <a:r>
              <a:rPr lang="es-ES" sz="2400" dirty="0"/>
              <a:t>en orden alfabético. Primero apellidos y luego nombres</a:t>
            </a:r>
            <a:r>
              <a:rPr lang="es-ES" dirty="0"/>
              <a:t>. </a:t>
            </a:r>
            <a:br>
              <a:rPr lang="es-ES" dirty="0"/>
            </a:br>
            <a:r>
              <a:rPr lang="es-ES" dirty="0"/>
              <a:t>5. Nombre de la asignatura, ciclo o año. </a:t>
            </a:r>
            <a:br>
              <a:rPr lang="es-ES" dirty="0"/>
            </a:br>
            <a:r>
              <a:rPr lang="es-ES" dirty="0"/>
              <a:t>6. Nombre del facilitador o asesor. </a:t>
            </a:r>
            <a:br>
              <a:rPr lang="es-ES" dirty="0"/>
            </a:br>
            <a:r>
              <a:rPr lang="es-ES" dirty="0"/>
              <a:t>7. Lugar y fecha de presentación. </a:t>
            </a:r>
            <a:br>
              <a:rPr lang="es-ES" dirty="0"/>
            </a:br>
            <a:endParaRPr lang="es-AR" dirty="0"/>
          </a:p>
        </p:txBody>
      </p:sp>
      <p:sp>
        <p:nvSpPr>
          <p:cNvPr id="4" name="Rectángulo 3"/>
          <p:cNvSpPr/>
          <p:nvPr/>
        </p:nvSpPr>
        <p:spPr>
          <a:xfrm>
            <a:off x="940158" y="2537139"/>
            <a:ext cx="10413642" cy="94015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76787200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605307"/>
            <a:ext cx="10515600" cy="5571656"/>
          </a:xfrm>
        </p:spPr>
        <p:txBody>
          <a:bodyPr/>
          <a:lstStyle/>
          <a:p>
            <a:pPr marL="0" indent="0">
              <a:buNone/>
            </a:pPr>
            <a:r>
              <a:rPr lang="es-ES" b="1" dirty="0" smtClean="0"/>
              <a:t>Resumen</a:t>
            </a:r>
            <a:r>
              <a:rPr lang="es-ES" b="1" dirty="0"/>
              <a:t>: </a:t>
            </a:r>
            <a:endParaRPr lang="es-ES" b="1" dirty="0" smtClean="0"/>
          </a:p>
          <a:p>
            <a:pPr marL="0" indent="0">
              <a:buNone/>
            </a:pPr>
            <a:r>
              <a:rPr lang="es-ES" b="1" dirty="0"/>
              <a:t/>
            </a:r>
            <a:br>
              <a:rPr lang="es-ES" b="1" dirty="0"/>
            </a:br>
            <a:r>
              <a:rPr lang="es-ES" dirty="0"/>
              <a:t>En él se detalla sintéticamente todo el contenido del informe, planteando las ideas centrales y el perfil del escrito, es decir, reducir a términos breves y precisos la idea central</a:t>
            </a:r>
            <a:r>
              <a:rPr lang="es-ES" dirty="0" smtClean="0"/>
              <a:t>.</a:t>
            </a:r>
          </a:p>
          <a:p>
            <a:pPr marL="0" indent="0">
              <a:buNone/>
            </a:pPr>
            <a:endParaRPr lang="es-ES" dirty="0"/>
          </a:p>
          <a:p>
            <a:pPr marL="0" indent="0">
              <a:buNone/>
            </a:pPr>
            <a:r>
              <a:rPr lang="es-ES" dirty="0" smtClean="0"/>
              <a:t> </a:t>
            </a:r>
            <a:r>
              <a:rPr lang="es-ES" dirty="0"/>
              <a:t>Debe </a:t>
            </a:r>
            <a:r>
              <a:rPr lang="es-ES" dirty="0" smtClean="0"/>
              <a:t>incluir: </a:t>
            </a:r>
          </a:p>
          <a:p>
            <a:pPr marL="0" indent="0">
              <a:buNone/>
            </a:pPr>
            <a:r>
              <a:rPr lang="es-ES" dirty="0" smtClean="0"/>
              <a:t>       </a:t>
            </a:r>
            <a:r>
              <a:rPr lang="es-ES" sz="2400" dirty="0"/>
              <a:t>justificación, </a:t>
            </a:r>
            <a:endParaRPr lang="es-ES" sz="2400" dirty="0" smtClean="0"/>
          </a:p>
          <a:p>
            <a:pPr marL="0" indent="0">
              <a:buNone/>
            </a:pPr>
            <a:r>
              <a:rPr lang="es-ES" sz="2400" dirty="0" smtClean="0"/>
              <a:t>        objetivo </a:t>
            </a:r>
            <a:r>
              <a:rPr lang="es-ES" sz="2400" dirty="0"/>
              <a:t>general</a:t>
            </a:r>
            <a:r>
              <a:rPr lang="es-ES" sz="2400" dirty="0" smtClean="0"/>
              <a:t>,</a:t>
            </a:r>
          </a:p>
          <a:p>
            <a:pPr marL="0" indent="0">
              <a:buNone/>
            </a:pPr>
            <a:r>
              <a:rPr lang="es-ES" sz="2400" dirty="0" smtClean="0"/>
              <a:t>        principales </a:t>
            </a:r>
            <a:r>
              <a:rPr lang="es-ES" sz="2400" dirty="0"/>
              <a:t>resultados y conclusiones. Su extensión varía de las 75 hasta las 150 palabras como </a:t>
            </a:r>
            <a:r>
              <a:rPr lang="es-ES" sz="2400" dirty="0" smtClean="0"/>
              <a:t>máximo</a:t>
            </a:r>
            <a:endParaRPr lang="es-AR" sz="2400" dirty="0"/>
          </a:p>
        </p:txBody>
      </p:sp>
      <p:sp>
        <p:nvSpPr>
          <p:cNvPr id="4" name="Rectángulo 3"/>
          <p:cNvSpPr/>
          <p:nvPr/>
        </p:nvSpPr>
        <p:spPr>
          <a:xfrm>
            <a:off x="838200" y="1455312"/>
            <a:ext cx="10439400" cy="13909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5" name="Flecha derecha 4"/>
          <p:cNvSpPr/>
          <p:nvPr/>
        </p:nvSpPr>
        <p:spPr>
          <a:xfrm>
            <a:off x="1043189" y="4005330"/>
            <a:ext cx="360608" cy="154546"/>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6" name="Flecha derecha 5"/>
          <p:cNvSpPr/>
          <p:nvPr/>
        </p:nvSpPr>
        <p:spPr>
          <a:xfrm>
            <a:off x="1043189" y="4443211"/>
            <a:ext cx="360608" cy="12878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
        <p:nvSpPr>
          <p:cNvPr id="7" name="Flecha derecha 6"/>
          <p:cNvSpPr/>
          <p:nvPr/>
        </p:nvSpPr>
        <p:spPr>
          <a:xfrm>
            <a:off x="1043189" y="4925526"/>
            <a:ext cx="360608" cy="122992"/>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cxnSp>
        <p:nvCxnSpPr>
          <p:cNvPr id="9" name="Conector recto 8"/>
          <p:cNvCxnSpPr/>
          <p:nvPr/>
        </p:nvCxnSpPr>
        <p:spPr>
          <a:xfrm>
            <a:off x="1043189" y="3631842"/>
            <a:ext cx="0" cy="1416676"/>
          </a:xfrm>
          <a:prstGeom prst="line">
            <a:avLst/>
          </a:prstGeom>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1946710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773805" y="756679"/>
            <a:ext cx="10515600" cy="4351338"/>
          </a:xfrm>
        </p:spPr>
        <p:txBody>
          <a:bodyPr/>
          <a:lstStyle/>
          <a:p>
            <a:pPr marL="0" indent="0">
              <a:buNone/>
            </a:pPr>
            <a:r>
              <a:rPr lang="es-AR" dirty="0" smtClean="0"/>
              <a:t> </a:t>
            </a:r>
            <a:r>
              <a:rPr lang="es-ES" b="1" dirty="0"/>
              <a:t>Índice: </a:t>
            </a:r>
            <a:endParaRPr lang="es-ES" b="1" dirty="0" smtClean="0"/>
          </a:p>
          <a:p>
            <a:pPr marL="0" indent="0">
              <a:buNone/>
            </a:pPr>
            <a:r>
              <a:rPr lang="es-ES" b="1" dirty="0"/>
              <a:t/>
            </a:r>
            <a:br>
              <a:rPr lang="es-ES" b="1" dirty="0"/>
            </a:br>
            <a:r>
              <a:rPr lang="es-ES" dirty="0"/>
              <a:t>Se coloca detrás de la portada. En el índice se consignan los capítulos y secciones del informe. También se indica la página donde aparecen. </a:t>
            </a:r>
            <a:endParaRPr lang="es-ES" dirty="0" smtClean="0"/>
          </a:p>
          <a:p>
            <a:pPr marL="0" indent="0">
              <a:buNone/>
            </a:pPr>
            <a:r>
              <a:rPr lang="es-ES" dirty="0" smtClean="0"/>
              <a:t>El </a:t>
            </a:r>
            <a:r>
              <a:rPr lang="es-ES" dirty="0"/>
              <a:t>índice es la mejor expresión de la estructura de un informe. Si los títulos de los capítulos y las secciones están redactados cuidadosamente, el índice puede dar al lector una buena idea del contenido y naturaleza del informe y </a:t>
            </a:r>
            <a:r>
              <a:rPr lang="es-ES" dirty="0" smtClean="0"/>
              <a:t>ponerlo </a:t>
            </a:r>
            <a:r>
              <a:rPr lang="es-ES" dirty="0"/>
              <a:t>en contacto con todo el contenido del escrito, lo cual facilita la localización de los temas generales y específicos </a:t>
            </a:r>
            <a:endParaRPr lang="es-AR" dirty="0"/>
          </a:p>
        </p:txBody>
      </p:sp>
    </p:spTree>
    <p:extLst>
      <p:ext uri="{BB962C8B-B14F-4D97-AF65-F5344CB8AC3E}">
        <p14:creationId xmlns:p14="http://schemas.microsoft.com/office/powerpoint/2010/main" val="30437290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579549"/>
            <a:ext cx="10515600" cy="5597414"/>
          </a:xfrm>
        </p:spPr>
        <p:txBody>
          <a:bodyPr>
            <a:normAutofit fontScale="85000" lnSpcReduction="20000"/>
          </a:bodyPr>
          <a:lstStyle/>
          <a:p>
            <a:pPr marL="0" indent="0">
              <a:buNone/>
            </a:pPr>
            <a:r>
              <a:rPr lang="es-ES" b="1" dirty="0" smtClean="0"/>
              <a:t>Glosario</a:t>
            </a:r>
            <a:r>
              <a:rPr lang="es-ES" b="1" dirty="0"/>
              <a:t>: </a:t>
            </a:r>
            <a:endParaRPr lang="es-ES" b="1" dirty="0" smtClean="0"/>
          </a:p>
          <a:p>
            <a:pPr marL="0" indent="0">
              <a:buNone/>
            </a:pPr>
            <a:r>
              <a:rPr lang="es-ES" b="1" dirty="0"/>
              <a:t/>
            </a:r>
            <a:br>
              <a:rPr lang="es-ES" b="1" dirty="0"/>
            </a:br>
            <a:r>
              <a:rPr lang="es-ES" dirty="0" smtClean="0"/>
              <a:t>El Glosario debe contener los </a:t>
            </a:r>
            <a:r>
              <a:rPr lang="es-ES" dirty="0"/>
              <a:t>signos, símbolos, </a:t>
            </a:r>
            <a:r>
              <a:rPr lang="es-ES" dirty="0" smtClean="0"/>
              <a:t>abreviaturas, </a:t>
            </a:r>
            <a:r>
              <a:rPr lang="es-ES" dirty="0"/>
              <a:t>y </a:t>
            </a:r>
            <a:r>
              <a:rPr lang="es-ES" dirty="0" smtClean="0"/>
              <a:t>tecnicismos </a:t>
            </a:r>
            <a:r>
              <a:rPr lang="es-ES" dirty="0"/>
              <a:t>utilizados. </a:t>
            </a:r>
            <a:endParaRPr lang="es-ES" dirty="0" smtClean="0"/>
          </a:p>
          <a:p>
            <a:pPr marL="0" indent="0">
              <a:buNone/>
            </a:pPr>
            <a:r>
              <a:rPr lang="es-ES" dirty="0"/>
              <a:t/>
            </a:r>
            <a:br>
              <a:rPr lang="es-ES" dirty="0"/>
            </a:br>
            <a:r>
              <a:rPr lang="es-ES" b="1" dirty="0" smtClean="0"/>
              <a:t>Cuerpo del informe: </a:t>
            </a:r>
          </a:p>
          <a:p>
            <a:pPr marL="0" indent="0">
              <a:buNone/>
            </a:pPr>
            <a:r>
              <a:rPr lang="es-ES" dirty="0"/>
              <a:t/>
            </a:r>
            <a:br>
              <a:rPr lang="es-ES" dirty="0"/>
            </a:br>
            <a:r>
              <a:rPr lang="es-ES" dirty="0"/>
              <a:t>Es la parte más importante y la que no podrá faltar nunca. </a:t>
            </a:r>
            <a:endParaRPr lang="es-ES" dirty="0" smtClean="0"/>
          </a:p>
          <a:p>
            <a:pPr marL="0" indent="0">
              <a:buNone/>
            </a:pPr>
            <a:r>
              <a:rPr lang="es-ES" dirty="0" smtClean="0"/>
              <a:t>En </a:t>
            </a:r>
            <a:r>
              <a:rPr lang="es-ES" dirty="0"/>
              <a:t>ella se definen, analizan, interpretan, discuten, valoran y desarrollan los aspectos que ayudan a cumplir los propósitos o finalidades del informe. </a:t>
            </a:r>
            <a:endParaRPr lang="es-ES" dirty="0" smtClean="0"/>
          </a:p>
          <a:p>
            <a:pPr marL="0" indent="0">
              <a:buNone/>
            </a:pPr>
            <a:r>
              <a:rPr lang="es-ES" dirty="0"/>
              <a:t/>
            </a:r>
            <a:br>
              <a:rPr lang="es-ES" dirty="0"/>
            </a:br>
            <a:r>
              <a:rPr lang="es-ES" dirty="0"/>
              <a:t>Al final del cuerpo del informe habrá que redactar un </a:t>
            </a:r>
            <a:r>
              <a:rPr lang="es-ES" i="1" dirty="0">
                <a:solidFill>
                  <a:schemeClr val="accent1">
                    <a:lumMod val="75000"/>
                  </a:schemeClr>
                </a:solidFill>
              </a:rPr>
              <a:t>cierre conveniente</a:t>
            </a:r>
            <a:r>
              <a:rPr lang="es-ES" dirty="0"/>
              <a:t>. Lo mejor es pensar en cuáles son las ideas fundamentales que deben quedar en la mente del lector al terminar la lectura. </a:t>
            </a:r>
            <a:r>
              <a:rPr lang="es-ES" dirty="0" smtClean="0"/>
              <a:t>Cuando </a:t>
            </a:r>
            <a:r>
              <a:rPr lang="es-ES" dirty="0"/>
              <a:t>al final del informe se elaboran unas recomendaciones o propuestas, hay que recordar que las decisiones finalmente las tomarán otras personas y no el propio autor del informe. </a:t>
            </a:r>
            <a:br>
              <a:rPr lang="es-ES" dirty="0"/>
            </a:br>
            <a:r>
              <a:rPr lang="es-ES" dirty="0"/>
              <a:t/>
            </a:r>
            <a:br>
              <a:rPr lang="es-ES" dirty="0"/>
            </a:br>
            <a:endParaRPr lang="es-AR" dirty="0"/>
          </a:p>
        </p:txBody>
      </p:sp>
      <p:sp>
        <p:nvSpPr>
          <p:cNvPr id="4" name="Rectángulo 3"/>
          <p:cNvSpPr/>
          <p:nvPr/>
        </p:nvSpPr>
        <p:spPr>
          <a:xfrm>
            <a:off x="875761" y="2588654"/>
            <a:ext cx="9929614" cy="1146219"/>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10572635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386366"/>
            <a:ext cx="10515600" cy="5790597"/>
          </a:xfrm>
        </p:spPr>
        <p:txBody>
          <a:bodyPr>
            <a:normAutofit fontScale="92500" lnSpcReduction="20000"/>
          </a:bodyPr>
          <a:lstStyle/>
          <a:p>
            <a:pPr marL="0" indent="0">
              <a:buNone/>
            </a:pPr>
            <a:r>
              <a:rPr lang="es-ES" b="1" dirty="0" smtClean="0"/>
              <a:t>Introducción</a:t>
            </a:r>
            <a:r>
              <a:rPr lang="es-ES" b="1" dirty="0"/>
              <a:t>: </a:t>
            </a:r>
            <a:endParaRPr lang="es-ES" b="1" dirty="0" smtClean="0"/>
          </a:p>
          <a:p>
            <a:pPr marL="0" indent="0">
              <a:buNone/>
            </a:pPr>
            <a:r>
              <a:rPr lang="es-ES" b="1" dirty="0"/>
              <a:t/>
            </a:r>
            <a:br>
              <a:rPr lang="es-ES" b="1" dirty="0"/>
            </a:br>
            <a:r>
              <a:rPr lang="es-ES" dirty="0" smtClean="0"/>
              <a:t>Guía </a:t>
            </a:r>
            <a:r>
              <a:rPr lang="es-ES" dirty="0"/>
              <a:t>que </a:t>
            </a:r>
            <a:r>
              <a:rPr lang="es-ES" dirty="0" smtClean="0"/>
              <a:t>facilita </a:t>
            </a:r>
            <a:r>
              <a:rPr lang="es-ES" dirty="0"/>
              <a:t>la lectura del informe</a:t>
            </a:r>
            <a:r>
              <a:rPr lang="es-ES" dirty="0" smtClean="0"/>
              <a:t>.</a:t>
            </a:r>
          </a:p>
          <a:p>
            <a:pPr marL="0" indent="0">
              <a:buNone/>
            </a:pPr>
            <a:r>
              <a:rPr lang="es-ES" dirty="0" smtClean="0"/>
              <a:t>Finalidades: </a:t>
            </a:r>
          </a:p>
          <a:p>
            <a:pPr marL="0" indent="0">
              <a:buNone/>
            </a:pPr>
            <a:r>
              <a:rPr lang="es-ES" dirty="0"/>
              <a:t>-</a:t>
            </a:r>
            <a:r>
              <a:rPr lang="es-ES" dirty="0" smtClean="0"/>
              <a:t> </a:t>
            </a:r>
            <a:r>
              <a:rPr lang="es-ES" dirty="0"/>
              <a:t>establecer un primer contacto con el contenido total del </a:t>
            </a:r>
            <a:r>
              <a:rPr lang="es-ES" dirty="0" smtClean="0"/>
              <a:t>informe</a:t>
            </a:r>
          </a:p>
          <a:p>
            <a:pPr>
              <a:buFontTx/>
              <a:buChar char="-"/>
            </a:pPr>
            <a:r>
              <a:rPr lang="es-ES" dirty="0" smtClean="0"/>
              <a:t>facilitar normas </a:t>
            </a:r>
            <a:r>
              <a:rPr lang="es-ES" dirty="0"/>
              <a:t>y orientaciones para que el lector pueda leer y valorar las páginas que siguen. </a:t>
            </a:r>
            <a:endParaRPr lang="es-ES" dirty="0" smtClean="0"/>
          </a:p>
          <a:p>
            <a:pPr>
              <a:buFontTx/>
              <a:buChar char="-"/>
            </a:pPr>
            <a:endParaRPr lang="es-ES" dirty="0" smtClean="0"/>
          </a:p>
          <a:p>
            <a:pPr marL="0" indent="0">
              <a:buNone/>
            </a:pPr>
            <a:r>
              <a:rPr lang="es-ES" dirty="0" smtClean="0">
                <a:solidFill>
                  <a:srgbClr val="FF0000"/>
                </a:solidFill>
              </a:rPr>
              <a:t>NO </a:t>
            </a:r>
            <a:r>
              <a:rPr lang="es-ES" dirty="0">
                <a:solidFill>
                  <a:srgbClr val="FF0000"/>
                </a:solidFill>
              </a:rPr>
              <a:t>debe </a:t>
            </a:r>
            <a:r>
              <a:rPr lang="es-ES" dirty="0" smtClean="0">
                <a:solidFill>
                  <a:srgbClr val="FF0000"/>
                </a:solidFill>
              </a:rPr>
              <a:t>ser: </a:t>
            </a:r>
          </a:p>
          <a:p>
            <a:pPr marL="0" indent="0">
              <a:buNone/>
            </a:pPr>
            <a:r>
              <a:rPr lang="es-ES" dirty="0" smtClean="0"/>
              <a:t> </a:t>
            </a:r>
            <a:r>
              <a:rPr lang="es-ES" dirty="0"/>
              <a:t>una visión general, </a:t>
            </a:r>
            <a:r>
              <a:rPr lang="es-ES" dirty="0" smtClean="0"/>
              <a:t>(normalmente </a:t>
            </a:r>
            <a:r>
              <a:rPr lang="es-ES" dirty="0"/>
              <a:t>vaga, del tema o </a:t>
            </a:r>
            <a:r>
              <a:rPr lang="es-ES" dirty="0" smtClean="0"/>
              <a:t>asunto)</a:t>
            </a:r>
          </a:p>
          <a:p>
            <a:pPr marL="0" indent="0">
              <a:buNone/>
            </a:pPr>
            <a:r>
              <a:rPr lang="es-ES" dirty="0" smtClean="0"/>
              <a:t> </a:t>
            </a:r>
            <a:r>
              <a:rPr lang="es-ES" dirty="0"/>
              <a:t>un desarrollo del tema, </a:t>
            </a:r>
          </a:p>
          <a:p>
            <a:pPr marL="0" indent="0">
              <a:buNone/>
            </a:pPr>
            <a:r>
              <a:rPr lang="es-ES" dirty="0" smtClean="0"/>
              <a:t> </a:t>
            </a:r>
            <a:r>
              <a:rPr lang="es-ES" dirty="0"/>
              <a:t>una enumeración y explicación de las conclusiones y recomendaciones finales. </a:t>
            </a:r>
            <a:endParaRPr lang="es-ES" dirty="0" smtClean="0"/>
          </a:p>
          <a:p>
            <a:pPr marL="0" indent="0">
              <a:buNone/>
            </a:pPr>
            <a:r>
              <a:rPr lang="es-ES" dirty="0"/>
              <a:t/>
            </a:r>
            <a:br>
              <a:rPr lang="es-ES" dirty="0"/>
            </a:br>
            <a:endParaRPr lang="es-AR" dirty="0"/>
          </a:p>
        </p:txBody>
      </p:sp>
    </p:spTree>
    <p:extLst>
      <p:ext uri="{BB962C8B-B14F-4D97-AF65-F5344CB8AC3E}">
        <p14:creationId xmlns:p14="http://schemas.microsoft.com/office/powerpoint/2010/main" val="35314802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p:cNvSpPr>
            <a:spLocks noGrp="1"/>
          </p:cNvSpPr>
          <p:nvPr>
            <p:ph idx="1"/>
          </p:nvPr>
        </p:nvSpPr>
        <p:spPr>
          <a:xfrm>
            <a:off x="838200" y="476518"/>
            <a:ext cx="10515600" cy="5700445"/>
          </a:xfrm>
        </p:spPr>
        <p:txBody>
          <a:bodyPr>
            <a:normAutofit fontScale="92500" lnSpcReduction="20000"/>
          </a:bodyPr>
          <a:lstStyle/>
          <a:p>
            <a:pPr marL="0" indent="0">
              <a:buNone/>
            </a:pPr>
            <a:r>
              <a:rPr lang="es-ES" dirty="0">
                <a:solidFill>
                  <a:schemeClr val="accent6">
                    <a:lumMod val="75000"/>
                  </a:schemeClr>
                </a:solidFill>
              </a:rPr>
              <a:t>SI suele CONTENER: </a:t>
            </a:r>
          </a:p>
          <a:p>
            <a:pPr marL="0" indent="0">
              <a:buNone/>
            </a:pPr>
            <a:r>
              <a:rPr lang="es-ES" dirty="0" smtClean="0"/>
              <a:t>- una </a:t>
            </a:r>
            <a:r>
              <a:rPr lang="es-ES" dirty="0"/>
              <a:t>exposición breve del tema </a:t>
            </a:r>
            <a:r>
              <a:rPr lang="es-ES" dirty="0" smtClean="0"/>
              <a:t>central       </a:t>
            </a:r>
            <a:r>
              <a:rPr lang="es-ES" dirty="0"/>
              <a:t>el "qué" del informe, </a:t>
            </a:r>
            <a:endParaRPr lang="es-ES" dirty="0" smtClean="0"/>
          </a:p>
          <a:p>
            <a:pPr marL="0" indent="0">
              <a:buNone/>
            </a:pPr>
            <a:r>
              <a:rPr lang="es-ES" dirty="0" smtClean="0"/>
              <a:t>- la </a:t>
            </a:r>
            <a:r>
              <a:rPr lang="es-ES" dirty="0"/>
              <a:t>explicación de sus objetivos principales</a:t>
            </a:r>
            <a:r>
              <a:rPr lang="es-ES" dirty="0" smtClean="0"/>
              <a:t>, </a:t>
            </a:r>
          </a:p>
          <a:p>
            <a:pPr marL="0" indent="0">
              <a:buNone/>
            </a:pPr>
            <a:r>
              <a:rPr lang="es-ES" dirty="0" smtClean="0"/>
              <a:t>- la explicitación </a:t>
            </a:r>
            <a:r>
              <a:rPr lang="es-ES" dirty="0"/>
              <a:t>de los destinatarios, </a:t>
            </a:r>
            <a:endParaRPr lang="es-ES" dirty="0" smtClean="0"/>
          </a:p>
          <a:p>
            <a:pPr marL="0" indent="0">
              <a:buNone/>
            </a:pPr>
            <a:r>
              <a:rPr lang="es-ES" dirty="0" smtClean="0"/>
              <a:t>- el </a:t>
            </a:r>
            <a:r>
              <a:rPr lang="es-ES" dirty="0"/>
              <a:t>anuncio de la organización o plan general, </a:t>
            </a:r>
          </a:p>
          <a:p>
            <a:pPr marL="0" indent="0">
              <a:buNone/>
            </a:pPr>
            <a:r>
              <a:rPr lang="es-ES" dirty="0" smtClean="0"/>
              <a:t>- una </a:t>
            </a:r>
            <a:r>
              <a:rPr lang="es-ES" dirty="0"/>
              <a:t>enumeración de los criterios que se han utilizado para elaborar el análisis. </a:t>
            </a:r>
            <a:endParaRPr lang="es-ES" dirty="0" smtClean="0"/>
          </a:p>
          <a:p>
            <a:pPr marL="0" indent="0">
              <a:buNone/>
            </a:pPr>
            <a:r>
              <a:rPr lang="es-ES" dirty="0" smtClean="0"/>
              <a:t>Si </a:t>
            </a:r>
            <a:r>
              <a:rPr lang="es-ES" dirty="0"/>
              <a:t>se considera necesario, pueden explicarse en la introducción las razones o causas de su elaboración, el método utilizado para tomar los datos del informe, el contexto en el que este debe incluirse, la importancia del tema, las limitaciones del informe, las fuentes de la información y la definición de conceptos clave para comprender los resultados o las conclusiones del informe (esto sucede a veces en informes con un contenido muy especializado). </a:t>
            </a:r>
            <a:endParaRPr lang="es-ES" dirty="0" smtClean="0"/>
          </a:p>
          <a:p>
            <a:pPr marL="0" indent="0">
              <a:buNone/>
            </a:pPr>
            <a:r>
              <a:rPr lang="es-ES" dirty="0"/>
              <a:t/>
            </a:r>
            <a:br>
              <a:rPr lang="es-ES" dirty="0"/>
            </a:br>
            <a:endParaRPr lang="es-AR" dirty="0"/>
          </a:p>
        </p:txBody>
      </p:sp>
      <p:sp>
        <p:nvSpPr>
          <p:cNvPr id="4" name="Flecha derecha 3"/>
          <p:cNvSpPr/>
          <p:nvPr/>
        </p:nvSpPr>
        <p:spPr>
          <a:xfrm>
            <a:off x="4919730" y="953036"/>
            <a:ext cx="257577" cy="4571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AR"/>
          </a:p>
        </p:txBody>
      </p:sp>
    </p:spTree>
    <p:extLst>
      <p:ext uri="{BB962C8B-B14F-4D97-AF65-F5344CB8AC3E}">
        <p14:creationId xmlns:p14="http://schemas.microsoft.com/office/powerpoint/2010/main" val="2175447851"/>
      </p:ext>
    </p:extLst>
  </p:cSld>
  <p:clrMapOvr>
    <a:masterClrMapping/>
  </p:clrMapOvr>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95</TotalTime>
  <Words>563</Words>
  <Application>Microsoft Office PowerPoint</Application>
  <PresentationFormat>Panorámica</PresentationFormat>
  <Paragraphs>105</Paragraphs>
  <Slides>19</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19</vt:i4>
      </vt:variant>
    </vt:vector>
  </HeadingPairs>
  <TitlesOfParts>
    <vt:vector size="23" baseType="lpstr">
      <vt:lpstr>Arial</vt:lpstr>
      <vt:lpstr>Calibri</vt:lpstr>
      <vt:lpstr>Calibri Light</vt:lpstr>
      <vt:lpstr>Tema de Office</vt:lpstr>
      <vt:lpstr>Licenciatura en Ciencias de la Computación </vt:lpstr>
      <vt:lpstr>EL INFORME TÉCNICO</vt:lpstr>
      <vt:lpstr>Presentación de PowerPoint</vt:lpstr>
      <vt:lpstr>ESTRUCTURA DEL INFORME TÉCNICO</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2.Parte final: </vt:lpstr>
      <vt:lpstr>Presentación de PowerPoint</vt:lpstr>
      <vt:lpstr>Presentación de PowerPoint</vt:lpstr>
      <vt:lpstr>Presentación de PowerPoint</vt:lpstr>
      <vt:lpstr>TRABAJO FINAL:</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Licenciatura en Ciencias de la Computación</dc:title>
  <dc:creator>eleo</dc:creator>
  <cp:lastModifiedBy>eleo</cp:lastModifiedBy>
  <cp:revision>12</cp:revision>
  <dcterms:created xsi:type="dcterms:W3CDTF">2020-06-10T13:32:31Z</dcterms:created>
  <dcterms:modified xsi:type="dcterms:W3CDTF">2020-06-10T19:30:33Z</dcterms:modified>
</cp:coreProperties>
</file>