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59" r:id="rId5"/>
    <p:sldId id="260" r:id="rId6"/>
    <p:sldId id="261" r:id="rId7"/>
    <p:sldId id="262" r:id="rId8"/>
    <p:sldId id="263" r:id="rId9"/>
    <p:sldId id="264" r:id="rId10"/>
    <p:sldId id="265" r:id="rId11"/>
    <p:sldId id="291" r:id="rId12"/>
    <p:sldId id="292" r:id="rId13"/>
    <p:sldId id="293" r:id="rId14"/>
    <p:sldId id="295" r:id="rId15"/>
    <p:sldId id="294" r:id="rId16"/>
    <p:sldId id="296" r:id="rId17"/>
    <p:sldId id="297" r:id="rId18"/>
    <p:sldId id="287" r:id="rId19"/>
    <p:sldId id="288" r:id="rId20"/>
    <p:sldId id="289" r:id="rId21"/>
    <p:sldId id="269" r:id="rId22"/>
    <p:sldId id="298" r:id="rId23"/>
    <p:sldId id="290" r:id="rId24"/>
    <p:sldId id="270" r:id="rId25"/>
    <p:sldId id="271" r:id="rId26"/>
    <p:sldId id="272" r:id="rId27"/>
    <p:sldId id="273" r:id="rId28"/>
    <p:sldId id="276" r:id="rId29"/>
    <p:sldId id="283" r:id="rId30"/>
    <p:sldId id="277" r:id="rId31"/>
    <p:sldId id="279" r:id="rId32"/>
    <p:sldId id="280" r:id="rId33"/>
    <p:sldId id="281" r:id="rId34"/>
    <p:sldId id="282" r:id="rId35"/>
    <p:sldId id="285" r:id="rId36"/>
    <p:sldId id="284" r:id="rId37"/>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CC99"/>
    <a:srgbClr val="FFCC66"/>
    <a:srgbClr val="FF3300"/>
    <a:srgbClr val="FF99FF"/>
    <a:srgbClr val="FF66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000" autoAdjust="0"/>
    <p:restoredTop sz="94660"/>
  </p:normalViewPr>
  <p:slideViewPr>
    <p:cSldViewPr snapToGrid="0">
      <p:cViewPr varScale="1">
        <p:scale>
          <a:sx n="69" d="100"/>
          <a:sy n="69" d="100"/>
        </p:scale>
        <p:origin x="884" y="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2672DD5B-2B49-4CC4-BE90-589BBE658EC9}"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851741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672DD5B-2B49-4CC4-BE90-589BBE658EC9}"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3256245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672DD5B-2B49-4CC4-BE90-589BBE658EC9}"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276064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2672DD5B-2B49-4CC4-BE90-589BBE658EC9}"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662733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2672DD5B-2B49-4CC4-BE90-589BBE658EC9}" type="datetimeFigureOut">
              <a:rPr lang="es-AR" smtClean="0"/>
              <a:t>27/3/2024</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394155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2672DD5B-2B49-4CC4-BE90-589BBE658EC9}" type="datetimeFigureOut">
              <a:rPr lang="es-AR" smtClean="0"/>
              <a:t>27/3/2024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47605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2672DD5B-2B49-4CC4-BE90-589BBE658EC9}" type="datetimeFigureOut">
              <a:rPr lang="es-AR" smtClean="0"/>
              <a:t>27/3/2024</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1776920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2672DD5B-2B49-4CC4-BE90-589BBE658EC9}" type="datetimeFigureOut">
              <a:rPr lang="es-AR" smtClean="0"/>
              <a:t>27/3/2024</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531418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672DD5B-2B49-4CC4-BE90-589BBE658EC9}" type="datetimeFigureOut">
              <a:rPr lang="es-AR" smtClean="0"/>
              <a:t>27/3/2024</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261047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672DD5B-2B49-4CC4-BE90-589BBE658EC9}" type="datetimeFigureOut">
              <a:rPr lang="es-AR" smtClean="0"/>
              <a:t>27/3/2024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452747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2672DD5B-2B49-4CC4-BE90-589BBE658EC9}" type="datetimeFigureOut">
              <a:rPr lang="es-AR" smtClean="0"/>
              <a:t>27/3/2024</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441CAAC2-9B58-4576-9451-CCA318E2816A}" type="slidenum">
              <a:rPr lang="es-AR" smtClean="0"/>
              <a:t>‹Nº›</a:t>
            </a:fld>
            <a:endParaRPr lang="es-AR"/>
          </a:p>
        </p:txBody>
      </p:sp>
    </p:spTree>
    <p:extLst>
      <p:ext uri="{BB962C8B-B14F-4D97-AF65-F5344CB8AC3E}">
        <p14:creationId xmlns:p14="http://schemas.microsoft.com/office/powerpoint/2010/main" val="2339590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2DD5B-2B49-4CC4-BE90-589BBE658EC9}" type="datetimeFigureOut">
              <a:rPr lang="es-AR" smtClean="0"/>
              <a:t>27/3/2024</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CAAC2-9B58-4576-9451-CCA318E2816A}" type="slidenum">
              <a:rPr lang="es-AR" smtClean="0"/>
              <a:t>‹Nº›</a:t>
            </a:fld>
            <a:endParaRPr lang="es-AR"/>
          </a:p>
        </p:txBody>
      </p:sp>
    </p:spTree>
    <p:extLst>
      <p:ext uri="{BB962C8B-B14F-4D97-AF65-F5344CB8AC3E}">
        <p14:creationId xmlns:p14="http://schemas.microsoft.com/office/powerpoint/2010/main" val="929455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214438"/>
            <a:ext cx="9144000" cy="2387600"/>
          </a:xfrm>
          <a:solidFill>
            <a:schemeClr val="accent4">
              <a:lumMod val="40000"/>
              <a:lumOff val="60000"/>
            </a:schemeClr>
          </a:solidFill>
        </p:spPr>
        <p:txBody>
          <a:bodyPr>
            <a:normAutofit fontScale="90000"/>
          </a:bodyPr>
          <a:lstStyle/>
          <a:p>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TRABAJO </a:t>
            </a:r>
            <a:r>
              <a:rPr lang="en-US" b="1" u="sng" dirty="0">
                <a:latin typeface="Times New Roman" panose="02020603050405020304" pitchFamily="18" charset="0"/>
                <a:cs typeface="Times New Roman" panose="02020603050405020304" pitchFamily="18" charset="0"/>
              </a:rPr>
              <a:t>PRÁCTICO 3</a:t>
            </a:r>
            <a:r>
              <a:rPr lang="es-AR" b="1" u="sng" dirty="0"/>
              <a:t/>
            </a:r>
            <a:br>
              <a:rPr lang="es-AR" b="1" u="sng" dirty="0"/>
            </a:br>
            <a:r>
              <a:rPr lang="en-US" dirty="0"/>
              <a:t> </a:t>
            </a:r>
            <a:endParaRPr lang="es-AR" dirty="0"/>
          </a:p>
        </p:txBody>
      </p:sp>
      <p:sp>
        <p:nvSpPr>
          <p:cNvPr id="3" name="Subtítulo 2"/>
          <p:cNvSpPr>
            <a:spLocks noGrp="1"/>
          </p:cNvSpPr>
          <p:nvPr>
            <p:ph type="subTitle" idx="1"/>
          </p:nvPr>
        </p:nvSpPr>
        <p:spPr>
          <a:solidFill>
            <a:schemeClr val="tx1">
              <a:lumMod val="50000"/>
              <a:lumOff val="50000"/>
            </a:schemeClr>
          </a:solidFill>
        </p:spPr>
        <p:txBody>
          <a:bodyPr/>
          <a:lstStyle/>
          <a:p>
            <a:r>
              <a:rPr lang="es-ES" b="1" dirty="0" smtClean="0">
                <a:solidFill>
                  <a:srgbClr val="FFC000"/>
                </a:solidFill>
              </a:rPr>
              <a:t>Tiempos verbales:</a:t>
            </a:r>
            <a:r>
              <a:rPr lang="es-ES" dirty="0" smtClean="0">
                <a:solidFill>
                  <a:srgbClr val="FFC000"/>
                </a:solidFill>
              </a:rPr>
              <a:t> tiempos verbales simples, continuos y perfectos, futuro perifrástico </a:t>
            </a:r>
            <a:r>
              <a:rPr lang="es-ES" dirty="0" err="1" smtClean="0">
                <a:solidFill>
                  <a:srgbClr val="FFC000"/>
                </a:solidFill>
              </a:rPr>
              <a:t>going</a:t>
            </a:r>
            <a:r>
              <a:rPr lang="es-ES" dirty="0" smtClean="0">
                <a:solidFill>
                  <a:srgbClr val="FFC000"/>
                </a:solidFill>
              </a:rPr>
              <a:t> </a:t>
            </a:r>
            <a:r>
              <a:rPr lang="es-ES" dirty="0" err="1" smtClean="0">
                <a:solidFill>
                  <a:srgbClr val="FFC000"/>
                </a:solidFill>
              </a:rPr>
              <a:t>to</a:t>
            </a:r>
            <a:r>
              <a:rPr lang="es-ES" dirty="0" smtClean="0">
                <a:solidFill>
                  <a:srgbClr val="FFC000"/>
                </a:solidFill>
              </a:rPr>
              <a:t>, modales simples, continuos y perfectos, imperativo, voz activa y pasiva común.</a:t>
            </a:r>
            <a:endParaRPr lang="es-AR" dirty="0">
              <a:solidFill>
                <a:srgbClr val="FFC000"/>
              </a:solidFill>
            </a:endParaRPr>
          </a:p>
        </p:txBody>
      </p:sp>
    </p:spTree>
    <p:extLst>
      <p:ext uri="{BB962C8B-B14F-4D97-AF65-F5344CB8AC3E}">
        <p14:creationId xmlns:p14="http://schemas.microsoft.com/office/powerpoint/2010/main" val="3731811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345614"/>
          </a:xfrm>
          <a:solidFill>
            <a:schemeClr val="accent4">
              <a:lumMod val="40000"/>
              <a:lumOff val="60000"/>
            </a:schemeClr>
          </a:solidFill>
          <a:ln w="57150">
            <a:solidFill>
              <a:schemeClr val="tx1">
                <a:lumMod val="50000"/>
                <a:lumOff val="50000"/>
              </a:schemeClr>
            </a:solidFill>
          </a:ln>
        </p:spPr>
        <p:txBody>
          <a:bodyPr>
            <a:noAutofit/>
          </a:bodyPr>
          <a:lstStyle/>
          <a:p>
            <a:pPr lvl="0" algn="l">
              <a:lnSpc>
                <a:spcPct val="100000"/>
              </a:lnSpc>
            </a:pPr>
            <a:r>
              <a:rPr lang="es-AR" sz="2800" b="1" dirty="0" smtClean="0"/>
              <a:t>B. </a:t>
            </a:r>
            <a:r>
              <a:rPr lang="es-AR" sz="2800" b="1" u="sng" dirty="0" smtClean="0"/>
              <a:t>Traduzca </a:t>
            </a:r>
            <a:r>
              <a:rPr lang="es-AR" sz="2800" b="1" u="sng" dirty="0"/>
              <a:t>las siguientes oraciones</a:t>
            </a:r>
            <a:r>
              <a:rPr lang="es-AR" sz="2800" b="1" u="sng" dirty="0" smtClean="0"/>
              <a:t>.</a:t>
            </a:r>
            <a:endParaRPr lang="es-AR" sz="1000" dirty="0"/>
          </a:p>
          <a:p>
            <a:pPr lvl="0" algn="l">
              <a:lnSpc>
                <a:spcPct val="100000"/>
              </a:lnSpc>
            </a:pPr>
            <a:endParaRPr lang="es-AR" sz="1000" dirty="0"/>
          </a:p>
          <a:p>
            <a:pPr algn="l">
              <a:lnSpc>
                <a:spcPct val="100000"/>
              </a:lnSpc>
            </a:pPr>
            <a:r>
              <a:rPr lang="en-GB" sz="2800" dirty="0"/>
              <a:t>1. There has to be a critical mass (coalition) of leaders aligned and attuned to the vision.</a:t>
            </a:r>
            <a:endParaRPr lang="es-AR" sz="1000" dirty="0"/>
          </a:p>
          <a:p>
            <a:pPr algn="l">
              <a:lnSpc>
                <a:spcPct val="100000"/>
              </a:lnSpc>
            </a:pPr>
            <a:r>
              <a:rPr lang="en-GB" sz="1000" dirty="0"/>
              <a:t> </a:t>
            </a:r>
            <a:endParaRPr lang="es-AR" sz="1000" dirty="0"/>
          </a:p>
          <a:p>
            <a:pPr algn="l">
              <a:lnSpc>
                <a:spcPct val="100000"/>
              </a:lnSpc>
            </a:pPr>
            <a:r>
              <a:rPr lang="en-GB" sz="2800" dirty="0"/>
              <a:t>2. There is about to be a direct conflict in some well test cases.</a:t>
            </a:r>
            <a:endParaRPr lang="es-AR" sz="1000" dirty="0"/>
          </a:p>
          <a:p>
            <a:pPr algn="l">
              <a:lnSpc>
                <a:spcPct val="100000"/>
              </a:lnSpc>
            </a:pPr>
            <a:r>
              <a:rPr lang="en-GB" sz="1000" dirty="0"/>
              <a:t> </a:t>
            </a:r>
            <a:endParaRPr lang="es-AR" sz="1000" dirty="0"/>
          </a:p>
          <a:p>
            <a:pPr algn="l">
              <a:lnSpc>
                <a:spcPct val="100000"/>
              </a:lnSpc>
            </a:pPr>
            <a:r>
              <a:rPr lang="en-GB" sz="2800" dirty="0"/>
              <a:t>3. There are going to be occasional unexpected and often uncontrollable delays.</a:t>
            </a:r>
            <a:endParaRPr lang="es-AR" sz="2800" dirty="0"/>
          </a:p>
        </p:txBody>
      </p:sp>
      <p:sp>
        <p:nvSpPr>
          <p:cNvPr id="4" name="Flecha curvada hacia abajo 3"/>
          <p:cNvSpPr/>
          <p:nvPr/>
        </p:nvSpPr>
        <p:spPr>
          <a:xfrm>
            <a:off x="8368145" y="4193772"/>
            <a:ext cx="692728" cy="4571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solidFill>
                <a:schemeClr val="tx1"/>
              </a:solidFill>
            </a:endParaRPr>
          </a:p>
        </p:txBody>
      </p:sp>
    </p:spTree>
    <p:extLst>
      <p:ext uri="{BB962C8B-B14F-4D97-AF65-F5344CB8AC3E}">
        <p14:creationId xmlns:p14="http://schemas.microsoft.com/office/powerpoint/2010/main" val="1186493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938449"/>
          </a:xfrm>
          <a:solidFill>
            <a:srgbClr val="FF6600"/>
          </a:solidFill>
          <a:ln w="57150">
            <a:solidFill>
              <a:schemeClr val="bg1">
                <a:lumMod val="50000"/>
              </a:schemeClr>
            </a:solidFill>
          </a:ln>
        </p:spPr>
        <p:txBody>
          <a:bodyPr/>
          <a:lstStyle/>
          <a:p>
            <a:r>
              <a:rPr lang="es-ES" dirty="0" smtClean="0">
                <a:solidFill>
                  <a:schemeClr val="bg1"/>
                </a:solidFill>
                <a:latin typeface="Arial Black" panose="020B0A04020102020204" pitchFamily="34" charset="0"/>
              </a:rPr>
              <a:t>BE TO</a:t>
            </a:r>
            <a:endParaRPr lang="es-AR" dirty="0">
              <a:solidFill>
                <a:schemeClr val="bg1"/>
              </a:solidFill>
              <a:latin typeface="Arial Black" panose="020B0A04020102020204" pitchFamily="34" charset="0"/>
            </a:endParaRPr>
          </a:p>
        </p:txBody>
      </p:sp>
      <p:sp>
        <p:nvSpPr>
          <p:cNvPr id="3" name="Subtítulo 2"/>
          <p:cNvSpPr>
            <a:spLocks noGrp="1"/>
          </p:cNvSpPr>
          <p:nvPr>
            <p:ph type="subTitle" idx="1"/>
          </p:nvPr>
        </p:nvSpPr>
        <p:spPr>
          <a:xfrm>
            <a:off x="1524000" y="2210937"/>
            <a:ext cx="9144000" cy="3046863"/>
          </a:xfrm>
          <a:solidFill>
            <a:srgbClr val="FFCC66"/>
          </a:solidFill>
          <a:ln w="57150">
            <a:solidFill>
              <a:schemeClr val="bg1">
                <a:lumMod val="50000"/>
              </a:schemeClr>
            </a:solidFill>
          </a:ln>
        </p:spPr>
        <p:txBody>
          <a:bodyPr>
            <a:normAutofit/>
          </a:bodyPr>
          <a:lstStyle/>
          <a:p>
            <a:endParaRPr lang="es-ES" sz="2800" dirty="0" smtClean="0"/>
          </a:p>
          <a:p>
            <a:endParaRPr lang="es-ES" sz="2800" dirty="0"/>
          </a:p>
          <a:p>
            <a:r>
              <a:rPr lang="es-ES" sz="2800" dirty="0" smtClean="0"/>
              <a:t>Podemos </a:t>
            </a:r>
            <a:r>
              <a:rPr lang="es-ES" sz="2800" dirty="0"/>
              <a:t>encontrar dos usos de be + to seguido de infinitivo:</a:t>
            </a:r>
            <a:endParaRPr lang="es-AR" sz="2800" dirty="0"/>
          </a:p>
        </p:txBody>
      </p:sp>
    </p:spTree>
    <p:extLst>
      <p:ext uri="{BB962C8B-B14F-4D97-AF65-F5344CB8AC3E}">
        <p14:creationId xmlns:p14="http://schemas.microsoft.com/office/powerpoint/2010/main" val="1268662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78640"/>
          </a:xfrm>
        </p:spPr>
        <p:txBody>
          <a:bodyPr>
            <a:normAutofit fontScale="90000"/>
          </a:bodyPr>
          <a:lstStyle/>
          <a:p>
            <a:endParaRPr lang="es-AR" dirty="0"/>
          </a:p>
        </p:txBody>
      </p:sp>
      <p:sp>
        <p:nvSpPr>
          <p:cNvPr id="3" name="Subtítulo 2"/>
          <p:cNvSpPr>
            <a:spLocks noGrp="1"/>
          </p:cNvSpPr>
          <p:nvPr>
            <p:ph type="subTitle" idx="1"/>
          </p:nvPr>
        </p:nvSpPr>
        <p:spPr>
          <a:xfrm>
            <a:off x="1524000" y="1296537"/>
            <a:ext cx="9144000" cy="3961263"/>
          </a:xfrm>
          <a:solidFill>
            <a:srgbClr val="FFCC66"/>
          </a:solidFill>
          <a:ln w="57150">
            <a:solidFill>
              <a:schemeClr val="bg1">
                <a:lumMod val="50000"/>
              </a:schemeClr>
            </a:solidFill>
          </a:ln>
        </p:spPr>
        <p:txBody>
          <a:bodyPr>
            <a:normAutofit/>
          </a:bodyPr>
          <a:lstStyle/>
          <a:p>
            <a:r>
              <a:rPr lang="es-ES" sz="2800" b="1" dirty="0"/>
              <a:t>1) el verbo modal: como en los verbos modales, las palabras forman un solo bloque</a:t>
            </a:r>
            <a:endParaRPr lang="es-AR" sz="2800" dirty="0"/>
          </a:p>
          <a:p>
            <a:r>
              <a:rPr lang="es-ES" sz="2800" dirty="0"/>
              <a:t>Puede tener referencia futura </a:t>
            </a:r>
            <a:endParaRPr lang="es-ES" sz="2800" dirty="0" smtClean="0"/>
          </a:p>
          <a:p>
            <a:pPr marL="457200" indent="-457200" algn="l">
              <a:buFont typeface="Arial" panose="020B0604020202020204" pitchFamily="34" charset="0"/>
              <a:buChar char="•"/>
            </a:pPr>
            <a:r>
              <a:rPr lang="es-ES" sz="2800" dirty="0" smtClean="0"/>
              <a:t>por </a:t>
            </a:r>
            <a:r>
              <a:rPr lang="es-ES" sz="2800" dirty="0"/>
              <a:t>una parte para expresar planes y preparativos </a:t>
            </a:r>
            <a:r>
              <a:rPr lang="es-ES" sz="2800" dirty="0" smtClean="0"/>
              <a:t>futuros</a:t>
            </a:r>
          </a:p>
          <a:p>
            <a:pPr marL="457200" indent="-457200" algn="l">
              <a:buFont typeface="Arial" panose="020B0604020202020204" pitchFamily="34" charset="0"/>
              <a:buChar char="•"/>
            </a:pPr>
            <a:r>
              <a:rPr lang="es-ES" sz="2800" dirty="0" smtClean="0"/>
              <a:t>por </a:t>
            </a:r>
            <a:r>
              <a:rPr lang="es-ES" sz="2800" dirty="0"/>
              <a:t>otra parte obligaciones requerimientos y decisiones formales, instrucciones u órdenes </a:t>
            </a:r>
          </a:p>
          <a:p>
            <a:pPr marL="457200" indent="-457200" algn="l">
              <a:buFont typeface="Arial" panose="020B0604020202020204" pitchFamily="34" charset="0"/>
              <a:buChar char="•"/>
            </a:pPr>
            <a:r>
              <a:rPr lang="es-ES" sz="2800" dirty="0" smtClean="0"/>
              <a:t>se </a:t>
            </a:r>
            <a:r>
              <a:rPr lang="es-ES" sz="2800" dirty="0"/>
              <a:t>traduce como tener que, haber de, ir a</a:t>
            </a:r>
            <a:r>
              <a:rPr lang="es-ES" sz="2800" dirty="0" smtClean="0"/>
              <a:t>.</a:t>
            </a:r>
            <a:endParaRPr lang="es-AR" sz="2800" dirty="0"/>
          </a:p>
        </p:txBody>
      </p:sp>
    </p:spTree>
    <p:extLst>
      <p:ext uri="{BB962C8B-B14F-4D97-AF65-F5344CB8AC3E}">
        <p14:creationId xmlns:p14="http://schemas.microsoft.com/office/powerpoint/2010/main" val="4274849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78640"/>
          </a:xfrm>
        </p:spPr>
        <p:txBody>
          <a:bodyPr>
            <a:normAutofit fontScale="90000"/>
          </a:bodyPr>
          <a:lstStyle/>
          <a:p>
            <a:endParaRPr lang="es-AR" dirty="0"/>
          </a:p>
        </p:txBody>
      </p:sp>
      <p:sp>
        <p:nvSpPr>
          <p:cNvPr id="3" name="Subtítulo 2"/>
          <p:cNvSpPr>
            <a:spLocks noGrp="1"/>
          </p:cNvSpPr>
          <p:nvPr>
            <p:ph type="subTitle" idx="1"/>
          </p:nvPr>
        </p:nvSpPr>
        <p:spPr>
          <a:xfrm>
            <a:off x="1524000" y="1296537"/>
            <a:ext cx="9144000" cy="3961263"/>
          </a:xfrm>
          <a:solidFill>
            <a:srgbClr val="FFCC66"/>
          </a:solidFill>
          <a:ln w="57150">
            <a:solidFill>
              <a:schemeClr val="bg1">
                <a:lumMod val="50000"/>
              </a:schemeClr>
            </a:solidFill>
          </a:ln>
        </p:spPr>
        <p:txBody>
          <a:bodyPr/>
          <a:lstStyle/>
          <a:p>
            <a:pPr marL="342900" indent="-342900" algn="l">
              <a:buFont typeface="Arial" panose="020B0604020202020204" pitchFamily="34" charset="0"/>
              <a:buChar char="•"/>
            </a:pPr>
            <a:r>
              <a:rPr lang="es-ES" dirty="0" err="1"/>
              <a:t>We</a:t>
            </a:r>
            <a:r>
              <a:rPr lang="es-ES" dirty="0"/>
              <a:t> are to </a:t>
            </a:r>
            <a:r>
              <a:rPr lang="es-ES" dirty="0" err="1"/>
              <a:t>start</a:t>
            </a:r>
            <a:r>
              <a:rPr lang="es-ES" dirty="0"/>
              <a:t> at </a:t>
            </a:r>
            <a:r>
              <a:rPr lang="es-ES" dirty="0" err="1"/>
              <a:t>five</a:t>
            </a:r>
            <a:r>
              <a:rPr lang="es-ES" dirty="0"/>
              <a:t>. Tenemos que empezar a las cinco/vamos a empezar a las 5.</a:t>
            </a:r>
            <a:endParaRPr lang="es-AR" dirty="0"/>
          </a:p>
          <a:p>
            <a:pPr marL="342900" indent="-342900" algn="l">
              <a:buFont typeface="Arial" panose="020B0604020202020204" pitchFamily="34" charset="0"/>
              <a:buChar char="•"/>
            </a:pPr>
            <a:r>
              <a:rPr lang="es-ES" dirty="0" err="1"/>
              <a:t>You</a:t>
            </a:r>
            <a:r>
              <a:rPr lang="es-ES" dirty="0"/>
              <a:t> are to </a:t>
            </a:r>
            <a:r>
              <a:rPr lang="es-ES" dirty="0" err="1"/>
              <a:t>finish</a:t>
            </a:r>
            <a:r>
              <a:rPr lang="es-ES" dirty="0"/>
              <a:t> </a:t>
            </a:r>
            <a:r>
              <a:rPr lang="es-ES" dirty="0" err="1"/>
              <a:t>this</a:t>
            </a:r>
            <a:r>
              <a:rPr lang="es-ES" dirty="0"/>
              <a:t> Project </a:t>
            </a:r>
            <a:r>
              <a:rPr lang="es-ES" dirty="0" err="1"/>
              <a:t>on</a:t>
            </a:r>
            <a:r>
              <a:rPr lang="es-ES" dirty="0"/>
              <a:t> time. Tienes que/has de.</a:t>
            </a:r>
            <a:endParaRPr lang="es-AR" dirty="0"/>
          </a:p>
          <a:p>
            <a:pPr marL="342900" indent="-342900" algn="l">
              <a:buFont typeface="Arial" panose="020B0604020202020204" pitchFamily="34" charset="0"/>
              <a:buChar char="•"/>
            </a:pPr>
            <a:r>
              <a:rPr lang="es-ES" dirty="0" err="1"/>
              <a:t>The</a:t>
            </a:r>
            <a:r>
              <a:rPr lang="es-ES" dirty="0"/>
              <a:t> </a:t>
            </a:r>
            <a:r>
              <a:rPr lang="es-ES" dirty="0" err="1"/>
              <a:t>orders</a:t>
            </a:r>
            <a:r>
              <a:rPr lang="es-ES" dirty="0"/>
              <a:t> are to be </a:t>
            </a:r>
            <a:r>
              <a:rPr lang="es-ES" dirty="0" err="1"/>
              <a:t>carried</a:t>
            </a:r>
            <a:r>
              <a:rPr lang="es-ES" dirty="0"/>
              <a:t> </a:t>
            </a:r>
            <a:r>
              <a:rPr lang="es-ES" dirty="0" err="1"/>
              <a:t>out</a:t>
            </a:r>
            <a:r>
              <a:rPr lang="es-ES" dirty="0"/>
              <a:t> </a:t>
            </a:r>
            <a:r>
              <a:rPr lang="es-ES" dirty="0" err="1"/>
              <a:t>without</a:t>
            </a:r>
            <a:r>
              <a:rPr lang="es-ES" dirty="0"/>
              <a:t> </a:t>
            </a:r>
            <a:r>
              <a:rPr lang="es-ES" dirty="0" err="1"/>
              <a:t>delay</a:t>
            </a:r>
            <a:r>
              <a:rPr lang="es-ES" dirty="0"/>
              <a:t>. Se </a:t>
            </a:r>
            <a:r>
              <a:rPr lang="es-ES" dirty="0" smtClean="0"/>
              <a:t>tiene que </a:t>
            </a:r>
            <a:r>
              <a:rPr lang="es-ES" dirty="0"/>
              <a:t>llevar a cabo las órdenes sin demora /Las órdenes </a:t>
            </a:r>
            <a:r>
              <a:rPr lang="es-ES" dirty="0" smtClean="0"/>
              <a:t>tienen que </a:t>
            </a:r>
            <a:r>
              <a:rPr lang="es-ES" dirty="0"/>
              <a:t>ser llevadas a cabo sin demora.</a:t>
            </a:r>
            <a:endParaRPr lang="es-AR" dirty="0"/>
          </a:p>
          <a:p>
            <a:pPr marL="342900" indent="-342900" algn="l">
              <a:buFont typeface="Arial" panose="020B0604020202020204" pitchFamily="34" charset="0"/>
              <a:buChar char="•"/>
            </a:pPr>
            <a:r>
              <a:rPr lang="es-ES" dirty="0" err="1"/>
              <a:t>This</a:t>
            </a:r>
            <a:r>
              <a:rPr lang="es-ES" dirty="0"/>
              <a:t> </a:t>
            </a:r>
            <a:r>
              <a:rPr lang="es-ES" dirty="0" err="1"/>
              <a:t>door</a:t>
            </a:r>
            <a:r>
              <a:rPr lang="es-ES" dirty="0"/>
              <a:t> </a:t>
            </a:r>
            <a:r>
              <a:rPr lang="es-ES" dirty="0" err="1"/>
              <a:t>is</a:t>
            </a:r>
            <a:r>
              <a:rPr lang="es-ES" dirty="0"/>
              <a:t> to </a:t>
            </a:r>
            <a:r>
              <a:rPr lang="es-ES" dirty="0" err="1"/>
              <a:t>remain</a:t>
            </a:r>
            <a:r>
              <a:rPr lang="es-ES" dirty="0"/>
              <a:t> </a:t>
            </a:r>
            <a:r>
              <a:rPr lang="es-ES" dirty="0" err="1"/>
              <a:t>closed</a:t>
            </a:r>
            <a:r>
              <a:rPr lang="es-ES" dirty="0"/>
              <a:t> at </a:t>
            </a:r>
            <a:r>
              <a:rPr lang="es-ES" dirty="0" err="1"/>
              <a:t>all</a:t>
            </a:r>
            <a:r>
              <a:rPr lang="es-ES" dirty="0"/>
              <a:t> times. Esta puerta se tiene que/se ha de mantener cerrada en todo momento.</a:t>
            </a:r>
            <a:endParaRPr lang="es-AR" dirty="0"/>
          </a:p>
          <a:p>
            <a:pPr marL="342900" indent="-342900" algn="l">
              <a:buFont typeface="Arial" panose="020B0604020202020204" pitchFamily="34" charset="0"/>
              <a:buChar char="•"/>
            </a:pPr>
            <a:r>
              <a:rPr lang="es-ES" dirty="0" err="1"/>
              <a:t>The</a:t>
            </a:r>
            <a:r>
              <a:rPr lang="es-ES" dirty="0"/>
              <a:t> </a:t>
            </a:r>
            <a:r>
              <a:rPr lang="es-ES" dirty="0" err="1"/>
              <a:t>personnel</a:t>
            </a:r>
            <a:r>
              <a:rPr lang="es-ES" dirty="0"/>
              <a:t> manager </a:t>
            </a:r>
            <a:r>
              <a:rPr lang="es-ES" dirty="0" err="1"/>
              <a:t>is</a:t>
            </a:r>
            <a:r>
              <a:rPr lang="es-ES" dirty="0"/>
              <a:t> to come back late. (El/La gerente de personal va a regresar tarde.</a:t>
            </a:r>
            <a:endParaRPr lang="es-AR" dirty="0"/>
          </a:p>
          <a:p>
            <a:pPr marL="342900" indent="-342900" algn="l">
              <a:buFont typeface="Arial" panose="020B0604020202020204" pitchFamily="34" charset="0"/>
              <a:buChar char="•"/>
            </a:pPr>
            <a:endParaRPr lang="es-AR" dirty="0"/>
          </a:p>
          <a:p>
            <a:endParaRPr lang="es-AR" dirty="0"/>
          </a:p>
        </p:txBody>
      </p:sp>
    </p:spTree>
    <p:extLst>
      <p:ext uri="{BB962C8B-B14F-4D97-AF65-F5344CB8AC3E}">
        <p14:creationId xmlns:p14="http://schemas.microsoft.com/office/powerpoint/2010/main" val="111181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78640"/>
          </a:xfrm>
        </p:spPr>
        <p:txBody>
          <a:bodyPr>
            <a:normAutofit fontScale="90000"/>
          </a:bodyPr>
          <a:lstStyle/>
          <a:p>
            <a:endParaRPr lang="es-AR" dirty="0"/>
          </a:p>
        </p:txBody>
      </p:sp>
      <p:sp>
        <p:nvSpPr>
          <p:cNvPr id="3" name="Subtítulo 2"/>
          <p:cNvSpPr>
            <a:spLocks noGrp="1"/>
          </p:cNvSpPr>
          <p:nvPr>
            <p:ph type="subTitle" idx="1"/>
          </p:nvPr>
        </p:nvSpPr>
        <p:spPr>
          <a:xfrm>
            <a:off x="1524000" y="1296537"/>
            <a:ext cx="9144000" cy="3961263"/>
          </a:xfrm>
          <a:solidFill>
            <a:srgbClr val="FFCC66"/>
          </a:solidFill>
          <a:ln w="57150">
            <a:solidFill>
              <a:schemeClr val="bg1">
                <a:lumMod val="50000"/>
              </a:schemeClr>
            </a:solidFill>
          </a:ln>
        </p:spPr>
        <p:txBody>
          <a:bodyPr/>
          <a:lstStyle/>
          <a:p>
            <a:endParaRPr lang="es-AR" dirty="0"/>
          </a:p>
        </p:txBody>
      </p:sp>
      <p:sp>
        <p:nvSpPr>
          <p:cNvPr id="4" name="Rectangle 2"/>
          <p:cNvSpPr>
            <a:spLocks noChangeArrowheads="1"/>
          </p:cNvSpPr>
          <p:nvPr/>
        </p:nvSpPr>
        <p:spPr bwMode="auto">
          <a:xfrm>
            <a:off x="1524000" y="1697268"/>
            <a:ext cx="9144000"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AR" sz="28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2) be + to seguido de un infinitivo explicativo. Se traduce el verbo be seguido de una frase infinitiva</a:t>
            </a:r>
            <a:endParaRPr kumimoji="0" lang="es-AR" altLang="es-AR"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1524000" y="3263729"/>
            <a:ext cx="91440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Be es el verbo y to seguido de un infinitivo es el núcleo de una frase nominal que amplia alguna idea planteada en el sujeto, es muy frecuente después de frases como, </a:t>
            </a:r>
            <a:r>
              <a:rPr kumimoji="0" lang="es-ES" altLang="es-AR" sz="28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aim</a:t>
            </a:r>
            <a:r>
              <a:rPr kumimoji="0" lang="es-ES"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t>
            </a:r>
            <a:r>
              <a:rPr kumimoji="0" lang="es-ES" altLang="es-AR" sz="28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objective</a:t>
            </a:r>
            <a:r>
              <a:rPr kumimoji="0" lang="es-ES"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concept, </a:t>
            </a:r>
            <a:r>
              <a:rPr kumimoji="0" lang="es-ES" altLang="es-AR" sz="2800" b="0" i="0" u="none" strike="noStrike" cap="none" normalizeH="0" baseline="0" dirty="0" err="1" smtClean="0">
                <a:ln>
                  <a:noFill/>
                </a:ln>
                <a:solidFill>
                  <a:schemeClr val="tx1"/>
                </a:solidFill>
                <a:effectLst/>
                <a:ea typeface="Calibri" panose="020F0502020204030204" pitchFamily="34" charset="0"/>
                <a:cs typeface="Times New Roman" panose="02020603050405020304" pitchFamily="18" charset="0"/>
              </a:rPr>
              <a:t>step</a:t>
            </a:r>
            <a:r>
              <a:rPr kumimoji="0" lang="es-ES"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etc.</a:t>
            </a:r>
            <a:endParaRPr kumimoji="0" lang="es-ES" altLang="es-AR"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069869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78640"/>
          </a:xfrm>
        </p:spPr>
        <p:txBody>
          <a:bodyPr>
            <a:normAutofit fontScale="90000"/>
          </a:bodyPr>
          <a:lstStyle/>
          <a:p>
            <a:endParaRPr lang="es-AR" dirty="0"/>
          </a:p>
        </p:txBody>
      </p:sp>
      <p:sp>
        <p:nvSpPr>
          <p:cNvPr id="3" name="Subtítulo 2"/>
          <p:cNvSpPr>
            <a:spLocks noGrp="1"/>
          </p:cNvSpPr>
          <p:nvPr>
            <p:ph type="subTitle" idx="1"/>
          </p:nvPr>
        </p:nvSpPr>
        <p:spPr>
          <a:xfrm>
            <a:off x="1483057" y="1173707"/>
            <a:ext cx="9184943" cy="3961263"/>
          </a:xfrm>
          <a:solidFill>
            <a:srgbClr val="FFCC66"/>
          </a:solidFill>
          <a:ln w="57150">
            <a:solidFill>
              <a:schemeClr val="bg1">
                <a:lumMod val="50000"/>
              </a:schemeClr>
            </a:solidFill>
          </a:ln>
        </p:spPr>
        <p:txBody>
          <a:bodyPr/>
          <a:lstStyle/>
          <a:p>
            <a:pPr algn="l"/>
            <a:endParaRPr lang="es-AR" dirty="0"/>
          </a:p>
        </p:txBody>
      </p:sp>
      <p:sp>
        <p:nvSpPr>
          <p:cNvPr id="13" name="Rectangle 11"/>
          <p:cNvSpPr>
            <a:spLocks noChangeArrowheads="1"/>
          </p:cNvSpPr>
          <p:nvPr/>
        </p:nvSpPr>
        <p:spPr bwMode="auto">
          <a:xfrm>
            <a:off x="-54591" y="-122830"/>
            <a:ext cx="1224659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14" name="Flecha curvada hacia abajo 13"/>
          <p:cNvSpPr/>
          <p:nvPr/>
        </p:nvSpPr>
        <p:spPr>
          <a:xfrm>
            <a:off x="2555173" y="1558096"/>
            <a:ext cx="5906439" cy="482244"/>
          </a:xfrm>
          <a:prstGeom prst="curvedDownArrow">
            <a:avLst>
              <a:gd name="adj1" fmla="val 25000"/>
              <a:gd name="adj2" fmla="val 50000"/>
              <a:gd name="adj3" fmla="val 28411"/>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AR"/>
          </a:p>
        </p:txBody>
      </p:sp>
      <p:sp>
        <p:nvSpPr>
          <p:cNvPr id="15" name="Rectangle 12"/>
          <p:cNvSpPr>
            <a:spLocks noChangeArrowheads="1"/>
          </p:cNvSpPr>
          <p:nvPr/>
        </p:nvSpPr>
        <p:spPr bwMode="auto">
          <a:xfrm>
            <a:off x="1483057" y="-803617"/>
            <a:ext cx="9184944"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lvl="0" eaLnBrk="0" fontAlgn="base" hangingPunct="0">
              <a:spcBef>
                <a:spcPct val="0"/>
              </a:spcBef>
              <a:spcAft>
                <a:spcPct val="0"/>
              </a:spcAft>
            </a:pPr>
            <a:r>
              <a:rPr lang="es-AR" sz="2800" dirty="0" err="1"/>
              <a:t>The</a:t>
            </a:r>
            <a:r>
              <a:rPr lang="es-AR" sz="2800" dirty="0"/>
              <a:t> </a:t>
            </a:r>
            <a:r>
              <a:rPr lang="es-AR" sz="2800" dirty="0" err="1"/>
              <a:t>purpose</a:t>
            </a:r>
            <a:r>
              <a:rPr lang="es-AR" sz="2800" dirty="0"/>
              <a:t> of </a:t>
            </a:r>
            <a:r>
              <a:rPr lang="es-AR" sz="2800" dirty="0" err="1"/>
              <a:t>placing</a:t>
            </a:r>
            <a:r>
              <a:rPr lang="es-AR" sz="2800" dirty="0"/>
              <a:t> </a:t>
            </a:r>
            <a:r>
              <a:rPr lang="es-AR" sz="2800" dirty="0" err="1"/>
              <a:t>the</a:t>
            </a:r>
            <a:r>
              <a:rPr lang="es-AR" sz="2800" dirty="0"/>
              <a:t> </a:t>
            </a:r>
            <a:r>
              <a:rPr lang="es-AR" sz="2800" dirty="0" err="1"/>
              <a:t>insulation</a:t>
            </a:r>
            <a:r>
              <a:rPr lang="es-AR" sz="2800" dirty="0"/>
              <a:t> </a:t>
            </a:r>
            <a:r>
              <a:rPr lang="es-AR" sz="2800" dirty="0" err="1"/>
              <a:t>on</a:t>
            </a:r>
            <a:r>
              <a:rPr lang="es-AR" sz="2800" dirty="0"/>
              <a:t> top </a:t>
            </a:r>
            <a:r>
              <a:rPr lang="es-AR" sz="2800" dirty="0" err="1"/>
              <a:t>is</a:t>
            </a:r>
            <a:r>
              <a:rPr lang="es-AR" sz="2800" dirty="0"/>
              <a:t> to </a:t>
            </a:r>
            <a:r>
              <a:rPr lang="es-AR" sz="2800" dirty="0" err="1"/>
              <a:t>protect</a:t>
            </a:r>
            <a:r>
              <a:rPr lang="es-AR" sz="2800" dirty="0"/>
              <a:t> </a:t>
            </a:r>
            <a:r>
              <a:rPr lang="es-AR" sz="2800" dirty="0" err="1"/>
              <a:t>the</a:t>
            </a:r>
            <a:r>
              <a:rPr lang="es-AR" sz="2800" dirty="0"/>
              <a:t> </a:t>
            </a:r>
            <a:r>
              <a:rPr lang="es-AR" sz="2800" dirty="0" err="1"/>
              <a:t>membrane</a:t>
            </a:r>
            <a:r>
              <a:rPr lang="es-AR" sz="2800" dirty="0"/>
              <a:t> </a:t>
            </a:r>
            <a:r>
              <a:rPr lang="es-AR" sz="2800" dirty="0" err="1"/>
              <a:t>from</a:t>
            </a:r>
            <a:r>
              <a:rPr lang="es-AR" sz="2800" dirty="0"/>
              <a:t> </a:t>
            </a:r>
            <a:r>
              <a:rPr lang="es-AR" sz="2800" dirty="0" err="1"/>
              <a:t>physical</a:t>
            </a:r>
            <a:r>
              <a:rPr lang="es-AR" sz="2800" dirty="0"/>
              <a:t> </a:t>
            </a:r>
            <a:r>
              <a:rPr lang="es-AR" sz="2800" dirty="0" err="1"/>
              <a:t>damage</a:t>
            </a:r>
            <a:r>
              <a:rPr lang="es-AR" sz="2800" dirty="0"/>
              <a:t> and </a:t>
            </a:r>
            <a:r>
              <a:rPr lang="es-AR" sz="2800" dirty="0" err="1"/>
              <a:t>ultraviolet</a:t>
            </a:r>
            <a:r>
              <a:rPr lang="es-AR" sz="2800" dirty="0"/>
              <a:t> </a:t>
            </a:r>
            <a:r>
              <a:rPr lang="es-AR" sz="2800" dirty="0" err="1"/>
              <a:t>degradation</a:t>
            </a: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El propósito de colocar el aislamiento en la parte superior es proteger la membrana del daño físico y de la degradación ultra violeta</a:t>
            </a:r>
            <a:r>
              <a:rPr kumimoji="0" lang="es-AR" altLang="es-AR" sz="11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kumimoji="0" lang="es-AR" altLang="es-A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80690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78640"/>
          </a:xfrm>
        </p:spPr>
        <p:txBody>
          <a:bodyPr>
            <a:normAutofit fontScale="90000"/>
          </a:bodyPr>
          <a:lstStyle/>
          <a:p>
            <a:endParaRPr lang="es-AR" dirty="0"/>
          </a:p>
        </p:txBody>
      </p:sp>
      <p:sp>
        <p:nvSpPr>
          <p:cNvPr id="3" name="Subtítulo 2"/>
          <p:cNvSpPr>
            <a:spLocks noGrp="1"/>
          </p:cNvSpPr>
          <p:nvPr>
            <p:ph type="subTitle" idx="1"/>
          </p:nvPr>
        </p:nvSpPr>
        <p:spPr>
          <a:xfrm>
            <a:off x="1483057" y="1173707"/>
            <a:ext cx="9184943" cy="3961263"/>
          </a:xfrm>
          <a:solidFill>
            <a:srgbClr val="FFCC66"/>
          </a:solidFill>
          <a:ln w="57150">
            <a:solidFill>
              <a:schemeClr val="bg1">
                <a:lumMod val="50000"/>
              </a:schemeClr>
            </a:solidFill>
          </a:ln>
        </p:spPr>
        <p:txBody>
          <a:bodyPr>
            <a:normAutofit lnSpcReduction="10000"/>
          </a:bodyPr>
          <a:lstStyle/>
          <a:p>
            <a:pPr algn="l"/>
            <a:endParaRPr lang="es-AR" sz="2800" dirty="0" smtClean="0"/>
          </a:p>
          <a:p>
            <a:pPr algn="l"/>
            <a:r>
              <a:rPr lang="es-AR" sz="2800" dirty="0" smtClean="0"/>
              <a:t>A </a:t>
            </a:r>
            <a:r>
              <a:rPr lang="es-AR" sz="2800" dirty="0"/>
              <a:t>simple </a:t>
            </a:r>
            <a:r>
              <a:rPr lang="es-AR" sz="2800" dirty="0" err="1"/>
              <a:t>example</a:t>
            </a:r>
            <a:r>
              <a:rPr lang="es-AR" sz="2800" dirty="0"/>
              <a:t> of </a:t>
            </a:r>
            <a:r>
              <a:rPr lang="es-AR" sz="2800" dirty="0" err="1"/>
              <a:t>the</a:t>
            </a:r>
            <a:r>
              <a:rPr lang="es-AR" sz="2800" dirty="0"/>
              <a:t> use of  Monte Carlo </a:t>
            </a:r>
            <a:r>
              <a:rPr lang="es-AR" sz="2800" dirty="0" err="1"/>
              <a:t>simulation</a:t>
            </a:r>
            <a:r>
              <a:rPr lang="es-AR" sz="2800" dirty="0"/>
              <a:t> </a:t>
            </a:r>
            <a:r>
              <a:rPr lang="es-AR" sz="2800" dirty="0" err="1" smtClean="0"/>
              <a:t>would</a:t>
            </a:r>
            <a:endParaRPr lang="es-AR" sz="2800" dirty="0" smtClean="0"/>
          </a:p>
          <a:p>
            <a:pPr algn="l"/>
            <a:endParaRPr lang="es-AR" sz="2800" dirty="0" smtClean="0"/>
          </a:p>
          <a:p>
            <a:pPr algn="l"/>
            <a:r>
              <a:rPr lang="es-AR" sz="2800" dirty="0" smtClean="0"/>
              <a:t>be </a:t>
            </a:r>
            <a:r>
              <a:rPr lang="es-AR" sz="2800" dirty="0"/>
              <a:t>to use </a:t>
            </a:r>
            <a:r>
              <a:rPr lang="es-AR" sz="2800" dirty="0" err="1"/>
              <a:t>the</a:t>
            </a:r>
            <a:r>
              <a:rPr lang="es-AR" sz="2800" dirty="0"/>
              <a:t> </a:t>
            </a:r>
            <a:r>
              <a:rPr lang="es-AR" sz="2800" dirty="0" err="1"/>
              <a:t>hyperbolic</a:t>
            </a:r>
            <a:r>
              <a:rPr lang="es-AR" sz="2800" dirty="0"/>
              <a:t> decline </a:t>
            </a:r>
            <a:r>
              <a:rPr lang="es-AR" sz="2800" dirty="0" err="1"/>
              <a:t>equation</a:t>
            </a:r>
            <a:r>
              <a:rPr lang="es-AR" sz="2800" dirty="0"/>
              <a:t> to </a:t>
            </a:r>
            <a:r>
              <a:rPr lang="es-AR" sz="2800" dirty="0" err="1"/>
              <a:t>calculate</a:t>
            </a:r>
            <a:r>
              <a:rPr lang="es-AR" sz="2800" dirty="0"/>
              <a:t> </a:t>
            </a:r>
            <a:r>
              <a:rPr lang="es-AR" sz="2800" dirty="0" err="1"/>
              <a:t>remaining</a:t>
            </a:r>
            <a:r>
              <a:rPr lang="es-AR" sz="2800" dirty="0"/>
              <a:t> reserves</a:t>
            </a:r>
            <a:r>
              <a:rPr lang="es-AR" sz="2800" dirty="0" smtClean="0"/>
              <a:t>.</a:t>
            </a:r>
          </a:p>
          <a:p>
            <a:pPr algn="l"/>
            <a:endParaRPr lang="es-AR" sz="2800" dirty="0"/>
          </a:p>
          <a:p>
            <a:pPr algn="l"/>
            <a:r>
              <a:rPr lang="es-AR" sz="2800" dirty="0"/>
              <a:t>Un ejemplo simple del uso </a:t>
            </a:r>
            <a:r>
              <a:rPr lang="es-AR" sz="2800" dirty="0" smtClean="0"/>
              <a:t> de la simulación Monte Carlo </a:t>
            </a:r>
            <a:r>
              <a:rPr lang="es-AR" sz="2800" dirty="0"/>
              <a:t>sería usar la ecuación de  declive/descenso/reducción hiperbólica para calcular las reservas restantes.</a:t>
            </a:r>
          </a:p>
          <a:p>
            <a:pPr algn="l"/>
            <a:endParaRPr lang="es-AR" dirty="0"/>
          </a:p>
        </p:txBody>
      </p:sp>
      <p:sp>
        <p:nvSpPr>
          <p:cNvPr id="13" name="Rectangle 11"/>
          <p:cNvSpPr>
            <a:spLocks noChangeArrowheads="1"/>
          </p:cNvSpPr>
          <p:nvPr/>
        </p:nvSpPr>
        <p:spPr bwMode="auto">
          <a:xfrm>
            <a:off x="-54591" y="-122830"/>
            <a:ext cx="1224659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15" name="Rectangle 12"/>
          <p:cNvSpPr>
            <a:spLocks noChangeArrowheads="1"/>
          </p:cNvSpPr>
          <p:nvPr/>
        </p:nvSpPr>
        <p:spPr bwMode="auto">
          <a:xfrm>
            <a:off x="1483057" y="489044"/>
            <a:ext cx="9184944"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p:txBody>
      </p:sp>
      <p:sp>
        <p:nvSpPr>
          <p:cNvPr id="10" name="Flecha izquierda y arriba 9"/>
          <p:cNvSpPr/>
          <p:nvPr/>
        </p:nvSpPr>
        <p:spPr>
          <a:xfrm>
            <a:off x="1883391" y="2033516"/>
            <a:ext cx="1787857" cy="696036"/>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1755950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78640"/>
          </a:xfrm>
        </p:spPr>
        <p:txBody>
          <a:bodyPr>
            <a:normAutofit fontScale="90000"/>
          </a:bodyPr>
          <a:lstStyle/>
          <a:p>
            <a:endParaRPr lang="es-AR" dirty="0"/>
          </a:p>
        </p:txBody>
      </p:sp>
      <p:sp>
        <p:nvSpPr>
          <p:cNvPr id="3" name="Subtítulo 2"/>
          <p:cNvSpPr>
            <a:spLocks noGrp="1"/>
          </p:cNvSpPr>
          <p:nvPr>
            <p:ph type="subTitle" idx="1"/>
          </p:nvPr>
        </p:nvSpPr>
        <p:spPr>
          <a:xfrm>
            <a:off x="1483057" y="1173707"/>
            <a:ext cx="9184943" cy="3961263"/>
          </a:xfrm>
          <a:solidFill>
            <a:srgbClr val="FFCC66"/>
          </a:solidFill>
          <a:ln w="57150">
            <a:solidFill>
              <a:schemeClr val="bg1">
                <a:lumMod val="50000"/>
              </a:schemeClr>
            </a:solidFill>
          </a:ln>
        </p:spPr>
        <p:txBody>
          <a:bodyPr/>
          <a:lstStyle/>
          <a:p>
            <a:pPr algn="l"/>
            <a:endParaRPr lang="es-AR" sz="2800" dirty="0" smtClean="0"/>
          </a:p>
          <a:p>
            <a:pPr algn="l"/>
            <a:r>
              <a:rPr lang="es-AR" sz="2800" dirty="0" err="1" smtClean="0"/>
              <a:t>Our</a:t>
            </a:r>
            <a:r>
              <a:rPr lang="es-AR" sz="2800" dirty="0" smtClean="0"/>
              <a:t> </a:t>
            </a:r>
            <a:r>
              <a:rPr lang="es-AR" sz="2800" dirty="0" err="1"/>
              <a:t>policy</a:t>
            </a:r>
            <a:r>
              <a:rPr lang="es-AR" sz="2800" dirty="0"/>
              <a:t> </a:t>
            </a:r>
            <a:r>
              <a:rPr lang="es-AR" sz="2800" dirty="0" err="1"/>
              <a:t>could</a:t>
            </a:r>
            <a:r>
              <a:rPr lang="es-AR" sz="2800" dirty="0"/>
              <a:t> be to </a:t>
            </a:r>
            <a:r>
              <a:rPr lang="es-AR" sz="2800" dirty="0" err="1"/>
              <a:t>keep</a:t>
            </a:r>
            <a:r>
              <a:rPr lang="es-AR" sz="2800" dirty="0"/>
              <a:t> </a:t>
            </a:r>
            <a:r>
              <a:rPr lang="es-AR" sz="2800" dirty="0" err="1"/>
              <a:t>duplicate</a:t>
            </a:r>
            <a:r>
              <a:rPr lang="es-AR" sz="2800" dirty="0"/>
              <a:t> </a:t>
            </a:r>
            <a:r>
              <a:rPr lang="es-AR" sz="2800" dirty="0" err="1"/>
              <a:t>samples</a:t>
            </a:r>
            <a:r>
              <a:rPr lang="es-AR" sz="2800" dirty="0"/>
              <a:t>.</a:t>
            </a:r>
          </a:p>
          <a:p>
            <a:pPr algn="l"/>
            <a:endParaRPr lang="es-AR" sz="2800" dirty="0" smtClean="0"/>
          </a:p>
          <a:p>
            <a:pPr algn="l"/>
            <a:r>
              <a:rPr lang="es-AR" sz="2800" dirty="0" smtClean="0"/>
              <a:t>Nuestra </a:t>
            </a:r>
            <a:r>
              <a:rPr lang="es-AR" sz="2800" dirty="0"/>
              <a:t>política podría ser mantener/tener/conservar muestras duplicadas.</a:t>
            </a:r>
          </a:p>
          <a:p>
            <a:pPr algn="l"/>
            <a:endParaRPr lang="es-AR" dirty="0"/>
          </a:p>
        </p:txBody>
      </p:sp>
      <p:sp>
        <p:nvSpPr>
          <p:cNvPr id="13" name="Rectangle 11"/>
          <p:cNvSpPr>
            <a:spLocks noChangeArrowheads="1"/>
          </p:cNvSpPr>
          <p:nvPr/>
        </p:nvSpPr>
        <p:spPr bwMode="auto">
          <a:xfrm>
            <a:off x="-54591" y="-122830"/>
            <a:ext cx="1224659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14" name="Flecha curvada hacia abajo 13"/>
          <p:cNvSpPr/>
          <p:nvPr/>
        </p:nvSpPr>
        <p:spPr>
          <a:xfrm>
            <a:off x="2541525" y="1291540"/>
            <a:ext cx="2467203" cy="428078"/>
          </a:xfrm>
          <a:prstGeom prst="curvedDownArrow">
            <a:avLst>
              <a:gd name="adj1" fmla="val 25000"/>
              <a:gd name="adj2" fmla="val 50000"/>
              <a:gd name="adj3" fmla="val 44352"/>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AR"/>
          </a:p>
        </p:txBody>
      </p:sp>
      <p:sp>
        <p:nvSpPr>
          <p:cNvPr id="15" name="Rectangle 12"/>
          <p:cNvSpPr>
            <a:spLocks noChangeArrowheads="1"/>
          </p:cNvSpPr>
          <p:nvPr/>
        </p:nvSpPr>
        <p:spPr bwMode="auto">
          <a:xfrm>
            <a:off x="1483057" y="489044"/>
            <a:ext cx="9184944"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AR" altLang="es-AR" sz="2800" dirty="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altLang="es-AR" sz="28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32034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744537"/>
          </a:xfrm>
          <a:solidFill>
            <a:srgbClr val="FFCC66"/>
          </a:solidFill>
          <a:ln w="57150">
            <a:solidFill>
              <a:schemeClr val="bg1">
                <a:lumMod val="50000"/>
              </a:schemeClr>
            </a:solidFill>
          </a:ln>
        </p:spPr>
        <p:txBody>
          <a:bodyPr>
            <a:normAutofit/>
          </a:bodyPr>
          <a:lstStyle/>
          <a:p>
            <a:pPr algn="l"/>
            <a:r>
              <a:rPr lang="es-AR" sz="2800" b="1" u="sng" dirty="0">
                <a:latin typeface="+mn-lt"/>
              </a:rPr>
              <a:t>C. Traduzca las siguientes oraciones con BE TO.</a:t>
            </a:r>
            <a:endParaRPr lang="es-AR" sz="2800" u="sng" dirty="0">
              <a:latin typeface="+mn-lt"/>
            </a:endParaRPr>
          </a:p>
        </p:txBody>
      </p:sp>
      <p:sp>
        <p:nvSpPr>
          <p:cNvPr id="3" name="Subtítulo 2"/>
          <p:cNvSpPr>
            <a:spLocks noGrp="1"/>
          </p:cNvSpPr>
          <p:nvPr>
            <p:ph type="subTitle" idx="1"/>
          </p:nvPr>
        </p:nvSpPr>
        <p:spPr>
          <a:xfrm>
            <a:off x="1524000" y="2076450"/>
            <a:ext cx="9144000" cy="3181350"/>
          </a:xfrm>
          <a:solidFill>
            <a:srgbClr val="FFCC66"/>
          </a:solidFill>
          <a:ln w="57150">
            <a:solidFill>
              <a:schemeClr val="bg1">
                <a:lumMod val="50000"/>
              </a:schemeClr>
            </a:solidFill>
          </a:ln>
        </p:spPr>
        <p:txBody>
          <a:bodyPr>
            <a:normAutofit fontScale="92500"/>
          </a:bodyPr>
          <a:lstStyle/>
          <a:p>
            <a:pPr marL="266700" indent="-266700" algn="l"/>
            <a:r>
              <a:rPr lang="es-ES" sz="2800" dirty="0" smtClean="0">
                <a:cs typeface="Times New Roman" panose="02020603050405020304" pitchFamily="18" charset="0"/>
              </a:rPr>
              <a:t>1. </a:t>
            </a:r>
            <a:r>
              <a:rPr lang="es-ES" sz="2800" dirty="0" err="1" smtClean="0">
                <a:cs typeface="Times New Roman" panose="02020603050405020304" pitchFamily="18" charset="0"/>
              </a:rPr>
              <a:t>If</a:t>
            </a:r>
            <a:r>
              <a:rPr lang="es-ES" sz="2800" dirty="0" smtClean="0">
                <a:cs typeface="Times New Roman" panose="02020603050405020304" pitchFamily="18" charset="0"/>
              </a:rPr>
              <a:t>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partition</a:t>
            </a:r>
            <a:r>
              <a:rPr lang="es-ES" sz="2800" dirty="0">
                <a:cs typeface="Times New Roman" panose="02020603050405020304" pitchFamily="18" charset="0"/>
              </a:rPr>
              <a:t> </a:t>
            </a:r>
            <a:r>
              <a:rPr lang="es-ES" sz="2800" dirty="0" err="1">
                <a:cs typeface="Times New Roman" panose="02020603050405020304" pitchFamily="18" charset="0"/>
              </a:rPr>
              <a:t>is</a:t>
            </a:r>
            <a:r>
              <a:rPr lang="es-ES" sz="2800" dirty="0">
                <a:cs typeface="Times New Roman" panose="02020603050405020304" pitchFamily="18" charset="0"/>
              </a:rPr>
              <a:t> to </a:t>
            </a:r>
            <a:r>
              <a:rPr lang="es-ES" sz="2800" dirty="0" err="1">
                <a:cs typeface="Times New Roman" panose="02020603050405020304" pitchFamily="18" charset="0"/>
              </a:rPr>
              <a:t>serve</a:t>
            </a:r>
            <a:r>
              <a:rPr lang="es-ES" sz="2800" dirty="0">
                <a:cs typeface="Times New Roman" panose="02020603050405020304" pitchFamily="18" charset="0"/>
              </a:rPr>
              <a:t> as </a:t>
            </a:r>
            <a:r>
              <a:rPr lang="es-ES" sz="2800" dirty="0" err="1">
                <a:cs typeface="Times New Roman" panose="02020603050405020304" pitchFamily="18" charset="0"/>
              </a:rPr>
              <a:t>an</a:t>
            </a:r>
            <a:r>
              <a:rPr lang="es-ES" sz="2800" dirty="0">
                <a:cs typeface="Times New Roman" panose="02020603050405020304" pitchFamily="18" charset="0"/>
              </a:rPr>
              <a:t> </a:t>
            </a:r>
            <a:r>
              <a:rPr lang="es-ES" sz="2800" dirty="0" err="1">
                <a:cs typeface="Times New Roman" panose="02020603050405020304" pitchFamily="18" charset="0"/>
              </a:rPr>
              <a:t>acoustical</a:t>
            </a:r>
            <a:r>
              <a:rPr lang="es-ES" sz="2800" dirty="0">
                <a:cs typeface="Times New Roman" panose="02020603050405020304" pitchFamily="18" charset="0"/>
              </a:rPr>
              <a:t> </a:t>
            </a:r>
            <a:r>
              <a:rPr lang="es-ES" sz="2800" dirty="0" err="1">
                <a:cs typeface="Times New Roman" panose="02020603050405020304" pitchFamily="18" charset="0"/>
              </a:rPr>
              <a:t>separation</a:t>
            </a:r>
            <a:r>
              <a:rPr lang="es-ES" sz="2800" dirty="0">
                <a:cs typeface="Times New Roman" panose="02020603050405020304" pitchFamily="18" charset="0"/>
              </a:rPr>
              <a:t>,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lower</a:t>
            </a:r>
            <a:r>
              <a:rPr lang="es-ES" sz="2800" dirty="0">
                <a:cs typeface="Times New Roman" panose="02020603050405020304" pitchFamily="18" charset="0"/>
              </a:rPr>
              <a:t> </a:t>
            </a:r>
            <a:r>
              <a:rPr lang="es-ES" sz="2800" dirty="0" err="1">
                <a:cs typeface="Times New Roman" panose="02020603050405020304" pitchFamily="18" charset="0"/>
              </a:rPr>
              <a:t>edge</a:t>
            </a:r>
            <a:r>
              <a:rPr lang="es-ES" sz="2800" dirty="0">
                <a:cs typeface="Times New Roman" panose="02020603050405020304" pitchFamily="18" charset="0"/>
              </a:rPr>
              <a:t> of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wallboard</a:t>
            </a:r>
            <a:r>
              <a:rPr lang="es-ES" sz="2800" dirty="0">
                <a:cs typeface="Times New Roman" panose="02020603050405020304" pitchFamily="18" charset="0"/>
              </a:rPr>
              <a:t> at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floor</a:t>
            </a:r>
            <a:r>
              <a:rPr lang="es-ES" sz="2800" dirty="0">
                <a:cs typeface="Times New Roman" panose="02020603050405020304" pitchFamily="18" charset="0"/>
              </a:rPr>
              <a:t> line </a:t>
            </a:r>
            <a:r>
              <a:rPr lang="es-ES" sz="2800" dirty="0" err="1">
                <a:cs typeface="Times New Roman" panose="02020603050405020304" pitchFamily="18" charset="0"/>
              </a:rPr>
              <a:t>should</a:t>
            </a:r>
            <a:r>
              <a:rPr lang="es-ES" sz="2800" dirty="0">
                <a:cs typeface="Times New Roman" panose="02020603050405020304" pitchFamily="18" charset="0"/>
              </a:rPr>
              <a:t> be </a:t>
            </a:r>
            <a:r>
              <a:rPr lang="es-ES" sz="2800" dirty="0" err="1">
                <a:cs typeface="Times New Roman" panose="02020603050405020304" pitchFamily="18" charset="0"/>
              </a:rPr>
              <a:t>sealed</a:t>
            </a:r>
            <a:r>
              <a:rPr lang="es-ES" sz="2800" dirty="0" smtClean="0">
                <a:cs typeface="Times New Roman" panose="02020603050405020304" pitchFamily="18" charset="0"/>
              </a:rPr>
              <a:t>.</a:t>
            </a:r>
          </a:p>
          <a:p>
            <a:pPr marL="266700" indent="-266700" algn="l"/>
            <a:endParaRPr lang="es-AR" sz="2800" dirty="0">
              <a:cs typeface="Times New Roman" panose="02020603050405020304" pitchFamily="18" charset="0"/>
            </a:endParaRPr>
          </a:p>
          <a:p>
            <a:pPr marL="266700" indent="-266700" algn="l"/>
            <a:r>
              <a:rPr lang="es-ES" sz="2800" dirty="0">
                <a:cs typeface="Times New Roman" panose="02020603050405020304" pitchFamily="18" charset="0"/>
              </a:rPr>
              <a:t>2.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only</a:t>
            </a:r>
            <a:r>
              <a:rPr lang="es-ES" sz="2800" dirty="0">
                <a:cs typeface="Times New Roman" panose="02020603050405020304" pitchFamily="18" charset="0"/>
              </a:rPr>
              <a:t> </a:t>
            </a:r>
            <a:r>
              <a:rPr lang="es-ES" sz="2800" dirty="0" err="1">
                <a:cs typeface="Times New Roman" panose="02020603050405020304" pitchFamily="18" charset="0"/>
              </a:rPr>
              <a:t>solution</a:t>
            </a:r>
            <a:r>
              <a:rPr lang="es-ES" sz="2800" dirty="0">
                <a:cs typeface="Times New Roman" panose="02020603050405020304" pitchFamily="18" charset="0"/>
              </a:rPr>
              <a:t> </a:t>
            </a:r>
            <a:r>
              <a:rPr lang="es-ES" sz="2800" dirty="0" err="1">
                <a:cs typeface="Times New Roman" panose="02020603050405020304" pitchFamily="18" charset="0"/>
              </a:rPr>
              <a:t>may</a:t>
            </a:r>
            <a:r>
              <a:rPr lang="es-ES" sz="2800" dirty="0">
                <a:cs typeface="Times New Roman" panose="02020603050405020304" pitchFamily="18" charset="0"/>
              </a:rPr>
              <a:t> be to mix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samples</a:t>
            </a:r>
            <a:r>
              <a:rPr lang="es-ES" sz="2800" dirty="0" smtClean="0">
                <a:cs typeface="Times New Roman" panose="02020603050405020304" pitchFamily="18" charset="0"/>
              </a:rPr>
              <a:t>.</a:t>
            </a:r>
          </a:p>
          <a:p>
            <a:pPr marL="266700" indent="-266700" algn="l"/>
            <a:endParaRPr lang="es-ES" sz="2800" dirty="0" smtClean="0">
              <a:cs typeface="Times New Roman" panose="02020603050405020304" pitchFamily="18" charset="0"/>
            </a:endParaRPr>
          </a:p>
          <a:p>
            <a:pPr marL="266700" indent="-266700" algn="l"/>
            <a:r>
              <a:rPr lang="es-ES" sz="2800" dirty="0" smtClean="0">
                <a:cs typeface="Times New Roman" panose="02020603050405020304" pitchFamily="18" charset="0"/>
              </a:rPr>
              <a:t>3</a:t>
            </a:r>
            <a:r>
              <a:rPr lang="es-ES" sz="2800" dirty="0">
                <a:cs typeface="Times New Roman" panose="02020603050405020304" pitchFamily="18" charset="0"/>
              </a:rPr>
              <a:t>.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water</a:t>
            </a:r>
            <a:r>
              <a:rPr lang="es-ES" sz="2800" dirty="0">
                <a:cs typeface="Times New Roman" panose="02020603050405020304" pitchFamily="18" charset="0"/>
              </a:rPr>
              <a:t> and </a:t>
            </a:r>
            <a:r>
              <a:rPr lang="es-ES" sz="2800" dirty="0" err="1">
                <a:cs typeface="Times New Roman" panose="02020603050405020304" pitchFamily="18" charset="0"/>
              </a:rPr>
              <a:t>sediment</a:t>
            </a:r>
            <a:r>
              <a:rPr lang="es-ES" sz="2800" dirty="0">
                <a:cs typeface="Times New Roman" panose="02020603050405020304" pitchFamily="18" charset="0"/>
              </a:rPr>
              <a:t> in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oil</a:t>
            </a:r>
            <a:r>
              <a:rPr lang="es-ES" sz="2800" dirty="0">
                <a:cs typeface="Times New Roman" panose="02020603050405020304" pitchFamily="18" charset="0"/>
              </a:rPr>
              <a:t> are to be </a:t>
            </a:r>
            <a:r>
              <a:rPr lang="es-ES" sz="2800" dirty="0" err="1">
                <a:cs typeface="Times New Roman" panose="02020603050405020304" pitchFamily="18" charset="0"/>
              </a:rPr>
              <a:t>determined</a:t>
            </a:r>
            <a:r>
              <a:rPr lang="es-ES" sz="2800" dirty="0">
                <a:cs typeface="Times New Roman" panose="02020603050405020304" pitchFamily="18" charset="0"/>
              </a:rPr>
              <a:t> </a:t>
            </a:r>
            <a:r>
              <a:rPr lang="es-ES" sz="2800" dirty="0" err="1">
                <a:cs typeface="Times New Roman" panose="02020603050405020304" pitchFamily="18" charset="0"/>
              </a:rPr>
              <a:t>by</a:t>
            </a:r>
            <a:r>
              <a:rPr lang="es-ES" sz="2800" dirty="0">
                <a:cs typeface="Times New Roman" panose="02020603050405020304" pitchFamily="18" charset="0"/>
              </a:rPr>
              <a:t> </a:t>
            </a:r>
            <a:r>
              <a:rPr lang="es-ES" sz="2800" dirty="0" err="1">
                <a:cs typeface="Times New Roman" panose="02020603050405020304" pitchFamily="18" charset="0"/>
              </a:rPr>
              <a:t>the</a:t>
            </a:r>
            <a:r>
              <a:rPr lang="es-ES" sz="2800" dirty="0">
                <a:cs typeface="Times New Roman" panose="02020603050405020304" pitchFamily="18" charset="0"/>
              </a:rPr>
              <a:t> </a:t>
            </a:r>
            <a:r>
              <a:rPr lang="es-ES" sz="2800" dirty="0" err="1">
                <a:cs typeface="Times New Roman" panose="02020603050405020304" pitchFamily="18" charset="0"/>
              </a:rPr>
              <a:t>centrifuge</a:t>
            </a:r>
            <a:r>
              <a:rPr lang="es-ES" sz="2800" dirty="0">
                <a:cs typeface="Times New Roman" panose="02020603050405020304" pitchFamily="18" charset="0"/>
              </a:rPr>
              <a:t> </a:t>
            </a:r>
            <a:r>
              <a:rPr lang="es-ES" sz="2800" dirty="0" err="1">
                <a:cs typeface="Times New Roman" panose="02020603050405020304" pitchFamily="18" charset="0"/>
              </a:rPr>
              <a:t>method</a:t>
            </a:r>
            <a:r>
              <a:rPr lang="es-ES" sz="2800" dirty="0" smtClean="0">
                <a:cs typeface="Times New Roman" panose="02020603050405020304" pitchFamily="18" charset="0"/>
              </a:rPr>
              <a:t>.</a:t>
            </a:r>
            <a:endParaRPr lang="es-AR" sz="2800" dirty="0">
              <a:cs typeface="Times New Roman" panose="02020603050405020304" pitchFamily="18" charset="0"/>
            </a:endParaRPr>
          </a:p>
          <a:p>
            <a:endParaRPr lang="es-AR" dirty="0"/>
          </a:p>
        </p:txBody>
      </p:sp>
    </p:spTree>
    <p:extLst>
      <p:ext uri="{BB962C8B-B14F-4D97-AF65-F5344CB8AC3E}">
        <p14:creationId xmlns:p14="http://schemas.microsoft.com/office/powerpoint/2010/main" val="36152964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58737"/>
          </a:xfrm>
        </p:spPr>
        <p:txBody>
          <a:bodyPr>
            <a:normAutofit fontScale="90000"/>
          </a:bodyPr>
          <a:lstStyle/>
          <a:p>
            <a:endParaRPr lang="es-AR" dirty="0"/>
          </a:p>
        </p:txBody>
      </p:sp>
      <p:sp>
        <p:nvSpPr>
          <p:cNvPr id="3" name="Subtítulo 2"/>
          <p:cNvSpPr>
            <a:spLocks noGrp="1"/>
          </p:cNvSpPr>
          <p:nvPr>
            <p:ph type="subTitle" idx="1"/>
          </p:nvPr>
        </p:nvSpPr>
        <p:spPr>
          <a:xfrm>
            <a:off x="1524000" y="1181100"/>
            <a:ext cx="9144000" cy="4076700"/>
          </a:xfrm>
          <a:solidFill>
            <a:srgbClr val="FFCC66"/>
          </a:solidFill>
          <a:ln w="57150">
            <a:solidFill>
              <a:schemeClr val="bg1">
                <a:lumMod val="50000"/>
              </a:schemeClr>
            </a:solidFill>
          </a:ln>
        </p:spPr>
        <p:txBody>
          <a:bodyPr>
            <a:normAutofit/>
          </a:bodyPr>
          <a:lstStyle/>
          <a:p>
            <a:pPr marL="361950" indent="-361950" algn="l"/>
            <a:r>
              <a:rPr lang="es-ES" sz="2800" dirty="0" smtClean="0"/>
              <a:t>4. In </a:t>
            </a:r>
            <a:r>
              <a:rPr lang="es-ES" sz="2800" dirty="0" err="1" smtClean="0"/>
              <a:t>fact</a:t>
            </a:r>
            <a:r>
              <a:rPr lang="es-ES" sz="2800" dirty="0" smtClean="0"/>
              <a:t>, </a:t>
            </a:r>
            <a:r>
              <a:rPr lang="es-ES" sz="2800" dirty="0" err="1" smtClean="0"/>
              <a:t>those</a:t>
            </a:r>
            <a:r>
              <a:rPr lang="es-ES" sz="2800" dirty="0" smtClean="0"/>
              <a:t> </a:t>
            </a:r>
            <a:r>
              <a:rPr lang="es-ES" sz="2800" dirty="0" err="1" smtClean="0"/>
              <a:t>needs</a:t>
            </a:r>
            <a:r>
              <a:rPr lang="es-ES" sz="2800" dirty="0" smtClean="0"/>
              <a:t> </a:t>
            </a:r>
            <a:r>
              <a:rPr lang="es-ES" sz="2800" dirty="0" err="1" smtClean="0"/>
              <a:t>were</a:t>
            </a:r>
            <a:r>
              <a:rPr lang="es-ES" sz="2800" dirty="0" smtClean="0"/>
              <a:t> to </a:t>
            </a:r>
            <a:r>
              <a:rPr lang="es-ES" sz="2800" dirty="0" err="1" smtClean="0"/>
              <a:t>bring</a:t>
            </a:r>
            <a:r>
              <a:rPr lang="es-ES" sz="2800" dirty="0" smtClean="0"/>
              <a:t> </a:t>
            </a:r>
            <a:r>
              <a:rPr lang="es-ES" sz="2800" dirty="0" err="1" smtClean="0"/>
              <a:t>employees</a:t>
            </a:r>
            <a:r>
              <a:rPr lang="es-ES" sz="2800" dirty="0" smtClean="0"/>
              <a:t> and </a:t>
            </a:r>
            <a:r>
              <a:rPr lang="es-ES" sz="2800" dirty="0" err="1" smtClean="0"/>
              <a:t>their</a:t>
            </a:r>
            <a:r>
              <a:rPr lang="es-ES" sz="2800" dirty="0" smtClean="0"/>
              <a:t> </a:t>
            </a:r>
            <a:r>
              <a:rPr lang="es-ES" sz="2800" dirty="0" err="1" smtClean="0"/>
              <a:t>contribution</a:t>
            </a:r>
            <a:r>
              <a:rPr lang="es-ES" sz="2800" dirty="0" smtClean="0"/>
              <a:t> </a:t>
            </a:r>
            <a:r>
              <a:rPr lang="es-ES" sz="2800" dirty="0" err="1" smtClean="0"/>
              <a:t>closer</a:t>
            </a:r>
            <a:r>
              <a:rPr lang="es-ES" sz="2800" dirty="0" smtClean="0"/>
              <a:t> to </a:t>
            </a:r>
            <a:r>
              <a:rPr lang="es-ES" sz="2800" dirty="0" err="1" smtClean="0"/>
              <a:t>the</a:t>
            </a:r>
            <a:r>
              <a:rPr lang="es-ES" sz="2800" dirty="0" smtClean="0"/>
              <a:t> </a:t>
            </a:r>
            <a:r>
              <a:rPr lang="es-ES" sz="2800" dirty="0" err="1" smtClean="0"/>
              <a:t>business</a:t>
            </a:r>
            <a:r>
              <a:rPr lang="es-ES" sz="2800" dirty="0" smtClean="0"/>
              <a:t> </a:t>
            </a:r>
            <a:r>
              <a:rPr lang="es-ES" sz="2800" dirty="0" err="1" smtClean="0"/>
              <a:t>needs</a:t>
            </a:r>
            <a:r>
              <a:rPr lang="es-ES" sz="2800" dirty="0" smtClean="0"/>
              <a:t>.</a:t>
            </a:r>
          </a:p>
          <a:p>
            <a:pPr marL="361950" indent="-361950" algn="l"/>
            <a:endParaRPr lang="es-AR" sz="2800" dirty="0" smtClean="0"/>
          </a:p>
          <a:p>
            <a:pPr marL="361950" indent="-361950" algn="l"/>
            <a:r>
              <a:rPr lang="es-ES" sz="2800" dirty="0" smtClean="0"/>
              <a:t>5. A </a:t>
            </a:r>
            <a:r>
              <a:rPr lang="es-ES" sz="2800" dirty="0" err="1" smtClean="0"/>
              <a:t>compromise</a:t>
            </a:r>
            <a:r>
              <a:rPr lang="es-ES" sz="2800" dirty="0" smtClean="0"/>
              <a:t> </a:t>
            </a:r>
            <a:r>
              <a:rPr lang="es-ES" sz="2800" dirty="0" err="1" smtClean="0"/>
              <a:t>strategy</a:t>
            </a:r>
            <a:r>
              <a:rPr lang="es-ES" sz="2800" dirty="0" smtClean="0"/>
              <a:t> </a:t>
            </a:r>
            <a:r>
              <a:rPr lang="es-ES" sz="2800" dirty="0" err="1" smtClean="0"/>
              <a:t>may</a:t>
            </a:r>
            <a:r>
              <a:rPr lang="es-ES" sz="2800" dirty="0" smtClean="0"/>
              <a:t> be to </a:t>
            </a:r>
            <a:r>
              <a:rPr lang="es-ES" sz="2800" dirty="0" err="1" smtClean="0"/>
              <a:t>design</a:t>
            </a:r>
            <a:r>
              <a:rPr lang="es-ES" sz="2800" dirty="0" smtClean="0"/>
              <a:t> a more </a:t>
            </a:r>
            <a:r>
              <a:rPr lang="es-ES" sz="2800" dirty="0" err="1" smtClean="0"/>
              <a:t>complex</a:t>
            </a:r>
            <a:r>
              <a:rPr lang="es-ES" sz="2800" dirty="0" smtClean="0"/>
              <a:t> </a:t>
            </a:r>
            <a:r>
              <a:rPr lang="es-ES" sz="2800" dirty="0" err="1" smtClean="0"/>
              <a:t>system</a:t>
            </a:r>
            <a:r>
              <a:rPr lang="es-ES" sz="2800" dirty="0" smtClean="0"/>
              <a:t>.</a:t>
            </a:r>
          </a:p>
          <a:p>
            <a:pPr marL="361950" indent="-361950" algn="l"/>
            <a:endParaRPr lang="es-AR" sz="2800" dirty="0" smtClean="0"/>
          </a:p>
          <a:p>
            <a:pPr marL="361950" indent="-361950" algn="l"/>
            <a:r>
              <a:rPr lang="es-ES" sz="2800" dirty="0" smtClean="0"/>
              <a:t>6. </a:t>
            </a:r>
            <a:r>
              <a:rPr lang="es-ES" sz="2800" dirty="0" err="1" smtClean="0"/>
              <a:t>If</a:t>
            </a:r>
            <a:r>
              <a:rPr lang="es-ES" sz="2800" dirty="0" smtClean="0"/>
              <a:t> </a:t>
            </a:r>
            <a:r>
              <a:rPr lang="es-ES" sz="2800" dirty="0" err="1" smtClean="0"/>
              <a:t>multiple</a:t>
            </a:r>
            <a:r>
              <a:rPr lang="es-ES" sz="2800" dirty="0" smtClean="0"/>
              <a:t> </a:t>
            </a:r>
            <a:r>
              <a:rPr lang="es-ES" sz="2800" dirty="0" err="1" smtClean="0"/>
              <a:t>diodes</a:t>
            </a:r>
            <a:r>
              <a:rPr lang="es-ES" sz="2800" dirty="0" smtClean="0"/>
              <a:t> are to be </a:t>
            </a:r>
            <a:r>
              <a:rPr lang="es-ES" sz="2800" dirty="0" err="1" smtClean="0"/>
              <a:t>used</a:t>
            </a:r>
            <a:r>
              <a:rPr lang="es-ES" sz="2800" dirty="0" smtClean="0"/>
              <a:t>, </a:t>
            </a:r>
            <a:r>
              <a:rPr lang="es-ES" sz="2800" dirty="0" err="1" smtClean="0"/>
              <a:t>diode</a:t>
            </a:r>
            <a:r>
              <a:rPr lang="es-ES" sz="2800" dirty="0" smtClean="0"/>
              <a:t> </a:t>
            </a:r>
            <a:r>
              <a:rPr lang="es-ES" sz="2800" dirty="0" err="1" smtClean="0"/>
              <a:t>array</a:t>
            </a:r>
            <a:r>
              <a:rPr lang="es-ES" sz="2800" dirty="0" smtClean="0"/>
              <a:t> can be </a:t>
            </a:r>
            <a:r>
              <a:rPr lang="es-ES" sz="2800" dirty="0" err="1" smtClean="0"/>
              <a:t>used</a:t>
            </a:r>
            <a:r>
              <a:rPr lang="es-ES" sz="2800" dirty="0" smtClean="0"/>
              <a:t>.</a:t>
            </a:r>
            <a:endParaRPr lang="es-AR" sz="2800" dirty="0" smtClean="0"/>
          </a:p>
          <a:p>
            <a:pPr marL="361950" indent="-361950" algn="l"/>
            <a:endParaRPr lang="es-AR" sz="2800" dirty="0"/>
          </a:p>
        </p:txBody>
      </p:sp>
    </p:spTree>
    <p:extLst>
      <p:ext uri="{BB962C8B-B14F-4D97-AF65-F5344CB8AC3E}">
        <p14:creationId xmlns:p14="http://schemas.microsoft.com/office/powerpoint/2010/main" val="3579544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214438"/>
            <a:ext cx="9144000" cy="2387600"/>
          </a:xfrm>
          <a:solidFill>
            <a:schemeClr val="accent4">
              <a:lumMod val="40000"/>
              <a:lumOff val="60000"/>
            </a:schemeClr>
          </a:solidFill>
        </p:spPr>
        <p:txBody>
          <a:bodyPr>
            <a:normAutofit fontScale="90000"/>
          </a:bodyPr>
          <a:lstStyle/>
          <a:p>
            <a:pPr lvl="0"/>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
            </a:r>
            <a:br>
              <a:rPr lang="en-US" b="1" u="sng" dirty="0" smtClean="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
            </a:r>
            <a:br>
              <a:rPr lang="en-US" b="1" u="sng"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VOZ </a:t>
            </a:r>
            <a:r>
              <a:rPr lang="en-US" b="1" dirty="0" smtClean="0">
                <a:latin typeface="Times New Roman" panose="02020603050405020304" pitchFamily="18" charset="0"/>
                <a:cs typeface="Times New Roman" panose="02020603050405020304" pitchFamily="18" charset="0"/>
              </a:rPr>
              <a:t>ACTIVA</a:t>
            </a:r>
            <a:r>
              <a:rPr lang="es-AR" b="1" u="sng" dirty="0"/>
              <a:t/>
            </a:r>
            <a:br>
              <a:rPr lang="es-AR" b="1" u="sng" dirty="0"/>
            </a:br>
            <a:r>
              <a:rPr lang="en-US" dirty="0"/>
              <a:t> </a:t>
            </a:r>
            <a:endParaRPr lang="es-AR" dirty="0"/>
          </a:p>
        </p:txBody>
      </p:sp>
      <p:sp>
        <p:nvSpPr>
          <p:cNvPr id="3" name="Subtítulo 2"/>
          <p:cNvSpPr>
            <a:spLocks noGrp="1"/>
          </p:cNvSpPr>
          <p:nvPr>
            <p:ph type="subTitle" idx="1"/>
          </p:nvPr>
        </p:nvSpPr>
        <p:spPr>
          <a:solidFill>
            <a:schemeClr val="tx1">
              <a:lumMod val="50000"/>
              <a:lumOff val="50000"/>
            </a:schemeClr>
          </a:solidFill>
        </p:spPr>
        <p:txBody>
          <a:bodyPr>
            <a:normAutofit/>
          </a:bodyPr>
          <a:lstStyle/>
          <a:p>
            <a:r>
              <a:rPr lang="es-AR" sz="2800" b="1" u="sng" dirty="0" smtClean="0">
                <a:solidFill>
                  <a:srgbClr val="FFC000"/>
                </a:solidFill>
              </a:rPr>
              <a:t>Lea y traduzca las siguientes oraciones y sus variantes</a:t>
            </a:r>
            <a:endParaRPr lang="es-AR" sz="2800" dirty="0">
              <a:solidFill>
                <a:srgbClr val="FFC000"/>
              </a:solidFill>
            </a:endParaRPr>
          </a:p>
        </p:txBody>
      </p:sp>
    </p:spTree>
    <p:extLst>
      <p:ext uri="{BB962C8B-B14F-4D97-AF65-F5344CB8AC3E}">
        <p14:creationId xmlns:p14="http://schemas.microsoft.com/office/powerpoint/2010/main" val="789338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3025"/>
          </a:xfrm>
        </p:spPr>
        <p:txBody>
          <a:bodyPr>
            <a:normAutofit fontScale="90000"/>
          </a:bodyPr>
          <a:lstStyle/>
          <a:p>
            <a:endParaRPr lang="es-AR" dirty="0"/>
          </a:p>
        </p:txBody>
      </p:sp>
      <p:sp>
        <p:nvSpPr>
          <p:cNvPr id="3" name="Marcador de contenido 2"/>
          <p:cNvSpPr>
            <a:spLocks noGrp="1"/>
          </p:cNvSpPr>
          <p:nvPr>
            <p:ph idx="1"/>
          </p:nvPr>
        </p:nvSpPr>
        <p:spPr>
          <a:xfrm>
            <a:off x="838200" y="941695"/>
            <a:ext cx="10515600" cy="5235267"/>
          </a:xfrm>
          <a:solidFill>
            <a:srgbClr val="FFCC66"/>
          </a:solidFill>
          <a:ln w="57150">
            <a:solidFill>
              <a:schemeClr val="bg1">
                <a:lumMod val="50000"/>
              </a:schemeClr>
            </a:solidFill>
          </a:ln>
        </p:spPr>
        <p:txBody>
          <a:bodyPr/>
          <a:lstStyle/>
          <a:p>
            <a:pPr marL="0" indent="0">
              <a:buNone/>
            </a:pPr>
            <a:r>
              <a:rPr lang="es-ES" dirty="0">
                <a:cs typeface="Times New Roman" panose="02020603050405020304" pitchFamily="18" charset="0"/>
              </a:rPr>
              <a:t>7. </a:t>
            </a:r>
            <a:r>
              <a:rPr lang="es-ES" dirty="0" err="1">
                <a:cs typeface="Times New Roman" panose="02020603050405020304" pitchFamily="18" charset="0"/>
              </a:rPr>
              <a:t>Parts</a:t>
            </a:r>
            <a:r>
              <a:rPr lang="es-ES" dirty="0">
                <a:cs typeface="Times New Roman" panose="02020603050405020304" pitchFamily="18" charset="0"/>
              </a:rPr>
              <a:t> </a:t>
            </a:r>
            <a:r>
              <a:rPr lang="es-ES" dirty="0" err="1">
                <a:cs typeface="Times New Roman" panose="02020603050405020304" pitchFamily="18" charset="0"/>
              </a:rPr>
              <a:t>were</a:t>
            </a:r>
            <a:r>
              <a:rPr lang="es-ES" dirty="0">
                <a:cs typeface="Times New Roman" panose="02020603050405020304" pitchFamily="18" charset="0"/>
              </a:rPr>
              <a:t> to be </a:t>
            </a:r>
            <a:r>
              <a:rPr lang="es-ES" dirty="0" err="1">
                <a:cs typeface="Times New Roman" panose="02020603050405020304" pitchFamily="18" charset="0"/>
              </a:rPr>
              <a:t>tracked</a:t>
            </a:r>
            <a:r>
              <a:rPr lang="es-ES" dirty="0">
                <a:cs typeface="Times New Roman" panose="02020603050405020304" pitchFamily="18" charset="0"/>
              </a:rPr>
              <a:t> </a:t>
            </a:r>
            <a:r>
              <a:rPr lang="es-ES" dirty="0" err="1">
                <a:cs typeface="Times New Roman" panose="02020603050405020304" pitchFamily="18" charset="0"/>
              </a:rPr>
              <a:t>through</a:t>
            </a:r>
            <a:r>
              <a:rPr lang="es-ES" dirty="0">
                <a:cs typeface="Times New Roman" panose="02020603050405020304" pitchFamily="18" charset="0"/>
              </a:rPr>
              <a:t> </a:t>
            </a:r>
            <a:r>
              <a:rPr lang="es-ES" dirty="0" err="1">
                <a:cs typeface="Times New Roman" panose="02020603050405020304" pitchFamily="18" charset="0"/>
              </a:rPr>
              <a:t>each</a:t>
            </a:r>
            <a:r>
              <a:rPr lang="es-ES" dirty="0">
                <a:cs typeface="Times New Roman" panose="02020603050405020304" pitchFamily="18" charset="0"/>
              </a:rPr>
              <a:t> and </a:t>
            </a:r>
            <a:r>
              <a:rPr lang="es-ES" dirty="0" err="1">
                <a:cs typeface="Times New Roman" panose="02020603050405020304" pitchFamily="18" charset="0"/>
              </a:rPr>
              <a:t>every</a:t>
            </a:r>
            <a:r>
              <a:rPr lang="es-ES" dirty="0">
                <a:cs typeface="Times New Roman" panose="02020603050405020304" pitchFamily="18" charset="0"/>
              </a:rPr>
              <a:t> shop </a:t>
            </a:r>
            <a:r>
              <a:rPr lang="es-ES" dirty="0" err="1">
                <a:cs typeface="Times New Roman" panose="02020603050405020304" pitchFamily="18" charset="0"/>
              </a:rPr>
              <a:t>floor</a:t>
            </a:r>
            <a:r>
              <a:rPr lang="es-ES" dirty="0">
                <a:cs typeface="Times New Roman" panose="02020603050405020304" pitchFamily="18" charset="0"/>
              </a:rPr>
              <a:t> </a:t>
            </a:r>
            <a:r>
              <a:rPr lang="es-ES" dirty="0" err="1">
                <a:cs typeface="Times New Roman" panose="02020603050405020304" pitchFamily="18" charset="0"/>
              </a:rPr>
              <a:t>operation</a:t>
            </a:r>
            <a:r>
              <a:rPr lang="es-ES" dirty="0" smtClean="0">
                <a:cs typeface="Times New Roman" panose="02020603050405020304" pitchFamily="18" charset="0"/>
              </a:rPr>
              <a:t>.</a:t>
            </a:r>
          </a:p>
          <a:p>
            <a:pPr marL="0" indent="0">
              <a:buNone/>
            </a:pPr>
            <a:endParaRPr lang="es-AR" dirty="0">
              <a:cs typeface="Times New Roman" panose="02020603050405020304" pitchFamily="18" charset="0"/>
            </a:endParaRPr>
          </a:p>
          <a:p>
            <a:pPr marL="0" indent="0">
              <a:buNone/>
            </a:pPr>
            <a:r>
              <a:rPr lang="es-ES" dirty="0">
                <a:cs typeface="Times New Roman" panose="02020603050405020304" pitchFamily="18" charset="0"/>
              </a:rPr>
              <a:t>8. A central </a:t>
            </a:r>
            <a:r>
              <a:rPr lang="es-ES" dirty="0" err="1">
                <a:cs typeface="Times New Roman" panose="02020603050405020304" pitchFamily="18" charset="0"/>
              </a:rPr>
              <a:t>computer</a:t>
            </a:r>
            <a:r>
              <a:rPr lang="es-ES" dirty="0">
                <a:cs typeface="Times New Roman" panose="02020603050405020304" pitchFamily="18" charset="0"/>
              </a:rPr>
              <a:t> </a:t>
            </a:r>
            <a:r>
              <a:rPr lang="es-ES" dirty="0" err="1">
                <a:cs typeface="Times New Roman" panose="02020603050405020304" pitchFamily="18" charset="0"/>
              </a:rPr>
              <a:t>will</a:t>
            </a:r>
            <a:r>
              <a:rPr lang="es-ES" dirty="0">
                <a:cs typeface="Times New Roman" panose="02020603050405020304" pitchFamily="18" charset="0"/>
              </a:rPr>
              <a:t> </a:t>
            </a:r>
            <a:r>
              <a:rPr lang="es-ES" dirty="0" err="1">
                <a:cs typeface="Times New Roman" panose="02020603050405020304" pitchFamily="18" charset="0"/>
              </a:rPr>
              <a:t>display</a:t>
            </a:r>
            <a:r>
              <a:rPr lang="es-ES" dirty="0">
                <a:cs typeface="Times New Roman" panose="02020603050405020304" pitchFamily="18" charset="0"/>
              </a:rPr>
              <a:t> </a:t>
            </a:r>
            <a:r>
              <a:rPr lang="es-ES" dirty="0" err="1">
                <a:cs typeface="Times New Roman" panose="02020603050405020304" pitchFamily="18" charset="0"/>
              </a:rPr>
              <a:t>which</a:t>
            </a:r>
            <a:r>
              <a:rPr lang="es-ES" dirty="0">
                <a:cs typeface="Times New Roman" panose="02020603050405020304" pitchFamily="18" charset="0"/>
              </a:rPr>
              <a:t> </a:t>
            </a:r>
            <a:r>
              <a:rPr lang="es-ES" dirty="0" err="1">
                <a:cs typeface="Times New Roman" panose="02020603050405020304" pitchFamily="18" charset="0"/>
              </a:rPr>
              <a:t>items</a:t>
            </a:r>
            <a:r>
              <a:rPr lang="es-ES" dirty="0">
                <a:cs typeface="Times New Roman" panose="02020603050405020304" pitchFamily="18" charset="0"/>
              </a:rPr>
              <a:t> are to be </a:t>
            </a:r>
            <a:r>
              <a:rPr lang="es-ES" dirty="0" err="1">
                <a:cs typeface="Times New Roman" panose="02020603050405020304" pitchFamily="18" charset="0"/>
              </a:rPr>
              <a:t>picked</a:t>
            </a:r>
            <a:r>
              <a:rPr lang="es-ES" dirty="0">
                <a:cs typeface="Times New Roman" panose="02020603050405020304" pitchFamily="18" charset="0"/>
              </a:rPr>
              <a:t> (</a:t>
            </a:r>
            <a:r>
              <a:rPr lang="es-ES" dirty="0" err="1">
                <a:cs typeface="Times New Roman" panose="02020603050405020304" pitchFamily="18" charset="0"/>
              </a:rPr>
              <a:t>via</a:t>
            </a:r>
            <a:r>
              <a:rPr lang="es-ES" dirty="0">
                <a:cs typeface="Times New Roman" panose="02020603050405020304" pitchFamily="18" charset="0"/>
              </a:rPr>
              <a:t> </a:t>
            </a:r>
            <a:r>
              <a:rPr lang="es-ES" dirty="0" err="1">
                <a:cs typeface="Times New Roman" panose="02020603050405020304" pitchFamily="18" charset="0"/>
              </a:rPr>
              <a:t>the</a:t>
            </a:r>
            <a:r>
              <a:rPr lang="es-ES" dirty="0">
                <a:cs typeface="Times New Roman" panose="02020603050405020304" pitchFamily="18" charset="0"/>
              </a:rPr>
              <a:t> light) and </a:t>
            </a:r>
            <a:r>
              <a:rPr lang="es-ES" dirty="0" err="1">
                <a:cs typeface="Times New Roman" panose="02020603050405020304" pitchFamily="18" charset="0"/>
              </a:rPr>
              <a:t>how</a:t>
            </a:r>
            <a:r>
              <a:rPr lang="es-ES" dirty="0">
                <a:cs typeface="Times New Roman" panose="02020603050405020304" pitchFamily="18" charset="0"/>
              </a:rPr>
              <a:t> </a:t>
            </a:r>
            <a:r>
              <a:rPr lang="es-ES" dirty="0" err="1">
                <a:cs typeface="Times New Roman" panose="02020603050405020304" pitchFamily="18" charset="0"/>
              </a:rPr>
              <a:t>many</a:t>
            </a:r>
            <a:r>
              <a:rPr lang="es-ES" dirty="0">
                <a:cs typeface="Times New Roman" panose="02020603050405020304" pitchFamily="18" charset="0"/>
              </a:rPr>
              <a:t> (</a:t>
            </a:r>
            <a:r>
              <a:rPr lang="es-ES" dirty="0" err="1">
                <a:cs typeface="Times New Roman" panose="02020603050405020304" pitchFamily="18" charset="0"/>
              </a:rPr>
              <a:t>on</a:t>
            </a:r>
            <a:r>
              <a:rPr lang="es-ES" dirty="0">
                <a:cs typeface="Times New Roman" panose="02020603050405020304" pitchFamily="18" charset="0"/>
              </a:rPr>
              <a:t> </a:t>
            </a:r>
            <a:r>
              <a:rPr lang="es-ES" dirty="0" err="1">
                <a:cs typeface="Times New Roman" panose="02020603050405020304" pitchFamily="18" charset="0"/>
              </a:rPr>
              <a:t>the</a:t>
            </a:r>
            <a:r>
              <a:rPr lang="es-ES" dirty="0">
                <a:cs typeface="Times New Roman" panose="02020603050405020304" pitchFamily="18" charset="0"/>
              </a:rPr>
              <a:t> </a:t>
            </a:r>
            <a:r>
              <a:rPr lang="es-ES" dirty="0" err="1">
                <a:cs typeface="Times New Roman" panose="02020603050405020304" pitchFamily="18" charset="0"/>
              </a:rPr>
              <a:t>display</a:t>
            </a:r>
            <a:r>
              <a:rPr lang="es-ES" dirty="0">
                <a:cs typeface="Times New Roman" panose="02020603050405020304" pitchFamily="18" charset="0"/>
              </a:rPr>
              <a:t>)</a:t>
            </a:r>
            <a:endParaRPr lang="es-AR" dirty="0">
              <a:cs typeface="Times New Roman" panose="02020603050405020304" pitchFamily="18" charset="0"/>
            </a:endParaRPr>
          </a:p>
          <a:p>
            <a:endParaRPr lang="es-AR" dirty="0"/>
          </a:p>
        </p:txBody>
      </p:sp>
    </p:spTree>
    <p:extLst>
      <p:ext uri="{BB962C8B-B14F-4D97-AF65-F5344CB8AC3E}">
        <p14:creationId xmlns:p14="http://schemas.microsoft.com/office/powerpoint/2010/main" val="1453782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r>
              <a:rPr lang="es-AR" smtClean="0"/>
              <a:t> </a:t>
            </a:r>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normAutofit lnSpcReduction="10000"/>
          </a:bodyPr>
          <a:lstStyle/>
          <a:p>
            <a:r>
              <a:rPr lang="es-AR" sz="2800" b="1" dirty="0" smtClean="0"/>
              <a:t>C.</a:t>
            </a:r>
            <a:r>
              <a:rPr lang="es-AR" sz="2800" b="1" u="sng" dirty="0" smtClean="0"/>
              <a:t> </a:t>
            </a:r>
            <a:r>
              <a:rPr lang="es-AR" sz="2800" b="1" u="sng" dirty="0"/>
              <a:t>Lea y traduzca el siguiente código de seguridad</a:t>
            </a:r>
            <a:r>
              <a:rPr lang="es-AR" sz="2800" b="1" dirty="0" smtClean="0"/>
              <a:t>.</a:t>
            </a:r>
          </a:p>
          <a:p>
            <a:pPr algn="l"/>
            <a:endParaRPr lang="en-US" sz="2800" dirty="0" smtClean="0"/>
          </a:p>
          <a:p>
            <a:pPr algn="l"/>
            <a:r>
              <a:rPr lang="en-US" sz="2800" dirty="0" smtClean="0"/>
              <a:t>Let’s </a:t>
            </a:r>
            <a:r>
              <a:rPr lang="en-US" sz="2800" dirty="0"/>
              <a:t>make our workplace safe.</a:t>
            </a:r>
            <a:endParaRPr lang="es-AR" sz="2800" dirty="0"/>
          </a:p>
          <a:p>
            <a:pPr marL="342900" lvl="0" indent="-342900" algn="l">
              <a:buFont typeface="Arial" panose="020B0604020202020204" pitchFamily="34" charset="0"/>
              <a:buChar char="•"/>
            </a:pPr>
            <a:r>
              <a:rPr lang="en-US" sz="2800" dirty="0"/>
              <a:t>Wear personal protective equipment for the job.</a:t>
            </a:r>
            <a:endParaRPr lang="es-AR" sz="2800" dirty="0"/>
          </a:p>
          <a:p>
            <a:pPr marL="342900" lvl="0" indent="-342900" algn="l">
              <a:buFont typeface="Arial" panose="020B0604020202020204" pitchFamily="34" charset="0"/>
              <a:buChar char="•"/>
            </a:pPr>
            <a:r>
              <a:rPr lang="en-US" sz="2800" dirty="0"/>
              <a:t>Always use equipment / tools / machinery safely and properly.</a:t>
            </a:r>
            <a:endParaRPr lang="es-AR" sz="2800" dirty="0"/>
          </a:p>
          <a:p>
            <a:pPr marL="342900" lvl="0" indent="-342900" algn="l">
              <a:buFont typeface="Arial" panose="020B0604020202020204" pitchFamily="34" charset="0"/>
              <a:buChar char="•"/>
            </a:pPr>
            <a:r>
              <a:rPr lang="en-US" sz="2800" dirty="0"/>
              <a:t>Lift properly using your legs. </a:t>
            </a:r>
            <a:r>
              <a:rPr lang="es-AR" sz="2800" dirty="0" err="1"/>
              <a:t>Don’t</a:t>
            </a:r>
            <a:r>
              <a:rPr lang="es-AR" sz="2800" dirty="0"/>
              <a:t> use </a:t>
            </a:r>
            <a:r>
              <a:rPr lang="es-AR" sz="2800" dirty="0" err="1"/>
              <a:t>your</a:t>
            </a:r>
            <a:r>
              <a:rPr lang="es-AR" sz="2800" dirty="0"/>
              <a:t> back.</a:t>
            </a:r>
          </a:p>
          <a:p>
            <a:r>
              <a:rPr lang="es-AR" b="1" dirty="0"/>
              <a:t/>
            </a:r>
            <a:br>
              <a:rPr lang="es-AR" b="1" dirty="0"/>
            </a:br>
            <a:r>
              <a:rPr lang="es-AR" b="1" dirty="0"/>
              <a:t> </a:t>
            </a:r>
            <a:endParaRPr lang="es-AR" dirty="0"/>
          </a:p>
          <a:p>
            <a:endParaRPr lang="es-AR" dirty="0"/>
          </a:p>
        </p:txBody>
      </p:sp>
    </p:spTree>
    <p:extLst>
      <p:ext uri="{BB962C8B-B14F-4D97-AF65-F5344CB8AC3E}">
        <p14:creationId xmlns:p14="http://schemas.microsoft.com/office/powerpoint/2010/main" val="853334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4"/>
            <a:ext cx="9144000" cy="64992"/>
          </a:xfrm>
        </p:spPr>
        <p:txBody>
          <a:bodyPr>
            <a:normAutofit fontScale="90000"/>
          </a:bodyPr>
          <a:lstStyle/>
          <a:p>
            <a:endParaRPr lang="es-AR" dirty="0"/>
          </a:p>
        </p:txBody>
      </p:sp>
      <p:sp>
        <p:nvSpPr>
          <p:cNvPr id="3" name="Subtítulo 2"/>
          <p:cNvSpPr>
            <a:spLocks noGrp="1"/>
          </p:cNvSpPr>
          <p:nvPr>
            <p:ph type="subTitle" idx="1"/>
          </p:nvPr>
        </p:nvSpPr>
        <p:spPr>
          <a:xfrm>
            <a:off x="1524000" y="1323833"/>
            <a:ext cx="9144000" cy="3933967"/>
          </a:xfrm>
        </p:spPr>
        <p:txBody>
          <a:bodyPr/>
          <a:lstStyle/>
          <a:p>
            <a:r>
              <a:rPr lang="es-ES" b="1" dirty="0" smtClean="0">
                <a:solidFill>
                  <a:srgbClr val="FF6600"/>
                </a:solidFill>
                <a:latin typeface="Arial Black" panose="020B0A04020102020204" pitchFamily="34" charset="0"/>
              </a:rPr>
              <a:t>LET’S</a:t>
            </a:r>
          </a:p>
          <a:p>
            <a:r>
              <a:rPr lang="es-ES" dirty="0" smtClean="0"/>
              <a:t>Se traduce por la primera  persona del plural del Imperativo (terminación –amos/ -</a:t>
            </a:r>
            <a:r>
              <a:rPr lang="es-ES" dirty="0" err="1" smtClean="0"/>
              <a:t>emos</a:t>
            </a:r>
            <a:r>
              <a:rPr lang="es-ES" dirty="0" smtClean="0"/>
              <a:t>)</a:t>
            </a:r>
            <a:endParaRPr lang="es-AR" dirty="0"/>
          </a:p>
        </p:txBody>
      </p:sp>
      <p:graphicFrame>
        <p:nvGraphicFramePr>
          <p:cNvPr id="4" name="Tabla 3"/>
          <p:cNvGraphicFramePr>
            <a:graphicFrameLocks noGrp="1"/>
          </p:cNvGraphicFramePr>
          <p:nvPr>
            <p:extLst>
              <p:ext uri="{D42A27DB-BD31-4B8C-83A1-F6EECF244321}">
                <p14:modId xmlns:p14="http://schemas.microsoft.com/office/powerpoint/2010/main" val="761532442"/>
              </p:ext>
            </p:extLst>
          </p:nvPr>
        </p:nvGraphicFramePr>
        <p:xfrm>
          <a:off x="2032000" y="2671296"/>
          <a:ext cx="8128000" cy="2743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354817683"/>
                    </a:ext>
                  </a:extLst>
                </a:gridCol>
                <a:gridCol w="2032000">
                  <a:extLst>
                    <a:ext uri="{9D8B030D-6E8A-4147-A177-3AD203B41FA5}">
                      <a16:colId xmlns:a16="http://schemas.microsoft.com/office/drawing/2014/main" val="110881248"/>
                    </a:ext>
                  </a:extLst>
                </a:gridCol>
                <a:gridCol w="2032000">
                  <a:extLst>
                    <a:ext uri="{9D8B030D-6E8A-4147-A177-3AD203B41FA5}">
                      <a16:colId xmlns:a16="http://schemas.microsoft.com/office/drawing/2014/main" val="3562323960"/>
                    </a:ext>
                  </a:extLst>
                </a:gridCol>
                <a:gridCol w="2032000">
                  <a:extLst>
                    <a:ext uri="{9D8B030D-6E8A-4147-A177-3AD203B41FA5}">
                      <a16:colId xmlns:a16="http://schemas.microsoft.com/office/drawing/2014/main" val="3148700362"/>
                    </a:ext>
                  </a:extLst>
                </a:gridCol>
              </a:tblGrid>
              <a:tr h="370840">
                <a:tc>
                  <a:txBody>
                    <a:bodyPr/>
                    <a:lstStyle/>
                    <a:p>
                      <a:r>
                        <a:rPr lang="es-ES" sz="3000" b="1" baseline="0" dirty="0" err="1" smtClean="0">
                          <a:solidFill>
                            <a:schemeClr val="tx1"/>
                          </a:solidFill>
                        </a:rPr>
                        <a:t>Read</a:t>
                      </a:r>
                      <a:endParaRPr lang="es-AR" sz="3000" b="1" baseline="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Leer</a:t>
                      </a:r>
                      <a:endParaRPr lang="es-AR" sz="3000" b="1" baseline="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C99"/>
                    </a:solidFill>
                  </a:tcPr>
                </a:tc>
                <a:tc>
                  <a:txBody>
                    <a:bodyPr/>
                    <a:lstStyle/>
                    <a:p>
                      <a:r>
                        <a:rPr lang="es-ES" sz="3000" b="1" baseline="0" dirty="0" err="1" smtClean="0">
                          <a:solidFill>
                            <a:schemeClr val="tx1"/>
                          </a:solidFill>
                        </a:rPr>
                        <a:t>Let’s</a:t>
                      </a:r>
                      <a:r>
                        <a:rPr lang="es-ES" sz="3000" b="1" baseline="0" dirty="0" smtClean="0">
                          <a:solidFill>
                            <a:schemeClr val="tx1"/>
                          </a:solidFill>
                        </a:rPr>
                        <a:t> </a:t>
                      </a:r>
                      <a:r>
                        <a:rPr lang="es-ES" sz="3000" b="1" baseline="0" dirty="0" err="1" smtClean="0">
                          <a:solidFill>
                            <a:schemeClr val="tx1"/>
                          </a:solidFill>
                        </a:rPr>
                        <a:t>read</a:t>
                      </a:r>
                      <a:endParaRPr lang="es-AR" sz="3000" b="1" baseline="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Leamos</a:t>
                      </a:r>
                      <a:endParaRPr lang="es-AR" sz="3000" b="1" baseline="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525779166"/>
                  </a:ext>
                </a:extLst>
              </a:tr>
              <a:tr h="370840">
                <a:tc>
                  <a:txBody>
                    <a:bodyPr/>
                    <a:lstStyle/>
                    <a:p>
                      <a:r>
                        <a:rPr lang="es-ES" sz="3000" b="1" baseline="0" dirty="0" err="1" smtClean="0">
                          <a:solidFill>
                            <a:schemeClr val="tx1"/>
                          </a:solidFill>
                        </a:rPr>
                        <a:t>Work</a:t>
                      </a:r>
                      <a:endParaRPr lang="es-AR" sz="3000" b="1" baseline="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Trabajar</a:t>
                      </a:r>
                      <a:endParaRPr lang="es-AR" sz="3000" b="1" baseline="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err="1" smtClean="0">
                          <a:solidFill>
                            <a:schemeClr val="tx1"/>
                          </a:solidFill>
                        </a:rPr>
                        <a:t>Let’s</a:t>
                      </a:r>
                      <a:r>
                        <a:rPr lang="es-ES" sz="3000" b="1" baseline="0" dirty="0" smtClean="0">
                          <a:solidFill>
                            <a:schemeClr val="tx1"/>
                          </a:solidFill>
                        </a:rPr>
                        <a:t> </a:t>
                      </a:r>
                      <a:r>
                        <a:rPr lang="es-ES" sz="3000" b="1" baseline="0" dirty="0" err="1" smtClean="0">
                          <a:solidFill>
                            <a:schemeClr val="tx1"/>
                          </a:solidFill>
                        </a:rPr>
                        <a:t>work</a:t>
                      </a:r>
                      <a:endParaRPr lang="es-AR" sz="3000" b="1" baseline="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Trabajemos</a:t>
                      </a:r>
                      <a:endParaRPr lang="es-AR" sz="3000" b="1" baseline="0" dirty="0">
                        <a:solidFill>
                          <a:schemeClr val="tx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2335450197"/>
                  </a:ext>
                </a:extLst>
              </a:tr>
              <a:tr h="370840">
                <a:tc>
                  <a:txBody>
                    <a:bodyPr/>
                    <a:lstStyle/>
                    <a:p>
                      <a:r>
                        <a:rPr lang="es-ES" sz="3000" b="1" baseline="0" dirty="0" err="1" smtClean="0">
                          <a:solidFill>
                            <a:schemeClr val="tx1"/>
                          </a:solidFill>
                        </a:rPr>
                        <a:t>Write</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Escribir</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err="1" smtClean="0">
                          <a:solidFill>
                            <a:schemeClr val="tx1"/>
                          </a:solidFill>
                        </a:rPr>
                        <a:t>Let´s</a:t>
                      </a:r>
                      <a:r>
                        <a:rPr lang="es-ES" sz="3000" b="1" baseline="0" dirty="0" smtClean="0">
                          <a:solidFill>
                            <a:schemeClr val="tx1"/>
                          </a:solidFill>
                        </a:rPr>
                        <a:t> </a:t>
                      </a:r>
                      <a:r>
                        <a:rPr lang="es-ES" sz="3000" b="1" baseline="0" dirty="0" err="1" smtClean="0">
                          <a:solidFill>
                            <a:schemeClr val="tx1"/>
                          </a:solidFill>
                        </a:rPr>
                        <a:t>write</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Escribamos</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775847663"/>
                  </a:ext>
                </a:extLst>
              </a:tr>
              <a:tr h="370840">
                <a:tc>
                  <a:txBody>
                    <a:bodyPr/>
                    <a:lstStyle/>
                    <a:p>
                      <a:r>
                        <a:rPr lang="es-ES" sz="3000" b="1" baseline="0" dirty="0" err="1" smtClean="0">
                          <a:solidFill>
                            <a:schemeClr val="tx1"/>
                          </a:solidFill>
                        </a:rPr>
                        <a:t>Have</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Tener</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err="1" smtClean="0">
                          <a:solidFill>
                            <a:schemeClr val="tx1"/>
                          </a:solidFill>
                        </a:rPr>
                        <a:t>Let´s</a:t>
                      </a:r>
                      <a:r>
                        <a:rPr lang="es-ES" sz="3000" b="1" baseline="0" dirty="0" smtClean="0">
                          <a:solidFill>
                            <a:schemeClr val="tx1"/>
                          </a:solidFill>
                        </a:rPr>
                        <a:t> </a:t>
                      </a:r>
                      <a:r>
                        <a:rPr lang="es-ES" sz="3000" b="1" baseline="0" dirty="0" err="1" smtClean="0">
                          <a:solidFill>
                            <a:schemeClr val="tx1"/>
                          </a:solidFill>
                        </a:rPr>
                        <a:t>have</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Tengamos</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838937869"/>
                  </a:ext>
                </a:extLst>
              </a:tr>
              <a:tr h="370840">
                <a:tc>
                  <a:txBody>
                    <a:bodyPr/>
                    <a:lstStyle/>
                    <a:p>
                      <a:r>
                        <a:rPr lang="es-ES" sz="3000" b="1" baseline="0" dirty="0" smtClean="0">
                          <a:solidFill>
                            <a:schemeClr val="tx1"/>
                          </a:solidFill>
                        </a:rPr>
                        <a:t>Use</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Usar</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err="1" smtClean="0">
                          <a:solidFill>
                            <a:schemeClr val="tx1"/>
                          </a:solidFill>
                        </a:rPr>
                        <a:t>Let´s</a:t>
                      </a:r>
                      <a:r>
                        <a:rPr lang="es-ES" sz="3000" b="1" baseline="0" dirty="0" smtClean="0">
                          <a:solidFill>
                            <a:schemeClr val="tx1"/>
                          </a:solidFill>
                        </a:rPr>
                        <a:t> use</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tc>
                  <a:txBody>
                    <a:bodyPr/>
                    <a:lstStyle/>
                    <a:p>
                      <a:r>
                        <a:rPr lang="es-ES" sz="3000" b="1" baseline="0" dirty="0" smtClean="0">
                          <a:solidFill>
                            <a:schemeClr val="tx1"/>
                          </a:solidFill>
                        </a:rPr>
                        <a:t>Usemos</a:t>
                      </a:r>
                      <a:endParaRPr lang="es-AR" sz="3000" b="1" baseline="0"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CC99"/>
                    </a:solidFill>
                  </a:tcPr>
                </a:tc>
                <a:extLst>
                  <a:ext uri="{0D108BD9-81ED-4DB2-BD59-A6C34878D82A}">
                    <a16:rowId xmlns:a16="http://schemas.microsoft.com/office/drawing/2014/main" val="1553335761"/>
                  </a:ext>
                </a:extLst>
              </a:tr>
            </a:tbl>
          </a:graphicData>
        </a:graphic>
      </p:graphicFrame>
    </p:spTree>
    <p:extLst>
      <p:ext uri="{BB962C8B-B14F-4D97-AF65-F5344CB8AC3E}">
        <p14:creationId xmlns:p14="http://schemas.microsoft.com/office/powerpoint/2010/main" val="17898226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r>
              <a:rPr lang="es-AR" smtClean="0"/>
              <a:t> </a:t>
            </a:r>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normAutofit/>
          </a:bodyPr>
          <a:lstStyle/>
          <a:p>
            <a:pPr marL="342900" lvl="0" indent="-342900" algn="l">
              <a:buFont typeface="Arial" panose="020B0604020202020204" pitchFamily="34" charset="0"/>
              <a:buChar char="•"/>
            </a:pPr>
            <a:endParaRPr lang="en-US" sz="2800" dirty="0" smtClean="0"/>
          </a:p>
          <a:p>
            <a:pPr marL="342900" lvl="0" indent="-342900" algn="l">
              <a:buFont typeface="Arial" panose="020B0604020202020204" pitchFamily="34" charset="0"/>
              <a:buChar char="•"/>
            </a:pPr>
            <a:r>
              <a:rPr lang="en-US" sz="2800" dirty="0" smtClean="0"/>
              <a:t>Keep </a:t>
            </a:r>
            <a:r>
              <a:rPr lang="en-US" sz="2800" dirty="0"/>
              <a:t>your work area clean.</a:t>
            </a:r>
            <a:endParaRPr lang="es-AR" sz="2800" dirty="0"/>
          </a:p>
          <a:p>
            <a:pPr marL="342900" lvl="0" indent="-342900" algn="l">
              <a:buFont typeface="Arial" panose="020B0604020202020204" pitchFamily="34" charset="0"/>
              <a:buChar char="•"/>
            </a:pPr>
            <a:r>
              <a:rPr lang="en-US" sz="2800" dirty="0"/>
              <a:t>Wear appropriate and safe clothes and footwear. Don’t use loose clothes or loose jewelry.</a:t>
            </a:r>
            <a:endParaRPr lang="es-AR" sz="2800" dirty="0"/>
          </a:p>
          <a:p>
            <a:pPr marL="342900" lvl="0" indent="-342900" algn="l">
              <a:buFont typeface="Arial" panose="020B0604020202020204" pitchFamily="34" charset="0"/>
              <a:buChar char="•"/>
            </a:pPr>
            <a:r>
              <a:rPr lang="es-AR" sz="2800" dirty="0" err="1"/>
              <a:t>Report</a:t>
            </a:r>
            <a:r>
              <a:rPr lang="es-AR" sz="2800" dirty="0"/>
              <a:t> </a:t>
            </a:r>
            <a:r>
              <a:rPr lang="es-AR" sz="2800" dirty="0" err="1"/>
              <a:t>any</a:t>
            </a:r>
            <a:r>
              <a:rPr lang="es-AR" sz="2800" dirty="0"/>
              <a:t> </a:t>
            </a:r>
            <a:r>
              <a:rPr lang="es-AR" sz="2800" dirty="0" err="1"/>
              <a:t>unsafe</a:t>
            </a:r>
            <a:r>
              <a:rPr lang="es-AR" sz="2800" dirty="0"/>
              <a:t> </a:t>
            </a:r>
            <a:r>
              <a:rPr lang="es-AR" sz="2800" dirty="0" err="1"/>
              <a:t>conditions</a:t>
            </a:r>
            <a:r>
              <a:rPr lang="es-AR" sz="2800" dirty="0"/>
              <a:t>.</a:t>
            </a:r>
          </a:p>
          <a:p>
            <a:pPr marL="342900" lvl="0" indent="-342900" algn="l">
              <a:buFont typeface="Arial" panose="020B0604020202020204" pitchFamily="34" charset="0"/>
              <a:buChar char="•"/>
            </a:pPr>
            <a:r>
              <a:rPr lang="es-AR" sz="2800" dirty="0" err="1"/>
              <a:t>Clean</a:t>
            </a:r>
            <a:r>
              <a:rPr lang="es-AR" sz="2800" dirty="0"/>
              <a:t> up </a:t>
            </a:r>
            <a:r>
              <a:rPr lang="es-AR" sz="2800" dirty="0" err="1"/>
              <a:t>spills</a:t>
            </a:r>
            <a:r>
              <a:rPr lang="es-AR" sz="2800" dirty="0"/>
              <a:t> </a:t>
            </a:r>
            <a:r>
              <a:rPr lang="es-AR" sz="2800" dirty="0" err="1"/>
              <a:t>immediately</a:t>
            </a:r>
            <a:r>
              <a:rPr lang="es-AR" sz="2800" dirty="0"/>
              <a:t>.</a:t>
            </a:r>
            <a:r>
              <a:rPr lang="es-AR" sz="2800" b="1" dirty="0"/>
              <a:t/>
            </a:r>
            <a:br>
              <a:rPr lang="es-AR" sz="2800" b="1" dirty="0"/>
            </a:br>
            <a:r>
              <a:rPr lang="es-AR" sz="2800" b="1" dirty="0"/>
              <a:t> </a:t>
            </a:r>
            <a:endParaRPr lang="es-AR" sz="2800" dirty="0"/>
          </a:p>
          <a:p>
            <a:endParaRPr lang="es-AR" dirty="0"/>
          </a:p>
        </p:txBody>
      </p:sp>
    </p:spTree>
    <p:extLst>
      <p:ext uri="{BB962C8B-B14F-4D97-AF65-F5344CB8AC3E}">
        <p14:creationId xmlns:p14="http://schemas.microsoft.com/office/powerpoint/2010/main" val="25632253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pPr marL="342900" lvl="0" indent="-342900" algn="l">
              <a:buFont typeface="Arial" panose="020B0604020202020204" pitchFamily="34" charset="0"/>
              <a:buChar char="•"/>
            </a:pPr>
            <a:endParaRPr lang="es-AR" dirty="0" smtClean="0"/>
          </a:p>
          <a:p>
            <a:pPr marL="342900" lvl="0" indent="-342900" algn="l">
              <a:buFont typeface="Arial" panose="020B0604020202020204" pitchFamily="34" charset="0"/>
              <a:buChar char="•"/>
            </a:pPr>
            <a:r>
              <a:rPr lang="es-AR" sz="2800" dirty="0" err="1" smtClean="0"/>
              <a:t>Report</a:t>
            </a:r>
            <a:r>
              <a:rPr lang="es-AR" sz="2800" dirty="0" smtClean="0"/>
              <a:t> </a:t>
            </a:r>
            <a:r>
              <a:rPr lang="es-AR" sz="2800" dirty="0" err="1" smtClean="0"/>
              <a:t>all</a:t>
            </a:r>
            <a:r>
              <a:rPr lang="es-AR" sz="2800" dirty="0" smtClean="0"/>
              <a:t> injuries</a:t>
            </a:r>
          </a:p>
          <a:p>
            <a:pPr marL="342900" lvl="0" indent="-342900" algn="l">
              <a:buFont typeface="Arial" panose="020B0604020202020204" pitchFamily="34" charset="0"/>
              <a:buChar char="•"/>
            </a:pPr>
            <a:r>
              <a:rPr lang="en-US" sz="2800" dirty="0" smtClean="0"/>
              <a:t>Don’t work under the influence of drugs or alcohol.</a:t>
            </a:r>
          </a:p>
          <a:p>
            <a:pPr lvl="0" algn="l"/>
            <a:endParaRPr lang="es-AR" sz="2800" dirty="0" smtClean="0"/>
          </a:p>
          <a:p>
            <a:pPr algn="l"/>
            <a:r>
              <a:rPr lang="en-US" sz="2800" dirty="0" smtClean="0"/>
              <a:t>Be responsible for yourself and your workmates. </a:t>
            </a:r>
            <a:r>
              <a:rPr lang="es-AR" sz="2800" dirty="0" err="1" smtClean="0"/>
              <a:t>Let’s</a:t>
            </a:r>
            <a:r>
              <a:rPr lang="es-AR" sz="2800" dirty="0" smtClean="0"/>
              <a:t> </a:t>
            </a:r>
            <a:r>
              <a:rPr lang="es-AR" sz="2800" dirty="0" err="1" smtClean="0"/>
              <a:t>avoid</a:t>
            </a:r>
            <a:r>
              <a:rPr lang="es-AR" sz="2800" dirty="0" smtClean="0"/>
              <a:t> </a:t>
            </a:r>
            <a:r>
              <a:rPr lang="es-AR" sz="2800" dirty="0" err="1" smtClean="0"/>
              <a:t>accidents</a:t>
            </a:r>
            <a:r>
              <a:rPr lang="es-AR" sz="2800" dirty="0" smtClean="0"/>
              <a:t>.</a:t>
            </a:r>
          </a:p>
          <a:p>
            <a:endParaRPr lang="es-AR" sz="2800" dirty="0"/>
          </a:p>
        </p:txBody>
      </p:sp>
    </p:spTree>
    <p:extLst>
      <p:ext uri="{BB962C8B-B14F-4D97-AF65-F5344CB8AC3E}">
        <p14:creationId xmlns:p14="http://schemas.microsoft.com/office/powerpoint/2010/main" val="371625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normAutofit/>
          </a:bodyPr>
          <a:lstStyle/>
          <a:p>
            <a:endParaRPr lang="es-AR" sz="4000" b="1" dirty="0" smtClean="0"/>
          </a:p>
          <a:p>
            <a:endParaRPr lang="es-AR" sz="4000" b="1" dirty="0"/>
          </a:p>
          <a:p>
            <a:r>
              <a:rPr lang="es-AR" sz="4000" b="1" dirty="0" smtClean="0"/>
              <a:t>II</a:t>
            </a:r>
            <a:r>
              <a:rPr lang="es-AR" sz="4000" b="1" dirty="0"/>
              <a:t>.  VOZ PASIVA</a:t>
            </a:r>
            <a:endParaRPr lang="es-AR" sz="4000" dirty="0"/>
          </a:p>
        </p:txBody>
      </p:sp>
    </p:spTree>
    <p:extLst>
      <p:ext uri="{BB962C8B-B14F-4D97-AF65-F5344CB8AC3E}">
        <p14:creationId xmlns:p14="http://schemas.microsoft.com/office/powerpoint/2010/main" val="28223477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1"/>
            <a:ext cx="9144000" cy="5068945"/>
          </a:xfrm>
          <a:solidFill>
            <a:schemeClr val="accent4">
              <a:lumMod val="40000"/>
              <a:lumOff val="60000"/>
            </a:schemeClr>
          </a:solidFill>
          <a:ln w="57150">
            <a:solidFill>
              <a:schemeClr val="tx1">
                <a:lumMod val="50000"/>
                <a:lumOff val="50000"/>
              </a:schemeClr>
            </a:solidFill>
          </a:ln>
        </p:spPr>
        <p:txBody>
          <a:bodyPr>
            <a:normAutofit/>
          </a:bodyPr>
          <a:lstStyle/>
          <a:p>
            <a:r>
              <a:rPr lang="en-GB" sz="3000" b="1" dirty="0"/>
              <a:t>A. 	</a:t>
            </a:r>
            <a:r>
              <a:rPr lang="es-AR" sz="3000" b="1" u="sng" dirty="0"/>
              <a:t>Traduzca todas las </a:t>
            </a:r>
            <a:r>
              <a:rPr lang="es-AR" sz="3000" b="1" u="sng" dirty="0" smtClean="0"/>
              <a:t>variantes </a:t>
            </a:r>
            <a:r>
              <a:rPr lang="es-AR" sz="3000" b="1" u="sng" dirty="0"/>
              <a:t>de la oración</a:t>
            </a:r>
            <a:endParaRPr lang="es-AR" sz="1000" dirty="0"/>
          </a:p>
          <a:p>
            <a:r>
              <a:rPr lang="es-AR" sz="1000" b="1" dirty="0"/>
              <a:t> </a:t>
            </a:r>
            <a:endParaRPr lang="es-AR" sz="1000" dirty="0"/>
          </a:p>
          <a:p>
            <a:pPr algn="l"/>
            <a:r>
              <a:rPr lang="en-US" sz="3000" dirty="0"/>
              <a:t>1. The pipes and the outlet manifold material are made from </a:t>
            </a:r>
            <a:r>
              <a:rPr lang="en-US" sz="3000" dirty="0" smtClean="0"/>
              <a:t>stainless steel.</a:t>
            </a:r>
            <a:endParaRPr lang="es-AR" sz="3000" dirty="0"/>
          </a:p>
          <a:p>
            <a:pPr algn="l"/>
            <a:r>
              <a:rPr lang="en-GB" sz="3000" dirty="0"/>
              <a:t>2.                               </a:t>
            </a:r>
            <a:r>
              <a:rPr lang="en-GB" sz="3000" dirty="0" smtClean="0"/>
              <a:t>	are </a:t>
            </a:r>
            <a:r>
              <a:rPr lang="en-GB" sz="3000" dirty="0"/>
              <a:t>to be made 			</a:t>
            </a:r>
            <a:endParaRPr lang="es-AR" sz="3000" dirty="0"/>
          </a:p>
          <a:p>
            <a:pPr algn="l"/>
            <a:r>
              <a:rPr lang="en-GB" sz="3000" dirty="0" smtClean="0"/>
              <a:t>3.</a:t>
            </a:r>
            <a:r>
              <a:rPr lang="en-GB" sz="3000" dirty="0"/>
              <a:t>		</a:t>
            </a:r>
            <a:r>
              <a:rPr lang="en-GB" sz="3000" dirty="0" smtClean="0"/>
              <a:t>		would </a:t>
            </a:r>
            <a:r>
              <a:rPr lang="en-GB" sz="3000" dirty="0"/>
              <a:t>be made			</a:t>
            </a:r>
            <a:endParaRPr lang="es-AR" sz="3000" dirty="0"/>
          </a:p>
          <a:p>
            <a:pPr algn="l"/>
            <a:r>
              <a:rPr lang="en-GB" sz="3000" dirty="0"/>
              <a:t>4. 			</a:t>
            </a:r>
            <a:r>
              <a:rPr lang="en-GB" sz="3000" dirty="0" smtClean="0"/>
              <a:t>	</a:t>
            </a:r>
            <a:r>
              <a:rPr lang="en-GB" sz="3000" dirty="0" smtClean="0"/>
              <a:t>have </a:t>
            </a:r>
            <a:r>
              <a:rPr lang="en-GB" sz="3000" dirty="0"/>
              <a:t>been made			</a:t>
            </a:r>
            <a:endParaRPr lang="es-AR" sz="3000" dirty="0"/>
          </a:p>
          <a:p>
            <a:pPr algn="l"/>
            <a:r>
              <a:rPr lang="en-GB" sz="3000" dirty="0"/>
              <a:t>5.   			</a:t>
            </a:r>
            <a:r>
              <a:rPr lang="en-GB" sz="3000" dirty="0" smtClean="0"/>
              <a:t>	won’t </a:t>
            </a:r>
            <a:r>
              <a:rPr lang="en-GB" sz="3000" dirty="0"/>
              <a:t>be made			</a:t>
            </a:r>
            <a:endParaRPr lang="es-AR" sz="3000" dirty="0"/>
          </a:p>
          <a:p>
            <a:pPr algn="l"/>
            <a:r>
              <a:rPr lang="en-GB" sz="3000" dirty="0"/>
              <a:t>6. 			</a:t>
            </a:r>
            <a:r>
              <a:rPr lang="en-GB" sz="3000" dirty="0" smtClean="0"/>
              <a:t>	might </a:t>
            </a:r>
            <a:r>
              <a:rPr lang="en-GB" sz="3000" dirty="0"/>
              <a:t>not be made</a:t>
            </a:r>
            <a:r>
              <a:rPr lang="en-GB" sz="2800" dirty="0"/>
              <a:t>	</a:t>
            </a:r>
            <a:r>
              <a:rPr lang="en-GB" dirty="0"/>
              <a:t>	</a:t>
            </a:r>
            <a:endParaRPr lang="es-AR" dirty="0"/>
          </a:p>
        </p:txBody>
      </p:sp>
    </p:spTree>
    <p:extLst>
      <p:ext uri="{BB962C8B-B14F-4D97-AF65-F5344CB8AC3E}">
        <p14:creationId xmlns:p14="http://schemas.microsoft.com/office/powerpoint/2010/main" val="26217786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normAutofit/>
          </a:bodyPr>
          <a:lstStyle/>
          <a:p>
            <a:pPr algn="l"/>
            <a:r>
              <a:rPr lang="es-ES" sz="2800" dirty="0" smtClean="0"/>
              <a:t>7. </a:t>
            </a:r>
            <a:r>
              <a:rPr lang="es-ES" sz="2800" dirty="0" err="1" smtClean="0"/>
              <a:t>The</a:t>
            </a:r>
            <a:r>
              <a:rPr lang="es-ES" sz="2800" dirty="0" smtClean="0"/>
              <a:t> </a:t>
            </a:r>
            <a:r>
              <a:rPr lang="es-ES" sz="2800" dirty="0"/>
              <a:t>pipes and </a:t>
            </a:r>
            <a:r>
              <a:rPr lang="es-ES" sz="2800" dirty="0" err="1"/>
              <a:t>the</a:t>
            </a:r>
            <a:r>
              <a:rPr lang="es-ES" sz="2800" dirty="0"/>
              <a:t> </a:t>
            </a:r>
            <a:r>
              <a:rPr lang="es-ES" sz="2800" dirty="0" err="1"/>
              <a:t>outlet</a:t>
            </a:r>
            <a:r>
              <a:rPr lang="es-ES" sz="2800" dirty="0"/>
              <a:t> </a:t>
            </a:r>
            <a:r>
              <a:rPr lang="es-ES" sz="2800" dirty="0" err="1"/>
              <a:t>manifold</a:t>
            </a:r>
            <a:r>
              <a:rPr lang="es-ES" sz="2800" dirty="0"/>
              <a:t> material are </a:t>
            </a:r>
            <a:r>
              <a:rPr lang="es-ES" sz="2800" dirty="0" err="1"/>
              <a:t>made</a:t>
            </a:r>
            <a:r>
              <a:rPr lang="es-ES" sz="2800" dirty="0"/>
              <a:t> </a:t>
            </a:r>
            <a:r>
              <a:rPr lang="es-ES" sz="2800" dirty="0" err="1"/>
              <a:t>from</a:t>
            </a:r>
            <a:r>
              <a:rPr lang="es-ES" sz="2800" dirty="0"/>
              <a:t> </a:t>
            </a:r>
            <a:r>
              <a:rPr lang="es-ES" sz="2800" dirty="0" err="1" smtClean="0"/>
              <a:t>stainless</a:t>
            </a:r>
            <a:r>
              <a:rPr lang="es-ES" sz="2800" dirty="0" smtClean="0"/>
              <a:t> Steel.</a:t>
            </a:r>
          </a:p>
          <a:p>
            <a:pPr marL="457200" indent="-457200" algn="l">
              <a:buAutoNum type="arabicPeriod"/>
            </a:pPr>
            <a:endParaRPr lang="es-ES" sz="2800" dirty="0"/>
          </a:p>
          <a:p>
            <a:pPr algn="l"/>
            <a:r>
              <a:rPr lang="en-GB" sz="2800" dirty="0"/>
              <a:t>8</a:t>
            </a:r>
            <a:r>
              <a:rPr lang="en-GB" sz="2800" dirty="0" smtClean="0"/>
              <a:t>. </a:t>
            </a:r>
            <a:r>
              <a:rPr lang="en-GB" sz="2800" dirty="0"/>
              <a:t>		</a:t>
            </a:r>
            <a:r>
              <a:rPr lang="en-GB" sz="2800" dirty="0" smtClean="0"/>
              <a:t>	are </a:t>
            </a:r>
            <a:r>
              <a:rPr lang="en-GB" sz="2800" dirty="0"/>
              <a:t>about to be made		 	</a:t>
            </a:r>
            <a:endParaRPr lang="es-AR" sz="2800" dirty="0"/>
          </a:p>
          <a:p>
            <a:pPr algn="l"/>
            <a:r>
              <a:rPr lang="en-GB" sz="2800" dirty="0"/>
              <a:t>9</a:t>
            </a:r>
            <a:r>
              <a:rPr lang="en-GB" sz="2800" dirty="0" smtClean="0"/>
              <a:t>. </a:t>
            </a:r>
            <a:r>
              <a:rPr lang="en-GB" sz="2800" dirty="0"/>
              <a:t>		           </a:t>
            </a:r>
            <a:r>
              <a:rPr lang="en-GB" sz="2800" dirty="0" smtClean="0"/>
              <a:t>	had </a:t>
            </a:r>
            <a:r>
              <a:rPr lang="en-GB" sz="2800" dirty="0"/>
              <a:t>been made			</a:t>
            </a:r>
            <a:endParaRPr lang="es-AR" sz="2800" dirty="0"/>
          </a:p>
          <a:p>
            <a:pPr algn="l"/>
            <a:r>
              <a:rPr lang="en-GB" sz="2800" dirty="0" smtClean="0"/>
              <a:t>10. </a:t>
            </a:r>
            <a:r>
              <a:rPr lang="en-GB" sz="2800" dirty="0"/>
              <a:t>			are going to be made		</a:t>
            </a:r>
            <a:endParaRPr lang="es-AR" sz="2800" dirty="0"/>
          </a:p>
          <a:p>
            <a:pPr algn="l"/>
            <a:r>
              <a:rPr lang="en-GB" sz="2800" dirty="0" smtClean="0"/>
              <a:t>11. </a:t>
            </a:r>
            <a:r>
              <a:rPr lang="en-GB" sz="2800" dirty="0"/>
              <a:t>			will have been made		</a:t>
            </a:r>
            <a:endParaRPr lang="es-AR" sz="2800" dirty="0"/>
          </a:p>
          <a:p>
            <a:pPr algn="l"/>
            <a:r>
              <a:rPr lang="en-GB" sz="2800" dirty="0"/>
              <a:t>11. 			had to be made. 	</a:t>
            </a:r>
            <a:endParaRPr lang="es-AR" sz="2800" dirty="0"/>
          </a:p>
        </p:txBody>
      </p:sp>
    </p:spTree>
    <p:extLst>
      <p:ext uri="{BB962C8B-B14F-4D97-AF65-F5344CB8AC3E}">
        <p14:creationId xmlns:p14="http://schemas.microsoft.com/office/powerpoint/2010/main" val="2863128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492155" y="1304560"/>
            <a:ext cx="9144000" cy="4089718"/>
          </a:xfrm>
          <a:solidFill>
            <a:schemeClr val="accent4">
              <a:lumMod val="40000"/>
              <a:lumOff val="60000"/>
            </a:schemeClr>
          </a:solidFill>
          <a:ln w="57150">
            <a:solidFill>
              <a:schemeClr val="tx1">
                <a:lumMod val="50000"/>
                <a:lumOff val="50000"/>
              </a:schemeClr>
            </a:solidFill>
          </a:ln>
        </p:spPr>
        <p:txBody>
          <a:bodyPr>
            <a:normAutofit fontScale="62500" lnSpcReduction="20000"/>
          </a:bodyPr>
          <a:lstStyle/>
          <a:p>
            <a:r>
              <a:rPr lang="es-AR" sz="4000" b="1" dirty="0"/>
              <a:t>B</a:t>
            </a:r>
            <a:r>
              <a:rPr lang="es-AR" sz="4000" b="1" dirty="0" smtClean="0"/>
              <a:t>. </a:t>
            </a:r>
            <a:r>
              <a:rPr lang="es-AR" sz="4000" b="1" u="sng" dirty="0"/>
              <a:t>Identifique la frase verbal en voz pasiva. </a:t>
            </a:r>
            <a:r>
              <a:rPr lang="en-GB" sz="4000" b="1" u="sng" dirty="0" err="1"/>
              <a:t>Traduzca</a:t>
            </a:r>
            <a:r>
              <a:rPr lang="en-GB" sz="4000" b="1" u="sng" dirty="0"/>
              <a:t> </a:t>
            </a:r>
            <a:r>
              <a:rPr lang="en-GB" sz="4000" b="1" u="sng" dirty="0" err="1"/>
              <a:t>las</a:t>
            </a:r>
            <a:r>
              <a:rPr lang="en-GB" sz="4000" b="1" u="sng" dirty="0"/>
              <a:t> </a:t>
            </a:r>
            <a:r>
              <a:rPr lang="en-GB" sz="4000" b="1" u="sng" dirty="0" err="1"/>
              <a:t>oraciones</a:t>
            </a:r>
            <a:endParaRPr lang="es-AR" sz="4000" dirty="0"/>
          </a:p>
          <a:p>
            <a:r>
              <a:rPr lang="en-GB" sz="1600" b="1" dirty="0"/>
              <a:t> </a:t>
            </a:r>
            <a:endParaRPr lang="es-AR" sz="1600" dirty="0"/>
          </a:p>
          <a:p>
            <a:pPr algn="l"/>
            <a:r>
              <a:rPr lang="en-GB" sz="4000" dirty="0" smtClean="0"/>
              <a:t>1. T</a:t>
            </a:r>
            <a:r>
              <a:rPr lang="en-US" sz="4000" dirty="0"/>
              <a:t>his special type of sampling has been used for more than 60 years, </a:t>
            </a:r>
            <a:r>
              <a:rPr lang="en-US" sz="4000" dirty="0" smtClean="0"/>
              <a:t>mainly for </a:t>
            </a:r>
            <a:r>
              <a:rPr lang="en-US" sz="4000" dirty="0"/>
              <a:t>sampling gas/condensate production</a:t>
            </a:r>
            <a:r>
              <a:rPr lang="en-US" sz="3400" dirty="0"/>
              <a:t>.</a:t>
            </a:r>
            <a:endParaRPr lang="es-AR" sz="1600" dirty="0"/>
          </a:p>
          <a:p>
            <a:pPr algn="l"/>
            <a:r>
              <a:rPr lang="en-GB" sz="1600" dirty="0"/>
              <a:t> </a:t>
            </a:r>
            <a:endParaRPr lang="es-AR" sz="1600" dirty="0"/>
          </a:p>
          <a:p>
            <a:pPr algn="l"/>
            <a:r>
              <a:rPr lang="en-GB" sz="4000" dirty="0"/>
              <a:t>2. DEA’s laboratory and core storage facility will be relocated to </a:t>
            </a:r>
            <a:r>
              <a:rPr lang="en-GB" sz="4000" dirty="0" err="1"/>
              <a:t>Barnstorf</a:t>
            </a:r>
            <a:r>
              <a:rPr lang="en-GB" sz="3400" dirty="0"/>
              <a:t>. </a:t>
            </a:r>
            <a:endParaRPr lang="es-AR" sz="1400" dirty="0" smtClean="0"/>
          </a:p>
          <a:p>
            <a:pPr algn="l"/>
            <a:r>
              <a:rPr lang="en-GB" sz="1400" dirty="0" smtClean="0"/>
              <a:t> </a:t>
            </a:r>
            <a:endParaRPr lang="es-AR" sz="1400" dirty="0" smtClean="0"/>
          </a:p>
          <a:p>
            <a:pPr algn="l"/>
            <a:r>
              <a:rPr lang="en-GB" sz="4000" dirty="0" smtClean="0"/>
              <a:t>3</a:t>
            </a:r>
            <a:r>
              <a:rPr lang="en-GB" sz="4000" dirty="0"/>
              <a:t>.</a:t>
            </a:r>
            <a:r>
              <a:rPr lang="en-US" sz="4000" dirty="0"/>
              <a:t> A building should be constructed to serve purposes specified by the client</a:t>
            </a:r>
            <a:r>
              <a:rPr lang="en-US" sz="3400" dirty="0" smtClean="0"/>
              <a:t>.</a:t>
            </a:r>
          </a:p>
          <a:p>
            <a:pPr algn="l"/>
            <a:r>
              <a:rPr lang="en-GB" sz="1600" dirty="0"/>
              <a:t>	</a:t>
            </a:r>
            <a:endParaRPr lang="es-AR" sz="1600" dirty="0"/>
          </a:p>
          <a:p>
            <a:pPr algn="l"/>
            <a:r>
              <a:rPr lang="en-GB" sz="4000" dirty="0"/>
              <a:t>4. This might be called material eco-efficiency</a:t>
            </a:r>
            <a:r>
              <a:rPr lang="en-GB" sz="3400" dirty="0" smtClean="0"/>
              <a:t>.</a:t>
            </a:r>
            <a:endParaRPr lang="es-AR" sz="1600" dirty="0"/>
          </a:p>
        </p:txBody>
      </p:sp>
    </p:spTree>
    <p:extLst>
      <p:ext uri="{BB962C8B-B14F-4D97-AF65-F5344CB8AC3E}">
        <p14:creationId xmlns:p14="http://schemas.microsoft.com/office/powerpoint/2010/main" val="18593647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r>
              <a:rPr lang="es-AR" b="1" dirty="0"/>
              <a:t>C</a:t>
            </a:r>
            <a:r>
              <a:rPr lang="es-AR" b="1" dirty="0" smtClean="0"/>
              <a:t>.</a:t>
            </a:r>
            <a:r>
              <a:rPr lang="es-AR" b="1" u="sng" dirty="0" smtClean="0"/>
              <a:t> </a:t>
            </a:r>
            <a:r>
              <a:rPr lang="es-AR" b="1" u="sng" dirty="0"/>
              <a:t>Traduzcan el segmento de texto correspondiente a cada grupo.</a:t>
            </a:r>
            <a:endParaRPr lang="es-AR" dirty="0"/>
          </a:p>
          <a:p>
            <a:r>
              <a:rPr lang="es-AR" dirty="0"/>
              <a:t> </a:t>
            </a:r>
          </a:p>
          <a:p>
            <a:pPr algn="l"/>
            <a:r>
              <a:rPr lang="es-AR" dirty="0">
                <a:solidFill>
                  <a:srgbClr val="FF3300"/>
                </a:solidFill>
                <a:latin typeface="Arial Black" panose="020B0A04020102020204" pitchFamily="34" charset="0"/>
              </a:rPr>
              <a:t>Arquitectura y Civil</a:t>
            </a:r>
          </a:p>
          <a:p>
            <a:pPr algn="l"/>
            <a:r>
              <a:rPr lang="es-AR" dirty="0">
                <a:latin typeface="Arial Black" panose="020B0A04020102020204" pitchFamily="34" charset="0"/>
              </a:rPr>
              <a:t> </a:t>
            </a:r>
          </a:p>
          <a:p>
            <a:pPr algn="l"/>
            <a:r>
              <a:rPr lang="es-AR" dirty="0">
                <a:solidFill>
                  <a:schemeClr val="accent5">
                    <a:lumMod val="75000"/>
                  </a:schemeClr>
                </a:solidFill>
                <a:latin typeface="Arial Black" panose="020B0A04020102020204" pitchFamily="34" charset="0"/>
              </a:rPr>
              <a:t>Industrial y Petróleos</a:t>
            </a:r>
          </a:p>
          <a:p>
            <a:pPr algn="l"/>
            <a:r>
              <a:rPr lang="es-AR" dirty="0">
                <a:latin typeface="Arial Black" panose="020B0A04020102020204" pitchFamily="34" charset="0"/>
              </a:rPr>
              <a:t> </a:t>
            </a:r>
          </a:p>
          <a:p>
            <a:pPr algn="l"/>
            <a:r>
              <a:rPr lang="es-AR" dirty="0" err="1">
                <a:solidFill>
                  <a:srgbClr val="FF33CC"/>
                </a:solidFill>
                <a:latin typeface="Arial Black" panose="020B0A04020102020204" pitchFamily="34" charset="0"/>
              </a:rPr>
              <a:t>Mecatrónica</a:t>
            </a:r>
            <a:r>
              <a:rPr lang="es-AR" dirty="0">
                <a:solidFill>
                  <a:srgbClr val="FF33CC"/>
                </a:solidFill>
                <a:latin typeface="Arial Black" panose="020B0A04020102020204" pitchFamily="34" charset="0"/>
              </a:rPr>
              <a:t> y LCC</a:t>
            </a:r>
          </a:p>
          <a:p>
            <a:endParaRPr lang="es-AR" dirty="0"/>
          </a:p>
        </p:txBody>
      </p:sp>
    </p:spTree>
    <p:extLst>
      <p:ext uri="{BB962C8B-B14F-4D97-AF65-F5344CB8AC3E}">
        <p14:creationId xmlns:p14="http://schemas.microsoft.com/office/powerpoint/2010/main" val="3379976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69832"/>
            <a:ext cx="9144000" cy="45719"/>
          </a:xfrm>
        </p:spPr>
        <p:txBody>
          <a:bodyPr>
            <a:normAutofit fontScale="90000"/>
          </a:bodyPr>
          <a:lstStyle/>
          <a:p>
            <a:endParaRPr lang="es-AR"/>
          </a:p>
        </p:txBody>
      </p:sp>
      <p:sp>
        <p:nvSpPr>
          <p:cNvPr id="3" name="Subtítulo 2"/>
          <p:cNvSpPr>
            <a:spLocks noGrp="1"/>
          </p:cNvSpPr>
          <p:nvPr>
            <p:ph type="subTitle" idx="1"/>
          </p:nvPr>
        </p:nvSpPr>
        <p:spPr>
          <a:xfrm>
            <a:off x="1524000" y="1215551"/>
            <a:ext cx="9144000" cy="4042249"/>
          </a:xfrm>
          <a:solidFill>
            <a:srgbClr val="FFCC99"/>
          </a:solidFill>
          <a:ln w="38100">
            <a:solidFill>
              <a:schemeClr val="tx1">
                <a:lumMod val="65000"/>
                <a:lumOff val="35000"/>
              </a:schemeClr>
            </a:solidFill>
          </a:ln>
        </p:spPr>
        <p:txBody>
          <a:bodyPr>
            <a:normAutofit/>
          </a:bodyPr>
          <a:lstStyle/>
          <a:p>
            <a:endParaRPr lang="es-AR" sz="2800" dirty="0"/>
          </a:p>
          <a:p>
            <a:pPr marL="457200" indent="-457200" algn="l">
              <a:buAutoNum type="arabicPeriod"/>
            </a:pPr>
            <a:r>
              <a:rPr lang="es-AR" sz="2800" dirty="0" err="1" smtClean="0"/>
              <a:t>They</a:t>
            </a:r>
            <a:r>
              <a:rPr lang="es-AR" sz="2800" dirty="0" smtClean="0"/>
              <a:t> </a:t>
            </a:r>
            <a:r>
              <a:rPr lang="es-AR" sz="2800" dirty="0" err="1" smtClean="0"/>
              <a:t>were</a:t>
            </a:r>
            <a:r>
              <a:rPr lang="es-AR" sz="2800" dirty="0" smtClean="0"/>
              <a:t> </a:t>
            </a:r>
            <a:r>
              <a:rPr lang="es-AR" sz="2800" dirty="0" err="1" smtClean="0"/>
              <a:t>not</a:t>
            </a:r>
            <a:r>
              <a:rPr lang="es-AR" sz="2800" dirty="0" smtClean="0"/>
              <a:t> </a:t>
            </a:r>
            <a:r>
              <a:rPr lang="es-AR" sz="2800" dirty="0" err="1" smtClean="0"/>
              <a:t>wearing</a:t>
            </a:r>
            <a:r>
              <a:rPr lang="es-AR" sz="2800" dirty="0" smtClean="0"/>
              <a:t> </a:t>
            </a:r>
            <a:r>
              <a:rPr lang="es-AR" sz="2800" dirty="0" err="1" smtClean="0"/>
              <a:t>flame</a:t>
            </a:r>
            <a:r>
              <a:rPr lang="es-AR" sz="2800" dirty="0" smtClean="0"/>
              <a:t> </a:t>
            </a:r>
            <a:r>
              <a:rPr lang="es-AR" sz="2800" dirty="0" err="1" smtClean="0"/>
              <a:t>resistant</a:t>
            </a:r>
            <a:r>
              <a:rPr lang="es-AR" sz="2800" dirty="0" smtClean="0"/>
              <a:t> </a:t>
            </a:r>
            <a:r>
              <a:rPr lang="es-AR" sz="2800" dirty="0" err="1" smtClean="0"/>
              <a:t>clothing</a:t>
            </a:r>
            <a:endParaRPr lang="es-AR" sz="2800" dirty="0" smtClean="0"/>
          </a:p>
          <a:p>
            <a:pPr algn="l"/>
            <a:r>
              <a:rPr lang="es-AR" sz="2800" dirty="0" smtClean="0"/>
              <a:t>               </a:t>
            </a:r>
            <a:r>
              <a:rPr lang="es-AR" sz="2800" dirty="0" err="1" smtClean="0"/>
              <a:t>had</a:t>
            </a:r>
            <a:r>
              <a:rPr lang="es-AR" sz="2800" dirty="0" smtClean="0"/>
              <a:t> </a:t>
            </a:r>
            <a:r>
              <a:rPr lang="es-AR" sz="2800" dirty="0" err="1" smtClean="0"/>
              <a:t>worn</a:t>
            </a:r>
            <a:endParaRPr lang="es-AR" sz="2800" dirty="0" smtClean="0"/>
          </a:p>
          <a:p>
            <a:pPr algn="l"/>
            <a:r>
              <a:rPr lang="es-AR" sz="2800" dirty="0" smtClean="0"/>
              <a:t>               are </a:t>
            </a:r>
            <a:r>
              <a:rPr lang="es-AR" sz="2800" dirty="0" err="1" smtClean="0"/>
              <a:t>going</a:t>
            </a:r>
            <a:r>
              <a:rPr lang="es-AR" sz="2800" dirty="0" smtClean="0"/>
              <a:t> </a:t>
            </a:r>
            <a:r>
              <a:rPr lang="es-AR" sz="2800" dirty="0" err="1" smtClean="0"/>
              <a:t>to</a:t>
            </a:r>
            <a:r>
              <a:rPr lang="es-AR" sz="2800" dirty="0" smtClean="0"/>
              <a:t> </a:t>
            </a:r>
            <a:r>
              <a:rPr lang="es-AR" sz="2800" dirty="0" err="1" smtClean="0"/>
              <a:t>wear</a:t>
            </a:r>
            <a:endParaRPr lang="es-AR" sz="2800" dirty="0" smtClean="0"/>
          </a:p>
          <a:p>
            <a:pPr algn="l"/>
            <a:r>
              <a:rPr lang="es-AR" sz="2800" dirty="0" smtClean="0"/>
              <a:t>               </a:t>
            </a:r>
            <a:r>
              <a:rPr lang="es-AR" sz="2800" dirty="0" err="1" smtClean="0"/>
              <a:t>may</a:t>
            </a:r>
            <a:r>
              <a:rPr lang="es-AR" sz="2800" dirty="0" smtClean="0"/>
              <a:t> </a:t>
            </a:r>
            <a:r>
              <a:rPr lang="es-AR" sz="2800" dirty="0" err="1" smtClean="0"/>
              <a:t>have</a:t>
            </a:r>
            <a:r>
              <a:rPr lang="es-AR" sz="2800" dirty="0" smtClean="0"/>
              <a:t> </a:t>
            </a:r>
            <a:r>
              <a:rPr lang="es-AR" sz="2800" dirty="0" err="1" smtClean="0"/>
              <a:t>worn</a:t>
            </a:r>
            <a:endParaRPr lang="es-AR" sz="2800" dirty="0" smtClean="0"/>
          </a:p>
          <a:p>
            <a:pPr algn="l"/>
            <a:r>
              <a:rPr lang="es-AR" sz="2800" dirty="0" smtClean="0"/>
              <a:t>               </a:t>
            </a:r>
            <a:r>
              <a:rPr lang="es-AR" sz="2800" dirty="0" err="1" smtClean="0"/>
              <a:t>should</a:t>
            </a:r>
            <a:r>
              <a:rPr lang="es-AR" sz="2800" dirty="0" smtClean="0"/>
              <a:t> </a:t>
            </a:r>
            <a:r>
              <a:rPr lang="es-AR" sz="2800" dirty="0" err="1" smtClean="0"/>
              <a:t>wear</a:t>
            </a:r>
            <a:endParaRPr lang="es-AR" sz="2800" dirty="0" smtClean="0"/>
          </a:p>
        </p:txBody>
      </p:sp>
    </p:spTree>
    <p:extLst>
      <p:ext uri="{BB962C8B-B14F-4D97-AF65-F5344CB8AC3E}">
        <p14:creationId xmlns:p14="http://schemas.microsoft.com/office/powerpoint/2010/main" val="1994030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pPr algn="l"/>
            <a:r>
              <a:rPr lang="en-GB" b="1" dirty="0">
                <a:latin typeface="Arial Black" panose="020B0A04020102020204" pitchFamily="34" charset="0"/>
              </a:rPr>
              <a:t>Science News                             </a:t>
            </a:r>
            <a:r>
              <a:rPr lang="en-GB" i="1" dirty="0" smtClean="0"/>
              <a:t>from </a:t>
            </a:r>
            <a:r>
              <a:rPr lang="en-GB" i="1" dirty="0"/>
              <a:t>research organizations</a:t>
            </a:r>
            <a:endParaRPr lang="es-AR" dirty="0"/>
          </a:p>
          <a:p>
            <a:pPr algn="l"/>
            <a:r>
              <a:rPr lang="en-GB" dirty="0" err="1">
                <a:solidFill>
                  <a:schemeClr val="accent5">
                    <a:lumMod val="75000"/>
                  </a:schemeClr>
                </a:solidFill>
                <a:latin typeface="Arial Black" panose="020B0A04020102020204" pitchFamily="34" charset="0"/>
              </a:rPr>
              <a:t>Graphene</a:t>
            </a:r>
            <a:r>
              <a:rPr lang="en-GB" dirty="0">
                <a:solidFill>
                  <a:schemeClr val="accent5">
                    <a:lumMod val="75000"/>
                  </a:schemeClr>
                </a:solidFill>
                <a:latin typeface="Arial Black" panose="020B0A04020102020204" pitchFamily="34" charset="0"/>
              </a:rPr>
              <a:t>-based </a:t>
            </a:r>
            <a:r>
              <a:rPr lang="en-GB" dirty="0" err="1">
                <a:solidFill>
                  <a:schemeClr val="accent5">
                    <a:lumMod val="75000"/>
                  </a:schemeClr>
                </a:solidFill>
                <a:latin typeface="Arial Black" panose="020B0A04020102020204" pitchFamily="34" charset="0"/>
              </a:rPr>
              <a:t>wearables</a:t>
            </a:r>
            <a:r>
              <a:rPr lang="en-GB" dirty="0">
                <a:solidFill>
                  <a:schemeClr val="accent5">
                    <a:lumMod val="75000"/>
                  </a:schemeClr>
                </a:solidFill>
                <a:latin typeface="Arial Black" panose="020B0A04020102020204" pitchFamily="34" charset="0"/>
              </a:rPr>
              <a:t> for health monitoring, food inspection and night vision</a:t>
            </a:r>
            <a:endParaRPr lang="es-AR" dirty="0">
              <a:solidFill>
                <a:schemeClr val="accent5">
                  <a:lumMod val="75000"/>
                </a:schemeClr>
              </a:solidFill>
              <a:latin typeface="Arial Black" panose="020B0A04020102020204" pitchFamily="34" charset="0"/>
            </a:endParaRPr>
          </a:p>
          <a:p>
            <a:pPr algn="l"/>
            <a:r>
              <a:rPr lang="en-GB" sz="2000" i="1" dirty="0"/>
              <a:t>Date: </a:t>
            </a:r>
            <a:r>
              <a:rPr lang="en-GB" sz="2000" dirty="0"/>
              <a:t>February 15, 2019</a:t>
            </a:r>
            <a:endParaRPr lang="es-AR" sz="2000" dirty="0"/>
          </a:p>
          <a:p>
            <a:pPr algn="l"/>
            <a:r>
              <a:rPr lang="en-GB" sz="2000" i="1" dirty="0"/>
              <a:t>Source: </a:t>
            </a:r>
            <a:r>
              <a:rPr lang="en-GB" sz="2000" dirty="0" err="1"/>
              <a:t>Graphene</a:t>
            </a:r>
            <a:r>
              <a:rPr lang="en-GB" sz="2000" dirty="0"/>
              <a:t> Flagship</a:t>
            </a:r>
            <a:endParaRPr lang="es-AR" sz="2000" dirty="0"/>
          </a:p>
          <a:p>
            <a:pPr algn="l"/>
            <a:r>
              <a:rPr lang="en-GB" sz="2000" i="1" dirty="0"/>
              <a:t>Summary:</a:t>
            </a:r>
            <a:endParaRPr lang="es-AR" sz="2000" dirty="0"/>
          </a:p>
          <a:p>
            <a:pPr lvl="1" algn="l"/>
            <a:r>
              <a:rPr lang="en-GB" sz="2200" dirty="0"/>
              <a:t>Scientists have developed dozens of new </a:t>
            </a:r>
            <a:r>
              <a:rPr lang="en-GB" sz="2200" dirty="0" err="1"/>
              <a:t>graphene</a:t>
            </a:r>
            <a:r>
              <a:rPr lang="en-GB" sz="2200" dirty="0"/>
              <a:t>-based prototypes. These technologies aim to turn mobile phones into life saving </a:t>
            </a:r>
            <a:r>
              <a:rPr lang="en-GB" sz="2200" dirty="0" smtClean="0"/>
              <a:t>devices.</a:t>
            </a:r>
          </a:p>
          <a:p>
            <a:pPr algn="l"/>
            <a:endParaRPr lang="en-GB" sz="2800" dirty="0" smtClean="0"/>
          </a:p>
        </p:txBody>
      </p:sp>
      <p:graphicFrame>
        <p:nvGraphicFramePr>
          <p:cNvPr id="14" name="Tabla 13"/>
          <p:cNvGraphicFramePr>
            <a:graphicFrameLocks noGrp="1"/>
          </p:cNvGraphicFramePr>
          <p:nvPr>
            <p:extLst>
              <p:ext uri="{D42A27DB-BD31-4B8C-83A1-F6EECF244321}">
                <p14:modId xmlns:p14="http://schemas.microsoft.com/office/powerpoint/2010/main" val="2102920750"/>
              </p:ext>
            </p:extLst>
          </p:nvPr>
        </p:nvGraphicFramePr>
        <p:xfrm>
          <a:off x="1683655" y="4224865"/>
          <a:ext cx="8810173" cy="826106"/>
        </p:xfrm>
        <a:graphic>
          <a:graphicData uri="http://schemas.openxmlformats.org/drawingml/2006/table">
            <a:tbl>
              <a:tblPr firstRow="1" bandRow="1">
                <a:tableStyleId>{5C22544A-7EE6-4342-B048-85BDC9FD1C3A}</a:tableStyleId>
              </a:tblPr>
              <a:tblGrid>
                <a:gridCol w="8810173">
                  <a:extLst>
                    <a:ext uri="{9D8B030D-6E8A-4147-A177-3AD203B41FA5}">
                      <a16:colId xmlns:a16="http://schemas.microsoft.com/office/drawing/2014/main" val="20000"/>
                    </a:ext>
                  </a:extLst>
                </a:gridCol>
              </a:tblGrid>
              <a:tr h="826106">
                <a:tc>
                  <a:txBody>
                    <a:bodyPr/>
                    <a:lstStyle/>
                    <a:p>
                      <a:r>
                        <a:rPr lang="en-GB" sz="2000" b="1" kern="1200" dirty="0" smtClean="0">
                          <a:solidFill>
                            <a:schemeClr val="bg1"/>
                          </a:solidFill>
                          <a:effectLst/>
                          <a:latin typeface="+mn-lt"/>
                          <a:ea typeface="+mn-ea"/>
                          <a:cs typeface="+mn-cs"/>
                        </a:rPr>
                        <a:t>ICFO's </a:t>
                      </a:r>
                      <a:r>
                        <a:rPr lang="en-GB" sz="2000" b="1" kern="1200" dirty="0" smtClean="0">
                          <a:solidFill>
                            <a:schemeClr val="lt1"/>
                          </a:solidFill>
                          <a:effectLst/>
                          <a:latin typeface="+mn-lt"/>
                          <a:ea typeface="+mn-ea"/>
                          <a:cs typeface="+mn-cs"/>
                        </a:rPr>
                        <a:t>fitness band is being developed to measure heart rate, hydration, oxygen saturation, breathing rate and temperature</a:t>
                      </a:r>
                      <a:r>
                        <a:rPr lang="en-GB" sz="1800" b="1" kern="1200" dirty="0" smtClean="0">
                          <a:solidFill>
                            <a:schemeClr val="lt1"/>
                          </a:solidFill>
                          <a:effectLst/>
                          <a:latin typeface="+mn-lt"/>
                          <a:ea typeface="+mn-ea"/>
                          <a:cs typeface="+mn-cs"/>
                        </a:rPr>
                        <a:t>.</a:t>
                      </a:r>
                      <a:endParaRPr lang="es-A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00"/>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733068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pPr algn="l"/>
            <a:endParaRPr lang="en-GB" dirty="0" smtClean="0"/>
          </a:p>
          <a:p>
            <a:pPr algn="l"/>
            <a:r>
              <a:rPr lang="en-GB" dirty="0" smtClean="0"/>
              <a:t>The </a:t>
            </a:r>
            <a:r>
              <a:rPr lang="en-GB" dirty="0"/>
              <a:t>first of ICFO's devices on display will </a:t>
            </a:r>
            <a:r>
              <a:rPr lang="en-GB" dirty="0">
                <a:solidFill>
                  <a:srgbClr val="FF0000"/>
                </a:solidFill>
              </a:rPr>
              <a:t>allow </a:t>
            </a:r>
            <a:r>
              <a:rPr lang="en-GB" dirty="0"/>
              <a:t>customers </a:t>
            </a:r>
            <a:r>
              <a:rPr lang="en-GB" dirty="0">
                <a:solidFill>
                  <a:srgbClr val="FF0000"/>
                </a:solidFill>
              </a:rPr>
              <a:t>to</a:t>
            </a:r>
            <a:r>
              <a:rPr lang="en-GB" dirty="0"/>
              <a:t> monitor their level of exposure to sunlight through a UV sensor. Designed as a flexible, transparent and disposable patch, it connects to a mobile device and alerts the user once he or she has reached a defined threshold of sun exposure.</a:t>
            </a:r>
            <a:endParaRPr lang="es-AR" dirty="0"/>
          </a:p>
          <a:p>
            <a:pPr algn="l"/>
            <a:r>
              <a:rPr lang="en-GB" dirty="0"/>
              <a:t>Using the same core technology as the UV patch, ICFO's fitness band is being developed to measure heart rate, hydration, oxygen saturation, breathing rate and temperature, </a:t>
            </a:r>
            <a:r>
              <a:rPr lang="en-GB" dirty="0">
                <a:solidFill>
                  <a:srgbClr val="FF3300"/>
                </a:solidFill>
              </a:rPr>
              <a:t>while monitoring </a:t>
            </a:r>
            <a:r>
              <a:rPr lang="en-GB" dirty="0"/>
              <a:t>the user when he or she is exercising, for example. However, the fitness band does more than simply measure physical activity.</a:t>
            </a:r>
            <a:endParaRPr lang="es-AR" dirty="0"/>
          </a:p>
          <a:p>
            <a:pPr algn="l"/>
            <a:endParaRPr lang="es-AR" dirty="0"/>
          </a:p>
        </p:txBody>
      </p:sp>
    </p:spTree>
    <p:extLst>
      <p:ext uri="{BB962C8B-B14F-4D97-AF65-F5344CB8AC3E}">
        <p14:creationId xmlns:p14="http://schemas.microsoft.com/office/powerpoint/2010/main" val="12798768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tx2">
              <a:lumMod val="20000"/>
              <a:lumOff val="80000"/>
            </a:schemeClr>
          </a:solidFill>
          <a:ln w="57150">
            <a:solidFill>
              <a:schemeClr val="tx1">
                <a:lumMod val="50000"/>
                <a:lumOff val="50000"/>
              </a:schemeClr>
            </a:solidFill>
          </a:ln>
        </p:spPr>
        <p:txBody>
          <a:bodyPr/>
          <a:lstStyle/>
          <a:p>
            <a:pPr algn="l"/>
            <a:endParaRPr lang="en-GB" dirty="0" smtClean="0"/>
          </a:p>
          <a:p>
            <a:pPr algn="l"/>
            <a:r>
              <a:rPr lang="en-GB" dirty="0" smtClean="0"/>
              <a:t>Consider </a:t>
            </a:r>
            <a:r>
              <a:rPr lang="en-GB" dirty="0"/>
              <a:t>the following scenario. A person is trekking in the remote amazon jungle with limited access to water. </a:t>
            </a:r>
            <a:r>
              <a:rPr lang="en-GB" dirty="0">
                <a:solidFill>
                  <a:srgbClr val="FF3300"/>
                </a:solidFill>
              </a:rPr>
              <a:t>By measuring </a:t>
            </a:r>
            <a:r>
              <a:rPr lang="en-GB" dirty="0"/>
              <a:t>the skin hydration of their body with ICFO's fitness band, the user can optimize water intake, </a:t>
            </a:r>
            <a:r>
              <a:rPr lang="en-GB" dirty="0">
                <a:solidFill>
                  <a:srgbClr val="FF3300"/>
                </a:solidFill>
              </a:rPr>
              <a:t>preventing</a:t>
            </a:r>
            <a:r>
              <a:rPr lang="en-GB" dirty="0"/>
              <a:t> any </a:t>
            </a:r>
            <a:r>
              <a:rPr lang="en-GB" dirty="0">
                <a:solidFill>
                  <a:srgbClr val="FF3300"/>
                </a:solidFill>
              </a:rPr>
              <a:t>sort of </a:t>
            </a:r>
            <a:r>
              <a:rPr lang="en-GB" dirty="0"/>
              <a:t>dehydration. Similarly, an explorer </a:t>
            </a:r>
            <a:r>
              <a:rPr lang="en-GB" dirty="0">
                <a:solidFill>
                  <a:srgbClr val="FF3300"/>
                </a:solidFill>
              </a:rPr>
              <a:t>hiking </a:t>
            </a:r>
            <a:r>
              <a:rPr lang="en-GB" dirty="0"/>
              <a:t>to the peak of mount Everest could use the band to accurately monitor oxygen saturation in blood. The </a:t>
            </a:r>
            <a:r>
              <a:rPr lang="en-GB" dirty="0">
                <a:solidFill>
                  <a:srgbClr val="FF3300"/>
                </a:solidFill>
              </a:rPr>
              <a:t>high altitude </a:t>
            </a:r>
            <a:r>
              <a:rPr lang="en-GB" dirty="0"/>
              <a:t>can severely </a:t>
            </a:r>
            <a:r>
              <a:rPr lang="en-GB" dirty="0">
                <a:solidFill>
                  <a:srgbClr val="FF3300"/>
                </a:solidFill>
              </a:rPr>
              <a:t>effect</a:t>
            </a:r>
            <a:r>
              <a:rPr lang="en-GB" dirty="0"/>
              <a:t> oxygen saturation in the body. Using the band, the </a:t>
            </a:r>
            <a:r>
              <a:rPr lang="en-GB" dirty="0">
                <a:solidFill>
                  <a:srgbClr val="FF3300"/>
                </a:solidFill>
              </a:rPr>
              <a:t>hiker</a:t>
            </a:r>
            <a:r>
              <a:rPr lang="en-GB" dirty="0"/>
              <a:t> could monitor these levels and emit a warning if oxygen saturation in the blood decreases drastically below a certain level.</a:t>
            </a:r>
            <a:endParaRPr lang="es-AR" dirty="0"/>
          </a:p>
        </p:txBody>
      </p:sp>
    </p:spTree>
    <p:extLst>
      <p:ext uri="{BB962C8B-B14F-4D97-AF65-F5344CB8AC3E}">
        <p14:creationId xmlns:p14="http://schemas.microsoft.com/office/powerpoint/2010/main" val="22524179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tx2">
              <a:lumMod val="20000"/>
              <a:lumOff val="80000"/>
            </a:schemeClr>
          </a:solidFill>
          <a:ln w="57150">
            <a:solidFill>
              <a:schemeClr val="tx1">
                <a:lumMod val="50000"/>
                <a:lumOff val="50000"/>
              </a:schemeClr>
            </a:solidFill>
          </a:ln>
        </p:spPr>
        <p:txBody>
          <a:bodyPr/>
          <a:lstStyle/>
          <a:p>
            <a:pPr algn="l"/>
            <a:endParaRPr lang="en-GB" dirty="0" smtClean="0"/>
          </a:p>
          <a:p>
            <a:pPr algn="l"/>
            <a:r>
              <a:rPr lang="en-GB" dirty="0" smtClean="0"/>
              <a:t>In </a:t>
            </a:r>
            <a:r>
              <a:rPr lang="en-GB" dirty="0"/>
              <a:t>addition to these prototypes being exhibited at MWC 2019, ICFO will also showcase two other light-based </a:t>
            </a:r>
            <a:r>
              <a:rPr lang="en-GB" dirty="0" err="1"/>
              <a:t>graphene</a:t>
            </a:r>
            <a:r>
              <a:rPr lang="en-GB" dirty="0"/>
              <a:t> technologies. These include the world's smallest single pixel </a:t>
            </a:r>
            <a:r>
              <a:rPr lang="en-GB" dirty="0">
                <a:solidFill>
                  <a:srgbClr val="FF3300"/>
                </a:solidFill>
              </a:rPr>
              <a:t>spectromete</a:t>
            </a:r>
            <a:r>
              <a:rPr lang="en-GB" dirty="0"/>
              <a:t>r and a </a:t>
            </a:r>
            <a:r>
              <a:rPr lang="en-GB" dirty="0" err="1"/>
              <a:t>graphene</a:t>
            </a:r>
            <a:r>
              <a:rPr lang="en-GB" dirty="0"/>
              <a:t>-enabled </a:t>
            </a:r>
            <a:r>
              <a:rPr lang="en-GB" dirty="0" err="1">
                <a:solidFill>
                  <a:srgbClr val="FF3300"/>
                </a:solidFill>
              </a:rPr>
              <a:t>hyperspectral</a:t>
            </a:r>
            <a:r>
              <a:rPr lang="en-GB" dirty="0"/>
              <a:t> image sensor, both with broadband capabilities, beyond to what was once perceived possible without the use of costly and bulky </a:t>
            </a:r>
            <a:r>
              <a:rPr lang="en-GB" dirty="0" err="1"/>
              <a:t>photodetection</a:t>
            </a:r>
            <a:r>
              <a:rPr lang="en-GB" dirty="0"/>
              <a:t> systems.</a:t>
            </a:r>
            <a:endParaRPr lang="es-AR" dirty="0"/>
          </a:p>
          <a:p>
            <a:endParaRPr lang="es-AR" dirty="0"/>
          </a:p>
        </p:txBody>
      </p:sp>
    </p:spTree>
    <p:extLst>
      <p:ext uri="{BB962C8B-B14F-4D97-AF65-F5344CB8AC3E}">
        <p14:creationId xmlns:p14="http://schemas.microsoft.com/office/powerpoint/2010/main" val="2623890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rgbClr val="FF99FF"/>
          </a:solidFill>
          <a:ln w="57150">
            <a:solidFill>
              <a:schemeClr val="tx1">
                <a:lumMod val="50000"/>
                <a:lumOff val="50000"/>
              </a:schemeClr>
            </a:solidFill>
          </a:ln>
        </p:spPr>
        <p:txBody>
          <a:bodyPr/>
          <a:lstStyle/>
          <a:p>
            <a:pPr algn="l"/>
            <a:endParaRPr lang="en-GB" dirty="0" smtClean="0"/>
          </a:p>
          <a:p>
            <a:pPr algn="l"/>
            <a:r>
              <a:rPr lang="en-GB" dirty="0" smtClean="0">
                <a:solidFill>
                  <a:srgbClr val="FF3300"/>
                </a:solidFill>
              </a:rPr>
              <a:t>By </a:t>
            </a:r>
            <a:r>
              <a:rPr lang="en-GB" dirty="0">
                <a:solidFill>
                  <a:srgbClr val="FF3300"/>
                </a:solidFill>
              </a:rPr>
              <a:t>enabling spectroscopy</a:t>
            </a:r>
            <a:r>
              <a:rPr lang="en-GB" dirty="0"/>
              <a:t> in such small dimensions, consumers could now be equipped with tools that previously were only available to highly specialised laboratories. From the detection of counterfeit drugs to the identification of harmful substances within a product that we use or food that we eat, compact, low-cost spectrometers could become an indispensable accessory of our everyday life.</a:t>
            </a:r>
            <a:endParaRPr lang="es-AR" dirty="0"/>
          </a:p>
        </p:txBody>
      </p:sp>
    </p:spTree>
    <p:extLst>
      <p:ext uri="{BB962C8B-B14F-4D97-AF65-F5344CB8AC3E}">
        <p14:creationId xmlns:p14="http://schemas.microsoft.com/office/powerpoint/2010/main" val="42744455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rgbClr val="FF99FF"/>
          </a:solidFill>
          <a:ln w="57150">
            <a:solidFill>
              <a:schemeClr val="tx1">
                <a:lumMod val="50000"/>
                <a:lumOff val="50000"/>
              </a:schemeClr>
            </a:solidFill>
          </a:ln>
        </p:spPr>
        <p:txBody>
          <a:bodyPr/>
          <a:lstStyle/>
          <a:p>
            <a:pPr algn="l"/>
            <a:endParaRPr lang="en-GB" dirty="0" smtClean="0"/>
          </a:p>
          <a:p>
            <a:pPr algn="l"/>
            <a:r>
              <a:rPr lang="en-GB" dirty="0" smtClean="0"/>
              <a:t>"</a:t>
            </a:r>
            <a:r>
              <a:rPr lang="en-GB" dirty="0"/>
              <a:t>Built into a smart phone camera, the </a:t>
            </a:r>
            <a:r>
              <a:rPr lang="en-GB" dirty="0" err="1"/>
              <a:t>graphene</a:t>
            </a:r>
            <a:r>
              <a:rPr lang="en-GB" dirty="0"/>
              <a:t>-based camera sensor allows phones to see more than what's visible to the human eye," comments Frank </a:t>
            </a:r>
            <a:r>
              <a:rPr lang="en-GB" dirty="0" err="1"/>
              <a:t>Koppens</a:t>
            </a:r>
            <a:r>
              <a:rPr lang="en-GB" dirty="0"/>
              <a:t>, group leader at </a:t>
            </a:r>
            <a:r>
              <a:rPr lang="en-GB" dirty="0" err="1"/>
              <a:t>Graphene</a:t>
            </a:r>
            <a:r>
              <a:rPr lang="en-GB" dirty="0"/>
              <a:t> Flagship partner ICFO, and Chair of the </a:t>
            </a:r>
            <a:r>
              <a:rPr lang="en-GB" dirty="0" err="1"/>
              <a:t>Graphene</a:t>
            </a:r>
            <a:r>
              <a:rPr lang="en-GB" dirty="0"/>
              <a:t> Flagship MWC Committee. "Made up of hundreds of thousands of </a:t>
            </a:r>
            <a:r>
              <a:rPr lang="en-GB" dirty="0" err="1"/>
              <a:t>photodetectors</a:t>
            </a:r>
            <a:r>
              <a:rPr lang="en-GB" dirty="0"/>
              <a:t>, this incredibly small sensor is highly sensitive to UV and infrared </a:t>
            </a:r>
            <a:r>
              <a:rPr lang="en-GB" dirty="0" err="1"/>
              <a:t>light</a:t>
            </a:r>
            <a:r>
              <a:rPr lang="en-GB" dirty="0" err="1" smtClean="0"/>
              <a:t>.“</a:t>
            </a:r>
            <a:r>
              <a:rPr lang="en-GB" dirty="0" err="1"/>
              <a:t>"This</a:t>
            </a:r>
            <a:r>
              <a:rPr lang="en-GB" dirty="0"/>
              <a:t> technology would allow users in the supermarket to hold the camera to fruit and infer which is the freshest piece. Or, in a more extreme example, the camera could be used for driving in dangerously dense fog by providing augmented outlines of surrounding vehicles on the windscreen."</a:t>
            </a:r>
            <a:endParaRPr lang="es-AR" dirty="0"/>
          </a:p>
          <a:p>
            <a:endParaRPr lang="es-AR" dirty="0"/>
          </a:p>
        </p:txBody>
      </p:sp>
    </p:spTree>
    <p:extLst>
      <p:ext uri="{BB962C8B-B14F-4D97-AF65-F5344CB8AC3E}">
        <p14:creationId xmlns:p14="http://schemas.microsoft.com/office/powerpoint/2010/main" val="29885749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bg1"/>
          </a:solidFill>
          <a:ln w="57150">
            <a:solidFill>
              <a:schemeClr val="tx1">
                <a:lumMod val="50000"/>
                <a:lumOff val="50000"/>
              </a:schemeClr>
            </a:solidFill>
          </a:ln>
        </p:spPr>
        <p:txBody>
          <a:bodyPr/>
          <a:lstStyle/>
          <a:p>
            <a:endParaRPr lang="en-GB" dirty="0" smtClean="0"/>
          </a:p>
          <a:p>
            <a:endParaRPr lang="en-GB" dirty="0"/>
          </a:p>
          <a:p>
            <a:endParaRPr lang="en-GB" dirty="0" smtClean="0"/>
          </a:p>
          <a:p>
            <a:r>
              <a:rPr lang="en-GB" dirty="0" smtClean="0"/>
              <a:t>To </a:t>
            </a:r>
            <a:r>
              <a:rPr lang="en-GB" dirty="0"/>
              <a:t>find out more about these technologies and to meet the team of experts that have developed these applications, visit the Graphene Pavilion at MWC in </a:t>
            </a:r>
            <a:r>
              <a:rPr lang="en-GB" dirty="0" err="1"/>
              <a:t>NEXTech</a:t>
            </a:r>
            <a:r>
              <a:rPr lang="en-GB" dirty="0"/>
              <a:t> Hall 8.0 Stand 8.0K31 on February 25-28.</a:t>
            </a:r>
            <a:endParaRPr lang="es-AR" dirty="0"/>
          </a:p>
          <a:p>
            <a:endParaRPr lang="es-AR" dirty="0"/>
          </a:p>
        </p:txBody>
      </p:sp>
    </p:spTree>
    <p:extLst>
      <p:ext uri="{BB962C8B-B14F-4D97-AF65-F5344CB8AC3E}">
        <p14:creationId xmlns:p14="http://schemas.microsoft.com/office/powerpoint/2010/main" val="2259721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endParaRPr lang="en-US" dirty="0" smtClean="0"/>
          </a:p>
          <a:p>
            <a:r>
              <a:rPr lang="en-US" sz="2800" dirty="0" smtClean="0"/>
              <a:t>2</a:t>
            </a:r>
            <a:r>
              <a:rPr lang="en-US" sz="2800" dirty="0"/>
              <a:t>. A welder can choose parameters and start welding with </a:t>
            </a:r>
            <a:r>
              <a:rPr lang="en-US" sz="2800" dirty="0" smtClean="0"/>
              <a:t>an</a:t>
            </a:r>
          </a:p>
          <a:p>
            <a:r>
              <a:rPr lang="en-US" sz="2800" dirty="0" smtClean="0"/>
              <a:t>                                                                          optimized program.</a:t>
            </a:r>
          </a:p>
          <a:p>
            <a:r>
              <a:rPr lang="en-US" sz="2800" dirty="0" smtClean="0"/>
              <a:t>     </a:t>
            </a:r>
          </a:p>
          <a:p>
            <a:pPr algn="l"/>
            <a:r>
              <a:rPr lang="en-US" sz="2800" dirty="0" smtClean="0"/>
              <a:t> 		</a:t>
            </a:r>
            <a:r>
              <a:rPr lang="en-GB" sz="2800" dirty="0" smtClean="0"/>
              <a:t>chose			</a:t>
            </a:r>
            <a:endParaRPr lang="es-AR" sz="2800" dirty="0" smtClean="0"/>
          </a:p>
          <a:p>
            <a:pPr algn="l"/>
            <a:r>
              <a:rPr lang="en-GB" sz="2800" dirty="0" smtClean="0"/>
              <a:t> 		will </a:t>
            </a:r>
            <a:r>
              <a:rPr lang="en-GB" sz="2800" dirty="0"/>
              <a:t>have to </a:t>
            </a:r>
            <a:r>
              <a:rPr lang="en-GB" sz="2800" dirty="0" smtClean="0"/>
              <a:t>choose	</a:t>
            </a:r>
            <a:endParaRPr lang="es-AR" sz="2800" dirty="0" smtClean="0"/>
          </a:p>
          <a:p>
            <a:pPr algn="l"/>
            <a:r>
              <a:rPr lang="en-GB" sz="2800" dirty="0" smtClean="0"/>
              <a:t>		is to choose		</a:t>
            </a:r>
            <a:endParaRPr lang="es-AR" sz="2800" dirty="0" smtClean="0"/>
          </a:p>
          <a:p>
            <a:pPr algn="l"/>
            <a:r>
              <a:rPr lang="en-GB" sz="2800" dirty="0" smtClean="0"/>
              <a:t>		has been choosing	</a:t>
            </a:r>
            <a:endParaRPr lang="es-AR" sz="2800" dirty="0"/>
          </a:p>
          <a:p>
            <a:pPr algn="l"/>
            <a:endParaRPr lang="es-AR" sz="2800" dirty="0"/>
          </a:p>
        </p:txBody>
      </p:sp>
    </p:spTree>
    <p:extLst>
      <p:ext uri="{BB962C8B-B14F-4D97-AF65-F5344CB8AC3E}">
        <p14:creationId xmlns:p14="http://schemas.microsoft.com/office/powerpoint/2010/main" val="3729564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endParaRPr lang="en-US" dirty="0" smtClean="0"/>
          </a:p>
          <a:p>
            <a:r>
              <a:rPr lang="en-US" sz="2800" dirty="0" smtClean="0"/>
              <a:t>3</a:t>
            </a:r>
            <a:r>
              <a:rPr lang="en-US" sz="2800" dirty="0"/>
              <a:t>. </a:t>
            </a:r>
            <a:r>
              <a:rPr lang="en-GB" sz="2800" dirty="0"/>
              <a:t>The environmental risks include degradation of soils and pollution of surface water with heavy </a:t>
            </a:r>
            <a:r>
              <a:rPr lang="en-GB" sz="2800" dirty="0" smtClean="0"/>
              <a:t>metals.</a:t>
            </a:r>
            <a:endParaRPr lang="es-AR" sz="2800" dirty="0" smtClean="0"/>
          </a:p>
          <a:p>
            <a:r>
              <a:rPr lang="en-GB" sz="2800" dirty="0" smtClean="0"/>
              <a:t>are </a:t>
            </a:r>
            <a:r>
              <a:rPr lang="en-GB" sz="2800" dirty="0"/>
              <a:t>able to include	</a:t>
            </a:r>
            <a:endParaRPr lang="es-AR" sz="2800" dirty="0"/>
          </a:p>
          <a:p>
            <a:r>
              <a:rPr lang="en-GB" sz="2800" dirty="0"/>
              <a:t>	</a:t>
            </a:r>
            <a:r>
              <a:rPr lang="en-GB" sz="2800" dirty="0" smtClean="0"/>
              <a:t>have </a:t>
            </a:r>
            <a:r>
              <a:rPr lang="en-GB" sz="2800" dirty="0"/>
              <a:t>to include		</a:t>
            </a:r>
            <a:endParaRPr lang="es-AR" sz="2800" dirty="0"/>
          </a:p>
          <a:p>
            <a:r>
              <a:rPr lang="en-GB" sz="2800" dirty="0" smtClean="0"/>
              <a:t>wouldn´t </a:t>
            </a:r>
            <a:r>
              <a:rPr lang="en-GB" sz="2800" dirty="0"/>
              <a:t>include	</a:t>
            </a:r>
            <a:endParaRPr lang="es-AR" sz="2800" b="1" dirty="0">
              <a:solidFill>
                <a:srgbClr val="FF0000"/>
              </a:solidFill>
            </a:endParaRPr>
          </a:p>
          <a:p>
            <a:r>
              <a:rPr lang="en-GB" sz="2800" dirty="0" smtClean="0"/>
              <a:t>      were </a:t>
            </a:r>
            <a:r>
              <a:rPr lang="en-GB" sz="2800" dirty="0"/>
              <a:t>including		</a:t>
            </a:r>
            <a:endParaRPr lang="es-AR" sz="2800" dirty="0"/>
          </a:p>
          <a:p>
            <a:endParaRPr lang="es-AR" dirty="0"/>
          </a:p>
        </p:txBody>
      </p:sp>
    </p:spTree>
    <p:extLst>
      <p:ext uri="{BB962C8B-B14F-4D97-AF65-F5344CB8AC3E}">
        <p14:creationId xmlns:p14="http://schemas.microsoft.com/office/powerpoint/2010/main" val="2261183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endParaRPr lang="en-GB" dirty="0" smtClean="0"/>
          </a:p>
          <a:p>
            <a:r>
              <a:rPr lang="en-GB" sz="2800" dirty="0" smtClean="0"/>
              <a:t>4</a:t>
            </a:r>
            <a:r>
              <a:rPr lang="en-GB" sz="2800" dirty="0"/>
              <a:t>. Technology must play an important role to achieve quantum reductions in waste </a:t>
            </a:r>
            <a:r>
              <a:rPr lang="en-GB" sz="2800" dirty="0" smtClean="0"/>
              <a:t>generation.</a:t>
            </a:r>
            <a:endParaRPr lang="es-AR" sz="2800" dirty="0" smtClean="0"/>
          </a:p>
          <a:p>
            <a:r>
              <a:rPr lang="en-US" sz="2800" dirty="0" smtClean="0"/>
              <a:t>is playing	</a:t>
            </a:r>
            <a:endParaRPr lang="es-AR" sz="2800" dirty="0" smtClean="0"/>
          </a:p>
          <a:p>
            <a:r>
              <a:rPr lang="en-US" sz="2800" dirty="0" smtClean="0"/>
              <a:t>didn’t </a:t>
            </a:r>
            <a:r>
              <a:rPr lang="en-US" sz="2800" dirty="0"/>
              <a:t>play	</a:t>
            </a:r>
            <a:endParaRPr lang="es-AR" sz="2800" dirty="0"/>
          </a:p>
          <a:p>
            <a:r>
              <a:rPr lang="en-GB" sz="2800" dirty="0" smtClean="0"/>
              <a:t>could </a:t>
            </a:r>
            <a:r>
              <a:rPr lang="en-GB" sz="2800" dirty="0"/>
              <a:t>play	</a:t>
            </a:r>
            <a:endParaRPr lang="es-AR" sz="2800" dirty="0"/>
          </a:p>
          <a:p>
            <a:r>
              <a:rPr lang="en-GB" sz="2800" dirty="0" smtClean="0"/>
              <a:t>has </a:t>
            </a:r>
            <a:r>
              <a:rPr lang="en-GB" sz="2800" dirty="0"/>
              <a:t>played	</a:t>
            </a:r>
            <a:endParaRPr lang="es-AR" sz="2800" dirty="0"/>
          </a:p>
          <a:p>
            <a:endParaRPr lang="es-AR" dirty="0"/>
          </a:p>
        </p:txBody>
      </p:sp>
    </p:spTree>
    <p:extLst>
      <p:ext uri="{BB962C8B-B14F-4D97-AF65-F5344CB8AC3E}">
        <p14:creationId xmlns:p14="http://schemas.microsoft.com/office/powerpoint/2010/main" val="1207864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endParaRPr lang="en-US" dirty="0" smtClean="0"/>
          </a:p>
          <a:p>
            <a:r>
              <a:rPr lang="en-US" sz="2800" dirty="0" smtClean="0"/>
              <a:t>5</a:t>
            </a:r>
            <a:r>
              <a:rPr lang="en-US" sz="2800" dirty="0"/>
              <a:t>. T</a:t>
            </a:r>
            <a:r>
              <a:rPr lang="en-GB" sz="2800" dirty="0"/>
              <a:t>here have not been reports of silica related disease in the oil and gas </a:t>
            </a:r>
            <a:r>
              <a:rPr lang="en-GB" sz="2800" dirty="0" smtClean="0"/>
              <a:t>workforce.</a:t>
            </a:r>
            <a:endParaRPr lang="es-AR" sz="2800" dirty="0" smtClean="0"/>
          </a:p>
          <a:p>
            <a:pPr algn="l"/>
            <a:r>
              <a:rPr lang="en-GB" sz="2800" dirty="0" smtClean="0"/>
              <a:t>There might </a:t>
            </a:r>
            <a:r>
              <a:rPr lang="en-GB" sz="2800" dirty="0"/>
              <a:t>have been	</a:t>
            </a:r>
            <a:endParaRPr lang="es-AR" sz="2800" dirty="0"/>
          </a:p>
          <a:p>
            <a:pPr algn="l"/>
            <a:r>
              <a:rPr lang="en-US" sz="2800" dirty="0" smtClean="0"/>
              <a:t>There were </a:t>
            </a:r>
            <a:r>
              <a:rPr lang="en-US" sz="2800" dirty="0"/>
              <a:t>going to </a:t>
            </a:r>
            <a:r>
              <a:rPr lang="en-US" sz="2800" dirty="0" smtClean="0"/>
              <a:t>be	</a:t>
            </a:r>
            <a:endParaRPr lang="es-AR" sz="2800" dirty="0" smtClean="0"/>
          </a:p>
          <a:p>
            <a:pPr algn="l"/>
            <a:r>
              <a:rPr lang="en-GB" sz="2800" dirty="0" smtClean="0"/>
              <a:t>There had been		</a:t>
            </a:r>
            <a:endParaRPr lang="es-AR" sz="2800" dirty="0" smtClean="0"/>
          </a:p>
          <a:p>
            <a:pPr algn="l"/>
            <a:r>
              <a:rPr lang="en-GB" sz="2800" dirty="0" smtClean="0"/>
              <a:t>There are </a:t>
            </a:r>
            <a:r>
              <a:rPr lang="en-GB" sz="2800" dirty="0"/>
              <a:t>to be</a:t>
            </a:r>
            <a:r>
              <a:rPr lang="en-GB" dirty="0"/>
              <a:t>		</a:t>
            </a:r>
            <a:endParaRPr lang="es-AR" dirty="0"/>
          </a:p>
        </p:txBody>
      </p:sp>
    </p:spTree>
    <p:extLst>
      <p:ext uri="{BB962C8B-B14F-4D97-AF65-F5344CB8AC3E}">
        <p14:creationId xmlns:p14="http://schemas.microsoft.com/office/powerpoint/2010/main" val="901404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normAutofit lnSpcReduction="10000"/>
          </a:bodyPr>
          <a:lstStyle/>
          <a:p>
            <a:endParaRPr lang="es-AR" dirty="0" smtClean="0"/>
          </a:p>
          <a:p>
            <a:r>
              <a:rPr lang="es-AR" sz="2800" dirty="0"/>
              <a:t>La expresión </a:t>
            </a:r>
            <a:r>
              <a:rPr lang="es-AR" sz="2800" b="1" dirty="0">
                <a:solidFill>
                  <a:schemeClr val="accent2">
                    <a:lumMod val="50000"/>
                  </a:schemeClr>
                </a:solidFill>
                <a:latin typeface="Arial Black" panose="020B0A04020102020204" pitchFamily="34" charset="0"/>
              </a:rPr>
              <a:t>THERE + BE </a:t>
            </a:r>
            <a:r>
              <a:rPr lang="es-AR" sz="2800" dirty="0"/>
              <a:t>significa </a:t>
            </a:r>
            <a:r>
              <a:rPr lang="es-AR" sz="2800" dirty="0">
                <a:solidFill>
                  <a:schemeClr val="accent2">
                    <a:lumMod val="50000"/>
                  </a:schemeClr>
                </a:solidFill>
                <a:latin typeface="Arial Black" panose="020B0A04020102020204" pitchFamily="34" charset="0"/>
              </a:rPr>
              <a:t>HABER</a:t>
            </a:r>
            <a:r>
              <a:rPr lang="es-AR" sz="2800" dirty="0"/>
              <a:t>, es una expresión impersonal y</a:t>
            </a:r>
            <a:r>
              <a:rPr lang="es-AR" sz="2800" b="1" dirty="0">
                <a:solidFill>
                  <a:srgbClr val="FF3300"/>
                </a:solidFill>
              </a:rPr>
              <a:t>, a pesar de que en inglés tiene un singular y un plural, como todas las expresiones impersonales en español se traduce </a:t>
            </a:r>
            <a:r>
              <a:rPr lang="es-AR" sz="2800" b="1" dirty="0">
                <a:solidFill>
                  <a:srgbClr val="FF3300"/>
                </a:solidFill>
                <a:latin typeface="Arial Black" panose="020B0A04020102020204" pitchFamily="34" charset="0"/>
              </a:rPr>
              <a:t>SÓLO</a:t>
            </a:r>
            <a:r>
              <a:rPr lang="es-AR" sz="2800" b="1" dirty="0">
                <a:solidFill>
                  <a:srgbClr val="FF3300"/>
                </a:solidFill>
              </a:rPr>
              <a:t> en singula</a:t>
            </a:r>
            <a:r>
              <a:rPr lang="es-AR" sz="2800" dirty="0"/>
              <a:t>r </a:t>
            </a:r>
            <a:r>
              <a:rPr lang="es-AR" sz="2800" b="1" i="1" dirty="0">
                <a:solidFill>
                  <a:schemeClr val="accent2">
                    <a:lumMod val="50000"/>
                  </a:schemeClr>
                </a:solidFill>
              </a:rPr>
              <a:t>ha habido</a:t>
            </a:r>
            <a:r>
              <a:rPr lang="es-AR" sz="2800" b="1" dirty="0">
                <a:solidFill>
                  <a:schemeClr val="accent2">
                    <a:lumMod val="50000"/>
                  </a:schemeClr>
                </a:solidFill>
              </a:rPr>
              <a:t> </a:t>
            </a:r>
            <a:r>
              <a:rPr lang="es-AR" sz="2800" dirty="0"/>
              <a:t>y no </a:t>
            </a:r>
            <a:r>
              <a:rPr lang="es-AR" sz="2800" b="1" i="1" strike="dblStrike" dirty="0">
                <a:solidFill>
                  <a:schemeClr val="accent2">
                    <a:lumMod val="50000"/>
                  </a:schemeClr>
                </a:solidFill>
              </a:rPr>
              <a:t>han habido</a:t>
            </a:r>
            <a:r>
              <a:rPr lang="es-AR" sz="2800" dirty="0"/>
              <a:t>. La traducción en los tiempos simples no presenta mayores dificultades, pero cuando se combinan con modales en tiempos perfectos, la traducción suele complicarse, por lo que sugerimos comenzar a traducir los verbos que están entre </a:t>
            </a:r>
            <a:r>
              <a:rPr lang="es-AR" sz="2800" b="1" i="1" dirty="0" err="1">
                <a:solidFill>
                  <a:schemeClr val="accent2">
                    <a:lumMod val="50000"/>
                  </a:schemeClr>
                </a:solidFill>
              </a:rPr>
              <a:t>there</a:t>
            </a:r>
            <a:r>
              <a:rPr lang="es-AR" sz="2800" i="1" dirty="0"/>
              <a:t> </a:t>
            </a:r>
            <a:r>
              <a:rPr lang="es-AR" sz="2800" dirty="0"/>
              <a:t>y </a:t>
            </a:r>
            <a:r>
              <a:rPr lang="es-AR" sz="2800" b="1" i="1" dirty="0">
                <a:solidFill>
                  <a:schemeClr val="accent2">
                    <a:lumMod val="50000"/>
                  </a:schemeClr>
                </a:solidFill>
              </a:rPr>
              <a:t>be</a:t>
            </a:r>
            <a:r>
              <a:rPr lang="es-AR" sz="2800" b="1" dirty="0">
                <a:solidFill>
                  <a:schemeClr val="accent2">
                    <a:lumMod val="50000"/>
                  </a:schemeClr>
                </a:solidFill>
              </a:rPr>
              <a:t> </a:t>
            </a:r>
            <a:r>
              <a:rPr lang="es-AR" sz="2800" dirty="0"/>
              <a:t>primero y luego el verbo </a:t>
            </a:r>
            <a:r>
              <a:rPr lang="es-AR" sz="2800" i="1" dirty="0"/>
              <a:t>haber</a:t>
            </a:r>
            <a:r>
              <a:rPr lang="es-AR" sz="2800" dirty="0"/>
              <a:t> en la forma que exija la traducción anterior</a:t>
            </a:r>
            <a:r>
              <a:rPr lang="es-AR" sz="2800" dirty="0" smtClean="0"/>
              <a:t>.</a:t>
            </a:r>
          </a:p>
          <a:p>
            <a:endParaRPr lang="es-AR" dirty="0"/>
          </a:p>
          <a:p>
            <a:endParaRPr lang="es-AR" dirty="0"/>
          </a:p>
        </p:txBody>
      </p:sp>
    </p:spTree>
    <p:extLst>
      <p:ext uri="{BB962C8B-B14F-4D97-AF65-F5344CB8AC3E}">
        <p14:creationId xmlns:p14="http://schemas.microsoft.com/office/powerpoint/2010/main" val="23482840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45719"/>
          </a:xfrm>
        </p:spPr>
        <p:txBody>
          <a:bodyPr>
            <a:normAutofit fontScale="90000"/>
          </a:bodyPr>
          <a:lstStyle/>
          <a:p>
            <a:endParaRPr lang="es-AR" dirty="0"/>
          </a:p>
        </p:txBody>
      </p:sp>
      <p:sp>
        <p:nvSpPr>
          <p:cNvPr id="3" name="Subtítulo 2"/>
          <p:cNvSpPr>
            <a:spLocks noGrp="1"/>
          </p:cNvSpPr>
          <p:nvPr>
            <p:ph type="subTitle" idx="1"/>
          </p:nvPr>
        </p:nvSpPr>
        <p:spPr>
          <a:xfrm>
            <a:off x="1524000" y="1168082"/>
            <a:ext cx="9144000" cy="4089718"/>
          </a:xfrm>
          <a:solidFill>
            <a:schemeClr val="accent4">
              <a:lumMod val="40000"/>
              <a:lumOff val="60000"/>
            </a:schemeClr>
          </a:solidFill>
          <a:ln w="57150">
            <a:solidFill>
              <a:schemeClr val="tx1">
                <a:lumMod val="50000"/>
                <a:lumOff val="50000"/>
              </a:schemeClr>
            </a:solidFill>
          </a:ln>
        </p:spPr>
        <p:txBody>
          <a:bodyPr/>
          <a:lstStyle/>
          <a:p>
            <a:endParaRPr lang="es-AR" dirty="0"/>
          </a:p>
        </p:txBody>
      </p:sp>
      <p:graphicFrame>
        <p:nvGraphicFramePr>
          <p:cNvPr id="9" name="Tabla 8"/>
          <p:cNvGraphicFramePr>
            <a:graphicFrameLocks noGrp="1"/>
          </p:cNvGraphicFramePr>
          <p:nvPr>
            <p:extLst>
              <p:ext uri="{D42A27DB-BD31-4B8C-83A1-F6EECF244321}">
                <p14:modId xmlns:p14="http://schemas.microsoft.com/office/powerpoint/2010/main" val="1731453586"/>
              </p:ext>
            </p:extLst>
          </p:nvPr>
        </p:nvGraphicFramePr>
        <p:xfrm>
          <a:off x="2170546" y="1927782"/>
          <a:ext cx="8358657" cy="2103891"/>
        </p:xfrm>
        <a:graphic>
          <a:graphicData uri="http://schemas.openxmlformats.org/drawingml/2006/table">
            <a:tbl>
              <a:tblPr firstRow="1" bandRow="1">
                <a:tableStyleId>{5C22544A-7EE6-4342-B048-85BDC9FD1C3A}</a:tableStyleId>
              </a:tblPr>
              <a:tblGrid>
                <a:gridCol w="461817">
                  <a:extLst>
                    <a:ext uri="{9D8B030D-6E8A-4147-A177-3AD203B41FA5}">
                      <a16:colId xmlns:a16="http://schemas.microsoft.com/office/drawing/2014/main" val="20000"/>
                    </a:ext>
                  </a:extLst>
                </a:gridCol>
                <a:gridCol w="64800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2088000">
                  <a:extLst>
                    <a:ext uri="{9D8B030D-6E8A-4147-A177-3AD203B41FA5}">
                      <a16:colId xmlns:a16="http://schemas.microsoft.com/office/drawing/2014/main" val="20003"/>
                    </a:ext>
                  </a:extLst>
                </a:gridCol>
                <a:gridCol w="208280">
                  <a:extLst>
                    <a:ext uri="{9D8B030D-6E8A-4147-A177-3AD203B41FA5}">
                      <a16:colId xmlns:a16="http://schemas.microsoft.com/office/drawing/2014/main" val="20004"/>
                    </a:ext>
                  </a:extLst>
                </a:gridCol>
                <a:gridCol w="593840">
                  <a:extLst>
                    <a:ext uri="{9D8B030D-6E8A-4147-A177-3AD203B41FA5}">
                      <a16:colId xmlns:a16="http://schemas.microsoft.com/office/drawing/2014/main" val="20005"/>
                    </a:ext>
                  </a:extLst>
                </a:gridCol>
                <a:gridCol w="622440">
                  <a:extLst>
                    <a:ext uri="{9D8B030D-6E8A-4147-A177-3AD203B41FA5}">
                      <a16:colId xmlns:a16="http://schemas.microsoft.com/office/drawing/2014/main" val="20006"/>
                    </a:ext>
                  </a:extLst>
                </a:gridCol>
                <a:gridCol w="216000">
                  <a:extLst>
                    <a:ext uri="{9D8B030D-6E8A-4147-A177-3AD203B41FA5}">
                      <a16:colId xmlns:a16="http://schemas.microsoft.com/office/drawing/2014/main" val="20007"/>
                    </a:ext>
                  </a:extLst>
                </a:gridCol>
                <a:gridCol w="3312000">
                  <a:extLst>
                    <a:ext uri="{9D8B030D-6E8A-4147-A177-3AD203B41FA5}">
                      <a16:colId xmlns:a16="http://schemas.microsoft.com/office/drawing/2014/main" val="20008"/>
                    </a:ext>
                  </a:extLst>
                </a:gridCol>
              </a:tblGrid>
              <a:tr h="457971">
                <a:tc gridSpan="2">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hMerge="1">
                  <a:txBody>
                    <a:bodyPr/>
                    <a:lstStyle/>
                    <a:p>
                      <a:endParaRPr lang="es-AR"/>
                    </a:p>
                  </a:txBody>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s-AR" sz="2400" dirty="0" smtClean="0">
                          <a:solidFill>
                            <a:schemeClr val="tx1"/>
                          </a:solidFill>
                          <a:latin typeface="Arial Black" panose="020B0A04020102020204" pitchFamily="34" charset="0"/>
                        </a:rPr>
                        <a:t>2</a:t>
                      </a:r>
                      <a:endParaRPr lang="es-AR" sz="2400" dirty="0">
                        <a:solidFill>
                          <a:schemeClr val="tx1"/>
                        </a:solidFill>
                        <a:latin typeface="Arial Black" panose="020B0A04020102020204" pitchFamily="34" charset="0"/>
                      </a:endParaRPr>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es-AR"/>
                    </a:p>
                  </a:txBody>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a:endParaRPr lang="es-AR" sz="2000"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0"/>
                  </a:ext>
                </a:extLst>
              </a:tr>
              <a:tr h="370840">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tx1"/>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tx1"/>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a:endParaRPr lang="es-AR" sz="2000"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r h="370840">
                <a:tc gridSpan="2">
                  <a:txBody>
                    <a:bodyPr/>
                    <a:lstStyle/>
                    <a:p>
                      <a:pPr algn="ctr"/>
                      <a:r>
                        <a:rPr lang="es-AR" sz="2000" dirty="0" err="1" smtClean="0"/>
                        <a:t>There</a:t>
                      </a: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s-AR"/>
                    </a:p>
                  </a:txBody>
                  <a:tcPr/>
                </a:tc>
                <a:tc>
                  <a:txBody>
                    <a:bodyPr/>
                    <a:lstStyle/>
                    <a:p>
                      <a:pPr algn="ct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a:r>
                        <a:rPr lang="es-AR" sz="2000" dirty="0" err="1" smtClean="0"/>
                        <a:t>should</a:t>
                      </a:r>
                      <a:r>
                        <a:rPr lang="es-AR" sz="2000" baseline="0" dirty="0" smtClean="0"/>
                        <a:t> </a:t>
                      </a:r>
                      <a:r>
                        <a:rPr lang="es-AR" sz="2000" baseline="0" dirty="0" err="1" smtClean="0"/>
                        <a:t>not</a:t>
                      </a:r>
                      <a:r>
                        <a:rPr lang="es-AR" sz="2000" baseline="0" dirty="0" smtClean="0"/>
                        <a:t> </a:t>
                      </a:r>
                      <a:r>
                        <a:rPr lang="es-AR" sz="2000" baseline="0" dirty="0" err="1" smtClean="0"/>
                        <a:t>have</a:t>
                      </a: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gridSpan="2">
                  <a:txBody>
                    <a:bodyPr/>
                    <a:lstStyle/>
                    <a:p>
                      <a:pPr algn="ctr"/>
                      <a:r>
                        <a:rPr lang="es-AR" sz="2000" dirty="0" err="1" smtClean="0"/>
                        <a:t>been</a:t>
                      </a: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s-AR"/>
                    </a:p>
                  </a:txBody>
                  <a:tcPr/>
                </a:tc>
                <a:tc>
                  <a:txBody>
                    <a:bodyPr/>
                    <a:lstStyle/>
                    <a:p>
                      <a:pPr algn="ct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a:r>
                        <a:rPr lang="en-GB" sz="2000" kern="1200" dirty="0" smtClean="0">
                          <a:solidFill>
                            <a:schemeClr val="dk1"/>
                          </a:solidFill>
                          <a:effectLst/>
                          <a:latin typeface="+mn-lt"/>
                          <a:ea typeface="+mn-ea"/>
                          <a:cs typeface="+mn-cs"/>
                        </a:rPr>
                        <a:t>any accidents at the plant</a:t>
                      </a:r>
                      <a:endParaRPr lang="es-AR" sz="2000"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2"/>
                  </a:ext>
                </a:extLst>
              </a:tr>
              <a:tr h="370840">
                <a:tc gridSpan="2">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hMerge="1">
                  <a:txBody>
                    <a:bodyPr/>
                    <a:lstStyle/>
                    <a:p>
                      <a:endParaRPr lang="es-AR"/>
                    </a:p>
                  </a:txBody>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a:r>
                        <a:rPr lang="es-AR" sz="2400" dirty="0" smtClean="0">
                          <a:latin typeface="Arial Black" panose="020B0A04020102020204" pitchFamily="34" charset="0"/>
                        </a:rPr>
                        <a:t>1</a:t>
                      </a:r>
                      <a:endParaRPr lang="es-AR" sz="2400" dirty="0">
                        <a:latin typeface="Arial Black" panose="020B0A04020102020204" pitchFamily="34" charset="0"/>
                      </a:endParaRPr>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gridSpan="2">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lang="es-AR"/>
                    </a:p>
                  </a:txBody>
                  <a:tcPr/>
                </a:tc>
                <a:tc>
                  <a:txBody>
                    <a:bodyPr/>
                    <a:lstStyle/>
                    <a:p>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a:endParaRPr lang="es-AR" sz="2000"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3"/>
                  </a:ext>
                </a:extLst>
              </a:tr>
              <a:tr h="368530">
                <a:tc gridSpan="2">
                  <a:txBody>
                    <a:bodyPr/>
                    <a:lstStyle/>
                    <a:p>
                      <a:pPr algn="ctr"/>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hMerge="1">
                  <a:txBody>
                    <a:bodyPr/>
                    <a:lstStyle/>
                    <a:p>
                      <a:endParaRPr lang="es-AR"/>
                    </a:p>
                  </a:txBody>
                  <a:tcPr/>
                </a:tc>
                <a:tc>
                  <a:txBody>
                    <a:bodyPr/>
                    <a:lstStyle/>
                    <a:p>
                      <a:pPr algn="ctr"/>
                      <a:endParaRPr lang="es-AR"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a:r>
                        <a:rPr lang="es-AR" sz="2000" dirty="0" smtClean="0"/>
                        <a:t>No debería haber</a:t>
                      </a: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gridSpan="2">
                  <a:txBody>
                    <a:bodyPr/>
                    <a:lstStyle/>
                    <a:p>
                      <a:pPr algn="ctr"/>
                      <a:r>
                        <a:rPr lang="es-AR" sz="2000" dirty="0" smtClean="0"/>
                        <a:t>habido</a:t>
                      </a: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60000"/>
                        <a:lumOff val="40000"/>
                      </a:schemeClr>
                    </a:solidFill>
                  </a:tcPr>
                </a:tc>
                <a:tc hMerge="1">
                  <a:txBody>
                    <a:bodyPr/>
                    <a:lstStyle/>
                    <a:p>
                      <a:endParaRPr lang="es-AR"/>
                    </a:p>
                  </a:txBody>
                  <a:tcPr/>
                </a:tc>
                <a:tc>
                  <a:txBody>
                    <a:bodyPr/>
                    <a:lstStyle/>
                    <a:p>
                      <a:pPr algn="ctr"/>
                      <a:endParaRPr lang="es-AR" sz="2000" dirty="0"/>
                    </a:p>
                  </a:txBody>
                  <a:tcPr>
                    <a:lnL w="38100" cap="flat" cmpd="sng" algn="ctr">
                      <a:solidFill>
                        <a:schemeClr val="tx1"/>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tc>
                  <a:txBody>
                    <a:bodyPr/>
                    <a:lstStyle/>
                    <a:p>
                      <a:pPr algn="ctr"/>
                      <a:r>
                        <a:rPr lang="es-AR" sz="2000" dirty="0" smtClean="0"/>
                        <a:t>ningún accidente en la planta</a:t>
                      </a:r>
                      <a:endParaRPr lang="es-AR" sz="2000" dirty="0"/>
                    </a:p>
                  </a:txBody>
                  <a:tcPr>
                    <a:lnL w="38100" cap="flat" cmpd="sng" algn="ctr">
                      <a:solidFill>
                        <a:schemeClr val="accent4">
                          <a:lumMod val="40000"/>
                          <a:lumOff val="60000"/>
                        </a:schemeClr>
                      </a:solidFill>
                      <a:prstDash val="solid"/>
                      <a:round/>
                      <a:headEnd type="none" w="med" len="med"/>
                      <a:tailEnd type="none" w="med" len="med"/>
                    </a:lnL>
                    <a:lnR w="38100" cap="flat" cmpd="sng" algn="ctr">
                      <a:solidFill>
                        <a:schemeClr val="accent4">
                          <a:lumMod val="40000"/>
                          <a:lumOff val="60000"/>
                        </a:schemeClr>
                      </a:solidFill>
                      <a:prstDash val="solid"/>
                      <a:round/>
                      <a:headEnd type="none" w="med" len="med"/>
                      <a:tailEnd type="none" w="med" len="med"/>
                    </a:lnR>
                    <a:lnT w="38100" cap="flat" cmpd="sng" algn="ctr">
                      <a:solidFill>
                        <a:schemeClr val="accent4">
                          <a:lumMod val="40000"/>
                          <a:lumOff val="60000"/>
                        </a:schemeClr>
                      </a:solidFill>
                      <a:prstDash val="solid"/>
                      <a:round/>
                      <a:headEnd type="none" w="med" len="med"/>
                      <a:tailEnd type="none" w="med" len="med"/>
                    </a:lnT>
                    <a:lnB w="38100" cap="flat" cmpd="sng" algn="ctr">
                      <a:solidFill>
                        <a:schemeClr val="accent4">
                          <a:lumMod val="40000"/>
                          <a:lumOff val="60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74517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1566</Words>
  <Application>Microsoft Office PowerPoint</Application>
  <PresentationFormat>Panorámica</PresentationFormat>
  <Paragraphs>211</Paragraphs>
  <Slides>36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36</vt:i4>
      </vt:variant>
    </vt:vector>
  </HeadingPairs>
  <TitlesOfParts>
    <vt:vector size="42" baseType="lpstr">
      <vt:lpstr>Arial</vt:lpstr>
      <vt:lpstr>Arial Black</vt:lpstr>
      <vt:lpstr>Calibri</vt:lpstr>
      <vt:lpstr>Calibri Light</vt:lpstr>
      <vt:lpstr>Times New Roman</vt:lpstr>
      <vt:lpstr>Tema de Office</vt:lpstr>
      <vt:lpstr>              TRABAJO PRÁCTICO 3  </vt:lpstr>
      <vt:lpstr>              VOZ ACTIVA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BE TO</vt:lpstr>
      <vt:lpstr>Presentación de PowerPoint</vt:lpstr>
      <vt:lpstr>Presentación de PowerPoint</vt:lpstr>
      <vt:lpstr>Presentación de PowerPoint</vt:lpstr>
      <vt:lpstr>Presentación de PowerPoint</vt:lpstr>
      <vt:lpstr>Presentación de PowerPoint</vt:lpstr>
      <vt:lpstr>Presentación de PowerPoint</vt:lpstr>
      <vt:lpstr>C. Traduzca las siguientes oraciones con BE TO.</vt:lpstr>
      <vt:lpstr>Presentación de PowerPoint</vt:lpstr>
      <vt:lpstr>Presentación de PowerPoint</vt:lpstr>
      <vt:lpstr> </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PRÁCTICO 3</dc:title>
  <dc:creator>Stella pellicer</dc:creator>
  <cp:lastModifiedBy>Usuario</cp:lastModifiedBy>
  <cp:revision>55</cp:revision>
  <dcterms:created xsi:type="dcterms:W3CDTF">2021-04-08T02:59:27Z</dcterms:created>
  <dcterms:modified xsi:type="dcterms:W3CDTF">2024-03-27T15:04:45Z</dcterms:modified>
</cp:coreProperties>
</file>