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306" r:id="rId5"/>
    <p:sldId id="259" r:id="rId6"/>
    <p:sldId id="260" r:id="rId7"/>
    <p:sldId id="261" r:id="rId8"/>
    <p:sldId id="262" r:id="rId9"/>
    <p:sldId id="307" r:id="rId10"/>
    <p:sldId id="278" r:id="rId11"/>
    <p:sldId id="279" r:id="rId12"/>
    <p:sldId id="264" r:id="rId13"/>
    <p:sldId id="265" r:id="rId14"/>
    <p:sldId id="266" r:id="rId15"/>
    <p:sldId id="280" r:id="rId16"/>
    <p:sldId id="308" r:id="rId17"/>
    <p:sldId id="282" r:id="rId18"/>
    <p:sldId id="267" r:id="rId19"/>
    <p:sldId id="268" r:id="rId20"/>
    <p:sldId id="309" r:id="rId21"/>
    <p:sldId id="269" r:id="rId22"/>
    <p:sldId id="283" r:id="rId23"/>
    <p:sldId id="284" r:id="rId24"/>
    <p:sldId id="286" r:id="rId25"/>
    <p:sldId id="285" r:id="rId26"/>
    <p:sldId id="271" r:id="rId27"/>
    <p:sldId id="272" r:id="rId28"/>
    <p:sldId id="273" r:id="rId29"/>
    <p:sldId id="274" r:id="rId30"/>
    <p:sldId id="311" r:id="rId31"/>
    <p:sldId id="27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5" r:id="rId45"/>
    <p:sldId id="276" r:id="rId46"/>
    <p:sldId id="299" r:id="rId47"/>
    <p:sldId id="300" r:id="rId48"/>
    <p:sldId id="301" r:id="rId49"/>
    <p:sldId id="302" r:id="rId50"/>
    <p:sldId id="303" r:id="rId51"/>
    <p:sldId id="304" r:id="rId52"/>
    <p:sldId id="277" r:id="rId53"/>
    <p:sldId id="312" r:id="rId54"/>
    <p:sldId id="313" r:id="rId55"/>
    <p:sldId id="314" r:id="rId56"/>
    <p:sldId id="315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AA1CCD0-6086-44BA-8E2E-659F5B2503C9}" type="datetimeFigureOut">
              <a:rPr lang="es-AR" smtClean="0"/>
              <a:t>15/10/2025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804C107-2F19-4065-BB04-170B1993DA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490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CCD0-6086-44BA-8E2E-659F5B2503C9}" type="datetimeFigureOut">
              <a:rPr lang="es-AR" smtClean="0"/>
              <a:t>15/10/2025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C107-2F19-4065-BB04-170B1993DA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351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CCD0-6086-44BA-8E2E-659F5B2503C9}" type="datetimeFigureOut">
              <a:rPr lang="es-AR" smtClean="0"/>
              <a:t>15/10/2025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C107-2F19-4065-BB04-170B1993DA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696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CCD0-6086-44BA-8E2E-659F5B2503C9}" type="datetimeFigureOut">
              <a:rPr lang="es-AR" smtClean="0"/>
              <a:t>15/10/2025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C107-2F19-4065-BB04-170B1993DA4B}" type="slidenum">
              <a:rPr lang="es-AR" smtClean="0"/>
              <a:t>‹Nº›</a:t>
            </a:fld>
            <a:endParaRPr lang="es-A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2510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CCD0-6086-44BA-8E2E-659F5B2503C9}" type="datetimeFigureOut">
              <a:rPr lang="es-AR" smtClean="0"/>
              <a:t>15/10/2025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C107-2F19-4065-BB04-170B1993DA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4158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CCD0-6086-44BA-8E2E-659F5B2503C9}" type="datetimeFigureOut">
              <a:rPr lang="es-AR" smtClean="0"/>
              <a:t>15/10/2025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C107-2F19-4065-BB04-170B1993DA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393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CCD0-6086-44BA-8E2E-659F5B2503C9}" type="datetimeFigureOut">
              <a:rPr lang="es-AR" smtClean="0"/>
              <a:t>15/10/2025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C107-2F19-4065-BB04-170B1993DA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4191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CCD0-6086-44BA-8E2E-659F5B2503C9}" type="datetimeFigureOut">
              <a:rPr lang="es-AR" smtClean="0"/>
              <a:t>15/10/2025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C107-2F19-4065-BB04-170B1993DA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9124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CCD0-6086-44BA-8E2E-659F5B2503C9}" type="datetimeFigureOut">
              <a:rPr lang="es-AR" smtClean="0"/>
              <a:t>15/10/2025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C107-2F19-4065-BB04-170B1993DA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825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CCD0-6086-44BA-8E2E-659F5B2503C9}" type="datetimeFigureOut">
              <a:rPr lang="es-AR" smtClean="0"/>
              <a:t>15/10/2025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C107-2F19-4065-BB04-170B1993DA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184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CCD0-6086-44BA-8E2E-659F5B2503C9}" type="datetimeFigureOut">
              <a:rPr lang="es-AR" smtClean="0"/>
              <a:t>15/10/2025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C107-2F19-4065-BB04-170B1993DA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780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CCD0-6086-44BA-8E2E-659F5B2503C9}" type="datetimeFigureOut">
              <a:rPr lang="es-AR" smtClean="0"/>
              <a:t>15/10/2025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C107-2F19-4065-BB04-170B1993DA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987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CCD0-6086-44BA-8E2E-659F5B2503C9}" type="datetimeFigureOut">
              <a:rPr lang="es-AR" smtClean="0"/>
              <a:t>15/10/2025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C107-2F19-4065-BB04-170B1993DA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506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CCD0-6086-44BA-8E2E-659F5B2503C9}" type="datetimeFigureOut">
              <a:rPr lang="es-AR" smtClean="0"/>
              <a:t>15/10/2025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C107-2F19-4065-BB04-170B1993DA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323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CCD0-6086-44BA-8E2E-659F5B2503C9}" type="datetimeFigureOut">
              <a:rPr lang="es-AR" smtClean="0"/>
              <a:t>15/10/2025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C107-2F19-4065-BB04-170B1993DA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93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CCD0-6086-44BA-8E2E-659F5B2503C9}" type="datetimeFigureOut">
              <a:rPr lang="es-AR" smtClean="0"/>
              <a:t>15/10/2025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C107-2F19-4065-BB04-170B1993DA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502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CCD0-6086-44BA-8E2E-659F5B2503C9}" type="datetimeFigureOut">
              <a:rPr lang="es-AR" smtClean="0"/>
              <a:t>15/10/2025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C107-2F19-4065-BB04-170B1993DA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68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1CCD0-6086-44BA-8E2E-659F5B2503C9}" type="datetimeFigureOut">
              <a:rPr lang="es-AR" smtClean="0"/>
              <a:t>15/10/2025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C107-2F19-4065-BB04-170B1993DA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5234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t.edu.au/courses/graduate-certificate-in-renewable-energy-technologies/" TargetMode="External"/><Relationship Id="rId2" Type="http://schemas.openxmlformats.org/officeDocument/2006/relationships/hyperlink" Target="https://www.eit.edu.au/author/hayden-hornereit-edu-au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it.edu.au/why-eit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004295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s-AR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TRABAJO PRÁCTICO N° 7</a:t>
            </a:r>
            <a:br>
              <a:rPr lang="es-AR" sz="48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s-AR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4" y="3126658"/>
            <a:ext cx="8791575" cy="2131142"/>
          </a:xfrm>
        </p:spPr>
        <p:txBody>
          <a:bodyPr>
            <a:noAutofit/>
          </a:bodyPr>
          <a:lstStyle/>
          <a:p>
            <a:pPr lvl="1"/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Modo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subjuntivo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parte II: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oraciones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condicionales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expresiones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from, prevent from, stop from, enable to, allow to, be likely to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causativos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Introductores </a:t>
            </a:r>
            <a:r>
              <a:rPr lang="es-AR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AR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AR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s-AR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A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82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754437"/>
          </a:xfrm>
          <a:solidFill>
            <a:srgbClr val="7030A0"/>
          </a:solidFill>
        </p:spPr>
        <p:txBody>
          <a:bodyPr anchor="ctr">
            <a:normAutofit/>
          </a:bodyPr>
          <a:lstStyle/>
          <a:p>
            <a:r>
              <a:rPr lang="es-ES" sz="5000" dirty="0" err="1">
                <a:solidFill>
                  <a:srgbClr val="FFC000"/>
                </a:solidFill>
                <a:latin typeface="Arial Black" panose="020B0A04020102020204" pitchFamily="34" charset="0"/>
              </a:rPr>
              <a:t>Have</a:t>
            </a:r>
            <a:r>
              <a:rPr lang="es-ES" sz="5000" dirty="0">
                <a:solidFill>
                  <a:srgbClr val="FFC000"/>
                </a:solidFill>
                <a:latin typeface="Arial Black" panose="020B0A04020102020204" pitchFamily="34" charset="0"/>
              </a:rPr>
              <a:t>: (has, </a:t>
            </a:r>
            <a:r>
              <a:rPr lang="es-ES" sz="5000" dirty="0" err="1">
                <a:solidFill>
                  <a:srgbClr val="FFC000"/>
                </a:solidFill>
                <a:latin typeface="Arial Black" panose="020B0A04020102020204" pitchFamily="34" charset="0"/>
              </a:rPr>
              <a:t>have</a:t>
            </a:r>
            <a:r>
              <a:rPr lang="es-ES" sz="5000" dirty="0">
                <a:solidFill>
                  <a:srgbClr val="FFC000"/>
                </a:solidFill>
                <a:latin typeface="Arial Black" panose="020B0A04020102020204" pitchFamily="34" charset="0"/>
              </a:rPr>
              <a:t>, </a:t>
            </a:r>
            <a:r>
              <a:rPr lang="es-ES" sz="5000" dirty="0" err="1">
                <a:solidFill>
                  <a:srgbClr val="FFC000"/>
                </a:solidFill>
                <a:latin typeface="Arial Black" panose="020B0A04020102020204" pitchFamily="34" charset="0"/>
              </a:rPr>
              <a:t>had</a:t>
            </a:r>
            <a:r>
              <a:rPr lang="es-ES" sz="5000" dirty="0">
                <a:solidFill>
                  <a:srgbClr val="FFC000"/>
                </a:solidFill>
                <a:latin typeface="Arial Black" panose="020B0A04020102020204" pitchFamily="34" charset="0"/>
              </a:rPr>
              <a:t>)</a:t>
            </a:r>
            <a:endParaRPr lang="es-AR" sz="5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181600"/>
            <a:ext cx="9144000" cy="76200"/>
          </a:xfrm>
        </p:spPr>
        <p:txBody>
          <a:bodyPr>
            <a:normAutofit fontScale="25000" lnSpcReduction="20000"/>
          </a:bodyPr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8968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0291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s-ES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Have</a:t>
            </a:r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: tener, tomar, comer, beber</a:t>
            </a:r>
            <a:endParaRPr lang="es-A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25416"/>
            <a:ext cx="10515600" cy="5051547"/>
          </a:xfrm>
          <a:ln w="57150">
            <a:solidFill>
              <a:srgbClr val="7030A0"/>
            </a:solidFill>
          </a:ln>
        </p:spPr>
        <p:txBody>
          <a:bodyPr anchor="ctr">
            <a:noAutofit/>
          </a:bodyPr>
          <a:lstStyle/>
          <a:p>
            <a:pPr lvl="0">
              <a:lnSpc>
                <a:spcPct val="100000"/>
              </a:lnSpc>
            </a:pP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robots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grippers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pneumatic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drive. </a:t>
            </a:r>
          </a:p>
          <a:p>
            <a:pPr marL="257175" indent="0">
              <a:lnSpc>
                <a:spcPct val="100000"/>
              </a:lnSpc>
              <a:buNone/>
            </a:pPr>
            <a:r>
              <a:rPr lang="es-AR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robots pequeños con sus pinzas/</a:t>
            </a:r>
            <a:r>
              <a:rPr lang="es-AR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agaraderas</a:t>
            </a:r>
            <a:r>
              <a:rPr lang="es-AR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pequeñas tienen un </a:t>
            </a:r>
            <a:r>
              <a:rPr lang="es-AR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traccionamiento</a:t>
            </a:r>
            <a:r>
              <a:rPr lang="es-AR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transmisión neumática.</a:t>
            </a:r>
          </a:p>
          <a:p>
            <a:pPr lvl="0">
              <a:lnSpc>
                <a:spcPct val="100000"/>
              </a:lnSpc>
            </a:pP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Astronauts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0">
              <a:lnSpc>
                <a:spcPct val="100000"/>
              </a:lnSpc>
              <a:buNone/>
            </a:pPr>
            <a:r>
              <a:rPr lang="es-AR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astronautas podrían tomar/beber café en Marte.</a:t>
            </a:r>
          </a:p>
          <a:p>
            <a:pPr lvl="0">
              <a:lnSpc>
                <a:spcPct val="100000"/>
              </a:lnSpc>
            </a:pP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Workers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breakfast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Company.</a:t>
            </a:r>
          </a:p>
          <a:p>
            <a:pPr marL="257175" indent="0">
              <a:lnSpc>
                <a:spcPct val="100000"/>
              </a:lnSpc>
              <a:buNone/>
            </a:pPr>
            <a:r>
              <a:rPr lang="es-AR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trabajadores toman el desayuno en la Compañía.</a:t>
            </a:r>
          </a:p>
          <a:p>
            <a:pPr lvl="0">
              <a:lnSpc>
                <a:spcPct val="100000"/>
              </a:lnSpc>
            </a:pP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-set determines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vegetables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0">
              <a:lnSpc>
                <a:spcPct val="100000"/>
              </a:lnSpc>
              <a:buNone/>
            </a:pPr>
            <a:r>
              <a:rPr lang="es-AR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Nuestra mentalidad/actitud determina qué vegetales comeremos.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6"/>
            <a:ext cx="10515600" cy="60789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Have</a:t>
            </a:r>
            <a:r>
              <a:rPr lang="es-ES" b="1" dirty="0">
                <a:solidFill>
                  <a:srgbClr val="FFC000"/>
                </a:solidFill>
                <a:latin typeface="Arial Black" panose="020B0A04020102020204" pitchFamily="34" charset="0"/>
              </a:rPr>
              <a:t>: tener, tomar, comer, beber</a:t>
            </a:r>
            <a:endParaRPr lang="es-AR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2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6696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s-ES" b="1" dirty="0" err="1">
                <a:latin typeface="Arial Black" panose="020B0A04020102020204" pitchFamily="34" charset="0"/>
              </a:rPr>
              <a:t>Have</a:t>
            </a:r>
            <a:r>
              <a:rPr lang="es-ES" b="1" dirty="0">
                <a:latin typeface="Arial Black" panose="020B0A04020102020204" pitchFamily="34" charset="0"/>
              </a:rPr>
              <a:t>: haber (</a:t>
            </a:r>
            <a:r>
              <a:rPr lang="es-ES" b="1" dirty="0" err="1">
                <a:latin typeface="Arial Black" panose="020B0A04020102020204" pitchFamily="34" charset="0"/>
              </a:rPr>
              <a:t>have</a:t>
            </a:r>
            <a:r>
              <a:rPr lang="es-ES" b="1" dirty="0">
                <a:latin typeface="Arial Black" panose="020B0A04020102020204" pitchFamily="34" charset="0"/>
              </a:rPr>
              <a:t> + PPIO PDO)</a:t>
            </a:r>
            <a:endParaRPr lang="es-AR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14651"/>
            <a:ext cx="10515600" cy="4962312"/>
          </a:xfrm>
          <a:ln w="57150"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Japanese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artificial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rubber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tension-proof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collar.</a:t>
            </a:r>
          </a:p>
          <a:p>
            <a:pPr marL="187325" indent="0">
              <a:lnSpc>
                <a:spcPct val="100000"/>
              </a:lnSpc>
              <a:buNone/>
            </a:pPr>
            <a:r>
              <a:rPr lang="es-AR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desarrolladores japoneses han estado trabajando es un músculo artificial consistente en </a:t>
            </a:r>
            <a:r>
              <a:rPr lang="es-AR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AR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una manguera de goma, fibras a prueba de tensión y un collarín protector.</a:t>
            </a:r>
            <a:endParaRPr lang="es-A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 has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lithium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reserves.</a:t>
            </a:r>
          </a:p>
          <a:p>
            <a:pPr marL="187325" indent="0">
              <a:lnSpc>
                <a:spcPct val="100000"/>
              </a:lnSpc>
              <a:buNone/>
            </a:pPr>
            <a:r>
              <a:rPr lang="es-AR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 casi ha triplicado sus reservas de litio.</a:t>
            </a:r>
          </a:p>
        </p:txBody>
      </p:sp>
    </p:spTree>
    <p:extLst>
      <p:ext uri="{BB962C8B-B14F-4D97-AF65-F5344CB8AC3E}">
        <p14:creationId xmlns:p14="http://schemas.microsoft.com/office/powerpoint/2010/main" val="420159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35462"/>
            <a:ext cx="10515600" cy="807183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s-ES" dirty="0" err="1">
                <a:latin typeface="Arial Black" panose="020B0A04020102020204" pitchFamily="34" charset="0"/>
              </a:rPr>
              <a:t>Have</a:t>
            </a:r>
            <a:r>
              <a:rPr lang="es-ES" dirty="0">
                <a:latin typeface="Arial Black" panose="020B0A04020102020204" pitchFamily="34" charset="0"/>
              </a:rPr>
              <a:t> + to: tener que,  haber de</a:t>
            </a:r>
            <a:endParaRPr lang="es-AR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4770194"/>
          </a:xfrm>
          <a:ln w="57150"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lvl="0"/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ultrapure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free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7325" indent="0">
              <a:buNone/>
            </a:pPr>
            <a:r>
              <a:rPr lang="es-AR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vidrio tenía que ser </a:t>
            </a:r>
            <a:r>
              <a:rPr lang="es-AR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ultrapuro</a:t>
            </a:r>
            <a:r>
              <a:rPr lang="es-AR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libre de átomos extraños.</a:t>
            </a:r>
          </a:p>
          <a:p>
            <a:pPr lvl="0"/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pizza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doesn't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0">
              <a:buNone/>
            </a:pPr>
            <a:r>
              <a:rPr lang="es-AR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 significa que cada pizza no tiene que ser preparada desde cero/desde el principio.</a:t>
            </a:r>
          </a:p>
        </p:txBody>
      </p:sp>
    </p:spTree>
    <p:extLst>
      <p:ext uri="{BB962C8B-B14F-4D97-AF65-F5344CB8AC3E}">
        <p14:creationId xmlns:p14="http://schemas.microsoft.com/office/powerpoint/2010/main" val="372950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831" y="300892"/>
            <a:ext cx="10515600" cy="76029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Causativos</a:t>
            </a:r>
            <a:endParaRPr lang="es-AR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89538"/>
            <a:ext cx="10515600" cy="4887425"/>
          </a:xfrm>
          <a:ln w="57150"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30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Have</a:t>
            </a:r>
            <a:r>
              <a:rPr lang="es-ES" sz="3000" b="1" dirty="0">
                <a:solidFill>
                  <a:srgbClr val="7030A0"/>
                </a:solidFill>
                <a:latin typeface="Arial Black" panose="020B0A04020102020204" pitchFamily="34" charset="0"/>
              </a:rPr>
              <a:t> + FN + participio pasado: hacer que algo se haga</a:t>
            </a:r>
          </a:p>
          <a:p>
            <a:pPr lvl="0">
              <a:lnSpc>
                <a:spcPct val="100000"/>
              </a:lnSpc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Robots,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cobots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short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time.</a:t>
            </a:r>
          </a:p>
          <a:p>
            <a:pPr marL="352425" indent="0">
              <a:lnSpc>
                <a:spcPct val="100000"/>
              </a:lnSpc>
              <a:buNone/>
            </a:pPr>
            <a:r>
              <a:rPr lang="es-AR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robots, especialmente los </a:t>
            </a:r>
            <a:r>
              <a:rPr lang="es-AR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cobots</a:t>
            </a:r>
            <a:r>
              <a:rPr lang="es-AR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 muy fáciles de programar. Esto posibilita hacer que desempeñen diferentes tareas en un período corto de tiempo</a:t>
            </a: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2425" indent="0">
              <a:lnSpc>
                <a:spcPct val="100000"/>
              </a:lnSpc>
              <a:buNone/>
            </a:pPr>
            <a:endParaRPr lang="es-A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spinning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opposite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87325" indent="0">
              <a:lnSpc>
                <a:spcPct val="100000"/>
              </a:lnSpc>
              <a:buNone/>
            </a:pPr>
            <a:r>
              <a:rPr lang="es-AR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motores que giran en la dirección opuesta hacen que su velocidad se incremente.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44719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029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Causativos</a:t>
            </a:r>
            <a:endParaRPr lang="es-AR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89538"/>
            <a:ext cx="10515600" cy="4887425"/>
          </a:xfrm>
          <a:ln w="57150">
            <a:solidFill>
              <a:srgbClr val="7030A0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s-ES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Have</a:t>
            </a:r>
            <a:r>
              <a:rPr lang="es-ES" b="1" dirty="0">
                <a:solidFill>
                  <a:srgbClr val="7030A0"/>
                </a:solidFill>
                <a:latin typeface="Arial Black" panose="020B0A04020102020204" pitchFamily="34" charset="0"/>
              </a:rPr>
              <a:t> + FN + V-</a:t>
            </a:r>
            <a:r>
              <a:rPr lang="es-ES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ing</a:t>
            </a:r>
            <a:r>
              <a:rPr lang="es-ES" b="1" dirty="0">
                <a:solidFill>
                  <a:srgbClr val="7030A0"/>
                </a:solidFill>
                <a:latin typeface="Arial Black" panose="020B0A04020102020204" pitchFamily="34" charset="0"/>
              </a:rPr>
              <a:t>: hacer que algo se logre</a:t>
            </a:r>
          </a:p>
          <a:p>
            <a:pPr marL="0" indent="0" algn="ctr">
              <a:buNone/>
            </a:pPr>
            <a:endParaRPr lang="es-AR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racquets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scientists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tennis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bouncing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longer</a:t>
            </a: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0">
              <a:buNone/>
            </a:pPr>
            <a:r>
              <a:rPr lang="es-AR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Además de las raquetas, los científicos están, también, trabajando para mejorar las pelotas usadas en que ellas reboten por más tiempo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24143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5A004-CD23-516A-07D9-01075BFF4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E6256-96BC-4F73-1A13-DF3DB5A4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029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Causativos</a:t>
            </a:r>
            <a:endParaRPr lang="es-AR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89E5B8-3587-5A2B-503D-AB1F0E99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538"/>
            <a:ext cx="10515600" cy="4887425"/>
          </a:xfrm>
          <a:ln w="57150">
            <a:solidFill>
              <a:srgbClr val="7030A0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s-ES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Have</a:t>
            </a:r>
            <a:r>
              <a:rPr lang="es-ES" b="1" dirty="0">
                <a:solidFill>
                  <a:srgbClr val="7030A0"/>
                </a:solidFill>
                <a:latin typeface="Arial Black" panose="020B0A04020102020204" pitchFamily="34" charset="0"/>
              </a:rPr>
              <a:t> + FN + </a:t>
            </a:r>
            <a:r>
              <a:rPr lang="es-ES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to</a:t>
            </a:r>
            <a:r>
              <a:rPr lang="es-ES" b="1" dirty="0">
                <a:solidFill>
                  <a:srgbClr val="7030A0"/>
                </a:solidFill>
                <a:latin typeface="Arial Black" panose="020B0A04020102020204" pitchFamily="34" charset="0"/>
              </a:rPr>
              <a:t> + infinitivo: hacer que alguien haga algo</a:t>
            </a:r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lvl="0"/>
            <a:endParaRPr lang="es-AR" dirty="0">
              <a:solidFill>
                <a:schemeClr val="bg1"/>
              </a:solidFill>
            </a:endParaRPr>
          </a:p>
          <a:p>
            <a:pPr lvl="0"/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researchers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sift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seen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87325" indent="0">
              <a:buNone/>
            </a:pPr>
            <a:r>
              <a:rPr lang="es-E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investigadores hicieron que la IA examinara más de 12 millones de compuestos que nunca antes había visto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551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506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s-AR" b="1" dirty="0">
                <a:latin typeface="Arial Black" panose="020B0A04020102020204" pitchFamily="34" charset="0"/>
              </a:rPr>
              <a:t>AL PRINCIPIO DE LA ORACIÓN.</a:t>
            </a:r>
            <a:endParaRPr lang="es-AR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  <a:ln w="57150">
            <a:solidFill>
              <a:srgbClr val="7030A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s-AR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HAD (Y SÓLO HAD – NO HAS NI HAVE) AL PRINCIPIO DE UNA ORACIÓN NO INTERROGATIVA, SEGUIDO DE FRASE NOMINAL + PARTICIPIO PASADO + : SI … HUBIERA/HUBIESE</a:t>
            </a:r>
          </a:p>
          <a:p>
            <a:pPr marL="0" indent="0" algn="ctr">
              <a:buNone/>
            </a:pPr>
            <a:endParaRPr lang="es-AR" dirty="0">
              <a:solidFill>
                <a:srgbClr val="7030A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the nucleus had a positive charge, the result would have been different.</a:t>
            </a:r>
            <a:endParaRPr lang="es-A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0">
              <a:buNone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el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núcleo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hubiera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hubiese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tenido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carga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positive, el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habría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diferente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AR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66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506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s-AR" b="1" dirty="0">
                <a:latin typeface="Arial Black" panose="020B0A04020102020204" pitchFamily="34" charset="0"/>
              </a:rPr>
              <a:t>AL PRINCIPIO DE LA ORACIÓN.</a:t>
            </a:r>
            <a:endParaRPr lang="es-AR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  <a:ln w="57150">
            <a:solidFill>
              <a:srgbClr val="7030A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s-AR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PREGUNTA: HABER</a:t>
            </a:r>
          </a:p>
          <a:p>
            <a:pPr marL="0" indent="0" algn="ctr">
              <a:buNone/>
            </a:pPr>
            <a:endParaRPr lang="es-AR" dirty="0">
              <a:solidFill>
                <a:srgbClr val="7030A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geothermal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57175" indent="0">
              <a:buNone/>
            </a:pPr>
            <a:r>
              <a:rPr lang="es-AR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¿Había </a:t>
            </a:r>
            <a:r>
              <a:rPr lang="es-AR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Quaise</a:t>
            </a:r>
            <a:r>
              <a:rPr lang="es-AR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AR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AR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esperado (deseado) convertir una planta de energía de carbón/a base de carbón en una planta geotérmica?</a:t>
            </a:r>
          </a:p>
        </p:txBody>
      </p:sp>
    </p:spTree>
    <p:extLst>
      <p:ext uri="{BB962C8B-B14F-4D97-AF65-F5344CB8AC3E}">
        <p14:creationId xmlns:p14="http://schemas.microsoft.com/office/powerpoint/2010/main" val="1479525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Autofit/>
          </a:bodyPr>
          <a:lstStyle/>
          <a:p>
            <a:pPr marL="633413" indent="-633413"/>
            <a:r>
              <a:rPr lang="es-AR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B. </a:t>
            </a:r>
            <a:r>
              <a:rPr lang="es-AR" sz="2800" b="1" u="sng" dirty="0">
                <a:solidFill>
                  <a:srgbClr val="7030A0"/>
                </a:solidFill>
                <a:latin typeface="Arial Black" panose="020B0A04020102020204" pitchFamily="34" charset="0"/>
              </a:rPr>
              <a:t> Traduzca apropiadamente las oraciones con HAVE según el contexto y función</a:t>
            </a:r>
            <a:r>
              <a:rPr lang="es-AR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.</a:t>
            </a:r>
            <a:endParaRPr lang="es-AR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30215"/>
            <a:ext cx="10515600" cy="4746748"/>
          </a:xfrm>
          <a:ln w="57150"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marL="352425" indent="-352425" fontAlgn="base">
              <a:lnSpc>
                <a:spcPct val="11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Scientists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German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Aerospace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Center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robotic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gripper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helicopter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2425" indent="-352425" fontAlgn="base">
              <a:lnSpc>
                <a:spcPct val="11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52425" indent="-352425" fontAlgn="base">
              <a:lnSpc>
                <a:spcPct val="11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enclosures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enclosures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mimic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52425" indent="-352425" fontAlgn="base">
              <a:lnSpc>
                <a:spcPct val="110000"/>
              </a:lnSpc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 fontAlgn="base">
              <a:lnSpc>
                <a:spcPct val="110000"/>
              </a:lnSpc>
              <a:buNone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quarks have positive or negative charges.</a:t>
            </a:r>
            <a:endParaRPr lang="es-AR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67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80620"/>
          </a:xfrm>
        </p:spPr>
        <p:txBody>
          <a:bodyPr>
            <a:normAutofit/>
          </a:bodyPr>
          <a:lstStyle/>
          <a:p>
            <a:pPr marL="727075" indent="-727075"/>
            <a:r>
              <a:rPr lang="es-AR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>A. </a:t>
            </a:r>
            <a:r>
              <a:rPr lang="es-AR" sz="4000" b="1" u="sng" dirty="0">
                <a:solidFill>
                  <a:srgbClr val="7030A0"/>
                </a:solidFill>
                <a:latin typeface="Arial Black" panose="020B0A04020102020204" pitchFamily="34" charset="0"/>
              </a:rPr>
              <a:t>Traduzca las siguientes oraciones</a:t>
            </a:r>
            <a:endParaRPr lang="es-AR" sz="4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899138"/>
            <a:ext cx="9905999" cy="3892063"/>
          </a:xfrm>
          <a:ln w="57150">
            <a:solidFill>
              <a:srgbClr val="7030A0"/>
            </a:solidFill>
          </a:ln>
        </p:spPr>
        <p:txBody>
          <a:bodyPr anchor="ctr">
            <a:noAutofit/>
          </a:bodyPr>
          <a:lstStyle/>
          <a:p>
            <a:pPr marL="514350" indent="-514350">
              <a:buAutoNum type="arabicPeriod"/>
            </a:pP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substantially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specifying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lubricants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interfacial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incompressible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films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ZNK95 (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truck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cab-less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place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0920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33F73-B0C1-9A7E-413B-42B14FC43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480BA-FEA0-72DE-2D3E-F3666E46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Autofit/>
          </a:bodyPr>
          <a:lstStyle/>
          <a:p>
            <a:pPr marL="633413" indent="-633413"/>
            <a:r>
              <a:rPr lang="es-AR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B. </a:t>
            </a:r>
            <a:r>
              <a:rPr lang="es-AR" sz="2800" b="1" u="sng" dirty="0">
                <a:solidFill>
                  <a:srgbClr val="7030A0"/>
                </a:solidFill>
                <a:latin typeface="Arial Black" panose="020B0A04020102020204" pitchFamily="34" charset="0"/>
              </a:rPr>
              <a:t> Traduzca apropiadamente las oraciones con HAVE según el contexto y función</a:t>
            </a:r>
            <a:r>
              <a:rPr lang="es-AR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.</a:t>
            </a:r>
            <a:endParaRPr lang="es-AR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E56BE6-CD80-88F5-6597-3399D6440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215"/>
            <a:ext cx="10515600" cy="4746748"/>
          </a:xfrm>
          <a:ln w="57150">
            <a:solidFill>
              <a:srgbClr val="7030A0"/>
            </a:solidFill>
          </a:ln>
        </p:spPr>
        <p:txBody>
          <a:bodyPr anchor="ctr">
            <a:normAutofit lnSpcReduction="10000"/>
          </a:bodyPr>
          <a:lstStyle/>
          <a:p>
            <a:pPr marL="352425" indent="-352425" fontAlgn="base">
              <a:lnSpc>
                <a:spcPct val="110000"/>
              </a:lnSpc>
              <a:buNone/>
            </a:pP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cryolite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well-researched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recycling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52425" indent="-352425" fontAlgn="base">
              <a:lnSpc>
                <a:spcPct val="110000"/>
              </a:lnSpc>
              <a:buNone/>
            </a:pPr>
            <a:endParaRPr lang="es-AR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 fontAlgn="base">
              <a:lnSpc>
                <a:spcPct val="110000"/>
              </a:lnSpc>
              <a:buNone/>
            </a:pP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Heart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2425" indent="-352425" fontAlgn="base">
              <a:lnSpc>
                <a:spcPct val="110000"/>
              </a:lnSpc>
              <a:buNone/>
            </a:pPr>
            <a:endParaRPr lang="es-AR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 fontAlgn="base">
              <a:lnSpc>
                <a:spcPct val="110000"/>
              </a:lnSpc>
              <a:buNone/>
            </a:pP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Considering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developments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robotics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lasting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future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humans</a:t>
            </a:r>
            <a:r>
              <a:rPr lang="es-AR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740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03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  <a:ln w="57150"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marL="352425" indent="-352425" fontAlgn="base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Arizona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nanorobots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2425" indent="-352425" fontAlgn="base">
              <a:lnSpc>
                <a:spcPct val="100000"/>
              </a:lnSpc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 fontAlgn="base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2425" indent="-352425" fontAlgn="base">
              <a:lnSpc>
                <a:spcPct val="100000"/>
              </a:lnSpc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 fontAlgn="base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Panda do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2425" indent="-352425" fontAlgn="base">
              <a:lnSpc>
                <a:spcPct val="100000"/>
              </a:lnSpc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 fontAlgn="base">
              <a:lnSpc>
                <a:spcPct val="100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Had he not seen it with his own eyes, he would not have believed it.</a:t>
            </a:r>
          </a:p>
          <a:p>
            <a:pPr marL="352425" indent="-352425" fontAlgn="base">
              <a:lnSpc>
                <a:spcPct val="100000"/>
              </a:lnSpc>
              <a:buNone/>
            </a:pPr>
            <a:r>
              <a:rPr lang="es-AR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Control de traducción</a:t>
            </a:r>
            <a:endParaRPr lang="es-AR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88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1050323" y="2085882"/>
            <a:ext cx="9895262" cy="342529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3600" dirty="0"/>
          </a:p>
          <a:p>
            <a:pPr marL="609600" indent="-609600">
              <a:lnSpc>
                <a:spcPct val="90000"/>
              </a:lnSpc>
            </a:pPr>
            <a:endParaRPr lang="es-ES" sz="36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330667"/>
              </p:ext>
            </p:extLst>
          </p:nvPr>
        </p:nvGraphicFramePr>
        <p:xfrm>
          <a:off x="891456" y="640541"/>
          <a:ext cx="1005413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7065">
                  <a:extLst>
                    <a:ext uri="{9D8B030D-6E8A-4147-A177-3AD203B41FA5}">
                      <a16:colId xmlns:a16="http://schemas.microsoft.com/office/drawing/2014/main" val="1144896413"/>
                    </a:ext>
                  </a:extLst>
                </a:gridCol>
                <a:gridCol w="5027065">
                  <a:extLst>
                    <a:ext uri="{9D8B030D-6E8A-4147-A177-3AD203B41FA5}">
                      <a16:colId xmlns:a16="http://schemas.microsoft.com/office/drawing/2014/main" val="3898887908"/>
                    </a:ext>
                  </a:extLst>
                </a:gridCol>
              </a:tblGrid>
              <a:tr h="356098">
                <a:tc>
                  <a:txBody>
                    <a:bodyPr/>
                    <a:lstStyle/>
                    <a:p>
                      <a:r>
                        <a:rPr lang="es-ES" sz="26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Enable</a:t>
                      </a:r>
                      <a:r>
                        <a:rPr lang="es-ES" sz="2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600" b="1" kern="12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(permitir)</a:t>
                      </a:r>
                      <a:endParaRPr lang="es-AR" sz="2600" b="1" baseline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6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enable</a:t>
                      </a:r>
                      <a:r>
                        <a:rPr lang="es-ES" sz="26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persona gramatical + to </a:t>
                      </a:r>
                      <a:r>
                        <a:rPr lang="es-ES" sz="26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</a:t>
                      </a:r>
                      <a:r>
                        <a:rPr lang="es-ES" sz="26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600" b="1" kern="12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(permitir que)</a:t>
                      </a:r>
                      <a:endParaRPr lang="es-AR" sz="2600" b="1" baseline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818320"/>
                  </a:ext>
                </a:extLst>
              </a:tr>
              <a:tr h="616023">
                <a:tc>
                  <a:txBody>
                    <a:bodyPr/>
                    <a:lstStyle/>
                    <a:p>
                      <a:r>
                        <a:rPr lang="es-AR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s-AR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AR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enables</a:t>
                      </a:r>
                      <a:r>
                        <a:rPr lang="es-AR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AR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quick</a:t>
                      </a:r>
                      <a:r>
                        <a:rPr lang="es-AR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AR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decision</a:t>
                      </a:r>
                      <a:r>
                        <a:rPr lang="es-AR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AR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making</a:t>
                      </a:r>
                      <a:endParaRPr lang="es-AR" sz="2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MX" sz="2600" kern="1200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Permite tomar decisiones rápidamente</a:t>
                      </a:r>
                      <a:endParaRPr lang="es-AR" sz="2600" baseline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enables those involved to keep organized.</a:t>
                      </a:r>
                    </a:p>
                    <a:p>
                      <a:r>
                        <a:rPr lang="es-MX" sz="2600" kern="1200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Permite que aquellos involucrados se mantengan organizados.</a:t>
                      </a:r>
                      <a:endParaRPr lang="es-AR" sz="2600" baseline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053223"/>
                  </a:ext>
                </a:extLst>
              </a:tr>
              <a:tr h="356098">
                <a:tc>
                  <a:txBody>
                    <a:bodyPr/>
                    <a:lstStyle/>
                    <a:p>
                      <a:r>
                        <a:rPr lang="es-ES" sz="26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Allow</a:t>
                      </a:r>
                      <a:r>
                        <a:rPr lang="es-ES" sz="2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600" b="1" kern="12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(permitir)</a:t>
                      </a:r>
                      <a:endParaRPr lang="es-AR" sz="2600" b="1" baseline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6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allow</a:t>
                      </a:r>
                      <a:r>
                        <a:rPr lang="es-ES" sz="26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persona gramatical + to </a:t>
                      </a:r>
                      <a:r>
                        <a:rPr lang="es-ES" sz="26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</a:t>
                      </a:r>
                      <a:r>
                        <a:rPr lang="es-ES" sz="26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600" b="1" kern="12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(permitir que)</a:t>
                      </a:r>
                      <a:endParaRPr lang="es-AR" sz="2600" b="1" baseline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866598"/>
                  </a:ext>
                </a:extLst>
              </a:tr>
              <a:tr h="356098">
                <a:tc>
                  <a:txBody>
                    <a:bodyPr/>
                    <a:lstStyle/>
                    <a:p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will not allow the internal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suboperations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s-MX" sz="2600" kern="1200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permitirán las </a:t>
                      </a:r>
                      <a:r>
                        <a:rPr lang="es-MX" sz="2600" kern="1200" baseline="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suboperaciones</a:t>
                      </a:r>
                      <a:r>
                        <a:rPr lang="es-MX" sz="2600" kern="1200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internas</a:t>
                      </a:r>
                      <a:endParaRPr lang="es-AR" sz="2600" baseline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Predetermined time systems allow the analyst to visualize the work. </a:t>
                      </a:r>
                    </a:p>
                    <a:p>
                      <a:r>
                        <a:rPr lang="es-MX" sz="2600" kern="1200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Sistemas de tiempo predeterminados permiten que los analistas visualicen el trabajo.</a:t>
                      </a:r>
                      <a:endParaRPr lang="es-AR" sz="2600" baseline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19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83"/>
    </mc:Choice>
    <mc:Fallback xmlns="">
      <p:transition spd="slow" advTm="6788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1050323" y="2085882"/>
            <a:ext cx="9895262" cy="342529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3600" dirty="0"/>
          </a:p>
          <a:p>
            <a:pPr marL="609600" indent="-609600">
              <a:lnSpc>
                <a:spcPct val="90000"/>
              </a:lnSpc>
            </a:pPr>
            <a:endParaRPr lang="es-ES" sz="36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747B236-CCA2-4C0B-8969-67F07E4994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5586" y="5016500"/>
            <a:ext cx="609600" cy="6096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899274"/>
              </p:ext>
            </p:extLst>
          </p:nvPr>
        </p:nvGraphicFramePr>
        <p:xfrm>
          <a:off x="891456" y="640541"/>
          <a:ext cx="1005413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7065">
                  <a:extLst>
                    <a:ext uri="{9D8B030D-6E8A-4147-A177-3AD203B41FA5}">
                      <a16:colId xmlns:a16="http://schemas.microsoft.com/office/drawing/2014/main" val="1144896413"/>
                    </a:ext>
                  </a:extLst>
                </a:gridCol>
                <a:gridCol w="5027065">
                  <a:extLst>
                    <a:ext uri="{9D8B030D-6E8A-4147-A177-3AD203B41FA5}">
                      <a16:colId xmlns:a16="http://schemas.microsoft.com/office/drawing/2014/main" val="3898887908"/>
                    </a:ext>
                  </a:extLst>
                </a:gridCol>
              </a:tblGrid>
              <a:tr h="356098">
                <a:tc>
                  <a:txBody>
                    <a:bodyPr/>
                    <a:lstStyle/>
                    <a:p>
                      <a:r>
                        <a:rPr lang="es-MX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Keep</a:t>
                      </a:r>
                      <a:r>
                        <a:rPr lang="es-MX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(mantener, guardar)</a:t>
                      </a:r>
                      <a:endParaRPr lang="es-AR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Keep</a:t>
                      </a:r>
                      <a:r>
                        <a:rPr lang="es-MX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s-MX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s-MX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s-MX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</a:t>
                      </a:r>
                      <a:r>
                        <a:rPr lang="es-MX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s-MX" sz="2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evitar que)</a:t>
                      </a:r>
                      <a:endParaRPr lang="es-AR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818320"/>
                  </a:ext>
                </a:extLst>
              </a:tr>
              <a:tr h="616023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important to keep the quality at the specified level.</a:t>
                      </a:r>
                    </a:p>
                    <a:p>
                      <a:r>
                        <a:rPr lang="en-US" sz="2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n-US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importante</a:t>
                      </a:r>
                      <a:r>
                        <a:rPr lang="en-US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mantener</a:t>
                      </a:r>
                      <a:r>
                        <a:rPr lang="en-US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calidad</a:t>
                      </a:r>
                      <a:r>
                        <a:rPr lang="en-US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al </a:t>
                      </a:r>
                      <a:r>
                        <a:rPr lang="en-US" sz="2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US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especificado</a:t>
                      </a:r>
                      <a:endParaRPr lang="en-US" sz="2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AR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mud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cleaner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screen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keeps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larger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particles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entering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AR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AR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 pantalla/rejilla limpiadora de barro evita que las partículas grandes entren al sistema.</a:t>
                      </a:r>
                      <a:endParaRPr lang="es-AR" sz="2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053223"/>
                  </a:ext>
                </a:extLst>
              </a:tr>
              <a:tr h="356098">
                <a:tc>
                  <a:txBody>
                    <a:bodyPr/>
                    <a:lstStyle/>
                    <a:p>
                      <a:r>
                        <a:rPr lang="es-MX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Prevent</a:t>
                      </a:r>
                      <a:r>
                        <a:rPr lang="es-MX" sz="2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6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(evitar)</a:t>
                      </a:r>
                      <a:endParaRPr lang="es-AR" sz="26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prevent</a:t>
                      </a:r>
                      <a:r>
                        <a:rPr lang="es-MX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s-MX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s-MX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s-MX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</a:t>
                      </a:r>
                      <a:r>
                        <a:rPr lang="es-MX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6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MX" sz="26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evitar que)</a:t>
                      </a:r>
                      <a:endParaRPr lang="es-AR" sz="26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AR" sz="2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866598"/>
                  </a:ext>
                </a:extLst>
              </a:tr>
              <a:tr h="356098">
                <a:tc>
                  <a:txBody>
                    <a:bodyPr/>
                    <a:lstStyle/>
                    <a:p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device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</a:t>
                      </a:r>
                      <a:r>
                        <a:rPr lang="es-E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prevent</a:t>
                      </a:r>
                      <a:r>
                        <a:rPr lang="es-E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shaft</a:t>
                      </a:r>
                      <a:r>
                        <a:rPr lang="es-E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movement</a:t>
                      </a:r>
                      <a:r>
                        <a:rPr lang="es-E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s-AR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Este dispositivo prevendrá/evitará el movimiento del eje.</a:t>
                      </a:r>
                      <a:endParaRPr lang="es-AR" sz="2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device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</a:t>
                      </a:r>
                      <a:r>
                        <a:rPr lang="es-E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prevent</a:t>
                      </a:r>
                      <a:r>
                        <a:rPr lang="es-E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shaft</a:t>
                      </a:r>
                      <a:r>
                        <a:rPr lang="es-E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s-E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moving</a:t>
                      </a:r>
                      <a:r>
                        <a:rPr lang="es-E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S" sz="2600" baseline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AR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Este dispositivo evitará que el eje se muev</a:t>
                      </a:r>
                      <a:r>
                        <a:rPr lang="es-AR" sz="2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</a:t>
                      </a:r>
                      <a:endParaRPr lang="es-AR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19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47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83"/>
    </mc:Choice>
    <mc:Fallback xmlns="">
      <p:transition spd="slow" advTm="67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1050323" y="2085882"/>
            <a:ext cx="9895262" cy="342529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3600" dirty="0"/>
          </a:p>
          <a:p>
            <a:pPr marL="609600" indent="-609600">
              <a:lnSpc>
                <a:spcPct val="90000"/>
              </a:lnSpc>
            </a:pPr>
            <a:endParaRPr lang="es-ES" sz="36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747B236-CCA2-4C0B-8969-67F07E4994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5586" y="5016500"/>
            <a:ext cx="609600" cy="6096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191950"/>
              </p:ext>
            </p:extLst>
          </p:nvPr>
        </p:nvGraphicFramePr>
        <p:xfrm>
          <a:off x="891456" y="640541"/>
          <a:ext cx="1005413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7065">
                  <a:extLst>
                    <a:ext uri="{9D8B030D-6E8A-4147-A177-3AD203B41FA5}">
                      <a16:colId xmlns:a16="http://schemas.microsoft.com/office/drawing/2014/main" val="1144896413"/>
                    </a:ext>
                  </a:extLst>
                </a:gridCol>
                <a:gridCol w="5027065">
                  <a:extLst>
                    <a:ext uri="{9D8B030D-6E8A-4147-A177-3AD203B41FA5}">
                      <a16:colId xmlns:a16="http://schemas.microsoft.com/office/drawing/2014/main" val="3898887908"/>
                    </a:ext>
                  </a:extLst>
                </a:gridCol>
              </a:tblGrid>
              <a:tr h="623171">
                <a:tc>
                  <a:txBody>
                    <a:bodyPr/>
                    <a:lstStyle/>
                    <a:p>
                      <a:r>
                        <a:rPr lang="es-MX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Restrict</a:t>
                      </a:r>
                      <a:r>
                        <a:rPr lang="es-MX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6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(restringir)</a:t>
                      </a:r>
                      <a:endParaRPr lang="es-AR" sz="26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restrict</a:t>
                      </a:r>
                      <a:r>
                        <a:rPr lang="es-MX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s-MX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s-MX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s-MX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</a:t>
                      </a:r>
                      <a:r>
                        <a:rPr lang="es-MX" sz="2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6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MX" sz="26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evitar que)</a:t>
                      </a:r>
                      <a:endParaRPr lang="es-AR" sz="26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04760"/>
                  </a:ext>
                </a:extLst>
              </a:tr>
              <a:tr h="356098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restricted his work to that of observing.</a:t>
                      </a:r>
                    </a:p>
                    <a:p>
                      <a:r>
                        <a:rPr lang="en-US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Él</a:t>
                      </a:r>
                      <a:r>
                        <a:rPr lang="en-US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restringió</a:t>
                      </a:r>
                      <a:r>
                        <a:rPr lang="en-US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trabajo</a:t>
                      </a:r>
                      <a:r>
                        <a:rPr lang="en-US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 la </a:t>
                      </a:r>
                      <a:r>
                        <a:rPr lang="en-US" sz="2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observación</a:t>
                      </a:r>
                      <a:r>
                        <a:rPr lang="en-US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/a </a:t>
                      </a:r>
                      <a:r>
                        <a:rPr lang="en-US" sz="2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aquél</a:t>
                      </a:r>
                      <a:r>
                        <a:rPr lang="en-US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2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observar</a:t>
                      </a:r>
                      <a:r>
                        <a:rPr lang="en-US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s-AR" sz="2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</a:t>
                      </a:r>
                      <a:r>
                        <a:rPr lang="es-E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restricted</a:t>
                      </a:r>
                      <a:r>
                        <a:rPr lang="es-E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fluid </a:t>
                      </a:r>
                      <a:r>
                        <a:rPr lang="es-E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s-E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spilling</a:t>
                      </a:r>
                      <a:r>
                        <a:rPr lang="es-E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s-AR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(Ellos) evitaron que el fluido se derramara.</a:t>
                      </a:r>
                      <a:endParaRPr lang="es-AR" sz="2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529724"/>
                  </a:ext>
                </a:extLst>
              </a:tr>
              <a:tr h="389715">
                <a:tc>
                  <a:txBody>
                    <a:bodyPr/>
                    <a:lstStyle/>
                    <a:p>
                      <a:r>
                        <a:rPr lang="es-MX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Stop </a:t>
                      </a:r>
                      <a:r>
                        <a:rPr lang="es-MX" sz="26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(parar, detener)</a:t>
                      </a:r>
                      <a:endParaRPr lang="es-AR" sz="26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stop … </a:t>
                      </a:r>
                      <a:r>
                        <a:rPr lang="es-MX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s-MX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s-MX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</a:t>
                      </a:r>
                      <a:r>
                        <a:rPr lang="es-MX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s-MX" sz="26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evitar que)</a:t>
                      </a:r>
                      <a:endParaRPr lang="es-AR" sz="26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485749"/>
                  </a:ext>
                </a:extLst>
              </a:tr>
              <a:tr h="356098">
                <a:tc>
                  <a:txBody>
                    <a:bodyPr/>
                    <a:lstStyle/>
                    <a:p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stopped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production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</a:t>
                      </a:r>
                      <a:r>
                        <a:rPr lang="es-E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s-AR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(Ellos) pararon la producción de ese producto.</a:t>
                      </a:r>
                      <a:endParaRPr lang="es-AR" sz="2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not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stop workers from thinking.</a:t>
                      </a:r>
                    </a:p>
                    <a:p>
                      <a:r>
                        <a:rPr lang="en-US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lang="en-US" sz="2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podemos</a:t>
                      </a:r>
                      <a:r>
                        <a:rPr lang="en-US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evitar</a:t>
                      </a:r>
                      <a:r>
                        <a:rPr lang="en-US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que </a:t>
                      </a:r>
                      <a:r>
                        <a:rPr lang="en-US" sz="2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n-US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trabajadores</a:t>
                      </a:r>
                      <a:r>
                        <a:rPr lang="en-US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pienen</a:t>
                      </a:r>
                      <a:r>
                        <a:rPr lang="en-US" sz="26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s-AR" sz="2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000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4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83"/>
    </mc:Choice>
    <mc:Fallback xmlns="">
      <p:transition spd="slow" advTm="67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1050323" y="2085882"/>
            <a:ext cx="9895262" cy="342529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3600" dirty="0"/>
          </a:p>
          <a:p>
            <a:pPr marL="609600" indent="-609600">
              <a:lnSpc>
                <a:spcPct val="90000"/>
              </a:lnSpc>
            </a:pPr>
            <a:endParaRPr lang="es-ES" sz="36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747B236-CCA2-4C0B-8969-67F07E4994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5586" y="5016500"/>
            <a:ext cx="609600" cy="6096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091512"/>
              </p:ext>
            </p:extLst>
          </p:nvPr>
        </p:nvGraphicFramePr>
        <p:xfrm>
          <a:off x="891455" y="1267460"/>
          <a:ext cx="1005413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7065">
                  <a:extLst>
                    <a:ext uri="{9D8B030D-6E8A-4147-A177-3AD203B41FA5}">
                      <a16:colId xmlns:a16="http://schemas.microsoft.com/office/drawing/2014/main" val="1144896413"/>
                    </a:ext>
                  </a:extLst>
                </a:gridCol>
                <a:gridCol w="5027065">
                  <a:extLst>
                    <a:ext uri="{9D8B030D-6E8A-4147-A177-3AD203B41FA5}">
                      <a16:colId xmlns:a16="http://schemas.microsoft.com/office/drawing/2014/main" val="3898887908"/>
                    </a:ext>
                  </a:extLst>
                </a:gridCol>
              </a:tblGrid>
              <a:tr h="623171">
                <a:tc>
                  <a:txBody>
                    <a:bodyPr/>
                    <a:lstStyle/>
                    <a:p>
                      <a:r>
                        <a:rPr lang="es-ES" sz="26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Cause</a:t>
                      </a:r>
                      <a:r>
                        <a:rPr lang="es-ES" sz="2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ES" sz="26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causar</a:t>
                      </a:r>
                      <a:endParaRPr lang="es-AR" sz="2600" b="1" baseline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6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cause + persona gramatical + to </a:t>
                      </a:r>
                      <a:r>
                        <a:rPr lang="es-ES" sz="26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</a:t>
                      </a:r>
                      <a:r>
                        <a:rPr lang="es-ES" sz="26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ES" sz="26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Hacer que</a:t>
                      </a:r>
                      <a:endParaRPr lang="es-AR" sz="2600" b="1" baseline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04760"/>
                  </a:ext>
                </a:extLst>
              </a:tr>
              <a:tr h="356098">
                <a:tc>
                  <a:txBody>
                    <a:bodyPr/>
                    <a:lstStyle/>
                    <a:p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failure of a single component (even minor) can cause shutdown of the module or entire system.</a:t>
                      </a:r>
                    </a:p>
                    <a:p>
                      <a:r>
                        <a:rPr lang="es-MX" sz="2600" kern="1200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 falla de un solo/único componente (aún sea el menor) puede causar el cierre del módulo o del sistema completo.</a:t>
                      </a:r>
                      <a:endParaRPr lang="es-AR" sz="2600" baseline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design of the machines caused ergonomic problems to occur.</a:t>
                      </a:r>
                    </a:p>
                    <a:p>
                      <a:r>
                        <a:rPr lang="es-MX" sz="2600" kern="1200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 diseño de las máquinas/la maquinaria hizo que ocurriera el problema </a:t>
                      </a:r>
                      <a:r>
                        <a:rPr lang="es-MX" sz="2600" kern="1200" baseline="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ergnómico</a:t>
                      </a:r>
                      <a:r>
                        <a:rPr lang="es-MX" sz="2600" kern="1200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s-AR" sz="2600" baseline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529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15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83"/>
    </mc:Choice>
    <mc:Fallback xmlns="">
      <p:transition spd="slow" advTm="67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41678"/>
            <a:ext cx="10515600" cy="689952"/>
          </a:xfrm>
        </p:spPr>
        <p:txBody>
          <a:bodyPr>
            <a:noAutofit/>
          </a:bodyPr>
          <a:lstStyle/>
          <a:p>
            <a:pPr fontAlgn="base"/>
            <a:r>
              <a:rPr lang="es-AR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C. </a:t>
            </a:r>
            <a:r>
              <a:rPr lang="es-AR" sz="2800" b="1" u="sng" dirty="0">
                <a:solidFill>
                  <a:srgbClr val="7030A0"/>
                </a:solidFill>
                <a:latin typeface="Arial Black" panose="020B0A04020102020204" pitchFamily="34" charset="0"/>
              </a:rPr>
              <a:t> Traduzca la oraciones apropiadamente según el contexto y función</a:t>
            </a:r>
            <a:r>
              <a:rPr lang="es-AR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.</a:t>
            </a:r>
            <a:endParaRPr lang="es-AR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42646"/>
            <a:ext cx="10515600" cy="4934317"/>
          </a:xfrm>
          <a:ln w="57150"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marL="514350" indent="-514350" fontAlgn="base">
              <a:lnSpc>
                <a:spcPct val="100000"/>
              </a:lnSpc>
              <a:buAutoNum type="arabicPeriod"/>
            </a:pP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Additionally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of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lasers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es-AR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 fontAlgn="base">
              <a:lnSpc>
                <a:spcPct val="100000"/>
              </a:lnSpc>
              <a:buNone/>
            </a:pP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hardware error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prevented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FCB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calculating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altitude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UAV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flying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2425" indent="-352425" fontAlgn="base">
              <a:lnSpc>
                <a:spcPct val="100000"/>
              </a:lnSpc>
              <a:buNone/>
            </a:pPr>
            <a:endParaRPr lang="es-AR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 fontAlgn="base">
              <a:lnSpc>
                <a:spcPct val="100000"/>
              </a:lnSpc>
              <a:buNone/>
            </a:pP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Regular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gates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railings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s-A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  <a:r>
              <a:rPr lang="es-A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63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03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933317"/>
          </a:xfrm>
          <a:ln w="57150">
            <a:solidFill>
              <a:srgbClr val="7030A0"/>
            </a:solidFill>
          </a:ln>
        </p:spPr>
        <p:txBody>
          <a:bodyPr anchor="ctr">
            <a:noAutofit/>
          </a:bodyPr>
          <a:lstStyle/>
          <a:p>
            <a:pPr marL="352425" indent="-352425" fontAlgn="base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Nevertheless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digitalization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more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produce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2425" indent="-352425" fontAlgn="base">
              <a:lnSpc>
                <a:spcPct val="100000"/>
              </a:lnSpc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 fontAlgn="base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hydrophobicity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corrosion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2425" indent="-352425" fontAlgn="base">
              <a:lnSpc>
                <a:spcPct val="100000"/>
              </a:lnSpc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 fontAlgn="base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microscale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combine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2425" indent="-352425" fontAlgn="base">
              <a:lnSpc>
                <a:spcPct val="100000"/>
              </a:lnSpc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 fontAlgn="base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5407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03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  <a:ln w="57150"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marL="352425" indent="-352425" fontAlgn="base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industries,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lidar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accurate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control.</a:t>
            </a:r>
          </a:p>
          <a:p>
            <a:pPr marL="352425" indent="-352425" fontAlgn="base">
              <a:lnSpc>
                <a:spcPct val="100000"/>
              </a:lnSpc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roof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 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rainwater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inundating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nearby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West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unfortunate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rainwater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pool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roof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2425" indent="-352425">
              <a:lnSpc>
                <a:spcPct val="100000"/>
              </a:lnSpc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temptation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rough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abrasion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contamination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grease</a:t>
            </a: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04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5429"/>
          </a:xfrm>
        </p:spPr>
        <p:txBody>
          <a:bodyPr>
            <a:normAutofit fontScale="90000"/>
          </a:bodyPr>
          <a:lstStyle/>
          <a:p>
            <a:pPr marL="539750" indent="-539750"/>
            <a:r>
              <a:rPr lang="es-AR" sz="3200" b="1" dirty="0">
                <a:solidFill>
                  <a:srgbClr val="7030A0"/>
                </a:solidFill>
                <a:latin typeface="Arial Black" panose="020B0A04020102020204" pitchFamily="34" charset="0"/>
              </a:rPr>
              <a:t>D. </a:t>
            </a:r>
            <a:r>
              <a:rPr lang="es-AR" sz="3200" b="1" u="sng" dirty="0">
                <a:solidFill>
                  <a:srgbClr val="7030A0"/>
                </a:solidFill>
                <a:latin typeface="Arial Black" panose="020B0A04020102020204" pitchFamily="34" charset="0"/>
              </a:rPr>
              <a:t>Lea el texto que está a continuación. Traduzca las oraciones marcadas</a:t>
            </a:r>
            <a:endParaRPr lang="es-AR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134708"/>
            <a:ext cx="10515600" cy="1042255"/>
          </a:xfrm>
          <a:ln w="57150">
            <a:solidFill>
              <a:srgbClr val="7030A0"/>
            </a:solidFill>
          </a:ln>
        </p:spPr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0868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03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  <a:ln w="57150">
            <a:solidFill>
              <a:srgbClr val="7030A0"/>
            </a:solidFill>
          </a:ln>
        </p:spPr>
        <p:txBody>
          <a:bodyPr anchor="ctr">
            <a:noAutofit/>
          </a:bodyPr>
          <a:lstStyle/>
          <a:p>
            <a:pPr marL="352425" indent="-352425"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Entanglement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quantum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links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instantly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are.</a:t>
            </a:r>
          </a:p>
          <a:p>
            <a:pPr marL="352425" indent="-352425"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Chromatography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scientists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mixture.</a:t>
            </a:r>
          </a:p>
          <a:p>
            <a:pPr marL="352425" indent="-352425"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47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0DFAB-26B5-6518-3F92-4A5199A8D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41D09-8B04-2934-C11E-D22D945E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9212"/>
          </a:xfrm>
        </p:spPr>
        <p:txBody>
          <a:bodyPr>
            <a:normAutofit/>
          </a:bodyPr>
          <a:lstStyle/>
          <a:p>
            <a:r>
              <a:rPr lang="es-AR" b="1" dirty="0">
                <a:solidFill>
                  <a:srgbClr val="7030A0"/>
                </a:solidFill>
                <a:latin typeface="Arial Black" panose="020B0A04020102020204" pitchFamily="34" charset="0"/>
              </a:rPr>
              <a:t>D. </a:t>
            </a:r>
            <a:r>
              <a:rPr lang="es-AR" b="1" u="sng" dirty="0">
                <a:solidFill>
                  <a:srgbClr val="7030A0"/>
                </a:solidFill>
                <a:latin typeface="Arial Black" panose="020B0A04020102020204" pitchFamily="34" charset="0"/>
              </a:rPr>
              <a:t>Lea el texto a continuación. Traduzca las oraciones marcadas</a:t>
            </a:r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15D48C-D029-23CA-4710-80F9706D3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338"/>
            <a:ext cx="10515600" cy="4582625"/>
          </a:xfrm>
          <a:ln w="57150"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AR" dirty="0" err="1">
                <a:solidFill>
                  <a:schemeClr val="bg1"/>
                </a:solidFill>
              </a:rPr>
              <a:t>By</a:t>
            </a:r>
            <a:r>
              <a:rPr lang="es-AR" dirty="0">
                <a:solidFill>
                  <a:schemeClr val="bg1"/>
                </a:solidFill>
              </a:rPr>
              <a:t> </a:t>
            </a:r>
            <a:r>
              <a:rPr lang="es-AR" u="sng" dirty="0">
                <a:solidFill>
                  <a:schemeClr val="bg1"/>
                </a:solidFill>
                <a:hlinkClick r:id="rId2" tooltip="Posts by Hayden Horn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Hayden</a:t>
            </a:r>
            <a:r>
              <a:rPr lang="es-AR" u="sng" dirty="0">
                <a:solidFill>
                  <a:srgbClr val="B8FA56"/>
                </a:solidFill>
                <a:hlinkClick r:id="rId2" tooltip="Posts by Hayden Horn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AR" u="sng" dirty="0">
                <a:solidFill>
                  <a:schemeClr val="bg1"/>
                </a:solidFill>
                <a:hlinkClick r:id="rId2" tooltip="Posts by Hayden Horn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Horner</a:t>
            </a:r>
            <a:r>
              <a:rPr lang="es-AR" dirty="0">
                <a:solidFill>
                  <a:schemeClr val="bg1"/>
                </a:solidFill>
              </a:rPr>
              <a:t>                    </a:t>
            </a:r>
            <a:r>
              <a:rPr lang="es-AR" dirty="0" err="1">
                <a:solidFill>
                  <a:schemeClr val="bg1"/>
                </a:solidFill>
              </a:rPr>
              <a:t>on</a:t>
            </a:r>
            <a:r>
              <a:rPr lang="es-AR" dirty="0">
                <a:solidFill>
                  <a:schemeClr val="bg1"/>
                </a:solidFill>
              </a:rPr>
              <a:t> </a:t>
            </a:r>
            <a:r>
              <a:rPr lang="es-AR" dirty="0" err="1">
                <a:solidFill>
                  <a:schemeClr val="bg1"/>
                </a:solidFill>
              </a:rPr>
              <a:t>January</a:t>
            </a:r>
            <a:r>
              <a:rPr lang="es-AR" dirty="0">
                <a:solidFill>
                  <a:schemeClr val="bg1"/>
                </a:solidFill>
              </a:rPr>
              <a:t> 14th, 2025</a:t>
            </a:r>
          </a:p>
          <a:p>
            <a:pPr marL="0" indent="0">
              <a:buNone/>
            </a:pPr>
            <a:endParaRPr lang="es-A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AR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Trends</a:t>
            </a:r>
            <a:r>
              <a:rPr 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to </a:t>
            </a:r>
            <a:r>
              <a:rPr lang="es-AR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Watch</a:t>
            </a:r>
            <a:r>
              <a:rPr 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in 2025 and </a:t>
            </a:r>
            <a:r>
              <a:rPr lang="es-AR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Beyond</a:t>
            </a:r>
            <a:endParaRPr lang="es-A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look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2025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sector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poised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remarkable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AR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es-AR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AR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rise</a:t>
            </a:r>
            <a:r>
              <a:rPr lang="es-AR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</a:t>
            </a:r>
            <a:r>
              <a:rPr lang="es-AR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renewable</a:t>
            </a:r>
            <a:r>
              <a:rPr lang="es-AR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AR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advancements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artificial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(AI),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robotics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cybersecurity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pivotal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role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future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676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31874"/>
            <a:ext cx="10515600" cy="5545090"/>
          </a:xfrm>
          <a:ln w="57150"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societal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agile and forward-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thrive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AR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Engineering</a:t>
            </a:r>
            <a:r>
              <a:rPr lang="es-AR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AR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Institute</a:t>
            </a:r>
            <a:r>
              <a:rPr lang="es-AR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</a:t>
            </a:r>
            <a:r>
              <a:rPr lang="es-AR" sz="2800" u="sng" dirty="0">
                <a:solidFill>
                  <a:srgbClr val="B8FA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 </a:t>
            </a:r>
            <a:r>
              <a:rPr lang="es-AR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Technology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(EIT),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curve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equipped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lead in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preparing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evolving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landscape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380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10846"/>
            <a:ext cx="10515600" cy="5766118"/>
          </a:xfrm>
          <a:ln w="57150"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Renewable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global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net-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targets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renewable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solar,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skyrocketing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industries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redefined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energy-efficient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8692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51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45478"/>
            <a:ext cx="10515600" cy="5731486"/>
          </a:xfrm>
          <a:ln w="57150">
            <a:solidFill>
              <a:srgbClr val="7030A0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expertise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maximizing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13691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797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60290"/>
            <a:ext cx="10515600" cy="5416674"/>
          </a:xfrm>
          <a:ln w="57150">
            <a:solidFill>
              <a:srgbClr val="7030A0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EIT Prepares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EIT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energy-efficient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renewable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es-AR" dirty="0"/>
              <a:t>.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focusing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global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6665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905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35844"/>
            <a:ext cx="10515600" cy="5641120"/>
          </a:xfrm>
          <a:ln w="57150">
            <a:solidFill>
              <a:srgbClr val="7030A0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position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expertise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renewable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Embracing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appeals to eco-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conscious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030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797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68924"/>
            <a:ext cx="10515600" cy="5708040"/>
          </a:xfrm>
          <a:ln w="57150">
            <a:solidFill>
              <a:srgbClr val="7030A0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(AI) and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Robotics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robotics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landscape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data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AI-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integral to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disciplines,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civil,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robots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AI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precise</a:t>
            </a:r>
            <a:r>
              <a:rPr lang="es-AR" dirty="0"/>
              <a:t>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22178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905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43060"/>
            <a:ext cx="10515600" cy="5533904"/>
          </a:xfrm>
          <a:ln w="57150"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AI, machine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robotics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AI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evolve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embrace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forefront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61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243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19614"/>
            <a:ext cx="10515600" cy="5557350"/>
          </a:xfrm>
          <a:ln w="57150"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EIT Prepares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and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Robotics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EIT’s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mechatronics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robotics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artificial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tailored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prepare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evolving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intersection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hands-on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machine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robotics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cutting-edge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EIT’s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real-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skilled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2780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56566"/>
            <a:ext cx="10515600" cy="5720398"/>
          </a:xfrm>
          <a:ln w="57150">
            <a:solidFill>
              <a:srgbClr val="7030A0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robotics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reduce human error.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cost-efficiency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tackle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5812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C47B9-EDFD-62B2-8434-948ECAA45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85894-61B9-0348-7E11-C59D15791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03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698B5B-7F62-DC37-100A-ACB35B969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  <a:ln w="57150">
            <a:solidFill>
              <a:srgbClr val="7030A0"/>
            </a:solidFill>
          </a:ln>
        </p:spPr>
        <p:txBody>
          <a:bodyPr anchor="ctr">
            <a:noAutofit/>
          </a:bodyPr>
          <a:lstStyle/>
          <a:p>
            <a:pPr marL="352425" indent="-352425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semi-autonomous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machines are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unloaded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robot.</a:t>
            </a:r>
          </a:p>
          <a:p>
            <a:pPr marL="352425" indent="-352425">
              <a:lnSpc>
                <a:spcPct val="100000"/>
              </a:lnSpc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 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active,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ultra-intelligent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i.e.,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2425" indent="-352425">
              <a:lnSpc>
                <a:spcPct val="100000"/>
              </a:lnSpc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hardware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GPUs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intermediary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circumventing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815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0689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15814"/>
            <a:ext cx="10515600" cy="5661149"/>
          </a:xfrm>
          <a:ln w="57150"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Virtual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pandemic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commonplace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software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civil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anywhere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opening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 a global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talent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pool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enabling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remotely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3928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905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22032"/>
            <a:ext cx="10515600" cy="5754932"/>
          </a:xfrm>
          <a:ln w="57150">
            <a:solidFill>
              <a:srgbClr val="7030A0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remotely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valuable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geographical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Proficiency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virtual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conferencing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software, and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cloud-based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global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A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16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56566"/>
            <a:ext cx="10515600" cy="5720398"/>
          </a:xfrm>
          <a:ln w="57150">
            <a:solidFill>
              <a:srgbClr val="7030A0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EIT Prepares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At EIT,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embrace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incorporate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virtual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real-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EIT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well-equipped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global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14642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51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89952"/>
            <a:ext cx="10515600" cy="5487012"/>
          </a:xfrm>
          <a:ln w="57150"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Embracing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talent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regardless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inclusive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digital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tracking, and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global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virtual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top-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tier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global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swiftly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1095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906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35844"/>
            <a:ext cx="10515600" cy="5641119"/>
          </a:xfrm>
          <a:ln w="57150"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Cybersecurity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Industrial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digitalization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industries,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cybersecurity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industrial control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safeguard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withstanding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evolving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14594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0690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15816"/>
            <a:ext cx="10515600" cy="5661147"/>
          </a:xfrm>
          <a:ln w="57150">
            <a:solidFill>
              <a:srgbClr val="7030A0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cybersecurity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digital control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industrial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industrial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vulnerabilities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cybersecurity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980437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50690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66504"/>
            <a:ext cx="10515600" cy="5510459"/>
          </a:xfrm>
          <a:ln w="57150">
            <a:solidFill>
              <a:srgbClr val="7030A0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As industries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prioritize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cybersecurity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breaches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disruptions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cybersecurity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trust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519942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0690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15816"/>
            <a:ext cx="10515600" cy="5661147"/>
          </a:xfrm>
          <a:ln w="57150">
            <a:solidFill>
              <a:srgbClr val="7030A0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Emphasis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Workforce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central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male-dominated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concerted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inclusive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workplaces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problem-solving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global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609011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244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19614"/>
            <a:ext cx="10515600" cy="5557349"/>
          </a:xfrm>
          <a:ln w="57150">
            <a:solidFill>
              <a:srgbClr val="7030A0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pursue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insights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prioritize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broader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ideas,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12175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244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79938"/>
            <a:ext cx="10515600" cy="5497025"/>
          </a:xfrm>
          <a:ln w="57150"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EIT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Fosters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EIT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inclusive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viewpoints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institution’s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staff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compliment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fostering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480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03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352425" indent="-352425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Forest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aisles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airplane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Seatbelt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off)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2425" indent="-352425">
              <a:lnSpc>
                <a:spcPct val="100000"/>
              </a:lnSpc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Eugene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Houdry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catalytic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late 1930s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high-octane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fuel,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withstand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2425" indent="-352425">
              <a:lnSpc>
                <a:spcPct val="100000"/>
              </a:lnSpc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cobot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2425" indent="-352425"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6505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244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79938"/>
            <a:ext cx="10515600" cy="5497025"/>
          </a:xfrm>
          <a:ln w="57150">
            <a:solidFill>
              <a:srgbClr val="7030A0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Emphasizing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inclusive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workplaces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performance,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reputation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prioritizing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recruitment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training,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position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forward-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adaptable in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99002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52"/>
          </a:xfrm>
        </p:spPr>
        <p:txBody>
          <a:bodyPr>
            <a:normAutofit fontScale="90000"/>
          </a:bodyPr>
          <a:lstStyle/>
          <a:p>
            <a:pPr algn="ctr"/>
            <a:endParaRPr lang="es-A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25830"/>
            <a:ext cx="10515600" cy="5651133"/>
          </a:xfrm>
          <a:ln w="57150"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Forward: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Embracing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renewable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AI,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cybersecurity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—and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bright</a:t>
            </a:r>
            <a:r>
              <a:rPr lang="es-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914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1644"/>
          </a:xfrm>
        </p:spPr>
        <p:txBody>
          <a:bodyPr>
            <a:normAutofit fontScale="90000"/>
          </a:bodyPr>
          <a:lstStyle/>
          <a:p>
            <a:r>
              <a:rPr lang="es-AR" b="1" dirty="0">
                <a:solidFill>
                  <a:srgbClr val="0070C0"/>
                </a:solidFill>
                <a:latin typeface="Arial Black" panose="020B0A04020102020204" pitchFamily="34" charset="0"/>
              </a:rPr>
              <a:t>PARTE B: Clase virtual asincrónica: </a:t>
            </a:r>
            <a:endParaRPr lang="es-AR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4770194"/>
          </a:xfrm>
          <a:ln w="57150">
            <a:solidFill>
              <a:srgbClr val="7030A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AR" b="1" dirty="0">
                <a:solidFill>
                  <a:srgbClr val="0070C0"/>
                </a:solidFill>
                <a:latin typeface="Arial Black" panose="020B0A04020102020204" pitchFamily="34" charset="0"/>
              </a:rPr>
              <a:t>Comprensión de textos: Aviso de ofrecimiento de empleo 4.</a:t>
            </a:r>
          </a:p>
          <a:p>
            <a:pPr marL="0" indent="0">
              <a:buNone/>
            </a:pPr>
            <a:r>
              <a:rPr lang="es-AR" dirty="0">
                <a:solidFill>
                  <a:schemeClr val="bg1"/>
                </a:solidFill>
              </a:rPr>
              <a:t>En el Aula Virtual lea el texto y realice las actividades propuestas, recuerde que dispone de un tiempo limitado para realizarlas.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736420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B9162-694E-4D86-4192-7472335D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6824"/>
          </a:xfrm>
        </p:spPr>
        <p:txBody>
          <a:bodyPr>
            <a:noAutofit/>
          </a:bodyPr>
          <a:lstStyle/>
          <a:p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s-AR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Traduzca apropiadamente las oraciones con HAVE según el contexto y función</a:t>
            </a:r>
            <a:r>
              <a:rPr lang="es-A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C4ED5-0BA9-9A0F-13BA-19DCDD09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63329"/>
            <a:ext cx="9905999" cy="4227871"/>
          </a:xfrm>
        </p:spPr>
        <p:txBody>
          <a:bodyPr>
            <a:normAutofit fontScale="77500" lnSpcReduction="20000"/>
          </a:bodyPr>
          <a:lstStyle/>
          <a:p>
            <a:pPr marL="354013" indent="-354013" fontAlgn="base">
              <a:buNone/>
              <a:tabLst>
                <a:tab pos="354013" algn="l"/>
              </a:tabLst>
            </a:pP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Scientists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German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Aerospace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Center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robotic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gripper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helicopter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4013" indent="0" fontAlgn="base">
              <a:buNone/>
              <a:tabLst>
                <a:tab pos="354013" algn="l"/>
              </a:tabLst>
            </a:pPr>
            <a:r>
              <a:rPr lang="es-AR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científicos del Centro Aeroespacial Alemán han integrado un brazo robótico de agarre en un helicóptero autónomo.</a:t>
            </a:r>
          </a:p>
          <a:p>
            <a:pPr marL="354013" indent="-354013" fontAlgn="base">
              <a:buNone/>
              <a:tabLst>
                <a:tab pos="354013" algn="l"/>
              </a:tabLst>
            </a:pP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54013" indent="-354013" fontAlgn="base">
              <a:buNone/>
              <a:tabLst>
                <a:tab pos="354013" algn="l"/>
              </a:tabLst>
            </a:pP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enclosures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enclosures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mimic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  <a:r>
              <a:rPr lang="es-A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54013" indent="0" fontAlgn="base">
              <a:buNone/>
              <a:tabLst>
                <a:tab pos="354013" algn="l"/>
              </a:tabLst>
            </a:pPr>
            <a:r>
              <a:rPr lang="es-AR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posibilidad es cultivar comida dentro de recintos/sectores protegidos. Dichos recintos tendrán que imitar las condiciones aquí en la Tierra, por supuesto.</a:t>
            </a:r>
          </a:p>
        </p:txBody>
      </p:sp>
    </p:spTree>
    <p:extLst>
      <p:ext uri="{BB962C8B-B14F-4D97-AF65-F5344CB8AC3E}">
        <p14:creationId xmlns:p14="http://schemas.microsoft.com/office/powerpoint/2010/main" val="23764502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54C1C-ECAF-3A48-4365-79534ECA8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2A3A74-6244-909C-1750-C99925EE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5719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35FD62-4505-5BB8-0592-99E8E8DAA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811161"/>
            <a:ext cx="9905999" cy="4980039"/>
          </a:xfrm>
        </p:spPr>
        <p:txBody>
          <a:bodyPr anchor="ctr"/>
          <a:lstStyle/>
          <a:p>
            <a:pPr marL="0" indent="0" fontAlgn="base">
              <a:buNone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quarks have positive or negative charges.</a:t>
            </a:r>
            <a:endParaRPr lang="es-A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354013" fontAlgn="base">
              <a:buNone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quarks </a:t>
            </a:r>
            <a:r>
              <a:rPr lang="en-GB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tienen</a:t>
            </a:r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cargas</a:t>
            </a:r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positivas</a:t>
            </a:r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negativas</a:t>
            </a:r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AR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s-A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cryolite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well-researched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recycling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65113" indent="-265113" fontAlgn="base">
              <a:buNone/>
            </a:pP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AR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¿Ha sido bien investigado el desecho de criolita en términos de reciclado de algunos de sus productos de desecho?</a:t>
            </a:r>
          </a:p>
          <a:p>
            <a:pPr marL="265113" indent="-265113" fontAlgn="base">
              <a:buNone/>
            </a:pPr>
            <a:r>
              <a:rPr lang="es-AR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¿El desecho de criolita ha sido bien investigado en términos de reciclado de algunos de sus productos de desecho.</a:t>
            </a:r>
          </a:p>
        </p:txBody>
      </p:sp>
    </p:spTree>
    <p:extLst>
      <p:ext uri="{BB962C8B-B14F-4D97-AF65-F5344CB8AC3E}">
        <p14:creationId xmlns:p14="http://schemas.microsoft.com/office/powerpoint/2010/main" val="16454167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8EEF9-2EFE-9F3F-2061-E47A0622E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A4CFD-4149-9F4A-D465-BCC15043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8901"/>
          </a:xfrm>
        </p:spPr>
        <p:txBody>
          <a:bodyPr>
            <a:normAutofit fontScale="90000"/>
          </a:bodyPr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AEB80-9888-3065-F3D0-51AA8B77F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4876801"/>
          </a:xfrm>
        </p:spPr>
        <p:txBody>
          <a:bodyPr>
            <a:normAutofit fontScale="92500" lnSpcReduction="20000"/>
          </a:bodyPr>
          <a:lstStyle/>
          <a:p>
            <a:pPr marL="0" indent="0" defTabSz="265113" fontAlgn="base">
              <a:buNone/>
            </a:pP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Heart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defTabSz="265113" fontAlgn="base">
              <a:buNone/>
            </a:pP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AR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Tomar café podría reducir el riesgo de enfermedad cardíaca.</a:t>
            </a:r>
          </a:p>
          <a:p>
            <a:pPr marL="265113" indent="-265113" defTabSz="265113" fontAlgn="base">
              <a:buNone/>
            </a:pP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Considering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developments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robotics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lasting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future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humans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5113" indent="-265113" defTabSz="265113" fontAlgn="base">
              <a:buNone/>
            </a:pP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AR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Considerando los rápidos desarrollos de los años pasados/pasados años/años anteriores/ últimos años, la robótica tendrá una influencia duradera y moldeará/dará forma al futuro para los humanos.</a:t>
            </a:r>
          </a:p>
          <a:p>
            <a:pPr marL="265113" indent="-265113" defTabSz="265113" fontAlgn="base">
              <a:buNone/>
            </a:pP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Researchers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Arizona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nanorobots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tumors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5113" indent="-88900" defTabSz="179388" fontAlgn="base">
              <a:buNone/>
            </a:pP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AR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investigadores de la Universidad de Arizona en los Estados Unidos han desarrollado </a:t>
            </a:r>
            <a:r>
              <a:rPr lang="es-AR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nanorrobots</a:t>
            </a:r>
            <a:r>
              <a:rPr lang="es-AR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pueden buscar solos/ por su cuenta tumores en el cuerpo.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654903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78096-9D3C-0A87-16B1-583C16DC2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91AF3-17DD-BF14-1CB7-3EEF6549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8398"/>
          </a:xfrm>
        </p:spPr>
        <p:txBody>
          <a:bodyPr>
            <a:normAutofit fontScale="90000"/>
          </a:bodyPr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047D11-926E-45C7-9ADF-0DE003467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66916"/>
            <a:ext cx="9905999" cy="5024285"/>
          </a:xfrm>
        </p:spPr>
        <p:txBody>
          <a:bodyPr anchor="ctr"/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4013" indent="-354013" defTabSz="354013" fontAlgn="base">
              <a:lnSpc>
                <a:spcPct val="100000"/>
              </a:lnSpc>
              <a:buNone/>
            </a:pP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AR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ley/ Jurídicamente tenemos que conservar/guardar la información básica de nuestros clientes.</a:t>
            </a:r>
          </a:p>
          <a:p>
            <a:pPr marL="354013" indent="-354013" defTabSz="354013" fontAlgn="base">
              <a:lnSpc>
                <a:spcPct val="100000"/>
              </a:lnSpc>
              <a:buNone/>
            </a:pPr>
            <a:endParaRPr lang="es-AR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Panda do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4013" indent="0" fontAlgn="base">
              <a:lnSpc>
                <a:spcPct val="100000"/>
              </a:lnSpc>
              <a:buNone/>
            </a:pPr>
            <a:r>
              <a:rPr lang="es-AR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puede hacer que el Panda haga lo mismo todos los días.</a:t>
            </a:r>
          </a:p>
          <a:p>
            <a:pPr marL="354013" indent="0" fontAlgn="base">
              <a:lnSpc>
                <a:spcPct val="100000"/>
              </a:lnSpc>
              <a:buNone/>
            </a:pPr>
            <a:endParaRPr lang="es-AR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Had he not seen it with his own eyes, he would not have believed it.</a:t>
            </a:r>
            <a:endParaRPr lang="es-A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42913" fontAlgn="base">
              <a:lnSpc>
                <a:spcPct val="10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no lo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hubiera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visto con sus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propios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ojos, no lo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habría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creído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AR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5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03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539750" indent="-539750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leveraging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campuses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9750" indent="-539750">
              <a:lnSpc>
                <a:spcPct val="100000"/>
              </a:lnSpc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539750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perhaps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reconcile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quantum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intuitive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won’t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stop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quantum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9750" indent="-539750">
              <a:lnSpc>
                <a:spcPct val="100000"/>
              </a:lnSpc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539750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customization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machines and robots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891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03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  <a:ln w="57150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 marL="539750" indent="-539750"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turbulent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sector.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 global labor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shortage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look at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9750" indent="-539750"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539750"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ALD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whatever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hydrophobicity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coating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(ALD: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9750" indent="-539750"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539750"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Illinois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microreactor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Abbott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Grunloh’s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hopeful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nuclear reactor in Champaign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up and running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2030.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0011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03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  <a:ln w="57150">
            <a:solidFill>
              <a:srgbClr val="7030A0"/>
            </a:solidFill>
          </a:ln>
        </p:spPr>
        <p:txBody>
          <a:bodyPr anchor="ctr">
            <a:noAutofit/>
          </a:bodyPr>
          <a:lstStyle/>
          <a:p>
            <a:pPr marL="539750" indent="-539750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To produce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films,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vapor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(PVD),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thorium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fluoride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chamber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vaporized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9750" indent="-539750">
              <a:lnSpc>
                <a:spcPct val="100000"/>
              </a:lnSpc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539750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In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reap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full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robots,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vital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safety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robots.</a:t>
            </a:r>
          </a:p>
          <a:p>
            <a:pPr marL="539750" indent="-539750">
              <a:lnSpc>
                <a:spcPct val="100000"/>
              </a:lnSpc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539750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Volvo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HDEV line-up.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show up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-swap EV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deploy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591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F7D41-9C24-566B-53F9-34F21F5F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A9004-47EE-B87A-172E-B682847F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03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297164-8C12-987C-85FC-CF83154B3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  <a:ln w="57150">
            <a:solidFill>
              <a:srgbClr val="7030A0"/>
            </a:solidFill>
          </a:ln>
        </p:spPr>
        <p:txBody>
          <a:bodyPr anchor="ctr">
            <a:noAutofit/>
          </a:bodyPr>
          <a:lstStyle/>
          <a:p>
            <a:pPr marL="539750" indent="-539750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Consultants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earlier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building's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withstand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stress,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cause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crack.</a:t>
            </a:r>
          </a:p>
          <a:p>
            <a:pPr marL="539750" indent="-539750">
              <a:lnSpc>
                <a:spcPct val="100000"/>
              </a:lnSpc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539750">
              <a:lnSpc>
                <a:spcPct val="100000"/>
              </a:lnSpc>
              <a:buNone/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As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vacuum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grippers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a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gripper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s-A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9750" indent="-539750">
              <a:lnSpc>
                <a:spcPct val="100000"/>
              </a:lnSpc>
              <a:buNone/>
            </a:pPr>
            <a:endParaRPr lang="es-A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76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395</TotalTime>
  <Words>4057</Words>
  <Application>Microsoft Office PowerPoint</Application>
  <PresentationFormat>Panorámica</PresentationFormat>
  <Paragraphs>229</Paragraphs>
  <Slides>56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1" baseType="lpstr">
      <vt:lpstr>Arial</vt:lpstr>
      <vt:lpstr>Arial Black</vt:lpstr>
      <vt:lpstr>Times New Roman</vt:lpstr>
      <vt:lpstr>Tw Cen MT</vt:lpstr>
      <vt:lpstr>Circuito</vt:lpstr>
      <vt:lpstr>TRABAJO PRÁCTICO N° 7 </vt:lpstr>
      <vt:lpstr>A. Traduzca las siguientes oraciones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Have: (has, have, had)</vt:lpstr>
      <vt:lpstr>Have: tener, tomar, comer, beber</vt:lpstr>
      <vt:lpstr>Have: haber (have + PPIO PDO)</vt:lpstr>
      <vt:lpstr>Have + to: tener que,  haber de</vt:lpstr>
      <vt:lpstr>Causativos</vt:lpstr>
      <vt:lpstr>Causativos</vt:lpstr>
      <vt:lpstr>Causativos</vt:lpstr>
      <vt:lpstr>AL PRINCIPIO DE LA ORACIÓN.</vt:lpstr>
      <vt:lpstr>AL PRINCIPIO DE LA ORACIÓN.</vt:lpstr>
      <vt:lpstr>B.  Traduzca apropiadamente las oraciones con HAVE según el contexto y función.</vt:lpstr>
      <vt:lpstr>B.  Traduzca apropiadamente las oraciones con HAVE según el contexto y función.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C.  Traduzca la oraciones apropiadamente según el contexto y función.</vt:lpstr>
      <vt:lpstr>Presentación de PowerPoint</vt:lpstr>
      <vt:lpstr>Presentación de PowerPoint</vt:lpstr>
      <vt:lpstr>D. Lea el texto que está a continuación. Traduzca las oraciones marcadas</vt:lpstr>
      <vt:lpstr>D. Lea el texto a continuación. Traduzca las oraciones marcadas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PARTE B: Clase virtual asincrónica: </vt:lpstr>
      <vt:lpstr>B. Traduzca apropiadamente las oraciones con HAVE según el contexto y función.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Stella Pellicer</dc:creator>
  <cp:lastModifiedBy>Stella Pellicer</cp:lastModifiedBy>
  <cp:revision>25</cp:revision>
  <dcterms:created xsi:type="dcterms:W3CDTF">2025-05-15T05:17:48Z</dcterms:created>
  <dcterms:modified xsi:type="dcterms:W3CDTF">2025-10-15T05:19:25Z</dcterms:modified>
</cp:coreProperties>
</file>