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96" r:id="rId1"/>
  </p:sldMasterIdLst>
  <p:notesMasterIdLst>
    <p:notesMasterId r:id="rId56"/>
  </p:notesMasterIdLst>
  <p:sldIdLst>
    <p:sldId id="256" r:id="rId2"/>
    <p:sldId id="257" r:id="rId3"/>
    <p:sldId id="422" r:id="rId4"/>
    <p:sldId id="260" r:id="rId5"/>
    <p:sldId id="259" r:id="rId6"/>
    <p:sldId id="455" r:id="rId7"/>
    <p:sldId id="462" r:id="rId8"/>
    <p:sldId id="449" r:id="rId9"/>
    <p:sldId id="463" r:id="rId10"/>
    <p:sldId id="489" r:id="rId11"/>
    <p:sldId id="490" r:id="rId12"/>
    <p:sldId id="491" r:id="rId13"/>
    <p:sldId id="492" r:id="rId14"/>
    <p:sldId id="465" r:id="rId15"/>
    <p:sldId id="466" r:id="rId16"/>
    <p:sldId id="467" r:id="rId17"/>
    <p:sldId id="468" r:id="rId18"/>
    <p:sldId id="472" r:id="rId19"/>
    <p:sldId id="521" r:id="rId20"/>
    <p:sldId id="522" r:id="rId21"/>
    <p:sldId id="264" r:id="rId22"/>
    <p:sldId id="486" r:id="rId23"/>
    <p:sldId id="494" r:id="rId24"/>
    <p:sldId id="495" r:id="rId25"/>
    <p:sldId id="493" r:id="rId26"/>
    <p:sldId id="523"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 id="428" r:id="rId41"/>
    <p:sldId id="433" r:id="rId42"/>
    <p:sldId id="509" r:id="rId43"/>
    <p:sldId id="510" r:id="rId44"/>
    <p:sldId id="511" r:id="rId45"/>
    <p:sldId id="512" r:id="rId46"/>
    <p:sldId id="513" r:id="rId47"/>
    <p:sldId id="514" r:id="rId48"/>
    <p:sldId id="515" r:id="rId49"/>
    <p:sldId id="516" r:id="rId50"/>
    <p:sldId id="517" r:id="rId51"/>
    <p:sldId id="518" r:id="rId52"/>
    <p:sldId id="519" r:id="rId53"/>
    <p:sldId id="520" r:id="rId54"/>
    <p:sldId id="349" r:id="rId5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A79D"/>
    <a:srgbClr val="6BB76D"/>
    <a:srgbClr val="666633"/>
    <a:srgbClr val="BBD15D"/>
    <a:srgbClr val="E88651"/>
    <a:srgbClr val="E068C8"/>
    <a:srgbClr val="E66C7D"/>
    <a:srgbClr val="A465DA"/>
    <a:srgbClr val="6270D3"/>
    <a:srgbClr val="6E5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5" autoAdjust="0"/>
    <p:restoredTop sz="94584" autoAdjust="0"/>
  </p:normalViewPr>
  <p:slideViewPr>
    <p:cSldViewPr>
      <p:cViewPr varScale="1">
        <p:scale>
          <a:sx n="78" d="100"/>
          <a:sy n="78" d="100"/>
        </p:scale>
        <p:origin x="893"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rreas" userId="c5d5ca50-5e66-4979-9ee7-83c87385ea28" providerId="ADAL" clId="{1050EF80-765E-4F01-876C-46C79B5A0D4F}"/>
    <pc:docChg chg="modSld">
      <pc:chgData name="Andres Correas" userId="c5d5ca50-5e66-4979-9ee7-83c87385ea28" providerId="ADAL" clId="{1050EF80-765E-4F01-876C-46C79B5A0D4F}" dt="2024-05-10T18:10:39.729" v="1" actId="20577"/>
      <pc:docMkLst>
        <pc:docMk/>
      </pc:docMkLst>
      <pc:sldChg chg="modSp mod">
        <pc:chgData name="Andres Correas" userId="c5d5ca50-5e66-4979-9ee7-83c87385ea28" providerId="ADAL" clId="{1050EF80-765E-4F01-876C-46C79B5A0D4F}" dt="2024-05-10T18:10:39.729" v="1" actId="20577"/>
        <pc:sldMkLst>
          <pc:docMk/>
          <pc:sldMk cId="0" sldId="256"/>
        </pc:sldMkLst>
        <pc:spChg chg="mod">
          <ac:chgData name="Andres Correas" userId="c5d5ca50-5e66-4979-9ee7-83c87385ea28" providerId="ADAL" clId="{1050EF80-765E-4F01-876C-46C79B5A0D4F}" dt="2024-05-10T18:10:39.729" v="1" actId="20577"/>
          <ac:spMkLst>
            <pc:docMk/>
            <pc:sldMk cId="0" sldId="256"/>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dgm:spPr/>
      <dgm:t>
        <a:bodyPr/>
        <a:lstStyle/>
        <a:p>
          <a:r>
            <a:rPr lang="es-AR" b="1" dirty="0"/>
            <a:t>TEORÍA DE VERTEDEROS GRUESOS</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8F895FA2-D116-4272-A070-960772CEAC23}">
      <dgm:prSet phldrT="[Texto]"/>
      <dgm:spPr/>
      <dgm:t>
        <a:bodyPr/>
        <a:lstStyle/>
        <a:p>
          <a:pPr>
            <a:lnSpc>
              <a:spcPct val="150000"/>
            </a:lnSpc>
          </a:pPr>
          <a:r>
            <a:rPr lang="es-AR" b="1" dirty="0"/>
            <a:t>EJERCICIOS PRÁCTICOS EJEMPLO</a:t>
          </a:r>
        </a:p>
      </dgm:t>
    </dgm:pt>
    <dgm:pt modelId="{D9535AD4-E4F8-4F14-A762-6C4DA492FE31}" type="parTrans" cxnId="{556184DD-89E2-48CE-9492-E52543792AEB}">
      <dgm:prSet/>
      <dgm:spPr/>
      <dgm:t>
        <a:bodyPr/>
        <a:lstStyle/>
        <a:p>
          <a:endParaRPr lang="es-AR"/>
        </a:p>
      </dgm:t>
    </dgm:pt>
    <dgm:pt modelId="{771076B0-A889-45CA-9506-2786115B6913}" type="sibTrans" cxnId="{556184DD-89E2-48CE-9492-E52543792AEB}">
      <dgm:prSet/>
      <dgm:spPr/>
      <dgm:t>
        <a:bodyPr/>
        <a:lstStyle/>
        <a:p>
          <a:endParaRPr lang="es-AR"/>
        </a:p>
      </dgm:t>
    </dgm:pt>
    <dgm:pt modelId="{EDDCC3A2-E954-4BF7-971C-FFC185FA8189}">
      <dgm:prSet phldrT="[Texto]"/>
      <dgm:spPr/>
      <dgm:t>
        <a:bodyPr/>
        <a:lstStyle/>
        <a:p>
          <a:pPr>
            <a:lnSpc>
              <a:spcPct val="150000"/>
            </a:lnSpc>
          </a:pPr>
          <a:r>
            <a:rPr lang="es-ES" b="1" dirty="0"/>
            <a:t>TEORÍA DE VERTEDEROS LATERALES</a:t>
          </a:r>
          <a:endParaRPr lang="es-AR" b="1" dirty="0"/>
        </a:p>
      </dgm:t>
    </dgm:pt>
    <dgm:pt modelId="{3A49C4DE-829B-4936-A838-08EBCCD9CAA6}" type="parTrans" cxnId="{90A38FB5-8F51-46EC-8297-96F5E6F5C691}">
      <dgm:prSet/>
      <dgm:spPr/>
      <dgm:t>
        <a:bodyPr/>
        <a:lstStyle/>
        <a:p>
          <a:endParaRPr lang="es-AR"/>
        </a:p>
      </dgm:t>
    </dgm:pt>
    <dgm:pt modelId="{22563D8D-44F8-43E1-A3B6-EBCB36A6DB2F}" type="sibTrans" cxnId="{90A38FB5-8F51-46EC-8297-96F5E6F5C691}">
      <dgm:prSet/>
      <dgm:spPr/>
      <dgm:t>
        <a:bodyPr/>
        <a:lstStyle/>
        <a:p>
          <a:endParaRPr lang="es-AR"/>
        </a:p>
      </dgm:t>
    </dgm:pt>
    <dgm:pt modelId="{A1007B3A-9157-4CFB-A91A-88065B46CB68}">
      <dgm:prSet phldrT="[Texto]"/>
      <dgm:spPr/>
      <dgm:t>
        <a:bodyPr/>
        <a:lstStyle/>
        <a:p>
          <a:pPr>
            <a:lnSpc>
              <a:spcPct val="150000"/>
            </a:lnSpc>
          </a:pPr>
          <a:r>
            <a:rPr lang="es-ES" b="1" dirty="0"/>
            <a:t>EJERCICIOS PRÁCTICOS DE EJEMPLO</a:t>
          </a:r>
          <a:endParaRPr lang="es-AR" b="1" dirty="0"/>
        </a:p>
      </dgm:t>
    </dgm:pt>
    <dgm:pt modelId="{6FFC6973-495D-4403-851D-CD443FD88961}" type="parTrans" cxnId="{ECC822B1-51EB-49B9-83F2-C5ECDB807E7F}">
      <dgm:prSet/>
      <dgm:spPr/>
      <dgm:t>
        <a:bodyPr/>
        <a:lstStyle/>
        <a:p>
          <a:endParaRPr lang="es-AR"/>
        </a:p>
      </dgm:t>
    </dgm:pt>
    <dgm:pt modelId="{F839D96B-E1DB-4AA8-99DA-8833E515BDE4}" type="sibTrans" cxnId="{ECC822B1-51EB-49B9-83F2-C5ECDB807E7F}">
      <dgm:prSet/>
      <dgm:spPr/>
      <dgm:t>
        <a:bodyPr/>
        <a:lstStyle/>
        <a:p>
          <a:endParaRPr lang="es-AR"/>
        </a:p>
      </dgm:t>
    </dgm:pt>
    <dgm:pt modelId="{C79545C8-167D-4CF6-B6FE-E058CB0AE402}">
      <dgm:prSet phldrT="[Texto]"/>
      <dgm:spPr/>
      <dgm:t>
        <a:bodyPr/>
        <a:lstStyle/>
        <a:p>
          <a:pPr>
            <a:lnSpc>
              <a:spcPct val="150000"/>
            </a:lnSpc>
          </a:pPr>
          <a:r>
            <a:rPr lang="es-ES" b="1" dirty="0"/>
            <a:t>ACTIVIDAD DE CLASE</a:t>
          </a:r>
          <a:endParaRPr lang="es-AR" b="1" dirty="0"/>
        </a:p>
      </dgm:t>
    </dgm:pt>
    <dgm:pt modelId="{6224069E-A2BC-4EDF-94A7-30419229D06E}" type="parTrans" cxnId="{3C746225-2D7E-4684-9D6A-92F7483F42D0}">
      <dgm:prSet/>
      <dgm:spPr/>
      <dgm:t>
        <a:bodyPr/>
        <a:lstStyle/>
        <a:p>
          <a:endParaRPr lang="es-AR"/>
        </a:p>
      </dgm:t>
    </dgm:pt>
    <dgm:pt modelId="{14B085F6-3E7F-45E1-AE83-1E0A8D3CE1B7}" type="sibTrans" cxnId="{3C746225-2D7E-4684-9D6A-92F7483F42D0}">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5">
        <dgm:presLayoutVars>
          <dgm:bulletEnabled val="1"/>
        </dgm:presLayoutVars>
      </dgm:prSet>
      <dgm:spPr/>
    </dgm:pt>
    <dgm:pt modelId="{00E93EBF-971E-4B5E-B469-9D9B379349F0}" type="pres">
      <dgm:prSet presAssocID="{24655366-BF42-4DDC-8B2D-BCE57B845AB1}" presName="sibTrans" presStyleCnt="0"/>
      <dgm:spPr/>
    </dgm:pt>
    <dgm:pt modelId="{499BCB3D-63FC-4584-90C9-E5EC4F631F2A}" type="pres">
      <dgm:prSet presAssocID="{8F895FA2-D116-4272-A070-960772CEAC23}" presName="node" presStyleLbl="node1" presStyleIdx="1" presStyleCnt="5" custLinFactNeighborX="21556" custLinFactNeighborY="388">
        <dgm:presLayoutVars>
          <dgm:bulletEnabled val="1"/>
        </dgm:presLayoutVars>
      </dgm:prSet>
      <dgm:spPr/>
    </dgm:pt>
    <dgm:pt modelId="{29532246-13CA-4195-B64F-4F60A9E2252A}" type="pres">
      <dgm:prSet presAssocID="{771076B0-A889-45CA-9506-2786115B6913}" presName="sibTrans" presStyleCnt="0"/>
      <dgm:spPr/>
    </dgm:pt>
    <dgm:pt modelId="{372B8FDE-5DF0-4409-95E6-A145DCF7DB43}" type="pres">
      <dgm:prSet presAssocID="{EDDCC3A2-E954-4BF7-971C-FFC185FA8189}" presName="node" presStyleLbl="node1" presStyleIdx="2" presStyleCnt="5">
        <dgm:presLayoutVars>
          <dgm:bulletEnabled val="1"/>
        </dgm:presLayoutVars>
      </dgm:prSet>
      <dgm:spPr/>
    </dgm:pt>
    <dgm:pt modelId="{9655E283-A2B3-47C3-818B-CBA1CD89971B}" type="pres">
      <dgm:prSet presAssocID="{22563D8D-44F8-43E1-A3B6-EBCB36A6DB2F}" presName="sibTrans" presStyleCnt="0"/>
      <dgm:spPr/>
    </dgm:pt>
    <dgm:pt modelId="{DAF413E7-4CA9-4744-810B-5D8A6CF431C8}" type="pres">
      <dgm:prSet presAssocID="{A1007B3A-9157-4CFB-A91A-88065B46CB68}" presName="node" presStyleLbl="node1" presStyleIdx="3" presStyleCnt="5">
        <dgm:presLayoutVars>
          <dgm:bulletEnabled val="1"/>
        </dgm:presLayoutVars>
      </dgm:prSet>
      <dgm:spPr/>
    </dgm:pt>
    <dgm:pt modelId="{CE0CEFAC-C443-4CC2-8098-251CCE2E3C17}" type="pres">
      <dgm:prSet presAssocID="{F839D96B-E1DB-4AA8-99DA-8833E515BDE4}" presName="sibTrans" presStyleCnt="0"/>
      <dgm:spPr/>
    </dgm:pt>
    <dgm:pt modelId="{7CA17910-4A4A-4AD7-B593-1E2F41F5F949}" type="pres">
      <dgm:prSet presAssocID="{C79545C8-167D-4CF6-B6FE-E058CB0AE402}" presName="node" presStyleLbl="node1" presStyleIdx="4" presStyleCnt="5">
        <dgm:presLayoutVars>
          <dgm:bulletEnabled val="1"/>
        </dgm:presLayoutVars>
      </dgm:prSet>
      <dgm:spPr/>
    </dgm:pt>
  </dgm:ptLst>
  <dgm:cxnLst>
    <dgm:cxn modelId="{449CD718-4CA6-4A27-9844-40196AE3A171}" type="presOf" srcId="{A1007B3A-9157-4CFB-A91A-88065B46CB68}" destId="{DAF413E7-4CA9-4744-810B-5D8A6CF431C8}" srcOrd="0" destOrd="0" presId="urn:microsoft.com/office/officeart/2005/8/layout/hList6"/>
    <dgm:cxn modelId="{3C746225-2D7E-4684-9D6A-92F7483F42D0}" srcId="{EF0F3C77-8152-49C2-B5F5-2E229BEF9684}" destId="{C79545C8-167D-4CF6-B6FE-E058CB0AE402}" srcOrd="4" destOrd="0" parTransId="{6224069E-A2BC-4EDF-94A7-30419229D06E}" sibTransId="{14B085F6-3E7F-45E1-AE83-1E0A8D3CE1B7}"/>
    <dgm:cxn modelId="{209CF829-A9E6-447A-9176-EED800D6B3ED}" type="presOf" srcId="{65A42115-C03B-4F05-915A-F7724DBC25F3}" destId="{0F46D210-A855-4483-846F-54B5667526CF}" srcOrd="0" destOrd="0" presId="urn:microsoft.com/office/officeart/2005/8/layout/hList6"/>
    <dgm:cxn modelId="{C69AC75F-ADBD-440B-952F-C76F318A8318}" type="presOf" srcId="{8F895FA2-D116-4272-A070-960772CEAC23}" destId="{499BCB3D-63FC-4584-90C9-E5EC4F631F2A}" srcOrd="0" destOrd="0" presId="urn:microsoft.com/office/officeart/2005/8/layout/hList6"/>
    <dgm:cxn modelId="{CB22CB58-6F04-4C1F-94AD-80BA7F867C3A}" type="presOf" srcId="{EDDCC3A2-E954-4BF7-971C-FFC185FA8189}" destId="{372B8FDE-5DF0-4409-95E6-A145DCF7DB43}"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ECC822B1-51EB-49B9-83F2-C5ECDB807E7F}" srcId="{EF0F3C77-8152-49C2-B5F5-2E229BEF9684}" destId="{A1007B3A-9157-4CFB-A91A-88065B46CB68}" srcOrd="3" destOrd="0" parTransId="{6FFC6973-495D-4403-851D-CD443FD88961}" sibTransId="{F839D96B-E1DB-4AA8-99DA-8833E515BDE4}"/>
    <dgm:cxn modelId="{90A38FB5-8F51-46EC-8297-96F5E6F5C691}" srcId="{EF0F3C77-8152-49C2-B5F5-2E229BEF9684}" destId="{EDDCC3A2-E954-4BF7-971C-FFC185FA8189}" srcOrd="2" destOrd="0" parTransId="{3A49C4DE-829B-4936-A838-08EBCCD9CAA6}" sibTransId="{22563D8D-44F8-43E1-A3B6-EBCB36A6DB2F}"/>
    <dgm:cxn modelId="{3CBA8AC7-AB73-499A-9FAA-2CD9DDB287EE}" type="presOf" srcId="{C79545C8-167D-4CF6-B6FE-E058CB0AE402}" destId="{7CA17910-4A4A-4AD7-B593-1E2F41F5F949}" srcOrd="0" destOrd="0" presId="urn:microsoft.com/office/officeart/2005/8/layout/hList6"/>
    <dgm:cxn modelId="{556184DD-89E2-48CE-9492-E52543792AEB}" srcId="{EF0F3C77-8152-49C2-B5F5-2E229BEF9684}" destId="{8F895FA2-D116-4272-A070-960772CEAC23}" srcOrd="1" destOrd="0" parTransId="{D9535AD4-E4F8-4F14-A762-6C4DA492FE31}" sibTransId="{771076B0-A889-45CA-9506-2786115B6913}"/>
    <dgm:cxn modelId="{376552E4-B446-48D2-A411-4F97D7949377}" type="presOf" srcId="{EF0F3C77-8152-49C2-B5F5-2E229BEF9684}" destId="{7CC7FE61-8259-4C86-A475-B1FACE0FBA98}" srcOrd="0" destOrd="0" presId="urn:microsoft.com/office/officeart/2005/8/layout/hList6"/>
    <dgm:cxn modelId="{190BCC42-1D3C-4D92-B4A3-7B88F04645BF}" type="presParOf" srcId="{7CC7FE61-8259-4C86-A475-B1FACE0FBA98}" destId="{0F46D210-A855-4483-846F-54B5667526CF}" srcOrd="0" destOrd="0" presId="urn:microsoft.com/office/officeart/2005/8/layout/hList6"/>
    <dgm:cxn modelId="{74DC8565-2C8E-4BFE-97F3-D6FA314AAF55}" type="presParOf" srcId="{7CC7FE61-8259-4C86-A475-B1FACE0FBA98}" destId="{00E93EBF-971E-4B5E-B469-9D9B379349F0}" srcOrd="1" destOrd="0" presId="urn:microsoft.com/office/officeart/2005/8/layout/hList6"/>
    <dgm:cxn modelId="{288C0FB4-05B7-4630-9E1B-A20A09903A86}" type="presParOf" srcId="{7CC7FE61-8259-4C86-A475-B1FACE0FBA98}" destId="{499BCB3D-63FC-4584-90C9-E5EC4F631F2A}" srcOrd="2" destOrd="0" presId="urn:microsoft.com/office/officeart/2005/8/layout/hList6"/>
    <dgm:cxn modelId="{C879879C-6574-48CD-8A20-34B8708DC4A9}" type="presParOf" srcId="{7CC7FE61-8259-4C86-A475-B1FACE0FBA98}" destId="{29532246-13CA-4195-B64F-4F60A9E2252A}" srcOrd="3" destOrd="0" presId="urn:microsoft.com/office/officeart/2005/8/layout/hList6"/>
    <dgm:cxn modelId="{55D2CDAC-B187-4485-8FB2-57B920798496}" type="presParOf" srcId="{7CC7FE61-8259-4C86-A475-B1FACE0FBA98}" destId="{372B8FDE-5DF0-4409-95E6-A145DCF7DB43}" srcOrd="4" destOrd="0" presId="urn:microsoft.com/office/officeart/2005/8/layout/hList6"/>
    <dgm:cxn modelId="{7618DCAB-6C32-4868-81FC-CA2DCE59653A}" type="presParOf" srcId="{7CC7FE61-8259-4C86-A475-B1FACE0FBA98}" destId="{9655E283-A2B3-47C3-818B-CBA1CD89971B}" srcOrd="5" destOrd="0" presId="urn:microsoft.com/office/officeart/2005/8/layout/hList6"/>
    <dgm:cxn modelId="{EBA19C91-80B0-4CAC-821F-81CA2864C342}" type="presParOf" srcId="{7CC7FE61-8259-4C86-A475-B1FACE0FBA98}" destId="{DAF413E7-4CA9-4744-810B-5D8A6CF431C8}" srcOrd="6" destOrd="0" presId="urn:microsoft.com/office/officeart/2005/8/layout/hList6"/>
    <dgm:cxn modelId="{A194E0DB-7615-4481-9186-35415C3C83CC}" type="presParOf" srcId="{7CC7FE61-8259-4C86-A475-B1FACE0FBA98}" destId="{CE0CEFAC-C443-4CC2-8098-251CCE2E3C17}" srcOrd="7" destOrd="0" presId="urn:microsoft.com/office/officeart/2005/8/layout/hList6"/>
    <dgm:cxn modelId="{2E66F952-69F1-42AD-B3FE-B270220E6D45}" type="presParOf" srcId="{7CC7FE61-8259-4C86-A475-B1FACE0FBA98}" destId="{7CA17910-4A4A-4AD7-B593-1E2F41F5F94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dgm:spPr/>
      <dgm:t>
        <a:bodyPr/>
        <a:lstStyle/>
        <a:p>
          <a:r>
            <a:rPr lang="es-AR" b="1" dirty="0"/>
            <a:t>TEORÍA DE VERTEDEROS GRUESOS</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8F895FA2-D116-4272-A070-960772CEAC23}">
      <dgm:prSet phldrT="[Texto]"/>
      <dgm:spPr/>
      <dgm:t>
        <a:bodyPr/>
        <a:lstStyle/>
        <a:p>
          <a:pPr>
            <a:lnSpc>
              <a:spcPct val="150000"/>
            </a:lnSpc>
          </a:pPr>
          <a:r>
            <a:rPr lang="es-AR" b="1" dirty="0"/>
            <a:t>EJERCICIOS PRÁCTICOS EJEMPLO</a:t>
          </a:r>
        </a:p>
      </dgm:t>
    </dgm:pt>
    <dgm:pt modelId="{D9535AD4-E4F8-4F14-A762-6C4DA492FE31}" type="parTrans" cxnId="{556184DD-89E2-48CE-9492-E52543792AEB}">
      <dgm:prSet/>
      <dgm:spPr/>
      <dgm:t>
        <a:bodyPr/>
        <a:lstStyle/>
        <a:p>
          <a:endParaRPr lang="es-AR"/>
        </a:p>
      </dgm:t>
    </dgm:pt>
    <dgm:pt modelId="{771076B0-A889-45CA-9506-2786115B6913}" type="sibTrans" cxnId="{556184DD-89E2-48CE-9492-E52543792AEB}">
      <dgm:prSet/>
      <dgm:spPr/>
      <dgm:t>
        <a:bodyPr/>
        <a:lstStyle/>
        <a:p>
          <a:endParaRPr lang="es-AR"/>
        </a:p>
      </dgm:t>
    </dgm:pt>
    <dgm:pt modelId="{EDDCC3A2-E954-4BF7-971C-FFC185FA8189}">
      <dgm:prSet phldrT="[Texto]"/>
      <dgm:spPr/>
      <dgm:t>
        <a:bodyPr/>
        <a:lstStyle/>
        <a:p>
          <a:pPr>
            <a:lnSpc>
              <a:spcPct val="150000"/>
            </a:lnSpc>
          </a:pPr>
          <a:r>
            <a:rPr lang="es-ES" b="1" dirty="0"/>
            <a:t>TEORÍA DE VERTEDEROS LATERALES</a:t>
          </a:r>
          <a:endParaRPr lang="es-AR" b="1" dirty="0"/>
        </a:p>
      </dgm:t>
    </dgm:pt>
    <dgm:pt modelId="{3A49C4DE-829B-4936-A838-08EBCCD9CAA6}" type="parTrans" cxnId="{90A38FB5-8F51-46EC-8297-96F5E6F5C691}">
      <dgm:prSet/>
      <dgm:spPr/>
      <dgm:t>
        <a:bodyPr/>
        <a:lstStyle/>
        <a:p>
          <a:endParaRPr lang="es-AR"/>
        </a:p>
      </dgm:t>
    </dgm:pt>
    <dgm:pt modelId="{22563D8D-44F8-43E1-A3B6-EBCB36A6DB2F}" type="sibTrans" cxnId="{90A38FB5-8F51-46EC-8297-96F5E6F5C691}">
      <dgm:prSet/>
      <dgm:spPr/>
      <dgm:t>
        <a:bodyPr/>
        <a:lstStyle/>
        <a:p>
          <a:endParaRPr lang="es-AR"/>
        </a:p>
      </dgm:t>
    </dgm:pt>
    <dgm:pt modelId="{A1007B3A-9157-4CFB-A91A-88065B46CB68}">
      <dgm:prSet phldrT="[Texto]"/>
      <dgm:spPr/>
      <dgm:t>
        <a:bodyPr/>
        <a:lstStyle/>
        <a:p>
          <a:pPr>
            <a:lnSpc>
              <a:spcPct val="150000"/>
            </a:lnSpc>
          </a:pPr>
          <a:r>
            <a:rPr lang="es-ES" b="1" dirty="0"/>
            <a:t>EJERCICIOS PRÁCTICOS DE EJEMPLO</a:t>
          </a:r>
          <a:endParaRPr lang="es-AR" b="1" dirty="0"/>
        </a:p>
      </dgm:t>
    </dgm:pt>
    <dgm:pt modelId="{6FFC6973-495D-4403-851D-CD443FD88961}" type="parTrans" cxnId="{ECC822B1-51EB-49B9-83F2-C5ECDB807E7F}">
      <dgm:prSet/>
      <dgm:spPr/>
      <dgm:t>
        <a:bodyPr/>
        <a:lstStyle/>
        <a:p>
          <a:endParaRPr lang="es-AR"/>
        </a:p>
      </dgm:t>
    </dgm:pt>
    <dgm:pt modelId="{F839D96B-E1DB-4AA8-99DA-8833E515BDE4}" type="sibTrans" cxnId="{ECC822B1-51EB-49B9-83F2-C5ECDB807E7F}">
      <dgm:prSet/>
      <dgm:spPr/>
      <dgm:t>
        <a:bodyPr/>
        <a:lstStyle/>
        <a:p>
          <a:endParaRPr lang="es-AR"/>
        </a:p>
      </dgm:t>
    </dgm:pt>
    <dgm:pt modelId="{C79545C8-167D-4CF6-B6FE-E058CB0AE402}">
      <dgm:prSet phldrT="[Texto]"/>
      <dgm:spPr/>
      <dgm:t>
        <a:bodyPr/>
        <a:lstStyle/>
        <a:p>
          <a:pPr>
            <a:lnSpc>
              <a:spcPct val="150000"/>
            </a:lnSpc>
          </a:pPr>
          <a:r>
            <a:rPr lang="es-ES" b="1" dirty="0"/>
            <a:t>ACTIVIDAD DE CLASE</a:t>
          </a:r>
          <a:endParaRPr lang="es-AR" b="1" dirty="0"/>
        </a:p>
      </dgm:t>
    </dgm:pt>
    <dgm:pt modelId="{6224069E-A2BC-4EDF-94A7-30419229D06E}" type="parTrans" cxnId="{3C746225-2D7E-4684-9D6A-92F7483F42D0}">
      <dgm:prSet/>
      <dgm:spPr/>
      <dgm:t>
        <a:bodyPr/>
        <a:lstStyle/>
        <a:p>
          <a:endParaRPr lang="es-AR"/>
        </a:p>
      </dgm:t>
    </dgm:pt>
    <dgm:pt modelId="{14B085F6-3E7F-45E1-AE83-1E0A8D3CE1B7}" type="sibTrans" cxnId="{3C746225-2D7E-4684-9D6A-92F7483F42D0}">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5">
        <dgm:presLayoutVars>
          <dgm:bulletEnabled val="1"/>
        </dgm:presLayoutVars>
      </dgm:prSet>
      <dgm:spPr/>
    </dgm:pt>
    <dgm:pt modelId="{00E93EBF-971E-4B5E-B469-9D9B379349F0}" type="pres">
      <dgm:prSet presAssocID="{24655366-BF42-4DDC-8B2D-BCE57B845AB1}" presName="sibTrans" presStyleCnt="0"/>
      <dgm:spPr/>
    </dgm:pt>
    <dgm:pt modelId="{499BCB3D-63FC-4584-90C9-E5EC4F631F2A}" type="pres">
      <dgm:prSet presAssocID="{8F895FA2-D116-4272-A070-960772CEAC23}" presName="node" presStyleLbl="node1" presStyleIdx="1" presStyleCnt="5" custLinFactNeighborX="21556" custLinFactNeighborY="388">
        <dgm:presLayoutVars>
          <dgm:bulletEnabled val="1"/>
        </dgm:presLayoutVars>
      </dgm:prSet>
      <dgm:spPr/>
    </dgm:pt>
    <dgm:pt modelId="{29532246-13CA-4195-B64F-4F60A9E2252A}" type="pres">
      <dgm:prSet presAssocID="{771076B0-A889-45CA-9506-2786115B6913}" presName="sibTrans" presStyleCnt="0"/>
      <dgm:spPr/>
    </dgm:pt>
    <dgm:pt modelId="{372B8FDE-5DF0-4409-95E6-A145DCF7DB43}" type="pres">
      <dgm:prSet presAssocID="{EDDCC3A2-E954-4BF7-971C-FFC185FA8189}" presName="node" presStyleLbl="node1" presStyleIdx="2" presStyleCnt="5">
        <dgm:presLayoutVars>
          <dgm:bulletEnabled val="1"/>
        </dgm:presLayoutVars>
      </dgm:prSet>
      <dgm:spPr/>
    </dgm:pt>
    <dgm:pt modelId="{9655E283-A2B3-47C3-818B-CBA1CD89971B}" type="pres">
      <dgm:prSet presAssocID="{22563D8D-44F8-43E1-A3B6-EBCB36A6DB2F}" presName="sibTrans" presStyleCnt="0"/>
      <dgm:spPr/>
    </dgm:pt>
    <dgm:pt modelId="{DAF413E7-4CA9-4744-810B-5D8A6CF431C8}" type="pres">
      <dgm:prSet presAssocID="{A1007B3A-9157-4CFB-A91A-88065B46CB68}" presName="node" presStyleLbl="node1" presStyleIdx="3" presStyleCnt="5">
        <dgm:presLayoutVars>
          <dgm:bulletEnabled val="1"/>
        </dgm:presLayoutVars>
      </dgm:prSet>
      <dgm:spPr/>
    </dgm:pt>
    <dgm:pt modelId="{CE0CEFAC-C443-4CC2-8098-251CCE2E3C17}" type="pres">
      <dgm:prSet presAssocID="{F839D96B-E1DB-4AA8-99DA-8833E515BDE4}" presName="sibTrans" presStyleCnt="0"/>
      <dgm:spPr/>
    </dgm:pt>
    <dgm:pt modelId="{7CA17910-4A4A-4AD7-B593-1E2F41F5F949}" type="pres">
      <dgm:prSet presAssocID="{C79545C8-167D-4CF6-B6FE-E058CB0AE402}" presName="node" presStyleLbl="node1" presStyleIdx="4" presStyleCnt="5">
        <dgm:presLayoutVars>
          <dgm:bulletEnabled val="1"/>
        </dgm:presLayoutVars>
      </dgm:prSet>
      <dgm:spPr/>
    </dgm:pt>
  </dgm:ptLst>
  <dgm:cxnLst>
    <dgm:cxn modelId="{449CD718-4CA6-4A27-9844-40196AE3A171}" type="presOf" srcId="{A1007B3A-9157-4CFB-A91A-88065B46CB68}" destId="{DAF413E7-4CA9-4744-810B-5D8A6CF431C8}" srcOrd="0" destOrd="0" presId="urn:microsoft.com/office/officeart/2005/8/layout/hList6"/>
    <dgm:cxn modelId="{3C746225-2D7E-4684-9D6A-92F7483F42D0}" srcId="{EF0F3C77-8152-49C2-B5F5-2E229BEF9684}" destId="{C79545C8-167D-4CF6-B6FE-E058CB0AE402}" srcOrd="4" destOrd="0" parTransId="{6224069E-A2BC-4EDF-94A7-30419229D06E}" sibTransId="{14B085F6-3E7F-45E1-AE83-1E0A8D3CE1B7}"/>
    <dgm:cxn modelId="{209CF829-A9E6-447A-9176-EED800D6B3ED}" type="presOf" srcId="{65A42115-C03B-4F05-915A-F7724DBC25F3}" destId="{0F46D210-A855-4483-846F-54B5667526CF}" srcOrd="0" destOrd="0" presId="urn:microsoft.com/office/officeart/2005/8/layout/hList6"/>
    <dgm:cxn modelId="{C69AC75F-ADBD-440B-952F-C76F318A8318}" type="presOf" srcId="{8F895FA2-D116-4272-A070-960772CEAC23}" destId="{499BCB3D-63FC-4584-90C9-E5EC4F631F2A}" srcOrd="0" destOrd="0" presId="urn:microsoft.com/office/officeart/2005/8/layout/hList6"/>
    <dgm:cxn modelId="{CB22CB58-6F04-4C1F-94AD-80BA7F867C3A}" type="presOf" srcId="{EDDCC3A2-E954-4BF7-971C-FFC185FA8189}" destId="{372B8FDE-5DF0-4409-95E6-A145DCF7DB43}"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ECC822B1-51EB-49B9-83F2-C5ECDB807E7F}" srcId="{EF0F3C77-8152-49C2-B5F5-2E229BEF9684}" destId="{A1007B3A-9157-4CFB-A91A-88065B46CB68}" srcOrd="3" destOrd="0" parTransId="{6FFC6973-495D-4403-851D-CD443FD88961}" sibTransId="{F839D96B-E1DB-4AA8-99DA-8833E515BDE4}"/>
    <dgm:cxn modelId="{90A38FB5-8F51-46EC-8297-96F5E6F5C691}" srcId="{EF0F3C77-8152-49C2-B5F5-2E229BEF9684}" destId="{EDDCC3A2-E954-4BF7-971C-FFC185FA8189}" srcOrd="2" destOrd="0" parTransId="{3A49C4DE-829B-4936-A838-08EBCCD9CAA6}" sibTransId="{22563D8D-44F8-43E1-A3B6-EBCB36A6DB2F}"/>
    <dgm:cxn modelId="{3CBA8AC7-AB73-499A-9FAA-2CD9DDB287EE}" type="presOf" srcId="{C79545C8-167D-4CF6-B6FE-E058CB0AE402}" destId="{7CA17910-4A4A-4AD7-B593-1E2F41F5F949}" srcOrd="0" destOrd="0" presId="urn:microsoft.com/office/officeart/2005/8/layout/hList6"/>
    <dgm:cxn modelId="{556184DD-89E2-48CE-9492-E52543792AEB}" srcId="{EF0F3C77-8152-49C2-B5F5-2E229BEF9684}" destId="{8F895FA2-D116-4272-A070-960772CEAC23}" srcOrd="1" destOrd="0" parTransId="{D9535AD4-E4F8-4F14-A762-6C4DA492FE31}" sibTransId="{771076B0-A889-45CA-9506-2786115B6913}"/>
    <dgm:cxn modelId="{376552E4-B446-48D2-A411-4F97D7949377}" type="presOf" srcId="{EF0F3C77-8152-49C2-B5F5-2E229BEF9684}" destId="{7CC7FE61-8259-4C86-A475-B1FACE0FBA98}" srcOrd="0" destOrd="0" presId="urn:microsoft.com/office/officeart/2005/8/layout/hList6"/>
    <dgm:cxn modelId="{190BCC42-1D3C-4D92-B4A3-7B88F04645BF}" type="presParOf" srcId="{7CC7FE61-8259-4C86-A475-B1FACE0FBA98}" destId="{0F46D210-A855-4483-846F-54B5667526CF}" srcOrd="0" destOrd="0" presId="urn:microsoft.com/office/officeart/2005/8/layout/hList6"/>
    <dgm:cxn modelId="{74DC8565-2C8E-4BFE-97F3-D6FA314AAF55}" type="presParOf" srcId="{7CC7FE61-8259-4C86-A475-B1FACE0FBA98}" destId="{00E93EBF-971E-4B5E-B469-9D9B379349F0}" srcOrd="1" destOrd="0" presId="urn:microsoft.com/office/officeart/2005/8/layout/hList6"/>
    <dgm:cxn modelId="{288C0FB4-05B7-4630-9E1B-A20A09903A86}" type="presParOf" srcId="{7CC7FE61-8259-4C86-A475-B1FACE0FBA98}" destId="{499BCB3D-63FC-4584-90C9-E5EC4F631F2A}" srcOrd="2" destOrd="0" presId="urn:microsoft.com/office/officeart/2005/8/layout/hList6"/>
    <dgm:cxn modelId="{C879879C-6574-48CD-8A20-34B8708DC4A9}" type="presParOf" srcId="{7CC7FE61-8259-4C86-A475-B1FACE0FBA98}" destId="{29532246-13CA-4195-B64F-4F60A9E2252A}" srcOrd="3" destOrd="0" presId="urn:microsoft.com/office/officeart/2005/8/layout/hList6"/>
    <dgm:cxn modelId="{55D2CDAC-B187-4485-8FB2-57B920798496}" type="presParOf" srcId="{7CC7FE61-8259-4C86-A475-B1FACE0FBA98}" destId="{372B8FDE-5DF0-4409-95E6-A145DCF7DB43}" srcOrd="4" destOrd="0" presId="urn:microsoft.com/office/officeart/2005/8/layout/hList6"/>
    <dgm:cxn modelId="{7618DCAB-6C32-4868-81FC-CA2DCE59653A}" type="presParOf" srcId="{7CC7FE61-8259-4C86-A475-B1FACE0FBA98}" destId="{9655E283-A2B3-47C3-818B-CBA1CD89971B}" srcOrd="5" destOrd="0" presId="urn:microsoft.com/office/officeart/2005/8/layout/hList6"/>
    <dgm:cxn modelId="{EBA19C91-80B0-4CAC-821F-81CA2864C342}" type="presParOf" srcId="{7CC7FE61-8259-4C86-A475-B1FACE0FBA98}" destId="{DAF413E7-4CA9-4744-810B-5D8A6CF431C8}" srcOrd="6" destOrd="0" presId="urn:microsoft.com/office/officeart/2005/8/layout/hList6"/>
    <dgm:cxn modelId="{A194E0DB-7615-4481-9186-35415C3C83CC}" type="presParOf" srcId="{7CC7FE61-8259-4C86-A475-B1FACE0FBA98}" destId="{CE0CEFAC-C443-4CC2-8098-251CCE2E3C17}" srcOrd="7" destOrd="0" presId="urn:microsoft.com/office/officeart/2005/8/layout/hList6"/>
    <dgm:cxn modelId="{2E66F952-69F1-42AD-B3FE-B270220E6D45}" type="presParOf" srcId="{7CC7FE61-8259-4C86-A475-B1FACE0FBA98}" destId="{7CA17910-4A4A-4AD7-B593-1E2F41F5F94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custT="1"/>
      <dgm:spPr>
        <a:solidFill>
          <a:srgbClr val="D8B25C">
            <a:hueOff val="3742489"/>
            <a:satOff val="-20694"/>
            <a:lumOff val="-1765"/>
            <a:alphaOff val="0"/>
          </a:srgbClr>
        </a:solidFill>
        <a:ln w="11429" cap="flat" cmpd="sng" algn="ctr">
          <a:solidFill>
            <a:prstClr val="white">
              <a:hueOff val="0"/>
              <a:satOff val="0"/>
              <a:lumOff val="0"/>
              <a:alphaOff val="0"/>
            </a:prstClr>
          </a:solidFill>
          <a:prstDash val="sysDash"/>
        </a:ln>
        <a:effectLst/>
      </dgm:spPr>
      <dgm:t>
        <a:bodyPr spcFirstLastPara="0" vert="horz" wrap="square" lIns="107950" tIns="0" rIns="110728" bIns="0" numCol="1" spcCol="1270" anchor="ctr" anchorCtr="0"/>
        <a:lstStyle/>
        <a:p>
          <a:pPr marL="0" lvl="0" indent="0" algn="ctr" defTabSz="755650">
            <a:lnSpc>
              <a:spcPct val="150000"/>
            </a:lnSpc>
            <a:spcBef>
              <a:spcPct val="0"/>
            </a:spcBef>
            <a:spcAft>
              <a:spcPct val="35000"/>
            </a:spcAft>
            <a:buNone/>
          </a:pPr>
          <a:r>
            <a:rPr lang="es-ES" sz="1700" b="1" kern="1200" dirty="0">
              <a:solidFill>
                <a:prstClr val="white"/>
              </a:solidFill>
              <a:latin typeface="Georgia"/>
              <a:ea typeface="+mn-ea"/>
              <a:cs typeface="+mn-cs"/>
            </a:rPr>
            <a:t>TEORÍA DE VERTEDEROS LATERALES</a:t>
          </a:r>
          <a:endParaRPr lang="es-AR" sz="1700" b="1" kern="1200" dirty="0">
            <a:solidFill>
              <a:prstClr val="white"/>
            </a:solidFill>
            <a:latin typeface="Georgia"/>
            <a:ea typeface="+mn-ea"/>
            <a:cs typeface="+mn-cs"/>
          </a:endParaRP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1" custLinFactNeighborX="-2857">
        <dgm:presLayoutVars>
          <dgm:bulletEnabled val="1"/>
        </dgm:presLayoutVars>
      </dgm:prSet>
      <dgm:spPr>
        <a:xfrm rot="16200000">
          <a:off x="-377860" y="377860"/>
          <a:ext cx="3276000" cy="2520280"/>
        </a:xfrm>
        <a:prstGeom prst="flowChartManualOperation">
          <a:avLst/>
        </a:prstGeom>
      </dgm:spPr>
    </dgm:pt>
  </dgm:ptLst>
  <dgm:cxnLst>
    <dgm:cxn modelId="{5932A475-2C2E-4B98-8F22-E4F9481F2148}" type="presOf" srcId="{EF0F3C77-8152-49C2-B5F5-2E229BEF9684}" destId="{7CC7FE61-8259-4C86-A475-B1FACE0FBA98}"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9F68F5AF-301C-4601-8839-D0AFC6B4AA3E}" type="presOf" srcId="{65A42115-C03B-4F05-915A-F7724DBC25F3}" destId="{0F46D210-A855-4483-846F-54B5667526CF}" srcOrd="0" destOrd="0" presId="urn:microsoft.com/office/officeart/2005/8/layout/hList6"/>
    <dgm:cxn modelId="{B257C30B-715D-4D22-9126-8CE898281289}" type="presParOf" srcId="{7CC7FE61-8259-4C86-A475-B1FACE0FBA98}" destId="{0F46D210-A855-4483-846F-54B5667526CF}"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dgm:spPr/>
      <dgm:t>
        <a:bodyPr/>
        <a:lstStyle/>
        <a:p>
          <a:r>
            <a:rPr lang="es-AR" b="1" dirty="0"/>
            <a:t>TEORÍA DE VERTEDEROS GRUESOS</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8F895FA2-D116-4272-A070-960772CEAC23}">
      <dgm:prSet phldrT="[Texto]"/>
      <dgm:spPr/>
      <dgm:t>
        <a:bodyPr/>
        <a:lstStyle/>
        <a:p>
          <a:pPr>
            <a:lnSpc>
              <a:spcPct val="150000"/>
            </a:lnSpc>
          </a:pPr>
          <a:r>
            <a:rPr lang="es-AR" b="1" dirty="0"/>
            <a:t>EJERCICIOS PRÁCTICOS EJEMPLO</a:t>
          </a:r>
        </a:p>
      </dgm:t>
    </dgm:pt>
    <dgm:pt modelId="{D9535AD4-E4F8-4F14-A762-6C4DA492FE31}" type="parTrans" cxnId="{556184DD-89E2-48CE-9492-E52543792AEB}">
      <dgm:prSet/>
      <dgm:spPr/>
      <dgm:t>
        <a:bodyPr/>
        <a:lstStyle/>
        <a:p>
          <a:endParaRPr lang="es-AR"/>
        </a:p>
      </dgm:t>
    </dgm:pt>
    <dgm:pt modelId="{771076B0-A889-45CA-9506-2786115B6913}" type="sibTrans" cxnId="{556184DD-89E2-48CE-9492-E52543792AEB}">
      <dgm:prSet/>
      <dgm:spPr/>
      <dgm:t>
        <a:bodyPr/>
        <a:lstStyle/>
        <a:p>
          <a:endParaRPr lang="es-AR"/>
        </a:p>
      </dgm:t>
    </dgm:pt>
    <dgm:pt modelId="{EDDCC3A2-E954-4BF7-971C-FFC185FA8189}">
      <dgm:prSet phldrT="[Texto]"/>
      <dgm:spPr/>
      <dgm:t>
        <a:bodyPr/>
        <a:lstStyle/>
        <a:p>
          <a:pPr>
            <a:lnSpc>
              <a:spcPct val="150000"/>
            </a:lnSpc>
          </a:pPr>
          <a:r>
            <a:rPr lang="es-ES" b="1" dirty="0"/>
            <a:t>TEORÍA DE VERTEDEROS LATERALES</a:t>
          </a:r>
          <a:endParaRPr lang="es-AR" b="1" dirty="0"/>
        </a:p>
      </dgm:t>
    </dgm:pt>
    <dgm:pt modelId="{3A49C4DE-829B-4936-A838-08EBCCD9CAA6}" type="parTrans" cxnId="{90A38FB5-8F51-46EC-8297-96F5E6F5C691}">
      <dgm:prSet/>
      <dgm:spPr/>
      <dgm:t>
        <a:bodyPr/>
        <a:lstStyle/>
        <a:p>
          <a:endParaRPr lang="es-AR"/>
        </a:p>
      </dgm:t>
    </dgm:pt>
    <dgm:pt modelId="{22563D8D-44F8-43E1-A3B6-EBCB36A6DB2F}" type="sibTrans" cxnId="{90A38FB5-8F51-46EC-8297-96F5E6F5C691}">
      <dgm:prSet/>
      <dgm:spPr/>
      <dgm:t>
        <a:bodyPr/>
        <a:lstStyle/>
        <a:p>
          <a:endParaRPr lang="es-AR"/>
        </a:p>
      </dgm:t>
    </dgm:pt>
    <dgm:pt modelId="{A1007B3A-9157-4CFB-A91A-88065B46CB68}">
      <dgm:prSet phldrT="[Texto]"/>
      <dgm:spPr/>
      <dgm:t>
        <a:bodyPr/>
        <a:lstStyle/>
        <a:p>
          <a:pPr>
            <a:lnSpc>
              <a:spcPct val="150000"/>
            </a:lnSpc>
          </a:pPr>
          <a:r>
            <a:rPr lang="es-ES" b="1" dirty="0"/>
            <a:t>EJERCICIOS PRÁCTICOS DE EJEMPLO</a:t>
          </a:r>
          <a:endParaRPr lang="es-AR" b="1" dirty="0"/>
        </a:p>
      </dgm:t>
    </dgm:pt>
    <dgm:pt modelId="{6FFC6973-495D-4403-851D-CD443FD88961}" type="parTrans" cxnId="{ECC822B1-51EB-49B9-83F2-C5ECDB807E7F}">
      <dgm:prSet/>
      <dgm:spPr/>
      <dgm:t>
        <a:bodyPr/>
        <a:lstStyle/>
        <a:p>
          <a:endParaRPr lang="es-AR"/>
        </a:p>
      </dgm:t>
    </dgm:pt>
    <dgm:pt modelId="{F839D96B-E1DB-4AA8-99DA-8833E515BDE4}" type="sibTrans" cxnId="{ECC822B1-51EB-49B9-83F2-C5ECDB807E7F}">
      <dgm:prSet/>
      <dgm:spPr/>
      <dgm:t>
        <a:bodyPr/>
        <a:lstStyle/>
        <a:p>
          <a:endParaRPr lang="es-AR"/>
        </a:p>
      </dgm:t>
    </dgm:pt>
    <dgm:pt modelId="{C79545C8-167D-4CF6-B6FE-E058CB0AE402}">
      <dgm:prSet phldrT="[Texto]"/>
      <dgm:spPr/>
      <dgm:t>
        <a:bodyPr/>
        <a:lstStyle/>
        <a:p>
          <a:pPr>
            <a:lnSpc>
              <a:spcPct val="150000"/>
            </a:lnSpc>
          </a:pPr>
          <a:r>
            <a:rPr lang="es-ES" b="1" dirty="0"/>
            <a:t>ACTIVIDAD DE CLASE</a:t>
          </a:r>
          <a:endParaRPr lang="es-AR" b="1" dirty="0"/>
        </a:p>
      </dgm:t>
    </dgm:pt>
    <dgm:pt modelId="{6224069E-A2BC-4EDF-94A7-30419229D06E}" type="parTrans" cxnId="{3C746225-2D7E-4684-9D6A-92F7483F42D0}">
      <dgm:prSet/>
      <dgm:spPr/>
      <dgm:t>
        <a:bodyPr/>
        <a:lstStyle/>
        <a:p>
          <a:endParaRPr lang="es-AR"/>
        </a:p>
      </dgm:t>
    </dgm:pt>
    <dgm:pt modelId="{14B085F6-3E7F-45E1-AE83-1E0A8D3CE1B7}" type="sibTrans" cxnId="{3C746225-2D7E-4684-9D6A-92F7483F42D0}">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5">
        <dgm:presLayoutVars>
          <dgm:bulletEnabled val="1"/>
        </dgm:presLayoutVars>
      </dgm:prSet>
      <dgm:spPr/>
    </dgm:pt>
    <dgm:pt modelId="{00E93EBF-971E-4B5E-B469-9D9B379349F0}" type="pres">
      <dgm:prSet presAssocID="{24655366-BF42-4DDC-8B2D-BCE57B845AB1}" presName="sibTrans" presStyleCnt="0"/>
      <dgm:spPr/>
    </dgm:pt>
    <dgm:pt modelId="{499BCB3D-63FC-4584-90C9-E5EC4F631F2A}" type="pres">
      <dgm:prSet presAssocID="{8F895FA2-D116-4272-A070-960772CEAC23}" presName="node" presStyleLbl="node1" presStyleIdx="1" presStyleCnt="5" custLinFactNeighborX="21556" custLinFactNeighborY="388">
        <dgm:presLayoutVars>
          <dgm:bulletEnabled val="1"/>
        </dgm:presLayoutVars>
      </dgm:prSet>
      <dgm:spPr/>
    </dgm:pt>
    <dgm:pt modelId="{29532246-13CA-4195-B64F-4F60A9E2252A}" type="pres">
      <dgm:prSet presAssocID="{771076B0-A889-45CA-9506-2786115B6913}" presName="sibTrans" presStyleCnt="0"/>
      <dgm:spPr/>
    </dgm:pt>
    <dgm:pt modelId="{372B8FDE-5DF0-4409-95E6-A145DCF7DB43}" type="pres">
      <dgm:prSet presAssocID="{EDDCC3A2-E954-4BF7-971C-FFC185FA8189}" presName="node" presStyleLbl="node1" presStyleIdx="2" presStyleCnt="5">
        <dgm:presLayoutVars>
          <dgm:bulletEnabled val="1"/>
        </dgm:presLayoutVars>
      </dgm:prSet>
      <dgm:spPr/>
    </dgm:pt>
    <dgm:pt modelId="{9655E283-A2B3-47C3-818B-CBA1CD89971B}" type="pres">
      <dgm:prSet presAssocID="{22563D8D-44F8-43E1-A3B6-EBCB36A6DB2F}" presName="sibTrans" presStyleCnt="0"/>
      <dgm:spPr/>
    </dgm:pt>
    <dgm:pt modelId="{DAF413E7-4CA9-4744-810B-5D8A6CF431C8}" type="pres">
      <dgm:prSet presAssocID="{A1007B3A-9157-4CFB-A91A-88065B46CB68}" presName="node" presStyleLbl="node1" presStyleIdx="3" presStyleCnt="5">
        <dgm:presLayoutVars>
          <dgm:bulletEnabled val="1"/>
        </dgm:presLayoutVars>
      </dgm:prSet>
      <dgm:spPr/>
    </dgm:pt>
    <dgm:pt modelId="{CE0CEFAC-C443-4CC2-8098-251CCE2E3C17}" type="pres">
      <dgm:prSet presAssocID="{F839D96B-E1DB-4AA8-99DA-8833E515BDE4}" presName="sibTrans" presStyleCnt="0"/>
      <dgm:spPr/>
    </dgm:pt>
    <dgm:pt modelId="{7CA17910-4A4A-4AD7-B593-1E2F41F5F949}" type="pres">
      <dgm:prSet presAssocID="{C79545C8-167D-4CF6-B6FE-E058CB0AE402}" presName="node" presStyleLbl="node1" presStyleIdx="4" presStyleCnt="5">
        <dgm:presLayoutVars>
          <dgm:bulletEnabled val="1"/>
        </dgm:presLayoutVars>
      </dgm:prSet>
      <dgm:spPr/>
    </dgm:pt>
  </dgm:ptLst>
  <dgm:cxnLst>
    <dgm:cxn modelId="{449CD718-4CA6-4A27-9844-40196AE3A171}" type="presOf" srcId="{A1007B3A-9157-4CFB-A91A-88065B46CB68}" destId="{DAF413E7-4CA9-4744-810B-5D8A6CF431C8}" srcOrd="0" destOrd="0" presId="urn:microsoft.com/office/officeart/2005/8/layout/hList6"/>
    <dgm:cxn modelId="{3C746225-2D7E-4684-9D6A-92F7483F42D0}" srcId="{EF0F3C77-8152-49C2-B5F5-2E229BEF9684}" destId="{C79545C8-167D-4CF6-B6FE-E058CB0AE402}" srcOrd="4" destOrd="0" parTransId="{6224069E-A2BC-4EDF-94A7-30419229D06E}" sibTransId="{14B085F6-3E7F-45E1-AE83-1E0A8D3CE1B7}"/>
    <dgm:cxn modelId="{209CF829-A9E6-447A-9176-EED800D6B3ED}" type="presOf" srcId="{65A42115-C03B-4F05-915A-F7724DBC25F3}" destId="{0F46D210-A855-4483-846F-54B5667526CF}" srcOrd="0" destOrd="0" presId="urn:microsoft.com/office/officeart/2005/8/layout/hList6"/>
    <dgm:cxn modelId="{C69AC75F-ADBD-440B-952F-C76F318A8318}" type="presOf" srcId="{8F895FA2-D116-4272-A070-960772CEAC23}" destId="{499BCB3D-63FC-4584-90C9-E5EC4F631F2A}" srcOrd="0" destOrd="0" presId="urn:microsoft.com/office/officeart/2005/8/layout/hList6"/>
    <dgm:cxn modelId="{CB22CB58-6F04-4C1F-94AD-80BA7F867C3A}" type="presOf" srcId="{EDDCC3A2-E954-4BF7-971C-FFC185FA8189}" destId="{372B8FDE-5DF0-4409-95E6-A145DCF7DB43}"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ECC822B1-51EB-49B9-83F2-C5ECDB807E7F}" srcId="{EF0F3C77-8152-49C2-B5F5-2E229BEF9684}" destId="{A1007B3A-9157-4CFB-A91A-88065B46CB68}" srcOrd="3" destOrd="0" parTransId="{6FFC6973-495D-4403-851D-CD443FD88961}" sibTransId="{F839D96B-E1DB-4AA8-99DA-8833E515BDE4}"/>
    <dgm:cxn modelId="{90A38FB5-8F51-46EC-8297-96F5E6F5C691}" srcId="{EF0F3C77-8152-49C2-B5F5-2E229BEF9684}" destId="{EDDCC3A2-E954-4BF7-971C-FFC185FA8189}" srcOrd="2" destOrd="0" parTransId="{3A49C4DE-829B-4936-A838-08EBCCD9CAA6}" sibTransId="{22563D8D-44F8-43E1-A3B6-EBCB36A6DB2F}"/>
    <dgm:cxn modelId="{3CBA8AC7-AB73-499A-9FAA-2CD9DDB287EE}" type="presOf" srcId="{C79545C8-167D-4CF6-B6FE-E058CB0AE402}" destId="{7CA17910-4A4A-4AD7-B593-1E2F41F5F949}" srcOrd="0" destOrd="0" presId="urn:microsoft.com/office/officeart/2005/8/layout/hList6"/>
    <dgm:cxn modelId="{556184DD-89E2-48CE-9492-E52543792AEB}" srcId="{EF0F3C77-8152-49C2-B5F5-2E229BEF9684}" destId="{8F895FA2-D116-4272-A070-960772CEAC23}" srcOrd="1" destOrd="0" parTransId="{D9535AD4-E4F8-4F14-A762-6C4DA492FE31}" sibTransId="{771076B0-A889-45CA-9506-2786115B6913}"/>
    <dgm:cxn modelId="{376552E4-B446-48D2-A411-4F97D7949377}" type="presOf" srcId="{EF0F3C77-8152-49C2-B5F5-2E229BEF9684}" destId="{7CC7FE61-8259-4C86-A475-B1FACE0FBA98}" srcOrd="0" destOrd="0" presId="urn:microsoft.com/office/officeart/2005/8/layout/hList6"/>
    <dgm:cxn modelId="{190BCC42-1D3C-4D92-B4A3-7B88F04645BF}" type="presParOf" srcId="{7CC7FE61-8259-4C86-A475-B1FACE0FBA98}" destId="{0F46D210-A855-4483-846F-54B5667526CF}" srcOrd="0" destOrd="0" presId="urn:microsoft.com/office/officeart/2005/8/layout/hList6"/>
    <dgm:cxn modelId="{74DC8565-2C8E-4BFE-97F3-D6FA314AAF55}" type="presParOf" srcId="{7CC7FE61-8259-4C86-A475-B1FACE0FBA98}" destId="{00E93EBF-971E-4B5E-B469-9D9B379349F0}" srcOrd="1" destOrd="0" presId="urn:microsoft.com/office/officeart/2005/8/layout/hList6"/>
    <dgm:cxn modelId="{288C0FB4-05B7-4630-9E1B-A20A09903A86}" type="presParOf" srcId="{7CC7FE61-8259-4C86-A475-B1FACE0FBA98}" destId="{499BCB3D-63FC-4584-90C9-E5EC4F631F2A}" srcOrd="2" destOrd="0" presId="urn:microsoft.com/office/officeart/2005/8/layout/hList6"/>
    <dgm:cxn modelId="{C879879C-6574-48CD-8A20-34B8708DC4A9}" type="presParOf" srcId="{7CC7FE61-8259-4C86-A475-B1FACE0FBA98}" destId="{29532246-13CA-4195-B64F-4F60A9E2252A}" srcOrd="3" destOrd="0" presId="urn:microsoft.com/office/officeart/2005/8/layout/hList6"/>
    <dgm:cxn modelId="{55D2CDAC-B187-4485-8FB2-57B920798496}" type="presParOf" srcId="{7CC7FE61-8259-4C86-A475-B1FACE0FBA98}" destId="{372B8FDE-5DF0-4409-95E6-A145DCF7DB43}" srcOrd="4" destOrd="0" presId="urn:microsoft.com/office/officeart/2005/8/layout/hList6"/>
    <dgm:cxn modelId="{7618DCAB-6C32-4868-81FC-CA2DCE59653A}" type="presParOf" srcId="{7CC7FE61-8259-4C86-A475-B1FACE0FBA98}" destId="{9655E283-A2B3-47C3-818B-CBA1CD89971B}" srcOrd="5" destOrd="0" presId="urn:microsoft.com/office/officeart/2005/8/layout/hList6"/>
    <dgm:cxn modelId="{EBA19C91-80B0-4CAC-821F-81CA2864C342}" type="presParOf" srcId="{7CC7FE61-8259-4C86-A475-B1FACE0FBA98}" destId="{DAF413E7-4CA9-4744-810B-5D8A6CF431C8}" srcOrd="6" destOrd="0" presId="urn:microsoft.com/office/officeart/2005/8/layout/hList6"/>
    <dgm:cxn modelId="{A194E0DB-7615-4481-9186-35415C3C83CC}" type="presParOf" srcId="{7CC7FE61-8259-4C86-A475-B1FACE0FBA98}" destId="{CE0CEFAC-C443-4CC2-8098-251CCE2E3C17}" srcOrd="7" destOrd="0" presId="urn:microsoft.com/office/officeart/2005/8/layout/hList6"/>
    <dgm:cxn modelId="{2E66F952-69F1-42AD-B3FE-B270220E6D45}" type="presParOf" srcId="{7CC7FE61-8259-4C86-A475-B1FACE0FBA98}" destId="{7CA17910-4A4A-4AD7-B593-1E2F41F5F94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custT="1"/>
      <dgm:spPr>
        <a:solidFill>
          <a:srgbClr val="D8B25C">
            <a:hueOff val="5613734"/>
            <a:satOff val="-31040"/>
            <a:lumOff val="-2647"/>
            <a:alphaOff val="0"/>
          </a:srgbClr>
        </a:solidFill>
        <a:ln w="11429" cap="flat" cmpd="sng" algn="ctr">
          <a:solidFill>
            <a:prstClr val="white">
              <a:hueOff val="0"/>
              <a:satOff val="0"/>
              <a:lumOff val="0"/>
              <a:alphaOff val="0"/>
            </a:prstClr>
          </a:solidFill>
          <a:prstDash val="sysDash"/>
        </a:ln>
        <a:effectLst/>
      </dgm:spPr>
      <dgm:t>
        <a:bodyPr spcFirstLastPara="0" vert="horz" wrap="square" lIns="107950" tIns="0" rIns="110728" bIns="0" numCol="1" spcCol="1270" anchor="ctr" anchorCtr="0"/>
        <a:lstStyle/>
        <a:p>
          <a:pPr marL="0" lvl="0" indent="0" algn="ctr" defTabSz="755650">
            <a:lnSpc>
              <a:spcPct val="150000"/>
            </a:lnSpc>
            <a:spcBef>
              <a:spcPct val="0"/>
            </a:spcBef>
            <a:spcAft>
              <a:spcPct val="35000"/>
            </a:spcAft>
            <a:buNone/>
          </a:pPr>
          <a:r>
            <a:rPr lang="es-ES" sz="1700" b="1" kern="1200" dirty="0">
              <a:solidFill>
                <a:prstClr val="white"/>
              </a:solidFill>
              <a:latin typeface="Georgia"/>
              <a:ea typeface="+mn-ea"/>
              <a:cs typeface="+mn-cs"/>
            </a:rPr>
            <a:t>EJERCICIOS PRÁCTICOS DE EJEMPLO</a:t>
          </a:r>
          <a:endParaRPr lang="es-AR" sz="1700" b="1" kern="1200" dirty="0">
            <a:solidFill>
              <a:prstClr val="white"/>
            </a:solidFill>
            <a:latin typeface="Georgia"/>
            <a:ea typeface="+mn-ea"/>
            <a:cs typeface="+mn-cs"/>
          </a:endParaRPr>
        </a:p>
      </dgm:t>
    </dgm:pt>
    <dgm:pt modelId="{168F8F95-A81C-4F87-B9BD-38C2A2107BF3}" type="parTrans" cxnId="{BACD4BA3-2D64-4C2E-BC3B-B06A55B7E3DA}">
      <dgm:prSet/>
      <dgm:spPr/>
      <dgm:t>
        <a:bodyPr/>
        <a:lstStyle/>
        <a:p>
          <a:endParaRPr lang="es-AR" sz="1800"/>
        </a:p>
      </dgm:t>
    </dgm:pt>
    <dgm:pt modelId="{24655366-BF42-4DDC-8B2D-BCE57B845AB1}" type="sibTrans" cxnId="{BACD4BA3-2D64-4C2E-BC3B-B06A55B7E3DA}">
      <dgm:prSet/>
      <dgm:spPr/>
      <dgm:t>
        <a:bodyPr/>
        <a:lstStyle/>
        <a:p>
          <a:endParaRPr lang="es-AR" sz="1800"/>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1" custLinFactNeighborX="-2857">
        <dgm:presLayoutVars>
          <dgm:bulletEnabled val="1"/>
        </dgm:presLayoutVars>
      </dgm:prSet>
      <dgm:spPr>
        <a:xfrm rot="16200000">
          <a:off x="-377860" y="377860"/>
          <a:ext cx="3276000" cy="2520280"/>
        </a:xfrm>
        <a:prstGeom prst="flowChartManualOperation">
          <a:avLst/>
        </a:prstGeom>
      </dgm:spPr>
    </dgm:pt>
  </dgm:ptLst>
  <dgm:cxnLst>
    <dgm:cxn modelId="{3391CB4C-9015-4ABD-AE02-A53F9F513143}" type="presOf" srcId="{EF0F3C77-8152-49C2-B5F5-2E229BEF9684}" destId="{7CC7FE61-8259-4C86-A475-B1FACE0FBA98}"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65902DBA-A65E-42FD-B372-9CFD2564FB96}" type="presOf" srcId="{65A42115-C03B-4F05-915A-F7724DBC25F3}" destId="{0F46D210-A855-4483-846F-54B5667526CF}" srcOrd="0" destOrd="0" presId="urn:microsoft.com/office/officeart/2005/8/layout/hList6"/>
    <dgm:cxn modelId="{E94771B1-22FC-48D3-9AB1-18568E2EF6BF}" type="presParOf" srcId="{7CC7FE61-8259-4C86-A475-B1FACE0FBA98}" destId="{0F46D210-A855-4483-846F-54B5667526CF}"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dgm:spPr/>
      <dgm:t>
        <a:bodyPr/>
        <a:lstStyle/>
        <a:p>
          <a:r>
            <a:rPr lang="es-AR" b="1" dirty="0"/>
            <a:t>TEORÍA DE VERTEDEROS GRUESOS</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1" custLinFactNeighborX="-2857">
        <dgm:presLayoutVars>
          <dgm:bulletEnabled val="1"/>
        </dgm:presLayoutVars>
      </dgm:prSet>
      <dgm:spPr/>
    </dgm:pt>
  </dgm:ptLst>
  <dgm:cxnLst>
    <dgm:cxn modelId="{5932A475-2C2E-4B98-8F22-E4F9481F2148}" type="presOf" srcId="{EF0F3C77-8152-49C2-B5F5-2E229BEF9684}" destId="{7CC7FE61-8259-4C86-A475-B1FACE0FBA98}"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9F68F5AF-301C-4601-8839-D0AFC6B4AA3E}" type="presOf" srcId="{65A42115-C03B-4F05-915A-F7724DBC25F3}" destId="{0F46D210-A855-4483-846F-54B5667526CF}" srcOrd="0" destOrd="0" presId="urn:microsoft.com/office/officeart/2005/8/layout/hList6"/>
    <dgm:cxn modelId="{B257C30B-715D-4D22-9126-8CE898281289}" type="presParOf" srcId="{7CC7FE61-8259-4C86-A475-B1FACE0FBA98}" destId="{0F46D210-A855-4483-846F-54B5667526CF}"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a:solidFill>
          <a:schemeClr val="accent2">
            <a:hueOff val="0"/>
            <a:satOff val="0"/>
            <a:lumOff val="0"/>
            <a:alpha val="20000"/>
          </a:schemeClr>
        </a:solidFill>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dgm:spPr/>
      <dgm:t>
        <a:bodyPr/>
        <a:lstStyle/>
        <a:p>
          <a:r>
            <a:rPr lang="es-AR" b="1" dirty="0"/>
            <a:t>TEORÍA DE VERTEDEROS GRUESOS</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8F895FA2-D116-4272-A070-960772CEAC23}">
      <dgm:prSet phldrT="[Texto]"/>
      <dgm:spPr/>
      <dgm:t>
        <a:bodyPr/>
        <a:lstStyle/>
        <a:p>
          <a:pPr>
            <a:lnSpc>
              <a:spcPct val="150000"/>
            </a:lnSpc>
          </a:pPr>
          <a:r>
            <a:rPr lang="es-AR" b="1" dirty="0"/>
            <a:t>EJERCICIOS PRÁCTICOS EJEMPLO</a:t>
          </a:r>
        </a:p>
      </dgm:t>
    </dgm:pt>
    <dgm:pt modelId="{D9535AD4-E4F8-4F14-A762-6C4DA492FE31}" type="parTrans" cxnId="{556184DD-89E2-48CE-9492-E52543792AEB}">
      <dgm:prSet/>
      <dgm:spPr/>
      <dgm:t>
        <a:bodyPr/>
        <a:lstStyle/>
        <a:p>
          <a:endParaRPr lang="es-AR"/>
        </a:p>
      </dgm:t>
    </dgm:pt>
    <dgm:pt modelId="{771076B0-A889-45CA-9506-2786115B6913}" type="sibTrans" cxnId="{556184DD-89E2-48CE-9492-E52543792AEB}">
      <dgm:prSet/>
      <dgm:spPr/>
      <dgm:t>
        <a:bodyPr/>
        <a:lstStyle/>
        <a:p>
          <a:endParaRPr lang="es-AR"/>
        </a:p>
      </dgm:t>
    </dgm:pt>
    <dgm:pt modelId="{EDDCC3A2-E954-4BF7-971C-FFC185FA8189}">
      <dgm:prSet phldrT="[Texto]"/>
      <dgm:spPr/>
      <dgm:t>
        <a:bodyPr/>
        <a:lstStyle/>
        <a:p>
          <a:pPr>
            <a:lnSpc>
              <a:spcPct val="150000"/>
            </a:lnSpc>
          </a:pPr>
          <a:r>
            <a:rPr lang="es-ES" b="1" dirty="0"/>
            <a:t>TEORÍA DE VERTEDEROS LATERALES</a:t>
          </a:r>
          <a:endParaRPr lang="es-AR" b="1" dirty="0"/>
        </a:p>
      </dgm:t>
    </dgm:pt>
    <dgm:pt modelId="{3A49C4DE-829B-4936-A838-08EBCCD9CAA6}" type="parTrans" cxnId="{90A38FB5-8F51-46EC-8297-96F5E6F5C691}">
      <dgm:prSet/>
      <dgm:spPr/>
      <dgm:t>
        <a:bodyPr/>
        <a:lstStyle/>
        <a:p>
          <a:endParaRPr lang="es-AR"/>
        </a:p>
      </dgm:t>
    </dgm:pt>
    <dgm:pt modelId="{22563D8D-44F8-43E1-A3B6-EBCB36A6DB2F}" type="sibTrans" cxnId="{90A38FB5-8F51-46EC-8297-96F5E6F5C691}">
      <dgm:prSet/>
      <dgm:spPr/>
      <dgm:t>
        <a:bodyPr/>
        <a:lstStyle/>
        <a:p>
          <a:endParaRPr lang="es-AR"/>
        </a:p>
      </dgm:t>
    </dgm:pt>
    <dgm:pt modelId="{A1007B3A-9157-4CFB-A91A-88065B46CB68}">
      <dgm:prSet phldrT="[Texto]"/>
      <dgm:spPr/>
      <dgm:t>
        <a:bodyPr/>
        <a:lstStyle/>
        <a:p>
          <a:pPr>
            <a:lnSpc>
              <a:spcPct val="150000"/>
            </a:lnSpc>
          </a:pPr>
          <a:r>
            <a:rPr lang="es-ES" b="1" dirty="0"/>
            <a:t>EJERCICIOS PRÁCTICOS DE EJEMPLO</a:t>
          </a:r>
          <a:endParaRPr lang="es-AR" b="1" dirty="0"/>
        </a:p>
      </dgm:t>
    </dgm:pt>
    <dgm:pt modelId="{6FFC6973-495D-4403-851D-CD443FD88961}" type="parTrans" cxnId="{ECC822B1-51EB-49B9-83F2-C5ECDB807E7F}">
      <dgm:prSet/>
      <dgm:spPr/>
      <dgm:t>
        <a:bodyPr/>
        <a:lstStyle/>
        <a:p>
          <a:endParaRPr lang="es-AR"/>
        </a:p>
      </dgm:t>
    </dgm:pt>
    <dgm:pt modelId="{F839D96B-E1DB-4AA8-99DA-8833E515BDE4}" type="sibTrans" cxnId="{ECC822B1-51EB-49B9-83F2-C5ECDB807E7F}">
      <dgm:prSet/>
      <dgm:spPr/>
      <dgm:t>
        <a:bodyPr/>
        <a:lstStyle/>
        <a:p>
          <a:endParaRPr lang="es-AR"/>
        </a:p>
      </dgm:t>
    </dgm:pt>
    <dgm:pt modelId="{C79545C8-167D-4CF6-B6FE-E058CB0AE402}">
      <dgm:prSet phldrT="[Texto]"/>
      <dgm:spPr/>
      <dgm:t>
        <a:bodyPr/>
        <a:lstStyle/>
        <a:p>
          <a:pPr>
            <a:lnSpc>
              <a:spcPct val="150000"/>
            </a:lnSpc>
          </a:pPr>
          <a:r>
            <a:rPr lang="es-ES" b="1" dirty="0"/>
            <a:t>ACTIVIDAD DE CLASE</a:t>
          </a:r>
          <a:endParaRPr lang="es-AR" b="1" dirty="0"/>
        </a:p>
      </dgm:t>
    </dgm:pt>
    <dgm:pt modelId="{6224069E-A2BC-4EDF-94A7-30419229D06E}" type="parTrans" cxnId="{3C746225-2D7E-4684-9D6A-92F7483F42D0}">
      <dgm:prSet/>
      <dgm:spPr/>
      <dgm:t>
        <a:bodyPr/>
        <a:lstStyle/>
        <a:p>
          <a:endParaRPr lang="es-AR"/>
        </a:p>
      </dgm:t>
    </dgm:pt>
    <dgm:pt modelId="{14B085F6-3E7F-45E1-AE83-1E0A8D3CE1B7}" type="sibTrans" cxnId="{3C746225-2D7E-4684-9D6A-92F7483F42D0}">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5">
        <dgm:presLayoutVars>
          <dgm:bulletEnabled val="1"/>
        </dgm:presLayoutVars>
      </dgm:prSet>
      <dgm:spPr/>
    </dgm:pt>
    <dgm:pt modelId="{00E93EBF-971E-4B5E-B469-9D9B379349F0}" type="pres">
      <dgm:prSet presAssocID="{24655366-BF42-4DDC-8B2D-BCE57B845AB1}" presName="sibTrans" presStyleCnt="0"/>
      <dgm:spPr/>
    </dgm:pt>
    <dgm:pt modelId="{499BCB3D-63FC-4584-90C9-E5EC4F631F2A}" type="pres">
      <dgm:prSet presAssocID="{8F895FA2-D116-4272-A070-960772CEAC23}" presName="node" presStyleLbl="node1" presStyleIdx="1" presStyleCnt="5" custLinFactNeighborX="21556" custLinFactNeighborY="388">
        <dgm:presLayoutVars>
          <dgm:bulletEnabled val="1"/>
        </dgm:presLayoutVars>
      </dgm:prSet>
      <dgm:spPr/>
    </dgm:pt>
    <dgm:pt modelId="{29532246-13CA-4195-B64F-4F60A9E2252A}" type="pres">
      <dgm:prSet presAssocID="{771076B0-A889-45CA-9506-2786115B6913}" presName="sibTrans" presStyleCnt="0"/>
      <dgm:spPr/>
    </dgm:pt>
    <dgm:pt modelId="{372B8FDE-5DF0-4409-95E6-A145DCF7DB43}" type="pres">
      <dgm:prSet presAssocID="{EDDCC3A2-E954-4BF7-971C-FFC185FA8189}" presName="node" presStyleLbl="node1" presStyleIdx="2" presStyleCnt="5">
        <dgm:presLayoutVars>
          <dgm:bulletEnabled val="1"/>
        </dgm:presLayoutVars>
      </dgm:prSet>
      <dgm:spPr/>
    </dgm:pt>
    <dgm:pt modelId="{9655E283-A2B3-47C3-818B-CBA1CD89971B}" type="pres">
      <dgm:prSet presAssocID="{22563D8D-44F8-43E1-A3B6-EBCB36A6DB2F}" presName="sibTrans" presStyleCnt="0"/>
      <dgm:spPr/>
    </dgm:pt>
    <dgm:pt modelId="{DAF413E7-4CA9-4744-810B-5D8A6CF431C8}" type="pres">
      <dgm:prSet presAssocID="{A1007B3A-9157-4CFB-A91A-88065B46CB68}" presName="node" presStyleLbl="node1" presStyleIdx="3" presStyleCnt="5">
        <dgm:presLayoutVars>
          <dgm:bulletEnabled val="1"/>
        </dgm:presLayoutVars>
      </dgm:prSet>
      <dgm:spPr/>
    </dgm:pt>
    <dgm:pt modelId="{CE0CEFAC-C443-4CC2-8098-251CCE2E3C17}" type="pres">
      <dgm:prSet presAssocID="{F839D96B-E1DB-4AA8-99DA-8833E515BDE4}" presName="sibTrans" presStyleCnt="0"/>
      <dgm:spPr/>
    </dgm:pt>
    <dgm:pt modelId="{7CA17910-4A4A-4AD7-B593-1E2F41F5F949}" type="pres">
      <dgm:prSet presAssocID="{C79545C8-167D-4CF6-B6FE-E058CB0AE402}" presName="node" presStyleLbl="node1" presStyleIdx="4" presStyleCnt="5">
        <dgm:presLayoutVars>
          <dgm:bulletEnabled val="1"/>
        </dgm:presLayoutVars>
      </dgm:prSet>
      <dgm:spPr/>
    </dgm:pt>
  </dgm:ptLst>
  <dgm:cxnLst>
    <dgm:cxn modelId="{449CD718-4CA6-4A27-9844-40196AE3A171}" type="presOf" srcId="{A1007B3A-9157-4CFB-A91A-88065B46CB68}" destId="{DAF413E7-4CA9-4744-810B-5D8A6CF431C8}" srcOrd="0" destOrd="0" presId="urn:microsoft.com/office/officeart/2005/8/layout/hList6"/>
    <dgm:cxn modelId="{3C746225-2D7E-4684-9D6A-92F7483F42D0}" srcId="{EF0F3C77-8152-49C2-B5F5-2E229BEF9684}" destId="{C79545C8-167D-4CF6-B6FE-E058CB0AE402}" srcOrd="4" destOrd="0" parTransId="{6224069E-A2BC-4EDF-94A7-30419229D06E}" sibTransId="{14B085F6-3E7F-45E1-AE83-1E0A8D3CE1B7}"/>
    <dgm:cxn modelId="{209CF829-A9E6-447A-9176-EED800D6B3ED}" type="presOf" srcId="{65A42115-C03B-4F05-915A-F7724DBC25F3}" destId="{0F46D210-A855-4483-846F-54B5667526CF}" srcOrd="0" destOrd="0" presId="urn:microsoft.com/office/officeart/2005/8/layout/hList6"/>
    <dgm:cxn modelId="{C69AC75F-ADBD-440B-952F-C76F318A8318}" type="presOf" srcId="{8F895FA2-D116-4272-A070-960772CEAC23}" destId="{499BCB3D-63FC-4584-90C9-E5EC4F631F2A}" srcOrd="0" destOrd="0" presId="urn:microsoft.com/office/officeart/2005/8/layout/hList6"/>
    <dgm:cxn modelId="{CB22CB58-6F04-4C1F-94AD-80BA7F867C3A}" type="presOf" srcId="{EDDCC3A2-E954-4BF7-971C-FFC185FA8189}" destId="{372B8FDE-5DF0-4409-95E6-A145DCF7DB43}"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ECC822B1-51EB-49B9-83F2-C5ECDB807E7F}" srcId="{EF0F3C77-8152-49C2-B5F5-2E229BEF9684}" destId="{A1007B3A-9157-4CFB-A91A-88065B46CB68}" srcOrd="3" destOrd="0" parTransId="{6FFC6973-495D-4403-851D-CD443FD88961}" sibTransId="{F839D96B-E1DB-4AA8-99DA-8833E515BDE4}"/>
    <dgm:cxn modelId="{90A38FB5-8F51-46EC-8297-96F5E6F5C691}" srcId="{EF0F3C77-8152-49C2-B5F5-2E229BEF9684}" destId="{EDDCC3A2-E954-4BF7-971C-FFC185FA8189}" srcOrd="2" destOrd="0" parTransId="{3A49C4DE-829B-4936-A838-08EBCCD9CAA6}" sibTransId="{22563D8D-44F8-43E1-A3B6-EBCB36A6DB2F}"/>
    <dgm:cxn modelId="{3CBA8AC7-AB73-499A-9FAA-2CD9DDB287EE}" type="presOf" srcId="{C79545C8-167D-4CF6-B6FE-E058CB0AE402}" destId="{7CA17910-4A4A-4AD7-B593-1E2F41F5F949}" srcOrd="0" destOrd="0" presId="urn:microsoft.com/office/officeart/2005/8/layout/hList6"/>
    <dgm:cxn modelId="{556184DD-89E2-48CE-9492-E52543792AEB}" srcId="{EF0F3C77-8152-49C2-B5F5-2E229BEF9684}" destId="{8F895FA2-D116-4272-A070-960772CEAC23}" srcOrd="1" destOrd="0" parTransId="{D9535AD4-E4F8-4F14-A762-6C4DA492FE31}" sibTransId="{771076B0-A889-45CA-9506-2786115B6913}"/>
    <dgm:cxn modelId="{376552E4-B446-48D2-A411-4F97D7949377}" type="presOf" srcId="{EF0F3C77-8152-49C2-B5F5-2E229BEF9684}" destId="{7CC7FE61-8259-4C86-A475-B1FACE0FBA98}" srcOrd="0" destOrd="0" presId="urn:microsoft.com/office/officeart/2005/8/layout/hList6"/>
    <dgm:cxn modelId="{190BCC42-1D3C-4D92-B4A3-7B88F04645BF}" type="presParOf" srcId="{7CC7FE61-8259-4C86-A475-B1FACE0FBA98}" destId="{0F46D210-A855-4483-846F-54B5667526CF}" srcOrd="0" destOrd="0" presId="urn:microsoft.com/office/officeart/2005/8/layout/hList6"/>
    <dgm:cxn modelId="{74DC8565-2C8E-4BFE-97F3-D6FA314AAF55}" type="presParOf" srcId="{7CC7FE61-8259-4C86-A475-B1FACE0FBA98}" destId="{00E93EBF-971E-4B5E-B469-9D9B379349F0}" srcOrd="1" destOrd="0" presId="urn:microsoft.com/office/officeart/2005/8/layout/hList6"/>
    <dgm:cxn modelId="{288C0FB4-05B7-4630-9E1B-A20A09903A86}" type="presParOf" srcId="{7CC7FE61-8259-4C86-A475-B1FACE0FBA98}" destId="{499BCB3D-63FC-4584-90C9-E5EC4F631F2A}" srcOrd="2" destOrd="0" presId="urn:microsoft.com/office/officeart/2005/8/layout/hList6"/>
    <dgm:cxn modelId="{C879879C-6574-48CD-8A20-34B8708DC4A9}" type="presParOf" srcId="{7CC7FE61-8259-4C86-A475-B1FACE0FBA98}" destId="{29532246-13CA-4195-B64F-4F60A9E2252A}" srcOrd="3" destOrd="0" presId="urn:microsoft.com/office/officeart/2005/8/layout/hList6"/>
    <dgm:cxn modelId="{55D2CDAC-B187-4485-8FB2-57B920798496}" type="presParOf" srcId="{7CC7FE61-8259-4C86-A475-B1FACE0FBA98}" destId="{372B8FDE-5DF0-4409-95E6-A145DCF7DB43}" srcOrd="4" destOrd="0" presId="urn:microsoft.com/office/officeart/2005/8/layout/hList6"/>
    <dgm:cxn modelId="{7618DCAB-6C32-4868-81FC-CA2DCE59653A}" type="presParOf" srcId="{7CC7FE61-8259-4C86-A475-B1FACE0FBA98}" destId="{9655E283-A2B3-47C3-818B-CBA1CD89971B}" srcOrd="5" destOrd="0" presId="urn:microsoft.com/office/officeart/2005/8/layout/hList6"/>
    <dgm:cxn modelId="{EBA19C91-80B0-4CAC-821F-81CA2864C342}" type="presParOf" srcId="{7CC7FE61-8259-4C86-A475-B1FACE0FBA98}" destId="{DAF413E7-4CA9-4744-810B-5D8A6CF431C8}" srcOrd="6" destOrd="0" presId="urn:microsoft.com/office/officeart/2005/8/layout/hList6"/>
    <dgm:cxn modelId="{A194E0DB-7615-4481-9186-35415C3C83CC}" type="presParOf" srcId="{7CC7FE61-8259-4C86-A475-B1FACE0FBA98}" destId="{CE0CEFAC-C443-4CC2-8098-251CCE2E3C17}" srcOrd="7" destOrd="0" presId="urn:microsoft.com/office/officeart/2005/8/layout/hList6"/>
    <dgm:cxn modelId="{2E66F952-69F1-42AD-B3FE-B270220E6D45}" type="presParOf" srcId="{7CC7FE61-8259-4C86-A475-B1FACE0FBA98}" destId="{7CA17910-4A4A-4AD7-B593-1E2F41F5F94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custT="1"/>
      <dgm:spPr>
        <a:solidFill>
          <a:srgbClr val="D8B25C">
            <a:hueOff val="7484979"/>
            <a:satOff val="-41387"/>
            <a:lumOff val="-3529"/>
            <a:alphaOff val="0"/>
          </a:srgbClr>
        </a:solidFill>
        <a:ln w="11429" cap="flat" cmpd="sng" algn="ctr">
          <a:solidFill>
            <a:prstClr val="white">
              <a:hueOff val="0"/>
              <a:satOff val="0"/>
              <a:lumOff val="0"/>
              <a:alphaOff val="0"/>
            </a:prstClr>
          </a:solidFill>
          <a:prstDash val="sysDash"/>
        </a:ln>
        <a:effectLst/>
      </dgm:spPr>
      <dgm:t>
        <a:bodyPr spcFirstLastPara="0" vert="horz" wrap="square" lIns="107950" tIns="0" rIns="110728" bIns="0" numCol="1" spcCol="1270" anchor="ctr" anchorCtr="0"/>
        <a:lstStyle/>
        <a:p>
          <a:pPr marL="0" lvl="0" indent="0" algn="ctr" defTabSz="755650">
            <a:lnSpc>
              <a:spcPct val="150000"/>
            </a:lnSpc>
            <a:spcBef>
              <a:spcPct val="0"/>
            </a:spcBef>
            <a:spcAft>
              <a:spcPct val="35000"/>
            </a:spcAft>
            <a:buNone/>
          </a:pPr>
          <a:r>
            <a:rPr lang="es-ES" sz="1700" b="1" kern="1200" dirty="0">
              <a:solidFill>
                <a:prstClr val="white"/>
              </a:solidFill>
              <a:latin typeface="Georgia"/>
              <a:ea typeface="+mn-ea"/>
              <a:cs typeface="+mn-cs"/>
            </a:rPr>
            <a:t>ACTIVIDAD DE CLASE</a:t>
          </a:r>
          <a:endParaRPr lang="es-AR" sz="1700" b="1" kern="1200" dirty="0">
            <a:solidFill>
              <a:prstClr val="white"/>
            </a:solidFill>
            <a:latin typeface="Georgia"/>
            <a:ea typeface="+mn-ea"/>
            <a:cs typeface="+mn-cs"/>
          </a:endParaRPr>
        </a:p>
      </dgm:t>
    </dgm:pt>
    <dgm:pt modelId="{168F8F95-A81C-4F87-B9BD-38C2A2107BF3}" type="parTrans" cxnId="{BACD4BA3-2D64-4C2E-BC3B-B06A55B7E3DA}">
      <dgm:prSet/>
      <dgm:spPr/>
      <dgm:t>
        <a:bodyPr/>
        <a:lstStyle/>
        <a:p>
          <a:endParaRPr lang="es-AR" sz="1800"/>
        </a:p>
      </dgm:t>
    </dgm:pt>
    <dgm:pt modelId="{24655366-BF42-4DDC-8B2D-BCE57B845AB1}" type="sibTrans" cxnId="{BACD4BA3-2D64-4C2E-BC3B-B06A55B7E3DA}">
      <dgm:prSet/>
      <dgm:spPr/>
      <dgm:t>
        <a:bodyPr/>
        <a:lstStyle/>
        <a:p>
          <a:endParaRPr lang="es-AR" sz="1800"/>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1" custLinFactNeighborX="-2857">
        <dgm:presLayoutVars>
          <dgm:bulletEnabled val="1"/>
        </dgm:presLayoutVars>
      </dgm:prSet>
      <dgm:spPr>
        <a:xfrm rot="16200000">
          <a:off x="-377860" y="377860"/>
          <a:ext cx="3276000" cy="2520280"/>
        </a:xfrm>
        <a:prstGeom prst="flowChartManualOperation">
          <a:avLst/>
        </a:prstGeom>
      </dgm:spPr>
    </dgm:pt>
  </dgm:ptLst>
  <dgm:cxnLst>
    <dgm:cxn modelId="{3391CB4C-9015-4ABD-AE02-A53F9F513143}" type="presOf" srcId="{EF0F3C77-8152-49C2-B5F5-2E229BEF9684}" destId="{7CC7FE61-8259-4C86-A475-B1FACE0FBA98}"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65902DBA-A65E-42FD-B372-9CFD2564FB96}" type="presOf" srcId="{65A42115-C03B-4F05-915A-F7724DBC25F3}" destId="{0F46D210-A855-4483-846F-54B5667526CF}" srcOrd="0" destOrd="0" presId="urn:microsoft.com/office/officeart/2005/8/layout/hList6"/>
    <dgm:cxn modelId="{E94771B1-22FC-48D3-9AB1-18568E2EF6BF}" type="presParOf" srcId="{7CC7FE61-8259-4C86-A475-B1FACE0FBA98}" destId="{0F46D210-A855-4483-846F-54B5667526CF}"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C4581-CE38-4628-9C8A-974317B732D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AR"/>
        </a:p>
      </dgm:t>
    </dgm:pt>
    <dgm:pt modelId="{3E65ED73-7E61-4392-A61E-92FCA3C0C7B3}">
      <dgm:prSet phldrT="[Texto]" custT="1"/>
      <dgm:spPr/>
      <dgm:t>
        <a:bodyPr/>
        <a:lstStyle/>
        <a:p>
          <a:r>
            <a:rPr lang="es-ES" sz="3200" dirty="0"/>
            <a:t>Embocadura</a:t>
          </a:r>
          <a:endParaRPr lang="es-AR" sz="3200" dirty="0"/>
        </a:p>
      </dgm:t>
    </dgm:pt>
    <dgm:pt modelId="{4F072ABE-156D-4C43-B75C-92BD77158044}" type="parTrans" cxnId="{6A3D5685-C4F8-4C50-9653-0C229A45AEEB}">
      <dgm:prSet/>
      <dgm:spPr/>
      <dgm:t>
        <a:bodyPr/>
        <a:lstStyle/>
        <a:p>
          <a:endParaRPr lang="es-AR"/>
        </a:p>
      </dgm:t>
    </dgm:pt>
    <dgm:pt modelId="{9ED913BD-2D6A-4306-910E-83AD27BB8886}" type="sibTrans" cxnId="{6A3D5685-C4F8-4C50-9653-0C229A45AEEB}">
      <dgm:prSet/>
      <dgm:spPr/>
      <dgm:t>
        <a:bodyPr/>
        <a:lstStyle/>
        <a:p>
          <a:endParaRPr lang="es-AR"/>
        </a:p>
      </dgm:t>
    </dgm:pt>
    <dgm:pt modelId="{B8242DD7-31EC-4ABB-B7FF-D572CE4E1D81}">
      <dgm:prSet phldrT="[Texto]"/>
      <dgm:spPr/>
      <dgm:t>
        <a:bodyPr/>
        <a:lstStyle/>
        <a:p>
          <a:r>
            <a:rPr lang="es-ES" dirty="0"/>
            <a:t>Estrechamiento brusco</a:t>
          </a:r>
        </a:p>
      </dgm:t>
    </dgm:pt>
    <dgm:pt modelId="{EFBFBE4E-101A-484C-9952-ACABD033D4E4}" type="parTrans" cxnId="{6B7C0938-065E-495F-9394-67ACC35A4D25}">
      <dgm:prSet/>
      <dgm:spPr/>
      <dgm:t>
        <a:bodyPr/>
        <a:lstStyle/>
        <a:p>
          <a:endParaRPr lang="es-AR"/>
        </a:p>
      </dgm:t>
    </dgm:pt>
    <dgm:pt modelId="{5D5AB62E-0BDD-4950-A930-EA7B87A99162}" type="sibTrans" cxnId="{6B7C0938-065E-495F-9394-67ACC35A4D25}">
      <dgm:prSet/>
      <dgm:spPr/>
      <dgm:t>
        <a:bodyPr/>
        <a:lstStyle/>
        <a:p>
          <a:endParaRPr lang="es-AR"/>
        </a:p>
      </dgm:t>
    </dgm:pt>
    <dgm:pt modelId="{A5668D48-4EFB-4AF5-B0ED-EDAFFFCD14D3}">
      <dgm:prSet phldrT="[Texto]"/>
      <dgm:spPr/>
      <dgm:t>
        <a:bodyPr/>
        <a:lstStyle/>
        <a:p>
          <a:r>
            <a:rPr lang="es-ES" dirty="0"/>
            <a:t>Determinada experimentalmente</a:t>
          </a:r>
          <a:endParaRPr lang="es-AR" dirty="0"/>
        </a:p>
      </dgm:t>
    </dgm:pt>
    <dgm:pt modelId="{30CFDC9D-504B-4C94-B019-542135B3AF02}" type="parTrans" cxnId="{AECF5305-AED1-4880-910A-1E6A7A07C03D}">
      <dgm:prSet/>
      <dgm:spPr/>
      <dgm:t>
        <a:bodyPr/>
        <a:lstStyle/>
        <a:p>
          <a:endParaRPr lang="es-AR"/>
        </a:p>
      </dgm:t>
    </dgm:pt>
    <dgm:pt modelId="{4430C690-810B-4E36-9577-DFECE51D4C0A}" type="sibTrans" cxnId="{AECF5305-AED1-4880-910A-1E6A7A07C03D}">
      <dgm:prSet/>
      <dgm:spPr/>
      <dgm:t>
        <a:bodyPr/>
        <a:lstStyle/>
        <a:p>
          <a:endParaRPr lang="es-AR"/>
        </a:p>
      </dgm:t>
    </dgm:pt>
    <dgm:pt modelId="{A7954B3F-21DB-4409-A185-D12059CB948C}">
      <dgm:prSet phldrT="[Texto]"/>
      <dgm:spPr/>
      <dgm:t>
        <a:bodyPr/>
        <a:lstStyle/>
        <a:p>
          <a:r>
            <a:rPr lang="es-ES" dirty="0"/>
            <a:t>Depende de la forma</a:t>
          </a:r>
          <a:endParaRPr lang="es-AR" dirty="0"/>
        </a:p>
      </dgm:t>
    </dgm:pt>
    <dgm:pt modelId="{F5E22198-B82F-4F24-8EB7-611C364EF0AE}" type="parTrans" cxnId="{6DDE5AE2-B1E9-4B22-B4D9-F2F0881BA426}">
      <dgm:prSet/>
      <dgm:spPr/>
      <dgm:t>
        <a:bodyPr/>
        <a:lstStyle/>
        <a:p>
          <a:endParaRPr lang="es-AR"/>
        </a:p>
      </dgm:t>
    </dgm:pt>
    <dgm:pt modelId="{AFC66DCC-CCDA-4F68-97E7-ECDC6CF56F55}" type="sibTrans" cxnId="{6DDE5AE2-B1E9-4B22-B4D9-F2F0881BA426}">
      <dgm:prSet/>
      <dgm:spPr/>
      <dgm:t>
        <a:bodyPr/>
        <a:lstStyle/>
        <a:p>
          <a:endParaRPr lang="es-AR"/>
        </a:p>
      </dgm:t>
    </dgm:pt>
    <dgm:pt modelId="{C8D8E679-D794-46D7-AE66-25809EB49619}">
      <dgm:prSet phldrT="[Texto]" custT="1"/>
      <dgm:spPr/>
      <dgm:t>
        <a:bodyPr/>
        <a:lstStyle/>
        <a:p>
          <a:r>
            <a:rPr lang="es-ES" sz="3200" dirty="0"/>
            <a:t>Frotamiento</a:t>
          </a:r>
          <a:endParaRPr lang="es-AR" sz="3200" dirty="0"/>
        </a:p>
      </dgm:t>
    </dgm:pt>
    <dgm:pt modelId="{A347CAEE-583F-436C-91BF-71FC15A71C40}" type="parTrans" cxnId="{53DD9755-3524-4991-B622-25AEB03E6018}">
      <dgm:prSet/>
      <dgm:spPr/>
      <dgm:t>
        <a:bodyPr/>
        <a:lstStyle/>
        <a:p>
          <a:endParaRPr lang="es-AR"/>
        </a:p>
      </dgm:t>
    </dgm:pt>
    <dgm:pt modelId="{80A93733-F382-4872-BBC2-FF4F8A3E8E19}" type="sibTrans" cxnId="{53DD9755-3524-4991-B622-25AEB03E6018}">
      <dgm:prSet/>
      <dgm:spPr/>
      <dgm:t>
        <a:bodyPr/>
        <a:lstStyle/>
        <a:p>
          <a:endParaRPr lang="es-AR"/>
        </a:p>
      </dgm:t>
    </dgm:pt>
    <dgm:pt modelId="{A4B5CD25-D68C-4C29-ACE1-033E77C52A7B}">
      <dgm:prSet phldrT="[Texto]"/>
      <dgm:spPr/>
      <dgm:t>
        <a:bodyPr/>
        <a:lstStyle/>
        <a:p>
          <a:r>
            <a:rPr lang="es-ES" dirty="0"/>
            <a:t>Pérdidas por conducción</a:t>
          </a:r>
          <a:endParaRPr lang="es-AR" dirty="0"/>
        </a:p>
      </dgm:t>
    </dgm:pt>
    <dgm:pt modelId="{CCE2ABE4-0E76-4670-9352-2BE81F2F9FC6}" type="parTrans" cxnId="{8F5A54FD-2079-493B-9A52-DEB7EEF34F9D}">
      <dgm:prSet/>
      <dgm:spPr/>
      <dgm:t>
        <a:bodyPr/>
        <a:lstStyle/>
        <a:p>
          <a:endParaRPr lang="es-AR"/>
        </a:p>
      </dgm:t>
    </dgm:pt>
    <dgm:pt modelId="{59E27D34-D70C-447B-92FF-168179F831EF}" type="sibTrans" cxnId="{8F5A54FD-2079-493B-9A52-DEB7EEF34F9D}">
      <dgm:prSet/>
      <dgm:spPr/>
      <dgm:t>
        <a:bodyPr/>
        <a:lstStyle/>
        <a:p>
          <a:endParaRPr lang="es-AR"/>
        </a:p>
      </dgm:t>
    </dgm:pt>
    <dgm:pt modelId="{70B248EB-9BBC-45FB-8F77-F7F94E6FB68E}">
      <dgm:prSet phldrT="[Texto]"/>
      <dgm:spPr/>
      <dgm:t>
        <a:bodyPr/>
        <a:lstStyle/>
        <a:p>
          <a:r>
            <a:rPr lang="es-ES" dirty="0"/>
            <a:t>Similar a pérdidas en canales</a:t>
          </a:r>
          <a:endParaRPr lang="es-AR" dirty="0"/>
        </a:p>
      </dgm:t>
    </dgm:pt>
    <dgm:pt modelId="{3F1F7E55-7CB9-4CE3-BE8D-EBF3A6458692}" type="parTrans" cxnId="{A04EC28D-AE7E-4820-AE82-E7A49DE9CBD0}">
      <dgm:prSet/>
      <dgm:spPr/>
      <dgm:t>
        <a:bodyPr/>
        <a:lstStyle/>
        <a:p>
          <a:endParaRPr lang="es-AR"/>
        </a:p>
      </dgm:t>
    </dgm:pt>
    <dgm:pt modelId="{171939D5-F9DE-43C3-9C09-902506513A94}" type="sibTrans" cxnId="{A04EC28D-AE7E-4820-AE82-E7A49DE9CBD0}">
      <dgm:prSet/>
      <dgm:spPr/>
      <dgm:t>
        <a:bodyPr/>
        <a:lstStyle/>
        <a:p>
          <a:endParaRPr lang="es-AR"/>
        </a:p>
      </dgm:t>
    </dgm:pt>
    <dgm:pt modelId="{FA916958-7BAA-4A31-AA71-1224D0C33A9B}">
      <dgm:prSet phldrT="[Texto]"/>
      <dgm:spPr/>
      <dgm:t>
        <a:bodyPr/>
        <a:lstStyle/>
        <a:p>
          <a:r>
            <a:rPr lang="es-ES" dirty="0"/>
            <a:t>Depende del material (J) y longitud</a:t>
          </a:r>
          <a:endParaRPr lang="es-AR" dirty="0"/>
        </a:p>
      </dgm:t>
    </dgm:pt>
    <dgm:pt modelId="{723D6C3E-EFBF-4CEA-8BFD-C5D50C0571E6}" type="parTrans" cxnId="{1236C3EA-4612-4515-9282-C50A97A4689B}">
      <dgm:prSet/>
      <dgm:spPr/>
      <dgm:t>
        <a:bodyPr/>
        <a:lstStyle/>
        <a:p>
          <a:endParaRPr lang="es-AR"/>
        </a:p>
      </dgm:t>
    </dgm:pt>
    <dgm:pt modelId="{4522E253-3032-4E75-8428-F23DFF8504A2}" type="sibTrans" cxnId="{1236C3EA-4612-4515-9282-C50A97A4689B}">
      <dgm:prSet/>
      <dgm:spPr/>
      <dgm:t>
        <a:bodyPr/>
        <a:lstStyle/>
        <a:p>
          <a:endParaRPr lang="es-AR"/>
        </a:p>
      </dgm:t>
    </dgm:pt>
    <dgm:pt modelId="{5695D998-807E-430E-A7A8-2E314FED0E89}" type="pres">
      <dgm:prSet presAssocID="{5A2C4581-CE38-4628-9C8A-974317B732D3}" presName="layout" presStyleCnt="0">
        <dgm:presLayoutVars>
          <dgm:chMax/>
          <dgm:chPref/>
          <dgm:dir/>
          <dgm:resizeHandles/>
        </dgm:presLayoutVars>
      </dgm:prSet>
      <dgm:spPr/>
    </dgm:pt>
    <dgm:pt modelId="{4BCC7423-5EC4-4101-A0DB-1570C195ED2E}" type="pres">
      <dgm:prSet presAssocID="{3E65ED73-7E61-4392-A61E-92FCA3C0C7B3}" presName="root" presStyleCnt="0">
        <dgm:presLayoutVars>
          <dgm:chMax/>
          <dgm:chPref/>
        </dgm:presLayoutVars>
      </dgm:prSet>
      <dgm:spPr/>
    </dgm:pt>
    <dgm:pt modelId="{25DC30E1-E08C-4CFA-8226-7B48D3947D79}" type="pres">
      <dgm:prSet presAssocID="{3E65ED73-7E61-4392-A61E-92FCA3C0C7B3}" presName="rootComposite" presStyleCnt="0">
        <dgm:presLayoutVars/>
      </dgm:prSet>
      <dgm:spPr/>
    </dgm:pt>
    <dgm:pt modelId="{AD9A6B59-0B2B-4EFA-86EC-A19A14786A3D}" type="pres">
      <dgm:prSet presAssocID="{3E65ED73-7E61-4392-A61E-92FCA3C0C7B3}" presName="ParentAccent" presStyleLbl="alignNode1" presStyleIdx="0" presStyleCnt="2"/>
      <dgm:spPr/>
    </dgm:pt>
    <dgm:pt modelId="{D2B272AF-9B09-4B2D-BA29-FC3FA423A488}" type="pres">
      <dgm:prSet presAssocID="{3E65ED73-7E61-4392-A61E-92FCA3C0C7B3}" presName="ParentSmallAccent" presStyleLbl="fgAcc1" presStyleIdx="0" presStyleCnt="2"/>
      <dgm:spPr/>
    </dgm:pt>
    <dgm:pt modelId="{5BD61C30-941E-43E9-849F-2529A762DCD1}" type="pres">
      <dgm:prSet presAssocID="{3E65ED73-7E61-4392-A61E-92FCA3C0C7B3}" presName="Parent" presStyleLbl="revTx" presStyleIdx="0" presStyleCnt="8">
        <dgm:presLayoutVars>
          <dgm:chMax/>
          <dgm:chPref val="4"/>
          <dgm:bulletEnabled val="1"/>
        </dgm:presLayoutVars>
      </dgm:prSet>
      <dgm:spPr/>
    </dgm:pt>
    <dgm:pt modelId="{1CD56C9A-08B9-455A-8487-E1BAFAB46180}" type="pres">
      <dgm:prSet presAssocID="{3E65ED73-7E61-4392-A61E-92FCA3C0C7B3}" presName="childShape" presStyleCnt="0">
        <dgm:presLayoutVars>
          <dgm:chMax val="0"/>
          <dgm:chPref val="0"/>
        </dgm:presLayoutVars>
      </dgm:prSet>
      <dgm:spPr/>
    </dgm:pt>
    <dgm:pt modelId="{6A3EEF46-5B2B-4F98-BDD7-79597F2603DA}" type="pres">
      <dgm:prSet presAssocID="{B8242DD7-31EC-4ABB-B7FF-D572CE4E1D81}" presName="childComposite" presStyleCnt="0">
        <dgm:presLayoutVars>
          <dgm:chMax val="0"/>
          <dgm:chPref val="0"/>
        </dgm:presLayoutVars>
      </dgm:prSet>
      <dgm:spPr/>
    </dgm:pt>
    <dgm:pt modelId="{061564D0-4CAC-4730-B245-9371001A23EB}" type="pres">
      <dgm:prSet presAssocID="{B8242DD7-31EC-4ABB-B7FF-D572CE4E1D81}" presName="ChildAccent" presStyleLbl="solidFgAcc1" presStyleIdx="0" presStyleCnt="6"/>
      <dgm:spPr/>
    </dgm:pt>
    <dgm:pt modelId="{EAF82852-1DAD-4FDE-B03B-923595C1CFC5}" type="pres">
      <dgm:prSet presAssocID="{B8242DD7-31EC-4ABB-B7FF-D572CE4E1D81}" presName="Child" presStyleLbl="revTx" presStyleIdx="1" presStyleCnt="8">
        <dgm:presLayoutVars>
          <dgm:chMax val="0"/>
          <dgm:chPref val="0"/>
          <dgm:bulletEnabled val="1"/>
        </dgm:presLayoutVars>
      </dgm:prSet>
      <dgm:spPr/>
    </dgm:pt>
    <dgm:pt modelId="{F4534CC9-18FD-4966-A6A7-C04076C3DF62}" type="pres">
      <dgm:prSet presAssocID="{A5668D48-4EFB-4AF5-B0ED-EDAFFFCD14D3}" presName="childComposite" presStyleCnt="0">
        <dgm:presLayoutVars>
          <dgm:chMax val="0"/>
          <dgm:chPref val="0"/>
        </dgm:presLayoutVars>
      </dgm:prSet>
      <dgm:spPr/>
    </dgm:pt>
    <dgm:pt modelId="{7E61A73C-4462-439A-B434-C7EFE79EEDB5}" type="pres">
      <dgm:prSet presAssocID="{A5668D48-4EFB-4AF5-B0ED-EDAFFFCD14D3}" presName="ChildAccent" presStyleLbl="solidFgAcc1" presStyleIdx="1" presStyleCnt="6"/>
      <dgm:spPr/>
    </dgm:pt>
    <dgm:pt modelId="{01447E03-DFD4-4480-BA63-571A58EB1CDA}" type="pres">
      <dgm:prSet presAssocID="{A5668D48-4EFB-4AF5-B0ED-EDAFFFCD14D3}" presName="Child" presStyleLbl="revTx" presStyleIdx="2" presStyleCnt="8">
        <dgm:presLayoutVars>
          <dgm:chMax val="0"/>
          <dgm:chPref val="0"/>
          <dgm:bulletEnabled val="1"/>
        </dgm:presLayoutVars>
      </dgm:prSet>
      <dgm:spPr/>
    </dgm:pt>
    <dgm:pt modelId="{1A76FE4B-CCD0-4540-8A74-9CD97B93AC51}" type="pres">
      <dgm:prSet presAssocID="{A7954B3F-21DB-4409-A185-D12059CB948C}" presName="childComposite" presStyleCnt="0">
        <dgm:presLayoutVars>
          <dgm:chMax val="0"/>
          <dgm:chPref val="0"/>
        </dgm:presLayoutVars>
      </dgm:prSet>
      <dgm:spPr/>
    </dgm:pt>
    <dgm:pt modelId="{2E640319-6377-4773-924E-F5D8AC8F11D3}" type="pres">
      <dgm:prSet presAssocID="{A7954B3F-21DB-4409-A185-D12059CB948C}" presName="ChildAccent" presStyleLbl="solidFgAcc1" presStyleIdx="2" presStyleCnt="6"/>
      <dgm:spPr/>
    </dgm:pt>
    <dgm:pt modelId="{BB5DEA49-AD18-4C55-97B3-64B0C19D2691}" type="pres">
      <dgm:prSet presAssocID="{A7954B3F-21DB-4409-A185-D12059CB948C}" presName="Child" presStyleLbl="revTx" presStyleIdx="3" presStyleCnt="8">
        <dgm:presLayoutVars>
          <dgm:chMax val="0"/>
          <dgm:chPref val="0"/>
          <dgm:bulletEnabled val="1"/>
        </dgm:presLayoutVars>
      </dgm:prSet>
      <dgm:spPr/>
    </dgm:pt>
    <dgm:pt modelId="{1C353AF3-08B8-4A96-8B72-E4CC9A65065A}" type="pres">
      <dgm:prSet presAssocID="{C8D8E679-D794-46D7-AE66-25809EB49619}" presName="root" presStyleCnt="0">
        <dgm:presLayoutVars>
          <dgm:chMax/>
          <dgm:chPref/>
        </dgm:presLayoutVars>
      </dgm:prSet>
      <dgm:spPr/>
    </dgm:pt>
    <dgm:pt modelId="{C5C5293E-4C6D-4742-90F2-2E1C1EC2D2CF}" type="pres">
      <dgm:prSet presAssocID="{C8D8E679-D794-46D7-AE66-25809EB49619}" presName="rootComposite" presStyleCnt="0">
        <dgm:presLayoutVars/>
      </dgm:prSet>
      <dgm:spPr/>
    </dgm:pt>
    <dgm:pt modelId="{291393D3-EA1F-442A-8D0C-EB032B095068}" type="pres">
      <dgm:prSet presAssocID="{C8D8E679-D794-46D7-AE66-25809EB49619}" presName="ParentAccent" presStyleLbl="alignNode1" presStyleIdx="1" presStyleCnt="2"/>
      <dgm:spPr/>
    </dgm:pt>
    <dgm:pt modelId="{45884AF4-66A2-4F98-A1CF-6A46D0ADD641}" type="pres">
      <dgm:prSet presAssocID="{C8D8E679-D794-46D7-AE66-25809EB49619}" presName="ParentSmallAccent" presStyleLbl="fgAcc1" presStyleIdx="1" presStyleCnt="2"/>
      <dgm:spPr/>
    </dgm:pt>
    <dgm:pt modelId="{4121EB8D-38F5-4CBB-80D9-28F6B7020D07}" type="pres">
      <dgm:prSet presAssocID="{C8D8E679-D794-46D7-AE66-25809EB49619}" presName="Parent" presStyleLbl="revTx" presStyleIdx="4" presStyleCnt="8">
        <dgm:presLayoutVars>
          <dgm:chMax/>
          <dgm:chPref val="4"/>
          <dgm:bulletEnabled val="1"/>
        </dgm:presLayoutVars>
      </dgm:prSet>
      <dgm:spPr/>
    </dgm:pt>
    <dgm:pt modelId="{FED98275-99A4-400B-9E32-2C9B44FF414F}" type="pres">
      <dgm:prSet presAssocID="{C8D8E679-D794-46D7-AE66-25809EB49619}" presName="childShape" presStyleCnt="0">
        <dgm:presLayoutVars>
          <dgm:chMax val="0"/>
          <dgm:chPref val="0"/>
        </dgm:presLayoutVars>
      </dgm:prSet>
      <dgm:spPr/>
    </dgm:pt>
    <dgm:pt modelId="{7879F204-F4A8-4DBE-A8F8-1B4573E61640}" type="pres">
      <dgm:prSet presAssocID="{A4B5CD25-D68C-4C29-ACE1-033E77C52A7B}" presName="childComposite" presStyleCnt="0">
        <dgm:presLayoutVars>
          <dgm:chMax val="0"/>
          <dgm:chPref val="0"/>
        </dgm:presLayoutVars>
      </dgm:prSet>
      <dgm:spPr/>
    </dgm:pt>
    <dgm:pt modelId="{67A9712D-9D32-4184-A8FF-D13FDEABF923}" type="pres">
      <dgm:prSet presAssocID="{A4B5CD25-D68C-4C29-ACE1-033E77C52A7B}" presName="ChildAccent" presStyleLbl="solidFgAcc1" presStyleIdx="3" presStyleCnt="6"/>
      <dgm:spPr/>
    </dgm:pt>
    <dgm:pt modelId="{7F2118CF-485C-4770-8992-59B96C1BDFBD}" type="pres">
      <dgm:prSet presAssocID="{A4B5CD25-D68C-4C29-ACE1-033E77C52A7B}" presName="Child" presStyleLbl="revTx" presStyleIdx="5" presStyleCnt="8">
        <dgm:presLayoutVars>
          <dgm:chMax val="0"/>
          <dgm:chPref val="0"/>
          <dgm:bulletEnabled val="1"/>
        </dgm:presLayoutVars>
      </dgm:prSet>
      <dgm:spPr/>
    </dgm:pt>
    <dgm:pt modelId="{427FDA62-D3A0-4C8B-9344-68E57A2281B0}" type="pres">
      <dgm:prSet presAssocID="{70B248EB-9BBC-45FB-8F77-F7F94E6FB68E}" presName="childComposite" presStyleCnt="0">
        <dgm:presLayoutVars>
          <dgm:chMax val="0"/>
          <dgm:chPref val="0"/>
        </dgm:presLayoutVars>
      </dgm:prSet>
      <dgm:spPr/>
    </dgm:pt>
    <dgm:pt modelId="{3522795D-8A2F-4134-8B28-31A049184C73}" type="pres">
      <dgm:prSet presAssocID="{70B248EB-9BBC-45FB-8F77-F7F94E6FB68E}" presName="ChildAccent" presStyleLbl="solidFgAcc1" presStyleIdx="4" presStyleCnt="6"/>
      <dgm:spPr/>
    </dgm:pt>
    <dgm:pt modelId="{FA312F64-7DD5-43A0-ABC7-848DC278F750}" type="pres">
      <dgm:prSet presAssocID="{70B248EB-9BBC-45FB-8F77-F7F94E6FB68E}" presName="Child" presStyleLbl="revTx" presStyleIdx="6" presStyleCnt="8">
        <dgm:presLayoutVars>
          <dgm:chMax val="0"/>
          <dgm:chPref val="0"/>
          <dgm:bulletEnabled val="1"/>
        </dgm:presLayoutVars>
      </dgm:prSet>
      <dgm:spPr/>
    </dgm:pt>
    <dgm:pt modelId="{4A993457-73CE-4F16-9DC4-0768E1FA58B7}" type="pres">
      <dgm:prSet presAssocID="{FA916958-7BAA-4A31-AA71-1224D0C33A9B}" presName="childComposite" presStyleCnt="0">
        <dgm:presLayoutVars>
          <dgm:chMax val="0"/>
          <dgm:chPref val="0"/>
        </dgm:presLayoutVars>
      </dgm:prSet>
      <dgm:spPr/>
    </dgm:pt>
    <dgm:pt modelId="{22C5C37B-5362-4970-8D42-556D80000E31}" type="pres">
      <dgm:prSet presAssocID="{FA916958-7BAA-4A31-AA71-1224D0C33A9B}" presName="ChildAccent" presStyleLbl="solidFgAcc1" presStyleIdx="5" presStyleCnt="6"/>
      <dgm:spPr/>
    </dgm:pt>
    <dgm:pt modelId="{62FF6FB7-5515-4723-BEC4-0BE1AFDBDCF8}" type="pres">
      <dgm:prSet presAssocID="{FA916958-7BAA-4A31-AA71-1224D0C33A9B}" presName="Child" presStyleLbl="revTx" presStyleIdx="7" presStyleCnt="8">
        <dgm:presLayoutVars>
          <dgm:chMax val="0"/>
          <dgm:chPref val="0"/>
          <dgm:bulletEnabled val="1"/>
        </dgm:presLayoutVars>
      </dgm:prSet>
      <dgm:spPr/>
    </dgm:pt>
  </dgm:ptLst>
  <dgm:cxnLst>
    <dgm:cxn modelId="{AECF5305-AED1-4880-910A-1E6A7A07C03D}" srcId="{3E65ED73-7E61-4392-A61E-92FCA3C0C7B3}" destId="{A5668D48-4EFB-4AF5-B0ED-EDAFFFCD14D3}" srcOrd="1" destOrd="0" parTransId="{30CFDC9D-504B-4C94-B019-542135B3AF02}" sibTransId="{4430C690-810B-4E36-9577-DFECE51D4C0A}"/>
    <dgm:cxn modelId="{E90F8F09-0F1B-4352-AED7-D7A71B52958F}" type="presOf" srcId="{A5668D48-4EFB-4AF5-B0ED-EDAFFFCD14D3}" destId="{01447E03-DFD4-4480-BA63-571A58EB1CDA}" srcOrd="0" destOrd="0" presId="urn:microsoft.com/office/officeart/2008/layout/SquareAccentList"/>
    <dgm:cxn modelId="{B22A4819-FAF9-4024-96B7-58CFE6FC95AB}" type="presOf" srcId="{A4B5CD25-D68C-4C29-ACE1-033E77C52A7B}" destId="{7F2118CF-485C-4770-8992-59B96C1BDFBD}" srcOrd="0" destOrd="0" presId="urn:microsoft.com/office/officeart/2008/layout/SquareAccentList"/>
    <dgm:cxn modelId="{E16BF01E-8720-442F-B874-DB6F88D65261}" type="presOf" srcId="{C8D8E679-D794-46D7-AE66-25809EB49619}" destId="{4121EB8D-38F5-4CBB-80D9-28F6B7020D07}" srcOrd="0" destOrd="0" presId="urn:microsoft.com/office/officeart/2008/layout/SquareAccentList"/>
    <dgm:cxn modelId="{6B7C0938-065E-495F-9394-67ACC35A4D25}" srcId="{3E65ED73-7E61-4392-A61E-92FCA3C0C7B3}" destId="{B8242DD7-31EC-4ABB-B7FF-D572CE4E1D81}" srcOrd="0" destOrd="0" parTransId="{EFBFBE4E-101A-484C-9952-ACABD033D4E4}" sibTransId="{5D5AB62E-0BDD-4950-A930-EA7B87A99162}"/>
    <dgm:cxn modelId="{53DD9755-3524-4991-B622-25AEB03E6018}" srcId="{5A2C4581-CE38-4628-9C8A-974317B732D3}" destId="{C8D8E679-D794-46D7-AE66-25809EB49619}" srcOrd="1" destOrd="0" parTransId="{A347CAEE-583F-436C-91BF-71FC15A71C40}" sibTransId="{80A93733-F382-4872-BBC2-FF4F8A3E8E19}"/>
    <dgm:cxn modelId="{2A638384-D589-450E-994E-EB1000C35852}" type="presOf" srcId="{FA916958-7BAA-4A31-AA71-1224D0C33A9B}" destId="{62FF6FB7-5515-4723-BEC4-0BE1AFDBDCF8}" srcOrd="0" destOrd="0" presId="urn:microsoft.com/office/officeart/2008/layout/SquareAccentList"/>
    <dgm:cxn modelId="{6A3D5685-C4F8-4C50-9653-0C229A45AEEB}" srcId="{5A2C4581-CE38-4628-9C8A-974317B732D3}" destId="{3E65ED73-7E61-4392-A61E-92FCA3C0C7B3}" srcOrd="0" destOrd="0" parTransId="{4F072ABE-156D-4C43-B75C-92BD77158044}" sibTransId="{9ED913BD-2D6A-4306-910E-83AD27BB8886}"/>
    <dgm:cxn modelId="{A15C6C89-B633-4D4D-BAC2-B406BDBD774E}" type="presOf" srcId="{70B248EB-9BBC-45FB-8F77-F7F94E6FB68E}" destId="{FA312F64-7DD5-43A0-ABC7-848DC278F750}" srcOrd="0" destOrd="0" presId="urn:microsoft.com/office/officeart/2008/layout/SquareAccentList"/>
    <dgm:cxn modelId="{A04EC28D-AE7E-4820-AE82-E7A49DE9CBD0}" srcId="{C8D8E679-D794-46D7-AE66-25809EB49619}" destId="{70B248EB-9BBC-45FB-8F77-F7F94E6FB68E}" srcOrd="1" destOrd="0" parTransId="{3F1F7E55-7CB9-4CE3-BE8D-EBF3A6458692}" sibTransId="{171939D5-F9DE-43C3-9C09-902506513A94}"/>
    <dgm:cxn modelId="{450832A1-9E3C-4421-AEEC-CE89633017BA}" type="presOf" srcId="{5A2C4581-CE38-4628-9C8A-974317B732D3}" destId="{5695D998-807E-430E-A7A8-2E314FED0E89}" srcOrd="0" destOrd="0" presId="urn:microsoft.com/office/officeart/2008/layout/SquareAccentList"/>
    <dgm:cxn modelId="{E7C9A2B6-9BDF-40FD-AA65-62A755A38BD2}" type="presOf" srcId="{3E65ED73-7E61-4392-A61E-92FCA3C0C7B3}" destId="{5BD61C30-941E-43E9-849F-2529A762DCD1}" srcOrd="0" destOrd="0" presId="urn:microsoft.com/office/officeart/2008/layout/SquareAccentList"/>
    <dgm:cxn modelId="{266395C9-45F4-42E6-9EE8-C3EBF06990F3}" type="presOf" srcId="{A7954B3F-21DB-4409-A185-D12059CB948C}" destId="{BB5DEA49-AD18-4C55-97B3-64B0C19D2691}" srcOrd="0" destOrd="0" presId="urn:microsoft.com/office/officeart/2008/layout/SquareAccentList"/>
    <dgm:cxn modelId="{6DDE5AE2-B1E9-4B22-B4D9-F2F0881BA426}" srcId="{3E65ED73-7E61-4392-A61E-92FCA3C0C7B3}" destId="{A7954B3F-21DB-4409-A185-D12059CB948C}" srcOrd="2" destOrd="0" parTransId="{F5E22198-B82F-4F24-8EB7-611C364EF0AE}" sibTransId="{AFC66DCC-CCDA-4F68-97E7-ECDC6CF56F55}"/>
    <dgm:cxn modelId="{1236C3EA-4612-4515-9282-C50A97A4689B}" srcId="{C8D8E679-D794-46D7-AE66-25809EB49619}" destId="{FA916958-7BAA-4A31-AA71-1224D0C33A9B}" srcOrd="2" destOrd="0" parTransId="{723D6C3E-EFBF-4CEA-8BFD-C5D50C0571E6}" sibTransId="{4522E253-3032-4E75-8428-F23DFF8504A2}"/>
    <dgm:cxn modelId="{F92C0DFD-B3EF-4334-B2E4-2604FB6D4AA7}" type="presOf" srcId="{B8242DD7-31EC-4ABB-B7FF-D572CE4E1D81}" destId="{EAF82852-1DAD-4FDE-B03B-923595C1CFC5}" srcOrd="0" destOrd="0" presId="urn:microsoft.com/office/officeart/2008/layout/SquareAccentList"/>
    <dgm:cxn modelId="{8F5A54FD-2079-493B-9A52-DEB7EEF34F9D}" srcId="{C8D8E679-D794-46D7-AE66-25809EB49619}" destId="{A4B5CD25-D68C-4C29-ACE1-033E77C52A7B}" srcOrd="0" destOrd="0" parTransId="{CCE2ABE4-0E76-4670-9352-2BE81F2F9FC6}" sibTransId="{59E27D34-D70C-447B-92FF-168179F831EF}"/>
    <dgm:cxn modelId="{6D4A66AE-68FF-4599-B6A9-9E2477CF06E3}" type="presParOf" srcId="{5695D998-807E-430E-A7A8-2E314FED0E89}" destId="{4BCC7423-5EC4-4101-A0DB-1570C195ED2E}" srcOrd="0" destOrd="0" presId="urn:microsoft.com/office/officeart/2008/layout/SquareAccentList"/>
    <dgm:cxn modelId="{9269F941-1F5E-41B1-A12B-35F0378957D3}" type="presParOf" srcId="{4BCC7423-5EC4-4101-A0DB-1570C195ED2E}" destId="{25DC30E1-E08C-4CFA-8226-7B48D3947D79}" srcOrd="0" destOrd="0" presId="urn:microsoft.com/office/officeart/2008/layout/SquareAccentList"/>
    <dgm:cxn modelId="{E00E0AAE-50FD-40A9-8650-E4260DDE30AA}" type="presParOf" srcId="{25DC30E1-E08C-4CFA-8226-7B48D3947D79}" destId="{AD9A6B59-0B2B-4EFA-86EC-A19A14786A3D}" srcOrd="0" destOrd="0" presId="urn:microsoft.com/office/officeart/2008/layout/SquareAccentList"/>
    <dgm:cxn modelId="{63B5642A-9F47-417E-B9EE-A8E7156CDEFA}" type="presParOf" srcId="{25DC30E1-E08C-4CFA-8226-7B48D3947D79}" destId="{D2B272AF-9B09-4B2D-BA29-FC3FA423A488}" srcOrd="1" destOrd="0" presId="urn:microsoft.com/office/officeart/2008/layout/SquareAccentList"/>
    <dgm:cxn modelId="{5DC1F6EA-5A4F-4F80-8DE1-8C2EF241C533}" type="presParOf" srcId="{25DC30E1-E08C-4CFA-8226-7B48D3947D79}" destId="{5BD61C30-941E-43E9-849F-2529A762DCD1}" srcOrd="2" destOrd="0" presId="urn:microsoft.com/office/officeart/2008/layout/SquareAccentList"/>
    <dgm:cxn modelId="{3098056B-09F0-4CBA-A331-A11E23C6DF79}" type="presParOf" srcId="{4BCC7423-5EC4-4101-A0DB-1570C195ED2E}" destId="{1CD56C9A-08B9-455A-8487-E1BAFAB46180}" srcOrd="1" destOrd="0" presId="urn:microsoft.com/office/officeart/2008/layout/SquareAccentList"/>
    <dgm:cxn modelId="{D9DE3F9C-B5C3-4373-BCC5-E0F8F83E0103}" type="presParOf" srcId="{1CD56C9A-08B9-455A-8487-E1BAFAB46180}" destId="{6A3EEF46-5B2B-4F98-BDD7-79597F2603DA}" srcOrd="0" destOrd="0" presId="urn:microsoft.com/office/officeart/2008/layout/SquareAccentList"/>
    <dgm:cxn modelId="{1F6997F9-CD45-4FAD-AE4E-CCF41224B913}" type="presParOf" srcId="{6A3EEF46-5B2B-4F98-BDD7-79597F2603DA}" destId="{061564D0-4CAC-4730-B245-9371001A23EB}" srcOrd="0" destOrd="0" presId="urn:microsoft.com/office/officeart/2008/layout/SquareAccentList"/>
    <dgm:cxn modelId="{8AF6B34A-E127-4EB9-B1B7-B2FB04604FF7}" type="presParOf" srcId="{6A3EEF46-5B2B-4F98-BDD7-79597F2603DA}" destId="{EAF82852-1DAD-4FDE-B03B-923595C1CFC5}" srcOrd="1" destOrd="0" presId="urn:microsoft.com/office/officeart/2008/layout/SquareAccentList"/>
    <dgm:cxn modelId="{79A93FCA-AFA9-47EC-8D85-5E8A175C4986}" type="presParOf" srcId="{1CD56C9A-08B9-455A-8487-E1BAFAB46180}" destId="{F4534CC9-18FD-4966-A6A7-C04076C3DF62}" srcOrd="1" destOrd="0" presId="urn:microsoft.com/office/officeart/2008/layout/SquareAccentList"/>
    <dgm:cxn modelId="{3032FD91-4A3F-4E42-BD86-035C3429D688}" type="presParOf" srcId="{F4534CC9-18FD-4966-A6A7-C04076C3DF62}" destId="{7E61A73C-4462-439A-B434-C7EFE79EEDB5}" srcOrd="0" destOrd="0" presId="urn:microsoft.com/office/officeart/2008/layout/SquareAccentList"/>
    <dgm:cxn modelId="{4718DA90-0663-4245-9F9F-42C0E3F2E82F}" type="presParOf" srcId="{F4534CC9-18FD-4966-A6A7-C04076C3DF62}" destId="{01447E03-DFD4-4480-BA63-571A58EB1CDA}" srcOrd="1" destOrd="0" presId="urn:microsoft.com/office/officeart/2008/layout/SquareAccentList"/>
    <dgm:cxn modelId="{C817463B-081D-497A-81F4-2ED5A6B6EF54}" type="presParOf" srcId="{1CD56C9A-08B9-455A-8487-E1BAFAB46180}" destId="{1A76FE4B-CCD0-4540-8A74-9CD97B93AC51}" srcOrd="2" destOrd="0" presId="urn:microsoft.com/office/officeart/2008/layout/SquareAccentList"/>
    <dgm:cxn modelId="{7ABCED94-E5FA-4374-82AD-70D9F1585433}" type="presParOf" srcId="{1A76FE4B-CCD0-4540-8A74-9CD97B93AC51}" destId="{2E640319-6377-4773-924E-F5D8AC8F11D3}" srcOrd="0" destOrd="0" presId="urn:microsoft.com/office/officeart/2008/layout/SquareAccentList"/>
    <dgm:cxn modelId="{5628A1D3-8CED-4D4B-AC5E-D4E41C35396F}" type="presParOf" srcId="{1A76FE4B-CCD0-4540-8A74-9CD97B93AC51}" destId="{BB5DEA49-AD18-4C55-97B3-64B0C19D2691}" srcOrd="1" destOrd="0" presId="urn:microsoft.com/office/officeart/2008/layout/SquareAccentList"/>
    <dgm:cxn modelId="{AD9DC844-CEF4-465E-B4A2-5884705E4BDE}" type="presParOf" srcId="{5695D998-807E-430E-A7A8-2E314FED0E89}" destId="{1C353AF3-08B8-4A96-8B72-E4CC9A65065A}" srcOrd="1" destOrd="0" presId="urn:microsoft.com/office/officeart/2008/layout/SquareAccentList"/>
    <dgm:cxn modelId="{044A67B7-764B-4FB0-AB25-00FF163BFD63}" type="presParOf" srcId="{1C353AF3-08B8-4A96-8B72-E4CC9A65065A}" destId="{C5C5293E-4C6D-4742-90F2-2E1C1EC2D2CF}" srcOrd="0" destOrd="0" presId="urn:microsoft.com/office/officeart/2008/layout/SquareAccentList"/>
    <dgm:cxn modelId="{0A96716F-FC64-4572-9AE9-1A943D993812}" type="presParOf" srcId="{C5C5293E-4C6D-4742-90F2-2E1C1EC2D2CF}" destId="{291393D3-EA1F-442A-8D0C-EB032B095068}" srcOrd="0" destOrd="0" presId="urn:microsoft.com/office/officeart/2008/layout/SquareAccentList"/>
    <dgm:cxn modelId="{87C60A48-D4FB-40A1-BAB1-BCCA84AC7A4D}" type="presParOf" srcId="{C5C5293E-4C6D-4742-90F2-2E1C1EC2D2CF}" destId="{45884AF4-66A2-4F98-A1CF-6A46D0ADD641}" srcOrd="1" destOrd="0" presId="urn:microsoft.com/office/officeart/2008/layout/SquareAccentList"/>
    <dgm:cxn modelId="{6A3489F2-4DEF-4193-A175-CC34C07DC2A6}" type="presParOf" srcId="{C5C5293E-4C6D-4742-90F2-2E1C1EC2D2CF}" destId="{4121EB8D-38F5-4CBB-80D9-28F6B7020D07}" srcOrd="2" destOrd="0" presId="urn:microsoft.com/office/officeart/2008/layout/SquareAccentList"/>
    <dgm:cxn modelId="{5209218B-CD67-42E8-82C4-F58D17E9DDB2}" type="presParOf" srcId="{1C353AF3-08B8-4A96-8B72-E4CC9A65065A}" destId="{FED98275-99A4-400B-9E32-2C9B44FF414F}" srcOrd="1" destOrd="0" presId="urn:microsoft.com/office/officeart/2008/layout/SquareAccentList"/>
    <dgm:cxn modelId="{A7ADA232-3B06-4AFB-9E3C-D36DF902F1A5}" type="presParOf" srcId="{FED98275-99A4-400B-9E32-2C9B44FF414F}" destId="{7879F204-F4A8-4DBE-A8F8-1B4573E61640}" srcOrd="0" destOrd="0" presId="urn:microsoft.com/office/officeart/2008/layout/SquareAccentList"/>
    <dgm:cxn modelId="{94A6D480-D61E-466A-AFD7-5A3E3AF0D2D9}" type="presParOf" srcId="{7879F204-F4A8-4DBE-A8F8-1B4573E61640}" destId="{67A9712D-9D32-4184-A8FF-D13FDEABF923}" srcOrd="0" destOrd="0" presId="urn:microsoft.com/office/officeart/2008/layout/SquareAccentList"/>
    <dgm:cxn modelId="{93EDCC11-626F-48F5-9C71-597F388C46B6}" type="presParOf" srcId="{7879F204-F4A8-4DBE-A8F8-1B4573E61640}" destId="{7F2118CF-485C-4770-8992-59B96C1BDFBD}" srcOrd="1" destOrd="0" presId="urn:microsoft.com/office/officeart/2008/layout/SquareAccentList"/>
    <dgm:cxn modelId="{635C2DFE-1188-4B67-804C-F93B49249685}" type="presParOf" srcId="{FED98275-99A4-400B-9E32-2C9B44FF414F}" destId="{427FDA62-D3A0-4C8B-9344-68E57A2281B0}" srcOrd="1" destOrd="0" presId="urn:microsoft.com/office/officeart/2008/layout/SquareAccentList"/>
    <dgm:cxn modelId="{A2441F18-28D6-4239-B35B-94F7160ABC1C}" type="presParOf" srcId="{427FDA62-D3A0-4C8B-9344-68E57A2281B0}" destId="{3522795D-8A2F-4134-8B28-31A049184C73}" srcOrd="0" destOrd="0" presId="urn:microsoft.com/office/officeart/2008/layout/SquareAccentList"/>
    <dgm:cxn modelId="{162B587D-A517-45CB-85C5-52EB2A529A80}" type="presParOf" srcId="{427FDA62-D3A0-4C8B-9344-68E57A2281B0}" destId="{FA312F64-7DD5-43A0-ABC7-848DC278F750}" srcOrd="1" destOrd="0" presId="urn:microsoft.com/office/officeart/2008/layout/SquareAccentList"/>
    <dgm:cxn modelId="{05E3839B-C9BF-4DD6-8BC2-C77F70B08872}" type="presParOf" srcId="{FED98275-99A4-400B-9E32-2C9B44FF414F}" destId="{4A993457-73CE-4F16-9DC4-0768E1FA58B7}" srcOrd="2" destOrd="0" presId="urn:microsoft.com/office/officeart/2008/layout/SquareAccentList"/>
    <dgm:cxn modelId="{9EC86959-2193-44AC-9E30-3EFCEED8582F}" type="presParOf" srcId="{4A993457-73CE-4F16-9DC4-0768E1FA58B7}" destId="{22C5C37B-5362-4970-8D42-556D80000E31}" srcOrd="0" destOrd="0" presId="urn:microsoft.com/office/officeart/2008/layout/SquareAccentList"/>
    <dgm:cxn modelId="{D604F4E0-2701-48D2-9699-BA4140E7D220}" type="presParOf" srcId="{4A993457-73CE-4F16-9DC4-0768E1FA58B7}" destId="{62FF6FB7-5515-4723-BEC4-0BE1AFDBDCF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dgm:spPr/>
      <dgm:t>
        <a:bodyPr/>
        <a:lstStyle/>
        <a:p>
          <a:r>
            <a:rPr lang="es-AR" b="1" dirty="0"/>
            <a:t>TEORÍA DE VERTEDEROS GRUESOS</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8F895FA2-D116-4272-A070-960772CEAC23}">
      <dgm:prSet phldrT="[Texto]"/>
      <dgm:spPr/>
      <dgm:t>
        <a:bodyPr/>
        <a:lstStyle/>
        <a:p>
          <a:pPr>
            <a:lnSpc>
              <a:spcPct val="150000"/>
            </a:lnSpc>
          </a:pPr>
          <a:r>
            <a:rPr lang="es-AR" b="1" dirty="0"/>
            <a:t>EJERCICIOS PRÁCTICOS EJEMPLO</a:t>
          </a:r>
        </a:p>
      </dgm:t>
    </dgm:pt>
    <dgm:pt modelId="{D9535AD4-E4F8-4F14-A762-6C4DA492FE31}" type="parTrans" cxnId="{556184DD-89E2-48CE-9492-E52543792AEB}">
      <dgm:prSet/>
      <dgm:spPr/>
      <dgm:t>
        <a:bodyPr/>
        <a:lstStyle/>
        <a:p>
          <a:endParaRPr lang="es-AR"/>
        </a:p>
      </dgm:t>
    </dgm:pt>
    <dgm:pt modelId="{771076B0-A889-45CA-9506-2786115B6913}" type="sibTrans" cxnId="{556184DD-89E2-48CE-9492-E52543792AEB}">
      <dgm:prSet/>
      <dgm:spPr/>
      <dgm:t>
        <a:bodyPr/>
        <a:lstStyle/>
        <a:p>
          <a:endParaRPr lang="es-AR"/>
        </a:p>
      </dgm:t>
    </dgm:pt>
    <dgm:pt modelId="{EDDCC3A2-E954-4BF7-971C-FFC185FA8189}">
      <dgm:prSet phldrT="[Texto]"/>
      <dgm:spPr/>
      <dgm:t>
        <a:bodyPr/>
        <a:lstStyle/>
        <a:p>
          <a:pPr>
            <a:lnSpc>
              <a:spcPct val="150000"/>
            </a:lnSpc>
          </a:pPr>
          <a:r>
            <a:rPr lang="es-ES" b="1" dirty="0"/>
            <a:t>TEORÍA DE VERTEDEROS LATERALES</a:t>
          </a:r>
          <a:endParaRPr lang="es-AR" b="1" dirty="0"/>
        </a:p>
      </dgm:t>
    </dgm:pt>
    <dgm:pt modelId="{3A49C4DE-829B-4936-A838-08EBCCD9CAA6}" type="parTrans" cxnId="{90A38FB5-8F51-46EC-8297-96F5E6F5C691}">
      <dgm:prSet/>
      <dgm:spPr/>
      <dgm:t>
        <a:bodyPr/>
        <a:lstStyle/>
        <a:p>
          <a:endParaRPr lang="es-AR"/>
        </a:p>
      </dgm:t>
    </dgm:pt>
    <dgm:pt modelId="{22563D8D-44F8-43E1-A3B6-EBCB36A6DB2F}" type="sibTrans" cxnId="{90A38FB5-8F51-46EC-8297-96F5E6F5C691}">
      <dgm:prSet/>
      <dgm:spPr/>
      <dgm:t>
        <a:bodyPr/>
        <a:lstStyle/>
        <a:p>
          <a:endParaRPr lang="es-AR"/>
        </a:p>
      </dgm:t>
    </dgm:pt>
    <dgm:pt modelId="{A1007B3A-9157-4CFB-A91A-88065B46CB68}">
      <dgm:prSet phldrT="[Texto]"/>
      <dgm:spPr/>
      <dgm:t>
        <a:bodyPr/>
        <a:lstStyle/>
        <a:p>
          <a:pPr>
            <a:lnSpc>
              <a:spcPct val="150000"/>
            </a:lnSpc>
          </a:pPr>
          <a:r>
            <a:rPr lang="es-ES" b="1" dirty="0"/>
            <a:t>EJERCICIOS PRÁCTICOS DE EJEMPLO</a:t>
          </a:r>
          <a:endParaRPr lang="es-AR" b="1" dirty="0"/>
        </a:p>
      </dgm:t>
    </dgm:pt>
    <dgm:pt modelId="{6FFC6973-495D-4403-851D-CD443FD88961}" type="parTrans" cxnId="{ECC822B1-51EB-49B9-83F2-C5ECDB807E7F}">
      <dgm:prSet/>
      <dgm:spPr/>
      <dgm:t>
        <a:bodyPr/>
        <a:lstStyle/>
        <a:p>
          <a:endParaRPr lang="es-AR"/>
        </a:p>
      </dgm:t>
    </dgm:pt>
    <dgm:pt modelId="{F839D96B-E1DB-4AA8-99DA-8833E515BDE4}" type="sibTrans" cxnId="{ECC822B1-51EB-49B9-83F2-C5ECDB807E7F}">
      <dgm:prSet/>
      <dgm:spPr/>
      <dgm:t>
        <a:bodyPr/>
        <a:lstStyle/>
        <a:p>
          <a:endParaRPr lang="es-AR"/>
        </a:p>
      </dgm:t>
    </dgm:pt>
    <dgm:pt modelId="{C79545C8-167D-4CF6-B6FE-E058CB0AE402}">
      <dgm:prSet phldrT="[Texto]"/>
      <dgm:spPr/>
      <dgm:t>
        <a:bodyPr/>
        <a:lstStyle/>
        <a:p>
          <a:pPr>
            <a:lnSpc>
              <a:spcPct val="150000"/>
            </a:lnSpc>
          </a:pPr>
          <a:r>
            <a:rPr lang="es-ES" b="1" dirty="0"/>
            <a:t>ACTIVIDAD DE CLASE</a:t>
          </a:r>
          <a:endParaRPr lang="es-AR" b="1" dirty="0"/>
        </a:p>
      </dgm:t>
    </dgm:pt>
    <dgm:pt modelId="{6224069E-A2BC-4EDF-94A7-30419229D06E}" type="parTrans" cxnId="{3C746225-2D7E-4684-9D6A-92F7483F42D0}">
      <dgm:prSet/>
      <dgm:spPr/>
      <dgm:t>
        <a:bodyPr/>
        <a:lstStyle/>
        <a:p>
          <a:endParaRPr lang="es-AR"/>
        </a:p>
      </dgm:t>
    </dgm:pt>
    <dgm:pt modelId="{14B085F6-3E7F-45E1-AE83-1E0A8D3CE1B7}" type="sibTrans" cxnId="{3C746225-2D7E-4684-9D6A-92F7483F42D0}">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5">
        <dgm:presLayoutVars>
          <dgm:bulletEnabled val="1"/>
        </dgm:presLayoutVars>
      </dgm:prSet>
      <dgm:spPr/>
    </dgm:pt>
    <dgm:pt modelId="{00E93EBF-971E-4B5E-B469-9D9B379349F0}" type="pres">
      <dgm:prSet presAssocID="{24655366-BF42-4DDC-8B2D-BCE57B845AB1}" presName="sibTrans" presStyleCnt="0"/>
      <dgm:spPr/>
    </dgm:pt>
    <dgm:pt modelId="{499BCB3D-63FC-4584-90C9-E5EC4F631F2A}" type="pres">
      <dgm:prSet presAssocID="{8F895FA2-D116-4272-A070-960772CEAC23}" presName="node" presStyleLbl="node1" presStyleIdx="1" presStyleCnt="5" custLinFactNeighborX="21556" custLinFactNeighborY="388">
        <dgm:presLayoutVars>
          <dgm:bulletEnabled val="1"/>
        </dgm:presLayoutVars>
      </dgm:prSet>
      <dgm:spPr/>
    </dgm:pt>
    <dgm:pt modelId="{29532246-13CA-4195-B64F-4F60A9E2252A}" type="pres">
      <dgm:prSet presAssocID="{771076B0-A889-45CA-9506-2786115B6913}" presName="sibTrans" presStyleCnt="0"/>
      <dgm:spPr/>
    </dgm:pt>
    <dgm:pt modelId="{372B8FDE-5DF0-4409-95E6-A145DCF7DB43}" type="pres">
      <dgm:prSet presAssocID="{EDDCC3A2-E954-4BF7-971C-FFC185FA8189}" presName="node" presStyleLbl="node1" presStyleIdx="2" presStyleCnt="5">
        <dgm:presLayoutVars>
          <dgm:bulletEnabled val="1"/>
        </dgm:presLayoutVars>
      </dgm:prSet>
      <dgm:spPr/>
    </dgm:pt>
    <dgm:pt modelId="{9655E283-A2B3-47C3-818B-CBA1CD89971B}" type="pres">
      <dgm:prSet presAssocID="{22563D8D-44F8-43E1-A3B6-EBCB36A6DB2F}" presName="sibTrans" presStyleCnt="0"/>
      <dgm:spPr/>
    </dgm:pt>
    <dgm:pt modelId="{DAF413E7-4CA9-4744-810B-5D8A6CF431C8}" type="pres">
      <dgm:prSet presAssocID="{A1007B3A-9157-4CFB-A91A-88065B46CB68}" presName="node" presStyleLbl="node1" presStyleIdx="3" presStyleCnt="5">
        <dgm:presLayoutVars>
          <dgm:bulletEnabled val="1"/>
        </dgm:presLayoutVars>
      </dgm:prSet>
      <dgm:spPr/>
    </dgm:pt>
    <dgm:pt modelId="{CE0CEFAC-C443-4CC2-8098-251CCE2E3C17}" type="pres">
      <dgm:prSet presAssocID="{F839D96B-E1DB-4AA8-99DA-8833E515BDE4}" presName="sibTrans" presStyleCnt="0"/>
      <dgm:spPr/>
    </dgm:pt>
    <dgm:pt modelId="{7CA17910-4A4A-4AD7-B593-1E2F41F5F949}" type="pres">
      <dgm:prSet presAssocID="{C79545C8-167D-4CF6-B6FE-E058CB0AE402}" presName="node" presStyleLbl="node1" presStyleIdx="4" presStyleCnt="5">
        <dgm:presLayoutVars>
          <dgm:bulletEnabled val="1"/>
        </dgm:presLayoutVars>
      </dgm:prSet>
      <dgm:spPr/>
    </dgm:pt>
  </dgm:ptLst>
  <dgm:cxnLst>
    <dgm:cxn modelId="{449CD718-4CA6-4A27-9844-40196AE3A171}" type="presOf" srcId="{A1007B3A-9157-4CFB-A91A-88065B46CB68}" destId="{DAF413E7-4CA9-4744-810B-5D8A6CF431C8}" srcOrd="0" destOrd="0" presId="urn:microsoft.com/office/officeart/2005/8/layout/hList6"/>
    <dgm:cxn modelId="{3C746225-2D7E-4684-9D6A-92F7483F42D0}" srcId="{EF0F3C77-8152-49C2-B5F5-2E229BEF9684}" destId="{C79545C8-167D-4CF6-B6FE-E058CB0AE402}" srcOrd="4" destOrd="0" parTransId="{6224069E-A2BC-4EDF-94A7-30419229D06E}" sibTransId="{14B085F6-3E7F-45E1-AE83-1E0A8D3CE1B7}"/>
    <dgm:cxn modelId="{209CF829-A9E6-447A-9176-EED800D6B3ED}" type="presOf" srcId="{65A42115-C03B-4F05-915A-F7724DBC25F3}" destId="{0F46D210-A855-4483-846F-54B5667526CF}" srcOrd="0" destOrd="0" presId="urn:microsoft.com/office/officeart/2005/8/layout/hList6"/>
    <dgm:cxn modelId="{C69AC75F-ADBD-440B-952F-C76F318A8318}" type="presOf" srcId="{8F895FA2-D116-4272-A070-960772CEAC23}" destId="{499BCB3D-63FC-4584-90C9-E5EC4F631F2A}" srcOrd="0" destOrd="0" presId="urn:microsoft.com/office/officeart/2005/8/layout/hList6"/>
    <dgm:cxn modelId="{CB22CB58-6F04-4C1F-94AD-80BA7F867C3A}" type="presOf" srcId="{EDDCC3A2-E954-4BF7-971C-FFC185FA8189}" destId="{372B8FDE-5DF0-4409-95E6-A145DCF7DB43}"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ECC822B1-51EB-49B9-83F2-C5ECDB807E7F}" srcId="{EF0F3C77-8152-49C2-B5F5-2E229BEF9684}" destId="{A1007B3A-9157-4CFB-A91A-88065B46CB68}" srcOrd="3" destOrd="0" parTransId="{6FFC6973-495D-4403-851D-CD443FD88961}" sibTransId="{F839D96B-E1DB-4AA8-99DA-8833E515BDE4}"/>
    <dgm:cxn modelId="{90A38FB5-8F51-46EC-8297-96F5E6F5C691}" srcId="{EF0F3C77-8152-49C2-B5F5-2E229BEF9684}" destId="{EDDCC3A2-E954-4BF7-971C-FFC185FA8189}" srcOrd="2" destOrd="0" parTransId="{3A49C4DE-829B-4936-A838-08EBCCD9CAA6}" sibTransId="{22563D8D-44F8-43E1-A3B6-EBCB36A6DB2F}"/>
    <dgm:cxn modelId="{3CBA8AC7-AB73-499A-9FAA-2CD9DDB287EE}" type="presOf" srcId="{C79545C8-167D-4CF6-B6FE-E058CB0AE402}" destId="{7CA17910-4A4A-4AD7-B593-1E2F41F5F949}" srcOrd="0" destOrd="0" presId="urn:microsoft.com/office/officeart/2005/8/layout/hList6"/>
    <dgm:cxn modelId="{556184DD-89E2-48CE-9492-E52543792AEB}" srcId="{EF0F3C77-8152-49C2-B5F5-2E229BEF9684}" destId="{8F895FA2-D116-4272-A070-960772CEAC23}" srcOrd="1" destOrd="0" parTransId="{D9535AD4-E4F8-4F14-A762-6C4DA492FE31}" sibTransId="{771076B0-A889-45CA-9506-2786115B6913}"/>
    <dgm:cxn modelId="{376552E4-B446-48D2-A411-4F97D7949377}" type="presOf" srcId="{EF0F3C77-8152-49C2-B5F5-2E229BEF9684}" destId="{7CC7FE61-8259-4C86-A475-B1FACE0FBA98}" srcOrd="0" destOrd="0" presId="urn:microsoft.com/office/officeart/2005/8/layout/hList6"/>
    <dgm:cxn modelId="{190BCC42-1D3C-4D92-B4A3-7B88F04645BF}" type="presParOf" srcId="{7CC7FE61-8259-4C86-A475-B1FACE0FBA98}" destId="{0F46D210-A855-4483-846F-54B5667526CF}" srcOrd="0" destOrd="0" presId="urn:microsoft.com/office/officeart/2005/8/layout/hList6"/>
    <dgm:cxn modelId="{74DC8565-2C8E-4BFE-97F3-D6FA314AAF55}" type="presParOf" srcId="{7CC7FE61-8259-4C86-A475-B1FACE0FBA98}" destId="{00E93EBF-971E-4B5E-B469-9D9B379349F0}" srcOrd="1" destOrd="0" presId="urn:microsoft.com/office/officeart/2005/8/layout/hList6"/>
    <dgm:cxn modelId="{288C0FB4-05B7-4630-9E1B-A20A09903A86}" type="presParOf" srcId="{7CC7FE61-8259-4C86-A475-B1FACE0FBA98}" destId="{499BCB3D-63FC-4584-90C9-E5EC4F631F2A}" srcOrd="2" destOrd="0" presId="urn:microsoft.com/office/officeart/2005/8/layout/hList6"/>
    <dgm:cxn modelId="{C879879C-6574-48CD-8A20-34B8708DC4A9}" type="presParOf" srcId="{7CC7FE61-8259-4C86-A475-B1FACE0FBA98}" destId="{29532246-13CA-4195-B64F-4F60A9E2252A}" srcOrd="3" destOrd="0" presId="urn:microsoft.com/office/officeart/2005/8/layout/hList6"/>
    <dgm:cxn modelId="{55D2CDAC-B187-4485-8FB2-57B920798496}" type="presParOf" srcId="{7CC7FE61-8259-4C86-A475-B1FACE0FBA98}" destId="{372B8FDE-5DF0-4409-95E6-A145DCF7DB43}" srcOrd="4" destOrd="0" presId="urn:microsoft.com/office/officeart/2005/8/layout/hList6"/>
    <dgm:cxn modelId="{7618DCAB-6C32-4868-81FC-CA2DCE59653A}" type="presParOf" srcId="{7CC7FE61-8259-4C86-A475-B1FACE0FBA98}" destId="{9655E283-A2B3-47C3-818B-CBA1CD89971B}" srcOrd="5" destOrd="0" presId="urn:microsoft.com/office/officeart/2005/8/layout/hList6"/>
    <dgm:cxn modelId="{EBA19C91-80B0-4CAC-821F-81CA2864C342}" type="presParOf" srcId="{7CC7FE61-8259-4C86-A475-B1FACE0FBA98}" destId="{DAF413E7-4CA9-4744-810B-5D8A6CF431C8}" srcOrd="6" destOrd="0" presId="urn:microsoft.com/office/officeart/2005/8/layout/hList6"/>
    <dgm:cxn modelId="{A194E0DB-7615-4481-9186-35415C3C83CC}" type="presParOf" srcId="{7CC7FE61-8259-4C86-A475-B1FACE0FBA98}" destId="{CE0CEFAC-C443-4CC2-8098-251CCE2E3C17}" srcOrd="7" destOrd="0" presId="urn:microsoft.com/office/officeart/2005/8/layout/hList6"/>
    <dgm:cxn modelId="{2E66F952-69F1-42AD-B3FE-B270220E6D45}" type="presParOf" srcId="{7CC7FE61-8259-4C86-A475-B1FACE0FBA98}" destId="{7CA17910-4A4A-4AD7-B593-1E2F41F5F94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0F3C77-8152-49C2-B5F5-2E229BEF968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AR"/>
        </a:p>
      </dgm:t>
    </dgm:pt>
    <dgm:pt modelId="{65A42115-C03B-4F05-915A-F7724DBC25F3}">
      <dgm:prSet phldrT="[Texto]" custT="1"/>
      <dgm:spPr>
        <a:solidFill>
          <a:srgbClr val="D8B25C">
            <a:hueOff val="1871245"/>
            <a:satOff val="-10347"/>
            <a:lumOff val="-882"/>
            <a:alphaOff val="0"/>
          </a:srgbClr>
        </a:solidFill>
        <a:ln w="11429" cap="flat" cmpd="sng" algn="ctr">
          <a:solidFill>
            <a:prstClr val="white">
              <a:hueOff val="0"/>
              <a:satOff val="0"/>
              <a:lumOff val="0"/>
              <a:alphaOff val="0"/>
            </a:prstClr>
          </a:solidFill>
          <a:prstDash val="sysDash"/>
        </a:ln>
        <a:effectLst/>
      </dgm:spPr>
      <dgm:t>
        <a:bodyPr spcFirstLastPara="0" vert="horz" wrap="square" lIns="107950" tIns="0" rIns="110728" bIns="0" numCol="1" spcCol="1270" anchor="ctr" anchorCtr="0"/>
        <a:lstStyle/>
        <a:p>
          <a:pPr marL="0" lvl="0" indent="0" algn="ctr" defTabSz="755650">
            <a:lnSpc>
              <a:spcPct val="150000"/>
            </a:lnSpc>
            <a:spcBef>
              <a:spcPct val="0"/>
            </a:spcBef>
            <a:spcAft>
              <a:spcPct val="35000"/>
            </a:spcAft>
            <a:buNone/>
          </a:pPr>
          <a:r>
            <a:rPr lang="es-AR" sz="1700" b="1" kern="1200" dirty="0">
              <a:solidFill>
                <a:prstClr val="white"/>
              </a:solidFill>
              <a:latin typeface="Georgia"/>
              <a:ea typeface="+mn-ea"/>
              <a:cs typeface="+mn-cs"/>
            </a:rPr>
            <a:t>EJERCICIOS PRÁCTICOS EJEMPLO</a:t>
          </a:r>
        </a:p>
      </dgm:t>
    </dgm:pt>
    <dgm:pt modelId="{168F8F95-A81C-4F87-B9BD-38C2A2107BF3}" type="parTrans" cxnId="{BACD4BA3-2D64-4C2E-BC3B-B06A55B7E3DA}">
      <dgm:prSet/>
      <dgm:spPr/>
      <dgm:t>
        <a:bodyPr/>
        <a:lstStyle/>
        <a:p>
          <a:endParaRPr lang="es-AR"/>
        </a:p>
      </dgm:t>
    </dgm:pt>
    <dgm:pt modelId="{24655366-BF42-4DDC-8B2D-BCE57B845AB1}" type="sibTrans" cxnId="{BACD4BA3-2D64-4C2E-BC3B-B06A55B7E3DA}">
      <dgm:prSet/>
      <dgm:spPr/>
      <dgm:t>
        <a:bodyPr/>
        <a:lstStyle/>
        <a:p>
          <a:endParaRPr lang="es-AR"/>
        </a:p>
      </dgm:t>
    </dgm:pt>
    <dgm:pt modelId="{7CC7FE61-8259-4C86-A475-B1FACE0FBA98}" type="pres">
      <dgm:prSet presAssocID="{EF0F3C77-8152-49C2-B5F5-2E229BEF9684}" presName="Name0" presStyleCnt="0">
        <dgm:presLayoutVars>
          <dgm:dir/>
          <dgm:resizeHandles val="exact"/>
        </dgm:presLayoutVars>
      </dgm:prSet>
      <dgm:spPr/>
    </dgm:pt>
    <dgm:pt modelId="{0F46D210-A855-4483-846F-54B5667526CF}" type="pres">
      <dgm:prSet presAssocID="{65A42115-C03B-4F05-915A-F7724DBC25F3}" presName="node" presStyleLbl="node1" presStyleIdx="0" presStyleCnt="1" custLinFactNeighborX="-2857">
        <dgm:presLayoutVars>
          <dgm:bulletEnabled val="1"/>
        </dgm:presLayoutVars>
      </dgm:prSet>
      <dgm:spPr>
        <a:xfrm rot="16200000">
          <a:off x="-377860" y="377860"/>
          <a:ext cx="3276000" cy="2520280"/>
        </a:xfrm>
        <a:prstGeom prst="flowChartManualOperation">
          <a:avLst/>
        </a:prstGeom>
      </dgm:spPr>
    </dgm:pt>
  </dgm:ptLst>
  <dgm:cxnLst>
    <dgm:cxn modelId="{5932A475-2C2E-4B98-8F22-E4F9481F2148}" type="presOf" srcId="{EF0F3C77-8152-49C2-B5F5-2E229BEF9684}" destId="{7CC7FE61-8259-4C86-A475-B1FACE0FBA98}" srcOrd="0" destOrd="0" presId="urn:microsoft.com/office/officeart/2005/8/layout/hList6"/>
    <dgm:cxn modelId="{BACD4BA3-2D64-4C2E-BC3B-B06A55B7E3DA}" srcId="{EF0F3C77-8152-49C2-B5F5-2E229BEF9684}" destId="{65A42115-C03B-4F05-915A-F7724DBC25F3}" srcOrd="0" destOrd="0" parTransId="{168F8F95-A81C-4F87-B9BD-38C2A2107BF3}" sibTransId="{24655366-BF42-4DDC-8B2D-BCE57B845AB1}"/>
    <dgm:cxn modelId="{9F68F5AF-301C-4601-8839-D0AFC6B4AA3E}" type="presOf" srcId="{65A42115-C03B-4F05-915A-F7724DBC25F3}" destId="{0F46D210-A855-4483-846F-54B5667526CF}" srcOrd="0" destOrd="0" presId="urn:microsoft.com/office/officeart/2005/8/layout/hList6"/>
    <dgm:cxn modelId="{B257C30B-715D-4D22-9126-8CE898281289}" type="presParOf" srcId="{7CC7FE61-8259-4C86-A475-B1FACE0FBA98}" destId="{0F46D210-A855-4483-846F-54B5667526CF}"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alpha val="2000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alpha val="2000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custLinFactNeighborX="21130" custLinFactNeighborY="33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alpha val="2000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custLinFactNeighborX="21130" custLinFactNeighborY="33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7C97C-3C34-4C9D-8E2B-FDEF4A99D65C}" type="doc">
      <dgm:prSet loTypeId="urn:microsoft.com/office/officeart/2005/8/layout/chevron1" loCatId="process" qsTypeId="urn:microsoft.com/office/officeart/2005/8/quickstyle/simple4" qsCatId="simple" csTypeId="urn:microsoft.com/office/officeart/2005/8/colors/accent2_2" csCatId="accent2" phldr="1"/>
      <dgm:spPr/>
    </dgm:pt>
    <dgm:pt modelId="{95DD71EC-27E3-4E5D-BFE5-2C3C26686E07}">
      <dgm:prSet phldrT="[Texto]" custT="1"/>
      <dgm:spPr/>
      <dgm:t>
        <a:bodyPr/>
        <a:lstStyle/>
        <a:p>
          <a:r>
            <a:rPr lang="es-AR" sz="1600" b="1" dirty="0"/>
            <a:t>Ejercicio Nº1</a:t>
          </a:r>
        </a:p>
      </dgm:t>
    </dgm:pt>
    <dgm:pt modelId="{3FBFEA4F-5A99-4FA8-AB3B-2003ED8C521B}" type="parTrans" cxnId="{0B4DDF46-3AF2-4E86-8C83-DDEF6562001A}">
      <dgm:prSet/>
      <dgm:spPr/>
      <dgm:t>
        <a:bodyPr/>
        <a:lstStyle/>
        <a:p>
          <a:endParaRPr lang="es-AR" sz="1600"/>
        </a:p>
      </dgm:t>
    </dgm:pt>
    <dgm:pt modelId="{B5BE6B95-9549-44EB-867E-ADDACF78008F}" type="sibTrans" cxnId="{0B4DDF46-3AF2-4E86-8C83-DDEF6562001A}">
      <dgm:prSet/>
      <dgm:spPr/>
      <dgm:t>
        <a:bodyPr/>
        <a:lstStyle/>
        <a:p>
          <a:endParaRPr lang="es-AR" sz="1600"/>
        </a:p>
      </dgm:t>
    </dgm:pt>
    <dgm:pt modelId="{EBD2936C-3B7E-4C43-BB72-AC5332074B4C}">
      <dgm:prSet phldrT="[Texto]" custT="1"/>
      <dgm:spPr>
        <a:solidFill>
          <a:schemeClr val="accent2">
            <a:hueOff val="0"/>
            <a:satOff val="0"/>
            <a:lumOff val="0"/>
            <a:alpha val="20000"/>
          </a:schemeClr>
        </a:solidFill>
      </dgm:spPr>
      <dgm:t>
        <a:bodyPr/>
        <a:lstStyle/>
        <a:p>
          <a:r>
            <a:rPr lang="es-AR" sz="1600" dirty="0"/>
            <a:t>Ejercicio Nº2</a:t>
          </a:r>
        </a:p>
      </dgm:t>
    </dgm:pt>
    <dgm:pt modelId="{CB4D12AC-F58A-4E7F-976B-8A83F7B1F79A}" type="parTrans" cxnId="{0C9D96A4-37BC-407B-8586-659ADF868AB5}">
      <dgm:prSet/>
      <dgm:spPr/>
      <dgm:t>
        <a:bodyPr/>
        <a:lstStyle/>
        <a:p>
          <a:endParaRPr lang="es-AR" sz="1600"/>
        </a:p>
      </dgm:t>
    </dgm:pt>
    <dgm:pt modelId="{C2E8071C-14FC-4C0D-B946-D67E75BEACEB}" type="sibTrans" cxnId="{0C9D96A4-37BC-407B-8586-659ADF868AB5}">
      <dgm:prSet/>
      <dgm:spPr/>
      <dgm:t>
        <a:bodyPr/>
        <a:lstStyle/>
        <a:p>
          <a:endParaRPr lang="es-AR" sz="1600"/>
        </a:p>
      </dgm:t>
    </dgm:pt>
    <dgm:pt modelId="{61E950C0-8E7D-445E-B80B-6687A23F3037}">
      <dgm:prSet phldrT="[Texto]" custT="1"/>
      <dgm:spPr>
        <a:solidFill>
          <a:schemeClr val="accent2">
            <a:hueOff val="0"/>
            <a:satOff val="0"/>
            <a:lumOff val="0"/>
            <a:alpha val="20000"/>
          </a:schemeClr>
        </a:solidFill>
      </dgm:spPr>
      <dgm:t>
        <a:bodyPr/>
        <a:lstStyle/>
        <a:p>
          <a:r>
            <a:rPr lang="es-AR" sz="1600" dirty="0"/>
            <a:t>Ejercicio Nº3</a:t>
          </a:r>
        </a:p>
      </dgm:t>
    </dgm:pt>
    <dgm:pt modelId="{4A87BFC1-8AA9-46D3-BA52-9139EF94FE5D}" type="parTrans" cxnId="{E3C66D1F-ECA6-464A-BB6C-38D409EF655B}">
      <dgm:prSet/>
      <dgm:spPr/>
      <dgm:t>
        <a:bodyPr/>
        <a:lstStyle/>
        <a:p>
          <a:endParaRPr lang="es-AR" sz="1600"/>
        </a:p>
      </dgm:t>
    </dgm:pt>
    <dgm:pt modelId="{D4BDE1F2-53D6-4573-B3B0-44B293797A69}" type="sibTrans" cxnId="{E3C66D1F-ECA6-464A-BB6C-38D409EF655B}">
      <dgm:prSet/>
      <dgm:spPr/>
      <dgm:t>
        <a:bodyPr/>
        <a:lstStyle/>
        <a:p>
          <a:endParaRPr lang="es-AR" sz="1600"/>
        </a:p>
      </dgm:t>
    </dgm:pt>
    <dgm:pt modelId="{CDB7B520-C119-4034-BE40-4BD5A39A81E2}">
      <dgm:prSet phldrT="[Texto]" custT="1"/>
      <dgm:spPr>
        <a:solidFill>
          <a:schemeClr val="accent2">
            <a:hueOff val="0"/>
            <a:satOff val="0"/>
            <a:lumOff val="0"/>
            <a:alpha val="20000"/>
          </a:schemeClr>
        </a:solidFill>
      </dgm:spPr>
      <dgm:t>
        <a:bodyPr/>
        <a:lstStyle/>
        <a:p>
          <a:r>
            <a:rPr lang="es-AR" sz="1600" dirty="0"/>
            <a:t>Ejercicio Nº4</a:t>
          </a:r>
        </a:p>
      </dgm:t>
    </dgm:pt>
    <dgm:pt modelId="{E77089A1-973E-4530-A162-2E88583908F1}" type="parTrans" cxnId="{8FDAE420-8E36-4E32-9FFE-00329A8C1613}">
      <dgm:prSet/>
      <dgm:spPr/>
      <dgm:t>
        <a:bodyPr/>
        <a:lstStyle/>
        <a:p>
          <a:endParaRPr lang="es-ES" sz="1600"/>
        </a:p>
      </dgm:t>
    </dgm:pt>
    <dgm:pt modelId="{5AA91A6B-9F7F-467F-BB39-CFB67F9D3F12}" type="sibTrans" cxnId="{8FDAE420-8E36-4E32-9FFE-00329A8C1613}">
      <dgm:prSet/>
      <dgm:spPr/>
      <dgm:t>
        <a:bodyPr/>
        <a:lstStyle/>
        <a:p>
          <a:endParaRPr lang="es-ES" sz="1600"/>
        </a:p>
      </dgm:t>
    </dgm:pt>
    <dgm:pt modelId="{68AD8564-5A7C-426E-90AB-94627D70E250}" type="pres">
      <dgm:prSet presAssocID="{93E7C97C-3C34-4C9D-8E2B-FDEF4A99D65C}" presName="Name0" presStyleCnt="0">
        <dgm:presLayoutVars>
          <dgm:dir/>
          <dgm:animLvl val="lvl"/>
          <dgm:resizeHandles val="exact"/>
        </dgm:presLayoutVars>
      </dgm:prSet>
      <dgm:spPr/>
    </dgm:pt>
    <dgm:pt modelId="{D1CFEC55-A1F8-41B3-8C7F-E8BD4B695300}" type="pres">
      <dgm:prSet presAssocID="{95DD71EC-27E3-4E5D-BFE5-2C3C26686E07}" presName="parTxOnly" presStyleLbl="node1" presStyleIdx="0" presStyleCnt="4" custLinFactNeighborX="21130" custLinFactNeighborY="334">
        <dgm:presLayoutVars>
          <dgm:chMax val="0"/>
          <dgm:chPref val="0"/>
          <dgm:bulletEnabled val="1"/>
        </dgm:presLayoutVars>
      </dgm:prSet>
      <dgm:spPr/>
    </dgm:pt>
    <dgm:pt modelId="{034A8115-F1FC-4465-8A70-B760E53DC25F}" type="pres">
      <dgm:prSet presAssocID="{B5BE6B95-9549-44EB-867E-ADDACF78008F}" presName="parTxOnlySpace" presStyleCnt="0"/>
      <dgm:spPr/>
    </dgm:pt>
    <dgm:pt modelId="{6B5F5357-2F78-476F-B481-5560F6CD1727}" type="pres">
      <dgm:prSet presAssocID="{EBD2936C-3B7E-4C43-BB72-AC5332074B4C}" presName="parTxOnly" presStyleLbl="node1" presStyleIdx="1" presStyleCnt="4" custLinFactNeighborY="-1670">
        <dgm:presLayoutVars>
          <dgm:chMax val="0"/>
          <dgm:chPref val="0"/>
          <dgm:bulletEnabled val="1"/>
        </dgm:presLayoutVars>
      </dgm:prSet>
      <dgm:spPr/>
    </dgm:pt>
    <dgm:pt modelId="{5542D13D-A3C3-4D3B-9BAA-9F30F218234F}" type="pres">
      <dgm:prSet presAssocID="{C2E8071C-14FC-4C0D-B946-D67E75BEACEB}" presName="parTxOnlySpace" presStyleCnt="0"/>
      <dgm:spPr/>
    </dgm:pt>
    <dgm:pt modelId="{12661916-D5E5-4A46-8B50-C3906B30EFA0}" type="pres">
      <dgm:prSet presAssocID="{61E950C0-8E7D-445E-B80B-6687A23F3037}" presName="parTxOnly" presStyleLbl="node1" presStyleIdx="2" presStyleCnt="4">
        <dgm:presLayoutVars>
          <dgm:chMax val="0"/>
          <dgm:chPref val="0"/>
          <dgm:bulletEnabled val="1"/>
        </dgm:presLayoutVars>
      </dgm:prSet>
      <dgm:spPr/>
    </dgm:pt>
    <dgm:pt modelId="{CC206E24-46E8-4518-9DC3-1C45738EED19}" type="pres">
      <dgm:prSet presAssocID="{D4BDE1F2-53D6-4573-B3B0-44B293797A69}" presName="parTxOnlySpace" presStyleCnt="0"/>
      <dgm:spPr/>
    </dgm:pt>
    <dgm:pt modelId="{4D0DBAFF-E87C-4BB2-848F-7AA538E80631}" type="pres">
      <dgm:prSet presAssocID="{CDB7B520-C119-4034-BE40-4BD5A39A81E2}" presName="parTxOnly" presStyleLbl="node1" presStyleIdx="3" presStyleCnt="4">
        <dgm:presLayoutVars>
          <dgm:chMax val="0"/>
          <dgm:chPref val="0"/>
          <dgm:bulletEnabled val="1"/>
        </dgm:presLayoutVars>
      </dgm:prSet>
      <dgm:spPr/>
    </dgm:pt>
  </dgm:ptLst>
  <dgm:cxnLst>
    <dgm:cxn modelId="{0F04E314-9147-4CCC-8494-4624422F0868}" type="presOf" srcId="{EBD2936C-3B7E-4C43-BB72-AC5332074B4C}" destId="{6B5F5357-2F78-476F-B481-5560F6CD1727}" srcOrd="0" destOrd="0" presId="urn:microsoft.com/office/officeart/2005/8/layout/chevron1"/>
    <dgm:cxn modelId="{E3C66D1F-ECA6-464A-BB6C-38D409EF655B}" srcId="{93E7C97C-3C34-4C9D-8E2B-FDEF4A99D65C}" destId="{61E950C0-8E7D-445E-B80B-6687A23F3037}" srcOrd="2" destOrd="0" parTransId="{4A87BFC1-8AA9-46D3-BA52-9139EF94FE5D}" sibTransId="{D4BDE1F2-53D6-4573-B3B0-44B293797A69}"/>
    <dgm:cxn modelId="{8FDAE420-8E36-4E32-9FFE-00329A8C1613}" srcId="{93E7C97C-3C34-4C9D-8E2B-FDEF4A99D65C}" destId="{CDB7B520-C119-4034-BE40-4BD5A39A81E2}" srcOrd="3" destOrd="0" parTransId="{E77089A1-973E-4530-A162-2E88583908F1}" sibTransId="{5AA91A6B-9F7F-467F-BB39-CFB67F9D3F12}"/>
    <dgm:cxn modelId="{0B4DDF46-3AF2-4E86-8C83-DDEF6562001A}" srcId="{93E7C97C-3C34-4C9D-8E2B-FDEF4A99D65C}" destId="{95DD71EC-27E3-4E5D-BFE5-2C3C26686E07}" srcOrd="0" destOrd="0" parTransId="{3FBFEA4F-5A99-4FA8-AB3B-2003ED8C521B}" sibTransId="{B5BE6B95-9549-44EB-867E-ADDACF78008F}"/>
    <dgm:cxn modelId="{0C9D96A4-37BC-407B-8586-659ADF868AB5}" srcId="{93E7C97C-3C34-4C9D-8E2B-FDEF4A99D65C}" destId="{EBD2936C-3B7E-4C43-BB72-AC5332074B4C}" srcOrd="1" destOrd="0" parTransId="{CB4D12AC-F58A-4E7F-976B-8A83F7B1F79A}" sibTransId="{C2E8071C-14FC-4C0D-B946-D67E75BEACEB}"/>
    <dgm:cxn modelId="{4E25BBA6-0180-4582-9F09-AE96D5074E63}" type="presOf" srcId="{61E950C0-8E7D-445E-B80B-6687A23F3037}" destId="{12661916-D5E5-4A46-8B50-C3906B30EFA0}" srcOrd="0" destOrd="0" presId="urn:microsoft.com/office/officeart/2005/8/layout/chevron1"/>
    <dgm:cxn modelId="{21C4A5B5-8A89-489C-8F8E-9ADBBE40DFB0}" type="presOf" srcId="{CDB7B520-C119-4034-BE40-4BD5A39A81E2}" destId="{4D0DBAFF-E87C-4BB2-848F-7AA538E80631}" srcOrd="0" destOrd="0" presId="urn:microsoft.com/office/officeart/2005/8/layout/chevron1"/>
    <dgm:cxn modelId="{D85DEED5-3765-4E4B-BCE6-FA97DAD20FEE}" type="presOf" srcId="{95DD71EC-27E3-4E5D-BFE5-2C3C26686E07}" destId="{D1CFEC55-A1F8-41B3-8C7F-E8BD4B695300}" srcOrd="0" destOrd="0" presId="urn:microsoft.com/office/officeart/2005/8/layout/chevron1"/>
    <dgm:cxn modelId="{7A7A39EF-DB3C-4408-A32C-42B659FAC4D4}" type="presOf" srcId="{93E7C97C-3C34-4C9D-8E2B-FDEF4A99D65C}" destId="{68AD8564-5A7C-426E-90AB-94627D70E250}" srcOrd="0" destOrd="0" presId="urn:microsoft.com/office/officeart/2005/8/layout/chevron1"/>
    <dgm:cxn modelId="{4C23DDEE-785B-4055-82F6-E83281D33D98}" type="presParOf" srcId="{68AD8564-5A7C-426E-90AB-94627D70E250}" destId="{D1CFEC55-A1F8-41B3-8C7F-E8BD4B695300}" srcOrd="0" destOrd="0" presId="urn:microsoft.com/office/officeart/2005/8/layout/chevron1"/>
    <dgm:cxn modelId="{6E25932F-A6FC-4E46-99C6-62CDC4A6134F}" type="presParOf" srcId="{68AD8564-5A7C-426E-90AB-94627D70E250}" destId="{034A8115-F1FC-4465-8A70-B760E53DC25F}" srcOrd="1" destOrd="0" presId="urn:microsoft.com/office/officeart/2005/8/layout/chevron1"/>
    <dgm:cxn modelId="{81F96C6E-EA50-4301-B75F-55D6633F0060}" type="presParOf" srcId="{68AD8564-5A7C-426E-90AB-94627D70E250}" destId="{6B5F5357-2F78-476F-B481-5560F6CD1727}" srcOrd="2" destOrd="0" presId="urn:microsoft.com/office/officeart/2005/8/layout/chevron1"/>
    <dgm:cxn modelId="{867950AE-75EF-49D2-8E0B-6988D65865A0}" type="presParOf" srcId="{68AD8564-5A7C-426E-90AB-94627D70E250}" destId="{5542D13D-A3C3-4D3B-9BAA-9F30F218234F}" srcOrd="3" destOrd="0" presId="urn:microsoft.com/office/officeart/2005/8/layout/chevron1"/>
    <dgm:cxn modelId="{3BCEDA4F-C53F-4A0C-B200-5293D3F30A91}" type="presParOf" srcId="{68AD8564-5A7C-426E-90AB-94627D70E250}" destId="{12661916-D5E5-4A46-8B50-C3906B30EFA0}" srcOrd="4" destOrd="0" presId="urn:microsoft.com/office/officeart/2005/8/layout/chevron1"/>
    <dgm:cxn modelId="{1A4D8B63-A464-4661-89CE-4DF6DAE260FA}" type="presParOf" srcId="{68AD8564-5A7C-426E-90AB-94627D70E250}" destId="{CC206E24-46E8-4518-9DC3-1C45738EED19}" srcOrd="5" destOrd="0" presId="urn:microsoft.com/office/officeart/2005/8/layout/chevron1"/>
    <dgm:cxn modelId="{74870EAC-23A4-4704-B3E9-BE5FD0956339}" type="presParOf" srcId="{68AD8564-5A7C-426E-90AB-94627D70E250}" destId="{4D0DBAFF-E87C-4BB2-848F-7AA538E8063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692036" y="697296"/>
          <a:ext cx="3240360" cy="1845767"/>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90000"/>
            </a:lnSpc>
            <a:spcBef>
              <a:spcPct val="0"/>
            </a:spcBef>
            <a:spcAft>
              <a:spcPct val="35000"/>
            </a:spcAft>
            <a:buNone/>
          </a:pPr>
          <a:r>
            <a:rPr lang="es-AR" sz="1700" b="1" kern="1200" dirty="0"/>
            <a:t>TEORÍA DE VERTEDEROS GRUESOS</a:t>
          </a:r>
        </a:p>
      </dsp:txBody>
      <dsp:txXfrm rot="5400000">
        <a:off x="5260" y="648072"/>
        <a:ext cx="1845767" cy="1944216"/>
      </dsp:txXfrm>
    </dsp:sp>
    <dsp:sp modelId="{499BCB3D-63FC-4584-90C9-E5EC4F631F2A}">
      <dsp:nvSpPr>
        <dsp:cNvPr id="0" name=""/>
        <dsp:cNvSpPr/>
      </dsp:nvSpPr>
      <dsp:spPr>
        <a:xfrm rot="16200000">
          <a:off x="1322004" y="697296"/>
          <a:ext cx="3240360" cy="1845767"/>
        </a:xfrm>
        <a:prstGeom prst="flowChartManualOperation">
          <a:avLst/>
        </a:prstGeom>
        <a:solidFill>
          <a:schemeClr val="accent4">
            <a:hueOff val="1871245"/>
            <a:satOff val="-10347"/>
            <a:lumOff val="-88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AR" sz="1700" b="1" kern="1200" dirty="0"/>
            <a:t>EJERCICIOS PRÁCTICOS EJEMPLO</a:t>
          </a:r>
        </a:p>
      </dsp:txBody>
      <dsp:txXfrm rot="5400000">
        <a:off x="2019300" y="648072"/>
        <a:ext cx="1845767" cy="1944216"/>
      </dsp:txXfrm>
    </dsp:sp>
    <dsp:sp modelId="{372B8FDE-5DF0-4409-95E6-A145DCF7DB43}">
      <dsp:nvSpPr>
        <dsp:cNvPr id="0" name=""/>
        <dsp:cNvSpPr/>
      </dsp:nvSpPr>
      <dsp:spPr>
        <a:xfrm rot="16200000">
          <a:off x="3276364" y="697296"/>
          <a:ext cx="3240360" cy="1845767"/>
        </a:xfrm>
        <a:prstGeom prst="flowChartManualOperation">
          <a:avLst/>
        </a:prstGeom>
        <a:solidFill>
          <a:schemeClr val="accent4">
            <a:hueOff val="3742489"/>
            <a:satOff val="-20694"/>
            <a:lumOff val="-176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TEORÍA DE VERTEDEROS LATERALES</a:t>
          </a:r>
          <a:endParaRPr lang="es-AR" sz="1700" b="1" kern="1200" dirty="0"/>
        </a:p>
      </dsp:txBody>
      <dsp:txXfrm rot="5400000">
        <a:off x="3973660" y="648072"/>
        <a:ext cx="1845767" cy="1944216"/>
      </dsp:txXfrm>
    </dsp:sp>
    <dsp:sp modelId="{DAF413E7-4CA9-4744-810B-5D8A6CF431C8}">
      <dsp:nvSpPr>
        <dsp:cNvPr id="0" name=""/>
        <dsp:cNvSpPr/>
      </dsp:nvSpPr>
      <dsp:spPr>
        <a:xfrm rot="16200000">
          <a:off x="5260564" y="697296"/>
          <a:ext cx="3240360" cy="1845767"/>
        </a:xfrm>
        <a:prstGeom prst="flowChartManualOperation">
          <a:avLst/>
        </a:prstGeom>
        <a:solidFill>
          <a:schemeClr val="accent4">
            <a:hueOff val="5613734"/>
            <a:satOff val="-31040"/>
            <a:lumOff val="-264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EJERCICIOS PRÁCTICOS DE EJEMPLO</a:t>
          </a:r>
          <a:endParaRPr lang="es-AR" sz="1700" b="1" kern="1200" dirty="0"/>
        </a:p>
      </dsp:txBody>
      <dsp:txXfrm rot="5400000">
        <a:off x="5957860" y="648072"/>
        <a:ext cx="1845767" cy="1944216"/>
      </dsp:txXfrm>
    </dsp:sp>
    <dsp:sp modelId="{7CA17910-4A4A-4AD7-B593-1E2F41F5F949}">
      <dsp:nvSpPr>
        <dsp:cNvPr id="0" name=""/>
        <dsp:cNvSpPr/>
      </dsp:nvSpPr>
      <dsp:spPr>
        <a:xfrm rot="16200000">
          <a:off x="7244764" y="697296"/>
          <a:ext cx="3240360" cy="1845767"/>
        </a:xfrm>
        <a:prstGeom prst="flowChartManualOperation">
          <a:avLst/>
        </a:prstGeom>
        <a:solidFill>
          <a:schemeClr val="accent4">
            <a:hueOff val="7484979"/>
            <a:satOff val="-41387"/>
            <a:lumOff val="-352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ACTIVIDAD DE CLASE</a:t>
          </a:r>
          <a:endParaRPr lang="es-AR" sz="1700" b="1" kern="1200" dirty="0"/>
        </a:p>
      </dsp:txBody>
      <dsp:txXfrm rot="5400000">
        <a:off x="7942060" y="648072"/>
        <a:ext cx="1845767" cy="19442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692036" y="697296"/>
          <a:ext cx="3240360" cy="1845767"/>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90000"/>
            </a:lnSpc>
            <a:spcBef>
              <a:spcPct val="0"/>
            </a:spcBef>
            <a:spcAft>
              <a:spcPct val="35000"/>
            </a:spcAft>
            <a:buNone/>
          </a:pPr>
          <a:r>
            <a:rPr lang="es-AR" sz="1700" b="1" kern="1200" dirty="0"/>
            <a:t>TEORÍA DE VERTEDEROS GRUESOS</a:t>
          </a:r>
        </a:p>
      </dsp:txBody>
      <dsp:txXfrm rot="5400000">
        <a:off x="5260" y="648072"/>
        <a:ext cx="1845767" cy="1944216"/>
      </dsp:txXfrm>
    </dsp:sp>
    <dsp:sp modelId="{499BCB3D-63FC-4584-90C9-E5EC4F631F2A}">
      <dsp:nvSpPr>
        <dsp:cNvPr id="0" name=""/>
        <dsp:cNvSpPr/>
      </dsp:nvSpPr>
      <dsp:spPr>
        <a:xfrm rot="16200000">
          <a:off x="1322004" y="697296"/>
          <a:ext cx="3240360" cy="1845767"/>
        </a:xfrm>
        <a:prstGeom prst="flowChartManualOperation">
          <a:avLst/>
        </a:prstGeom>
        <a:solidFill>
          <a:schemeClr val="accent4">
            <a:hueOff val="1871245"/>
            <a:satOff val="-10347"/>
            <a:lumOff val="-88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AR" sz="1700" b="1" kern="1200" dirty="0"/>
            <a:t>EJERCICIOS PRÁCTICOS EJEMPLO</a:t>
          </a:r>
        </a:p>
      </dsp:txBody>
      <dsp:txXfrm rot="5400000">
        <a:off x="2019300" y="648072"/>
        <a:ext cx="1845767" cy="1944216"/>
      </dsp:txXfrm>
    </dsp:sp>
    <dsp:sp modelId="{372B8FDE-5DF0-4409-95E6-A145DCF7DB43}">
      <dsp:nvSpPr>
        <dsp:cNvPr id="0" name=""/>
        <dsp:cNvSpPr/>
      </dsp:nvSpPr>
      <dsp:spPr>
        <a:xfrm rot="16200000">
          <a:off x="3276364" y="697296"/>
          <a:ext cx="3240360" cy="1845767"/>
        </a:xfrm>
        <a:prstGeom prst="flowChartManualOperation">
          <a:avLst/>
        </a:prstGeom>
        <a:solidFill>
          <a:schemeClr val="accent4">
            <a:hueOff val="3742489"/>
            <a:satOff val="-20694"/>
            <a:lumOff val="-176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TEORÍA DE VERTEDEROS LATERALES</a:t>
          </a:r>
          <a:endParaRPr lang="es-AR" sz="1700" b="1" kern="1200" dirty="0"/>
        </a:p>
      </dsp:txBody>
      <dsp:txXfrm rot="5400000">
        <a:off x="3973660" y="648072"/>
        <a:ext cx="1845767" cy="1944216"/>
      </dsp:txXfrm>
    </dsp:sp>
    <dsp:sp modelId="{DAF413E7-4CA9-4744-810B-5D8A6CF431C8}">
      <dsp:nvSpPr>
        <dsp:cNvPr id="0" name=""/>
        <dsp:cNvSpPr/>
      </dsp:nvSpPr>
      <dsp:spPr>
        <a:xfrm rot="16200000">
          <a:off x="5260564" y="697296"/>
          <a:ext cx="3240360" cy="1845767"/>
        </a:xfrm>
        <a:prstGeom prst="flowChartManualOperation">
          <a:avLst/>
        </a:prstGeom>
        <a:solidFill>
          <a:schemeClr val="accent4">
            <a:hueOff val="5613734"/>
            <a:satOff val="-31040"/>
            <a:lumOff val="-264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EJERCICIOS PRÁCTICOS DE EJEMPLO</a:t>
          </a:r>
          <a:endParaRPr lang="es-AR" sz="1700" b="1" kern="1200" dirty="0"/>
        </a:p>
      </dsp:txBody>
      <dsp:txXfrm rot="5400000">
        <a:off x="5957860" y="648072"/>
        <a:ext cx="1845767" cy="1944216"/>
      </dsp:txXfrm>
    </dsp:sp>
    <dsp:sp modelId="{7CA17910-4A4A-4AD7-B593-1E2F41F5F949}">
      <dsp:nvSpPr>
        <dsp:cNvPr id="0" name=""/>
        <dsp:cNvSpPr/>
      </dsp:nvSpPr>
      <dsp:spPr>
        <a:xfrm rot="16200000">
          <a:off x="7244764" y="697296"/>
          <a:ext cx="3240360" cy="1845767"/>
        </a:xfrm>
        <a:prstGeom prst="flowChartManualOperation">
          <a:avLst/>
        </a:prstGeom>
        <a:solidFill>
          <a:schemeClr val="accent4">
            <a:hueOff val="7484979"/>
            <a:satOff val="-41387"/>
            <a:lumOff val="-352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ACTIVIDAD DE CLASE</a:t>
          </a:r>
          <a:endParaRPr lang="es-AR" sz="1700" b="1" kern="1200" dirty="0"/>
        </a:p>
      </dsp:txBody>
      <dsp:txXfrm rot="5400000">
        <a:off x="7942060" y="648072"/>
        <a:ext cx="1845767" cy="19442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377860" y="377860"/>
          <a:ext cx="3276000" cy="2520280"/>
        </a:xfrm>
        <a:prstGeom prst="flowChartManualOperation">
          <a:avLst/>
        </a:prstGeom>
        <a:solidFill>
          <a:srgbClr val="D8B25C">
            <a:hueOff val="3742489"/>
            <a:satOff val="-20694"/>
            <a:lumOff val="-1765"/>
            <a:alphaOff val="0"/>
          </a:srgbClr>
        </a:solidFill>
        <a:ln w="11429" cap="flat" cmpd="sng" algn="ctr">
          <a:solidFill>
            <a:prstClr val="white">
              <a:hueOff val="0"/>
              <a:satOff val="0"/>
              <a:lumOff val="0"/>
              <a:alphaOff val="0"/>
            </a:prst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solidFill>
                <a:prstClr val="white"/>
              </a:solidFill>
              <a:latin typeface="Georgia"/>
              <a:ea typeface="+mn-ea"/>
              <a:cs typeface="+mn-cs"/>
            </a:rPr>
            <a:t>TEORÍA DE VERTEDEROS LATERALES</a:t>
          </a:r>
          <a:endParaRPr lang="es-AR" sz="1700" b="1" kern="1200" dirty="0">
            <a:solidFill>
              <a:prstClr val="white"/>
            </a:solidFill>
            <a:latin typeface="Georgia"/>
            <a:ea typeface="+mn-ea"/>
            <a:cs typeface="+mn-cs"/>
          </a:endParaRPr>
        </a:p>
      </dsp:txBody>
      <dsp:txXfrm rot="5400000">
        <a:off x="0" y="655200"/>
        <a:ext cx="2520280" cy="1965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692036" y="697296"/>
          <a:ext cx="3240360" cy="1845767"/>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90000"/>
            </a:lnSpc>
            <a:spcBef>
              <a:spcPct val="0"/>
            </a:spcBef>
            <a:spcAft>
              <a:spcPct val="35000"/>
            </a:spcAft>
            <a:buNone/>
          </a:pPr>
          <a:r>
            <a:rPr lang="es-AR" sz="1700" b="1" kern="1200" dirty="0"/>
            <a:t>TEORÍA DE VERTEDEROS GRUESOS</a:t>
          </a:r>
        </a:p>
      </dsp:txBody>
      <dsp:txXfrm rot="5400000">
        <a:off x="5260" y="648072"/>
        <a:ext cx="1845767" cy="1944216"/>
      </dsp:txXfrm>
    </dsp:sp>
    <dsp:sp modelId="{499BCB3D-63FC-4584-90C9-E5EC4F631F2A}">
      <dsp:nvSpPr>
        <dsp:cNvPr id="0" name=""/>
        <dsp:cNvSpPr/>
      </dsp:nvSpPr>
      <dsp:spPr>
        <a:xfrm rot="16200000">
          <a:off x="1322004" y="697296"/>
          <a:ext cx="3240360" cy="1845767"/>
        </a:xfrm>
        <a:prstGeom prst="flowChartManualOperation">
          <a:avLst/>
        </a:prstGeom>
        <a:solidFill>
          <a:schemeClr val="accent4">
            <a:hueOff val="1871245"/>
            <a:satOff val="-10347"/>
            <a:lumOff val="-88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AR" sz="1700" b="1" kern="1200" dirty="0"/>
            <a:t>EJERCICIOS PRÁCTICOS EJEMPLO</a:t>
          </a:r>
        </a:p>
      </dsp:txBody>
      <dsp:txXfrm rot="5400000">
        <a:off x="2019300" y="648072"/>
        <a:ext cx="1845767" cy="1944216"/>
      </dsp:txXfrm>
    </dsp:sp>
    <dsp:sp modelId="{372B8FDE-5DF0-4409-95E6-A145DCF7DB43}">
      <dsp:nvSpPr>
        <dsp:cNvPr id="0" name=""/>
        <dsp:cNvSpPr/>
      </dsp:nvSpPr>
      <dsp:spPr>
        <a:xfrm rot="16200000">
          <a:off x="3276364" y="697296"/>
          <a:ext cx="3240360" cy="1845767"/>
        </a:xfrm>
        <a:prstGeom prst="flowChartManualOperation">
          <a:avLst/>
        </a:prstGeom>
        <a:solidFill>
          <a:schemeClr val="accent4">
            <a:hueOff val="3742489"/>
            <a:satOff val="-20694"/>
            <a:lumOff val="-176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TEORÍA DE VERTEDEROS LATERALES</a:t>
          </a:r>
          <a:endParaRPr lang="es-AR" sz="1700" b="1" kern="1200" dirty="0"/>
        </a:p>
      </dsp:txBody>
      <dsp:txXfrm rot="5400000">
        <a:off x="3973660" y="648072"/>
        <a:ext cx="1845767" cy="1944216"/>
      </dsp:txXfrm>
    </dsp:sp>
    <dsp:sp modelId="{DAF413E7-4CA9-4744-810B-5D8A6CF431C8}">
      <dsp:nvSpPr>
        <dsp:cNvPr id="0" name=""/>
        <dsp:cNvSpPr/>
      </dsp:nvSpPr>
      <dsp:spPr>
        <a:xfrm rot="16200000">
          <a:off x="5260564" y="697296"/>
          <a:ext cx="3240360" cy="1845767"/>
        </a:xfrm>
        <a:prstGeom prst="flowChartManualOperation">
          <a:avLst/>
        </a:prstGeom>
        <a:solidFill>
          <a:schemeClr val="accent4">
            <a:hueOff val="5613734"/>
            <a:satOff val="-31040"/>
            <a:lumOff val="-264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EJERCICIOS PRÁCTICOS DE EJEMPLO</a:t>
          </a:r>
          <a:endParaRPr lang="es-AR" sz="1700" b="1" kern="1200" dirty="0"/>
        </a:p>
      </dsp:txBody>
      <dsp:txXfrm rot="5400000">
        <a:off x="5957860" y="648072"/>
        <a:ext cx="1845767" cy="1944216"/>
      </dsp:txXfrm>
    </dsp:sp>
    <dsp:sp modelId="{7CA17910-4A4A-4AD7-B593-1E2F41F5F949}">
      <dsp:nvSpPr>
        <dsp:cNvPr id="0" name=""/>
        <dsp:cNvSpPr/>
      </dsp:nvSpPr>
      <dsp:spPr>
        <a:xfrm rot="16200000">
          <a:off x="7244764" y="697296"/>
          <a:ext cx="3240360" cy="1845767"/>
        </a:xfrm>
        <a:prstGeom prst="flowChartManualOperation">
          <a:avLst/>
        </a:prstGeom>
        <a:solidFill>
          <a:schemeClr val="accent4">
            <a:hueOff val="7484979"/>
            <a:satOff val="-41387"/>
            <a:lumOff val="-352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ACTIVIDAD DE CLASE</a:t>
          </a:r>
          <a:endParaRPr lang="es-AR" sz="1700" b="1" kern="1200" dirty="0"/>
        </a:p>
      </dsp:txBody>
      <dsp:txXfrm rot="5400000">
        <a:off x="7942060" y="648072"/>
        <a:ext cx="1845767" cy="19442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377860" y="377860"/>
          <a:ext cx="3276000" cy="2520280"/>
        </a:xfrm>
        <a:prstGeom prst="flowChartManualOperation">
          <a:avLst/>
        </a:prstGeom>
        <a:solidFill>
          <a:srgbClr val="D8B25C">
            <a:hueOff val="5613734"/>
            <a:satOff val="-31040"/>
            <a:lumOff val="-2647"/>
            <a:alphaOff val="0"/>
          </a:srgbClr>
        </a:solidFill>
        <a:ln w="11429" cap="flat" cmpd="sng" algn="ctr">
          <a:solidFill>
            <a:prstClr val="white">
              <a:hueOff val="0"/>
              <a:satOff val="0"/>
              <a:lumOff val="0"/>
              <a:alphaOff val="0"/>
            </a:prst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solidFill>
                <a:prstClr val="white"/>
              </a:solidFill>
              <a:latin typeface="Georgia"/>
              <a:ea typeface="+mn-ea"/>
              <a:cs typeface="+mn-cs"/>
            </a:rPr>
            <a:t>EJERCICIOS PRÁCTICOS DE EJEMPLO</a:t>
          </a:r>
          <a:endParaRPr lang="es-AR" sz="1700" b="1" kern="1200" dirty="0">
            <a:solidFill>
              <a:prstClr val="white"/>
            </a:solidFill>
            <a:latin typeface="Georgia"/>
            <a:ea typeface="+mn-ea"/>
            <a:cs typeface="+mn-cs"/>
          </a:endParaRPr>
        </a:p>
      </dsp:txBody>
      <dsp:txXfrm rot="5400000">
        <a:off x="0" y="655200"/>
        <a:ext cx="2520280" cy="1965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377860" y="377860"/>
          <a:ext cx="3276000" cy="2520280"/>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es-AR" sz="2300" b="1" kern="1200" dirty="0"/>
            <a:t>TEORÍA DE VERTEDEROS GRUESOS</a:t>
          </a:r>
        </a:p>
      </dsp:txBody>
      <dsp:txXfrm rot="5400000">
        <a:off x="0" y="655200"/>
        <a:ext cx="2520280" cy="1965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692036" y="697296"/>
          <a:ext cx="3240360" cy="1845767"/>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90000"/>
            </a:lnSpc>
            <a:spcBef>
              <a:spcPct val="0"/>
            </a:spcBef>
            <a:spcAft>
              <a:spcPct val="35000"/>
            </a:spcAft>
            <a:buNone/>
          </a:pPr>
          <a:r>
            <a:rPr lang="es-AR" sz="1700" b="1" kern="1200" dirty="0"/>
            <a:t>TEORÍA DE VERTEDEROS GRUESOS</a:t>
          </a:r>
        </a:p>
      </dsp:txBody>
      <dsp:txXfrm rot="5400000">
        <a:off x="5260" y="648072"/>
        <a:ext cx="1845767" cy="1944216"/>
      </dsp:txXfrm>
    </dsp:sp>
    <dsp:sp modelId="{499BCB3D-63FC-4584-90C9-E5EC4F631F2A}">
      <dsp:nvSpPr>
        <dsp:cNvPr id="0" name=""/>
        <dsp:cNvSpPr/>
      </dsp:nvSpPr>
      <dsp:spPr>
        <a:xfrm rot="16200000">
          <a:off x="1322004" y="697296"/>
          <a:ext cx="3240360" cy="1845767"/>
        </a:xfrm>
        <a:prstGeom prst="flowChartManualOperation">
          <a:avLst/>
        </a:prstGeom>
        <a:solidFill>
          <a:schemeClr val="accent4">
            <a:hueOff val="1871245"/>
            <a:satOff val="-10347"/>
            <a:lumOff val="-88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AR" sz="1700" b="1" kern="1200" dirty="0"/>
            <a:t>EJERCICIOS PRÁCTICOS EJEMPLO</a:t>
          </a:r>
        </a:p>
      </dsp:txBody>
      <dsp:txXfrm rot="5400000">
        <a:off x="2019300" y="648072"/>
        <a:ext cx="1845767" cy="1944216"/>
      </dsp:txXfrm>
    </dsp:sp>
    <dsp:sp modelId="{372B8FDE-5DF0-4409-95E6-A145DCF7DB43}">
      <dsp:nvSpPr>
        <dsp:cNvPr id="0" name=""/>
        <dsp:cNvSpPr/>
      </dsp:nvSpPr>
      <dsp:spPr>
        <a:xfrm rot="16200000">
          <a:off x="3276364" y="697296"/>
          <a:ext cx="3240360" cy="1845767"/>
        </a:xfrm>
        <a:prstGeom prst="flowChartManualOperation">
          <a:avLst/>
        </a:prstGeom>
        <a:solidFill>
          <a:schemeClr val="accent4">
            <a:hueOff val="3742489"/>
            <a:satOff val="-20694"/>
            <a:lumOff val="-176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TEORÍA DE VERTEDEROS LATERALES</a:t>
          </a:r>
          <a:endParaRPr lang="es-AR" sz="1700" b="1" kern="1200" dirty="0"/>
        </a:p>
      </dsp:txBody>
      <dsp:txXfrm rot="5400000">
        <a:off x="3973660" y="648072"/>
        <a:ext cx="1845767" cy="1944216"/>
      </dsp:txXfrm>
    </dsp:sp>
    <dsp:sp modelId="{DAF413E7-4CA9-4744-810B-5D8A6CF431C8}">
      <dsp:nvSpPr>
        <dsp:cNvPr id="0" name=""/>
        <dsp:cNvSpPr/>
      </dsp:nvSpPr>
      <dsp:spPr>
        <a:xfrm rot="16200000">
          <a:off x="5260564" y="697296"/>
          <a:ext cx="3240360" cy="1845767"/>
        </a:xfrm>
        <a:prstGeom prst="flowChartManualOperation">
          <a:avLst/>
        </a:prstGeom>
        <a:solidFill>
          <a:schemeClr val="accent4">
            <a:hueOff val="5613734"/>
            <a:satOff val="-31040"/>
            <a:lumOff val="-264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EJERCICIOS PRÁCTICOS DE EJEMPLO</a:t>
          </a:r>
          <a:endParaRPr lang="es-AR" sz="1700" b="1" kern="1200" dirty="0"/>
        </a:p>
      </dsp:txBody>
      <dsp:txXfrm rot="5400000">
        <a:off x="5957860" y="648072"/>
        <a:ext cx="1845767" cy="1944216"/>
      </dsp:txXfrm>
    </dsp:sp>
    <dsp:sp modelId="{7CA17910-4A4A-4AD7-B593-1E2F41F5F949}">
      <dsp:nvSpPr>
        <dsp:cNvPr id="0" name=""/>
        <dsp:cNvSpPr/>
      </dsp:nvSpPr>
      <dsp:spPr>
        <a:xfrm rot="16200000">
          <a:off x="7244764" y="697296"/>
          <a:ext cx="3240360" cy="1845767"/>
        </a:xfrm>
        <a:prstGeom prst="flowChartManualOperation">
          <a:avLst/>
        </a:prstGeom>
        <a:solidFill>
          <a:schemeClr val="accent4">
            <a:hueOff val="7484979"/>
            <a:satOff val="-41387"/>
            <a:lumOff val="-352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ACTIVIDAD DE CLASE</a:t>
          </a:r>
          <a:endParaRPr lang="es-AR" sz="1700" b="1" kern="1200" dirty="0"/>
        </a:p>
      </dsp:txBody>
      <dsp:txXfrm rot="5400000">
        <a:off x="7942060" y="648072"/>
        <a:ext cx="1845767" cy="19442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377860" y="377860"/>
          <a:ext cx="3276000" cy="2520280"/>
        </a:xfrm>
        <a:prstGeom prst="flowChartManualOperation">
          <a:avLst/>
        </a:prstGeom>
        <a:solidFill>
          <a:srgbClr val="D8B25C">
            <a:hueOff val="7484979"/>
            <a:satOff val="-41387"/>
            <a:lumOff val="-3529"/>
            <a:alphaOff val="0"/>
          </a:srgbClr>
        </a:solidFill>
        <a:ln w="11429" cap="flat" cmpd="sng" algn="ctr">
          <a:solidFill>
            <a:prstClr val="white">
              <a:hueOff val="0"/>
              <a:satOff val="0"/>
              <a:lumOff val="0"/>
              <a:alphaOff val="0"/>
            </a:prst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solidFill>
                <a:prstClr val="white"/>
              </a:solidFill>
              <a:latin typeface="Georgia"/>
              <a:ea typeface="+mn-ea"/>
              <a:cs typeface="+mn-cs"/>
            </a:rPr>
            <a:t>ACTIVIDAD DE CLASE</a:t>
          </a:r>
          <a:endParaRPr lang="es-AR" sz="1700" b="1" kern="1200" dirty="0">
            <a:solidFill>
              <a:prstClr val="white"/>
            </a:solidFill>
            <a:latin typeface="Georgia"/>
            <a:ea typeface="+mn-ea"/>
            <a:cs typeface="+mn-cs"/>
          </a:endParaRPr>
        </a:p>
      </dsp:txBody>
      <dsp:txXfrm rot="5400000">
        <a:off x="0" y="655200"/>
        <a:ext cx="2520280" cy="196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A6B59-0B2B-4EFA-86EC-A19A14786A3D}">
      <dsp:nvSpPr>
        <dsp:cNvPr id="0" name=""/>
        <dsp:cNvSpPr/>
      </dsp:nvSpPr>
      <dsp:spPr>
        <a:xfrm>
          <a:off x="99982" y="741067"/>
          <a:ext cx="3506456" cy="41252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2B272AF-9B09-4B2D-BA29-FC3FA423A488}">
      <dsp:nvSpPr>
        <dsp:cNvPr id="0" name=""/>
        <dsp:cNvSpPr/>
      </dsp:nvSpPr>
      <dsp:spPr>
        <a:xfrm>
          <a:off x="99982" y="895994"/>
          <a:ext cx="257596" cy="257596"/>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BD61C30-941E-43E9-849F-2529A762DCD1}">
      <dsp:nvSpPr>
        <dsp:cNvPr id="0" name=""/>
        <dsp:cNvSpPr/>
      </dsp:nvSpPr>
      <dsp:spPr>
        <a:xfrm>
          <a:off x="99982" y="0"/>
          <a:ext cx="3506456" cy="74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s-ES" sz="3200" kern="1200" dirty="0"/>
            <a:t>Embocadura</a:t>
          </a:r>
          <a:endParaRPr lang="es-AR" sz="3200" kern="1200" dirty="0"/>
        </a:p>
      </dsp:txBody>
      <dsp:txXfrm>
        <a:off x="99982" y="0"/>
        <a:ext cx="3506456" cy="741067"/>
      </dsp:txXfrm>
    </dsp:sp>
    <dsp:sp modelId="{061564D0-4CAC-4730-B245-9371001A23EB}">
      <dsp:nvSpPr>
        <dsp:cNvPr id="0" name=""/>
        <dsp:cNvSpPr/>
      </dsp:nvSpPr>
      <dsp:spPr>
        <a:xfrm>
          <a:off x="99982" y="1496445"/>
          <a:ext cx="257590" cy="257590"/>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AF82852-1DAD-4FDE-B03B-923595C1CFC5}">
      <dsp:nvSpPr>
        <dsp:cNvPr id="0" name=""/>
        <dsp:cNvSpPr/>
      </dsp:nvSpPr>
      <dsp:spPr>
        <a:xfrm>
          <a:off x="345434" y="1325018"/>
          <a:ext cx="3261004" cy="60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S" sz="1500" kern="1200" dirty="0"/>
            <a:t>Estrechamiento brusco</a:t>
          </a:r>
        </a:p>
      </dsp:txBody>
      <dsp:txXfrm>
        <a:off x="345434" y="1325018"/>
        <a:ext cx="3261004" cy="600444"/>
      </dsp:txXfrm>
    </dsp:sp>
    <dsp:sp modelId="{7E61A73C-4462-439A-B434-C7EFE79EEDB5}">
      <dsp:nvSpPr>
        <dsp:cNvPr id="0" name=""/>
        <dsp:cNvSpPr/>
      </dsp:nvSpPr>
      <dsp:spPr>
        <a:xfrm>
          <a:off x="99982" y="2096889"/>
          <a:ext cx="257590" cy="257590"/>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1447E03-DFD4-4480-BA63-571A58EB1CDA}">
      <dsp:nvSpPr>
        <dsp:cNvPr id="0" name=""/>
        <dsp:cNvSpPr/>
      </dsp:nvSpPr>
      <dsp:spPr>
        <a:xfrm>
          <a:off x="345434" y="1925462"/>
          <a:ext cx="3261004" cy="60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S" sz="1500" kern="1200" dirty="0"/>
            <a:t>Determinada experimentalmente</a:t>
          </a:r>
          <a:endParaRPr lang="es-AR" sz="1500" kern="1200" dirty="0"/>
        </a:p>
      </dsp:txBody>
      <dsp:txXfrm>
        <a:off x="345434" y="1925462"/>
        <a:ext cx="3261004" cy="600444"/>
      </dsp:txXfrm>
    </dsp:sp>
    <dsp:sp modelId="{2E640319-6377-4773-924E-F5D8AC8F11D3}">
      <dsp:nvSpPr>
        <dsp:cNvPr id="0" name=""/>
        <dsp:cNvSpPr/>
      </dsp:nvSpPr>
      <dsp:spPr>
        <a:xfrm>
          <a:off x="99982" y="2697333"/>
          <a:ext cx="257590" cy="257590"/>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B5DEA49-AD18-4C55-97B3-64B0C19D2691}">
      <dsp:nvSpPr>
        <dsp:cNvPr id="0" name=""/>
        <dsp:cNvSpPr/>
      </dsp:nvSpPr>
      <dsp:spPr>
        <a:xfrm>
          <a:off x="345434" y="2525906"/>
          <a:ext cx="3261004" cy="60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S" sz="1500" kern="1200" dirty="0"/>
            <a:t>Depende de la forma</a:t>
          </a:r>
          <a:endParaRPr lang="es-AR" sz="1500" kern="1200" dirty="0"/>
        </a:p>
      </dsp:txBody>
      <dsp:txXfrm>
        <a:off x="345434" y="2525906"/>
        <a:ext cx="3261004" cy="600444"/>
      </dsp:txXfrm>
    </dsp:sp>
    <dsp:sp modelId="{291393D3-EA1F-442A-8D0C-EB032B095068}">
      <dsp:nvSpPr>
        <dsp:cNvPr id="0" name=""/>
        <dsp:cNvSpPr/>
      </dsp:nvSpPr>
      <dsp:spPr>
        <a:xfrm>
          <a:off x="3781761" y="741067"/>
          <a:ext cx="3506456" cy="41252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5884AF4-66A2-4F98-A1CF-6A46D0ADD641}">
      <dsp:nvSpPr>
        <dsp:cNvPr id="0" name=""/>
        <dsp:cNvSpPr/>
      </dsp:nvSpPr>
      <dsp:spPr>
        <a:xfrm>
          <a:off x="3781761" y="895994"/>
          <a:ext cx="257596" cy="257596"/>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121EB8D-38F5-4CBB-80D9-28F6B7020D07}">
      <dsp:nvSpPr>
        <dsp:cNvPr id="0" name=""/>
        <dsp:cNvSpPr/>
      </dsp:nvSpPr>
      <dsp:spPr>
        <a:xfrm>
          <a:off x="3781761" y="0"/>
          <a:ext cx="3506456" cy="74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s-ES" sz="3200" kern="1200" dirty="0"/>
            <a:t>Frotamiento</a:t>
          </a:r>
          <a:endParaRPr lang="es-AR" sz="3200" kern="1200" dirty="0"/>
        </a:p>
      </dsp:txBody>
      <dsp:txXfrm>
        <a:off x="3781761" y="0"/>
        <a:ext cx="3506456" cy="741067"/>
      </dsp:txXfrm>
    </dsp:sp>
    <dsp:sp modelId="{67A9712D-9D32-4184-A8FF-D13FDEABF923}">
      <dsp:nvSpPr>
        <dsp:cNvPr id="0" name=""/>
        <dsp:cNvSpPr/>
      </dsp:nvSpPr>
      <dsp:spPr>
        <a:xfrm>
          <a:off x="3781761" y="1496445"/>
          <a:ext cx="257590" cy="257590"/>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F2118CF-485C-4770-8992-59B96C1BDFBD}">
      <dsp:nvSpPr>
        <dsp:cNvPr id="0" name=""/>
        <dsp:cNvSpPr/>
      </dsp:nvSpPr>
      <dsp:spPr>
        <a:xfrm>
          <a:off x="4027213" y="1325018"/>
          <a:ext cx="3261004" cy="60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S" sz="1500" kern="1200" dirty="0"/>
            <a:t>Pérdidas por conducción</a:t>
          </a:r>
          <a:endParaRPr lang="es-AR" sz="1500" kern="1200" dirty="0"/>
        </a:p>
      </dsp:txBody>
      <dsp:txXfrm>
        <a:off x="4027213" y="1325018"/>
        <a:ext cx="3261004" cy="600444"/>
      </dsp:txXfrm>
    </dsp:sp>
    <dsp:sp modelId="{3522795D-8A2F-4134-8B28-31A049184C73}">
      <dsp:nvSpPr>
        <dsp:cNvPr id="0" name=""/>
        <dsp:cNvSpPr/>
      </dsp:nvSpPr>
      <dsp:spPr>
        <a:xfrm>
          <a:off x="3781761" y="2096889"/>
          <a:ext cx="257590" cy="257590"/>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A312F64-7DD5-43A0-ABC7-848DC278F750}">
      <dsp:nvSpPr>
        <dsp:cNvPr id="0" name=""/>
        <dsp:cNvSpPr/>
      </dsp:nvSpPr>
      <dsp:spPr>
        <a:xfrm>
          <a:off x="4027213" y="1925462"/>
          <a:ext cx="3261004" cy="60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S" sz="1500" kern="1200" dirty="0"/>
            <a:t>Similar a pérdidas en canales</a:t>
          </a:r>
          <a:endParaRPr lang="es-AR" sz="1500" kern="1200" dirty="0"/>
        </a:p>
      </dsp:txBody>
      <dsp:txXfrm>
        <a:off x="4027213" y="1925462"/>
        <a:ext cx="3261004" cy="600444"/>
      </dsp:txXfrm>
    </dsp:sp>
    <dsp:sp modelId="{22C5C37B-5362-4970-8D42-556D80000E31}">
      <dsp:nvSpPr>
        <dsp:cNvPr id="0" name=""/>
        <dsp:cNvSpPr/>
      </dsp:nvSpPr>
      <dsp:spPr>
        <a:xfrm>
          <a:off x="3781761" y="2697333"/>
          <a:ext cx="257590" cy="257590"/>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2FF6FB7-5515-4723-BEC4-0BE1AFDBDCF8}">
      <dsp:nvSpPr>
        <dsp:cNvPr id="0" name=""/>
        <dsp:cNvSpPr/>
      </dsp:nvSpPr>
      <dsp:spPr>
        <a:xfrm>
          <a:off x="4027213" y="2525906"/>
          <a:ext cx="3261004" cy="60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S" sz="1500" kern="1200" dirty="0"/>
            <a:t>Depende del material (J) y longitud</a:t>
          </a:r>
          <a:endParaRPr lang="es-AR" sz="1500" kern="1200" dirty="0"/>
        </a:p>
      </dsp:txBody>
      <dsp:txXfrm>
        <a:off x="4027213" y="2525906"/>
        <a:ext cx="3261004" cy="600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692036" y="697296"/>
          <a:ext cx="3240360" cy="1845767"/>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90000"/>
            </a:lnSpc>
            <a:spcBef>
              <a:spcPct val="0"/>
            </a:spcBef>
            <a:spcAft>
              <a:spcPct val="35000"/>
            </a:spcAft>
            <a:buNone/>
          </a:pPr>
          <a:r>
            <a:rPr lang="es-AR" sz="1700" b="1" kern="1200" dirty="0"/>
            <a:t>TEORÍA DE VERTEDEROS GRUESOS</a:t>
          </a:r>
        </a:p>
      </dsp:txBody>
      <dsp:txXfrm rot="5400000">
        <a:off x="5260" y="648072"/>
        <a:ext cx="1845767" cy="1944216"/>
      </dsp:txXfrm>
    </dsp:sp>
    <dsp:sp modelId="{499BCB3D-63FC-4584-90C9-E5EC4F631F2A}">
      <dsp:nvSpPr>
        <dsp:cNvPr id="0" name=""/>
        <dsp:cNvSpPr/>
      </dsp:nvSpPr>
      <dsp:spPr>
        <a:xfrm rot="16200000">
          <a:off x="1322004" y="697296"/>
          <a:ext cx="3240360" cy="1845767"/>
        </a:xfrm>
        <a:prstGeom prst="flowChartManualOperation">
          <a:avLst/>
        </a:prstGeom>
        <a:solidFill>
          <a:schemeClr val="accent4">
            <a:hueOff val="1871245"/>
            <a:satOff val="-10347"/>
            <a:lumOff val="-88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AR" sz="1700" b="1" kern="1200" dirty="0"/>
            <a:t>EJERCICIOS PRÁCTICOS EJEMPLO</a:t>
          </a:r>
        </a:p>
      </dsp:txBody>
      <dsp:txXfrm rot="5400000">
        <a:off x="2019300" y="648072"/>
        <a:ext cx="1845767" cy="1944216"/>
      </dsp:txXfrm>
    </dsp:sp>
    <dsp:sp modelId="{372B8FDE-5DF0-4409-95E6-A145DCF7DB43}">
      <dsp:nvSpPr>
        <dsp:cNvPr id="0" name=""/>
        <dsp:cNvSpPr/>
      </dsp:nvSpPr>
      <dsp:spPr>
        <a:xfrm rot="16200000">
          <a:off x="3276364" y="697296"/>
          <a:ext cx="3240360" cy="1845767"/>
        </a:xfrm>
        <a:prstGeom prst="flowChartManualOperation">
          <a:avLst/>
        </a:prstGeom>
        <a:solidFill>
          <a:schemeClr val="accent4">
            <a:hueOff val="3742489"/>
            <a:satOff val="-20694"/>
            <a:lumOff val="-176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TEORÍA DE VERTEDEROS LATERALES</a:t>
          </a:r>
          <a:endParaRPr lang="es-AR" sz="1700" b="1" kern="1200" dirty="0"/>
        </a:p>
      </dsp:txBody>
      <dsp:txXfrm rot="5400000">
        <a:off x="3973660" y="648072"/>
        <a:ext cx="1845767" cy="1944216"/>
      </dsp:txXfrm>
    </dsp:sp>
    <dsp:sp modelId="{DAF413E7-4CA9-4744-810B-5D8A6CF431C8}">
      <dsp:nvSpPr>
        <dsp:cNvPr id="0" name=""/>
        <dsp:cNvSpPr/>
      </dsp:nvSpPr>
      <dsp:spPr>
        <a:xfrm rot="16200000">
          <a:off x="5260564" y="697296"/>
          <a:ext cx="3240360" cy="1845767"/>
        </a:xfrm>
        <a:prstGeom prst="flowChartManualOperation">
          <a:avLst/>
        </a:prstGeom>
        <a:solidFill>
          <a:schemeClr val="accent4">
            <a:hueOff val="5613734"/>
            <a:satOff val="-31040"/>
            <a:lumOff val="-264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EJERCICIOS PRÁCTICOS DE EJEMPLO</a:t>
          </a:r>
          <a:endParaRPr lang="es-AR" sz="1700" b="1" kern="1200" dirty="0"/>
        </a:p>
      </dsp:txBody>
      <dsp:txXfrm rot="5400000">
        <a:off x="5957860" y="648072"/>
        <a:ext cx="1845767" cy="1944216"/>
      </dsp:txXfrm>
    </dsp:sp>
    <dsp:sp modelId="{7CA17910-4A4A-4AD7-B593-1E2F41F5F949}">
      <dsp:nvSpPr>
        <dsp:cNvPr id="0" name=""/>
        <dsp:cNvSpPr/>
      </dsp:nvSpPr>
      <dsp:spPr>
        <a:xfrm rot="16200000">
          <a:off x="7244764" y="697296"/>
          <a:ext cx="3240360" cy="1845767"/>
        </a:xfrm>
        <a:prstGeom prst="flowChartManualOperation">
          <a:avLst/>
        </a:prstGeom>
        <a:solidFill>
          <a:schemeClr val="accent4">
            <a:hueOff val="7484979"/>
            <a:satOff val="-41387"/>
            <a:lumOff val="-352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ES" sz="1700" b="1" kern="1200" dirty="0"/>
            <a:t>ACTIVIDAD DE CLASE</a:t>
          </a:r>
          <a:endParaRPr lang="es-AR" sz="1700" b="1" kern="1200" dirty="0"/>
        </a:p>
      </dsp:txBody>
      <dsp:txXfrm rot="5400000">
        <a:off x="7942060" y="648072"/>
        <a:ext cx="1845767" cy="1944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210-A855-4483-846F-54B5667526CF}">
      <dsp:nvSpPr>
        <dsp:cNvPr id="0" name=""/>
        <dsp:cNvSpPr/>
      </dsp:nvSpPr>
      <dsp:spPr>
        <a:xfrm rot="16200000">
          <a:off x="-377860" y="377860"/>
          <a:ext cx="3276000" cy="2520280"/>
        </a:xfrm>
        <a:prstGeom prst="flowChartManualOperation">
          <a:avLst/>
        </a:prstGeom>
        <a:solidFill>
          <a:srgbClr val="D8B25C">
            <a:hueOff val="1871245"/>
            <a:satOff val="-10347"/>
            <a:lumOff val="-882"/>
            <a:alphaOff val="0"/>
          </a:srgbClr>
        </a:solidFill>
        <a:ln w="11429" cap="flat" cmpd="sng" algn="ctr">
          <a:solidFill>
            <a:prstClr val="white">
              <a:hueOff val="0"/>
              <a:satOff val="0"/>
              <a:lumOff val="0"/>
              <a:alphaOff val="0"/>
            </a:prst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728" bIns="0" numCol="1" spcCol="1270" anchor="ctr" anchorCtr="0">
          <a:noAutofit/>
        </a:bodyPr>
        <a:lstStyle/>
        <a:p>
          <a:pPr marL="0" lvl="0" indent="0" algn="ctr" defTabSz="755650">
            <a:lnSpc>
              <a:spcPct val="150000"/>
            </a:lnSpc>
            <a:spcBef>
              <a:spcPct val="0"/>
            </a:spcBef>
            <a:spcAft>
              <a:spcPct val="35000"/>
            </a:spcAft>
            <a:buNone/>
          </a:pPr>
          <a:r>
            <a:rPr lang="es-AR" sz="1700" b="1" kern="1200" dirty="0">
              <a:solidFill>
                <a:prstClr val="white"/>
              </a:solidFill>
              <a:latin typeface="Georgia"/>
              <a:ea typeface="+mn-ea"/>
              <a:cs typeface="+mn-cs"/>
            </a:rPr>
            <a:t>EJERCICIOS PRÁCTICOS EJEMPLO</a:t>
          </a:r>
        </a:p>
      </dsp:txBody>
      <dsp:txXfrm rot="5400000">
        <a:off x="0" y="655200"/>
        <a:ext cx="2520280" cy="1965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3874" y="0"/>
          <a:ext cx="2255453" cy="720080"/>
        </a:xfrm>
        <a:prstGeom prst="chevron">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363914"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51532" y="0"/>
          <a:ext cx="2255453" cy="720080"/>
        </a:xfrm>
        <a:prstGeom prst="chevron">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411572"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51532" y="0"/>
          <a:ext cx="2255453" cy="720080"/>
        </a:xfrm>
        <a:prstGeom prst="chevron">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411572"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EC55-A1F8-41B3-8C7F-E8BD4B695300}">
      <dsp:nvSpPr>
        <dsp:cNvPr id="0" name=""/>
        <dsp:cNvSpPr/>
      </dsp:nvSpPr>
      <dsp:spPr>
        <a:xfrm>
          <a:off x="51532" y="0"/>
          <a:ext cx="2255453" cy="720080"/>
        </a:xfrm>
        <a:prstGeom prst="chevron">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b="1" kern="1200" dirty="0"/>
            <a:t>Ejercicio Nº1</a:t>
          </a:r>
        </a:p>
      </dsp:txBody>
      <dsp:txXfrm>
        <a:off x="411572" y="0"/>
        <a:ext cx="1535373" cy="720080"/>
      </dsp:txXfrm>
    </dsp:sp>
    <dsp:sp modelId="{6B5F5357-2F78-476F-B481-5560F6CD1727}">
      <dsp:nvSpPr>
        <dsp:cNvPr id="0" name=""/>
        <dsp:cNvSpPr/>
      </dsp:nvSpPr>
      <dsp:spPr>
        <a:xfrm>
          <a:off x="2033782"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Nº2</a:t>
          </a:r>
        </a:p>
      </dsp:txBody>
      <dsp:txXfrm>
        <a:off x="2393822" y="0"/>
        <a:ext cx="1535373" cy="720080"/>
      </dsp:txXfrm>
    </dsp:sp>
    <dsp:sp modelId="{12661916-D5E5-4A46-8B50-C3906B30EFA0}">
      <dsp:nvSpPr>
        <dsp:cNvPr id="0" name=""/>
        <dsp:cNvSpPr/>
      </dsp:nvSpPr>
      <dsp:spPr>
        <a:xfrm>
          <a:off x="4063691"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Nº3</a:t>
          </a:r>
        </a:p>
      </dsp:txBody>
      <dsp:txXfrm>
        <a:off x="4423731" y="0"/>
        <a:ext cx="1535373" cy="720080"/>
      </dsp:txXfrm>
    </dsp:sp>
    <dsp:sp modelId="{4D0DBAFF-E87C-4BB2-848F-7AA538E80631}">
      <dsp:nvSpPr>
        <dsp:cNvPr id="0" name=""/>
        <dsp:cNvSpPr/>
      </dsp:nvSpPr>
      <dsp:spPr>
        <a:xfrm>
          <a:off x="6093599" y="0"/>
          <a:ext cx="2255453" cy="720080"/>
        </a:xfrm>
        <a:prstGeom prst="chevron">
          <a:avLst/>
        </a:prstGeom>
        <a:solidFill>
          <a:schemeClr val="accent2">
            <a:hueOff val="0"/>
            <a:satOff val="0"/>
            <a:lumOff val="0"/>
            <a:alpha val="2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AR" sz="1600" kern="1200" dirty="0"/>
            <a:t>Ejercicio Nº4</a:t>
          </a:r>
        </a:p>
      </dsp:txBody>
      <dsp:txXfrm>
        <a:off x="6453639" y="0"/>
        <a:ext cx="1535373" cy="72008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65561-5CED-4DDF-ACF3-AF9BF948EA28}" type="datetimeFigureOut">
              <a:rPr lang="es-AR" smtClean="0"/>
              <a:pPr/>
              <a:t>10/5/2024</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FAF00-9591-4D71-8899-A47C396401C6}" type="slidenum">
              <a:rPr lang="es-AR" smtClean="0"/>
              <a:pPr/>
              <a:t>‹Nº›</a:t>
            </a:fld>
            <a:endParaRPr lang="es-AR"/>
          </a:p>
        </p:txBody>
      </p:sp>
    </p:spTree>
    <p:extLst>
      <p:ext uri="{BB962C8B-B14F-4D97-AF65-F5344CB8AC3E}">
        <p14:creationId xmlns:p14="http://schemas.microsoft.com/office/powerpoint/2010/main" val="425986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832FAF00-9591-4D71-8899-A47C396401C6}" type="slidenum">
              <a:rPr lang="es-AR" smtClean="0"/>
              <a:pPr/>
              <a:t>1</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48</a:t>
            </a:fld>
            <a:endParaRPr lang="es-AR"/>
          </a:p>
        </p:txBody>
      </p:sp>
    </p:spTree>
    <p:extLst>
      <p:ext uri="{BB962C8B-B14F-4D97-AF65-F5344CB8AC3E}">
        <p14:creationId xmlns:p14="http://schemas.microsoft.com/office/powerpoint/2010/main" val="203776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49</a:t>
            </a:fld>
            <a:endParaRPr lang="es-AR"/>
          </a:p>
        </p:txBody>
      </p:sp>
    </p:spTree>
    <p:extLst>
      <p:ext uri="{BB962C8B-B14F-4D97-AF65-F5344CB8AC3E}">
        <p14:creationId xmlns:p14="http://schemas.microsoft.com/office/powerpoint/2010/main" val="297891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50</a:t>
            </a:fld>
            <a:endParaRPr lang="es-AR"/>
          </a:p>
        </p:txBody>
      </p:sp>
    </p:spTree>
    <p:extLst>
      <p:ext uri="{BB962C8B-B14F-4D97-AF65-F5344CB8AC3E}">
        <p14:creationId xmlns:p14="http://schemas.microsoft.com/office/powerpoint/2010/main" val="572914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51</a:t>
            </a:fld>
            <a:endParaRPr lang="es-AR"/>
          </a:p>
        </p:txBody>
      </p:sp>
    </p:spTree>
    <p:extLst>
      <p:ext uri="{BB962C8B-B14F-4D97-AF65-F5344CB8AC3E}">
        <p14:creationId xmlns:p14="http://schemas.microsoft.com/office/powerpoint/2010/main" val="301952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832FAF00-9591-4D71-8899-A47C396401C6}" type="slidenum">
              <a:rPr lang="es-AR" smtClean="0"/>
              <a:pPr/>
              <a:t>54</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832FAF00-9591-4D71-8899-A47C396401C6}" type="slidenum">
              <a:rPr lang="es-AR" smtClean="0"/>
              <a:pPr/>
              <a:t>8</a:t>
            </a:fld>
            <a:endParaRPr lang="es-AR"/>
          </a:p>
        </p:txBody>
      </p:sp>
    </p:spTree>
    <p:extLst>
      <p:ext uri="{BB962C8B-B14F-4D97-AF65-F5344CB8AC3E}">
        <p14:creationId xmlns:p14="http://schemas.microsoft.com/office/powerpoint/2010/main" val="292393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41</a:t>
            </a:fld>
            <a:endParaRPr lang="es-AR"/>
          </a:p>
        </p:txBody>
      </p:sp>
    </p:spTree>
    <p:extLst>
      <p:ext uri="{BB962C8B-B14F-4D97-AF65-F5344CB8AC3E}">
        <p14:creationId xmlns:p14="http://schemas.microsoft.com/office/powerpoint/2010/main" val="353761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42</a:t>
            </a:fld>
            <a:endParaRPr lang="es-AR"/>
          </a:p>
        </p:txBody>
      </p:sp>
    </p:spTree>
    <p:extLst>
      <p:ext uri="{BB962C8B-B14F-4D97-AF65-F5344CB8AC3E}">
        <p14:creationId xmlns:p14="http://schemas.microsoft.com/office/powerpoint/2010/main" val="398748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43</a:t>
            </a:fld>
            <a:endParaRPr lang="es-AR"/>
          </a:p>
        </p:txBody>
      </p:sp>
    </p:spTree>
    <p:extLst>
      <p:ext uri="{BB962C8B-B14F-4D97-AF65-F5344CB8AC3E}">
        <p14:creationId xmlns:p14="http://schemas.microsoft.com/office/powerpoint/2010/main" val="204785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44</a:t>
            </a:fld>
            <a:endParaRPr lang="es-AR"/>
          </a:p>
        </p:txBody>
      </p:sp>
    </p:spTree>
    <p:extLst>
      <p:ext uri="{BB962C8B-B14F-4D97-AF65-F5344CB8AC3E}">
        <p14:creationId xmlns:p14="http://schemas.microsoft.com/office/powerpoint/2010/main" val="423785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45</a:t>
            </a:fld>
            <a:endParaRPr lang="es-AR"/>
          </a:p>
        </p:txBody>
      </p:sp>
    </p:spTree>
    <p:extLst>
      <p:ext uri="{BB962C8B-B14F-4D97-AF65-F5344CB8AC3E}">
        <p14:creationId xmlns:p14="http://schemas.microsoft.com/office/powerpoint/2010/main" val="8319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46</a:t>
            </a:fld>
            <a:endParaRPr lang="es-AR"/>
          </a:p>
        </p:txBody>
      </p:sp>
    </p:spTree>
    <p:extLst>
      <p:ext uri="{BB962C8B-B14F-4D97-AF65-F5344CB8AC3E}">
        <p14:creationId xmlns:p14="http://schemas.microsoft.com/office/powerpoint/2010/main" val="99227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832FAF00-9591-4D71-8899-A47C396401C6}" type="slidenum">
              <a:rPr lang="es-AR" smtClean="0"/>
              <a:pPr/>
              <a:t>47</a:t>
            </a:fld>
            <a:endParaRPr lang="es-AR"/>
          </a:p>
        </p:txBody>
      </p:sp>
    </p:spTree>
    <p:extLst>
      <p:ext uri="{BB962C8B-B14F-4D97-AF65-F5344CB8AC3E}">
        <p14:creationId xmlns:p14="http://schemas.microsoft.com/office/powerpoint/2010/main" val="367668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11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Subtítulo"/>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17" name="16 Marcador de pie de página"/>
          <p:cNvSpPr>
            <a:spLocks noGrp="1"/>
          </p:cNvSpPr>
          <p:nvPr>
            <p:ph type="ftr" sz="quarter" idx="11"/>
          </p:nvPr>
        </p:nvSpPr>
        <p:spPr/>
        <p:txBody>
          <a:bodyPr/>
          <a:lstStyle/>
          <a:p>
            <a:endParaRPr lang="es-AR"/>
          </a:p>
        </p:txBody>
      </p:sp>
      <p:sp>
        <p:nvSpPr>
          <p:cNvPr id="7" name="6 Conector recto"/>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9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12 Elipse"/>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13 Elipse"/>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28 Marcador de número de diapositiva"/>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5F8294A-B9D7-4752-B01A-AC28B0E4DE8B}" type="slidenum">
              <a:rPr lang="es-AR" smtClean="0"/>
              <a:pPr/>
              <a:t>‹Nº›</a:t>
            </a:fld>
            <a:endParaRPr lang="es-AR"/>
          </a:p>
        </p:txBody>
      </p:sp>
      <p:sp>
        <p:nvSpPr>
          <p:cNvPr id="8" name="7 Título"/>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5F8294A-B9D7-4752-B01A-AC28B0E4DE8B}"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7 Rectángulo"/>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Rectángulo"/>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9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10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11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12 Conector recto"/>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13 Elipse"/>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14 Elipse"/>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a:off x="9221216" y="3009902"/>
            <a:ext cx="609600" cy="441325"/>
          </a:xfrm>
        </p:spPr>
        <p:txBody>
          <a:bodyPr/>
          <a:lstStyle/>
          <a:p>
            <a:fld id="{65F8294A-B9D7-4752-B01A-AC28B0E4DE8B}" type="slidenum">
              <a:rPr lang="es-AR" smtClean="0"/>
              <a:pPr/>
              <a:t>‹Nº›</a:t>
            </a:fld>
            <a:endParaRPr lang="es-AR"/>
          </a:p>
        </p:txBody>
      </p:sp>
      <p:sp>
        <p:nvSpPr>
          <p:cNvPr id="3" name="2 Marcador de texto vertical"/>
          <p:cNvSpPr>
            <a:spLocks noGrp="1"/>
          </p:cNvSpPr>
          <p:nvPr>
            <p:ph type="body" orient="vert" idx="1"/>
          </p:nvPr>
        </p:nvSpPr>
        <p:spPr>
          <a:xfrm>
            <a:off x="406400" y="304800"/>
            <a:ext cx="8737600" cy="5821366"/>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5" name="4 Marcador de pie de página"/>
          <p:cNvSpPr>
            <a:spLocks noGrp="1"/>
          </p:cNvSpPr>
          <p:nvPr>
            <p:ph type="ftr" sz="quarter" idx="11"/>
          </p:nvPr>
        </p:nvSpPr>
        <p:spPr/>
        <p:txBody>
          <a:bodyPr/>
          <a:lstStyle/>
          <a:p>
            <a:endParaRPr lang="es-AR"/>
          </a:p>
        </p:txBody>
      </p:sp>
      <p:sp>
        <p:nvSpPr>
          <p:cNvPr id="2" name="1 Título vertical"/>
          <p:cNvSpPr>
            <a:spLocks noGrp="1"/>
          </p:cNvSpPr>
          <p:nvPr>
            <p:ph type="title" orient="vert"/>
          </p:nvPr>
        </p:nvSpPr>
        <p:spPr>
          <a:xfrm>
            <a:off x="9855200" y="304802"/>
            <a:ext cx="1930400" cy="5851525"/>
          </a:xfrm>
        </p:spPr>
        <p:txBody>
          <a:bodyPr vert="eaVert"/>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a:xfrm>
            <a:off x="5815584" y="1026373"/>
            <a:ext cx="609600" cy="441325"/>
          </a:xfrm>
        </p:spPr>
        <p:txBody>
          <a:bodyPr/>
          <a:lstStyle/>
          <a:p>
            <a:fld id="{65F8294A-B9D7-4752-B01A-AC28B0E4DE8B}" type="slidenum">
              <a:rPr lang="es-AR" smtClean="0"/>
              <a:pPr/>
              <a:t>‹Nº›</a:t>
            </a:fld>
            <a:endParaRPr lang="es-AR"/>
          </a:p>
        </p:txBody>
      </p:sp>
      <p:sp>
        <p:nvSpPr>
          <p:cNvPr id="8" name="7 Marcador de contenido"/>
          <p:cNvSpPr>
            <a:spLocks noGrp="1"/>
          </p:cNvSpPr>
          <p:nvPr>
            <p:ph sz="quarter" idx="1"/>
          </p:nvPr>
        </p:nvSpPr>
        <p:spPr>
          <a:xfrm>
            <a:off x="402336" y="1527048"/>
            <a:ext cx="1133856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11 Rectángulo"/>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2 Marcador de texto"/>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3" name="12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13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4 Marcador de pie de página"/>
          <p:cNvSpPr>
            <a:spLocks noGrp="1"/>
          </p:cNvSpPr>
          <p:nvPr>
            <p:ph type="ftr" sz="quarter" idx="11"/>
          </p:nvPr>
        </p:nvSpPr>
        <p:spPr/>
        <p:txBody>
          <a:bodyPr/>
          <a:lstStyle/>
          <a:p>
            <a:endParaRPr lang="es-AR"/>
          </a:p>
        </p:txBody>
      </p:sp>
      <p:sp>
        <p:nvSpPr>
          <p:cNvPr id="4" name="3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8" name="7 Conector recto"/>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9 Elipse"/>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Elipse"/>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5F8294A-B9D7-4752-B01A-AC28B0E4DE8B}" type="slidenum">
              <a:rPr lang="es-AR" smtClean="0"/>
              <a:pPr/>
              <a:t>‹Nº›</a:t>
            </a:fld>
            <a:endParaRPr lang="es-AR"/>
          </a:p>
        </p:txBody>
      </p:sp>
      <p:sp>
        <p:nvSpPr>
          <p:cNvPr id="2" name="1 Título"/>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a:xfrm>
            <a:off x="7721600" y="6409944"/>
            <a:ext cx="4059936" cy="365760"/>
          </a:xfrm>
        </p:spPr>
        <p:txBody>
          <a:bodyPr/>
          <a:lstStyle/>
          <a:p>
            <a:fld id="{F2642CD7-DF22-455D-B3A0-805759AFA0D4}" type="datetimeFigureOut">
              <a:rPr lang="es-AR" smtClean="0"/>
              <a:pPr/>
              <a:t>10/5/2024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5F8294A-B9D7-4752-B01A-AC28B0E4DE8B}" type="slidenum">
              <a:rPr lang="es-AR" smtClean="0"/>
              <a:pPr/>
              <a:t>‹Nº›</a:t>
            </a:fld>
            <a:endParaRPr lang="es-AR"/>
          </a:p>
        </p:txBody>
      </p:sp>
      <p:sp>
        <p:nvSpPr>
          <p:cNvPr id="8" name="7 Conector recto"/>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9 Marcador de contenido"/>
          <p:cNvSpPr>
            <a:spLocks noGrp="1"/>
          </p:cNvSpPr>
          <p:nvPr>
            <p:ph sz="half" idx="1"/>
          </p:nvPr>
        </p:nvSpPr>
        <p:spPr>
          <a:xfrm>
            <a:off x="402336" y="1371600"/>
            <a:ext cx="53848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contenido"/>
          <p:cNvSpPr>
            <a:spLocks noGrp="1"/>
          </p:cNvSpPr>
          <p:nvPr>
            <p:ph sz="half" idx="2"/>
          </p:nvPr>
        </p:nvSpPr>
        <p:spPr>
          <a:xfrm>
            <a:off x="6400800" y="1371600"/>
            <a:ext cx="53848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19 Rectángulo"/>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20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21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10 Rectángulo"/>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12 Rectángulo"/>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2 Marcador de texto"/>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8" name="7 Marcador de pie de página"/>
          <p:cNvSpPr>
            <a:spLocks noGrp="1"/>
          </p:cNvSpPr>
          <p:nvPr>
            <p:ph type="ftr" sz="quarter" idx="11"/>
          </p:nvPr>
        </p:nvSpPr>
        <p:spPr>
          <a:xfrm>
            <a:off x="406400" y="6409944"/>
            <a:ext cx="4775200" cy="365760"/>
          </a:xfrm>
        </p:spPr>
        <p:txBody>
          <a:bodyPr/>
          <a:lstStyle/>
          <a:p>
            <a:endParaRPr lang="es-AR"/>
          </a:p>
        </p:txBody>
      </p:sp>
      <p:sp>
        <p:nvSpPr>
          <p:cNvPr id="15" name="14 Conector recto"/>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23 Marcador de contenido"/>
          <p:cNvSpPr>
            <a:spLocks noGrp="1"/>
          </p:cNvSpPr>
          <p:nvPr>
            <p:ph sz="quarter" idx="2"/>
          </p:nvPr>
        </p:nvSpPr>
        <p:spPr>
          <a:xfrm>
            <a:off x="402336" y="2471383"/>
            <a:ext cx="5388864" cy="3818404"/>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contenido"/>
          <p:cNvSpPr>
            <a:spLocks noGrp="1"/>
          </p:cNvSpPr>
          <p:nvPr>
            <p:ph sz="quarter" idx="4"/>
          </p:nvPr>
        </p:nvSpPr>
        <p:spPr>
          <a:xfrm>
            <a:off x="6400800" y="2471383"/>
            <a:ext cx="5384800" cy="382219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Elipse"/>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26 Elipse"/>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Marcador de número de diapositiva"/>
          <p:cNvSpPr>
            <a:spLocks noGrp="1"/>
          </p:cNvSpPr>
          <p:nvPr>
            <p:ph type="sldNum" sz="quarter" idx="12"/>
          </p:nvPr>
        </p:nvSpPr>
        <p:spPr>
          <a:xfrm>
            <a:off x="5791200" y="1042417"/>
            <a:ext cx="609600" cy="441325"/>
          </a:xfrm>
        </p:spPr>
        <p:txBody>
          <a:bodyPr/>
          <a:lstStyle>
            <a:lvl1pPr algn="ctr">
              <a:defRPr/>
            </a:lvl1pPr>
          </a:lstStyle>
          <a:p>
            <a:fld id="{65F8294A-B9D7-4752-B01A-AC28B0E4DE8B}" type="slidenum">
              <a:rPr lang="es-AR" smtClean="0"/>
              <a:pPr/>
              <a:t>‹Nº›</a:t>
            </a:fld>
            <a:endParaRPr lang="es-AR"/>
          </a:p>
        </p:txBody>
      </p:sp>
      <p:sp>
        <p:nvSpPr>
          <p:cNvPr id="23" name="22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a:xfrm>
            <a:off x="5791200" y="1036021"/>
            <a:ext cx="609600" cy="441325"/>
          </a:xfrm>
        </p:spPr>
        <p:txBody>
          <a:bodyPr/>
          <a:lstStyle/>
          <a:p>
            <a:fld id="{65F8294A-B9D7-4752-B01A-AC28B0E4DE8B}"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7 Rectángulo"/>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9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4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5 Rectángulo"/>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1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5689600" y="6324600"/>
            <a:ext cx="812800" cy="441324"/>
          </a:xfrm>
        </p:spPr>
        <p:txBody>
          <a:bodyPr/>
          <a:lstStyle>
            <a:lvl1pPr>
              <a:defRPr>
                <a:solidFill>
                  <a:srgbClr val="FFFFFF"/>
                </a:solidFill>
              </a:defRPr>
            </a:lvl1pPr>
          </a:lstStyle>
          <a:p>
            <a:fld id="{65F8294A-B9D7-4752-B01A-AC28B0E4DE8B}"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16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12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8 Conector recto"/>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19 Marcador de contenido"/>
          <p:cNvSpPr>
            <a:spLocks noGrp="1"/>
          </p:cNvSpPr>
          <p:nvPr>
            <p:ph sz="quarter" idx="1"/>
          </p:nvPr>
        </p:nvSpPr>
        <p:spPr>
          <a:xfrm>
            <a:off x="4165600" y="685800"/>
            <a:ext cx="7518400" cy="5410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Elipse"/>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6 Marcador de número de diapositiva"/>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65F8294A-B9D7-4752-B01A-AC28B0E4DE8B}" type="slidenum">
              <a:rPr lang="es-AR" smtClean="0"/>
              <a:pPr/>
              <a:t>‹Nº›</a:t>
            </a:fld>
            <a:endParaRPr lang="es-AR"/>
          </a:p>
        </p:txBody>
      </p:sp>
      <p:sp>
        <p:nvSpPr>
          <p:cNvPr id="21" name="20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4 Marcador de fecha"/>
          <p:cNvSpPr>
            <a:spLocks noGrp="1"/>
          </p:cNvSpPr>
          <p:nvPr>
            <p:ph type="dt" sz="half" idx="10"/>
          </p:nvPr>
        </p:nvSpPr>
        <p:spPr/>
        <p:txBody>
          <a:bodyPr/>
          <a:lstStyle/>
          <a:p>
            <a:fld id="{F2642CD7-DF22-455D-B3A0-805759AFA0D4}" type="datetimeFigureOut">
              <a:rPr lang="es-AR" smtClean="0"/>
              <a:pPr/>
              <a:t>10/5/2024</a:t>
            </a:fld>
            <a:endParaRPr lang="es-AR"/>
          </a:p>
        </p:txBody>
      </p:sp>
      <p:sp>
        <p:nvSpPr>
          <p:cNvPr id="6" name="5 Marcador de pie de página"/>
          <p:cNvSpPr>
            <a:spLocks noGrp="1"/>
          </p:cNvSpPr>
          <p:nvPr>
            <p:ph type="ftr" sz="quarter" idx="11"/>
          </p:nvPr>
        </p:nvSpPr>
        <p:spPr>
          <a:xfrm>
            <a:off x="402336" y="6410848"/>
            <a:ext cx="4511040" cy="365760"/>
          </a:xfrm>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16 Rectángulo"/>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19 Rectángulo"/>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7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14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11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12 Elipse"/>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6 Marcador de número de diapositiva"/>
          <p:cNvSpPr>
            <a:spLocks noGrp="1"/>
          </p:cNvSpPr>
          <p:nvPr>
            <p:ph type="sldNum" sz="quarter" idx="12"/>
          </p:nvPr>
        </p:nvSpPr>
        <p:spPr>
          <a:xfrm>
            <a:off x="1828800" y="312739"/>
            <a:ext cx="609600" cy="441325"/>
          </a:xfrm>
        </p:spPr>
        <p:txBody>
          <a:bodyPr/>
          <a:lstStyle/>
          <a:p>
            <a:fld id="{65F8294A-B9D7-4752-B01A-AC28B0E4DE8B}" type="slidenum">
              <a:rPr lang="es-AR" smtClean="0"/>
              <a:pPr/>
              <a:t>‹Nº›</a:t>
            </a:fld>
            <a:endParaRPr lang="es-AR"/>
          </a:p>
        </p:txBody>
      </p:sp>
      <p:sp>
        <p:nvSpPr>
          <p:cNvPr id="2" name="1 Título"/>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00500" y="609600"/>
            <a:ext cx="7823200" cy="4267200"/>
          </a:xfrm>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22" name="21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4 Marcador de fecha"/>
          <p:cNvSpPr>
            <a:spLocks noGrp="1"/>
          </p:cNvSpPr>
          <p:nvPr>
            <p:ph type="dt" sz="half" idx="10"/>
          </p:nvPr>
        </p:nvSpPr>
        <p:spPr>
          <a:xfrm>
            <a:off x="7717536" y="6404984"/>
            <a:ext cx="4059936" cy="365760"/>
          </a:xfrm>
        </p:spPr>
        <p:txBody>
          <a:bodyPr/>
          <a:lstStyle/>
          <a:p>
            <a:fld id="{F2642CD7-DF22-455D-B3A0-805759AFA0D4}" type="datetimeFigureOut">
              <a:rPr lang="es-AR" smtClean="0"/>
              <a:pPr/>
              <a:t>10/5/2024</a:t>
            </a:fld>
            <a:endParaRPr lang="es-AR"/>
          </a:p>
        </p:txBody>
      </p:sp>
      <p:sp>
        <p:nvSpPr>
          <p:cNvPr id="6" name="5 Marcador de pie de página"/>
          <p:cNvSpPr>
            <a:spLocks noGrp="1"/>
          </p:cNvSpPr>
          <p:nvPr>
            <p:ph type="ftr" sz="quarter" idx="11"/>
          </p:nvPr>
        </p:nvSpPr>
        <p:spPr>
          <a:xfrm>
            <a:off x="402336" y="6410848"/>
            <a:ext cx="4779264" cy="365760"/>
          </a:xfrm>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13 Marcador de fecha"/>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F2642CD7-DF22-455D-B3A0-805759AFA0D4}" type="datetimeFigureOut">
              <a:rPr lang="es-AR" smtClean="0"/>
              <a:pPr/>
              <a:t>10/5/2024</a:t>
            </a:fld>
            <a:endParaRPr lang="es-AR"/>
          </a:p>
        </p:txBody>
      </p:sp>
      <p:sp>
        <p:nvSpPr>
          <p:cNvPr id="3" name="2 Marcador de pie de página"/>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s-AR"/>
          </a:p>
        </p:txBody>
      </p:sp>
      <p:sp>
        <p:nvSpPr>
          <p:cNvPr id="8" name="7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9 Conector recto"/>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11 Elipse"/>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14 Elipse"/>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22 Marcador de número de diapositiva"/>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F8294A-B9D7-4752-B01A-AC28B0E4DE8B}" type="slidenum">
              <a:rPr lang="es-AR" smtClean="0"/>
              <a:pPr/>
              <a:t>‹Nº›</a:t>
            </a:fld>
            <a:endParaRPr lang="es-AR"/>
          </a:p>
        </p:txBody>
      </p:sp>
      <p:sp>
        <p:nvSpPr>
          <p:cNvPr id="22" name="21 Marcador de título"/>
          <p:cNvSpPr>
            <a:spLocks noGrp="1"/>
          </p:cNvSpPr>
          <p:nvPr>
            <p:ph type="title"/>
          </p:nvPr>
        </p:nvSpPr>
        <p:spPr>
          <a:xfrm>
            <a:off x="402336" y="228600"/>
            <a:ext cx="11379200" cy="758952"/>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5.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7.xml"/><Relationship Id="rId7" Type="http://schemas.openxmlformats.org/officeDocument/2006/relationships/image" Target="../media/image36.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8.xml"/><Relationship Id="rId7" Type="http://schemas.openxmlformats.org/officeDocument/2006/relationships/image" Target="../media/image39.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9.xml"/><Relationship Id="rId7" Type="http://schemas.openxmlformats.org/officeDocument/2006/relationships/image" Target="../media/image41.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microsoft.com/office/2007/relationships/hdphoto" Target="../media/hdphoto3.wdp"/><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57.png"/><Relationship Id="rId7" Type="http://schemas.openxmlformats.org/officeDocument/2006/relationships/diagramLayout" Target="../diagrams/layout15.xml"/><Relationship Id="rId12"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Data" Target="../diagrams/data15.xml"/><Relationship Id="rId11" Type="http://schemas.openxmlformats.org/officeDocument/2006/relationships/image" Target="../media/image65.png"/><Relationship Id="rId5" Type="http://schemas.openxmlformats.org/officeDocument/2006/relationships/image" Target="../media/image64.png"/><Relationship Id="rId10" Type="http://schemas.microsoft.com/office/2007/relationships/diagramDrawing" Target="../diagrams/drawing15.xml"/><Relationship Id="rId4" Type="http://schemas.microsoft.com/office/2007/relationships/hdphoto" Target="../media/hdphoto4.wdp"/><Relationship Id="rId9" Type="http://schemas.openxmlformats.org/officeDocument/2006/relationships/diagramColors" Target="../diagrams/colors15.xml"/></Relationships>
</file>

<file path=ppt/slides/_rels/slide4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image" Target="../media/image70.png"/><Relationship Id="rId5" Type="http://schemas.openxmlformats.org/officeDocument/2006/relationships/diagramQuickStyle" Target="../diagrams/quickStyle16.xml"/><Relationship Id="rId10" Type="http://schemas.openxmlformats.org/officeDocument/2006/relationships/image" Target="../media/image69.png"/><Relationship Id="rId4" Type="http://schemas.openxmlformats.org/officeDocument/2006/relationships/diagramLayout" Target="../diagrams/layout16.xml"/><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7.xml"/><Relationship Id="rId11" Type="http://schemas.microsoft.com/office/2007/relationships/hdphoto" Target="../media/hdphoto5.wdp"/><Relationship Id="rId5" Type="http://schemas.openxmlformats.org/officeDocument/2006/relationships/diagramQuickStyle" Target="../diagrams/quickStyle17.xml"/><Relationship Id="rId10" Type="http://schemas.openxmlformats.org/officeDocument/2006/relationships/image" Target="../media/image61.png"/><Relationship Id="rId4" Type="http://schemas.openxmlformats.org/officeDocument/2006/relationships/diagramLayout" Target="../diagrams/layout17.xml"/><Relationship Id="rId9"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77.png"/><Relationship Id="rId4" Type="http://schemas.openxmlformats.org/officeDocument/2006/relationships/diagramLayout" Target="../diagrams/layout18.xml"/><Relationship Id="rId9" Type="http://schemas.openxmlformats.org/officeDocument/2006/relationships/image" Target="../media/image76.png"/></Relationships>
</file>

<file path=ppt/slides/_rels/slide4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79.png"/></Relationships>
</file>

<file path=ppt/slides/_rels/slide4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82.png"/><Relationship Id="rId4" Type="http://schemas.openxmlformats.org/officeDocument/2006/relationships/diagramLayout" Target="../diagrams/layout20.xml"/><Relationship Id="rId9" Type="http://schemas.openxmlformats.org/officeDocument/2006/relationships/image" Target="../media/image81.png"/></Relationships>
</file>

<file path=ppt/slides/_rels/slide4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1.xml"/><Relationship Id="rId11" Type="http://schemas.openxmlformats.org/officeDocument/2006/relationships/image" Target="../media/image86.png"/><Relationship Id="rId5" Type="http://schemas.openxmlformats.org/officeDocument/2006/relationships/diagramQuickStyle" Target="../diagrams/quickStyle21.xml"/><Relationship Id="rId10" Type="http://schemas.openxmlformats.org/officeDocument/2006/relationships/image" Target="../media/image85.png"/><Relationship Id="rId4" Type="http://schemas.openxmlformats.org/officeDocument/2006/relationships/diagramLayout" Target="../diagrams/layout21.xml"/><Relationship Id="rId9" Type="http://schemas.openxmlformats.org/officeDocument/2006/relationships/image" Target="../media/image84.png"/></Relationships>
</file>

<file path=ppt/slides/_rels/slide4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89.png"/><Relationship Id="rId4" Type="http://schemas.openxmlformats.org/officeDocument/2006/relationships/diagramLayout" Target="../diagrams/layout22.xml"/><Relationship Id="rId9"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4.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95600" y="2819400"/>
            <a:ext cx="6400800" cy="2409800"/>
          </a:xfrm>
        </p:spPr>
        <p:txBody>
          <a:bodyPr>
            <a:normAutofit fontScale="92500" lnSpcReduction="10000"/>
          </a:bodyPr>
          <a:lstStyle/>
          <a:p>
            <a:pPr>
              <a:lnSpc>
                <a:spcPct val="160000"/>
              </a:lnSpc>
            </a:pPr>
            <a:r>
              <a:rPr lang="es-AR" sz="3400" i="1" spc="0" dirty="0">
                <a:solidFill>
                  <a:schemeClr val="tx1"/>
                </a:solidFill>
              </a:rPr>
              <a:t>Hidráulica general</a:t>
            </a:r>
          </a:p>
          <a:p>
            <a:pPr>
              <a:lnSpc>
                <a:spcPct val="160000"/>
              </a:lnSpc>
            </a:pPr>
            <a:r>
              <a:rPr lang="es-AR" sz="3400" i="1" spc="0" dirty="0">
                <a:solidFill>
                  <a:schemeClr val="tx1"/>
                </a:solidFill>
              </a:rPr>
              <a:t>Tema 7B: VERTEDEROS EN PARED GRUESA Y LATERAL</a:t>
            </a:r>
            <a:endParaRPr lang="es-AR" sz="3400" spc="0" dirty="0">
              <a:solidFill>
                <a:schemeClr val="tx1"/>
              </a:solidFill>
            </a:endParaRPr>
          </a:p>
          <a:p>
            <a:endParaRPr lang="es-AR" dirty="0"/>
          </a:p>
        </p:txBody>
      </p:sp>
      <p:sp>
        <p:nvSpPr>
          <p:cNvPr id="2" name="1 Título"/>
          <p:cNvSpPr>
            <a:spLocks noGrp="1"/>
          </p:cNvSpPr>
          <p:nvPr>
            <p:ph type="ctrTitle"/>
          </p:nvPr>
        </p:nvSpPr>
        <p:spPr/>
        <p:txBody>
          <a:bodyPr>
            <a:normAutofit fontScale="90000"/>
          </a:bodyPr>
          <a:lstStyle/>
          <a:p>
            <a:br>
              <a:rPr lang="es-AR" b="1" dirty="0">
                <a:solidFill>
                  <a:schemeClr val="tx1"/>
                </a:solidFill>
              </a:rPr>
            </a:br>
            <a:br>
              <a:rPr lang="es-AR" b="1" dirty="0">
                <a:solidFill>
                  <a:schemeClr val="tx1"/>
                </a:solidFill>
              </a:rPr>
            </a:br>
            <a:r>
              <a:rPr lang="es-AR" sz="1400" b="1" dirty="0">
                <a:solidFill>
                  <a:schemeClr val="tx1"/>
                </a:solidFill>
              </a:rPr>
              <a:t>UNIVERSIDAD NACIONAL DE CUYO</a:t>
            </a:r>
            <a:br>
              <a:rPr lang="es-AR" sz="1400" b="1" dirty="0">
                <a:solidFill>
                  <a:schemeClr val="tx1"/>
                </a:solidFill>
              </a:rPr>
            </a:br>
            <a:r>
              <a:rPr lang="es-AR" sz="1400" b="1" dirty="0">
                <a:solidFill>
                  <a:schemeClr val="tx1"/>
                </a:solidFill>
              </a:rPr>
              <a:t>Facultad de Ingeniería</a:t>
            </a:r>
            <a:endParaRPr lang="es-AR" b="1" dirty="0">
              <a:solidFill>
                <a:schemeClr val="tx1"/>
              </a:solidFill>
            </a:endParaRPr>
          </a:p>
        </p:txBody>
      </p:sp>
      <p:sp>
        <p:nvSpPr>
          <p:cNvPr id="5" name="4 CuadroTexto"/>
          <p:cNvSpPr txBox="1"/>
          <p:nvPr/>
        </p:nvSpPr>
        <p:spPr>
          <a:xfrm>
            <a:off x="1775520" y="5445225"/>
            <a:ext cx="3384376" cy="1015663"/>
          </a:xfrm>
          <a:prstGeom prst="rect">
            <a:avLst/>
          </a:prstGeom>
          <a:noFill/>
        </p:spPr>
        <p:txBody>
          <a:bodyPr wrap="square" rtlCol="0">
            <a:spAutoFit/>
          </a:bodyPr>
          <a:lstStyle/>
          <a:p>
            <a:pPr>
              <a:lnSpc>
                <a:spcPct val="150000"/>
              </a:lnSpc>
            </a:pPr>
            <a:r>
              <a:rPr lang="es-ES_tradnl" sz="1400" dirty="0"/>
              <a:t>JTP: </a:t>
            </a:r>
            <a:r>
              <a:rPr lang="es-AR" sz="1400" dirty="0"/>
              <a:t>Andrés Facundo Correas</a:t>
            </a:r>
          </a:p>
          <a:p>
            <a:pPr>
              <a:lnSpc>
                <a:spcPct val="150000"/>
              </a:lnSpc>
            </a:pPr>
            <a:r>
              <a:rPr lang="es-AR" sz="1400" dirty="0"/>
              <a:t>Ing. Civil</a:t>
            </a:r>
          </a:p>
          <a:p>
            <a:endParaRPr lang="es-AR" dirty="0"/>
          </a:p>
        </p:txBody>
      </p:sp>
      <p:sp>
        <p:nvSpPr>
          <p:cNvPr id="6" name="5 CuadroTexto"/>
          <p:cNvSpPr txBox="1"/>
          <p:nvPr/>
        </p:nvSpPr>
        <p:spPr>
          <a:xfrm>
            <a:off x="8112224" y="5877273"/>
            <a:ext cx="2088232" cy="307777"/>
          </a:xfrm>
          <a:prstGeom prst="rect">
            <a:avLst/>
          </a:prstGeom>
          <a:noFill/>
        </p:spPr>
        <p:txBody>
          <a:bodyPr wrap="square" rtlCol="0">
            <a:spAutoFit/>
          </a:bodyPr>
          <a:lstStyle/>
          <a:p>
            <a:pPr algn="r"/>
            <a:r>
              <a:rPr lang="es-AR" sz="1400" dirty="0"/>
              <a:t>2024</a:t>
            </a:r>
          </a:p>
        </p:txBody>
      </p:sp>
      <p:pic>
        <p:nvPicPr>
          <p:cNvPr id="4" name="Imagen 3"/>
          <p:cNvPicPr>
            <a:picLocks noChangeAspect="1"/>
          </p:cNvPicPr>
          <p:nvPr/>
        </p:nvPicPr>
        <p:blipFill>
          <a:blip r:embed="rId3"/>
          <a:stretch>
            <a:fillRect/>
          </a:stretch>
        </p:blipFill>
        <p:spPr>
          <a:xfrm>
            <a:off x="3647729" y="275781"/>
            <a:ext cx="2255763" cy="720000"/>
          </a:xfrm>
          <a:prstGeom prst="rect">
            <a:avLst/>
          </a:prstGeom>
        </p:spPr>
      </p:pic>
      <p:pic>
        <p:nvPicPr>
          <p:cNvPr id="9" name="Imagen 8"/>
          <p:cNvPicPr>
            <a:picLocks noChangeAspect="1"/>
          </p:cNvPicPr>
          <p:nvPr/>
        </p:nvPicPr>
        <p:blipFill>
          <a:blip r:embed="rId4"/>
          <a:stretch>
            <a:fillRect/>
          </a:stretch>
        </p:blipFill>
        <p:spPr>
          <a:xfrm>
            <a:off x="6168009" y="275781"/>
            <a:ext cx="2917763" cy="720000"/>
          </a:xfrm>
          <a:prstGeom prst="rect">
            <a:avLst/>
          </a:prstGeom>
        </p:spPr>
      </p:pic>
      <p:cxnSp>
        <p:nvCxnSpPr>
          <p:cNvPr id="11" name="Conector recto 10"/>
          <p:cNvCxnSpPr/>
          <p:nvPr/>
        </p:nvCxnSpPr>
        <p:spPr>
          <a:xfrm>
            <a:off x="6023992" y="260649"/>
            <a:ext cx="0" cy="735133"/>
          </a:xfrm>
          <a:prstGeom prst="line">
            <a:avLst/>
          </a:prstGeom>
          <a:ln>
            <a:solidFill>
              <a:schemeClr val="tx2">
                <a:lumMod val="20000"/>
                <a:lumOff val="80000"/>
              </a:schemeClr>
            </a:solidFill>
          </a:ln>
          <a:effectLst>
            <a:outerShdw blurRad="38100" dist="127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ES" sz="2000" dirty="0"/>
              <a:t>E</a:t>
            </a:r>
            <a:r>
              <a:rPr lang="es-AR" sz="2000" dirty="0"/>
              <a:t>CUACIÓN DE GASTO DE VERTEDERO</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95B9BC1-936B-00A0-744C-B7250FE8D614}"/>
                  </a:ext>
                </a:extLst>
              </p:cNvPr>
              <p:cNvSpPr txBox="1"/>
              <p:nvPr/>
            </p:nvSpPr>
            <p:spPr>
              <a:xfrm>
                <a:off x="6129739" y="690781"/>
                <a:ext cx="358905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𝑄</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𝑉𝑃𝐺</m:t>
                          </m:r>
                        </m:sub>
                      </m:sSub>
                      <m:r>
                        <a:rPr lang="es-ES" sz="2400" b="0" i="1" smtClean="0">
                          <a:latin typeface="Cambria Math" panose="02040503050406030204" pitchFamily="18" charset="0"/>
                        </a:rPr>
                        <m:t>·</m:t>
                      </m:r>
                      <m:r>
                        <a:rPr lang="es-ES" sz="2400" b="0" i="1" smtClean="0">
                          <a:latin typeface="Cambria Math" panose="02040503050406030204" pitchFamily="18" charset="0"/>
                        </a:rPr>
                        <m:t>𝑙</m:t>
                      </m:r>
                      <m:r>
                        <a:rPr lang="es-ES" sz="2400" b="0" i="1" smtClean="0">
                          <a:latin typeface="Cambria Math" panose="02040503050406030204" pitchFamily="18" charset="0"/>
                        </a:rPr>
                        <m:t>·</m:t>
                      </m:r>
                      <m:r>
                        <a:rPr lang="es-ES" sz="2400" b="0" i="1" smtClean="0">
                          <a:latin typeface="Cambria Math" panose="02040503050406030204" pitchFamily="18" charset="0"/>
                        </a:rPr>
                        <m:t>h</m:t>
                      </m:r>
                      <m:r>
                        <a:rPr lang="es-ES" sz="2400" b="0" i="1" smtClean="0">
                          <a:latin typeface="Cambria Math" panose="02040503050406030204" pitchFamily="18" charset="0"/>
                        </a:rPr>
                        <m:t>·</m:t>
                      </m:r>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2·</m:t>
                          </m:r>
                          <m:r>
                            <a:rPr lang="es-ES" sz="2400" b="0" i="1" smtClean="0">
                              <a:latin typeface="Cambria Math" panose="02040503050406030204" pitchFamily="18" charset="0"/>
                            </a:rPr>
                            <m:t>𝑔</m:t>
                          </m:r>
                          <m:r>
                            <a:rPr lang="es-ES" sz="2400" b="0" i="1" smtClean="0">
                              <a:latin typeface="Cambria Math" panose="02040503050406030204" pitchFamily="18" charset="0"/>
                            </a:rPr>
                            <m:t>·</m:t>
                          </m:r>
                          <m:r>
                            <a:rPr lang="es-ES" sz="2400" b="0" i="1" smtClean="0">
                              <a:latin typeface="Cambria Math" panose="02040503050406030204" pitchFamily="18" charset="0"/>
                            </a:rPr>
                            <m:t>h</m:t>
                          </m:r>
                        </m:e>
                      </m:rad>
                    </m:oMath>
                  </m:oMathPara>
                </a14:m>
                <a:endParaRPr lang="es-AR" sz="2400" dirty="0"/>
              </a:p>
            </p:txBody>
          </p:sp>
        </mc:Choice>
        <mc:Fallback xmlns="">
          <p:sp>
            <p:nvSpPr>
              <p:cNvPr id="11" name="CuadroTexto 10">
                <a:extLst>
                  <a:ext uri="{FF2B5EF4-FFF2-40B4-BE49-F238E27FC236}">
                    <a16:creationId xmlns:a16="http://schemas.microsoft.com/office/drawing/2014/main" id="{B95B9BC1-936B-00A0-744C-B7250FE8D614}"/>
                  </a:ext>
                </a:extLst>
              </p:cNvPr>
              <p:cNvSpPr txBox="1">
                <a:spLocks noRot="1" noChangeAspect="1" noMove="1" noResize="1" noEditPoints="1" noAdjustHandles="1" noChangeArrowheads="1" noChangeShapeType="1" noTextEdit="1"/>
              </p:cNvSpPr>
              <p:nvPr/>
            </p:nvSpPr>
            <p:spPr>
              <a:xfrm>
                <a:off x="6129739" y="690781"/>
                <a:ext cx="3589059" cy="447238"/>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4C5C7282-1015-B587-DBD9-78077EBF0AEE}"/>
                  </a:ext>
                </a:extLst>
              </p:cNvPr>
              <p:cNvSpPr txBox="1"/>
              <p:nvPr/>
            </p:nvSpPr>
            <p:spPr>
              <a:xfrm>
                <a:off x="4007768" y="1151157"/>
                <a:ext cx="7920880" cy="49382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𝑄</m:t>
                      </m:r>
                      <m:r>
                        <a:rPr lang="es-ES" b="0" i="1" smtClean="0">
                          <a:latin typeface="Cambria Math" panose="02040503050406030204" pitchFamily="18" charset="0"/>
                        </a:rPr>
                        <m:t>=</m:t>
                      </m:r>
                      <m:r>
                        <a:rPr lang="es-ES" b="0" i="1" smtClean="0">
                          <a:latin typeface="Cambria Math" panose="02040503050406030204" pitchFamily="18" charset="0"/>
                        </a:rPr>
                        <m:t>𝜔</m:t>
                      </m:r>
                      <m:r>
                        <a:rPr lang="es-ES" b="0" i="1" smtClean="0">
                          <a:latin typeface="Cambria Math" panose="02040503050406030204" pitchFamily="18" charset="0"/>
                        </a:rPr>
                        <m:t>·</m:t>
                      </m:r>
                      <m:r>
                        <a:rPr lang="es-ES" b="0" i="1" smtClean="0">
                          <a:latin typeface="Cambria Math" panose="02040503050406030204" pitchFamily="18" charset="0"/>
                        </a:rPr>
                        <m:t>𝑈</m:t>
                      </m:r>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𝜔</m:t>
                      </m:r>
                      <m:r>
                        <a:rPr lang="es-ES" b="0" i="1" smtClean="0">
                          <a:latin typeface="Cambria Math" panose="02040503050406030204" pitchFamily="18" charset="0"/>
                        </a:rPr>
                        <m:t>=</m:t>
                      </m:r>
                      <m:r>
                        <a:rPr lang="es-ES" b="0" i="1" smtClean="0">
                          <a:latin typeface="Cambria Math" panose="02040503050406030204" pitchFamily="18" charset="0"/>
                        </a:rPr>
                        <m:t>𝑙</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oMath>
                  </m:oMathPara>
                </a14:m>
                <a:endParaRPr lang="es-ES" b="0" dirty="0"/>
              </a:p>
              <a:p>
                <a:endParaRPr lang="es-ES" b="0" dirty="0"/>
              </a:p>
              <a:p>
                <a:pPr/>
                <a:r>
                  <a:rPr lang="es-ES" b="0" dirty="0"/>
                  <a:t>Aplicando Teorema de </a:t>
                </a:r>
                <a:r>
                  <a:rPr lang="es-ES" b="0" dirty="0" err="1"/>
                  <a:t>Torriccelli</a:t>
                </a:r>
                <a:r>
                  <a:rPr lang="es-ES" b="0" dirty="0"/>
                  <a:t>:</a:t>
                </a:r>
                <a:br>
                  <a:rPr lang="es-ES" b="0" dirty="0"/>
                </a:b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𝑈</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h</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e>
                          </m:d>
                        </m:e>
                      </m:rad>
                    </m:oMath>
                  </m:oMathPara>
                </a14:m>
                <a:endParaRPr lang="es-AR"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𝑄</m:t>
                      </m:r>
                      <m:r>
                        <a:rPr lang="es-ES" b="0" i="1" smtClean="0">
                          <a:latin typeface="Cambria Math" panose="02040503050406030204" pitchFamily="18" charset="0"/>
                        </a:rPr>
                        <m:t>=</m:t>
                      </m:r>
                      <m:r>
                        <a:rPr lang="es-ES" b="0" i="1" smtClean="0">
                          <a:latin typeface="Cambria Math" panose="02040503050406030204" pitchFamily="18" charset="0"/>
                        </a:rPr>
                        <m:t>𝑙</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h</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e>
                          </m:d>
                        </m:e>
                      </m:rad>
                    </m:oMath>
                  </m:oMathPara>
                </a14:m>
                <a:endParaRPr lang="es-ES" b="0" dirty="0"/>
              </a:p>
              <a:p>
                <a:r>
                  <a:rPr lang="es-ES" dirty="0"/>
                  <a:t>Relacionando altura crítica con la altura aguas arriba, aplicando Bernoulli entre la sección aguas arriba y la sección crítica, ubicando el plano de referencia en la cresta del vertedero y despreciando pérdidas de carga; recordando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𝑈</m:t>
                        </m:r>
                      </m:e>
                      <m:sub>
                        <m:r>
                          <a:rPr lang="es-ES" b="0" i="1" smtClean="0">
                            <a:latin typeface="Cambria Math" panose="02040503050406030204" pitchFamily="18" charset="0"/>
                          </a:rPr>
                          <m:t>𝑐</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𝑔</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𝜔</m:t>
                                </m:r>
                              </m:e>
                              <m:sub>
                                <m:r>
                                  <a:rPr lang="es-ES" b="0" i="1" smtClean="0">
                                    <a:latin typeface="Cambria Math" panose="02040503050406030204" pitchFamily="18" charset="0"/>
                                  </a:rPr>
                                  <m:t>𝑐</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𝐵</m:t>
                                </m:r>
                              </m:e>
                              <m:sub>
                                <m:r>
                                  <a:rPr lang="es-ES" b="0" i="1" smtClean="0">
                                    <a:latin typeface="Cambria Math" panose="02040503050406030204" pitchFamily="18" charset="0"/>
                                  </a:rPr>
                                  <m:t>𝑐</m:t>
                                </m:r>
                              </m:sub>
                            </m:sSub>
                          </m:den>
                        </m:f>
                      </m:e>
                    </m:rad>
                  </m:oMath>
                </a14:m>
                <a:r>
                  <a:rPr lang="es-ES" b="0" dirty="0"/>
                  <a:t>:</a:t>
                </a: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h</m:t>
                      </m:r>
                      <m:r>
                        <a:rPr lang="es-ES" b="0" i="1" smtClean="0">
                          <a:latin typeface="Cambria Math" panose="02040503050406030204" pitchFamily="18" charset="0"/>
                        </a:rPr>
                        <m:t>+</m:t>
                      </m:r>
                      <m:limLow>
                        <m:limLowPr>
                          <m:ctrlPr>
                            <a:rPr lang="es-ES" b="0" i="1" smtClean="0">
                              <a:latin typeface="Cambria Math" panose="02040503050406030204" pitchFamily="18" charset="0"/>
                            </a:rPr>
                          </m:ctrlPr>
                        </m:limLowPr>
                        <m:e>
                          <m:groupChr>
                            <m:groupChrPr>
                              <m:chr m:val="⏟"/>
                              <m:ctrlPr>
                                <a:rPr lang="es-ES" b="0" i="1" smtClean="0">
                                  <a:latin typeface="Cambria Math" panose="02040503050406030204" pitchFamily="18" charset="0"/>
                                </a:rPr>
                              </m:ctrlPr>
                            </m:groupChrPr>
                            <m:e>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𝑈</m:t>
                                      </m:r>
                                    </m:e>
                                    <m:sup>
                                      <m:r>
                                        <a:rPr lang="es-ES" b="0" i="1" smtClean="0">
                                          <a:latin typeface="Cambria Math" panose="02040503050406030204" pitchFamily="18" charset="0"/>
                                        </a:rPr>
                                        <m:t>2</m:t>
                                      </m:r>
                                    </m:sup>
                                  </m:sSup>
                                </m:num>
                                <m:den>
                                  <m:r>
                                    <a:rPr lang="es-ES" b="0" i="1" smtClean="0">
                                      <a:latin typeface="Cambria Math" panose="02040503050406030204" pitchFamily="18" charset="0"/>
                                    </a:rPr>
                                    <m:t>2</m:t>
                                  </m:r>
                                  <m:r>
                                    <a:rPr lang="es-ES" b="0" i="1" smtClean="0">
                                      <a:latin typeface="Cambria Math" panose="02040503050406030204" pitchFamily="18" charset="0"/>
                                    </a:rPr>
                                    <m:t>𝑔</m:t>
                                  </m:r>
                                </m:den>
                              </m:f>
                            </m:e>
                          </m:groupChr>
                        </m:e>
                        <m:lim>
                          <m:r>
                            <a:rPr lang="es-ES" b="0" i="1" smtClean="0">
                              <a:latin typeface="Cambria Math" panose="02040503050406030204" pitchFamily="18" charset="0"/>
                              <a:ea typeface="Cambria Math" panose="02040503050406030204" pitchFamily="18" charset="0"/>
                            </a:rPr>
                            <m:t>≈0</m:t>
                          </m:r>
                        </m:lim>
                      </m:limLow>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𝑈</m:t>
                              </m:r>
                            </m:e>
                            <m:sub>
                              <m:r>
                                <a:rPr lang="es-ES" b="0" i="1" smtClean="0">
                                  <a:latin typeface="Cambria Math" panose="02040503050406030204" pitchFamily="18" charset="0"/>
                                </a:rPr>
                                <m:t>𝑐</m:t>
                              </m:r>
                            </m:sub>
                            <m:sup>
                              <m:r>
                                <a:rPr lang="es-ES" b="0" i="1" smtClean="0">
                                  <a:latin typeface="Cambria Math" panose="02040503050406030204" pitchFamily="18" charset="0"/>
                                </a:rPr>
                                <m:t>2</m:t>
                              </m:r>
                            </m:sup>
                          </m:sSubSup>
                        </m:num>
                        <m:den>
                          <m:r>
                            <a:rPr lang="es-ES" b="0" i="1" smtClean="0">
                              <a:latin typeface="Cambria Math" panose="02040503050406030204" pitchFamily="18" charset="0"/>
                            </a:rPr>
                            <m:t>2</m:t>
                          </m:r>
                          <m:r>
                            <a:rPr lang="es-ES" b="0" i="1" smtClean="0">
                              <a:latin typeface="Cambria Math" panose="02040503050406030204" pitchFamily="18" charset="0"/>
                            </a:rPr>
                            <m:t>𝑔</m:t>
                          </m:r>
                        </m:den>
                      </m:f>
                      <m:r>
                        <a:rPr lang="es-ES" b="0" i="1" smtClean="0">
                          <a:latin typeface="Cambria Math" panose="02040503050406030204" pitchFamily="18" charset="0"/>
                        </a:rPr>
                        <m:t>+</m:t>
                      </m:r>
                      <m:limLow>
                        <m:limLowPr>
                          <m:ctrlPr>
                            <a:rPr lang="es-ES" b="0" i="1" smtClean="0">
                              <a:latin typeface="Cambria Math" panose="02040503050406030204" pitchFamily="18" charset="0"/>
                            </a:rPr>
                          </m:ctrlPr>
                        </m:limLowPr>
                        <m:e>
                          <m:groupChr>
                            <m:groupChrPr>
                              <m:chr m:val="⏟"/>
                              <m:ctrlPr>
                                <a:rPr lang="es-ES" b="0" i="1" smtClean="0">
                                  <a:latin typeface="Cambria Math" panose="02040503050406030204" pitchFamily="18" charset="0"/>
                                </a:rPr>
                              </m:ctrlPr>
                            </m:groupChrPr>
                            <m:e>
                              <m:r>
                                <m:rPr>
                                  <m:sty m:val="p"/>
                                </m:rPr>
                                <a:rPr lang="es-ES" b="0" i="0" smtClean="0">
                                  <a:latin typeface="Cambria Math" panose="02040503050406030204" pitchFamily="18" charset="0"/>
                                </a:rPr>
                                <m:t>Δ</m:t>
                              </m:r>
                            </m:e>
                          </m:groupChr>
                        </m:e>
                        <m:lim>
                          <m:r>
                            <a:rPr lang="es-ES" b="0" i="1" smtClean="0">
                              <a:latin typeface="Cambria Math" panose="02040503050406030204" pitchFamily="18" charset="0"/>
                              <a:ea typeface="Cambria Math" panose="02040503050406030204" pitchFamily="18" charset="0"/>
                            </a:rPr>
                            <m:t>≈0</m:t>
                          </m:r>
                        </m:lim>
                      </m:limLow>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h</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m:t>
                          </m:r>
                        </m:num>
                        <m:den>
                          <m:r>
                            <a:rPr lang="es-ES" b="0" i="1" smtClean="0">
                              <a:latin typeface="Cambria Math" panose="02040503050406030204" pitchFamily="18" charset="0"/>
                              <a:ea typeface="Cambria Math" panose="02040503050406030204" pitchFamily="18" charset="0"/>
                            </a:rPr>
                            <m:t>2</m:t>
                          </m:r>
                        </m:den>
                      </m:f>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𝑄</m:t>
                      </m:r>
                      <m:r>
                        <a:rPr lang="es-ES" b="0" i="1" smtClean="0">
                          <a:latin typeface="Cambria Math" panose="02040503050406030204" pitchFamily="18" charset="0"/>
                        </a:rPr>
                        <m:t>=</m:t>
                      </m:r>
                      <m:r>
                        <a:rPr lang="es-ES" b="0" i="1" smtClean="0">
                          <a:latin typeface="Cambria Math" panose="02040503050406030204" pitchFamily="18" charset="0"/>
                        </a:rPr>
                        <m:t>𝑙</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r>
                        <a:rPr lang="es-ES" b="0" i="1" smtClean="0">
                          <a:latin typeface="Cambria Math" panose="02040503050406030204" pitchFamily="18" charset="0"/>
                        </a:rPr>
                        <m:t>h</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h</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2</m:t>
                                  </m:r>
                                </m:num>
                                <m:den>
                                  <m:r>
                                    <a:rPr lang="es-ES" i="1">
                                      <a:latin typeface="Cambria Math" panose="02040503050406030204" pitchFamily="18" charset="0"/>
                                    </a:rPr>
                                    <m:t>3</m:t>
                                  </m:r>
                                </m:den>
                              </m:f>
                              <m:r>
                                <a:rPr lang="es-ES" i="1">
                                  <a:latin typeface="Cambria Math" panose="02040503050406030204" pitchFamily="18" charset="0"/>
                                </a:rPr>
                                <m:t>h</m:t>
                              </m:r>
                            </m:e>
                          </m:d>
                        </m:e>
                      </m:rad>
                      <m:r>
                        <a:rPr lang="es-ES" dirty="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rPr>
                        <m:t>𝑄</m:t>
                      </m:r>
                      <m:r>
                        <a:rPr lang="es-ES" b="0" i="1" smtClean="0">
                          <a:latin typeface="Cambria Math" panose="02040503050406030204" pitchFamily="18" charset="0"/>
                        </a:rPr>
                        <m:t>=</m:t>
                      </m:r>
                      <m:r>
                        <a:rPr lang="es-ES" b="0" i="1" smtClean="0">
                          <a:latin typeface="Cambria Math" panose="02040503050406030204" pitchFamily="18" charset="0"/>
                        </a:rPr>
                        <m:t>𝑙</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r>
                        <a:rPr lang="es-ES" b="0" i="1" smtClean="0">
                          <a:latin typeface="Cambria Math" panose="02040503050406030204" pitchFamily="18" charset="0"/>
                        </a:rPr>
                        <m:t>h</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r>
                            <a:rPr lang="es-ES" b="0" i="1" smtClean="0">
                              <a:latin typeface="Cambria Math" panose="02040503050406030204" pitchFamily="18" charset="0"/>
                            </a:rPr>
                            <m:t>𝑔</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r>
                            <a:rPr lang="es-ES" b="0" i="1" smtClean="0">
                              <a:latin typeface="Cambria Math" panose="02040503050406030204" pitchFamily="18" charset="0"/>
                            </a:rPr>
                            <m:t>h</m:t>
                          </m:r>
                        </m:e>
                      </m:rad>
                    </m:oMath>
                  </m:oMathPara>
                </a14:m>
                <a:endParaRPr lang="es-AR" dirty="0"/>
              </a:p>
            </p:txBody>
          </p:sp>
        </mc:Choice>
        <mc:Fallback xmlns="">
          <p:sp>
            <p:nvSpPr>
              <p:cNvPr id="8" name="CuadroTexto 7">
                <a:extLst>
                  <a:ext uri="{FF2B5EF4-FFF2-40B4-BE49-F238E27FC236}">
                    <a16:creationId xmlns:a16="http://schemas.microsoft.com/office/drawing/2014/main" id="{4C5C7282-1015-B587-DBD9-78077EBF0AEE}"/>
                  </a:ext>
                </a:extLst>
              </p:cNvPr>
              <p:cNvSpPr txBox="1">
                <a:spLocks noRot="1" noChangeAspect="1" noMove="1" noResize="1" noEditPoints="1" noAdjustHandles="1" noChangeArrowheads="1" noChangeShapeType="1" noTextEdit="1"/>
              </p:cNvSpPr>
              <p:nvPr/>
            </p:nvSpPr>
            <p:spPr>
              <a:xfrm>
                <a:off x="4007768" y="1151157"/>
                <a:ext cx="7920880" cy="4938211"/>
              </a:xfrm>
              <a:prstGeom prst="rect">
                <a:avLst/>
              </a:prstGeom>
              <a:blipFill>
                <a:blip r:embed="rId3"/>
                <a:stretch>
                  <a:fillRect l="-615"/>
                </a:stretch>
              </a:blipFill>
            </p:spPr>
            <p:txBody>
              <a:bodyPr/>
              <a:lstStyle/>
              <a:p>
                <a:r>
                  <a:rPr lang="es-AR">
                    <a:noFill/>
                  </a:rPr>
                  <a:t> </a:t>
                </a:r>
              </a:p>
            </p:txBody>
          </p:sp>
        </mc:Fallback>
      </mc:AlternateContent>
    </p:spTree>
    <p:extLst>
      <p:ext uri="{BB962C8B-B14F-4D97-AF65-F5344CB8AC3E}">
        <p14:creationId xmlns:p14="http://schemas.microsoft.com/office/powerpoint/2010/main" val="208947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ES" sz="2000" dirty="0"/>
              <a:t>E</a:t>
            </a:r>
            <a:r>
              <a:rPr lang="es-AR" sz="2000" dirty="0"/>
              <a:t>CUACIÓN DE GASTO DE VERTEDERO</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95B9BC1-936B-00A0-744C-B7250FE8D614}"/>
                  </a:ext>
                </a:extLst>
              </p:cNvPr>
              <p:cNvSpPr txBox="1"/>
              <p:nvPr/>
            </p:nvSpPr>
            <p:spPr>
              <a:xfrm>
                <a:off x="4295800" y="590007"/>
                <a:ext cx="358905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𝑄</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𝑉𝑃𝐺</m:t>
                          </m:r>
                        </m:sub>
                      </m:sSub>
                      <m:r>
                        <a:rPr lang="es-ES" sz="2400" b="0" i="1" smtClean="0">
                          <a:latin typeface="Cambria Math" panose="02040503050406030204" pitchFamily="18" charset="0"/>
                        </a:rPr>
                        <m:t>·</m:t>
                      </m:r>
                      <m:r>
                        <a:rPr lang="es-ES" sz="2400" b="0" i="1" smtClean="0">
                          <a:latin typeface="Cambria Math" panose="02040503050406030204" pitchFamily="18" charset="0"/>
                        </a:rPr>
                        <m:t>𝑙</m:t>
                      </m:r>
                      <m:r>
                        <a:rPr lang="es-ES" sz="2400" b="0" i="1" smtClean="0">
                          <a:latin typeface="Cambria Math" panose="02040503050406030204" pitchFamily="18" charset="0"/>
                        </a:rPr>
                        <m:t>·</m:t>
                      </m:r>
                      <m:r>
                        <a:rPr lang="es-ES" sz="2400" b="0" i="1" smtClean="0">
                          <a:latin typeface="Cambria Math" panose="02040503050406030204" pitchFamily="18" charset="0"/>
                        </a:rPr>
                        <m:t>h</m:t>
                      </m:r>
                      <m:r>
                        <a:rPr lang="es-ES" sz="2400" b="0" i="1" smtClean="0">
                          <a:latin typeface="Cambria Math" panose="02040503050406030204" pitchFamily="18" charset="0"/>
                        </a:rPr>
                        <m:t>·</m:t>
                      </m:r>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2·</m:t>
                          </m:r>
                          <m:r>
                            <a:rPr lang="es-ES" sz="2400" b="0" i="1" smtClean="0">
                              <a:latin typeface="Cambria Math" panose="02040503050406030204" pitchFamily="18" charset="0"/>
                            </a:rPr>
                            <m:t>𝑔</m:t>
                          </m:r>
                          <m:r>
                            <a:rPr lang="es-ES" sz="2400" b="0" i="1" smtClean="0">
                              <a:latin typeface="Cambria Math" panose="02040503050406030204" pitchFamily="18" charset="0"/>
                            </a:rPr>
                            <m:t>·</m:t>
                          </m:r>
                          <m:r>
                            <a:rPr lang="es-ES" sz="2400" b="0" i="1" smtClean="0">
                              <a:latin typeface="Cambria Math" panose="02040503050406030204" pitchFamily="18" charset="0"/>
                            </a:rPr>
                            <m:t>h</m:t>
                          </m:r>
                        </m:e>
                      </m:rad>
                    </m:oMath>
                  </m:oMathPara>
                </a14:m>
                <a:endParaRPr lang="es-AR" sz="2400" dirty="0"/>
              </a:p>
            </p:txBody>
          </p:sp>
        </mc:Choice>
        <mc:Fallback xmlns="">
          <p:sp>
            <p:nvSpPr>
              <p:cNvPr id="11" name="CuadroTexto 10">
                <a:extLst>
                  <a:ext uri="{FF2B5EF4-FFF2-40B4-BE49-F238E27FC236}">
                    <a16:creationId xmlns:a16="http://schemas.microsoft.com/office/drawing/2014/main" id="{B95B9BC1-936B-00A0-744C-B7250FE8D614}"/>
                  </a:ext>
                </a:extLst>
              </p:cNvPr>
              <p:cNvSpPr txBox="1">
                <a:spLocks noRot="1" noChangeAspect="1" noMove="1" noResize="1" noEditPoints="1" noAdjustHandles="1" noChangeArrowheads="1" noChangeShapeType="1" noTextEdit="1"/>
              </p:cNvSpPr>
              <p:nvPr/>
            </p:nvSpPr>
            <p:spPr>
              <a:xfrm>
                <a:off x="4295800" y="590007"/>
                <a:ext cx="3589059" cy="447238"/>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4C5C7282-1015-B587-DBD9-78077EBF0AEE}"/>
                  </a:ext>
                </a:extLst>
              </p:cNvPr>
              <p:cNvSpPr txBox="1"/>
              <p:nvPr/>
            </p:nvSpPr>
            <p:spPr>
              <a:xfrm>
                <a:off x="4007768" y="980728"/>
                <a:ext cx="7920880" cy="2006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𝑄</m:t>
                      </m:r>
                      <m:r>
                        <a:rPr lang="es-ES" b="0" i="1" smtClean="0">
                          <a:latin typeface="Cambria Math" panose="02040503050406030204" pitchFamily="18" charset="0"/>
                        </a:rPr>
                        <m:t>=</m:t>
                      </m:r>
                      <m:r>
                        <a:rPr lang="es-ES" b="0" i="1" smtClean="0">
                          <a:latin typeface="Cambria Math" panose="02040503050406030204" pitchFamily="18" charset="0"/>
                        </a:rPr>
                        <m:t>𝑙</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r>
                        <a:rPr lang="es-ES" b="0" i="1" smtClean="0">
                          <a:latin typeface="Cambria Math" panose="02040503050406030204" pitchFamily="18" charset="0"/>
                        </a:rPr>
                        <m:t>h</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r>
                            <a:rPr lang="es-ES" b="0" i="1" smtClean="0">
                              <a:latin typeface="Cambria Math" panose="02040503050406030204" pitchFamily="18" charset="0"/>
                            </a:rPr>
                            <m:t>𝑔</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r>
                            <a:rPr lang="es-ES" b="0" i="1" smtClean="0">
                              <a:latin typeface="Cambria Math" panose="02040503050406030204" pitchFamily="18" charset="0"/>
                            </a:rPr>
                            <m:t>h</m:t>
                          </m:r>
                        </m:e>
                      </m:rad>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rPr>
                        <m:t>𝑄</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𝑉𝑃𝐷</m:t>
                          </m:r>
                        </m:sub>
                      </m:sSub>
                      <m:r>
                        <a:rPr lang="es-ES" i="1">
                          <a:latin typeface="Cambria Math" panose="02040503050406030204" pitchFamily="18" charset="0"/>
                        </a:rPr>
                        <m:t>·</m:t>
                      </m:r>
                      <m:r>
                        <a:rPr lang="es-ES" i="1">
                          <a:latin typeface="Cambria Math" panose="02040503050406030204" pitchFamily="18" charset="0"/>
                        </a:rPr>
                        <m:t>𝑙</m:t>
                      </m:r>
                      <m:r>
                        <a:rPr lang="es-ES" i="1">
                          <a:latin typeface="Cambria Math" panose="02040503050406030204" pitchFamily="18" charset="0"/>
                        </a:rPr>
                        <m:t>·</m:t>
                      </m:r>
                      <m:r>
                        <a:rPr lang="es-ES" i="1">
                          <a:latin typeface="Cambria Math" panose="02040503050406030204" pitchFamily="18" charset="0"/>
                        </a:rPr>
                        <m:t>h</m:t>
                      </m:r>
                      <m:r>
                        <a:rPr lang="es-ES" i="1">
                          <a:latin typeface="Cambria Math" panose="02040503050406030204" pitchFamily="18" charset="0"/>
                        </a:rPr>
                        <m:t>·</m:t>
                      </m:r>
                      <m:rad>
                        <m:radPr>
                          <m:degHide m:val="on"/>
                          <m:ctrlPr>
                            <a:rPr lang="es-ES" i="1">
                              <a:latin typeface="Cambria Math" panose="02040503050406030204" pitchFamily="18" charset="0"/>
                            </a:rPr>
                          </m:ctrlPr>
                        </m:radPr>
                        <m:deg/>
                        <m:e>
                          <m:r>
                            <a:rPr lang="es-ES" i="1">
                              <a:latin typeface="Cambria Math" panose="02040503050406030204" pitchFamily="18" charset="0"/>
                            </a:rPr>
                            <m:t>2·</m:t>
                          </m:r>
                          <m:r>
                            <a:rPr lang="es-ES" i="1">
                              <a:latin typeface="Cambria Math" panose="02040503050406030204" pitchFamily="18" charset="0"/>
                            </a:rPr>
                            <m:t>𝑔</m:t>
                          </m:r>
                          <m:r>
                            <a:rPr lang="es-ES" i="1">
                              <a:latin typeface="Cambria Math" panose="02040503050406030204" pitchFamily="18" charset="0"/>
                            </a:rPr>
                            <m:t>·</m:t>
                          </m:r>
                          <m:r>
                            <a:rPr lang="es-ES" i="1">
                              <a:latin typeface="Cambria Math" panose="02040503050406030204" pitchFamily="18" charset="0"/>
                            </a:rPr>
                            <m:t>h</m:t>
                          </m:r>
                        </m:e>
                      </m:rad>
                    </m:oMath>
                  </m:oMathPara>
                </a14:m>
                <a:endParaRPr lang="es-ES" dirty="0"/>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e>
                      </m:rad>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=0.385</m:t>
                      </m:r>
                    </m:oMath>
                  </m:oMathPara>
                </a14:m>
                <a:endParaRPr lang="es-ES" dirty="0"/>
              </a:p>
              <a:p>
                <a:endParaRPr lang="es-AR" dirty="0"/>
              </a:p>
            </p:txBody>
          </p:sp>
        </mc:Choice>
        <mc:Fallback xmlns="">
          <p:sp>
            <p:nvSpPr>
              <p:cNvPr id="8" name="CuadroTexto 7">
                <a:extLst>
                  <a:ext uri="{FF2B5EF4-FFF2-40B4-BE49-F238E27FC236}">
                    <a16:creationId xmlns:a16="http://schemas.microsoft.com/office/drawing/2014/main" id="{4C5C7282-1015-B587-DBD9-78077EBF0AEE}"/>
                  </a:ext>
                </a:extLst>
              </p:cNvPr>
              <p:cNvSpPr txBox="1">
                <a:spLocks noRot="1" noChangeAspect="1" noMove="1" noResize="1" noEditPoints="1" noAdjustHandles="1" noChangeArrowheads="1" noChangeShapeType="1" noTextEdit="1"/>
              </p:cNvSpPr>
              <p:nvPr/>
            </p:nvSpPr>
            <p:spPr>
              <a:xfrm>
                <a:off x="4007768" y="980728"/>
                <a:ext cx="7920880" cy="2006062"/>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FC8BF9DC-BD7B-E168-6AA7-E727BE567F7C}"/>
                  </a:ext>
                </a:extLst>
              </p:cNvPr>
              <p:cNvSpPr txBox="1"/>
              <p:nvPr/>
            </p:nvSpPr>
            <p:spPr>
              <a:xfrm>
                <a:off x="8172891" y="605498"/>
                <a:ext cx="358905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𝑄</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𝑉𝑃𝐷</m:t>
                          </m:r>
                        </m:sub>
                      </m:sSub>
                      <m:r>
                        <a:rPr lang="es-ES" sz="2400" b="0" i="1" smtClean="0">
                          <a:latin typeface="Cambria Math" panose="02040503050406030204" pitchFamily="18" charset="0"/>
                        </a:rPr>
                        <m:t>·</m:t>
                      </m:r>
                      <m:r>
                        <a:rPr lang="es-ES" sz="2400" b="0" i="1" smtClean="0">
                          <a:latin typeface="Cambria Math" panose="02040503050406030204" pitchFamily="18" charset="0"/>
                        </a:rPr>
                        <m:t>𝑙</m:t>
                      </m:r>
                      <m:r>
                        <a:rPr lang="es-ES" sz="2400" b="0" i="1" smtClean="0">
                          <a:latin typeface="Cambria Math" panose="02040503050406030204" pitchFamily="18" charset="0"/>
                        </a:rPr>
                        <m:t>·</m:t>
                      </m:r>
                      <m:r>
                        <a:rPr lang="es-ES" sz="2400" b="0" i="1" smtClean="0">
                          <a:latin typeface="Cambria Math" panose="02040503050406030204" pitchFamily="18" charset="0"/>
                        </a:rPr>
                        <m:t>h</m:t>
                      </m:r>
                      <m:r>
                        <a:rPr lang="es-ES" sz="2400" b="0" i="1" smtClean="0">
                          <a:latin typeface="Cambria Math" panose="02040503050406030204" pitchFamily="18" charset="0"/>
                        </a:rPr>
                        <m:t>·</m:t>
                      </m:r>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2·</m:t>
                          </m:r>
                          <m:r>
                            <a:rPr lang="es-ES" sz="2400" b="0" i="1" smtClean="0">
                              <a:latin typeface="Cambria Math" panose="02040503050406030204" pitchFamily="18" charset="0"/>
                            </a:rPr>
                            <m:t>𝑔</m:t>
                          </m:r>
                          <m:r>
                            <a:rPr lang="es-ES" sz="2400" b="0" i="1" smtClean="0">
                              <a:latin typeface="Cambria Math" panose="02040503050406030204" pitchFamily="18" charset="0"/>
                            </a:rPr>
                            <m:t>·</m:t>
                          </m:r>
                          <m:r>
                            <a:rPr lang="es-ES" sz="2400" b="0" i="1" smtClean="0">
                              <a:latin typeface="Cambria Math" panose="02040503050406030204" pitchFamily="18" charset="0"/>
                            </a:rPr>
                            <m:t>h</m:t>
                          </m:r>
                        </m:e>
                      </m:rad>
                    </m:oMath>
                  </m:oMathPara>
                </a14:m>
                <a:endParaRPr lang="es-AR" sz="2400" dirty="0"/>
              </a:p>
            </p:txBody>
          </p:sp>
        </mc:Choice>
        <mc:Fallback xmlns="">
          <p:sp>
            <p:nvSpPr>
              <p:cNvPr id="4" name="CuadroTexto 3">
                <a:extLst>
                  <a:ext uri="{FF2B5EF4-FFF2-40B4-BE49-F238E27FC236}">
                    <a16:creationId xmlns:a16="http://schemas.microsoft.com/office/drawing/2014/main" id="{FC8BF9DC-BD7B-E168-6AA7-E727BE567F7C}"/>
                  </a:ext>
                </a:extLst>
              </p:cNvPr>
              <p:cNvSpPr txBox="1">
                <a:spLocks noRot="1" noChangeAspect="1" noMove="1" noResize="1" noEditPoints="1" noAdjustHandles="1" noChangeArrowheads="1" noChangeShapeType="1" noTextEdit="1"/>
              </p:cNvSpPr>
              <p:nvPr/>
            </p:nvSpPr>
            <p:spPr>
              <a:xfrm>
                <a:off x="8172891" y="605498"/>
                <a:ext cx="3589059" cy="447238"/>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94F0D38B-F5AA-1411-FE6E-C9413CA7CFB5}"/>
                  </a:ext>
                </a:extLst>
              </p:cNvPr>
              <p:cNvSpPr txBox="1"/>
              <p:nvPr/>
            </p:nvSpPr>
            <p:spPr>
              <a:xfrm>
                <a:off x="4007768" y="2564904"/>
                <a:ext cx="7920880" cy="3853234"/>
              </a:xfrm>
              <a:prstGeom prst="rect">
                <a:avLst/>
              </a:prstGeom>
              <a:noFill/>
            </p:spPr>
            <p:txBody>
              <a:bodyPr wrap="square" rtlCol="0">
                <a:spAutoFit/>
              </a:bodyPr>
              <a:lstStyle/>
              <a:p>
                <a:pPr algn="ctr"/>
                <a:r>
                  <a:rPr lang="es-ES" dirty="0"/>
                  <a:t>Para un vertedero de pared gruesa perfecto, valor menor (mayor pérdida de carga).</a:t>
                </a:r>
              </a:p>
              <a:p>
                <a:pPr algn="ctr"/>
                <a:endParaRPr lang="es-ES" dirty="0"/>
              </a:p>
              <a:p>
                <a:pPr algn="ctr"/>
                <a:r>
                  <a:rPr lang="es-ES" dirty="0"/>
                  <a:t>Si consideramos pérdidas de carga:</a:t>
                </a:r>
              </a:p>
              <a:p>
                <a:pPr algn="ct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h</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m:t>
                          </m:r>
                        </m:num>
                        <m:den>
                          <m:r>
                            <a:rPr lang="es-ES" b="0" i="1" smtClean="0">
                              <a:latin typeface="Cambria Math" panose="02040503050406030204" pitchFamily="18" charset="0"/>
                              <a:ea typeface="Cambria Math" panose="02040503050406030204" pitchFamily="18" charset="0"/>
                            </a:rPr>
                            <m:t>2</m:t>
                          </m:r>
                        </m:den>
                      </m:f>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r>
                        <m:rPr>
                          <m:sty m:val="p"/>
                        </m:rPr>
                        <a:rPr lang="es-ES" b="0" i="0" smtClean="0">
                          <a:latin typeface="Cambria Math" panose="02040503050406030204" pitchFamily="18" charset="0"/>
                          <a:ea typeface="Cambria Math" panose="02040503050406030204" pitchFamily="18" charset="0"/>
                        </a:rPr>
                        <m:t>Δ</m:t>
                      </m:r>
                    </m:oMath>
                  </m:oMathPara>
                </a14:m>
                <a:endParaRPr lang="es-ES" dirty="0"/>
              </a:p>
              <a:p>
                <a:pPr algn="ct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ea typeface="Cambria Math" panose="02040503050406030204" pitchFamily="18" charset="0"/>
                        </a:rPr>
                        <m:t>Δ</m:t>
                      </m:r>
                      <m:r>
                        <a:rPr lang="es-ES" b="0" i="0"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𝜆</m:t>
                      </m:r>
                      <m:f>
                        <m:fPr>
                          <m:ctrlPr>
                            <a:rPr lang="es-ES" b="0" i="1" smtClean="0">
                              <a:latin typeface="Cambria Math" panose="02040503050406030204" pitchFamily="18" charset="0"/>
                              <a:ea typeface="Cambria Math" panose="02040503050406030204" pitchFamily="18" charset="0"/>
                            </a:rPr>
                          </m:ctrlPr>
                        </m:fPr>
                        <m:num>
                          <m:sSubSup>
                            <m:sSubSupPr>
                              <m:ctrlPr>
                                <a:rPr lang="es-ES" b="0" i="1" smtClean="0">
                                  <a:latin typeface="Cambria Math" panose="02040503050406030204" pitchFamily="18" charset="0"/>
                                  <a:ea typeface="Cambria Math" panose="02040503050406030204" pitchFamily="18" charset="0"/>
                                </a:rPr>
                              </m:ctrlPr>
                            </m:sSubSupPr>
                            <m:e>
                              <m:r>
                                <a:rPr lang="es-ES" b="0" i="1" smtClean="0">
                                  <a:latin typeface="Cambria Math" panose="02040503050406030204" pitchFamily="18" charset="0"/>
                                  <a:ea typeface="Cambria Math" panose="02040503050406030204" pitchFamily="18" charset="0"/>
                                </a:rPr>
                                <m:t>𝑈</m:t>
                              </m:r>
                            </m:e>
                            <m:sub>
                              <m:r>
                                <a:rPr lang="es-ES" b="0" i="1" smtClean="0">
                                  <a:latin typeface="Cambria Math" panose="02040503050406030204" pitchFamily="18" charset="0"/>
                                  <a:ea typeface="Cambria Math" panose="02040503050406030204" pitchFamily="18" charset="0"/>
                                </a:rPr>
                                <m:t>𝑐</m:t>
                              </m:r>
                            </m:sub>
                            <m:sup>
                              <m:r>
                                <a:rPr lang="es-ES" b="0" i="1" smtClean="0">
                                  <a:latin typeface="Cambria Math" panose="02040503050406030204" pitchFamily="18" charset="0"/>
                                  <a:ea typeface="Cambria Math" panose="02040503050406030204" pitchFamily="18" charset="0"/>
                                </a:rPr>
                                <m:t>2</m:t>
                              </m:r>
                            </m:sup>
                          </m:sSubSup>
                        </m:num>
                        <m:den>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𝑔</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𝜆</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h</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m:t>
                          </m:r>
                        </m:num>
                        <m:den>
                          <m:r>
                            <a:rPr lang="es-ES" b="0" i="1" smtClean="0">
                              <a:latin typeface="Cambria Math" panose="02040503050406030204" pitchFamily="18" charset="0"/>
                              <a:ea typeface="Cambria Math" panose="02040503050406030204" pitchFamily="18" charset="0"/>
                            </a:rPr>
                            <m:t>2</m:t>
                          </m:r>
                        </m:den>
                      </m:f>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𝜆</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𝜆</m:t>
                              </m:r>
                            </m:num>
                            <m:den>
                              <m:r>
                                <a:rPr lang="es-ES" b="0" i="1" smtClean="0">
                                  <a:latin typeface="Cambria Math" panose="02040503050406030204" pitchFamily="18" charset="0"/>
                                  <a:ea typeface="Cambria Math" panose="02040503050406030204" pitchFamily="18" charset="0"/>
                                </a:rPr>
                                <m:t>2</m:t>
                              </m:r>
                            </m:den>
                          </m:f>
                        </m:e>
                      </m:d>
                    </m:oMath>
                  </m:oMathPara>
                </a14:m>
                <a:endParaRPr lang="es-ES" dirty="0"/>
              </a:p>
              <a:p>
                <a:pPr algn="ctr"/>
                <a:r>
                  <a:rPr lang="es-ES" dirty="0"/>
                  <a:t>Introduciendo la expresión para la altura crítica en función del caudal, despejando el caudal y operando matemáticamente:</a:t>
                </a:r>
              </a:p>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𝜆</m:t>
                                      </m:r>
                                    </m:num>
                                    <m:den>
                                      <m:r>
                                        <a:rPr lang="es-ES" b="0" i="1" smtClean="0">
                                          <a:latin typeface="Cambria Math" panose="02040503050406030204" pitchFamily="18" charset="0"/>
                                        </a:rPr>
                                        <m:t>2</m:t>
                                      </m:r>
                                    </m:den>
                                  </m:f>
                                </m:e>
                              </m:d>
                            </m:e>
                            <m:sup>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sup>
                          </m:sSup>
                        </m:den>
                      </m:f>
                    </m:oMath>
                  </m:oMathPara>
                </a14:m>
                <a:endParaRPr lang="es-AR" dirty="0"/>
              </a:p>
            </p:txBody>
          </p:sp>
        </mc:Choice>
        <mc:Fallback xmlns="">
          <p:sp>
            <p:nvSpPr>
              <p:cNvPr id="5" name="CuadroTexto 4">
                <a:extLst>
                  <a:ext uri="{FF2B5EF4-FFF2-40B4-BE49-F238E27FC236}">
                    <a16:creationId xmlns:a16="http://schemas.microsoft.com/office/drawing/2014/main" id="{94F0D38B-F5AA-1411-FE6E-C9413CA7CFB5}"/>
                  </a:ext>
                </a:extLst>
              </p:cNvPr>
              <p:cNvSpPr txBox="1">
                <a:spLocks noRot="1" noChangeAspect="1" noMove="1" noResize="1" noEditPoints="1" noAdjustHandles="1" noChangeArrowheads="1" noChangeShapeType="1" noTextEdit="1"/>
              </p:cNvSpPr>
              <p:nvPr/>
            </p:nvSpPr>
            <p:spPr>
              <a:xfrm>
                <a:off x="4007768" y="2564904"/>
                <a:ext cx="7920880" cy="3853234"/>
              </a:xfrm>
              <a:prstGeom prst="rect">
                <a:avLst/>
              </a:prstGeom>
              <a:blipFill>
                <a:blip r:embed="rId5"/>
                <a:stretch>
                  <a:fillRect t="-949" r="-615"/>
                </a:stretch>
              </a:blipFill>
            </p:spPr>
            <p:txBody>
              <a:bodyPr/>
              <a:lstStyle/>
              <a:p>
                <a:r>
                  <a:rPr lang="es-AR">
                    <a:noFill/>
                  </a:rPr>
                  <a:t> </a:t>
                </a:r>
              </a:p>
            </p:txBody>
          </p:sp>
        </mc:Fallback>
      </mc:AlternateContent>
    </p:spTree>
    <p:extLst>
      <p:ext uri="{BB962C8B-B14F-4D97-AF65-F5344CB8AC3E}">
        <p14:creationId xmlns:p14="http://schemas.microsoft.com/office/powerpoint/2010/main" val="355338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ES" sz="2000" dirty="0"/>
              <a:t>E</a:t>
            </a:r>
            <a:r>
              <a:rPr lang="es-AR" sz="2000" dirty="0"/>
              <a:t>CUACIÓN DE GASTO DE VERTEDERO</a:t>
            </a:r>
          </a:p>
        </p:txBody>
      </p:sp>
      <p:sp>
        <p:nvSpPr>
          <p:cNvPr id="5" name="CuadroTexto 4">
            <a:extLst>
              <a:ext uri="{FF2B5EF4-FFF2-40B4-BE49-F238E27FC236}">
                <a16:creationId xmlns:a16="http://schemas.microsoft.com/office/drawing/2014/main" id="{94F0D38B-F5AA-1411-FE6E-C9413CA7CFB5}"/>
              </a:ext>
            </a:extLst>
          </p:cNvPr>
          <p:cNvSpPr txBox="1"/>
          <p:nvPr/>
        </p:nvSpPr>
        <p:spPr>
          <a:xfrm>
            <a:off x="4007768" y="1951614"/>
            <a:ext cx="7920880" cy="923330"/>
          </a:xfrm>
          <a:prstGeom prst="rect">
            <a:avLst/>
          </a:prstGeom>
          <a:noFill/>
        </p:spPr>
        <p:txBody>
          <a:bodyPr wrap="square" rtlCol="0">
            <a:spAutoFit/>
          </a:bodyPr>
          <a:lstStyle/>
          <a:p>
            <a:pPr algn="ctr"/>
            <a:r>
              <a:rPr lang="es-ES" dirty="0"/>
              <a:t>¿Cuánto vale lambda?</a:t>
            </a:r>
          </a:p>
          <a:p>
            <a:pPr algn="ctr"/>
            <a:endParaRPr lang="es-ES" dirty="0"/>
          </a:p>
          <a:p>
            <a:pPr algn="ctr"/>
            <a:r>
              <a:rPr lang="es-ES" dirty="0"/>
              <a:t>Fuentes de pérdidas:</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37E83E1-F62B-6E6C-BC44-0B9DCC87C87A}"/>
                  </a:ext>
                </a:extLst>
              </p:cNvPr>
              <p:cNvSpPr txBox="1"/>
              <p:nvPr/>
            </p:nvSpPr>
            <p:spPr>
              <a:xfrm>
                <a:off x="4921522" y="842661"/>
                <a:ext cx="6093372" cy="103913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𝜆</m:t>
                                      </m:r>
                                    </m:num>
                                    <m:den>
                                      <m:r>
                                        <a:rPr lang="es-ES" b="0" i="1" smtClean="0">
                                          <a:latin typeface="Cambria Math" panose="02040503050406030204" pitchFamily="18" charset="0"/>
                                        </a:rPr>
                                        <m:t>2</m:t>
                                      </m:r>
                                    </m:den>
                                  </m:f>
                                </m:e>
                              </m:d>
                            </m:e>
                            <m:sup>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sup>
                          </m:sSup>
                        </m:den>
                      </m:f>
                    </m:oMath>
                  </m:oMathPara>
                </a14:m>
                <a:endParaRPr lang="es-AR" dirty="0"/>
              </a:p>
            </p:txBody>
          </p:sp>
        </mc:Choice>
        <mc:Fallback xmlns="">
          <p:sp>
            <p:nvSpPr>
              <p:cNvPr id="7" name="CuadroTexto 6">
                <a:extLst>
                  <a:ext uri="{FF2B5EF4-FFF2-40B4-BE49-F238E27FC236}">
                    <a16:creationId xmlns:a16="http://schemas.microsoft.com/office/drawing/2014/main" id="{037E83E1-F62B-6E6C-BC44-0B9DCC87C87A}"/>
                  </a:ext>
                </a:extLst>
              </p:cNvPr>
              <p:cNvSpPr txBox="1">
                <a:spLocks noRot="1" noChangeAspect="1" noMove="1" noResize="1" noEditPoints="1" noAdjustHandles="1" noChangeArrowheads="1" noChangeShapeType="1" noTextEdit="1"/>
              </p:cNvSpPr>
              <p:nvPr/>
            </p:nvSpPr>
            <p:spPr>
              <a:xfrm>
                <a:off x="4921522" y="842661"/>
                <a:ext cx="6093372" cy="1039131"/>
              </a:xfrm>
              <a:prstGeom prst="rect">
                <a:avLst/>
              </a:prstGeom>
              <a:blipFill>
                <a:blip r:embed="rId2"/>
                <a:stretch>
                  <a:fillRect/>
                </a:stretch>
              </a:blipFill>
            </p:spPr>
            <p:txBody>
              <a:bodyPr/>
              <a:lstStyle/>
              <a:p>
                <a:r>
                  <a:rPr lang="es-AR">
                    <a:noFill/>
                  </a:rPr>
                  <a:t> </a:t>
                </a:r>
              </a:p>
            </p:txBody>
          </p:sp>
        </mc:Fallback>
      </mc:AlternateContent>
      <p:graphicFrame>
        <p:nvGraphicFramePr>
          <p:cNvPr id="9" name="Diagrama 8">
            <a:extLst>
              <a:ext uri="{FF2B5EF4-FFF2-40B4-BE49-F238E27FC236}">
                <a16:creationId xmlns:a16="http://schemas.microsoft.com/office/drawing/2014/main" id="{3DD4A095-6AE7-59E2-C7F0-00006FD5485D}"/>
              </a:ext>
            </a:extLst>
          </p:cNvPr>
          <p:cNvGraphicFramePr/>
          <p:nvPr>
            <p:extLst>
              <p:ext uri="{D42A27DB-BD31-4B8C-83A1-F6EECF244321}">
                <p14:modId xmlns:p14="http://schemas.microsoft.com/office/powerpoint/2010/main" val="2228464565"/>
              </p:ext>
            </p:extLst>
          </p:nvPr>
        </p:nvGraphicFramePr>
        <p:xfrm>
          <a:off x="4295800" y="2996953"/>
          <a:ext cx="7388200" cy="312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88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ES" sz="2000" dirty="0"/>
              <a:t>E</a:t>
            </a:r>
            <a:r>
              <a:rPr lang="es-AR" sz="2000" dirty="0"/>
              <a:t>CUACIÓN DE GASTO DE VERTEDERO</a:t>
            </a:r>
          </a:p>
        </p:txBody>
      </p:sp>
      <p:sp>
        <p:nvSpPr>
          <p:cNvPr id="5" name="CuadroTexto 4">
            <a:extLst>
              <a:ext uri="{FF2B5EF4-FFF2-40B4-BE49-F238E27FC236}">
                <a16:creationId xmlns:a16="http://schemas.microsoft.com/office/drawing/2014/main" id="{94F0D38B-F5AA-1411-FE6E-C9413CA7CFB5}"/>
              </a:ext>
            </a:extLst>
          </p:cNvPr>
          <p:cNvSpPr txBox="1"/>
          <p:nvPr/>
        </p:nvSpPr>
        <p:spPr>
          <a:xfrm>
            <a:off x="3935760" y="764704"/>
            <a:ext cx="7920880" cy="584775"/>
          </a:xfrm>
          <a:prstGeom prst="rect">
            <a:avLst/>
          </a:prstGeom>
          <a:noFill/>
        </p:spPr>
        <p:txBody>
          <a:bodyPr wrap="square" rtlCol="0">
            <a:spAutoFit/>
          </a:bodyPr>
          <a:lstStyle/>
          <a:p>
            <a:r>
              <a:rPr lang="es-ES" sz="3200" dirty="0"/>
              <a:t>Embocadura</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9D687CD-DEE4-4834-ED80-8A7A29F316E5}"/>
                  </a:ext>
                </a:extLst>
              </p:cNvPr>
              <p:cNvSpPr txBox="1"/>
              <p:nvPr/>
            </p:nvSpPr>
            <p:spPr>
              <a:xfrm>
                <a:off x="3935760" y="1377994"/>
                <a:ext cx="7920880" cy="1213537"/>
              </a:xfrm>
              <a:prstGeom prst="rect">
                <a:avLst/>
              </a:prstGeom>
              <a:noFill/>
            </p:spPr>
            <p:txBody>
              <a:bodyPr wrap="square" rtlCol="0">
                <a:spAutoFit/>
              </a:bodyPr>
              <a:lstStyle/>
              <a:p>
                <a:pPr algn="ctr"/>
                <a:r>
                  <a:rPr lang="es-ES" dirty="0"/>
                  <a:t>Para aristas de bordes redondeados: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𝑒</m:t>
                        </m:r>
                      </m:sub>
                    </m:sSub>
                    <m:r>
                      <a:rPr lang="es-ES" b="0" i="1" smtClean="0">
                        <a:latin typeface="Cambria Math" panose="02040503050406030204" pitchFamily="18" charset="0"/>
                      </a:rPr>
                      <m:t>=0</m:t>
                    </m:r>
                  </m:oMath>
                </a14:m>
                <a:endParaRPr lang="es-ES" b="0" dirty="0"/>
              </a:p>
              <a:p>
                <a:pPr algn="ctr"/>
                <a:r>
                  <a:rPr lang="es-AR" dirty="0"/>
                  <a:t>Para un paramento vertical y perpendicular y una relación </a:t>
                </a:r>
              </a:p>
              <a:p>
                <a:pPr algn="ct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𝑎</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den>
                      </m:f>
                      <m:r>
                        <a:rPr lang="es-ES" b="0" i="1" smtClean="0">
                          <a:latin typeface="Cambria Math" panose="02040503050406030204" pitchFamily="18" charset="0"/>
                        </a:rPr>
                        <m:t>=3,5</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𝜆</m:t>
                          </m:r>
                        </m:e>
                        <m:sub>
                          <m:r>
                            <a:rPr lang="es-ES" b="0" i="1" smtClean="0">
                              <a:latin typeface="Cambria Math" panose="02040503050406030204" pitchFamily="18" charset="0"/>
                              <a:ea typeface="Cambria Math" panose="02040503050406030204" pitchFamily="18" charset="0"/>
                            </a:rPr>
                            <m:t>𝑒</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3</m:t>
                          </m:r>
                        </m:den>
                      </m:f>
                    </m:oMath>
                  </m:oMathPara>
                </a14:m>
                <a:endParaRPr lang="es-AR" dirty="0"/>
              </a:p>
            </p:txBody>
          </p:sp>
        </mc:Choice>
        <mc:Fallback xmlns="">
          <p:sp>
            <p:nvSpPr>
              <p:cNvPr id="4" name="CuadroTexto 3">
                <a:extLst>
                  <a:ext uri="{FF2B5EF4-FFF2-40B4-BE49-F238E27FC236}">
                    <a16:creationId xmlns:a16="http://schemas.microsoft.com/office/drawing/2014/main" id="{29D687CD-DEE4-4834-ED80-8A7A29F316E5}"/>
                  </a:ext>
                </a:extLst>
              </p:cNvPr>
              <p:cNvSpPr txBox="1">
                <a:spLocks noRot="1" noChangeAspect="1" noMove="1" noResize="1" noEditPoints="1" noAdjustHandles="1" noChangeArrowheads="1" noChangeShapeType="1" noTextEdit="1"/>
              </p:cNvSpPr>
              <p:nvPr/>
            </p:nvSpPr>
            <p:spPr>
              <a:xfrm>
                <a:off x="3935760" y="1377994"/>
                <a:ext cx="7920880" cy="1213537"/>
              </a:xfrm>
              <a:prstGeom prst="rect">
                <a:avLst/>
              </a:prstGeom>
              <a:blipFill>
                <a:blip r:embed="rId2"/>
                <a:stretch>
                  <a:fillRect t="-2513"/>
                </a:stretch>
              </a:blipFill>
            </p:spPr>
            <p:txBody>
              <a:bodyPr/>
              <a:lstStyle/>
              <a:p>
                <a:r>
                  <a:rPr lang="es-AR">
                    <a:noFill/>
                  </a:rPr>
                  <a:t> </a:t>
                </a:r>
              </a:p>
            </p:txBody>
          </p:sp>
        </mc:Fallback>
      </mc:AlternateContent>
      <p:sp>
        <p:nvSpPr>
          <p:cNvPr id="6" name="CuadroTexto 5">
            <a:extLst>
              <a:ext uri="{FF2B5EF4-FFF2-40B4-BE49-F238E27FC236}">
                <a16:creationId xmlns:a16="http://schemas.microsoft.com/office/drawing/2014/main" id="{610F5D65-6DEF-8718-4669-A02F6E93EA5A}"/>
              </a:ext>
            </a:extLst>
          </p:cNvPr>
          <p:cNvSpPr txBox="1"/>
          <p:nvPr/>
        </p:nvSpPr>
        <p:spPr>
          <a:xfrm>
            <a:off x="3935760" y="2538980"/>
            <a:ext cx="7920880" cy="584775"/>
          </a:xfrm>
          <a:prstGeom prst="rect">
            <a:avLst/>
          </a:prstGeom>
          <a:noFill/>
        </p:spPr>
        <p:txBody>
          <a:bodyPr wrap="square" rtlCol="0">
            <a:spAutoFit/>
          </a:bodyPr>
          <a:lstStyle/>
          <a:p>
            <a:r>
              <a:rPr lang="es-ES" sz="3200" dirty="0"/>
              <a:t>Frotamiento</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D4104545-6093-D24E-0180-B3D39169D00D}"/>
                  </a:ext>
                </a:extLst>
              </p:cNvPr>
              <p:cNvSpPr txBox="1"/>
              <p:nvPr/>
            </p:nvSpPr>
            <p:spPr>
              <a:xfrm>
                <a:off x="3935760" y="3123755"/>
                <a:ext cx="7920880" cy="958917"/>
              </a:xfrm>
              <a:prstGeom prst="rect">
                <a:avLst/>
              </a:prstGeom>
              <a:noFill/>
            </p:spPr>
            <p:txBody>
              <a:bodyPr wrap="square" rtlCol="0">
                <a:spAutoFit/>
              </a:bodyPr>
              <a:lstStyle/>
              <a:p>
                <a:pPr algn="ctr"/>
                <a:r>
                  <a:rPr lang="es-ES" dirty="0"/>
                  <a:t>Se considera la expresión de </a:t>
                </a:r>
                <a:r>
                  <a:rPr lang="es-ES" dirty="0" err="1"/>
                  <a:t>Chezy</a:t>
                </a:r>
                <a:r>
                  <a:rPr lang="es-ES" dirty="0"/>
                  <a:t>, con un n = 10 y C = 50; siendo n = e/</a:t>
                </a:r>
                <a:r>
                  <a:rPr lang="es-ES" dirty="0" err="1"/>
                  <a:t>h</a:t>
                </a:r>
                <a:r>
                  <a:rPr lang="es-ES" baseline="-25000" dirty="0" err="1"/>
                  <a:t>c</a:t>
                </a:r>
                <a:endParaRPr lang="es-AR" baseline="-25000" dirty="0"/>
              </a:p>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𝜆</m:t>
                          </m:r>
                        </m:e>
                        <m:sub>
                          <m:r>
                            <a:rPr lang="es-ES" b="0" i="1" smtClean="0">
                              <a:latin typeface="Cambria Math" panose="02040503050406030204" pitchFamily="18" charset="0"/>
                              <a:ea typeface="Cambria Math" panose="02040503050406030204" pitchFamily="18" charset="0"/>
                            </a:rPr>
                            <m:t>𝑓</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𝑔</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𝑒</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𝐶</m:t>
                              </m:r>
                            </m:e>
                            <m:sup>
                              <m:r>
                                <a:rPr lang="es-ES" b="0" i="1" smtClean="0">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𝐻</m:t>
                              </m:r>
                            </m:sub>
                          </m:sSub>
                        </m:den>
                      </m:f>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𝐻</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𝜆</m:t>
                          </m:r>
                        </m:e>
                        <m:sub>
                          <m:r>
                            <a:rPr lang="es-ES" b="0" i="1" smtClean="0">
                              <a:latin typeface="Cambria Math" panose="02040503050406030204" pitchFamily="18" charset="0"/>
                              <a:ea typeface="Cambria Math" panose="02040503050406030204" pitchFamily="18" charset="0"/>
                            </a:rPr>
                            <m:t>𝑓</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𝑔</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𝐶</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𝑒</m:t>
                          </m:r>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h</m:t>
                              </m:r>
                            </m:e>
                            <m:sub>
                              <m:r>
                                <a:rPr lang="es-ES" b="0" i="1" smtClean="0">
                                  <a:latin typeface="Cambria Math" panose="02040503050406030204" pitchFamily="18" charset="0"/>
                                  <a:ea typeface="Cambria Math" panose="02040503050406030204" pitchFamily="18" charset="0"/>
                                </a:rPr>
                                <m:t>𝑐</m:t>
                              </m:r>
                            </m:sub>
                          </m:sSub>
                        </m:den>
                      </m:f>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𝜆</m:t>
                          </m:r>
                        </m:e>
                        <m:sub>
                          <m:r>
                            <a:rPr lang="es-ES" b="0" i="1" smtClean="0">
                              <a:latin typeface="Cambria Math" panose="02040503050406030204" pitchFamily="18" charset="0"/>
                              <a:ea typeface="Cambria Math" panose="02040503050406030204" pitchFamily="18" charset="0"/>
                            </a:rPr>
                            <m:t>𝑓</m:t>
                          </m:r>
                        </m:sub>
                      </m:sSub>
                      <m:r>
                        <a:rPr lang="es-ES" b="0" i="1" smtClean="0">
                          <a:latin typeface="Cambria Math" panose="02040503050406030204" pitchFamily="18" charset="0"/>
                          <a:ea typeface="Cambria Math" panose="02040503050406030204" pitchFamily="18" charset="0"/>
                        </a:rPr>
                        <m:t>=0,08</m:t>
                      </m:r>
                    </m:oMath>
                  </m:oMathPara>
                </a14:m>
                <a:endParaRPr lang="es-AR" dirty="0"/>
              </a:p>
            </p:txBody>
          </p:sp>
        </mc:Choice>
        <mc:Fallback xmlns="">
          <p:sp>
            <p:nvSpPr>
              <p:cNvPr id="8" name="CuadroTexto 7">
                <a:extLst>
                  <a:ext uri="{FF2B5EF4-FFF2-40B4-BE49-F238E27FC236}">
                    <a16:creationId xmlns:a16="http://schemas.microsoft.com/office/drawing/2014/main" id="{D4104545-6093-D24E-0180-B3D39169D00D}"/>
                  </a:ext>
                </a:extLst>
              </p:cNvPr>
              <p:cNvSpPr txBox="1">
                <a:spLocks noRot="1" noChangeAspect="1" noMove="1" noResize="1" noEditPoints="1" noAdjustHandles="1" noChangeArrowheads="1" noChangeShapeType="1" noTextEdit="1"/>
              </p:cNvSpPr>
              <p:nvPr/>
            </p:nvSpPr>
            <p:spPr>
              <a:xfrm>
                <a:off x="3935760" y="3123755"/>
                <a:ext cx="7920880" cy="958917"/>
              </a:xfrm>
              <a:prstGeom prst="rect">
                <a:avLst/>
              </a:prstGeom>
              <a:blipFill>
                <a:blip r:embed="rId3"/>
                <a:stretch>
                  <a:fillRect t="-316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28D48694-FFBF-E78D-0C2C-5C5FA8085DD2}"/>
                  </a:ext>
                </a:extLst>
              </p:cNvPr>
              <p:cNvSpPr txBox="1"/>
              <p:nvPr/>
            </p:nvSpPr>
            <p:spPr>
              <a:xfrm>
                <a:off x="4080400" y="4082672"/>
                <a:ext cx="233987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𝜆</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𝑒</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𝑓</m:t>
                          </m:r>
                        </m:sub>
                      </m:sSub>
                      <m:r>
                        <a:rPr lang="es-ES"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+0,08</m:t>
                      </m:r>
                    </m:oMath>
                  </m:oMathPara>
                </a14:m>
                <a:endParaRPr lang="es-AR" dirty="0"/>
              </a:p>
            </p:txBody>
          </p:sp>
        </mc:Choice>
        <mc:Fallback xmlns="">
          <p:sp>
            <p:nvSpPr>
              <p:cNvPr id="10" name="CuadroTexto 9">
                <a:extLst>
                  <a:ext uri="{FF2B5EF4-FFF2-40B4-BE49-F238E27FC236}">
                    <a16:creationId xmlns:a16="http://schemas.microsoft.com/office/drawing/2014/main" id="{28D48694-FFBF-E78D-0C2C-5C5FA8085DD2}"/>
                  </a:ext>
                </a:extLst>
              </p:cNvPr>
              <p:cNvSpPr txBox="1">
                <a:spLocks noRot="1" noChangeAspect="1" noMove="1" noResize="1" noEditPoints="1" noAdjustHandles="1" noChangeArrowheads="1" noChangeShapeType="1" noTextEdit="1"/>
              </p:cNvSpPr>
              <p:nvPr/>
            </p:nvSpPr>
            <p:spPr>
              <a:xfrm>
                <a:off x="4080400" y="4082672"/>
                <a:ext cx="2339871" cy="520399"/>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DE65F2E-A747-C0EA-F006-80AAF5A9A86D}"/>
                  </a:ext>
                </a:extLst>
              </p:cNvPr>
              <p:cNvSpPr txBox="1"/>
              <p:nvPr/>
            </p:nvSpPr>
            <p:spPr>
              <a:xfrm>
                <a:off x="6600056" y="4010625"/>
                <a:ext cx="5256584" cy="119391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r>
                                        <a:rPr lang="es-ES" b="0" i="1" smtClean="0">
                                          <a:latin typeface="Cambria Math" panose="02040503050406030204" pitchFamily="18" charset="0"/>
                                        </a:rPr>
                                        <m:t>+0,08</m:t>
                                      </m:r>
                                    </m:num>
                                    <m:den>
                                      <m:r>
                                        <a:rPr lang="es-ES" b="0" i="1" smtClean="0">
                                          <a:latin typeface="Cambria Math" panose="02040503050406030204" pitchFamily="18" charset="0"/>
                                        </a:rPr>
                                        <m:t>2</m:t>
                                      </m:r>
                                    </m:den>
                                  </m:f>
                                </m:e>
                              </m:d>
                            </m:e>
                            <m:sup>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sup>
                          </m:sSup>
                        </m:den>
                      </m:f>
                      <m:r>
                        <a:rPr lang="es-ES" b="0" i="1" smtClean="0">
                          <a:latin typeface="Cambria Math" panose="02040503050406030204" pitchFamily="18" charset="0"/>
                          <a:ea typeface="Cambria Math" panose="02040503050406030204" pitchFamily="18" charset="0"/>
                        </a:rPr>
                        <m:t>≅0,32∴</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𝑉𝑃𝐺</m:t>
                          </m:r>
                        </m:sub>
                      </m:sSub>
                      <m:r>
                        <a:rPr lang="es-ES" b="0" i="1" smtClean="0">
                          <a:latin typeface="Cambria Math" panose="02040503050406030204" pitchFamily="18" charset="0"/>
                          <a:ea typeface="Cambria Math" panose="02040503050406030204" pitchFamily="18" charset="0"/>
                        </a:rPr>
                        <m:t>≅0,32</m:t>
                      </m:r>
                    </m:oMath>
                  </m:oMathPara>
                </a14:m>
                <a:endParaRPr lang="es-AR" dirty="0"/>
              </a:p>
            </p:txBody>
          </p:sp>
        </mc:Choice>
        <mc:Fallback xmlns="">
          <p:sp>
            <p:nvSpPr>
              <p:cNvPr id="11" name="CuadroTexto 10">
                <a:extLst>
                  <a:ext uri="{FF2B5EF4-FFF2-40B4-BE49-F238E27FC236}">
                    <a16:creationId xmlns:a16="http://schemas.microsoft.com/office/drawing/2014/main" id="{4DE65F2E-A747-C0EA-F006-80AAF5A9A86D}"/>
                  </a:ext>
                </a:extLst>
              </p:cNvPr>
              <p:cNvSpPr txBox="1">
                <a:spLocks noRot="1" noChangeAspect="1" noMove="1" noResize="1" noEditPoints="1" noAdjustHandles="1" noChangeArrowheads="1" noChangeShapeType="1" noTextEdit="1"/>
              </p:cNvSpPr>
              <p:nvPr/>
            </p:nvSpPr>
            <p:spPr>
              <a:xfrm>
                <a:off x="6600056" y="4010625"/>
                <a:ext cx="5256584" cy="1193917"/>
              </a:xfrm>
              <a:prstGeom prst="rect">
                <a:avLst/>
              </a:prstGeom>
              <a:blipFill>
                <a:blip r:embed="rId5"/>
                <a:stretch>
                  <a:fillRect/>
                </a:stretch>
              </a:blipFill>
            </p:spPr>
            <p:txBody>
              <a:bodyPr/>
              <a:lstStyle/>
              <a:p>
                <a:r>
                  <a:rPr lang="es-AR">
                    <a:noFill/>
                  </a:rPr>
                  <a:t> </a:t>
                </a:r>
              </a:p>
            </p:txBody>
          </p:sp>
        </mc:Fallback>
      </mc:AlternateContent>
      <p:sp>
        <p:nvSpPr>
          <p:cNvPr id="12" name="CuadroTexto 11">
            <a:extLst>
              <a:ext uri="{FF2B5EF4-FFF2-40B4-BE49-F238E27FC236}">
                <a16:creationId xmlns:a16="http://schemas.microsoft.com/office/drawing/2014/main" id="{AA87B91E-6F67-81E7-B8A4-B8B0B388A320}"/>
              </a:ext>
            </a:extLst>
          </p:cNvPr>
          <p:cNvSpPr txBox="1"/>
          <p:nvPr/>
        </p:nvSpPr>
        <p:spPr>
          <a:xfrm>
            <a:off x="3935760" y="5204542"/>
            <a:ext cx="7748240" cy="646331"/>
          </a:xfrm>
          <a:prstGeom prst="rect">
            <a:avLst/>
          </a:prstGeom>
          <a:noFill/>
        </p:spPr>
        <p:txBody>
          <a:bodyPr wrap="square" rtlCol="0">
            <a:spAutoFit/>
          </a:bodyPr>
          <a:lstStyle/>
          <a:p>
            <a:r>
              <a:rPr lang="es-ES" dirty="0"/>
              <a:t>Para aristas vivas: m = 0,31 a 0,33</a:t>
            </a:r>
          </a:p>
          <a:p>
            <a:r>
              <a:rPr lang="es-ES" dirty="0"/>
              <a:t>Para aristas redondeadas: m = 0,34 a 0,37</a:t>
            </a:r>
            <a:endParaRPr lang="es-AR" dirty="0"/>
          </a:p>
        </p:txBody>
      </p:sp>
    </p:spTree>
    <p:extLst>
      <p:ext uri="{BB962C8B-B14F-4D97-AF65-F5344CB8AC3E}">
        <p14:creationId xmlns:p14="http://schemas.microsoft.com/office/powerpoint/2010/main" val="423139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b="1" dirty="0">
                <a:solidFill>
                  <a:schemeClr val="tx1"/>
                </a:solidFill>
              </a:rPr>
              <a:t>VERTEDERO GRUESO PERFECTO</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9C76BC5-203F-1362-E34A-BE2B6823055A}"/>
                  </a:ext>
                </a:extLst>
              </p:cNvPr>
              <p:cNvSpPr txBox="1"/>
              <p:nvPr/>
            </p:nvSpPr>
            <p:spPr>
              <a:xfrm>
                <a:off x="551384" y="2636912"/>
                <a:ext cx="6336704" cy="3359509"/>
              </a:xfrm>
              <a:prstGeom prst="rect">
                <a:avLst/>
              </a:prstGeom>
              <a:noFill/>
            </p:spPr>
            <p:txBody>
              <a:bodyPr wrap="square" rtlCol="0">
                <a:spAutoFit/>
              </a:bodyPr>
              <a:lstStyle/>
              <a:p>
                <a:pPr marL="457200" indent="-457200">
                  <a:buFont typeface="+mj-lt"/>
                  <a:buAutoNum type="arabicPeriod"/>
                </a:pPr>
                <a:r>
                  <a:rPr lang="es-ES" sz="2400" dirty="0">
                    <a:solidFill>
                      <a:schemeClr val="accent1">
                        <a:lumMod val="75000"/>
                      </a:schemeClr>
                    </a:solidFill>
                  </a:rPr>
                  <a:t>Pared gruesa:</a:t>
                </a:r>
              </a:p>
              <a:p>
                <a:pPr marL="285750" indent="-285750" algn="ctr">
                  <a:buFont typeface="Arial" panose="020B0604020202020204" pitchFamily="34" charset="0"/>
                  <a:buChar char="•"/>
                </a:pPr>
                <a14:m>
                  <m:oMath xmlns:m="http://schemas.openxmlformats.org/officeDocument/2006/math">
                    <m:r>
                      <a:rPr lang="es-ES" sz="2400" i="1" dirty="0" smtClean="0">
                        <a:latin typeface="Cambria Math" panose="02040503050406030204" pitchFamily="18" charset="0"/>
                      </a:rPr>
                      <m:t>𝑒</m:t>
                    </m:r>
                    <m:r>
                      <a:rPr lang="es-ES" sz="2400" i="1" dirty="0" smtClean="0">
                        <a:latin typeface="Cambria Math" panose="02040503050406030204" pitchFamily="18" charset="0"/>
                      </a:rPr>
                      <m:t> ≥3 </m:t>
                    </m:r>
                    <m:r>
                      <a:rPr lang="es-ES" sz="2400" i="1" dirty="0" smtClean="0">
                        <a:latin typeface="Cambria Math" panose="02040503050406030204" pitchFamily="18" charset="0"/>
                      </a:rPr>
                      <m:t>h</m:t>
                    </m:r>
                  </m:oMath>
                </a14:m>
                <a:endParaRPr lang="es-ES" sz="2400" dirty="0"/>
              </a:p>
              <a:p>
                <a:pPr algn="ctr"/>
                <a:r>
                  <a:rPr lang="es-ES" i="1" dirty="0"/>
                  <a:t>El espesor de la pared (e) debe ser mayor que tres veces la carga hidráulica del vertedero</a:t>
                </a:r>
                <a:endParaRPr lang="es-AR" i="1" dirty="0"/>
              </a:p>
              <a:p>
                <a:pPr marL="457200" indent="-457200">
                  <a:buFont typeface="+mj-lt"/>
                  <a:buAutoNum type="arabicPeriod" startAt="2"/>
                </a:pPr>
                <a:r>
                  <a:rPr lang="es-ES" sz="2400" dirty="0">
                    <a:solidFill>
                      <a:schemeClr val="accent1">
                        <a:lumMod val="75000"/>
                      </a:schemeClr>
                    </a:solidFill>
                  </a:rPr>
                  <a:t>Contracción de fondo completa:</a:t>
                </a:r>
              </a:p>
              <a:p>
                <a:pPr marL="285750" indent="-285750" algn="ctr">
                  <a:buFont typeface="Arial" panose="020B0604020202020204" pitchFamily="34" charset="0"/>
                  <a:buChar char="•"/>
                </a:pPr>
                <a14:m>
                  <m:oMath xmlns:m="http://schemas.openxmlformats.org/officeDocument/2006/math">
                    <m:f>
                      <m:fPr>
                        <m:ctrlPr>
                          <a:rPr lang="es-ES" b="0" i="1" dirty="0" smtClean="0">
                            <a:latin typeface="Cambria Math" panose="02040503050406030204" pitchFamily="18" charset="0"/>
                            <a:ea typeface="Cambria Math" panose="02040503050406030204" pitchFamily="18" charset="0"/>
                          </a:rPr>
                        </m:ctrlPr>
                      </m:fPr>
                      <m:num>
                        <m:r>
                          <a:rPr lang="es-ES" b="0" i="1" dirty="0" smtClean="0">
                            <a:latin typeface="Cambria Math" panose="02040503050406030204" pitchFamily="18" charset="0"/>
                            <a:ea typeface="Cambria Math" panose="02040503050406030204" pitchFamily="18" charset="0"/>
                          </a:rPr>
                          <m:t>𝑎</m:t>
                        </m:r>
                      </m:num>
                      <m:den>
                        <m:sSub>
                          <m:sSubPr>
                            <m:ctrlPr>
                              <a:rPr lang="es-ES" b="0" i="1" dirty="0" smtClean="0">
                                <a:latin typeface="Cambria Math" panose="02040503050406030204" pitchFamily="18" charset="0"/>
                                <a:ea typeface="Cambria Math" panose="02040503050406030204" pitchFamily="18" charset="0"/>
                              </a:rPr>
                            </m:ctrlPr>
                          </m:sSubPr>
                          <m:e>
                            <m:r>
                              <a:rPr lang="es-ES" b="0" i="1" dirty="0" smtClean="0">
                                <a:latin typeface="Cambria Math" panose="02040503050406030204" pitchFamily="18" charset="0"/>
                                <a:ea typeface="Cambria Math" panose="02040503050406030204" pitchFamily="18" charset="0"/>
                              </a:rPr>
                              <m:t>h</m:t>
                            </m:r>
                          </m:e>
                          <m:sub>
                            <m:r>
                              <a:rPr lang="es-ES" b="0" i="1" dirty="0" smtClean="0">
                                <a:latin typeface="Cambria Math" panose="02040503050406030204" pitchFamily="18" charset="0"/>
                                <a:ea typeface="Cambria Math" panose="02040503050406030204" pitchFamily="18" charset="0"/>
                              </a:rPr>
                              <m:t>𝑐</m:t>
                            </m:r>
                          </m:sub>
                        </m:sSub>
                      </m:den>
                    </m:f>
                    <m:r>
                      <a:rPr lang="es-ES" b="0" i="1" dirty="0" smtClean="0">
                        <a:latin typeface="Cambria Math" panose="02040503050406030204" pitchFamily="18" charset="0"/>
                        <a:ea typeface="Cambria Math" panose="02040503050406030204" pitchFamily="18" charset="0"/>
                      </a:rPr>
                      <m:t>≥3,5</m:t>
                    </m:r>
                  </m:oMath>
                </a14:m>
                <a:endParaRPr lang="es-ES" dirty="0"/>
              </a:p>
              <a:p>
                <a:pPr algn="ctr"/>
                <a:r>
                  <a:rPr lang="es-ES" i="1" dirty="0"/>
                  <a:t>Existe la posibilidad de que a priori no conozcamos la altura crítica, existen técnicas para analizar los vertederos gruesos si no podemos definirla</a:t>
                </a:r>
                <a:endParaRPr lang="es-AR" i="1" dirty="0"/>
              </a:p>
              <a:p>
                <a:endParaRPr lang="es-AR" sz="2400" dirty="0">
                  <a:solidFill>
                    <a:schemeClr val="accent1">
                      <a:lumMod val="75000"/>
                    </a:schemeClr>
                  </a:solidFill>
                </a:endParaRPr>
              </a:p>
            </p:txBody>
          </p:sp>
        </mc:Choice>
        <mc:Fallback xmlns="">
          <p:sp>
            <p:nvSpPr>
              <p:cNvPr id="5" name="CuadroTexto 4">
                <a:extLst>
                  <a:ext uri="{FF2B5EF4-FFF2-40B4-BE49-F238E27FC236}">
                    <a16:creationId xmlns:a16="http://schemas.microsoft.com/office/drawing/2014/main" id="{89C76BC5-203F-1362-E34A-BE2B6823055A}"/>
                  </a:ext>
                </a:extLst>
              </p:cNvPr>
              <p:cNvSpPr txBox="1">
                <a:spLocks noRot="1" noChangeAspect="1" noMove="1" noResize="1" noEditPoints="1" noAdjustHandles="1" noChangeArrowheads="1" noChangeShapeType="1" noTextEdit="1"/>
              </p:cNvSpPr>
              <p:nvPr/>
            </p:nvSpPr>
            <p:spPr>
              <a:xfrm>
                <a:off x="551384" y="2636912"/>
                <a:ext cx="6336704" cy="3359509"/>
              </a:xfrm>
              <a:prstGeom prst="rect">
                <a:avLst/>
              </a:prstGeom>
              <a:blipFill>
                <a:blip r:embed="rId2"/>
                <a:stretch>
                  <a:fillRect l="-1346" t="-1452" r="-481"/>
                </a:stretch>
              </a:blipFill>
            </p:spPr>
            <p:txBody>
              <a:bodyPr/>
              <a:lstStyle/>
              <a:p>
                <a:r>
                  <a:rPr lang="es-AR">
                    <a:noFill/>
                  </a:rPr>
                  <a:t> </a:t>
                </a:r>
              </a:p>
            </p:txBody>
          </p:sp>
        </mc:Fallback>
      </mc:AlternateContent>
    </p:spTree>
    <p:extLst>
      <p:ext uri="{BB962C8B-B14F-4D97-AF65-F5344CB8AC3E}">
        <p14:creationId xmlns:p14="http://schemas.microsoft.com/office/powerpoint/2010/main" val="324525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b="1" dirty="0">
                <a:solidFill>
                  <a:schemeClr val="tx1"/>
                </a:solidFill>
              </a:rPr>
              <a:t>VERTEDERO GRUESO PERFECTO</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9C76BC5-203F-1362-E34A-BE2B6823055A}"/>
                  </a:ext>
                </a:extLst>
              </p:cNvPr>
              <p:cNvSpPr txBox="1"/>
              <p:nvPr/>
            </p:nvSpPr>
            <p:spPr>
              <a:xfrm>
                <a:off x="551384" y="2636912"/>
                <a:ext cx="6336704" cy="3717428"/>
              </a:xfrm>
              <a:prstGeom prst="rect">
                <a:avLst/>
              </a:prstGeom>
              <a:noFill/>
            </p:spPr>
            <p:txBody>
              <a:bodyPr wrap="square" rtlCol="0">
                <a:spAutoFit/>
              </a:bodyPr>
              <a:lstStyle/>
              <a:p>
                <a:pPr marL="457200" indent="-457200">
                  <a:buFont typeface="+mj-lt"/>
                  <a:buAutoNum type="arabicPeriod" startAt="3"/>
                </a:pPr>
                <a:r>
                  <a:rPr lang="es-ES" sz="2400" dirty="0">
                    <a:solidFill>
                      <a:schemeClr val="accent1">
                        <a:lumMod val="75000"/>
                      </a:schemeClr>
                    </a:solidFill>
                  </a:rPr>
                  <a:t>Contracción lateral nula:</a:t>
                </a:r>
              </a:p>
              <a:p>
                <a:pPr algn="ctr"/>
                <a:endParaRPr lang="es-ES" i="1" dirty="0"/>
              </a:p>
              <a:p>
                <a:pPr algn="ctr"/>
                <a:r>
                  <a:rPr lang="es-ES" i="1" dirty="0">
                    <a:highlight>
                      <a:srgbClr val="FF00FF"/>
                    </a:highlight>
                  </a:rPr>
                  <a:t>Cuando la longitud del vertedero es igual al ancho del canal</a:t>
                </a:r>
              </a:p>
              <a:p>
                <a:pPr algn="ctr"/>
                <a:endParaRPr lang="es-ES" i="1" dirty="0"/>
              </a:p>
              <a:p>
                <a:pPr algn="ctr"/>
                <a:endParaRPr lang="es-ES" i="1" dirty="0"/>
              </a:p>
              <a:p>
                <a:pPr algn="ctr"/>
                <a:endParaRPr lang="es-ES" i="1" dirty="0"/>
              </a:p>
              <a:p>
                <a:pPr algn="ctr"/>
                <a:endParaRPr lang="es-AR" i="1" dirty="0"/>
              </a:p>
              <a:p>
                <a:pPr marL="457200" indent="-457200">
                  <a:buFont typeface="+mj-lt"/>
                  <a:buAutoNum type="arabicPeriod" startAt="4"/>
                </a:pPr>
                <a:r>
                  <a:rPr lang="es-ES" sz="2400" dirty="0">
                    <a:solidFill>
                      <a:schemeClr val="accent1">
                        <a:lumMod val="75000"/>
                      </a:schemeClr>
                    </a:solidFill>
                  </a:rPr>
                  <a:t>Velocidad de llegada nula:</a:t>
                </a:r>
              </a:p>
              <a:p>
                <a:pPr marL="285750" indent="-285750" algn="ctr">
                  <a:buFont typeface="Arial" panose="020B0604020202020204" pitchFamily="34" charset="0"/>
                  <a:buChar char="•"/>
                </a:pPr>
                <a14:m>
                  <m:oMath xmlns:m="http://schemas.openxmlformats.org/officeDocument/2006/math">
                    <m:sSub>
                      <m:sSubPr>
                        <m:ctrlPr>
                          <a:rPr lang="es-ES" b="0" i="1" dirty="0" smtClean="0">
                            <a:latin typeface="Cambria Math" panose="02040503050406030204" pitchFamily="18" charset="0"/>
                          </a:rPr>
                        </m:ctrlPr>
                      </m:sSubPr>
                      <m:e>
                        <m:r>
                          <a:rPr lang="es-ES" i="1" dirty="0" smtClean="0">
                            <a:latin typeface="Cambria Math" panose="02040503050406030204" pitchFamily="18" charset="0"/>
                          </a:rPr>
                          <m:t>𝑈</m:t>
                        </m:r>
                      </m:e>
                      <m:sub>
                        <m:r>
                          <a:rPr lang="es-ES" b="0" i="1" dirty="0" smtClean="0">
                            <a:latin typeface="Cambria Math" panose="02040503050406030204" pitchFamily="18" charset="0"/>
                          </a:rPr>
                          <m:t>𝑙𝑙𝑒𝑔𝑎𝑑𝑎</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𝑄</m:t>
                        </m:r>
                      </m:num>
                      <m:den>
                        <m:r>
                          <a:rPr lang="es-ES" b="0" i="1" dirty="0" smtClean="0">
                            <a:latin typeface="Cambria Math" panose="02040503050406030204" pitchFamily="18" charset="0"/>
                          </a:rPr>
                          <m:t>𝐿</m:t>
                        </m:r>
                        <m:r>
                          <a:rPr lang="es-ES" b="0" i="1" dirty="0" smtClean="0">
                            <a:latin typeface="Cambria Math" panose="02040503050406030204" pitchFamily="18" charset="0"/>
                          </a:rPr>
                          <m:t>·</m:t>
                        </m:r>
                        <m:r>
                          <a:rPr lang="es-ES" b="0" i="1" dirty="0" smtClean="0">
                            <a:latin typeface="Cambria Math" panose="02040503050406030204" pitchFamily="18" charset="0"/>
                          </a:rPr>
                          <m:t>𝐻</m:t>
                        </m:r>
                      </m:den>
                    </m:f>
                    <m:r>
                      <a:rPr lang="es-ES" b="0" i="1" dirty="0" smtClean="0">
                        <a:latin typeface="Cambria Math" panose="02040503050406030204" pitchFamily="18" charset="0"/>
                        <a:ea typeface="Cambria Math" panose="02040503050406030204" pitchFamily="18" charset="0"/>
                      </a:rPr>
                      <m:t>≤0,3 </m:t>
                    </m:r>
                    <m:r>
                      <a:rPr lang="es-ES" b="0" i="1" dirty="0" smtClean="0">
                        <a:latin typeface="Cambria Math" panose="02040503050406030204" pitchFamily="18" charset="0"/>
                        <a:ea typeface="Cambria Math" panose="02040503050406030204" pitchFamily="18" charset="0"/>
                      </a:rPr>
                      <m:t>𝑚</m:t>
                    </m:r>
                    <m:r>
                      <a:rPr lang="es-ES" b="0" i="1" dirty="0" smtClean="0">
                        <a:latin typeface="Cambria Math" panose="02040503050406030204" pitchFamily="18" charset="0"/>
                        <a:ea typeface="Cambria Math" panose="02040503050406030204" pitchFamily="18" charset="0"/>
                      </a:rPr>
                      <m:t>/</m:t>
                    </m:r>
                    <m:r>
                      <a:rPr lang="es-ES" b="0" i="1" dirty="0" smtClean="0">
                        <a:latin typeface="Cambria Math" panose="02040503050406030204" pitchFamily="18" charset="0"/>
                        <a:ea typeface="Cambria Math" panose="02040503050406030204" pitchFamily="18" charset="0"/>
                      </a:rPr>
                      <m:t>𝑠</m:t>
                    </m:r>
                  </m:oMath>
                </a14:m>
                <a:endParaRPr lang="es-ES" dirty="0"/>
              </a:p>
              <a:p>
                <a:pPr algn="ctr"/>
                <a:r>
                  <a:rPr lang="es-ES" i="1" dirty="0">
                    <a:highlight>
                      <a:srgbClr val="FF00FF"/>
                    </a:highlight>
                  </a:rPr>
                  <a:t>La condición de contracción de fondo completa y la de velocidad de llegada nula están vinculadas, si el paramento es alto se produce una importante disminución de velocidad</a:t>
                </a:r>
                <a:endParaRPr lang="es-AR" i="1" dirty="0">
                  <a:highlight>
                    <a:srgbClr val="FF00FF"/>
                  </a:highlight>
                </a:endParaRPr>
              </a:p>
            </p:txBody>
          </p:sp>
        </mc:Choice>
        <mc:Fallback xmlns="">
          <p:sp>
            <p:nvSpPr>
              <p:cNvPr id="5" name="CuadroTexto 4">
                <a:extLst>
                  <a:ext uri="{FF2B5EF4-FFF2-40B4-BE49-F238E27FC236}">
                    <a16:creationId xmlns:a16="http://schemas.microsoft.com/office/drawing/2014/main" id="{89C76BC5-203F-1362-E34A-BE2B6823055A}"/>
                  </a:ext>
                </a:extLst>
              </p:cNvPr>
              <p:cNvSpPr txBox="1">
                <a:spLocks noRot="1" noChangeAspect="1" noMove="1" noResize="1" noEditPoints="1" noAdjustHandles="1" noChangeArrowheads="1" noChangeShapeType="1" noTextEdit="1"/>
              </p:cNvSpPr>
              <p:nvPr/>
            </p:nvSpPr>
            <p:spPr>
              <a:xfrm>
                <a:off x="551384" y="2636912"/>
                <a:ext cx="6336704" cy="3717428"/>
              </a:xfrm>
              <a:prstGeom prst="rect">
                <a:avLst/>
              </a:prstGeom>
              <a:blipFill>
                <a:blip r:embed="rId2"/>
                <a:stretch>
                  <a:fillRect l="-1346" t="-1314" r="-1154" b="-1806"/>
                </a:stretch>
              </a:blipFill>
            </p:spPr>
            <p:txBody>
              <a:bodyPr/>
              <a:lstStyle/>
              <a:p>
                <a:r>
                  <a:rPr lang="es-AR">
                    <a:noFill/>
                  </a:rPr>
                  <a:t> </a:t>
                </a:r>
              </a:p>
            </p:txBody>
          </p:sp>
        </mc:Fallback>
      </mc:AlternateContent>
      <p:pic>
        <p:nvPicPr>
          <p:cNvPr id="6" name="Picture 21" descr="Escanear0009">
            <a:extLst>
              <a:ext uri="{FF2B5EF4-FFF2-40B4-BE49-F238E27FC236}">
                <a16:creationId xmlns:a16="http://schemas.microsoft.com/office/drawing/2014/main" id="{957C51CD-6EF9-9FB5-9BF9-98793CB7EB4C}"/>
              </a:ext>
            </a:extLst>
          </p:cNvPr>
          <p:cNvPicPr>
            <a:picLocks noChangeAspect="1" noChangeArrowheads="1"/>
          </p:cNvPicPr>
          <p:nvPr/>
        </p:nvPicPr>
        <p:blipFill rotWithShape="1">
          <a:blip r:embed="rId3">
            <a:grayscl/>
            <a:biLevel thresh="50000"/>
            <a:extLst>
              <a:ext uri="{28A0092B-C50C-407E-A947-70E740481C1C}">
                <a14:useLocalDpi xmlns:a14="http://schemas.microsoft.com/office/drawing/2010/main" val="0"/>
              </a:ext>
            </a:extLst>
          </a:blip>
          <a:srcRect l="7461" r="4110"/>
          <a:stretch/>
        </p:blipFill>
        <p:spPr bwMode="auto">
          <a:xfrm>
            <a:off x="7176120" y="2420888"/>
            <a:ext cx="428447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401FBD6B-138A-5C44-D836-7606C36E1BA9}"/>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7896200" y="4031184"/>
            <a:ext cx="3231651" cy="144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 descr="Escanear0002">
            <a:extLst>
              <a:ext uri="{FF2B5EF4-FFF2-40B4-BE49-F238E27FC236}">
                <a16:creationId xmlns:a16="http://schemas.microsoft.com/office/drawing/2014/main" id="{E38AAB3A-B0CB-C792-6EE5-9BE677B6ED84}"/>
              </a:ext>
            </a:extLst>
          </p:cNvPr>
          <p:cNvPicPr>
            <a:picLocks noChangeAspect="1" noChangeArrowheads="1"/>
          </p:cNvPicPr>
          <p:nvPr/>
        </p:nvPicPr>
        <p:blipFill>
          <a:blip r:embed="rId2">
            <a:lum contrast="72000"/>
            <a:grayscl/>
            <a:biLevel thresh="50000"/>
            <a:extLst>
              <a:ext uri="{28A0092B-C50C-407E-A947-70E740481C1C}">
                <a14:useLocalDpi xmlns:a14="http://schemas.microsoft.com/office/drawing/2010/main" val="0"/>
              </a:ext>
            </a:extLst>
          </a:blip>
          <a:srcRect/>
          <a:stretch>
            <a:fillRect/>
          </a:stretch>
        </p:blipFill>
        <p:spPr bwMode="auto">
          <a:xfrm>
            <a:off x="5863406" y="3335876"/>
            <a:ext cx="6107756" cy="146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Título"/>
          <p:cNvSpPr>
            <a:spLocks noGrp="1"/>
          </p:cNvSpPr>
          <p:nvPr>
            <p:ph type="title"/>
          </p:nvPr>
        </p:nvSpPr>
        <p:spPr/>
        <p:txBody>
          <a:bodyPr/>
          <a:lstStyle/>
          <a:p>
            <a:r>
              <a:rPr lang="es-AR" b="1" dirty="0">
                <a:solidFill>
                  <a:schemeClr val="tx1"/>
                </a:solidFill>
              </a:rPr>
              <a:t>VERTEDERO GRUESO PERFECTO</a:t>
            </a:r>
          </a:p>
        </p:txBody>
      </p:sp>
      <p:sp>
        <p:nvSpPr>
          <p:cNvPr id="5" name="CuadroTexto 4">
            <a:extLst>
              <a:ext uri="{FF2B5EF4-FFF2-40B4-BE49-F238E27FC236}">
                <a16:creationId xmlns:a16="http://schemas.microsoft.com/office/drawing/2014/main" id="{89C76BC5-203F-1362-E34A-BE2B6823055A}"/>
              </a:ext>
            </a:extLst>
          </p:cNvPr>
          <p:cNvSpPr txBox="1"/>
          <p:nvPr/>
        </p:nvSpPr>
        <p:spPr>
          <a:xfrm>
            <a:off x="551384" y="2636912"/>
            <a:ext cx="6336704" cy="3416320"/>
          </a:xfrm>
          <a:prstGeom prst="rect">
            <a:avLst/>
          </a:prstGeom>
          <a:noFill/>
        </p:spPr>
        <p:txBody>
          <a:bodyPr wrap="square" rtlCol="0">
            <a:spAutoFit/>
          </a:bodyPr>
          <a:lstStyle/>
          <a:p>
            <a:pPr marL="457200" indent="-457200">
              <a:buFont typeface="+mj-lt"/>
              <a:buAutoNum type="arabicPeriod" startAt="5"/>
            </a:pPr>
            <a:r>
              <a:rPr lang="es-ES" sz="2400" dirty="0">
                <a:solidFill>
                  <a:schemeClr val="accent1">
                    <a:lumMod val="75000"/>
                  </a:schemeClr>
                </a:solidFill>
              </a:rPr>
              <a:t>Paramento vertical, umbral horizontal y sección de calado rectangular:</a:t>
            </a:r>
          </a:p>
          <a:p>
            <a:pPr algn="ctr"/>
            <a:endParaRPr lang="es-ES" i="1" dirty="0"/>
          </a:p>
          <a:p>
            <a:pPr algn="ctr"/>
            <a:r>
              <a:rPr lang="es-ES" i="1" dirty="0">
                <a:highlight>
                  <a:srgbClr val="FF00FF"/>
                </a:highlight>
              </a:rPr>
              <a:t>Formas geométricas de la barrera y forma del sacado</a:t>
            </a:r>
          </a:p>
          <a:p>
            <a:pPr algn="ctr"/>
            <a:endParaRPr lang="es-ES" i="1" dirty="0"/>
          </a:p>
          <a:p>
            <a:pPr algn="ctr"/>
            <a:endParaRPr lang="es-ES" i="1" dirty="0"/>
          </a:p>
          <a:p>
            <a:pPr algn="ctr"/>
            <a:endParaRPr lang="es-ES" i="1" dirty="0"/>
          </a:p>
          <a:p>
            <a:pPr algn="ctr"/>
            <a:endParaRPr lang="es-AR" i="1" dirty="0"/>
          </a:p>
          <a:p>
            <a:pPr marL="457200" indent="-457200">
              <a:buFont typeface="+mj-lt"/>
              <a:buAutoNum type="arabicPeriod" startAt="6"/>
            </a:pPr>
            <a:r>
              <a:rPr lang="es-ES" sz="2400" dirty="0">
                <a:solidFill>
                  <a:schemeClr val="accent1">
                    <a:lumMod val="75000"/>
                  </a:schemeClr>
                </a:solidFill>
              </a:rPr>
              <a:t>Lámina libre:</a:t>
            </a:r>
          </a:p>
          <a:p>
            <a:pPr algn="ctr"/>
            <a:r>
              <a:rPr lang="es-ES" i="1" dirty="0">
                <a:highlight>
                  <a:srgbClr val="FF00FF"/>
                </a:highlight>
              </a:rPr>
              <a:t>Se verifica considerando que existe presión atmosférica por debajo y por encima de la lámina vertiente</a:t>
            </a:r>
            <a:endParaRPr lang="es-AR" i="1" dirty="0">
              <a:highlight>
                <a:srgbClr val="FF00FF"/>
              </a:highlight>
            </a:endParaRPr>
          </a:p>
        </p:txBody>
      </p:sp>
      <p:pic>
        <p:nvPicPr>
          <p:cNvPr id="8" name="Imagen 7">
            <a:extLst>
              <a:ext uri="{FF2B5EF4-FFF2-40B4-BE49-F238E27FC236}">
                <a16:creationId xmlns:a16="http://schemas.microsoft.com/office/drawing/2014/main" id="{895EF36E-4CBB-7500-0608-00CEAB26FA37}"/>
              </a:ext>
            </a:extLst>
          </p:cNvPr>
          <p:cNvPicPr>
            <a:picLocks noChangeAspect="1"/>
          </p:cNvPicPr>
          <p:nvPr/>
        </p:nvPicPr>
        <p:blipFill>
          <a:blip r:embed="rId3"/>
          <a:stretch>
            <a:fillRect/>
          </a:stretch>
        </p:blipFill>
        <p:spPr>
          <a:xfrm>
            <a:off x="8112224" y="5108230"/>
            <a:ext cx="1983346" cy="1210614"/>
          </a:xfrm>
          <a:prstGeom prst="rect">
            <a:avLst/>
          </a:prstGeom>
        </p:spPr>
      </p:pic>
      <p:sp>
        <p:nvSpPr>
          <p:cNvPr id="4" name="CuadroTexto 3">
            <a:extLst>
              <a:ext uri="{FF2B5EF4-FFF2-40B4-BE49-F238E27FC236}">
                <a16:creationId xmlns:a16="http://schemas.microsoft.com/office/drawing/2014/main" id="{F508A512-C22B-13B3-80C7-D641BCBDB63A}"/>
              </a:ext>
            </a:extLst>
          </p:cNvPr>
          <p:cNvSpPr txBox="1"/>
          <p:nvPr/>
        </p:nvSpPr>
        <p:spPr>
          <a:xfrm>
            <a:off x="8904312" y="2492896"/>
            <a:ext cx="3066850" cy="461665"/>
          </a:xfrm>
          <a:prstGeom prst="rect">
            <a:avLst/>
          </a:prstGeom>
          <a:noFill/>
        </p:spPr>
        <p:txBody>
          <a:bodyPr wrap="square" rtlCol="0">
            <a:spAutoFit/>
          </a:bodyPr>
          <a:lstStyle/>
          <a:p>
            <a:r>
              <a:rPr lang="es-ES" sz="1200" i="1" dirty="0"/>
              <a:t>*Se dejan intencionalmente las mismas imágenes de vertederos delgados</a:t>
            </a:r>
            <a:endParaRPr lang="es-AR" sz="1200" i="1" dirty="0"/>
          </a:p>
        </p:txBody>
      </p:sp>
    </p:spTree>
    <p:extLst>
      <p:ext uri="{BB962C8B-B14F-4D97-AF65-F5344CB8AC3E}">
        <p14:creationId xmlns:p14="http://schemas.microsoft.com/office/powerpoint/2010/main" val="29221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ES" sz="2000" dirty="0"/>
              <a:t>COEFICIENTE DE GASTO</a:t>
            </a:r>
            <a:endParaRPr lang="es-AR" sz="2000" dirty="0"/>
          </a:p>
        </p:txBody>
      </p:sp>
      <p:sp>
        <p:nvSpPr>
          <p:cNvPr id="2" name="Rectangle 18">
            <a:extLst>
              <a:ext uri="{FF2B5EF4-FFF2-40B4-BE49-F238E27FC236}">
                <a16:creationId xmlns:a16="http://schemas.microsoft.com/office/drawing/2014/main" id="{9F132CC8-05AE-4AF7-45D8-DAFD0730BF5A}"/>
              </a:ext>
            </a:extLst>
          </p:cNvPr>
          <p:cNvSpPr>
            <a:spLocks noChangeArrowheads="1"/>
          </p:cNvSpPr>
          <p:nvPr/>
        </p:nvSpPr>
        <p:spPr bwMode="auto">
          <a:xfrm>
            <a:off x="508000" y="1981201"/>
            <a:ext cx="3149600" cy="4144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a:bodyPr>
          <a:lstStyle/>
          <a:p>
            <a:pPr>
              <a:spcBef>
                <a:spcPct val="20000"/>
              </a:spcBef>
              <a:spcAft>
                <a:spcPts val="1000"/>
              </a:spcAft>
              <a:buClr>
                <a:schemeClr val="bg1"/>
              </a:buClr>
              <a:buSzPct val="85000"/>
            </a:pPr>
            <a:r>
              <a:rPr lang="es-ES" altLang="es-AR" sz="1600" dirty="0">
                <a:solidFill>
                  <a:srgbClr val="FFFFFF"/>
                </a:solidFill>
              </a:rPr>
              <a:t>Si se cumplen las condiciones de vertedero perfecto</a:t>
            </a:r>
          </a:p>
          <a:p>
            <a:pPr>
              <a:spcBef>
                <a:spcPct val="20000"/>
              </a:spcBef>
              <a:spcAft>
                <a:spcPts val="1000"/>
              </a:spcAft>
              <a:buClr>
                <a:schemeClr val="bg1"/>
              </a:buClr>
              <a:buSzPct val="85000"/>
            </a:pPr>
            <a:endParaRPr kumimoji="0" lang="es-ES" altLang="es-AR" sz="1600" kern="1200" dirty="0">
              <a:solidFill>
                <a:srgbClr val="FFFFFF"/>
              </a:solidFill>
            </a:endParaRPr>
          </a:p>
          <a:p>
            <a:pPr>
              <a:spcBef>
                <a:spcPct val="20000"/>
              </a:spcBef>
              <a:spcAft>
                <a:spcPts val="1000"/>
              </a:spcAft>
              <a:buClr>
                <a:schemeClr val="bg1"/>
              </a:buClr>
              <a:buSzPct val="85000"/>
            </a:pPr>
            <a:endParaRPr lang="es-ES" altLang="es-AR" sz="1600" dirty="0">
              <a:solidFill>
                <a:srgbClr val="FFFFFF"/>
              </a:solidFill>
            </a:endParaRPr>
          </a:p>
          <a:p>
            <a:pPr>
              <a:spcBef>
                <a:spcPct val="20000"/>
              </a:spcBef>
              <a:spcAft>
                <a:spcPts val="1000"/>
              </a:spcAft>
              <a:buClr>
                <a:schemeClr val="bg1"/>
              </a:buClr>
              <a:buSzPct val="85000"/>
            </a:pPr>
            <a:r>
              <a:rPr kumimoji="0" lang="es-ES" altLang="es-AR" sz="1600" kern="1200" dirty="0">
                <a:solidFill>
                  <a:srgbClr val="FFFFFF"/>
                </a:solidFill>
              </a:rPr>
              <a:t>Se adopta un coeficiente??</a:t>
            </a:r>
          </a:p>
          <a:p>
            <a:pPr>
              <a:spcBef>
                <a:spcPct val="20000"/>
              </a:spcBef>
              <a:spcAft>
                <a:spcPts val="1000"/>
              </a:spcAft>
              <a:buClr>
                <a:schemeClr val="bg1"/>
              </a:buClr>
              <a:buSzPct val="85000"/>
            </a:pPr>
            <a:endParaRPr lang="es-ES" altLang="es-AR" sz="1600" dirty="0">
              <a:solidFill>
                <a:srgbClr val="FFFFFF"/>
              </a:solidFill>
            </a:endParaRPr>
          </a:p>
          <a:p>
            <a:pPr>
              <a:spcBef>
                <a:spcPct val="20000"/>
              </a:spcBef>
              <a:spcAft>
                <a:spcPts val="1000"/>
              </a:spcAft>
              <a:buClr>
                <a:schemeClr val="bg1"/>
              </a:buClr>
              <a:buSzPct val="85000"/>
            </a:pPr>
            <a:r>
              <a:rPr lang="es-ES" altLang="es-AR" sz="1600" dirty="0" err="1">
                <a:solidFill>
                  <a:srgbClr val="FFFFFF"/>
                </a:solidFill>
              </a:rPr>
              <a:t>m</a:t>
            </a:r>
            <a:r>
              <a:rPr lang="es-ES" altLang="es-AR" sz="1600" baseline="-25000" dirty="0" err="1">
                <a:solidFill>
                  <a:srgbClr val="FFFFFF"/>
                </a:solidFill>
              </a:rPr>
              <a:t>VPG</a:t>
            </a:r>
            <a:r>
              <a:rPr lang="es-ES" altLang="es-AR" sz="1600" dirty="0">
                <a:solidFill>
                  <a:srgbClr val="FFFFFF"/>
                </a:solidFill>
              </a:rPr>
              <a:t>=??</a:t>
            </a:r>
          </a:p>
          <a:p>
            <a:pPr>
              <a:spcBef>
                <a:spcPct val="20000"/>
              </a:spcBef>
              <a:spcAft>
                <a:spcPts val="1000"/>
              </a:spcAft>
              <a:buClr>
                <a:schemeClr val="bg1"/>
              </a:buClr>
              <a:buSzPct val="85000"/>
            </a:pPr>
            <a:endParaRPr kumimoji="0" lang="es-ES" altLang="es-AR" sz="1600" kern="1200" dirty="0">
              <a:solidFill>
                <a:srgbClr val="FFFFFF"/>
              </a:solidFill>
            </a:endParaRPr>
          </a:p>
          <a:p>
            <a:pPr>
              <a:spcBef>
                <a:spcPct val="20000"/>
              </a:spcBef>
              <a:spcAft>
                <a:spcPts val="1000"/>
              </a:spcAft>
              <a:buClr>
                <a:schemeClr val="bg1"/>
              </a:buClr>
              <a:buSzPct val="85000"/>
            </a:pPr>
            <a:r>
              <a:rPr lang="es-ES" altLang="es-AR" sz="1600" dirty="0">
                <a:solidFill>
                  <a:srgbClr val="FFFFFF"/>
                </a:solidFill>
              </a:rPr>
              <a:t>Si no se cumplen hay que aplicar un coeficiente de corrección</a:t>
            </a:r>
            <a:endParaRPr kumimoji="0" lang="es-ES" altLang="es-AR" sz="1600" kern="1200" dirty="0">
              <a:solidFill>
                <a:srgbClr val="FFFFFF"/>
              </a:solidFill>
            </a:endParaRPr>
          </a:p>
          <a:p>
            <a:pPr>
              <a:spcBef>
                <a:spcPct val="20000"/>
              </a:spcBef>
              <a:spcAft>
                <a:spcPts val="1000"/>
              </a:spcAft>
              <a:buClr>
                <a:schemeClr val="accent1"/>
              </a:buClr>
              <a:buSzPct val="85000"/>
            </a:pPr>
            <a:endParaRPr kumimoji="0" lang="es-ES" altLang="es-AR" sz="1600" kern="1200" dirty="0">
              <a:solidFill>
                <a:srgbClr val="FFFFFF"/>
              </a:solidFill>
              <a:latin typeface="+mn-lt"/>
              <a:ea typeface="+mn-ea"/>
              <a:cs typeface="+mn-cs"/>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F5654D5-91BA-7593-3DFA-38D09E120C49}"/>
                  </a:ext>
                </a:extLst>
              </p:cNvPr>
              <p:cNvSpPr txBox="1"/>
              <p:nvPr/>
            </p:nvSpPr>
            <p:spPr>
              <a:xfrm>
                <a:off x="5836480" y="548680"/>
                <a:ext cx="4175950"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𝑄</m:t>
                      </m:r>
                      <m:r>
                        <a:rPr lang="es-ES" sz="2800" b="0" i="1" smtClean="0">
                          <a:latin typeface="Cambria Math" panose="02040503050406030204" pitchFamily="18" charset="0"/>
                        </a:rPr>
                        <m:t>=</m:t>
                      </m:r>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𝑚</m:t>
                          </m:r>
                        </m:e>
                        <m:sub>
                          <m:r>
                            <a:rPr lang="es-ES" sz="2800" b="0" i="1" smtClean="0">
                              <a:latin typeface="Cambria Math" panose="02040503050406030204" pitchFamily="18" charset="0"/>
                            </a:rPr>
                            <m:t>𝑉𝑃𝐺</m:t>
                          </m:r>
                        </m:sub>
                      </m:sSub>
                      <m:r>
                        <a:rPr lang="es-ES" sz="2800" b="0" i="1" smtClean="0">
                          <a:latin typeface="Cambria Math" panose="02040503050406030204" pitchFamily="18" charset="0"/>
                        </a:rPr>
                        <m:t>·</m:t>
                      </m:r>
                      <m:r>
                        <a:rPr lang="es-ES" sz="2800" b="0" i="1" smtClean="0">
                          <a:latin typeface="Cambria Math" panose="02040503050406030204" pitchFamily="18" charset="0"/>
                        </a:rPr>
                        <m:t>𝑙</m:t>
                      </m:r>
                      <m:r>
                        <a:rPr lang="es-ES" sz="2800" b="0" i="1" smtClean="0">
                          <a:latin typeface="Cambria Math" panose="02040503050406030204" pitchFamily="18" charset="0"/>
                        </a:rPr>
                        <m:t>·</m:t>
                      </m:r>
                      <m:r>
                        <a:rPr lang="es-ES" sz="2800" b="0" i="1" smtClean="0">
                          <a:latin typeface="Cambria Math" panose="02040503050406030204" pitchFamily="18" charset="0"/>
                        </a:rPr>
                        <m:t>h</m:t>
                      </m:r>
                      <m:r>
                        <a:rPr lang="es-ES" sz="2800" b="0" i="1" smtClean="0">
                          <a:latin typeface="Cambria Math" panose="02040503050406030204" pitchFamily="18" charset="0"/>
                        </a:rPr>
                        <m:t>·</m:t>
                      </m:r>
                      <m:rad>
                        <m:radPr>
                          <m:degHide m:val="on"/>
                          <m:ctrlPr>
                            <a:rPr lang="es-ES" sz="2800" b="0" i="1" smtClean="0">
                              <a:latin typeface="Cambria Math" panose="02040503050406030204" pitchFamily="18" charset="0"/>
                            </a:rPr>
                          </m:ctrlPr>
                        </m:radPr>
                        <m:deg/>
                        <m:e>
                          <m:r>
                            <a:rPr lang="es-ES" sz="2800" b="0" i="1" smtClean="0">
                              <a:latin typeface="Cambria Math" panose="02040503050406030204" pitchFamily="18" charset="0"/>
                            </a:rPr>
                            <m:t>2·</m:t>
                          </m:r>
                          <m:r>
                            <a:rPr lang="es-ES" sz="2800" b="0" i="1" smtClean="0">
                              <a:latin typeface="Cambria Math" panose="02040503050406030204" pitchFamily="18" charset="0"/>
                            </a:rPr>
                            <m:t>𝑔</m:t>
                          </m:r>
                          <m:r>
                            <a:rPr lang="es-ES" sz="2800" b="0" i="1" smtClean="0">
                              <a:latin typeface="Cambria Math" panose="02040503050406030204" pitchFamily="18" charset="0"/>
                            </a:rPr>
                            <m:t>·</m:t>
                          </m:r>
                          <m:r>
                            <a:rPr lang="es-ES" sz="2800" b="0" i="1" smtClean="0">
                              <a:latin typeface="Cambria Math" panose="02040503050406030204" pitchFamily="18" charset="0"/>
                            </a:rPr>
                            <m:t>h</m:t>
                          </m:r>
                        </m:e>
                      </m:rad>
                    </m:oMath>
                  </m:oMathPara>
                </a14:m>
                <a:endParaRPr lang="es-AR" sz="2800" dirty="0"/>
              </a:p>
            </p:txBody>
          </p:sp>
        </mc:Choice>
        <mc:Fallback xmlns="">
          <p:sp>
            <p:nvSpPr>
              <p:cNvPr id="10" name="CuadroTexto 9">
                <a:extLst>
                  <a:ext uri="{FF2B5EF4-FFF2-40B4-BE49-F238E27FC236}">
                    <a16:creationId xmlns:a16="http://schemas.microsoft.com/office/drawing/2014/main" id="{7F5654D5-91BA-7593-3DFA-38D09E120C49}"/>
                  </a:ext>
                </a:extLst>
              </p:cNvPr>
              <p:cNvSpPr txBox="1">
                <a:spLocks noRot="1" noChangeAspect="1" noMove="1" noResize="1" noEditPoints="1" noAdjustHandles="1" noChangeArrowheads="1" noChangeShapeType="1" noTextEdit="1"/>
              </p:cNvSpPr>
              <p:nvPr/>
            </p:nvSpPr>
            <p:spPr>
              <a:xfrm>
                <a:off x="5836480" y="548680"/>
                <a:ext cx="4175950" cy="521810"/>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8E12DAD-0262-2950-2C9A-CC5D3C114DA8}"/>
                  </a:ext>
                </a:extLst>
              </p:cNvPr>
              <p:cNvSpPr txBox="1"/>
              <p:nvPr/>
            </p:nvSpPr>
            <p:spPr>
              <a:xfrm>
                <a:off x="4799856" y="1124850"/>
                <a:ext cx="6249201" cy="156029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𝜆</m:t>
                                      </m:r>
                                    </m:num>
                                    <m:den>
                                      <m:r>
                                        <a:rPr lang="es-ES" b="0" i="1" smtClean="0">
                                          <a:latin typeface="Cambria Math" panose="02040503050406030204" pitchFamily="18" charset="0"/>
                                        </a:rPr>
                                        <m:t>2</m:t>
                                      </m:r>
                                    </m:den>
                                  </m:f>
                                </m:e>
                              </m:d>
                            </m:e>
                            <m:sup>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sup>
                          </m:sSup>
                        </m:den>
                      </m:f>
                      <m:r>
                        <a:rPr lang="es-ES" b="0" i="1" smtClean="0">
                          <a:latin typeface="Cambria Math" panose="02040503050406030204" pitchFamily="18" charset="0"/>
                        </a:rPr>
                        <m:t>;       </m:t>
                      </m:r>
                      <m:r>
                        <a:rPr lang="es-ES" b="0" i="1" smtClean="0">
                          <a:latin typeface="Cambria Math" panose="02040503050406030204" pitchFamily="18" charset="0"/>
                        </a:rPr>
                        <m:t>𝐶𝑜𝑛</m:t>
                      </m:r>
                      <m:r>
                        <a:rPr lang="es-ES" b="0" i="1" smtClean="0">
                          <a:latin typeface="Cambria Math" panose="02040503050406030204" pitchFamily="18" charset="0"/>
                        </a:rPr>
                        <m:t>:</m:t>
                      </m:r>
                      <m:r>
                        <a:rPr lang="es-ES" b="0" i="1" smtClean="0">
                          <a:latin typeface="Cambria Math" panose="02040503050406030204" pitchFamily="18" charset="0"/>
                        </a:rPr>
                        <m:t>𝜆</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𝑒</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𝑓</m:t>
                          </m:r>
                        </m:sub>
                      </m:sSub>
                    </m:oMath>
                  </m:oMathPara>
                </a14:m>
                <a:endParaRPr lang="es-ES" b="0" dirty="0"/>
              </a:p>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𝑓</m:t>
                          </m:r>
                        </m:sub>
                      </m:sSub>
                      <m:r>
                        <a:rPr lang="es-ES" b="0" i="1" smtClean="0">
                          <a:latin typeface="Cambria Math" panose="02040503050406030204" pitchFamily="18" charset="0"/>
                        </a:rPr>
                        <m:t>=0,008·</m:t>
                      </m:r>
                      <m:r>
                        <a:rPr lang="es-ES" b="0" i="1" smtClean="0">
                          <a:latin typeface="Cambria Math" panose="02040503050406030204" pitchFamily="18" charset="0"/>
                        </a:rPr>
                        <m:t>𝑛</m:t>
                      </m:r>
                      <m:r>
                        <a:rPr lang="es-ES" b="0" i="1" smtClean="0">
                          <a:latin typeface="Cambria Math" panose="02040503050406030204" pitchFamily="18" charset="0"/>
                        </a:rPr>
                        <m:t>;     </m:t>
                      </m:r>
                      <m:r>
                        <a:rPr lang="es-ES" b="0" i="1" smtClean="0">
                          <a:latin typeface="Cambria Math" panose="02040503050406030204" pitchFamily="18" charset="0"/>
                        </a:rPr>
                        <m:t>𝑛</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𝑒</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den>
                      </m:f>
                    </m:oMath>
                  </m:oMathPara>
                </a14:m>
                <a:endParaRPr lang="es-AR" dirty="0"/>
              </a:p>
            </p:txBody>
          </p:sp>
        </mc:Choice>
        <mc:Fallback xmlns="">
          <p:sp>
            <p:nvSpPr>
              <p:cNvPr id="11" name="CuadroTexto 10">
                <a:extLst>
                  <a:ext uri="{FF2B5EF4-FFF2-40B4-BE49-F238E27FC236}">
                    <a16:creationId xmlns:a16="http://schemas.microsoft.com/office/drawing/2014/main" id="{98E12DAD-0262-2950-2C9A-CC5D3C114DA8}"/>
                  </a:ext>
                </a:extLst>
              </p:cNvPr>
              <p:cNvSpPr txBox="1">
                <a:spLocks noRot="1" noChangeAspect="1" noMove="1" noResize="1" noEditPoints="1" noAdjustHandles="1" noChangeArrowheads="1" noChangeShapeType="1" noTextEdit="1"/>
              </p:cNvSpPr>
              <p:nvPr/>
            </p:nvSpPr>
            <p:spPr>
              <a:xfrm>
                <a:off x="4799856" y="1124850"/>
                <a:ext cx="6249201" cy="1560299"/>
              </a:xfrm>
              <a:prstGeom prst="rect">
                <a:avLst/>
              </a:prstGeom>
              <a:blipFill>
                <a:blip r:embed="rId3"/>
                <a:stretch>
                  <a:fillRect/>
                </a:stretch>
              </a:blipFill>
            </p:spPr>
            <p:txBody>
              <a:bodyPr/>
              <a:lstStyle/>
              <a:p>
                <a:r>
                  <a:rPr lang="es-AR">
                    <a:noFill/>
                  </a:rPr>
                  <a:t> </a:t>
                </a:r>
              </a:p>
            </p:txBody>
          </p:sp>
        </mc:Fallback>
      </mc:AlternateContent>
      <p:sp>
        <p:nvSpPr>
          <p:cNvPr id="15" name="CuadroTexto 14">
            <a:extLst>
              <a:ext uri="{FF2B5EF4-FFF2-40B4-BE49-F238E27FC236}">
                <a16:creationId xmlns:a16="http://schemas.microsoft.com/office/drawing/2014/main" id="{5D28334C-3014-346A-8F17-9E2D47118976}"/>
              </a:ext>
            </a:extLst>
          </p:cNvPr>
          <p:cNvSpPr txBox="1"/>
          <p:nvPr/>
        </p:nvSpPr>
        <p:spPr>
          <a:xfrm>
            <a:off x="3930272" y="2319129"/>
            <a:ext cx="7920880" cy="584775"/>
          </a:xfrm>
          <a:prstGeom prst="rect">
            <a:avLst/>
          </a:prstGeom>
          <a:noFill/>
        </p:spPr>
        <p:txBody>
          <a:bodyPr wrap="square" rtlCol="0">
            <a:spAutoFit/>
          </a:bodyPr>
          <a:lstStyle/>
          <a:p>
            <a:r>
              <a:rPr lang="es-ES" sz="3200" dirty="0"/>
              <a:t>Embocadura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79F5099-A213-EC98-25DA-200EAF246EE8}"/>
                  </a:ext>
                </a:extLst>
              </p:cNvPr>
              <p:cNvSpPr txBox="1"/>
              <p:nvPr/>
            </p:nvSpPr>
            <p:spPr>
              <a:xfrm>
                <a:off x="3937334" y="2891328"/>
                <a:ext cx="7920880" cy="923330"/>
              </a:xfrm>
              <a:prstGeom prst="rect">
                <a:avLst/>
              </a:prstGeom>
              <a:noFill/>
            </p:spPr>
            <p:txBody>
              <a:bodyPr wrap="square" rtlCol="0">
                <a:spAutoFit/>
              </a:bodyPr>
              <a:lstStyle/>
              <a:p>
                <a:pPr algn="ctr"/>
                <a:r>
                  <a:rPr lang="es-ES" dirty="0"/>
                  <a:t>Para aristas de bordes redondeados: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𝑒</m:t>
                        </m:r>
                      </m:sub>
                    </m:sSub>
                    <m:r>
                      <a:rPr lang="es-ES" b="0" i="1" smtClean="0">
                        <a:latin typeface="Cambria Math" panose="02040503050406030204" pitchFamily="18" charset="0"/>
                      </a:rPr>
                      <m:t>=0</m:t>
                    </m:r>
                  </m:oMath>
                </a14:m>
                <a:endParaRPr lang="es-ES" b="0" dirty="0"/>
              </a:p>
              <a:p>
                <a:pPr algn="ctr"/>
                <a:r>
                  <a:rPr lang="es-AR" dirty="0"/>
                  <a:t>Aristas vivas:</a:t>
                </a:r>
              </a:p>
              <a:p>
                <a:pPr algn="ctr"/>
                <a:r>
                  <a:rPr lang="es-AR" dirty="0">
                    <a:solidFill>
                      <a:srgbClr val="FF0000"/>
                    </a:solidFill>
                  </a:rPr>
                  <a:t>NO</a:t>
                </a:r>
                <a:r>
                  <a:rPr lang="es-AR" dirty="0"/>
                  <a:t> cumple contracción de fondo completa </a:t>
                </a:r>
              </a:p>
            </p:txBody>
          </p:sp>
        </mc:Choice>
        <mc:Fallback xmlns="">
          <p:sp>
            <p:nvSpPr>
              <p:cNvPr id="16" name="CuadroTexto 15">
                <a:extLst>
                  <a:ext uri="{FF2B5EF4-FFF2-40B4-BE49-F238E27FC236}">
                    <a16:creationId xmlns:a16="http://schemas.microsoft.com/office/drawing/2014/main" id="{179F5099-A213-EC98-25DA-200EAF246EE8}"/>
                  </a:ext>
                </a:extLst>
              </p:cNvPr>
              <p:cNvSpPr txBox="1">
                <a:spLocks noRot="1" noChangeAspect="1" noMove="1" noResize="1" noEditPoints="1" noAdjustHandles="1" noChangeArrowheads="1" noChangeShapeType="1" noTextEdit="1"/>
              </p:cNvSpPr>
              <p:nvPr/>
            </p:nvSpPr>
            <p:spPr>
              <a:xfrm>
                <a:off x="3937334" y="2891328"/>
                <a:ext cx="7920880" cy="923330"/>
              </a:xfrm>
              <a:prstGeom prst="rect">
                <a:avLst/>
              </a:prstGeom>
              <a:blipFill>
                <a:blip r:embed="rId4"/>
                <a:stretch>
                  <a:fillRect t="-3289" b="-9211"/>
                </a:stretch>
              </a:blipFill>
            </p:spPr>
            <p:txBody>
              <a:bodyPr/>
              <a:lstStyle/>
              <a:p>
                <a:r>
                  <a:rPr lang="es-AR">
                    <a:noFill/>
                  </a:rPr>
                  <a:t> </a:t>
                </a:r>
              </a:p>
            </p:txBody>
          </p:sp>
        </mc:Fallback>
      </mc:AlternateContent>
      <p:pic>
        <p:nvPicPr>
          <p:cNvPr id="20" name="Imagen 19">
            <a:extLst>
              <a:ext uri="{FF2B5EF4-FFF2-40B4-BE49-F238E27FC236}">
                <a16:creationId xmlns:a16="http://schemas.microsoft.com/office/drawing/2014/main" id="{7D056399-A202-CB71-ADE9-8DDA88CF4508}"/>
              </a:ext>
            </a:extLst>
          </p:cNvPr>
          <p:cNvPicPr>
            <a:picLocks noChangeAspect="1"/>
          </p:cNvPicPr>
          <p:nvPr/>
        </p:nvPicPr>
        <p:blipFill>
          <a:blip r:embed="rId5"/>
          <a:stretch>
            <a:fillRect/>
          </a:stretch>
        </p:blipFill>
        <p:spPr>
          <a:xfrm>
            <a:off x="6347693" y="5373217"/>
            <a:ext cx="4860875" cy="992896"/>
          </a:xfrm>
          <a:prstGeom prst="rect">
            <a:avLst/>
          </a:prstGeom>
        </p:spPr>
      </p:pic>
      <p:pic>
        <p:nvPicPr>
          <p:cNvPr id="18" name="Imagen 17">
            <a:extLst>
              <a:ext uri="{FF2B5EF4-FFF2-40B4-BE49-F238E27FC236}">
                <a16:creationId xmlns:a16="http://schemas.microsoft.com/office/drawing/2014/main" id="{8E3D6D60-7B57-23E3-56D9-92A10F7B7393}"/>
              </a:ext>
            </a:extLst>
          </p:cNvPr>
          <p:cNvPicPr>
            <a:picLocks noChangeAspect="1"/>
          </p:cNvPicPr>
          <p:nvPr/>
        </p:nvPicPr>
        <p:blipFill>
          <a:blip r:embed="rId6"/>
          <a:stretch>
            <a:fillRect/>
          </a:stretch>
        </p:blipFill>
        <p:spPr>
          <a:xfrm>
            <a:off x="4799856" y="3789248"/>
            <a:ext cx="6537233" cy="1634308"/>
          </a:xfrm>
          <a:prstGeom prst="rect">
            <a:avLst/>
          </a:prstGeom>
        </p:spPr>
      </p:pic>
      <p:sp>
        <p:nvSpPr>
          <p:cNvPr id="21" name="CuadroTexto 20">
            <a:extLst>
              <a:ext uri="{FF2B5EF4-FFF2-40B4-BE49-F238E27FC236}">
                <a16:creationId xmlns:a16="http://schemas.microsoft.com/office/drawing/2014/main" id="{B7BC941A-63ED-5B67-99F1-20A64C89F947}"/>
              </a:ext>
            </a:extLst>
          </p:cNvPr>
          <p:cNvSpPr txBox="1"/>
          <p:nvPr/>
        </p:nvSpPr>
        <p:spPr>
          <a:xfrm>
            <a:off x="4034192" y="5408000"/>
            <a:ext cx="1845784" cy="923330"/>
          </a:xfrm>
          <a:prstGeom prst="rect">
            <a:avLst/>
          </a:prstGeom>
          <a:noFill/>
        </p:spPr>
        <p:txBody>
          <a:bodyPr wrap="square" rtlCol="0">
            <a:spAutoFit/>
          </a:bodyPr>
          <a:lstStyle/>
          <a:p>
            <a:pPr algn="ctr"/>
            <a:r>
              <a:rPr lang="es-AR" dirty="0">
                <a:solidFill>
                  <a:srgbClr val="FF0000"/>
                </a:solidFill>
              </a:rPr>
              <a:t>SI</a:t>
            </a:r>
            <a:r>
              <a:rPr lang="es-AR" dirty="0"/>
              <a:t> cumple contracción de fondo completa </a:t>
            </a:r>
          </a:p>
        </p:txBody>
      </p:sp>
    </p:spTree>
    <p:extLst>
      <p:ext uri="{BB962C8B-B14F-4D97-AF65-F5344CB8AC3E}">
        <p14:creationId xmlns:p14="http://schemas.microsoft.com/office/powerpoint/2010/main" val="26305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P spid="11" grpId="0"/>
      <p:bldP spid="15" grpId="0"/>
      <p:bldP spid="16"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b="1" dirty="0">
                <a:solidFill>
                  <a:schemeClr val="tx1"/>
                </a:solidFill>
              </a:rPr>
              <a:t>Coeficientes de gasto</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9C76BC5-203F-1362-E34A-BE2B6823055A}"/>
                  </a:ext>
                </a:extLst>
              </p:cNvPr>
              <p:cNvSpPr txBox="1"/>
              <p:nvPr/>
            </p:nvSpPr>
            <p:spPr>
              <a:xfrm>
                <a:off x="551384" y="2636912"/>
                <a:ext cx="11089232" cy="3826047"/>
              </a:xfrm>
              <a:prstGeom prst="rect">
                <a:avLst/>
              </a:prstGeom>
              <a:noFill/>
            </p:spPr>
            <p:txBody>
              <a:bodyPr wrap="square" rtlCol="0">
                <a:spAutoFit/>
              </a:bodyPr>
              <a:lstStyle/>
              <a:p>
                <a:r>
                  <a:rPr lang="es-ES" sz="2400" dirty="0">
                    <a:solidFill>
                      <a:schemeClr val="accent1">
                        <a:lumMod val="75000"/>
                      </a:schemeClr>
                    </a:solidFill>
                  </a:rPr>
                  <a:t>Coeficiente cuando NO se cumple la condición de velocidad de llegada nula</a:t>
                </a:r>
              </a:p>
              <a:p>
                <a:r>
                  <a:rPr lang="es-ES" i="1" dirty="0"/>
                  <a:t>Para arista redondeada</a:t>
                </a:r>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1+0,26</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h</m:t>
                                      </m:r>
                                    </m:num>
                                    <m:den>
                                      <m:r>
                                        <a:rPr lang="es-ES" b="0" i="1" smtClean="0">
                                          <a:latin typeface="Cambria Math" panose="02040503050406030204" pitchFamily="18" charset="0"/>
                                        </a:rPr>
                                        <m:t>h</m:t>
                                      </m:r>
                                      <m:r>
                                        <a:rPr lang="es-ES" b="0" i="1" smtClean="0">
                                          <a:latin typeface="Cambria Math" panose="02040503050406030204" pitchFamily="18" charset="0"/>
                                        </a:rPr>
                                        <m:t>+</m:t>
                                      </m:r>
                                      <m:r>
                                        <a:rPr lang="es-ES" b="0" i="1" smtClean="0">
                                          <a:latin typeface="Cambria Math" panose="02040503050406030204" pitchFamily="18" charset="0"/>
                                        </a:rPr>
                                        <m:t>𝑎</m:t>
                                      </m:r>
                                    </m:den>
                                  </m:f>
                                </m:e>
                              </m:d>
                            </m:e>
                            <m:sup>
                              <m:r>
                                <a:rPr lang="es-ES" b="0" i="1" smtClean="0">
                                  <a:latin typeface="Cambria Math" panose="02040503050406030204" pitchFamily="18" charset="0"/>
                                </a:rPr>
                                <m:t>2</m:t>
                              </m:r>
                            </m:sup>
                          </m:sSup>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+0,004·</m:t>
                                      </m:r>
                                      <m:r>
                                        <a:rPr lang="es-ES" b="0" i="1" smtClean="0">
                                          <a:latin typeface="Cambria Math" panose="02040503050406030204" pitchFamily="18" charset="0"/>
                                        </a:rPr>
                                        <m:t>𝑛</m:t>
                                      </m:r>
                                    </m:e>
                                  </m:d>
                                </m:e>
                                <m:sup>
                                  <m:r>
                                    <a:rPr lang="es-ES" b="0" i="1" smtClean="0">
                                      <a:latin typeface="Cambria Math" panose="02040503050406030204" pitchFamily="18" charset="0"/>
                                    </a:rPr>
                                    <m:t>3/2</m:t>
                                  </m:r>
                                </m:sup>
                              </m:sSup>
                            </m:e>
                          </m:rad>
                        </m:den>
                      </m:f>
                    </m:oMath>
                  </m:oMathPara>
                </a14:m>
                <a:endParaRPr lang="es-ES" i="1" dirty="0"/>
              </a:p>
              <a:p>
                <a:r>
                  <a:rPr lang="es-AR" i="1" dirty="0"/>
                  <a:t>Para aristas vivas</a:t>
                </a:r>
              </a:p>
              <a:p>
                <a:pPr algn="ct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1+0,26</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h</m:t>
                                      </m:r>
                                    </m:num>
                                    <m:den>
                                      <m:r>
                                        <a:rPr lang="es-ES" b="0" i="1" smtClean="0">
                                          <a:latin typeface="Cambria Math" panose="02040503050406030204" pitchFamily="18" charset="0"/>
                                        </a:rPr>
                                        <m:t>h</m:t>
                                      </m:r>
                                      <m:r>
                                        <a:rPr lang="es-ES" b="0" i="1" smtClean="0">
                                          <a:latin typeface="Cambria Math" panose="02040503050406030204" pitchFamily="18" charset="0"/>
                                        </a:rPr>
                                        <m:t>+</m:t>
                                      </m:r>
                                      <m:r>
                                        <a:rPr lang="es-ES" b="0" i="1" smtClean="0">
                                          <a:latin typeface="Cambria Math" panose="02040503050406030204" pitchFamily="18" charset="0"/>
                                        </a:rPr>
                                        <m:t>𝑎</m:t>
                                      </m:r>
                                    </m:den>
                                  </m:f>
                                </m:e>
                              </m:d>
                            </m:e>
                            <m:sup>
                              <m:r>
                                <a:rPr lang="es-ES" b="0" i="1" smtClean="0">
                                  <a:latin typeface="Cambria Math" panose="02040503050406030204" pitchFamily="18" charset="0"/>
                                </a:rPr>
                                <m:t>2</m:t>
                              </m:r>
                            </m:sup>
                          </m:sSup>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𝜆</m:t>
                                              </m:r>
                                            </m:e>
                                            <m:sub>
                                              <m:r>
                                                <a:rPr lang="es-ES" b="0" i="1" smtClean="0">
                                                  <a:latin typeface="Cambria Math" panose="02040503050406030204" pitchFamily="18" charset="0"/>
                                                </a:rPr>
                                                <m:t>𝑒</m:t>
                                              </m:r>
                                            </m:sub>
                                          </m:sSub>
                                          <m:r>
                                            <a:rPr lang="es-ES" b="0" i="1" smtClean="0">
                                              <a:latin typeface="Cambria Math" panose="02040503050406030204" pitchFamily="18" charset="0"/>
                                            </a:rPr>
                                            <m:t>+0,008·</m:t>
                                          </m:r>
                                          <m:r>
                                            <a:rPr lang="es-ES" b="0" i="1" smtClean="0">
                                              <a:latin typeface="Cambria Math" panose="02040503050406030204" pitchFamily="18" charset="0"/>
                                            </a:rPr>
                                            <m:t>𝑛</m:t>
                                          </m:r>
                                        </m:num>
                                        <m:den>
                                          <m:r>
                                            <a:rPr lang="es-ES" b="0" i="1" smtClean="0">
                                              <a:latin typeface="Cambria Math" panose="02040503050406030204" pitchFamily="18" charset="0"/>
                                            </a:rPr>
                                            <m:t>2</m:t>
                                          </m:r>
                                        </m:den>
                                      </m:f>
                                    </m:e>
                                  </m:d>
                                </m:e>
                                <m:sup>
                                  <m:r>
                                    <a:rPr lang="es-ES" b="0" i="1" smtClean="0">
                                      <a:latin typeface="Cambria Math" panose="02040503050406030204" pitchFamily="18" charset="0"/>
                                    </a:rPr>
                                    <m:t>3/2</m:t>
                                  </m:r>
                                </m:sup>
                              </m:sSup>
                            </m:e>
                          </m:rad>
                        </m:den>
                      </m:f>
                    </m:oMath>
                  </m:oMathPara>
                </a14:m>
                <a:endParaRPr lang="es-ES" i="1" dirty="0"/>
              </a:p>
            </p:txBody>
          </p:sp>
        </mc:Choice>
        <mc:Fallback xmlns="">
          <p:sp>
            <p:nvSpPr>
              <p:cNvPr id="5" name="CuadroTexto 4">
                <a:extLst>
                  <a:ext uri="{FF2B5EF4-FFF2-40B4-BE49-F238E27FC236}">
                    <a16:creationId xmlns:a16="http://schemas.microsoft.com/office/drawing/2014/main" id="{89C76BC5-203F-1362-E34A-BE2B6823055A}"/>
                  </a:ext>
                </a:extLst>
              </p:cNvPr>
              <p:cNvSpPr txBox="1">
                <a:spLocks noRot="1" noChangeAspect="1" noMove="1" noResize="1" noEditPoints="1" noAdjustHandles="1" noChangeArrowheads="1" noChangeShapeType="1" noTextEdit="1"/>
              </p:cNvSpPr>
              <p:nvPr/>
            </p:nvSpPr>
            <p:spPr>
              <a:xfrm>
                <a:off x="551384" y="2636912"/>
                <a:ext cx="11089232" cy="3826047"/>
              </a:xfrm>
              <a:prstGeom prst="rect">
                <a:avLst/>
              </a:prstGeom>
              <a:blipFill>
                <a:blip r:embed="rId2"/>
                <a:stretch>
                  <a:fillRect l="-824" t="-1276"/>
                </a:stretch>
              </a:blipFill>
            </p:spPr>
            <p:txBody>
              <a:bodyPr/>
              <a:lstStyle/>
              <a:p>
                <a:r>
                  <a:rPr lang="es-AR">
                    <a:noFill/>
                  </a:rPr>
                  <a:t> </a:t>
                </a:r>
              </a:p>
            </p:txBody>
          </p:sp>
        </mc:Fallback>
      </mc:AlternateContent>
    </p:spTree>
    <p:extLst>
      <p:ext uri="{BB962C8B-B14F-4D97-AF65-F5344CB8AC3E}">
        <p14:creationId xmlns:p14="http://schemas.microsoft.com/office/powerpoint/2010/main" val="24777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graphicFrame>
        <p:nvGraphicFramePr>
          <p:cNvPr id="8" name="7 Diagrama"/>
          <p:cNvGraphicFramePr/>
          <p:nvPr>
            <p:extLst>
              <p:ext uri="{D42A27DB-BD31-4B8C-83A1-F6EECF244321}">
                <p14:modId xmlns:p14="http://schemas.microsoft.com/office/powerpoint/2010/main" val="491320451"/>
              </p:ext>
            </p:extLst>
          </p:nvPr>
        </p:nvGraphicFramePr>
        <p:xfrm>
          <a:off x="1271464" y="2636912"/>
          <a:ext cx="97930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4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1" nodeType="clickEffect">
                                  <p:stCondLst>
                                    <p:cond delay="0"/>
                                  </p:stCondLst>
                                  <p:childTnLst>
                                    <p:anim calcmode="lin" valueType="num">
                                      <p:cBhvr additive="base">
                                        <p:cTn id="13" dur="1000"/>
                                        <p:tgtEl>
                                          <p:spTgt spid="8"/>
                                        </p:tgtEl>
                                        <p:attrNameLst>
                                          <p:attrName>ppt_x</p:attrName>
                                        </p:attrNameLst>
                                      </p:cBhvr>
                                      <p:tavLst>
                                        <p:tav tm="0">
                                          <p:val>
                                            <p:strVal val="ppt_x"/>
                                          </p:val>
                                        </p:tav>
                                        <p:tav tm="100000">
                                          <p:val>
                                            <p:strVal val="1+ppt_w/2"/>
                                          </p:val>
                                        </p:tav>
                                      </p:tavLst>
                                    </p:anim>
                                    <p:anim calcmode="lin" valueType="num">
                                      <p:cBhvr additive="base">
                                        <p:cTn id="14" dur="1000"/>
                                        <p:tgtEl>
                                          <p:spTgt spid="8"/>
                                        </p:tgtEl>
                                        <p:attrNameLst>
                                          <p:attrName>ppt_y</p:attrName>
                                        </p:attrNameLst>
                                      </p:cBhvr>
                                      <p:tavLst>
                                        <p:tav tm="0">
                                          <p:val>
                                            <p:strVal val="ppt_y"/>
                                          </p:val>
                                        </p:tav>
                                        <p:tav tm="100000">
                                          <p:val>
                                            <p:strVal val="ppt_y"/>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416" y="1628800"/>
            <a:ext cx="2362200" cy="3240360"/>
          </a:xfrm>
        </p:spPr>
        <p:txBody>
          <a:bodyPr/>
          <a:lstStyle/>
          <a:p>
            <a:r>
              <a:rPr lang="es-AR" sz="2400" dirty="0">
                <a:solidFill>
                  <a:schemeClr val="tx1"/>
                </a:solidFill>
              </a:rPr>
              <a:t>Hidráulica General</a:t>
            </a:r>
            <a:br>
              <a:rPr lang="es-AR" sz="2400" dirty="0">
                <a:solidFill>
                  <a:schemeClr val="tx1"/>
                </a:solidFill>
              </a:rPr>
            </a:br>
            <a:r>
              <a:rPr lang="es-AR" sz="2400" dirty="0">
                <a:solidFill>
                  <a:schemeClr val="tx1"/>
                </a:solidFill>
              </a:rPr>
              <a:t>Unidad 7B: Vertederos de pared gruesa y lateral</a:t>
            </a:r>
            <a:br>
              <a:rPr lang="es-AR" sz="2400" dirty="0">
                <a:solidFill>
                  <a:schemeClr val="tx1"/>
                </a:solidFill>
              </a:rPr>
            </a:br>
            <a:endParaRPr lang="es-AR" sz="2400" dirty="0">
              <a:solidFill>
                <a:schemeClr val="tx1"/>
              </a:solidFill>
            </a:endParaRPr>
          </a:p>
        </p:txBody>
      </p:sp>
      <p:sp>
        <p:nvSpPr>
          <p:cNvPr id="3" name="2 Marcador de contenido"/>
          <p:cNvSpPr>
            <a:spLocks noGrp="1"/>
          </p:cNvSpPr>
          <p:nvPr>
            <p:ph sz="quarter" idx="1"/>
          </p:nvPr>
        </p:nvSpPr>
        <p:spPr>
          <a:xfrm>
            <a:off x="4648200" y="685800"/>
            <a:ext cx="7208440" cy="5623520"/>
          </a:xfrm>
        </p:spPr>
        <p:txBody>
          <a:bodyPr>
            <a:normAutofit fontScale="85000" lnSpcReduction="20000"/>
          </a:bodyPr>
          <a:lstStyle/>
          <a:p>
            <a:pPr>
              <a:lnSpc>
                <a:spcPct val="150000"/>
              </a:lnSpc>
              <a:buNone/>
            </a:pPr>
            <a:r>
              <a:rPr lang="es-AR" dirty="0"/>
              <a:t>Objetivos</a:t>
            </a:r>
          </a:p>
          <a:p>
            <a:pPr algn="just">
              <a:lnSpc>
                <a:spcPct val="150000"/>
              </a:lnSpc>
              <a:buNone/>
            </a:pPr>
            <a:r>
              <a:rPr lang="es-ES_tradnl" sz="1800" i="1" dirty="0">
                <a:latin typeface="Arial" panose="020B0604020202020204" pitchFamily="34" charset="0"/>
                <a:cs typeface="Arial" panose="020B0604020202020204" pitchFamily="34" charset="0"/>
              </a:rPr>
              <a:t>     </a:t>
            </a:r>
            <a:r>
              <a:rPr lang="es-ES" sz="1800" i="1" dirty="0">
                <a:latin typeface="Arial" panose="020B0604020202020204" pitchFamily="34" charset="0"/>
                <a:cs typeface="Arial" panose="020B0604020202020204" pitchFamily="34" charset="0"/>
              </a:rPr>
              <a:t>Para completar los conocimientos respecto a las canalizaciones abiertas, es necesario incluir las singularidades en contornos abiertos, es decir, los cambios de sección y dirección en los canales. Así como singularidades cuya finalidad es medir caudales en canales, o sea, los vertederos en sus distintas formas. </a:t>
            </a:r>
          </a:p>
          <a:p>
            <a:pPr algn="just">
              <a:lnSpc>
                <a:spcPct val="150000"/>
              </a:lnSpc>
              <a:buNone/>
            </a:pPr>
            <a:r>
              <a:rPr lang="es-AR" sz="1800" i="1" dirty="0">
                <a:latin typeface="Arial" panose="020B0604020202020204" pitchFamily="34" charset="0"/>
                <a:cs typeface="Arial" panose="020B0604020202020204" pitchFamily="34" charset="0"/>
              </a:rPr>
              <a:t>	El objetivo es que adquieras las capacidades necesarias en la comprensión del funcionamiento de los vertederos y el diseño de los mismos para medir caudales en canales. </a:t>
            </a:r>
          </a:p>
          <a:p>
            <a:pPr>
              <a:lnSpc>
                <a:spcPct val="150000"/>
              </a:lnSpc>
              <a:buNone/>
            </a:pPr>
            <a:r>
              <a:rPr lang="es-AR" dirty="0"/>
              <a:t>Bibliografía</a:t>
            </a:r>
          </a:p>
          <a:p>
            <a:pPr marL="514350" indent="-514350">
              <a:lnSpc>
                <a:spcPct val="150000"/>
              </a:lnSpc>
              <a:buFont typeface="+mj-lt"/>
              <a:buAutoNum type="arabicPeriod"/>
            </a:pPr>
            <a:r>
              <a:rPr lang="es-AR" sz="1500" i="1" dirty="0">
                <a:latin typeface="Arial" panose="020B0604020202020204" pitchFamily="34" charset="0"/>
                <a:cs typeface="Arial" panose="020B0604020202020204" pitchFamily="34" charset="0"/>
              </a:rPr>
              <a:t>HIDRÁULICA GENERAL DE GILBERTO SOTELO ÁVILA</a:t>
            </a:r>
          </a:p>
          <a:p>
            <a:pPr marL="514350" indent="-514350">
              <a:lnSpc>
                <a:spcPct val="150000"/>
              </a:lnSpc>
              <a:buFont typeface="+mj-lt"/>
              <a:buAutoNum type="arabicPeriod"/>
            </a:pPr>
            <a:r>
              <a:rPr lang="es-AR" sz="1500" i="1" dirty="0">
                <a:latin typeface="Arial" panose="020B0604020202020204" pitchFamily="34" charset="0"/>
                <a:cs typeface="Arial" panose="020B0604020202020204" pitchFamily="34" charset="0"/>
              </a:rPr>
              <a:t>MECÁNICA DE FLUIDOS DE VICTOR L. STREETER.</a:t>
            </a:r>
          </a:p>
          <a:p>
            <a:pPr marL="514350" indent="-514350">
              <a:lnSpc>
                <a:spcPct val="150000"/>
              </a:lnSpc>
              <a:buFont typeface="+mj-lt"/>
              <a:buAutoNum type="arabicPeriod"/>
            </a:pPr>
            <a:r>
              <a:rPr lang="es-AR" sz="1500" i="1" u="sng" dirty="0">
                <a:latin typeface="Arial" panose="020B0604020202020204" pitchFamily="34" charset="0"/>
                <a:cs typeface="Arial" panose="020B0604020202020204" pitchFamily="34" charset="0"/>
              </a:rPr>
              <a:t>HIDRÁULICA DE FANCISCO J. DOMINGUEZ.</a:t>
            </a:r>
          </a:p>
          <a:p>
            <a:pPr marL="514350" indent="-514350">
              <a:lnSpc>
                <a:spcPct val="150000"/>
              </a:lnSpc>
              <a:buFont typeface="+mj-lt"/>
              <a:buAutoNum type="arabicPeriod"/>
            </a:pPr>
            <a:r>
              <a:rPr lang="es-AR" sz="1500" i="1" u="sng" dirty="0">
                <a:latin typeface="Arial" panose="020B0604020202020204" pitchFamily="34" charset="0"/>
                <a:cs typeface="Arial" panose="020B0604020202020204" pitchFamily="34" charset="0"/>
              </a:rPr>
              <a:t>HIDRÁULICA DE LOS CANALES ABIERTOS DE VEN TE CHOW</a:t>
            </a:r>
          </a:p>
          <a:p>
            <a:pPr marL="514350" indent="-514350">
              <a:lnSpc>
                <a:spcPct val="150000"/>
              </a:lnSpc>
              <a:buFont typeface="+mj-lt"/>
              <a:buAutoNum type="arabicPeriod"/>
            </a:pPr>
            <a:r>
              <a:rPr lang="es-AR" sz="1500" i="1" dirty="0">
                <a:latin typeface="Arial" panose="020B0604020202020204" pitchFamily="34" charset="0"/>
                <a:cs typeface="Arial" panose="020B0604020202020204" pitchFamily="34" charset="0"/>
              </a:rPr>
              <a:t>MECÁNICA DE LOS FLUIDOS DE HUNTER ROUSE.</a:t>
            </a:r>
          </a:p>
          <a:p>
            <a:pPr marL="514350" indent="-514350">
              <a:lnSpc>
                <a:spcPct val="150000"/>
              </a:lnSpc>
              <a:buFont typeface="+mj-lt"/>
              <a:buAutoNum type="arabicPeriod"/>
            </a:pPr>
            <a:r>
              <a:rPr lang="es-AR" sz="1500" i="1" dirty="0">
                <a:latin typeface="Arial" panose="020B0604020202020204" pitchFamily="34" charset="0"/>
                <a:cs typeface="Arial" panose="020B0604020202020204" pitchFamily="34" charset="0"/>
              </a:rPr>
              <a:t>MANUAL CÉSPEDES DE HIDRÁULICA DE JUAN Y JOSE GANDOLFO</a:t>
            </a:r>
          </a:p>
          <a:p>
            <a:pPr marL="514350" indent="-514350">
              <a:lnSpc>
                <a:spcPct val="150000"/>
              </a:lnSpc>
              <a:buFont typeface="+mj-lt"/>
              <a:buAutoNum type="arabicPeriod"/>
            </a:pPr>
            <a:r>
              <a:rPr lang="es-AR" sz="1500" i="1" dirty="0">
                <a:latin typeface="Arial" panose="020B0604020202020204" pitchFamily="34" charset="0"/>
                <a:cs typeface="Arial" panose="020B0604020202020204" pitchFamily="34" charset="0"/>
              </a:rPr>
              <a:t>MECÁNICA DE LOS FLUIDOS DE FRANK M. WHITE</a:t>
            </a:r>
          </a:p>
          <a:p>
            <a:pPr marL="514350" indent="-514350">
              <a:lnSpc>
                <a:spcPct val="150000"/>
              </a:lnSpc>
              <a:buFont typeface="+mj-lt"/>
              <a:buAutoNum type="arabicPeriod"/>
            </a:pPr>
            <a:r>
              <a:rPr lang="es-AR" sz="1500" i="1" u="sng" dirty="0">
                <a:latin typeface="Arial" panose="020B0604020202020204" pitchFamily="34" charset="0"/>
                <a:cs typeface="Arial" panose="020B0604020202020204" pitchFamily="34" charset="0"/>
              </a:rPr>
              <a:t>APUNTES DE CÁTEDRA</a:t>
            </a:r>
          </a:p>
          <a:p>
            <a:pPr marL="514350" indent="-514350">
              <a:lnSpc>
                <a:spcPct val="150000"/>
              </a:lnSpc>
              <a:buFont typeface="+mj-lt"/>
              <a:buAutoNum type="arabicPeriod"/>
            </a:pPr>
            <a:endParaRPr lang="es-AR" i="1" dirty="0">
              <a:latin typeface="Arial" panose="020B0604020202020204" pitchFamily="34" charset="0"/>
              <a:cs typeface="Arial" panose="020B0604020202020204" pitchFamily="34" charset="0"/>
            </a:endParaRPr>
          </a:p>
          <a:p>
            <a:pPr marL="0" indent="0" algn="just">
              <a:lnSpc>
                <a:spcPct val="150000"/>
              </a:lnSpc>
              <a:buNone/>
            </a:pPr>
            <a:endParaRPr lang="es-AR" sz="1800"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sp>
        <p:nvSpPr>
          <p:cNvPr id="7" name="6 Marcador de texto"/>
          <p:cNvSpPr>
            <a:spLocks noGrp="1"/>
          </p:cNvSpPr>
          <p:nvPr>
            <p:ph type="body" idx="1"/>
          </p:nvPr>
        </p:nvSpPr>
        <p:spPr>
          <a:xfrm>
            <a:off x="2927648" y="692696"/>
            <a:ext cx="6480174" cy="1008112"/>
          </a:xfrm>
        </p:spPr>
        <p:txBody>
          <a:bodyPr>
            <a:noAutofit/>
          </a:bodyPr>
          <a:lstStyle/>
          <a:p>
            <a:pPr>
              <a:lnSpc>
                <a:spcPct val="200000"/>
              </a:lnSpc>
            </a:pPr>
            <a:r>
              <a:rPr lang="es-AR" sz="4200" cap="none" dirty="0">
                <a:solidFill>
                  <a:schemeClr val="tx1"/>
                </a:solidFill>
              </a:rPr>
              <a:t>Seguimos!</a:t>
            </a:r>
          </a:p>
        </p:txBody>
      </p:sp>
      <p:graphicFrame>
        <p:nvGraphicFramePr>
          <p:cNvPr id="8" name="7 Diagrama"/>
          <p:cNvGraphicFramePr/>
          <p:nvPr>
            <p:extLst>
              <p:ext uri="{D42A27DB-BD31-4B8C-83A1-F6EECF244321}">
                <p14:modId xmlns:p14="http://schemas.microsoft.com/office/powerpoint/2010/main" val="62496661"/>
              </p:ext>
            </p:extLst>
          </p:nvPr>
        </p:nvGraphicFramePr>
        <p:xfrm>
          <a:off x="2351584" y="2636912"/>
          <a:ext cx="2520280"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26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Nº1</a:t>
            </a:r>
            <a:endParaRPr lang="es-AR" sz="1100" dirty="0"/>
          </a:p>
        </p:txBody>
      </p:sp>
      <p:sp>
        <p:nvSpPr>
          <p:cNvPr id="9" name="8 CuadroTexto"/>
          <p:cNvSpPr txBox="1"/>
          <p:nvPr/>
        </p:nvSpPr>
        <p:spPr>
          <a:xfrm>
            <a:off x="839416" y="1916832"/>
            <a:ext cx="10585176" cy="1200329"/>
          </a:xfrm>
          <a:prstGeom prst="rect">
            <a:avLst/>
          </a:prstGeom>
          <a:noFill/>
        </p:spPr>
        <p:txBody>
          <a:bodyPr wrap="square" rtlCol="0">
            <a:spAutoFit/>
          </a:bodyPr>
          <a:lstStyle/>
          <a:p>
            <a:pPr algn="just"/>
            <a:r>
              <a:rPr lang="es-MX" sz="1800" b="0" i="0" u="none" strike="noStrike" baseline="0" dirty="0">
                <a:solidFill>
                  <a:srgbClr val="000000"/>
                </a:solidFill>
                <a:latin typeface="Times New Roman" panose="02020603050405020304" pitchFamily="18" charset="0"/>
              </a:rPr>
              <a:t>Un canal rectangular presenta un vertedero de largo igual al ancho del canal de las siguientes características: alto (</a:t>
            </a:r>
            <a:r>
              <a:rPr lang="es-MX" sz="1800" b="0" i="1" u="none" strike="noStrike" baseline="0" dirty="0">
                <a:solidFill>
                  <a:srgbClr val="000000"/>
                </a:solidFill>
                <a:latin typeface="Times New Roman" panose="02020603050405020304" pitchFamily="18" charset="0"/>
              </a:rPr>
              <a:t>a</a:t>
            </a:r>
            <a:r>
              <a:rPr lang="es-MX" sz="1800" b="0" i="0" u="none" strike="noStrike" baseline="0" dirty="0">
                <a:solidFill>
                  <a:srgbClr val="000000"/>
                </a:solidFill>
                <a:latin typeface="Times New Roman" panose="02020603050405020304" pitchFamily="18" charset="0"/>
              </a:rPr>
              <a:t>) = 1,7 m , espesor (e) = 2,5 m, aristas vivas, pared vertical, umbral horizontal y caída libre. Determinar la carga y el coeficiente de gasto del vertedero cuando conduce un caudal por unidad de longitud igual a 0,69 m</a:t>
            </a:r>
            <a:r>
              <a:rPr lang="es-MX" sz="1800" b="0" i="0" u="none" strike="noStrike" baseline="30000" dirty="0">
                <a:solidFill>
                  <a:srgbClr val="000000"/>
                </a:solidFill>
                <a:latin typeface="Times New Roman" panose="02020603050405020304" pitchFamily="18" charset="0"/>
              </a:rPr>
              <a:t>2</a:t>
            </a:r>
            <a:r>
              <a:rPr lang="es-MX" sz="1800" b="0" i="0" u="none" strike="noStrike" baseline="0" dirty="0">
                <a:solidFill>
                  <a:srgbClr val="000000"/>
                </a:solidFill>
                <a:latin typeface="Times New Roman" panose="02020603050405020304" pitchFamily="18" charset="0"/>
              </a:rPr>
              <a:t>/s. (Considerar napa libre)</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6" name="5 Diagrama"/>
          <p:cNvGraphicFramePr/>
          <p:nvPr>
            <p:extLst>
              <p:ext uri="{D42A27DB-BD31-4B8C-83A1-F6EECF244321}">
                <p14:modId xmlns:p14="http://schemas.microsoft.com/office/powerpoint/2010/main" val="2468462114"/>
              </p:ext>
            </p:extLst>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a 2">
            <a:extLst>
              <a:ext uri="{FF2B5EF4-FFF2-40B4-BE49-F238E27FC236}">
                <a16:creationId xmlns:a16="http://schemas.microsoft.com/office/drawing/2014/main" id="{63F27326-C62C-0DA1-1360-996B1E731C85}"/>
              </a:ext>
            </a:extLst>
          </p:cNvPr>
          <p:cNvGraphicFramePr>
            <a:graphicFrameLocks noGrp="1"/>
          </p:cNvGraphicFramePr>
          <p:nvPr>
            <p:extLst>
              <p:ext uri="{D42A27DB-BD31-4B8C-83A1-F6EECF244321}">
                <p14:modId xmlns:p14="http://schemas.microsoft.com/office/powerpoint/2010/main" val="3227284172"/>
              </p:ext>
            </p:extLst>
          </p:nvPr>
        </p:nvGraphicFramePr>
        <p:xfrm>
          <a:off x="839416" y="3671158"/>
          <a:ext cx="8676964" cy="2637958"/>
        </p:xfrm>
        <a:graphic>
          <a:graphicData uri="http://schemas.openxmlformats.org/drawingml/2006/table">
            <a:tbl>
              <a:tblPr>
                <a:tableStyleId>{5C22544A-7EE6-4342-B048-85BDC9FD1C3A}</a:tableStyleId>
              </a:tblPr>
              <a:tblGrid>
                <a:gridCol w="4680520">
                  <a:extLst>
                    <a:ext uri="{9D8B030D-6E8A-4147-A177-3AD203B41FA5}">
                      <a16:colId xmlns:a16="http://schemas.microsoft.com/office/drawing/2014/main" val="499230194"/>
                    </a:ext>
                  </a:extLst>
                </a:gridCol>
                <a:gridCol w="3996444">
                  <a:extLst>
                    <a:ext uri="{9D8B030D-6E8A-4147-A177-3AD203B41FA5}">
                      <a16:colId xmlns:a16="http://schemas.microsoft.com/office/drawing/2014/main" val="3982217350"/>
                    </a:ext>
                  </a:extLst>
                </a:gridCol>
              </a:tblGrid>
              <a:tr h="420765">
                <a:tc>
                  <a:txBody>
                    <a:bodyPr/>
                    <a:lstStyle/>
                    <a:p>
                      <a:pPr algn="ctr">
                        <a:lnSpc>
                          <a:spcPct val="150000"/>
                        </a:lnSpc>
                      </a:pPr>
                      <a:r>
                        <a:rPr lang="es-AR" sz="2000" b="1" dirty="0">
                          <a:effectLst/>
                          <a:latin typeface="Calibri" panose="020F0502020204030204" pitchFamily="34" charset="0"/>
                          <a:cs typeface="Calibri" panose="020F0502020204030204" pitchFamily="34" charset="0"/>
                        </a:rPr>
                        <a:t>CONDICIONES</a:t>
                      </a:r>
                      <a:endParaRPr lang="es-AR"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s-AR" sz="2000" b="1" dirty="0">
                          <a:effectLst/>
                          <a:latin typeface="Calibri" panose="020F0502020204030204" pitchFamily="34" charset="0"/>
                          <a:cs typeface="Calibri" panose="020F0502020204030204" pitchFamily="34" charset="0"/>
                        </a:rPr>
                        <a:t>CUMPLIMIENTO</a:t>
                      </a:r>
                      <a:endParaRPr lang="es-AR"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4278667"/>
                  </a:ext>
                </a:extLst>
              </a:tr>
              <a:tr h="354066">
                <a:tc>
                  <a:txBody>
                    <a:bodyPr/>
                    <a:lstStyle/>
                    <a:p>
                      <a:pPr algn="just">
                        <a:lnSpc>
                          <a:spcPct val="150000"/>
                        </a:lnSpc>
                      </a:pPr>
                      <a:r>
                        <a:rPr lang="es-AR" sz="1600" dirty="0">
                          <a:effectLst/>
                          <a:latin typeface="Calibri" panose="020F0502020204030204" pitchFamily="34" charset="0"/>
                          <a:cs typeface="Calibri" panose="020F0502020204030204" pitchFamily="34" charset="0"/>
                        </a:rPr>
                        <a:t>1 – Pared gruesa, e </a:t>
                      </a:r>
                      <a:r>
                        <a:rPr lang="es-AR" sz="1600" dirty="0">
                          <a:effectLst/>
                          <a:latin typeface="Calibri" panose="020F0502020204030204" pitchFamily="34" charset="0"/>
                          <a:cs typeface="Calibri" panose="020F0502020204030204" pitchFamily="34" charset="0"/>
                          <a:sym typeface="Symbol" panose="05050102010706020507" pitchFamily="18" charset="2"/>
                        </a:rPr>
                        <a:t></a:t>
                      </a:r>
                      <a:r>
                        <a:rPr lang="es-AR" sz="1600" dirty="0">
                          <a:effectLst/>
                          <a:latin typeface="Calibri" panose="020F0502020204030204" pitchFamily="34" charset="0"/>
                          <a:cs typeface="Calibri" panose="020F0502020204030204" pitchFamily="34" charset="0"/>
                        </a:rPr>
                        <a:t> 3 h</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s-AR" sz="1600" dirty="0">
                          <a:solidFill>
                            <a:srgbClr val="FF0000"/>
                          </a:solidFill>
                          <a:effectLst/>
                          <a:latin typeface="Calibri" panose="020F0502020204030204" pitchFamily="34" charset="0"/>
                          <a:cs typeface="Calibri" panose="020F0502020204030204" pitchFamily="34" charset="0"/>
                        </a:rPr>
                        <a:t>¿?</a:t>
                      </a:r>
                      <a:endParaRPr lang="es-AR"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9986559"/>
                  </a:ext>
                </a:extLst>
              </a:tr>
              <a:tr h="428783">
                <a:tc>
                  <a:txBody>
                    <a:bodyPr/>
                    <a:lstStyle/>
                    <a:p>
                      <a:pPr algn="just">
                        <a:lnSpc>
                          <a:spcPct val="150000"/>
                        </a:lnSpc>
                      </a:pPr>
                      <a:r>
                        <a:rPr lang="es-AR" sz="1600" dirty="0">
                          <a:effectLst/>
                          <a:latin typeface="Calibri" panose="020F0502020204030204" pitchFamily="34" charset="0"/>
                          <a:cs typeface="Calibri" panose="020F0502020204030204" pitchFamily="34" charset="0"/>
                        </a:rPr>
                        <a:t>2 – Contracción de fondo completa, a/</a:t>
                      </a:r>
                      <a:r>
                        <a:rPr lang="es-AR" sz="1600" dirty="0" err="1">
                          <a:effectLst/>
                          <a:latin typeface="Calibri" panose="020F0502020204030204" pitchFamily="34" charset="0"/>
                          <a:cs typeface="Calibri" panose="020F0502020204030204" pitchFamily="34" charset="0"/>
                        </a:rPr>
                        <a:t>hc</a:t>
                      </a:r>
                      <a:r>
                        <a:rPr lang="es-AR" sz="1600" dirty="0">
                          <a:effectLst/>
                          <a:latin typeface="Calibri" panose="020F0502020204030204" pitchFamily="34" charset="0"/>
                          <a:cs typeface="Calibri" panose="020F0502020204030204" pitchFamily="34" charset="0"/>
                        </a:rPr>
                        <a:t> = 4,66 &gt;3,5</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s-AR" sz="1600" dirty="0">
                          <a:effectLst/>
                          <a:latin typeface="Calibri" panose="020F0502020204030204" pitchFamily="34" charset="0"/>
                          <a:cs typeface="Calibri" panose="020F0502020204030204" pitchFamily="34" charset="0"/>
                        </a:rPr>
                        <a:t>Si cumple. </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188294"/>
                  </a:ext>
                </a:extLst>
              </a:tr>
              <a:tr h="372146">
                <a:tc>
                  <a:txBody>
                    <a:bodyPr/>
                    <a:lstStyle/>
                    <a:p>
                      <a:pPr algn="just">
                        <a:lnSpc>
                          <a:spcPct val="150000"/>
                        </a:lnSpc>
                      </a:pPr>
                      <a:r>
                        <a:rPr lang="es-AR" sz="1600" dirty="0">
                          <a:effectLst/>
                          <a:latin typeface="Calibri" panose="020F0502020204030204" pitchFamily="34" charset="0"/>
                          <a:cs typeface="Calibri" panose="020F0502020204030204" pitchFamily="34" charset="0"/>
                        </a:rPr>
                        <a:t>3 – Contracción lateral nula, b= B</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s-AR" sz="1600" dirty="0">
                          <a:effectLst/>
                          <a:latin typeface="Calibri" panose="020F0502020204030204" pitchFamily="34" charset="0"/>
                          <a:cs typeface="Calibri" panose="020F0502020204030204" pitchFamily="34" charset="0"/>
                        </a:rPr>
                        <a:t>Sí cumple (por enunciado)</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8526569"/>
                  </a:ext>
                </a:extLst>
              </a:tr>
              <a:tr h="354066">
                <a:tc>
                  <a:txBody>
                    <a:bodyPr/>
                    <a:lstStyle/>
                    <a:p>
                      <a:pPr algn="just">
                        <a:lnSpc>
                          <a:spcPct val="150000"/>
                        </a:lnSpc>
                      </a:pPr>
                      <a:r>
                        <a:rPr lang="es-AR" sz="1600">
                          <a:effectLst/>
                          <a:latin typeface="Calibri" panose="020F0502020204030204" pitchFamily="34" charset="0"/>
                          <a:cs typeface="Calibri" panose="020F0502020204030204" pitchFamily="34" charset="0"/>
                        </a:rPr>
                        <a:t>4 – Velocidad de llegada nula, U </a:t>
                      </a:r>
                      <a:r>
                        <a:rPr lang="es-AR" sz="1600">
                          <a:effectLst/>
                          <a:latin typeface="Calibri" panose="020F0502020204030204" pitchFamily="34" charset="0"/>
                          <a:cs typeface="Calibri" panose="020F0502020204030204" pitchFamily="34" charset="0"/>
                          <a:sym typeface="Symbol" panose="05050102010706020507" pitchFamily="18" charset="2"/>
                        </a:rPr>
                        <a:t></a:t>
                      </a:r>
                      <a:r>
                        <a:rPr lang="es-AR" sz="1600">
                          <a:effectLst/>
                          <a:latin typeface="Calibri" panose="020F0502020204030204" pitchFamily="34" charset="0"/>
                          <a:cs typeface="Calibri" panose="020F0502020204030204" pitchFamily="34" charset="0"/>
                        </a:rPr>
                        <a:t> 0,3 m/s</a:t>
                      </a:r>
                      <a:endParaRPr lang="es-AR"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AR" sz="1600" dirty="0">
                          <a:solidFill>
                            <a:srgbClr val="FF0000"/>
                          </a:solidFill>
                          <a:effectLst/>
                          <a:latin typeface="Calibri" panose="020F0502020204030204" pitchFamily="34" charset="0"/>
                          <a:cs typeface="Calibri" panose="020F0502020204030204" pitchFamily="34" charset="0"/>
                        </a:rPr>
                        <a:t>¿?</a:t>
                      </a:r>
                      <a:r>
                        <a:rPr lang="en-US" sz="1600" dirty="0">
                          <a:solidFill>
                            <a:srgbClr val="FF0000"/>
                          </a:solidFill>
                          <a:effectLst/>
                          <a:latin typeface="Calibri" panose="020F0502020204030204" pitchFamily="34" charset="0"/>
                          <a:cs typeface="Calibri" panose="020F0502020204030204" pitchFamily="34" charset="0"/>
                        </a:rPr>
                        <a:t> </a:t>
                      </a:r>
                      <a:r>
                        <a:rPr lang="en-US" sz="1600" dirty="0" err="1">
                          <a:solidFill>
                            <a:srgbClr val="FF0000"/>
                          </a:solidFill>
                          <a:effectLst/>
                          <a:latin typeface="Calibri" panose="020F0502020204030204" pitchFamily="34" charset="0"/>
                          <a:cs typeface="Calibri" panose="020F0502020204030204" pitchFamily="34" charset="0"/>
                        </a:rPr>
                        <a:t>Suponemos</a:t>
                      </a:r>
                      <a:r>
                        <a:rPr lang="en-US" sz="1600" dirty="0">
                          <a:solidFill>
                            <a:srgbClr val="FF0000"/>
                          </a:solidFill>
                          <a:effectLst/>
                          <a:latin typeface="Calibri" panose="020F0502020204030204" pitchFamily="34" charset="0"/>
                          <a:cs typeface="Calibri" panose="020F0502020204030204" pitchFamily="34" charset="0"/>
                        </a:rPr>
                        <a:t> que </a:t>
                      </a:r>
                      <a:r>
                        <a:rPr lang="en-US" sz="1600" dirty="0" err="1">
                          <a:solidFill>
                            <a:srgbClr val="FF0000"/>
                          </a:solidFill>
                          <a:effectLst/>
                          <a:latin typeface="Calibri" panose="020F0502020204030204" pitchFamily="34" charset="0"/>
                          <a:cs typeface="Calibri" panose="020F0502020204030204" pitchFamily="34" charset="0"/>
                        </a:rPr>
                        <a:t>sí</a:t>
                      </a:r>
                      <a:endParaRPr lang="es-AR"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4375108"/>
                  </a:ext>
                </a:extLst>
              </a:tr>
              <a:tr h="354066">
                <a:tc>
                  <a:txBody>
                    <a:bodyPr/>
                    <a:lstStyle/>
                    <a:p>
                      <a:pPr algn="just">
                        <a:lnSpc>
                          <a:spcPct val="150000"/>
                        </a:lnSpc>
                      </a:pPr>
                      <a:r>
                        <a:rPr lang="es-AR" sz="1600">
                          <a:effectLst/>
                          <a:latin typeface="Calibri" panose="020F0502020204030204" pitchFamily="34" charset="0"/>
                          <a:cs typeface="Calibri" panose="020F0502020204030204" pitchFamily="34" charset="0"/>
                        </a:rPr>
                        <a:t>5 – Pared vertical y umbral horizontal</a:t>
                      </a:r>
                      <a:endParaRPr lang="es-AR"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s-AR" sz="1600" dirty="0">
                          <a:effectLst/>
                          <a:latin typeface="Calibri" panose="020F0502020204030204" pitchFamily="34" charset="0"/>
                          <a:cs typeface="Calibri" panose="020F0502020204030204" pitchFamily="34" charset="0"/>
                        </a:rPr>
                        <a:t>Sí cumple</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271823"/>
                  </a:ext>
                </a:extLst>
              </a:tr>
              <a:tr h="354066">
                <a:tc>
                  <a:txBody>
                    <a:bodyPr/>
                    <a:lstStyle/>
                    <a:p>
                      <a:pPr algn="just">
                        <a:lnSpc>
                          <a:spcPct val="150000"/>
                        </a:lnSpc>
                      </a:pPr>
                      <a:r>
                        <a:rPr lang="es-AR" sz="1600" dirty="0">
                          <a:effectLst/>
                          <a:latin typeface="Calibri" panose="020F0502020204030204" pitchFamily="34" charset="0"/>
                          <a:cs typeface="Calibri" panose="020F0502020204030204" pitchFamily="34" charset="0"/>
                        </a:rPr>
                        <a:t>6 – Caída libre</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s-AR" sz="1600" dirty="0">
                          <a:effectLst/>
                          <a:latin typeface="Calibri" panose="020F0502020204030204" pitchFamily="34" charset="0"/>
                          <a:cs typeface="Calibri" panose="020F0502020204030204" pitchFamily="34" charset="0"/>
                        </a:rPr>
                        <a:t>Sí cumple.</a:t>
                      </a:r>
                      <a:endParaRPr lang="es-A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571471"/>
                  </a:ext>
                </a:extLst>
              </a:tr>
            </a:tbl>
          </a:graphicData>
        </a:graphic>
      </p:graphicFrame>
      <mc:AlternateContent xmlns:mc="http://schemas.openxmlformats.org/markup-compatibility/2006" xmlns:a14="http://schemas.microsoft.com/office/drawing/2010/main">
        <mc:Choice Requires="a14">
          <p:sp>
            <p:nvSpPr>
              <p:cNvPr id="4" name="8 CuadroTexto">
                <a:extLst>
                  <a:ext uri="{FF2B5EF4-FFF2-40B4-BE49-F238E27FC236}">
                    <a16:creationId xmlns:a16="http://schemas.microsoft.com/office/drawing/2014/main" id="{7F18B0FF-ABA5-E30E-52A9-DD8A72FCF9D0}"/>
                  </a:ext>
                </a:extLst>
              </p:cNvPr>
              <p:cNvSpPr txBox="1"/>
              <p:nvPr/>
            </p:nvSpPr>
            <p:spPr>
              <a:xfrm>
                <a:off x="9516380" y="4059113"/>
                <a:ext cx="2448272" cy="931024"/>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h</m:t>
                          </m:r>
                        </m:e>
                        <m:sub>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𝑐</m:t>
                          </m:r>
                        </m:sub>
                      </m:sSub>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m:t>
                      </m:r>
                      <m:rad>
                        <m:radPr>
                          <m:ctrlP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ctrlPr>
                        </m:radPr>
                        <m:deg>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3</m:t>
                          </m:r>
                        </m:deg>
                        <m:e>
                          <m:sSup>
                            <m:sSupPr>
                              <m:ctrlPr>
                                <a:rPr lang="es-ES" sz="1800" b="0" i="1" smtClean="0">
                                  <a:effectLst/>
                                  <a:latin typeface="Cambria Math" panose="02040503050406030204" pitchFamily="18" charset="0"/>
                                  <a:cs typeface="Calibri" panose="020F0502020204030204" pitchFamily="34" charset="0"/>
                                </a:rPr>
                              </m:ctrlPr>
                            </m:sSupPr>
                            <m:e>
                              <m:d>
                                <m:dPr>
                                  <m:ctrlPr>
                                    <a:rPr lang="es-ES" sz="1800" b="0" i="1" smtClean="0">
                                      <a:effectLst/>
                                      <a:latin typeface="Cambria Math" panose="02040503050406030204" pitchFamily="18" charset="0"/>
                                      <a:cs typeface="Calibri" panose="020F0502020204030204" pitchFamily="34" charset="0"/>
                                    </a:rPr>
                                  </m:ctrlPr>
                                </m:dPr>
                                <m:e>
                                  <m:f>
                                    <m:fPr>
                                      <m:ctrlPr>
                                        <a:rPr lang="es-ES" sz="1800" b="0" i="1" smtClean="0">
                                          <a:effectLst/>
                                          <a:latin typeface="Cambria Math" panose="02040503050406030204" pitchFamily="18" charset="0"/>
                                          <a:cs typeface="Calibri" panose="020F0502020204030204" pitchFamily="34" charset="0"/>
                                        </a:rPr>
                                      </m:ctrlPr>
                                    </m:fPr>
                                    <m:num>
                                      <m:r>
                                        <a:rPr lang="es-ES" sz="1800" b="0" i="1" smtClean="0">
                                          <a:effectLst/>
                                          <a:latin typeface="Cambria Math" panose="02040503050406030204" pitchFamily="18" charset="0"/>
                                          <a:cs typeface="Calibri" panose="020F0502020204030204" pitchFamily="34" charset="0"/>
                                        </a:rPr>
                                        <m:t>𝑄</m:t>
                                      </m:r>
                                    </m:num>
                                    <m:den>
                                      <m:r>
                                        <a:rPr lang="es-ES" sz="1800" b="0" i="1" smtClean="0">
                                          <a:effectLst/>
                                          <a:latin typeface="Cambria Math" panose="02040503050406030204" pitchFamily="18" charset="0"/>
                                          <a:cs typeface="Calibri" panose="020F0502020204030204" pitchFamily="34" charset="0"/>
                                        </a:rPr>
                                        <m:t>𝐿</m:t>
                                      </m:r>
                                    </m:den>
                                  </m:f>
                                </m:e>
                              </m:d>
                            </m:e>
                            <m:sup>
                              <m:r>
                                <a:rPr lang="es-ES" sz="1800" b="0" i="1" smtClean="0">
                                  <a:effectLst/>
                                  <a:latin typeface="Cambria Math" panose="02040503050406030204" pitchFamily="18" charset="0"/>
                                  <a:cs typeface="Calibri" panose="020F0502020204030204" pitchFamily="34" charset="0"/>
                                </a:rPr>
                                <m:t>2</m:t>
                              </m:r>
                            </m:sup>
                          </m:sSup>
                          <m:f>
                            <m:fPr>
                              <m:ctrlPr>
                                <a:rPr lang="es-ES" sz="1800" b="0" i="1" smtClean="0">
                                  <a:effectLst/>
                                  <a:latin typeface="Cambria Math" panose="02040503050406030204" pitchFamily="18" charset="0"/>
                                  <a:cs typeface="Calibri" panose="020F0502020204030204" pitchFamily="34" charset="0"/>
                                </a:rPr>
                              </m:ctrlPr>
                            </m:fPr>
                            <m:num>
                              <m:r>
                                <a:rPr lang="es-ES" sz="1800" b="0" i="1" smtClean="0">
                                  <a:effectLst/>
                                  <a:latin typeface="Cambria Math" panose="02040503050406030204" pitchFamily="18" charset="0"/>
                                  <a:cs typeface="Calibri" panose="020F0502020204030204" pitchFamily="34" charset="0"/>
                                </a:rPr>
                                <m:t>1</m:t>
                              </m:r>
                            </m:num>
                            <m:den>
                              <m:r>
                                <a:rPr lang="es-ES" sz="1800" b="0" i="1" smtClean="0">
                                  <a:effectLst/>
                                  <a:latin typeface="Cambria Math" panose="02040503050406030204" pitchFamily="18" charset="0"/>
                                  <a:cs typeface="Calibri" panose="020F0502020204030204" pitchFamily="34" charset="0"/>
                                </a:rPr>
                                <m:t>𝑔</m:t>
                              </m:r>
                            </m:den>
                          </m:f>
                        </m:e>
                      </m:rad>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m:t>
                      </m:r>
                      <m:rad>
                        <m:radPr>
                          <m:ctrlP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ctrlPr>
                        </m:radPr>
                        <m:deg>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3</m:t>
                          </m:r>
                        </m:deg>
                        <m:e>
                          <m:f>
                            <m:fPr>
                              <m:ctrlP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ctrlPr>
                                </m:sSupPr>
                                <m:e>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𝑞</m:t>
                                  </m:r>
                                </m:e>
                                <m:sup>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2</m:t>
                                  </m:r>
                                </m:sup>
                              </m:sSup>
                            </m:num>
                            <m:den>
                              <m:r>
                                <a:rPr lang="es-ES" sz="1800" b="0" i="1" smtClean="0">
                                  <a:effectLst/>
                                  <a:latin typeface="Cambria Math" panose="02040503050406030204" pitchFamily="18" charset="0"/>
                                  <a:ea typeface="Times New Roman" panose="02020603050405020304" pitchFamily="18" charset="0"/>
                                  <a:cs typeface="Calibri" panose="020F0502020204030204" pitchFamily="34" charset="0"/>
                                </a:rPr>
                                <m:t>𝑔</m:t>
                              </m:r>
                            </m:den>
                          </m:f>
                        </m:e>
                      </m:rad>
                    </m:oMath>
                  </m:oMathPara>
                </a14:m>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4" name="8 CuadroTexto">
                <a:extLst>
                  <a:ext uri="{FF2B5EF4-FFF2-40B4-BE49-F238E27FC236}">
                    <a16:creationId xmlns:a16="http://schemas.microsoft.com/office/drawing/2014/main" id="{7F18B0FF-ABA5-E30E-52A9-DD8A72FCF9D0}"/>
                  </a:ext>
                </a:extLst>
              </p:cNvPr>
              <p:cNvSpPr txBox="1">
                <a:spLocks noRot="1" noChangeAspect="1" noMove="1" noResize="1" noEditPoints="1" noAdjustHandles="1" noChangeArrowheads="1" noChangeShapeType="1" noTextEdit="1"/>
              </p:cNvSpPr>
              <p:nvPr/>
            </p:nvSpPr>
            <p:spPr>
              <a:xfrm>
                <a:off x="9516380" y="4059113"/>
                <a:ext cx="2448272" cy="931024"/>
              </a:xfrm>
              <a:prstGeom prst="rect">
                <a:avLst/>
              </a:prstGeom>
              <a:blipFill>
                <a:blip r:embed="rId7"/>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911424" y="1412777"/>
            <a:ext cx="10873208" cy="1138773"/>
          </a:xfrm>
          <a:prstGeom prst="rect">
            <a:avLst/>
          </a:prstGeom>
          <a:noFill/>
        </p:spPr>
        <p:txBody>
          <a:bodyPr wrap="square" rtlCol="0">
            <a:spAutoFit/>
          </a:bodyPr>
          <a:lstStyle/>
          <a:p>
            <a:pPr algn="ctr"/>
            <a:r>
              <a:rPr lang="es-AR" sz="2400" b="1" dirty="0"/>
              <a:t>Ejercicio Nº1</a:t>
            </a:r>
          </a:p>
          <a:p>
            <a:pPr algn="ctr"/>
            <a:r>
              <a:rPr lang="es-AR" sz="2400" b="1" dirty="0"/>
              <a:t>Aristas vivas</a:t>
            </a:r>
          </a:p>
          <a:p>
            <a:pPr algn="ctr"/>
            <a:r>
              <a:rPr lang="es-AR" sz="2000" dirty="0"/>
              <a:t>Suponiendo contracción de fondo completa y velocidad de llegada nula. Por tabla</a:t>
            </a:r>
          </a:p>
        </p:txBody>
      </p:sp>
      <p:graphicFrame>
        <p:nvGraphicFramePr>
          <p:cNvPr id="6" name="5 Diagrama"/>
          <p:cNvGraphicFramePr/>
          <p:nvPr>
            <p:extLst>
              <p:ext uri="{D42A27DB-BD31-4B8C-83A1-F6EECF244321}">
                <p14:modId xmlns:p14="http://schemas.microsoft.com/office/powerpoint/2010/main" val="2895295676"/>
              </p:ext>
            </p:extLst>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FD2D6071-CEF7-77A3-A820-F265D9706779}"/>
                  </a:ext>
                </a:extLst>
              </p:cNvPr>
              <p:cNvSpPr txBox="1"/>
              <p:nvPr/>
            </p:nvSpPr>
            <p:spPr>
              <a:xfrm>
                <a:off x="3305792" y="4457875"/>
                <a:ext cx="8604956" cy="5073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i="1" smtClean="0">
                          <a:latin typeface="Cambria Math" panose="02040503050406030204" pitchFamily="18" charset="0"/>
                        </a:rPr>
                        <m:t>𝑄</m:t>
                      </m:r>
                      <m:r>
                        <a:rPr lang="es-AR" sz="2200" i="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𝑚</m:t>
                          </m:r>
                        </m:e>
                        <m:sub>
                          <m:r>
                            <a:rPr lang="es-AR" sz="2200" i="1">
                              <a:latin typeface="Cambria Math" panose="02040503050406030204" pitchFamily="18" charset="0"/>
                            </a:rPr>
                            <m:t>𝑉𝑃</m:t>
                          </m:r>
                          <m:r>
                            <a:rPr lang="es-ES" sz="2200" b="0" i="1" smtClean="0">
                              <a:latin typeface="Cambria Math" panose="02040503050406030204" pitchFamily="18" charset="0"/>
                            </a:rPr>
                            <m:t>𝐺</m:t>
                          </m:r>
                        </m:sub>
                      </m:sSub>
                      <m:r>
                        <a:rPr lang="es-AR" sz="2200" i="0">
                          <a:latin typeface="Cambria Math" panose="02040503050406030204" pitchFamily="18" charset="0"/>
                        </a:rPr>
                        <m:t>×</m:t>
                      </m:r>
                      <m:r>
                        <a:rPr lang="es-ES" sz="2200" b="0" i="1" smtClean="0">
                          <a:latin typeface="Cambria Math" panose="02040503050406030204" pitchFamily="18" charset="0"/>
                        </a:rPr>
                        <m:t>𝑙</m:t>
                      </m:r>
                      <m:r>
                        <a:rPr lang="es-AR" sz="2200" i="0">
                          <a:latin typeface="Cambria Math" panose="02040503050406030204" pitchFamily="18" charset="0"/>
                        </a:rPr>
                        <m:t>×</m:t>
                      </m:r>
                      <m:r>
                        <a:rPr lang="es-AR" sz="2200" i="1">
                          <a:latin typeface="Cambria Math" panose="02040503050406030204" pitchFamily="18" charset="0"/>
                        </a:rPr>
                        <m:t>h</m:t>
                      </m:r>
                      <m:rad>
                        <m:radPr>
                          <m:degHide m:val="on"/>
                          <m:ctrlPr>
                            <a:rPr lang="es-AR" sz="2200" i="1">
                              <a:solidFill>
                                <a:srgbClr val="836967"/>
                              </a:solidFill>
                              <a:latin typeface="Cambria Math" panose="02040503050406030204" pitchFamily="18" charset="0"/>
                            </a:rPr>
                          </m:ctrlPr>
                        </m:radPr>
                        <m:deg/>
                        <m:e>
                          <m:r>
                            <a:rPr lang="es-AR" sz="2200" i="0">
                              <a:latin typeface="Cambria Math" panose="02040503050406030204" pitchFamily="18" charset="0"/>
                            </a:rPr>
                            <m:t>2</m:t>
                          </m:r>
                          <m:r>
                            <a:rPr lang="es-AR" sz="2200" i="1">
                              <a:latin typeface="Cambria Math" panose="02040503050406030204" pitchFamily="18" charset="0"/>
                            </a:rPr>
                            <m:t>𝑔h</m:t>
                          </m:r>
                        </m:e>
                      </m:rad>
                      <m:r>
                        <a:rPr lang="es-AR" sz="2200" i="0">
                          <a:latin typeface="Cambria Math" panose="02040503050406030204" pitchFamily="18" charset="0"/>
                        </a:rPr>
                        <m:t>=</m:t>
                      </m:r>
                      <m:r>
                        <m:rPr>
                          <m:sty m:val="p"/>
                        </m:rPr>
                        <a:rPr lang="es-ES" sz="2200" b="0" i="0" smtClean="0">
                          <a:latin typeface="Cambria Math" panose="02040503050406030204" pitchFamily="18" charset="0"/>
                        </a:rPr>
                        <m:t>q</m:t>
                      </m:r>
                      <m:r>
                        <a:rPr lang="es-ES" sz="2200" b="0" i="0" smtClean="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𝑚</m:t>
                          </m:r>
                        </m:e>
                        <m:sub>
                          <m:r>
                            <a:rPr lang="es-AR" sz="2200" i="1">
                              <a:latin typeface="Cambria Math" panose="02040503050406030204" pitchFamily="18" charset="0"/>
                            </a:rPr>
                            <m:t>𝑉𝑃</m:t>
                          </m:r>
                          <m:r>
                            <a:rPr lang="es-ES" sz="2200" i="1">
                              <a:latin typeface="Cambria Math" panose="02040503050406030204" pitchFamily="18" charset="0"/>
                            </a:rPr>
                            <m:t>𝐺</m:t>
                          </m:r>
                        </m:sub>
                      </m:sSub>
                      <m:r>
                        <a:rPr lang="es-AR" sz="2200">
                          <a:latin typeface="Cambria Math" panose="02040503050406030204" pitchFamily="18" charset="0"/>
                        </a:rPr>
                        <m:t>×</m:t>
                      </m:r>
                      <m:sSup>
                        <m:sSupPr>
                          <m:ctrlPr>
                            <a:rPr lang="es-ES" sz="2200" b="0" i="1" smtClean="0">
                              <a:latin typeface="Cambria Math" panose="02040503050406030204" pitchFamily="18" charset="0"/>
                            </a:rPr>
                          </m:ctrlPr>
                        </m:sSupPr>
                        <m:e>
                          <m:r>
                            <a:rPr lang="es-AR" sz="2200" i="1">
                              <a:latin typeface="Cambria Math" panose="02040503050406030204" pitchFamily="18" charset="0"/>
                            </a:rPr>
                            <m:t>h</m:t>
                          </m:r>
                        </m:e>
                        <m:sup>
                          <m:r>
                            <a:rPr lang="es-ES" sz="2200" b="0" i="1" smtClean="0">
                              <a:latin typeface="Cambria Math" panose="02040503050406030204" pitchFamily="18" charset="0"/>
                            </a:rPr>
                            <m:t>3/2</m:t>
                          </m:r>
                        </m:sup>
                      </m:sSup>
                      <m:rad>
                        <m:radPr>
                          <m:degHide m:val="on"/>
                          <m:ctrlPr>
                            <a:rPr lang="es-AR" sz="2200" i="1">
                              <a:solidFill>
                                <a:srgbClr val="836967"/>
                              </a:solidFill>
                              <a:latin typeface="Cambria Math" panose="02040503050406030204" pitchFamily="18" charset="0"/>
                            </a:rPr>
                          </m:ctrlPr>
                        </m:radPr>
                        <m:deg/>
                        <m:e>
                          <m:r>
                            <a:rPr lang="es-AR" sz="2200">
                              <a:latin typeface="Cambria Math" panose="02040503050406030204" pitchFamily="18" charset="0"/>
                            </a:rPr>
                            <m:t>2</m:t>
                          </m:r>
                          <m:r>
                            <a:rPr lang="es-AR" sz="2200" i="1">
                              <a:latin typeface="Cambria Math" panose="02040503050406030204" pitchFamily="18" charset="0"/>
                            </a:rPr>
                            <m:t>𝑔</m:t>
                          </m:r>
                        </m:e>
                      </m:rad>
                    </m:oMath>
                  </m:oMathPara>
                </a14:m>
                <a:endParaRPr lang="es-AR" sz="2200" dirty="0"/>
              </a:p>
            </p:txBody>
          </p:sp>
        </mc:Choice>
        <mc:Fallback xmlns="">
          <p:sp>
            <p:nvSpPr>
              <p:cNvPr id="2" name="CuadroTexto 1">
                <a:extLst>
                  <a:ext uri="{FF2B5EF4-FFF2-40B4-BE49-F238E27FC236}">
                    <a16:creationId xmlns:a16="http://schemas.microsoft.com/office/drawing/2014/main" id="{FD2D6071-CEF7-77A3-A820-F265D9706779}"/>
                  </a:ext>
                </a:extLst>
              </p:cNvPr>
              <p:cNvSpPr txBox="1">
                <a:spLocks noRot="1" noChangeAspect="1" noMove="1" noResize="1" noEditPoints="1" noAdjustHandles="1" noChangeArrowheads="1" noChangeShapeType="1" noTextEdit="1"/>
              </p:cNvSpPr>
              <p:nvPr/>
            </p:nvSpPr>
            <p:spPr>
              <a:xfrm>
                <a:off x="3305792" y="4457875"/>
                <a:ext cx="8604956" cy="507383"/>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B27349A-61EE-CB3B-3FD8-01A1ADFD4BBE}"/>
                  </a:ext>
                </a:extLst>
              </p:cNvPr>
              <p:cNvSpPr txBox="1"/>
              <p:nvPr/>
            </p:nvSpPr>
            <p:spPr>
              <a:xfrm>
                <a:off x="263352" y="2496875"/>
                <a:ext cx="3453426" cy="792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𝑛</m:t>
                      </m:r>
                      <m:r>
                        <a:rPr lang="es-AR" sz="2200" i="0">
                          <a:latin typeface="Cambria Math" panose="02040503050406030204" pitchFamily="18" charset="0"/>
                        </a:rPr>
                        <m:t>=</m:t>
                      </m:r>
                      <m:f>
                        <m:fPr>
                          <m:ctrlPr>
                            <a:rPr lang="es-ES" sz="2200" b="0" i="1" smtClean="0">
                              <a:latin typeface="Cambria Math" panose="02040503050406030204" pitchFamily="18" charset="0"/>
                            </a:rPr>
                          </m:ctrlPr>
                        </m:fPr>
                        <m:num>
                          <m:r>
                            <m:rPr>
                              <m:sty m:val="p"/>
                            </m:rPr>
                            <a:rPr lang="es-ES" sz="2200" b="0" i="0" smtClean="0">
                              <a:latin typeface="Cambria Math" panose="02040503050406030204" pitchFamily="18" charset="0"/>
                            </a:rPr>
                            <m:t>e</m:t>
                          </m:r>
                        </m:num>
                        <m:den>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h</m:t>
                              </m:r>
                            </m:e>
                            <m:sub>
                              <m:r>
                                <a:rPr lang="es-ES" sz="2200" b="0" i="1" smtClean="0">
                                  <a:latin typeface="Cambria Math" panose="02040503050406030204" pitchFamily="18" charset="0"/>
                                </a:rPr>
                                <m:t>𝑐</m:t>
                              </m:r>
                            </m:sub>
                          </m:sSub>
                        </m:den>
                      </m:f>
                      <m:r>
                        <a:rPr lang="es-AR" sz="2200" i="0">
                          <a:latin typeface="Cambria Math" panose="02040503050406030204" pitchFamily="18" charset="0"/>
                        </a:rPr>
                        <m:t>=</m:t>
                      </m:r>
                      <m:f>
                        <m:fPr>
                          <m:ctrlPr>
                            <a:rPr lang="es-ES" sz="2200" b="0" i="1" smtClean="0">
                              <a:latin typeface="Cambria Math" panose="02040503050406030204" pitchFamily="18" charset="0"/>
                            </a:rPr>
                          </m:ctrlPr>
                        </m:fPr>
                        <m:num>
                          <m:r>
                            <a:rPr lang="es-ES" sz="2200" b="0" i="0" smtClean="0">
                              <a:latin typeface="Cambria Math" panose="02040503050406030204" pitchFamily="18" charset="0"/>
                            </a:rPr>
                            <m:t>2,5 </m:t>
                          </m:r>
                          <m:r>
                            <m:rPr>
                              <m:sty m:val="p"/>
                            </m:rPr>
                            <a:rPr lang="es-ES" sz="2200" b="0" i="0" smtClean="0">
                              <a:latin typeface="Cambria Math" panose="02040503050406030204" pitchFamily="18" charset="0"/>
                            </a:rPr>
                            <m:t>m</m:t>
                          </m:r>
                        </m:num>
                        <m:den>
                          <m:r>
                            <a:rPr lang="es-ES" sz="2200" b="0" i="1" smtClean="0">
                              <a:latin typeface="Cambria Math" panose="02040503050406030204" pitchFamily="18" charset="0"/>
                            </a:rPr>
                            <m:t>0,36 </m:t>
                          </m:r>
                          <m:r>
                            <a:rPr lang="es-ES" sz="2200" b="0" i="1" smtClean="0">
                              <a:latin typeface="Cambria Math" panose="02040503050406030204" pitchFamily="18" charset="0"/>
                            </a:rPr>
                            <m:t>𝑚</m:t>
                          </m:r>
                        </m:den>
                      </m:f>
                      <m:r>
                        <a:rPr lang="es-ES" sz="2200" b="0" i="1" smtClean="0">
                          <a:latin typeface="Cambria Math" panose="02040503050406030204" pitchFamily="18" charset="0"/>
                        </a:rPr>
                        <m:t>=</m:t>
                      </m:r>
                      <m:r>
                        <a:rPr lang="es-ES" sz="2200" b="0" i="0" smtClean="0">
                          <a:latin typeface="Cambria Math" panose="02040503050406030204" pitchFamily="18" charset="0"/>
                        </a:rPr>
                        <m:t>6,85</m:t>
                      </m:r>
                      <m:r>
                        <a:rPr lang="es-ES" sz="2200" b="0" i="1" smtClean="0">
                          <a:latin typeface="Cambria Math" panose="02040503050406030204" pitchFamily="18" charset="0"/>
                        </a:rPr>
                        <m:t> </m:t>
                      </m:r>
                      <m:r>
                        <a:rPr lang="es-AR" sz="2200" i="1">
                          <a:latin typeface="Cambria Math" panose="02040503050406030204" pitchFamily="18" charset="0"/>
                        </a:rPr>
                        <m:t>𝑚</m:t>
                      </m:r>
                    </m:oMath>
                  </m:oMathPara>
                </a14:m>
                <a:endParaRPr lang="es-AR" sz="2200" dirty="0"/>
              </a:p>
            </p:txBody>
          </p:sp>
        </mc:Choice>
        <mc:Fallback xmlns="">
          <p:sp>
            <p:nvSpPr>
              <p:cNvPr id="5" name="CuadroTexto 4">
                <a:extLst>
                  <a:ext uri="{FF2B5EF4-FFF2-40B4-BE49-F238E27FC236}">
                    <a16:creationId xmlns:a16="http://schemas.microsoft.com/office/drawing/2014/main" id="{FB27349A-61EE-CB3B-3FD8-01A1ADFD4BBE}"/>
                  </a:ext>
                </a:extLst>
              </p:cNvPr>
              <p:cNvSpPr txBox="1">
                <a:spLocks noRot="1" noChangeAspect="1" noMove="1" noResize="1" noEditPoints="1" noAdjustHandles="1" noChangeArrowheads="1" noChangeShapeType="1" noTextEdit="1"/>
              </p:cNvSpPr>
              <p:nvPr/>
            </p:nvSpPr>
            <p:spPr>
              <a:xfrm>
                <a:off x="263352" y="2496875"/>
                <a:ext cx="3453426" cy="792461"/>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F030AC79-24BC-E4A7-F7E3-6A562E38BB8B}"/>
                  </a:ext>
                </a:extLst>
              </p:cNvPr>
              <p:cNvSpPr txBox="1"/>
              <p:nvPr/>
            </p:nvSpPr>
            <p:spPr>
              <a:xfrm>
                <a:off x="911424" y="5313983"/>
                <a:ext cx="10009112" cy="9335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i="1" smtClean="0">
                          <a:latin typeface="Cambria Math" panose="02040503050406030204" pitchFamily="18" charset="0"/>
                        </a:rPr>
                        <m:t>h</m:t>
                      </m:r>
                      <m:r>
                        <a:rPr lang="es-AR" sz="2200" i="0">
                          <a:latin typeface="Cambria Math" panose="02040503050406030204" pitchFamily="18" charset="0"/>
                        </a:rPr>
                        <m:t>=</m:t>
                      </m:r>
                      <m:sSup>
                        <m:sSupPr>
                          <m:ctrlPr>
                            <a:rPr lang="es-ES" sz="2200" b="0" i="1" smtClean="0">
                              <a:latin typeface="Cambria Math" panose="02040503050406030204" pitchFamily="18" charset="0"/>
                            </a:rPr>
                          </m:ctrlPr>
                        </m:sSupPr>
                        <m:e>
                          <m:d>
                            <m:dPr>
                              <m:ctrlPr>
                                <a:rPr lang="es-ES" sz="2200" b="0" i="1" smtClean="0">
                                  <a:latin typeface="Cambria Math" panose="02040503050406030204" pitchFamily="18" charset="0"/>
                                </a:rPr>
                              </m:ctrlPr>
                            </m:dPr>
                            <m:e>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𝑞</m:t>
                                  </m:r>
                                </m:num>
                                <m:den>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𝑚</m:t>
                                      </m:r>
                                    </m:e>
                                    <m:sub>
                                      <m:r>
                                        <a:rPr lang="es-ES" sz="2200" b="0" i="1" smtClean="0">
                                          <a:latin typeface="Cambria Math" panose="02040503050406030204" pitchFamily="18" charset="0"/>
                                        </a:rPr>
                                        <m:t>𝑉𝑃𝐺</m:t>
                                      </m:r>
                                    </m:sub>
                                  </m:sSub>
                                  <m:r>
                                    <a:rPr lang="es-ES" sz="2200" b="0" i="1" smtClean="0">
                                      <a:latin typeface="Cambria Math" panose="02040503050406030204" pitchFamily="18" charset="0"/>
                                    </a:rPr>
                                    <m:t>·</m:t>
                                  </m:r>
                                  <m:rad>
                                    <m:radPr>
                                      <m:degHide m:val="on"/>
                                      <m:ctrlPr>
                                        <a:rPr lang="es-AR" sz="2200" i="1">
                                          <a:solidFill>
                                            <a:srgbClr val="836967"/>
                                          </a:solidFill>
                                          <a:latin typeface="Cambria Math" panose="02040503050406030204" pitchFamily="18" charset="0"/>
                                        </a:rPr>
                                      </m:ctrlPr>
                                    </m:radPr>
                                    <m:deg/>
                                    <m:e>
                                      <m:r>
                                        <a:rPr lang="es-AR" sz="2200">
                                          <a:latin typeface="Cambria Math" panose="02040503050406030204" pitchFamily="18" charset="0"/>
                                        </a:rPr>
                                        <m:t>2</m:t>
                                      </m:r>
                                      <m:r>
                                        <a:rPr lang="es-AR" sz="2200" i="1">
                                          <a:latin typeface="Cambria Math" panose="02040503050406030204" pitchFamily="18" charset="0"/>
                                        </a:rPr>
                                        <m:t>𝑔</m:t>
                                      </m:r>
                                    </m:e>
                                  </m:rad>
                                </m:den>
                              </m:f>
                            </m:e>
                          </m:d>
                        </m:e>
                        <m:sup>
                          <m:r>
                            <a:rPr lang="es-ES" sz="2200" b="0" i="1" smtClean="0">
                              <a:latin typeface="Cambria Math" panose="02040503050406030204" pitchFamily="18" charset="0"/>
                            </a:rPr>
                            <m:t>2/3</m:t>
                          </m:r>
                        </m:sup>
                      </m:sSup>
                      <m:r>
                        <a:rPr lang="es-AR" sz="2200" i="0">
                          <a:latin typeface="Cambria Math" panose="02040503050406030204" pitchFamily="18" charset="0"/>
                        </a:rPr>
                        <m:t>=</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r>
                                    <a:rPr lang="es-ES" sz="2200" i="1">
                                      <a:latin typeface="Cambria Math" panose="02040503050406030204" pitchFamily="18" charset="0"/>
                                    </a:rPr>
                                    <m:t>𝑞</m:t>
                                  </m:r>
                                </m:num>
                                <m:den>
                                  <m:r>
                                    <a:rPr lang="es-ES" sz="2200" b="0" i="1" smtClean="0">
                                      <a:latin typeface="Cambria Math" panose="02040503050406030204" pitchFamily="18" charset="0"/>
                                    </a:rPr>
                                    <m:t>0,321</m:t>
                                  </m:r>
                                  <m:r>
                                    <a:rPr lang="es-ES" sz="2200" i="1">
                                      <a:latin typeface="Cambria Math" panose="02040503050406030204" pitchFamily="18" charset="0"/>
                                    </a:rPr>
                                    <m:t>·</m:t>
                                  </m:r>
                                  <m:rad>
                                    <m:radPr>
                                      <m:degHide m:val="on"/>
                                      <m:ctrlPr>
                                        <a:rPr lang="es-AR" sz="2200" i="1">
                                          <a:solidFill>
                                            <a:srgbClr val="836967"/>
                                          </a:solidFill>
                                          <a:latin typeface="Cambria Math" panose="02040503050406030204" pitchFamily="18" charset="0"/>
                                        </a:rPr>
                                      </m:ctrlPr>
                                    </m:radPr>
                                    <m:deg/>
                                    <m:e>
                                      <m:r>
                                        <a:rPr lang="es-AR" sz="2200">
                                          <a:latin typeface="Cambria Math" panose="02040503050406030204" pitchFamily="18" charset="0"/>
                                        </a:rPr>
                                        <m:t>2</m:t>
                                      </m:r>
                                      <m:r>
                                        <a:rPr lang="es-ES" sz="2200" b="0" i="1" smtClean="0">
                                          <a:latin typeface="Cambria Math" panose="02040503050406030204" pitchFamily="18" charset="0"/>
                                        </a:rPr>
                                        <m:t>·9,81</m:t>
                                      </m:r>
                                      <m:r>
                                        <a:rPr lang="es-ES" sz="2200" b="0" i="1" smtClean="0">
                                          <a:latin typeface="Cambria Math" panose="02040503050406030204" pitchFamily="18" charset="0"/>
                                        </a:rPr>
                                        <m:t>𝑚</m:t>
                                      </m:r>
                                      <m:r>
                                        <a:rPr lang="es-ES" sz="2200" b="0" i="1" smtClean="0">
                                          <a:latin typeface="Cambria Math" panose="02040503050406030204" pitchFamily="18" charset="0"/>
                                        </a:rPr>
                                        <m:t>/</m:t>
                                      </m:r>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𝑠</m:t>
                                          </m:r>
                                        </m:e>
                                        <m:sup>
                                          <m:r>
                                            <a:rPr lang="es-ES" sz="2200" b="0" i="1" smtClean="0">
                                              <a:latin typeface="Cambria Math" panose="02040503050406030204" pitchFamily="18" charset="0"/>
                                            </a:rPr>
                                            <m:t>2</m:t>
                                          </m:r>
                                        </m:sup>
                                      </m:sSup>
                                    </m:e>
                                  </m:rad>
                                </m:den>
                              </m:f>
                            </m:e>
                          </m:d>
                        </m:e>
                        <m:sup>
                          <m:r>
                            <a:rPr lang="es-ES" sz="2200" i="1">
                              <a:latin typeface="Cambria Math" panose="02040503050406030204" pitchFamily="18" charset="0"/>
                            </a:rPr>
                            <m:t>2/3</m:t>
                          </m:r>
                        </m:sup>
                      </m:sSup>
                      <m:r>
                        <a:rPr lang="es-AR" sz="2200" i="0">
                          <a:latin typeface="Cambria Math" panose="02040503050406030204" pitchFamily="18" charset="0"/>
                        </a:rPr>
                        <m:t>=</m:t>
                      </m:r>
                      <m:r>
                        <a:rPr lang="es-ES" sz="2200" b="0" i="0" smtClean="0">
                          <a:latin typeface="Cambria Math" panose="02040503050406030204" pitchFamily="18" charset="0"/>
                        </a:rPr>
                        <m:t>0,62 </m:t>
                      </m:r>
                      <m:r>
                        <a:rPr lang="es-AR" sz="2200" i="1">
                          <a:latin typeface="Cambria Math" panose="02040503050406030204" pitchFamily="18" charset="0"/>
                        </a:rPr>
                        <m:t>𝑚</m:t>
                      </m:r>
                    </m:oMath>
                  </m:oMathPara>
                </a14:m>
                <a:endParaRPr lang="es-AR" sz="2200" dirty="0"/>
              </a:p>
            </p:txBody>
          </p:sp>
        </mc:Choice>
        <mc:Fallback xmlns="">
          <p:sp>
            <p:nvSpPr>
              <p:cNvPr id="10" name="CuadroTexto 9">
                <a:extLst>
                  <a:ext uri="{FF2B5EF4-FFF2-40B4-BE49-F238E27FC236}">
                    <a16:creationId xmlns:a16="http://schemas.microsoft.com/office/drawing/2014/main" id="{F030AC79-24BC-E4A7-F7E3-6A562E38BB8B}"/>
                  </a:ext>
                </a:extLst>
              </p:cNvPr>
              <p:cNvSpPr txBox="1">
                <a:spLocks noRot="1" noChangeAspect="1" noMove="1" noResize="1" noEditPoints="1" noAdjustHandles="1" noChangeArrowheads="1" noChangeShapeType="1" noTextEdit="1"/>
              </p:cNvSpPr>
              <p:nvPr/>
            </p:nvSpPr>
            <p:spPr>
              <a:xfrm>
                <a:off x="911424" y="5313983"/>
                <a:ext cx="10009112" cy="933589"/>
              </a:xfrm>
              <a:prstGeom prst="rect">
                <a:avLst/>
              </a:prstGeom>
              <a:blipFill>
                <a:blip r:embed="rId9"/>
                <a:stretch>
                  <a:fillRect/>
                </a:stretch>
              </a:blipFill>
            </p:spPr>
            <p:txBody>
              <a:bodyPr/>
              <a:lstStyle/>
              <a:p>
                <a:r>
                  <a:rPr lang="es-AR">
                    <a:noFill/>
                  </a:rPr>
                  <a:t> </a:t>
                </a:r>
              </a:p>
            </p:txBody>
          </p:sp>
        </mc:Fallback>
      </mc:AlternateContent>
      <p:graphicFrame>
        <p:nvGraphicFramePr>
          <p:cNvPr id="3" name="Tabla 3">
            <a:extLst>
              <a:ext uri="{FF2B5EF4-FFF2-40B4-BE49-F238E27FC236}">
                <a16:creationId xmlns:a16="http://schemas.microsoft.com/office/drawing/2014/main" id="{0E97BACB-93B1-65A4-387D-B7774601494C}"/>
              </a:ext>
            </a:extLst>
          </p:cNvPr>
          <p:cNvGraphicFramePr>
            <a:graphicFrameLocks noGrp="1"/>
          </p:cNvGraphicFramePr>
          <p:nvPr>
            <p:extLst>
              <p:ext uri="{D42A27DB-BD31-4B8C-83A1-F6EECF244321}">
                <p14:modId xmlns:p14="http://schemas.microsoft.com/office/powerpoint/2010/main" val="356822517"/>
              </p:ext>
            </p:extLst>
          </p:nvPr>
        </p:nvGraphicFramePr>
        <p:xfrm>
          <a:off x="3791944" y="2625791"/>
          <a:ext cx="7632652" cy="1483360"/>
        </p:xfrm>
        <a:graphic>
          <a:graphicData uri="http://schemas.openxmlformats.org/drawingml/2006/table">
            <a:tbl>
              <a:tblPr firstRow="1" bandRow="1">
                <a:tableStyleId>{5C22544A-7EE6-4342-B048-85BDC9FD1C3A}</a:tableStyleId>
              </a:tblPr>
              <a:tblGrid>
                <a:gridCol w="2160040">
                  <a:extLst>
                    <a:ext uri="{9D8B030D-6E8A-4147-A177-3AD203B41FA5}">
                      <a16:colId xmlns:a16="http://schemas.microsoft.com/office/drawing/2014/main" val="1487246515"/>
                    </a:ext>
                  </a:extLst>
                </a:gridCol>
                <a:gridCol w="912102">
                  <a:extLst>
                    <a:ext uri="{9D8B030D-6E8A-4147-A177-3AD203B41FA5}">
                      <a16:colId xmlns:a16="http://schemas.microsoft.com/office/drawing/2014/main" val="4294254983"/>
                    </a:ext>
                  </a:extLst>
                </a:gridCol>
                <a:gridCol w="912102">
                  <a:extLst>
                    <a:ext uri="{9D8B030D-6E8A-4147-A177-3AD203B41FA5}">
                      <a16:colId xmlns:a16="http://schemas.microsoft.com/office/drawing/2014/main" val="1992938108"/>
                    </a:ext>
                  </a:extLst>
                </a:gridCol>
                <a:gridCol w="912102">
                  <a:extLst>
                    <a:ext uri="{9D8B030D-6E8A-4147-A177-3AD203B41FA5}">
                      <a16:colId xmlns:a16="http://schemas.microsoft.com/office/drawing/2014/main" val="4023630201"/>
                    </a:ext>
                  </a:extLst>
                </a:gridCol>
                <a:gridCol w="912102">
                  <a:extLst>
                    <a:ext uri="{9D8B030D-6E8A-4147-A177-3AD203B41FA5}">
                      <a16:colId xmlns:a16="http://schemas.microsoft.com/office/drawing/2014/main" val="2446026470"/>
                    </a:ext>
                  </a:extLst>
                </a:gridCol>
                <a:gridCol w="912102">
                  <a:extLst>
                    <a:ext uri="{9D8B030D-6E8A-4147-A177-3AD203B41FA5}">
                      <a16:colId xmlns:a16="http://schemas.microsoft.com/office/drawing/2014/main" val="1141345367"/>
                    </a:ext>
                  </a:extLst>
                </a:gridCol>
                <a:gridCol w="912102">
                  <a:extLst>
                    <a:ext uri="{9D8B030D-6E8A-4147-A177-3AD203B41FA5}">
                      <a16:colId xmlns:a16="http://schemas.microsoft.com/office/drawing/2014/main" val="1306255719"/>
                    </a:ext>
                  </a:extLst>
                </a:gridCol>
              </a:tblGrid>
              <a:tr h="370840">
                <a:tc>
                  <a:txBody>
                    <a:bodyPr/>
                    <a:lstStyle/>
                    <a:p>
                      <a:endParaRPr lang="es-A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6">
                  <a:txBody>
                    <a:bodyPr/>
                    <a:lstStyle/>
                    <a:p>
                      <a:pPr algn="ctr"/>
                      <a:r>
                        <a:rPr lang="es-ES" dirty="0"/>
                        <a:t>n </a:t>
                      </a:r>
                      <a:endParaRPr lang="es-AR" dirty="0"/>
                    </a:p>
                  </a:txBody>
                  <a:tcPr>
                    <a:lnL w="12700" cmpd="sng">
                      <a:noFill/>
                    </a:lnL>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1424991552"/>
                  </a:ext>
                </a:extLst>
              </a:tr>
              <a:tr h="370840">
                <a:tc>
                  <a:txBody>
                    <a:bodyPr/>
                    <a:lstStyle/>
                    <a:p>
                      <a:pPr algn="ctr"/>
                      <a:r>
                        <a:rPr lang="es-ES" dirty="0"/>
                        <a:t>m</a:t>
                      </a:r>
                      <a:endParaRPr lang="es-AR" dirty="0"/>
                    </a:p>
                  </a:txBody>
                  <a:tcPr>
                    <a:lnT w="38100" cmpd="sng">
                      <a:noFill/>
                    </a:lnT>
                  </a:tcPr>
                </a:tc>
                <a:tc>
                  <a:txBody>
                    <a:bodyPr/>
                    <a:lstStyle/>
                    <a:p>
                      <a:pPr algn="ctr"/>
                      <a:r>
                        <a:rPr lang="es-ES" dirty="0"/>
                        <a:t>3,5</a:t>
                      </a:r>
                      <a:endParaRPr lang="es-AR" dirty="0"/>
                    </a:p>
                  </a:txBody>
                  <a:tcPr/>
                </a:tc>
                <a:tc>
                  <a:txBody>
                    <a:bodyPr/>
                    <a:lstStyle/>
                    <a:p>
                      <a:pPr algn="ctr"/>
                      <a:r>
                        <a:rPr lang="es-ES" dirty="0"/>
                        <a:t>5</a:t>
                      </a:r>
                      <a:endParaRPr lang="es-AR" dirty="0"/>
                    </a:p>
                  </a:txBody>
                  <a:tcPr/>
                </a:tc>
                <a:tc>
                  <a:txBody>
                    <a:bodyPr/>
                    <a:lstStyle/>
                    <a:p>
                      <a:pPr algn="ctr"/>
                      <a:r>
                        <a:rPr lang="es-ES" dirty="0"/>
                        <a:t>7,5</a:t>
                      </a:r>
                      <a:endParaRPr lang="es-AR" dirty="0"/>
                    </a:p>
                  </a:txBody>
                  <a:tcPr/>
                </a:tc>
                <a:tc>
                  <a:txBody>
                    <a:bodyPr/>
                    <a:lstStyle/>
                    <a:p>
                      <a:pPr algn="ctr"/>
                      <a:r>
                        <a:rPr lang="es-ES" dirty="0"/>
                        <a:t>10</a:t>
                      </a:r>
                      <a:endParaRPr lang="es-AR" dirty="0"/>
                    </a:p>
                  </a:txBody>
                  <a:tcPr/>
                </a:tc>
                <a:tc>
                  <a:txBody>
                    <a:bodyPr/>
                    <a:lstStyle/>
                    <a:p>
                      <a:pPr algn="ctr"/>
                      <a:r>
                        <a:rPr lang="es-ES" dirty="0"/>
                        <a:t>12,5</a:t>
                      </a:r>
                      <a:endParaRPr lang="es-AR" dirty="0"/>
                    </a:p>
                  </a:txBody>
                  <a:tcPr/>
                </a:tc>
                <a:tc>
                  <a:txBody>
                    <a:bodyPr/>
                    <a:lstStyle/>
                    <a:p>
                      <a:pPr algn="ctr"/>
                      <a:r>
                        <a:rPr lang="es-ES" dirty="0"/>
                        <a:t>15</a:t>
                      </a:r>
                      <a:endParaRPr lang="es-AR" dirty="0"/>
                    </a:p>
                  </a:txBody>
                  <a:tcPr/>
                </a:tc>
                <a:extLst>
                  <a:ext uri="{0D108BD9-81ED-4DB2-BD59-A6C34878D82A}">
                    <a16:rowId xmlns:a16="http://schemas.microsoft.com/office/drawing/2014/main" val="902798783"/>
                  </a:ext>
                </a:extLst>
              </a:tr>
              <a:tr h="370840">
                <a:tc>
                  <a:txBody>
                    <a:bodyPr/>
                    <a:lstStyle/>
                    <a:p>
                      <a:r>
                        <a:rPr lang="es-ES" dirty="0"/>
                        <a:t>Arista redondeada</a:t>
                      </a:r>
                      <a:endParaRPr lang="es-AR" dirty="0"/>
                    </a:p>
                  </a:txBody>
                  <a:tcPr/>
                </a:tc>
                <a:tc>
                  <a:txBody>
                    <a:bodyPr/>
                    <a:lstStyle/>
                    <a:p>
                      <a:pPr algn="ctr"/>
                      <a:r>
                        <a:rPr lang="es-ES" dirty="0"/>
                        <a:t>0,381</a:t>
                      </a:r>
                      <a:endParaRPr lang="es-AR" dirty="0"/>
                    </a:p>
                  </a:txBody>
                  <a:tcPr/>
                </a:tc>
                <a:tc>
                  <a:txBody>
                    <a:bodyPr/>
                    <a:lstStyle/>
                    <a:p>
                      <a:pPr algn="ctr"/>
                      <a:r>
                        <a:rPr lang="es-ES" dirty="0"/>
                        <a:t>0,375</a:t>
                      </a:r>
                      <a:endParaRPr lang="es-AR" dirty="0"/>
                    </a:p>
                  </a:txBody>
                  <a:tcPr/>
                </a:tc>
                <a:tc>
                  <a:txBody>
                    <a:bodyPr/>
                    <a:lstStyle/>
                    <a:p>
                      <a:pPr algn="ctr"/>
                      <a:r>
                        <a:rPr lang="es-ES" dirty="0"/>
                        <a:t>0,374</a:t>
                      </a:r>
                      <a:endParaRPr lang="es-AR" dirty="0"/>
                    </a:p>
                  </a:txBody>
                  <a:tcPr/>
                </a:tc>
                <a:tc>
                  <a:txBody>
                    <a:bodyPr/>
                    <a:lstStyle/>
                    <a:p>
                      <a:pPr algn="ctr"/>
                      <a:r>
                        <a:rPr lang="es-ES" dirty="0"/>
                        <a:t>0,37</a:t>
                      </a:r>
                      <a:endParaRPr lang="es-AR" dirty="0"/>
                    </a:p>
                  </a:txBody>
                  <a:tcPr/>
                </a:tc>
                <a:tc>
                  <a:txBody>
                    <a:bodyPr/>
                    <a:lstStyle/>
                    <a:p>
                      <a:pPr algn="ctr"/>
                      <a:r>
                        <a:rPr lang="es-ES" dirty="0"/>
                        <a:t>0,366</a:t>
                      </a:r>
                      <a:endParaRPr lang="es-AR" dirty="0"/>
                    </a:p>
                  </a:txBody>
                  <a:tcPr/>
                </a:tc>
                <a:tc>
                  <a:txBody>
                    <a:bodyPr/>
                    <a:lstStyle/>
                    <a:p>
                      <a:pPr algn="ctr"/>
                      <a:r>
                        <a:rPr lang="es-ES" dirty="0"/>
                        <a:t>0,362</a:t>
                      </a:r>
                      <a:endParaRPr lang="es-AR" dirty="0"/>
                    </a:p>
                  </a:txBody>
                  <a:tcPr/>
                </a:tc>
                <a:extLst>
                  <a:ext uri="{0D108BD9-81ED-4DB2-BD59-A6C34878D82A}">
                    <a16:rowId xmlns:a16="http://schemas.microsoft.com/office/drawing/2014/main" val="3969324967"/>
                  </a:ext>
                </a:extLst>
              </a:tr>
              <a:tr h="370840">
                <a:tc>
                  <a:txBody>
                    <a:bodyPr/>
                    <a:lstStyle/>
                    <a:p>
                      <a:r>
                        <a:rPr lang="es-ES" dirty="0"/>
                        <a:t>Arista viva</a:t>
                      </a:r>
                      <a:endParaRPr lang="es-AR" dirty="0"/>
                    </a:p>
                  </a:txBody>
                  <a:tcPr/>
                </a:tc>
                <a:tc>
                  <a:txBody>
                    <a:bodyPr/>
                    <a:lstStyle/>
                    <a:p>
                      <a:pPr algn="ctr"/>
                      <a:r>
                        <a:rPr lang="es-ES" dirty="0"/>
                        <a:t>-----</a:t>
                      </a:r>
                      <a:endParaRPr lang="es-AR" dirty="0"/>
                    </a:p>
                  </a:txBody>
                  <a:tcPr/>
                </a:tc>
                <a:tc>
                  <a:txBody>
                    <a:bodyPr/>
                    <a:lstStyle/>
                    <a:p>
                      <a:pPr algn="ctr"/>
                      <a:r>
                        <a:rPr lang="es-ES" dirty="0"/>
                        <a:t>0,322</a:t>
                      </a:r>
                      <a:endParaRPr lang="es-AR" dirty="0"/>
                    </a:p>
                  </a:txBody>
                  <a:tcPr/>
                </a:tc>
                <a:tc>
                  <a:txBody>
                    <a:bodyPr/>
                    <a:lstStyle/>
                    <a:p>
                      <a:pPr algn="ctr"/>
                      <a:r>
                        <a:rPr lang="es-ES" dirty="0"/>
                        <a:t>0,32</a:t>
                      </a:r>
                      <a:endParaRPr lang="es-AR" dirty="0"/>
                    </a:p>
                  </a:txBody>
                  <a:tcPr/>
                </a:tc>
                <a:tc>
                  <a:txBody>
                    <a:bodyPr/>
                    <a:lstStyle/>
                    <a:p>
                      <a:pPr algn="ctr"/>
                      <a:r>
                        <a:rPr lang="es-ES" dirty="0"/>
                        <a:t>0,317</a:t>
                      </a:r>
                      <a:endParaRPr lang="es-AR" dirty="0"/>
                    </a:p>
                  </a:txBody>
                  <a:tcPr/>
                </a:tc>
                <a:tc>
                  <a:txBody>
                    <a:bodyPr/>
                    <a:lstStyle/>
                    <a:p>
                      <a:pPr algn="ctr"/>
                      <a:r>
                        <a:rPr lang="es-ES" dirty="0"/>
                        <a:t>0,315</a:t>
                      </a:r>
                      <a:endParaRPr lang="es-AR" dirty="0"/>
                    </a:p>
                  </a:txBody>
                  <a:tcPr/>
                </a:tc>
                <a:tc>
                  <a:txBody>
                    <a:bodyPr/>
                    <a:lstStyle/>
                    <a:p>
                      <a:pPr algn="ctr"/>
                      <a:r>
                        <a:rPr lang="es-ES" dirty="0"/>
                        <a:t>0,311</a:t>
                      </a:r>
                      <a:endParaRPr lang="es-AR" dirty="0"/>
                    </a:p>
                  </a:txBody>
                  <a:tcPr/>
                </a:tc>
                <a:extLst>
                  <a:ext uri="{0D108BD9-81ED-4DB2-BD59-A6C34878D82A}">
                    <a16:rowId xmlns:a16="http://schemas.microsoft.com/office/drawing/2014/main" val="1073916366"/>
                  </a:ext>
                </a:extLst>
              </a:tr>
            </a:tbl>
          </a:graphicData>
        </a:graphic>
      </p:graphicFrame>
      <p:graphicFrame>
        <p:nvGraphicFramePr>
          <p:cNvPr id="4" name="Tabla 8">
            <a:extLst>
              <a:ext uri="{FF2B5EF4-FFF2-40B4-BE49-F238E27FC236}">
                <a16:creationId xmlns:a16="http://schemas.microsoft.com/office/drawing/2014/main" id="{8B7BCA68-FEF3-EC67-88AD-A14623E0C3A1}"/>
              </a:ext>
            </a:extLst>
          </p:cNvPr>
          <p:cNvGraphicFramePr>
            <a:graphicFrameLocks noGrp="1"/>
          </p:cNvGraphicFramePr>
          <p:nvPr>
            <p:extLst>
              <p:ext uri="{D42A27DB-BD31-4B8C-83A1-F6EECF244321}">
                <p14:modId xmlns:p14="http://schemas.microsoft.com/office/powerpoint/2010/main" val="1453032272"/>
              </p:ext>
            </p:extLst>
          </p:nvPr>
        </p:nvGraphicFramePr>
        <p:xfrm>
          <a:off x="426117" y="3334126"/>
          <a:ext cx="3127896" cy="1483360"/>
        </p:xfrm>
        <a:graphic>
          <a:graphicData uri="http://schemas.openxmlformats.org/drawingml/2006/table">
            <a:tbl>
              <a:tblPr firstRow="1" bandRow="1">
                <a:tableStyleId>{5C22544A-7EE6-4342-B048-85BDC9FD1C3A}</a:tableStyleId>
              </a:tblPr>
              <a:tblGrid>
                <a:gridCol w="1563948">
                  <a:extLst>
                    <a:ext uri="{9D8B030D-6E8A-4147-A177-3AD203B41FA5}">
                      <a16:colId xmlns:a16="http://schemas.microsoft.com/office/drawing/2014/main" val="3961439715"/>
                    </a:ext>
                  </a:extLst>
                </a:gridCol>
                <a:gridCol w="1563948">
                  <a:extLst>
                    <a:ext uri="{9D8B030D-6E8A-4147-A177-3AD203B41FA5}">
                      <a16:colId xmlns:a16="http://schemas.microsoft.com/office/drawing/2014/main" val="906028049"/>
                    </a:ext>
                  </a:extLst>
                </a:gridCol>
              </a:tblGrid>
              <a:tr h="370840">
                <a:tc>
                  <a:txBody>
                    <a:bodyPr/>
                    <a:lstStyle/>
                    <a:p>
                      <a:pPr algn="ctr"/>
                      <a:r>
                        <a:rPr lang="es-ES" dirty="0"/>
                        <a:t>n</a:t>
                      </a:r>
                      <a:endParaRPr lang="es-AR" dirty="0"/>
                    </a:p>
                  </a:txBody>
                  <a:tcPr/>
                </a:tc>
                <a:tc>
                  <a:txBody>
                    <a:bodyPr/>
                    <a:lstStyle/>
                    <a:p>
                      <a:pPr algn="ctr"/>
                      <a:r>
                        <a:rPr lang="es-ES" dirty="0"/>
                        <a:t>m</a:t>
                      </a:r>
                      <a:endParaRPr lang="es-AR" dirty="0"/>
                    </a:p>
                  </a:txBody>
                  <a:tcPr/>
                </a:tc>
                <a:extLst>
                  <a:ext uri="{0D108BD9-81ED-4DB2-BD59-A6C34878D82A}">
                    <a16:rowId xmlns:a16="http://schemas.microsoft.com/office/drawing/2014/main" val="1710402355"/>
                  </a:ext>
                </a:extLst>
              </a:tr>
              <a:tr h="370840">
                <a:tc>
                  <a:txBody>
                    <a:bodyPr/>
                    <a:lstStyle/>
                    <a:p>
                      <a:pPr algn="ctr"/>
                      <a:r>
                        <a:rPr lang="es-ES" dirty="0"/>
                        <a:t>5</a:t>
                      </a:r>
                      <a:endParaRPr lang="es-AR" dirty="0"/>
                    </a:p>
                  </a:txBody>
                  <a:tcPr/>
                </a:tc>
                <a:tc>
                  <a:txBody>
                    <a:bodyPr/>
                    <a:lstStyle/>
                    <a:p>
                      <a:pPr algn="ctr"/>
                      <a:r>
                        <a:rPr lang="es-ES" dirty="0"/>
                        <a:t>0,322</a:t>
                      </a:r>
                      <a:endParaRPr lang="es-AR" dirty="0"/>
                    </a:p>
                  </a:txBody>
                  <a:tcPr/>
                </a:tc>
                <a:extLst>
                  <a:ext uri="{0D108BD9-81ED-4DB2-BD59-A6C34878D82A}">
                    <a16:rowId xmlns:a16="http://schemas.microsoft.com/office/drawing/2014/main" val="2753346341"/>
                  </a:ext>
                </a:extLst>
              </a:tr>
              <a:tr h="370840">
                <a:tc>
                  <a:txBody>
                    <a:bodyPr/>
                    <a:lstStyle/>
                    <a:p>
                      <a:pPr algn="ctr"/>
                      <a:r>
                        <a:rPr lang="es-ES" dirty="0"/>
                        <a:t>7,5</a:t>
                      </a:r>
                      <a:endParaRPr lang="es-AR" dirty="0"/>
                    </a:p>
                  </a:txBody>
                  <a:tcPr/>
                </a:tc>
                <a:tc>
                  <a:txBody>
                    <a:bodyPr/>
                    <a:lstStyle/>
                    <a:p>
                      <a:pPr algn="ctr"/>
                      <a:r>
                        <a:rPr lang="es-ES" dirty="0"/>
                        <a:t>0,32</a:t>
                      </a:r>
                      <a:endParaRPr lang="es-AR" dirty="0"/>
                    </a:p>
                  </a:txBody>
                  <a:tcPr/>
                </a:tc>
                <a:extLst>
                  <a:ext uri="{0D108BD9-81ED-4DB2-BD59-A6C34878D82A}">
                    <a16:rowId xmlns:a16="http://schemas.microsoft.com/office/drawing/2014/main" val="1310480686"/>
                  </a:ext>
                </a:extLst>
              </a:tr>
              <a:tr h="370840">
                <a:tc>
                  <a:txBody>
                    <a:bodyPr/>
                    <a:lstStyle/>
                    <a:p>
                      <a:pPr algn="ctr"/>
                      <a:r>
                        <a:rPr lang="es-ES" dirty="0"/>
                        <a:t>6,85</a:t>
                      </a:r>
                      <a:endParaRPr lang="es-AR" dirty="0"/>
                    </a:p>
                  </a:txBody>
                  <a:tcPr/>
                </a:tc>
                <a:tc>
                  <a:txBody>
                    <a:bodyPr/>
                    <a:lstStyle/>
                    <a:p>
                      <a:pPr algn="ctr"/>
                      <a:r>
                        <a:rPr lang="es-ES" dirty="0"/>
                        <a:t>0,321</a:t>
                      </a:r>
                      <a:endParaRPr lang="es-AR" dirty="0"/>
                    </a:p>
                  </a:txBody>
                  <a:tcPr/>
                </a:tc>
                <a:extLst>
                  <a:ext uri="{0D108BD9-81ED-4DB2-BD59-A6C34878D82A}">
                    <a16:rowId xmlns:a16="http://schemas.microsoft.com/office/drawing/2014/main" val="3262963641"/>
                  </a:ext>
                </a:extLst>
              </a:tr>
            </a:tbl>
          </a:graphicData>
        </a:graphic>
      </p:graphicFrame>
    </p:spTree>
    <p:extLst>
      <p:ext uri="{BB962C8B-B14F-4D97-AF65-F5344CB8AC3E}">
        <p14:creationId xmlns:p14="http://schemas.microsoft.com/office/powerpoint/2010/main" val="392365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911424" y="1412777"/>
            <a:ext cx="10873208" cy="1138773"/>
          </a:xfrm>
          <a:prstGeom prst="rect">
            <a:avLst/>
          </a:prstGeom>
          <a:noFill/>
        </p:spPr>
        <p:txBody>
          <a:bodyPr wrap="square" rtlCol="0">
            <a:spAutoFit/>
          </a:bodyPr>
          <a:lstStyle/>
          <a:p>
            <a:pPr algn="ctr"/>
            <a:r>
              <a:rPr lang="es-AR" sz="2400" b="1" dirty="0"/>
              <a:t>Ejercicio Nº1</a:t>
            </a:r>
          </a:p>
          <a:p>
            <a:pPr algn="ctr"/>
            <a:r>
              <a:rPr lang="es-AR" sz="2400" b="1" dirty="0"/>
              <a:t>Aristas vivas</a:t>
            </a:r>
          </a:p>
          <a:p>
            <a:pPr algn="ctr"/>
            <a:r>
              <a:rPr lang="es-AR" sz="2000" dirty="0"/>
              <a:t>Verificaciones</a:t>
            </a:r>
          </a:p>
        </p:txBody>
      </p:sp>
      <p:graphicFrame>
        <p:nvGraphicFramePr>
          <p:cNvPr id="6"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FD2D6071-CEF7-77A3-A820-F265D9706779}"/>
                  </a:ext>
                </a:extLst>
              </p:cNvPr>
              <p:cNvSpPr txBox="1"/>
              <p:nvPr/>
            </p:nvSpPr>
            <p:spPr>
              <a:xfrm>
                <a:off x="524254" y="4637758"/>
                <a:ext cx="6912768" cy="8074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𝑈</m:t>
                      </m:r>
                      <m:r>
                        <a:rPr lang="es-AR" sz="2200" i="0">
                          <a:latin typeface="Cambria Math" panose="02040503050406030204" pitchFamily="18" charset="0"/>
                        </a:rPr>
                        <m:t>=</m:t>
                      </m:r>
                      <m:f>
                        <m:fPr>
                          <m:ctrlPr>
                            <a:rPr lang="es-ES" sz="2200" b="0" i="1" smtClean="0">
                              <a:latin typeface="Cambria Math" panose="02040503050406030204" pitchFamily="18" charset="0"/>
                            </a:rPr>
                          </m:ctrlPr>
                        </m:fPr>
                        <m:num>
                          <m:r>
                            <m:rPr>
                              <m:sty m:val="p"/>
                            </m:rPr>
                            <a:rPr lang="es-ES" sz="2200" b="0" i="0" smtClean="0">
                              <a:latin typeface="Cambria Math" panose="02040503050406030204" pitchFamily="18" charset="0"/>
                            </a:rPr>
                            <m:t>q</m:t>
                          </m:r>
                        </m:num>
                        <m:den>
                          <m:r>
                            <a:rPr lang="es-ES" sz="2200" b="0" i="1" smtClean="0">
                              <a:latin typeface="Cambria Math" panose="02040503050406030204" pitchFamily="18" charset="0"/>
                            </a:rPr>
                            <m:t>𝐻</m:t>
                          </m:r>
                        </m:den>
                      </m:f>
                      <m:r>
                        <a:rPr lang="es-AR" sz="2200" i="0">
                          <a:latin typeface="Cambria Math" panose="02040503050406030204" pitchFamily="18" charset="0"/>
                        </a:rPr>
                        <m:t>=</m:t>
                      </m:r>
                      <m:f>
                        <m:fPr>
                          <m:ctrlPr>
                            <a:rPr lang="es-ES" sz="2200" b="0" i="1" smtClean="0">
                              <a:latin typeface="Cambria Math" panose="02040503050406030204" pitchFamily="18" charset="0"/>
                            </a:rPr>
                          </m:ctrlPr>
                        </m:fPr>
                        <m:num>
                          <m:r>
                            <m:rPr>
                              <m:sty m:val="p"/>
                            </m:rPr>
                            <a:rPr lang="es-ES" sz="2200" b="0" i="0" smtClean="0">
                              <a:latin typeface="Cambria Math" panose="02040503050406030204" pitchFamily="18" charset="0"/>
                            </a:rPr>
                            <m:t>q</m:t>
                          </m:r>
                        </m:num>
                        <m:den>
                          <m:r>
                            <a:rPr lang="es-ES" sz="2200" b="0" i="1" smtClean="0">
                              <a:latin typeface="Cambria Math" panose="02040503050406030204" pitchFamily="18" charset="0"/>
                            </a:rPr>
                            <m:t>𝑎</m:t>
                          </m:r>
                          <m:r>
                            <a:rPr lang="es-ES" sz="2200" b="0" i="1" smtClean="0">
                              <a:latin typeface="Cambria Math" panose="02040503050406030204" pitchFamily="18" charset="0"/>
                            </a:rPr>
                            <m:t>+</m:t>
                          </m:r>
                          <m:r>
                            <a:rPr lang="es-ES" sz="2200" b="0" i="1" smtClean="0">
                              <a:latin typeface="Cambria Math" panose="02040503050406030204" pitchFamily="18" charset="0"/>
                            </a:rPr>
                            <m:t>h</m:t>
                          </m:r>
                        </m:den>
                      </m:f>
                      <m:r>
                        <a:rPr lang="es-ES" sz="2200" b="0" i="0"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0" smtClean="0">
                              <a:latin typeface="Cambria Math" panose="02040503050406030204" pitchFamily="18" charset="0"/>
                            </a:rPr>
                            <m:t>0,69 </m:t>
                          </m:r>
                          <m:sSup>
                            <m:sSupPr>
                              <m:ctrlPr>
                                <a:rPr lang="es-ES" sz="2200" b="0" i="1" smtClean="0">
                                  <a:latin typeface="Cambria Math" panose="02040503050406030204" pitchFamily="18" charset="0"/>
                                </a:rPr>
                              </m:ctrlPr>
                            </m:sSupPr>
                            <m:e>
                              <m:r>
                                <m:rPr>
                                  <m:sty m:val="p"/>
                                </m:rPr>
                                <a:rPr lang="es-ES" sz="2200" b="0" i="0" smtClean="0">
                                  <a:latin typeface="Cambria Math" panose="02040503050406030204" pitchFamily="18" charset="0"/>
                                </a:rPr>
                                <m:t>m</m:t>
                              </m:r>
                            </m:e>
                            <m:sup>
                              <m:r>
                                <a:rPr lang="es-ES" sz="2200" b="0" i="0" smtClean="0">
                                  <a:latin typeface="Cambria Math" panose="02040503050406030204" pitchFamily="18" charset="0"/>
                                </a:rPr>
                                <m:t>2</m:t>
                              </m:r>
                            </m:sup>
                          </m:sSup>
                          <m:r>
                            <a:rPr lang="es-ES" sz="2200" b="0" i="0" smtClean="0">
                              <a:latin typeface="Cambria Math" panose="02040503050406030204" pitchFamily="18" charset="0"/>
                            </a:rPr>
                            <m:t>/</m:t>
                          </m:r>
                          <m:r>
                            <m:rPr>
                              <m:sty m:val="p"/>
                            </m:rPr>
                            <a:rPr lang="es-ES" sz="2200" b="0" i="0" smtClean="0">
                              <a:latin typeface="Cambria Math" panose="02040503050406030204" pitchFamily="18" charset="0"/>
                            </a:rPr>
                            <m:t>s</m:t>
                          </m:r>
                        </m:num>
                        <m:den>
                          <m:r>
                            <a:rPr lang="es-ES" sz="2200" b="0" i="1" smtClean="0">
                              <a:latin typeface="Cambria Math" panose="02040503050406030204" pitchFamily="18" charset="0"/>
                            </a:rPr>
                            <m:t>1,70 </m:t>
                          </m:r>
                          <m:r>
                            <a:rPr lang="es-ES" sz="2200" b="0" i="1" smtClean="0">
                              <a:latin typeface="Cambria Math" panose="02040503050406030204" pitchFamily="18" charset="0"/>
                            </a:rPr>
                            <m:t>𝑚</m:t>
                          </m:r>
                          <m:r>
                            <a:rPr lang="es-ES" sz="2200" b="0" i="1" smtClean="0">
                              <a:latin typeface="Cambria Math" panose="02040503050406030204" pitchFamily="18" charset="0"/>
                            </a:rPr>
                            <m:t>+0,62 </m:t>
                          </m:r>
                          <m:r>
                            <a:rPr lang="es-ES" sz="2200" b="0" i="1" smtClean="0">
                              <a:latin typeface="Cambria Math" panose="02040503050406030204" pitchFamily="18" charset="0"/>
                            </a:rPr>
                            <m:t>𝑚</m:t>
                          </m:r>
                        </m:den>
                      </m:f>
                      <m:r>
                        <a:rPr lang="es-ES" sz="2200" b="0" i="1" smtClean="0">
                          <a:latin typeface="Cambria Math" panose="02040503050406030204" pitchFamily="18" charset="0"/>
                        </a:rPr>
                        <m:t>=0,298</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𝑚</m:t>
                          </m:r>
                        </m:num>
                        <m:den>
                          <m:r>
                            <a:rPr lang="es-ES" sz="2200" b="0" i="1" smtClean="0">
                              <a:latin typeface="Cambria Math" panose="02040503050406030204" pitchFamily="18" charset="0"/>
                            </a:rPr>
                            <m:t>𝑠</m:t>
                          </m:r>
                        </m:den>
                      </m:f>
                    </m:oMath>
                  </m:oMathPara>
                </a14:m>
                <a:endParaRPr lang="es-AR" sz="2200" dirty="0"/>
              </a:p>
            </p:txBody>
          </p:sp>
        </mc:Choice>
        <mc:Fallback xmlns="">
          <p:sp>
            <p:nvSpPr>
              <p:cNvPr id="2" name="CuadroTexto 1">
                <a:extLst>
                  <a:ext uri="{FF2B5EF4-FFF2-40B4-BE49-F238E27FC236}">
                    <a16:creationId xmlns:a16="http://schemas.microsoft.com/office/drawing/2014/main" id="{FD2D6071-CEF7-77A3-A820-F265D9706779}"/>
                  </a:ext>
                </a:extLst>
              </p:cNvPr>
              <p:cNvSpPr txBox="1">
                <a:spLocks noRot="1" noChangeAspect="1" noMove="1" noResize="1" noEditPoints="1" noAdjustHandles="1" noChangeArrowheads="1" noChangeShapeType="1" noTextEdit="1"/>
              </p:cNvSpPr>
              <p:nvPr/>
            </p:nvSpPr>
            <p:spPr>
              <a:xfrm>
                <a:off x="524254" y="4637758"/>
                <a:ext cx="6912768" cy="807465"/>
              </a:xfrm>
              <a:prstGeom prst="rect">
                <a:avLst/>
              </a:prstGeom>
              <a:blipFill>
                <a:blip r:embed="rId7"/>
                <a:stretch>
                  <a:fillRect/>
                </a:stretch>
              </a:blipFill>
            </p:spPr>
            <p:txBody>
              <a:bodyPr/>
              <a:lstStyle/>
              <a:p>
                <a:r>
                  <a:rPr lang="es-AR">
                    <a:noFill/>
                  </a:rPr>
                  <a:t> </a:t>
                </a:r>
              </a:p>
            </p:txBody>
          </p:sp>
        </mc:Fallback>
      </mc:AlternateContent>
      <p:sp>
        <p:nvSpPr>
          <p:cNvPr id="8" name="CuadroTexto 7">
            <a:extLst>
              <a:ext uri="{FF2B5EF4-FFF2-40B4-BE49-F238E27FC236}">
                <a16:creationId xmlns:a16="http://schemas.microsoft.com/office/drawing/2014/main" id="{2CD4B16D-FC24-A71D-284E-B8E09E53F43D}"/>
              </a:ext>
            </a:extLst>
          </p:cNvPr>
          <p:cNvSpPr txBox="1"/>
          <p:nvPr/>
        </p:nvSpPr>
        <p:spPr>
          <a:xfrm>
            <a:off x="659445" y="3710223"/>
            <a:ext cx="8802978" cy="430887"/>
          </a:xfrm>
          <a:prstGeom prst="rect">
            <a:avLst/>
          </a:prstGeom>
          <a:noFill/>
        </p:spPr>
        <p:txBody>
          <a:bodyPr wrap="square">
            <a:spAutoFit/>
          </a:bodyPr>
          <a:lstStyle/>
          <a:p>
            <a:pPr algn="just"/>
            <a:r>
              <a:rPr lang="es-AR" sz="2200" dirty="0">
                <a:effectLst/>
                <a:latin typeface="Calibri" panose="020F0502020204030204" pitchFamily="34" charset="0"/>
                <a:ea typeface="Times New Roman" panose="02020603050405020304" pitchFamily="18" charset="0"/>
                <a:cs typeface="Calibri" panose="020F0502020204030204" pitchFamily="34" charset="0"/>
              </a:rPr>
              <a:t>Velocidad de llegada</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F030AC79-24BC-E4A7-F7E3-6A562E38BB8B}"/>
                  </a:ext>
                </a:extLst>
              </p:cNvPr>
              <p:cNvSpPr txBox="1"/>
              <p:nvPr/>
            </p:nvSpPr>
            <p:spPr>
              <a:xfrm>
                <a:off x="911424" y="3214137"/>
                <a:ext cx="613842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𝑒</m:t>
                      </m:r>
                      <m:r>
                        <a:rPr lang="es-ES" sz="2200" b="0" i="0" smtClean="0">
                          <a:latin typeface="Cambria Math" panose="02040503050406030204" pitchFamily="18" charset="0"/>
                        </a:rPr>
                        <m:t>≥3</m:t>
                      </m:r>
                      <m:r>
                        <m:rPr>
                          <m:sty m:val="p"/>
                        </m:rPr>
                        <a:rPr lang="es-ES" sz="2200" b="0" i="0" smtClean="0">
                          <a:latin typeface="Cambria Math" panose="02040503050406030204" pitchFamily="18" charset="0"/>
                        </a:rPr>
                        <m:t>h</m:t>
                      </m:r>
                      <m:r>
                        <a:rPr lang="es-ES" sz="2200" b="0" i="1" smtClean="0">
                          <a:latin typeface="Cambria Math" panose="02040503050406030204" pitchFamily="18" charset="0"/>
                          <a:ea typeface="Cambria Math" panose="02040503050406030204" pitchFamily="18" charset="0"/>
                        </a:rPr>
                        <m:t>→</m:t>
                      </m:r>
                      <m:r>
                        <a:rPr lang="es-ES" sz="2200" b="0" i="0" smtClean="0">
                          <a:latin typeface="Cambria Math" panose="02040503050406030204" pitchFamily="18" charset="0"/>
                        </a:rPr>
                        <m:t> 2,</m:t>
                      </m:r>
                      <m:r>
                        <a:rPr lang="es-AR" sz="2200" i="0">
                          <a:latin typeface="Cambria Math" panose="02040503050406030204" pitchFamily="18" charset="0"/>
                        </a:rPr>
                        <m:t>5</m:t>
                      </m:r>
                      <m:r>
                        <a:rPr lang="es-ES" sz="2200" b="0" i="0" smtClean="0">
                          <a:latin typeface="Cambria Math" panose="02040503050406030204" pitchFamily="18" charset="0"/>
                        </a:rPr>
                        <m:t> </m:t>
                      </m:r>
                      <m:r>
                        <a:rPr lang="es-AR" sz="2200" i="1">
                          <a:latin typeface="Cambria Math" panose="02040503050406030204" pitchFamily="18" charset="0"/>
                        </a:rPr>
                        <m:t>𝑚</m:t>
                      </m:r>
                      <m:r>
                        <a:rPr lang="es-ES" sz="2200" b="0" i="1" smtClean="0">
                          <a:latin typeface="Cambria Math" panose="02040503050406030204" pitchFamily="18" charset="0"/>
                        </a:rPr>
                        <m:t>≥3·</m:t>
                      </m:r>
                      <m:r>
                        <a:rPr lang="es-ES" sz="2200" b="0" i="0" smtClean="0">
                          <a:latin typeface="Cambria Math" panose="02040503050406030204" pitchFamily="18" charset="0"/>
                        </a:rPr>
                        <m:t>0,62 </m:t>
                      </m:r>
                      <m:r>
                        <m:rPr>
                          <m:sty m:val="p"/>
                        </m:rPr>
                        <a:rPr lang="es-ES" sz="2200" b="0" i="0" smtClean="0">
                          <a:latin typeface="Cambria Math" panose="02040503050406030204" pitchFamily="18" charset="0"/>
                        </a:rPr>
                        <m:t>m</m:t>
                      </m:r>
                      <m:r>
                        <a:rPr lang="es-AR" sz="2200" i="1" smtClean="0">
                          <a:latin typeface="Cambria Math" panose="02040503050406030204" pitchFamily="18" charset="0"/>
                          <a:ea typeface="Cambria Math" panose="02040503050406030204" pitchFamily="18" charset="0"/>
                        </a:rPr>
                        <m:t>⟹</m:t>
                      </m:r>
                      <m:r>
                        <a:rPr lang="es-ES" sz="2200" b="0" i="0" smtClean="0">
                          <a:latin typeface="Cambria Math" panose="02040503050406030204" pitchFamily="18" charset="0"/>
                        </a:rPr>
                        <m:t>2,</m:t>
                      </m:r>
                      <m:r>
                        <a:rPr lang="es-AR" sz="2200" i="0">
                          <a:latin typeface="Cambria Math" panose="02040503050406030204" pitchFamily="18" charset="0"/>
                        </a:rPr>
                        <m:t>5</m:t>
                      </m:r>
                      <m:r>
                        <a:rPr lang="es-ES" sz="2200" b="0" i="0" smtClean="0">
                          <a:latin typeface="Cambria Math" panose="02040503050406030204" pitchFamily="18" charset="0"/>
                        </a:rPr>
                        <m:t> </m:t>
                      </m:r>
                      <m:r>
                        <a:rPr lang="es-AR" sz="2200" i="1">
                          <a:latin typeface="Cambria Math" panose="02040503050406030204" pitchFamily="18" charset="0"/>
                        </a:rPr>
                        <m:t>𝑚</m:t>
                      </m:r>
                      <m:r>
                        <a:rPr lang="es-ES" sz="2200" b="0" i="0" smtClean="0">
                          <a:latin typeface="Cambria Math" panose="02040503050406030204" pitchFamily="18" charset="0"/>
                        </a:rPr>
                        <m:t>≥1,85 </m:t>
                      </m:r>
                      <m:r>
                        <a:rPr lang="es-AR" sz="2200" i="1">
                          <a:latin typeface="Cambria Math" panose="02040503050406030204" pitchFamily="18" charset="0"/>
                        </a:rPr>
                        <m:t>𝑚</m:t>
                      </m:r>
                    </m:oMath>
                  </m:oMathPara>
                </a14:m>
                <a:endParaRPr lang="es-AR" sz="2200" dirty="0"/>
              </a:p>
            </p:txBody>
          </p:sp>
        </mc:Choice>
        <mc:Fallback xmlns="">
          <p:sp>
            <p:nvSpPr>
              <p:cNvPr id="10" name="CuadroTexto 9">
                <a:extLst>
                  <a:ext uri="{FF2B5EF4-FFF2-40B4-BE49-F238E27FC236}">
                    <a16:creationId xmlns:a16="http://schemas.microsoft.com/office/drawing/2014/main" id="{F030AC79-24BC-E4A7-F7E3-6A562E38BB8B}"/>
                  </a:ext>
                </a:extLst>
              </p:cNvPr>
              <p:cNvSpPr txBox="1">
                <a:spLocks noRot="1" noChangeAspect="1" noMove="1" noResize="1" noEditPoints="1" noAdjustHandles="1" noChangeArrowheads="1" noChangeShapeType="1" noTextEdit="1"/>
              </p:cNvSpPr>
              <p:nvPr/>
            </p:nvSpPr>
            <p:spPr>
              <a:xfrm>
                <a:off x="911424" y="3214137"/>
                <a:ext cx="6138428" cy="430887"/>
              </a:xfrm>
              <a:prstGeom prst="rect">
                <a:avLst/>
              </a:prstGeom>
              <a:blipFill>
                <a:blip r:embed="rId8"/>
                <a:stretch>
                  <a:fillRect/>
                </a:stretch>
              </a:blipFill>
            </p:spPr>
            <p:txBody>
              <a:bodyPr/>
              <a:lstStyle/>
              <a:p>
                <a:r>
                  <a:rPr lang="es-AR">
                    <a:noFill/>
                  </a:rPr>
                  <a:t> </a:t>
                </a:r>
              </a:p>
            </p:txBody>
          </p:sp>
        </mc:Fallback>
      </mc:AlternateContent>
      <p:sp>
        <p:nvSpPr>
          <p:cNvPr id="12" name="CuadroTexto 11">
            <a:extLst>
              <a:ext uri="{FF2B5EF4-FFF2-40B4-BE49-F238E27FC236}">
                <a16:creationId xmlns:a16="http://schemas.microsoft.com/office/drawing/2014/main" id="{2EFF1324-AC50-AA74-71B3-4A132F6373BB}"/>
              </a:ext>
            </a:extLst>
          </p:cNvPr>
          <p:cNvSpPr txBox="1"/>
          <p:nvPr/>
        </p:nvSpPr>
        <p:spPr>
          <a:xfrm>
            <a:off x="8328248" y="3183359"/>
            <a:ext cx="1835950" cy="461665"/>
          </a:xfrm>
          <a:prstGeom prst="rect">
            <a:avLst/>
          </a:prstGeom>
          <a:noFill/>
        </p:spPr>
        <p:txBody>
          <a:bodyPr wrap="square">
            <a:spAutoFit/>
          </a:bodyPr>
          <a:lstStyle/>
          <a:p>
            <a:r>
              <a:rPr lang="es-AR"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CUMPLE</a:t>
            </a:r>
            <a:endParaRPr lang="es-AR" sz="2400" b="1" dirty="0">
              <a:solidFill>
                <a:srgbClr val="FF0000"/>
              </a:solidFill>
            </a:endParaRPr>
          </a:p>
        </p:txBody>
      </p:sp>
      <p:sp>
        <p:nvSpPr>
          <p:cNvPr id="9" name="CuadroTexto 8">
            <a:extLst>
              <a:ext uri="{FF2B5EF4-FFF2-40B4-BE49-F238E27FC236}">
                <a16:creationId xmlns:a16="http://schemas.microsoft.com/office/drawing/2014/main" id="{3BC7418F-A8FC-0DC1-1F96-98EDE8396D8D}"/>
              </a:ext>
            </a:extLst>
          </p:cNvPr>
          <p:cNvSpPr txBox="1"/>
          <p:nvPr/>
        </p:nvSpPr>
        <p:spPr>
          <a:xfrm>
            <a:off x="443245" y="2572040"/>
            <a:ext cx="8802978" cy="430887"/>
          </a:xfrm>
          <a:prstGeom prst="rect">
            <a:avLst/>
          </a:prstGeom>
          <a:noFill/>
        </p:spPr>
        <p:txBody>
          <a:bodyPr wrap="square">
            <a:spAutoFit/>
          </a:bodyPr>
          <a:lstStyle/>
          <a:p>
            <a:pPr algn="just"/>
            <a:r>
              <a:rPr lang="es-AR" sz="2200" dirty="0">
                <a:effectLst/>
                <a:latin typeface="Calibri" panose="020F0502020204030204" pitchFamily="34" charset="0"/>
                <a:ea typeface="Times New Roman" panose="02020603050405020304" pitchFamily="18" charset="0"/>
                <a:cs typeface="Calibri" panose="020F0502020204030204" pitchFamily="34" charset="0"/>
              </a:rPr>
              <a:t>Pared gruesa</a:t>
            </a:r>
          </a:p>
        </p:txBody>
      </p:sp>
      <p:sp>
        <p:nvSpPr>
          <p:cNvPr id="14" name="CuadroTexto 13">
            <a:extLst>
              <a:ext uri="{FF2B5EF4-FFF2-40B4-BE49-F238E27FC236}">
                <a16:creationId xmlns:a16="http://schemas.microsoft.com/office/drawing/2014/main" id="{6302C1D2-86AF-DE25-661D-2FB763B86786}"/>
              </a:ext>
            </a:extLst>
          </p:cNvPr>
          <p:cNvSpPr txBox="1"/>
          <p:nvPr/>
        </p:nvSpPr>
        <p:spPr>
          <a:xfrm>
            <a:off x="8328248" y="4876671"/>
            <a:ext cx="1835950" cy="461665"/>
          </a:xfrm>
          <a:prstGeom prst="rect">
            <a:avLst/>
          </a:prstGeom>
          <a:noFill/>
        </p:spPr>
        <p:txBody>
          <a:bodyPr wrap="square">
            <a:spAutoFit/>
          </a:bodyPr>
          <a:lstStyle/>
          <a:p>
            <a:r>
              <a:rPr lang="es-AR"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CUMPLE</a:t>
            </a:r>
            <a:endParaRPr lang="es-AR" sz="2400" b="1" dirty="0">
              <a:solidFill>
                <a:srgbClr val="FF0000"/>
              </a:solidFill>
            </a:endParaRPr>
          </a:p>
        </p:txBody>
      </p:sp>
    </p:spTree>
    <p:extLst>
      <p:ext uri="{BB962C8B-B14F-4D97-AF65-F5344CB8AC3E}">
        <p14:creationId xmlns:p14="http://schemas.microsoft.com/office/powerpoint/2010/main" val="69112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911424" y="1412777"/>
            <a:ext cx="10873208" cy="1138773"/>
          </a:xfrm>
          <a:prstGeom prst="rect">
            <a:avLst/>
          </a:prstGeom>
          <a:noFill/>
        </p:spPr>
        <p:txBody>
          <a:bodyPr wrap="square" rtlCol="0">
            <a:spAutoFit/>
          </a:bodyPr>
          <a:lstStyle/>
          <a:p>
            <a:pPr algn="ctr"/>
            <a:r>
              <a:rPr lang="es-AR" sz="2400" b="1" dirty="0"/>
              <a:t>Ejercicio Nº1</a:t>
            </a:r>
          </a:p>
          <a:p>
            <a:pPr algn="ctr"/>
            <a:r>
              <a:rPr lang="es-AR" sz="2400" b="1" dirty="0"/>
              <a:t>Aristas vivas</a:t>
            </a:r>
          </a:p>
          <a:p>
            <a:pPr algn="ctr"/>
            <a:r>
              <a:rPr lang="es-AR" sz="2000" dirty="0"/>
              <a:t>Cálculo de m por ecuación</a:t>
            </a:r>
          </a:p>
        </p:txBody>
      </p:sp>
      <p:graphicFrame>
        <p:nvGraphicFramePr>
          <p:cNvPr id="6"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93B3408F-A76C-5E96-FF88-A6912FD6EA90}"/>
                  </a:ext>
                </a:extLst>
              </p:cNvPr>
              <p:cNvSpPr txBox="1"/>
              <p:nvPr/>
            </p:nvSpPr>
            <p:spPr>
              <a:xfrm>
                <a:off x="767408" y="2909435"/>
                <a:ext cx="11017224" cy="1169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𝑉𝑃𝐺</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𝜆</m:t>
                                      </m:r>
                                    </m:num>
                                    <m:den>
                                      <m:r>
                                        <a:rPr lang="es-ES" b="0" i="1" smtClean="0">
                                          <a:latin typeface="Cambria Math" panose="02040503050406030204" pitchFamily="18" charset="0"/>
                                        </a:rPr>
                                        <m:t>2</m:t>
                                      </m:r>
                                    </m:den>
                                  </m:f>
                                </m:e>
                              </m:d>
                            </m:e>
                            <m:sup>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sup>
                          </m:sSup>
                        </m:den>
                      </m:f>
                      <m:r>
                        <a:rPr lang="es-ES" b="0" i="1" smtClean="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𝑉𝑃𝐺</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ad>
                            <m:radPr>
                              <m:degHide m:val="on"/>
                              <m:ctrlPr>
                                <a:rPr lang="es-ES" i="1">
                                  <a:latin typeface="Cambria Math" panose="02040503050406030204" pitchFamily="18" charset="0"/>
                                </a:rPr>
                              </m:ctrlPr>
                            </m:radPr>
                            <m:deg/>
                            <m:e>
                              <m:r>
                                <a:rPr lang="es-ES" i="1">
                                  <a:latin typeface="Cambria Math" panose="02040503050406030204" pitchFamily="18" charset="0"/>
                                </a:rPr>
                                <m:t>2</m:t>
                              </m:r>
                            </m:e>
                          </m:rad>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i="1">
                                              <a:latin typeface="Cambria Math" panose="02040503050406030204" pitchFamily="18" charset="0"/>
                                            </a:rPr>
                                            <m:t>𝜆</m:t>
                                          </m:r>
                                        </m:e>
                                        <m:sub>
                                          <m:r>
                                            <a:rPr lang="es-ES" b="0" i="1" smtClean="0">
                                              <a:latin typeface="Cambria Math" panose="02040503050406030204" pitchFamily="18" charset="0"/>
                                            </a:rPr>
                                            <m:t>𝑒</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𝜆</m:t>
                                          </m:r>
                                        </m:e>
                                        <m:sub>
                                          <m:r>
                                            <a:rPr lang="es-ES" b="0" i="1" smtClean="0">
                                              <a:latin typeface="Cambria Math" panose="02040503050406030204" pitchFamily="18" charset="0"/>
                                            </a:rPr>
                                            <m:t>𝑓</m:t>
                                          </m:r>
                                        </m:sub>
                                      </m:sSub>
                                    </m:num>
                                    <m:den>
                                      <m:r>
                                        <a:rPr lang="es-ES" i="1">
                                          <a:latin typeface="Cambria Math" panose="02040503050406030204" pitchFamily="18" charset="0"/>
                                        </a:rPr>
                                        <m:t>2</m:t>
                                      </m:r>
                                    </m:den>
                                  </m:f>
                                </m:e>
                              </m:d>
                            </m:e>
                            <m:sup>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sup>
                          </m:sSup>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ad>
                            <m:radPr>
                              <m:degHide m:val="on"/>
                              <m:ctrlPr>
                                <a:rPr lang="es-ES" i="1">
                                  <a:latin typeface="Cambria Math" panose="02040503050406030204" pitchFamily="18" charset="0"/>
                                </a:rPr>
                              </m:ctrlPr>
                            </m:radPr>
                            <m:deg/>
                            <m:e>
                              <m:r>
                                <a:rPr lang="es-ES" i="1">
                                  <a:latin typeface="Cambria Math" panose="02040503050406030204" pitchFamily="18" charset="0"/>
                                </a:rPr>
                                <m:t>2</m:t>
                              </m:r>
                            </m:e>
                          </m:rad>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0,33</m:t>
                                      </m:r>
                                      <m:r>
                                        <a:rPr lang="es-ES" i="1">
                                          <a:latin typeface="Cambria Math" panose="02040503050406030204" pitchFamily="18" charset="0"/>
                                        </a:rPr>
                                        <m:t>+</m:t>
                                      </m:r>
                                      <m:r>
                                        <a:rPr lang="es-ES" b="0" i="1" smtClean="0">
                                          <a:latin typeface="Cambria Math" panose="02040503050406030204" pitchFamily="18" charset="0"/>
                                        </a:rPr>
                                        <m:t>0,008·6,85</m:t>
                                      </m:r>
                                    </m:num>
                                    <m:den>
                                      <m:r>
                                        <a:rPr lang="es-ES" i="1">
                                          <a:latin typeface="Cambria Math" panose="02040503050406030204" pitchFamily="18" charset="0"/>
                                        </a:rPr>
                                        <m:t>2</m:t>
                                      </m:r>
                                    </m:den>
                                  </m:f>
                                </m:e>
                              </m:d>
                            </m:e>
                            <m:sup>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sup>
                          </m:sSup>
                        </m:den>
                      </m:f>
                      <m:r>
                        <a:rPr lang="es-ES" b="0" i="1" smtClean="0">
                          <a:latin typeface="Cambria Math" panose="02040503050406030204" pitchFamily="18" charset="0"/>
                        </a:rPr>
                        <m:t>=0,321</m:t>
                      </m:r>
                    </m:oMath>
                  </m:oMathPara>
                </a14:m>
                <a:endParaRPr lang="es-AR" dirty="0"/>
              </a:p>
            </p:txBody>
          </p:sp>
        </mc:Choice>
        <mc:Fallback xmlns="">
          <p:sp>
            <p:nvSpPr>
              <p:cNvPr id="4" name="CuadroTexto 3">
                <a:extLst>
                  <a:ext uri="{FF2B5EF4-FFF2-40B4-BE49-F238E27FC236}">
                    <a16:creationId xmlns:a16="http://schemas.microsoft.com/office/drawing/2014/main" id="{93B3408F-A76C-5E96-FF88-A6912FD6EA90}"/>
                  </a:ext>
                </a:extLst>
              </p:cNvPr>
              <p:cNvSpPr txBox="1">
                <a:spLocks noRot="1" noChangeAspect="1" noMove="1" noResize="1" noEditPoints="1" noAdjustHandles="1" noChangeArrowheads="1" noChangeShapeType="1" noTextEdit="1"/>
              </p:cNvSpPr>
              <p:nvPr/>
            </p:nvSpPr>
            <p:spPr>
              <a:xfrm>
                <a:off x="767408" y="2909435"/>
                <a:ext cx="11017224" cy="1169103"/>
              </a:xfrm>
              <a:prstGeom prst="rect">
                <a:avLst/>
              </a:prstGeom>
              <a:blipFill>
                <a:blip r:embed="rId7"/>
                <a:stretch>
                  <a:fillRect/>
                </a:stretch>
              </a:blipFill>
            </p:spPr>
            <p:txBody>
              <a:bodyPr/>
              <a:lstStyle/>
              <a:p>
                <a:r>
                  <a:rPr lang="es-AR">
                    <a:noFill/>
                  </a:rPr>
                  <a:t> </a:t>
                </a:r>
              </a:p>
            </p:txBody>
          </p:sp>
        </mc:Fallback>
      </mc:AlternateContent>
      <p:graphicFrame>
        <p:nvGraphicFramePr>
          <p:cNvPr id="5" name="Tabla 4">
            <a:extLst>
              <a:ext uri="{FF2B5EF4-FFF2-40B4-BE49-F238E27FC236}">
                <a16:creationId xmlns:a16="http://schemas.microsoft.com/office/drawing/2014/main" id="{FF378DDA-832D-7D19-4B02-7214070A770D}"/>
              </a:ext>
            </a:extLst>
          </p:cNvPr>
          <p:cNvGraphicFramePr>
            <a:graphicFrameLocks noGrp="1"/>
          </p:cNvGraphicFramePr>
          <p:nvPr>
            <p:extLst>
              <p:ext uri="{D42A27DB-BD31-4B8C-83A1-F6EECF244321}">
                <p14:modId xmlns:p14="http://schemas.microsoft.com/office/powerpoint/2010/main" val="138794897"/>
              </p:ext>
            </p:extLst>
          </p:nvPr>
        </p:nvGraphicFramePr>
        <p:xfrm>
          <a:off x="4007768" y="4436423"/>
          <a:ext cx="7632657" cy="1112520"/>
        </p:xfrm>
        <a:graphic>
          <a:graphicData uri="http://schemas.openxmlformats.org/drawingml/2006/table">
            <a:tbl>
              <a:tblPr firstRow="1" bandRow="1">
                <a:tableStyleId>{5C22544A-7EE6-4342-B048-85BDC9FD1C3A}</a:tableStyleId>
              </a:tblPr>
              <a:tblGrid>
                <a:gridCol w="848073">
                  <a:extLst>
                    <a:ext uri="{9D8B030D-6E8A-4147-A177-3AD203B41FA5}">
                      <a16:colId xmlns:a16="http://schemas.microsoft.com/office/drawing/2014/main" val="4198731039"/>
                    </a:ext>
                  </a:extLst>
                </a:gridCol>
                <a:gridCol w="848073">
                  <a:extLst>
                    <a:ext uri="{9D8B030D-6E8A-4147-A177-3AD203B41FA5}">
                      <a16:colId xmlns:a16="http://schemas.microsoft.com/office/drawing/2014/main" val="3097642395"/>
                    </a:ext>
                  </a:extLst>
                </a:gridCol>
                <a:gridCol w="848073">
                  <a:extLst>
                    <a:ext uri="{9D8B030D-6E8A-4147-A177-3AD203B41FA5}">
                      <a16:colId xmlns:a16="http://schemas.microsoft.com/office/drawing/2014/main" val="1006470605"/>
                    </a:ext>
                  </a:extLst>
                </a:gridCol>
                <a:gridCol w="848073">
                  <a:extLst>
                    <a:ext uri="{9D8B030D-6E8A-4147-A177-3AD203B41FA5}">
                      <a16:colId xmlns:a16="http://schemas.microsoft.com/office/drawing/2014/main" val="2317068110"/>
                    </a:ext>
                  </a:extLst>
                </a:gridCol>
                <a:gridCol w="848073">
                  <a:extLst>
                    <a:ext uri="{9D8B030D-6E8A-4147-A177-3AD203B41FA5}">
                      <a16:colId xmlns:a16="http://schemas.microsoft.com/office/drawing/2014/main" val="3284041182"/>
                    </a:ext>
                  </a:extLst>
                </a:gridCol>
                <a:gridCol w="848073">
                  <a:extLst>
                    <a:ext uri="{9D8B030D-6E8A-4147-A177-3AD203B41FA5}">
                      <a16:colId xmlns:a16="http://schemas.microsoft.com/office/drawing/2014/main" val="401850575"/>
                    </a:ext>
                  </a:extLst>
                </a:gridCol>
                <a:gridCol w="848073">
                  <a:extLst>
                    <a:ext uri="{9D8B030D-6E8A-4147-A177-3AD203B41FA5}">
                      <a16:colId xmlns:a16="http://schemas.microsoft.com/office/drawing/2014/main" val="2019209956"/>
                    </a:ext>
                  </a:extLst>
                </a:gridCol>
                <a:gridCol w="848073">
                  <a:extLst>
                    <a:ext uri="{9D8B030D-6E8A-4147-A177-3AD203B41FA5}">
                      <a16:colId xmlns:a16="http://schemas.microsoft.com/office/drawing/2014/main" val="1910955545"/>
                    </a:ext>
                  </a:extLst>
                </a:gridCol>
                <a:gridCol w="848073">
                  <a:extLst>
                    <a:ext uri="{9D8B030D-6E8A-4147-A177-3AD203B41FA5}">
                      <a16:colId xmlns:a16="http://schemas.microsoft.com/office/drawing/2014/main" val="522303647"/>
                    </a:ext>
                  </a:extLst>
                </a:gridCol>
              </a:tblGrid>
              <a:tr h="370840">
                <a:tc>
                  <a:txBody>
                    <a:bodyPr/>
                    <a:lstStyle/>
                    <a:p>
                      <a:pPr algn="ctr"/>
                      <a:r>
                        <a:rPr lang="es-ES" dirty="0"/>
                        <a:t>a/</a:t>
                      </a:r>
                      <a:r>
                        <a:rPr lang="es-ES" dirty="0" err="1"/>
                        <a:t>hc</a:t>
                      </a:r>
                      <a:endParaRPr lang="es-AR" dirty="0"/>
                    </a:p>
                  </a:txBody>
                  <a:tcPr>
                    <a:lnT w="38100" cmpd="sng">
                      <a:noFill/>
                    </a:lnT>
                  </a:tcPr>
                </a:tc>
                <a:tc>
                  <a:txBody>
                    <a:bodyPr/>
                    <a:lstStyle/>
                    <a:p>
                      <a:pPr algn="ctr"/>
                      <a:r>
                        <a:rPr lang="es-ES" dirty="0"/>
                        <a:t>&gt;3,5</a:t>
                      </a:r>
                      <a:endParaRPr lang="es-AR" dirty="0"/>
                    </a:p>
                  </a:txBody>
                  <a:tcPr/>
                </a:tc>
                <a:tc>
                  <a:txBody>
                    <a:bodyPr/>
                    <a:lstStyle/>
                    <a:p>
                      <a:pPr algn="ctr"/>
                      <a:r>
                        <a:rPr lang="es-ES" dirty="0"/>
                        <a:t>3</a:t>
                      </a:r>
                      <a:endParaRPr lang="es-AR" dirty="0"/>
                    </a:p>
                  </a:txBody>
                  <a:tcPr/>
                </a:tc>
                <a:tc>
                  <a:txBody>
                    <a:bodyPr/>
                    <a:lstStyle/>
                    <a:p>
                      <a:pPr algn="ctr"/>
                      <a:r>
                        <a:rPr lang="es-ES" dirty="0"/>
                        <a:t>2,5</a:t>
                      </a:r>
                      <a:endParaRPr lang="es-AR" dirty="0"/>
                    </a:p>
                  </a:txBody>
                  <a:tcPr/>
                </a:tc>
                <a:tc>
                  <a:txBody>
                    <a:bodyPr/>
                    <a:lstStyle/>
                    <a:p>
                      <a:pPr algn="ctr"/>
                      <a:r>
                        <a:rPr lang="es-ES" dirty="0"/>
                        <a:t>2</a:t>
                      </a:r>
                      <a:endParaRPr lang="es-AR" dirty="0"/>
                    </a:p>
                  </a:txBody>
                  <a:tcPr/>
                </a:tc>
                <a:tc>
                  <a:txBody>
                    <a:bodyPr/>
                    <a:lstStyle/>
                    <a:p>
                      <a:pPr algn="ctr"/>
                      <a:r>
                        <a:rPr lang="es-ES" dirty="0"/>
                        <a:t>1,5</a:t>
                      </a:r>
                      <a:endParaRPr lang="es-AR" dirty="0"/>
                    </a:p>
                  </a:txBody>
                  <a:tcPr/>
                </a:tc>
                <a:tc>
                  <a:txBody>
                    <a:bodyPr/>
                    <a:lstStyle/>
                    <a:p>
                      <a:pPr algn="ctr"/>
                      <a:r>
                        <a:rPr lang="es-ES" dirty="0"/>
                        <a:t>1</a:t>
                      </a:r>
                      <a:endParaRPr lang="es-AR" dirty="0"/>
                    </a:p>
                  </a:txBody>
                  <a:tcPr/>
                </a:tc>
                <a:tc>
                  <a:txBody>
                    <a:bodyPr/>
                    <a:lstStyle/>
                    <a:p>
                      <a:pPr algn="ctr"/>
                      <a:r>
                        <a:rPr lang="es-ES" dirty="0"/>
                        <a:t>0,5</a:t>
                      </a:r>
                      <a:endParaRPr lang="es-AR" dirty="0"/>
                    </a:p>
                  </a:txBody>
                  <a:tcPr/>
                </a:tc>
                <a:tc>
                  <a:txBody>
                    <a:bodyPr/>
                    <a:lstStyle/>
                    <a:p>
                      <a:pPr algn="ctr"/>
                      <a:r>
                        <a:rPr lang="es-ES" dirty="0"/>
                        <a:t>0,25</a:t>
                      </a:r>
                      <a:endParaRPr lang="es-AR" dirty="0"/>
                    </a:p>
                  </a:txBody>
                  <a:tcPr/>
                </a:tc>
                <a:extLst>
                  <a:ext uri="{0D108BD9-81ED-4DB2-BD59-A6C34878D82A}">
                    <a16:rowId xmlns:a16="http://schemas.microsoft.com/office/drawing/2014/main" val="900802995"/>
                  </a:ext>
                </a:extLst>
              </a:tr>
              <a:tr h="370840">
                <a:tc>
                  <a:txBody>
                    <a:bodyPr/>
                    <a:lstStyle/>
                    <a:p>
                      <a:r>
                        <a:rPr lang="es-ES" dirty="0"/>
                        <a:t>a/h</a:t>
                      </a:r>
                      <a:endParaRPr lang="es-AR" dirty="0"/>
                    </a:p>
                  </a:txBody>
                  <a:tcPr/>
                </a:tc>
                <a:tc>
                  <a:txBody>
                    <a:bodyPr/>
                    <a:lstStyle/>
                    <a:p>
                      <a:pPr algn="ctr"/>
                      <a:r>
                        <a:rPr lang="es-ES" dirty="0"/>
                        <a:t>2,04</a:t>
                      </a:r>
                      <a:endParaRPr lang="es-AR" dirty="0"/>
                    </a:p>
                  </a:txBody>
                  <a:tcPr/>
                </a:tc>
                <a:tc>
                  <a:txBody>
                    <a:bodyPr/>
                    <a:lstStyle/>
                    <a:p>
                      <a:pPr algn="ctr"/>
                      <a:r>
                        <a:rPr lang="es-ES" dirty="0"/>
                        <a:t>1,78</a:t>
                      </a:r>
                      <a:endParaRPr lang="es-AR" dirty="0"/>
                    </a:p>
                  </a:txBody>
                  <a:tcPr/>
                </a:tc>
                <a:tc>
                  <a:txBody>
                    <a:bodyPr/>
                    <a:lstStyle/>
                    <a:p>
                      <a:pPr algn="ctr"/>
                      <a:r>
                        <a:rPr lang="es-ES" dirty="0"/>
                        <a:t>1,48</a:t>
                      </a:r>
                      <a:endParaRPr lang="es-AR" dirty="0"/>
                    </a:p>
                  </a:txBody>
                  <a:tcPr/>
                </a:tc>
                <a:tc>
                  <a:txBody>
                    <a:bodyPr/>
                    <a:lstStyle/>
                    <a:p>
                      <a:pPr algn="ctr"/>
                      <a:r>
                        <a:rPr lang="es-ES" dirty="0"/>
                        <a:t>1,19</a:t>
                      </a:r>
                      <a:endParaRPr lang="es-AR" dirty="0"/>
                    </a:p>
                  </a:txBody>
                  <a:tcPr/>
                </a:tc>
                <a:tc>
                  <a:txBody>
                    <a:bodyPr/>
                    <a:lstStyle/>
                    <a:p>
                      <a:pPr algn="ctr"/>
                      <a:r>
                        <a:rPr lang="es-ES" dirty="0"/>
                        <a:t>0,91</a:t>
                      </a:r>
                      <a:endParaRPr lang="es-AR" dirty="0"/>
                    </a:p>
                  </a:txBody>
                  <a:tcPr/>
                </a:tc>
                <a:tc>
                  <a:txBody>
                    <a:bodyPr/>
                    <a:lstStyle/>
                    <a:p>
                      <a:pPr algn="ctr"/>
                      <a:r>
                        <a:rPr lang="es-ES" dirty="0"/>
                        <a:t>0,67</a:t>
                      </a:r>
                      <a:endParaRPr lang="es-AR" dirty="0"/>
                    </a:p>
                  </a:txBody>
                  <a:tcPr/>
                </a:tc>
                <a:tc>
                  <a:txBody>
                    <a:bodyPr/>
                    <a:lstStyle/>
                    <a:p>
                      <a:pPr algn="ctr"/>
                      <a:r>
                        <a:rPr lang="es-ES" dirty="0"/>
                        <a:t>0,314</a:t>
                      </a:r>
                      <a:endParaRPr lang="es-AR" dirty="0"/>
                    </a:p>
                  </a:txBody>
                  <a:tcPr/>
                </a:tc>
                <a:tc>
                  <a:txBody>
                    <a:bodyPr/>
                    <a:lstStyle/>
                    <a:p>
                      <a:pPr algn="ctr"/>
                      <a:r>
                        <a:rPr lang="es-ES" dirty="0"/>
                        <a:t>0,162</a:t>
                      </a:r>
                      <a:endParaRPr lang="es-AR" dirty="0"/>
                    </a:p>
                  </a:txBody>
                  <a:tcPr/>
                </a:tc>
                <a:extLst>
                  <a:ext uri="{0D108BD9-81ED-4DB2-BD59-A6C34878D82A}">
                    <a16:rowId xmlns:a16="http://schemas.microsoft.com/office/drawing/2014/main" val="2367472735"/>
                  </a:ext>
                </a:extLst>
              </a:tr>
              <a:tr h="370840">
                <a:tc>
                  <a:txBody>
                    <a:bodyPr/>
                    <a:lstStyle/>
                    <a:p>
                      <a:r>
                        <a:rPr lang="es-ES" dirty="0">
                          <a:latin typeface="Symbol" panose="05050102010706020507" pitchFamily="18" charset="2"/>
                        </a:rPr>
                        <a:t>l</a:t>
                      </a:r>
                      <a:r>
                        <a:rPr lang="es-ES" dirty="0"/>
                        <a:t>e</a:t>
                      </a:r>
                      <a:endParaRPr lang="es-AR" dirty="0"/>
                    </a:p>
                  </a:txBody>
                  <a:tcPr/>
                </a:tc>
                <a:tc>
                  <a:txBody>
                    <a:bodyPr/>
                    <a:lstStyle/>
                    <a:p>
                      <a:pPr algn="ctr"/>
                      <a:r>
                        <a:rPr lang="es-ES" dirty="0"/>
                        <a:t>0,33</a:t>
                      </a:r>
                      <a:endParaRPr lang="es-AR" dirty="0"/>
                    </a:p>
                  </a:txBody>
                  <a:tcPr/>
                </a:tc>
                <a:tc>
                  <a:txBody>
                    <a:bodyPr/>
                    <a:lstStyle/>
                    <a:p>
                      <a:pPr algn="ctr"/>
                      <a:r>
                        <a:rPr lang="es-ES" dirty="0"/>
                        <a:t>0,328</a:t>
                      </a:r>
                      <a:endParaRPr lang="es-AR" dirty="0"/>
                    </a:p>
                  </a:txBody>
                  <a:tcPr/>
                </a:tc>
                <a:tc>
                  <a:txBody>
                    <a:bodyPr/>
                    <a:lstStyle/>
                    <a:p>
                      <a:pPr algn="ctr"/>
                      <a:r>
                        <a:rPr lang="es-ES" dirty="0"/>
                        <a:t>0,315</a:t>
                      </a:r>
                      <a:endParaRPr lang="es-AR" dirty="0"/>
                    </a:p>
                  </a:txBody>
                  <a:tcPr/>
                </a:tc>
                <a:tc>
                  <a:txBody>
                    <a:bodyPr/>
                    <a:lstStyle/>
                    <a:p>
                      <a:pPr algn="ctr"/>
                      <a:r>
                        <a:rPr lang="es-ES" dirty="0"/>
                        <a:t>0,282</a:t>
                      </a:r>
                      <a:endParaRPr lang="es-AR" dirty="0"/>
                    </a:p>
                  </a:txBody>
                  <a:tcPr/>
                </a:tc>
                <a:tc>
                  <a:txBody>
                    <a:bodyPr/>
                    <a:lstStyle/>
                    <a:p>
                      <a:pPr algn="ctr"/>
                      <a:r>
                        <a:rPr lang="es-ES" dirty="0"/>
                        <a:t>0,24</a:t>
                      </a:r>
                      <a:endParaRPr lang="es-AR" dirty="0"/>
                    </a:p>
                  </a:txBody>
                  <a:tcPr/>
                </a:tc>
                <a:tc>
                  <a:txBody>
                    <a:bodyPr/>
                    <a:lstStyle/>
                    <a:p>
                      <a:pPr algn="ctr"/>
                      <a:r>
                        <a:rPr lang="es-ES" dirty="0"/>
                        <a:t>0,188</a:t>
                      </a:r>
                      <a:endParaRPr lang="es-AR" dirty="0"/>
                    </a:p>
                  </a:txBody>
                  <a:tcPr/>
                </a:tc>
                <a:tc>
                  <a:txBody>
                    <a:bodyPr/>
                    <a:lstStyle/>
                    <a:p>
                      <a:pPr algn="ctr"/>
                      <a:r>
                        <a:rPr lang="es-ES" dirty="0"/>
                        <a:t>0,11</a:t>
                      </a:r>
                      <a:endParaRPr lang="es-AR" dirty="0"/>
                    </a:p>
                  </a:txBody>
                  <a:tcPr/>
                </a:tc>
                <a:tc>
                  <a:txBody>
                    <a:bodyPr/>
                    <a:lstStyle/>
                    <a:p>
                      <a:pPr algn="ctr"/>
                      <a:r>
                        <a:rPr lang="es-ES" dirty="0"/>
                        <a:t>0,056</a:t>
                      </a:r>
                      <a:endParaRPr lang="es-AR" dirty="0"/>
                    </a:p>
                  </a:txBody>
                  <a:tcPr/>
                </a:tc>
                <a:extLst>
                  <a:ext uri="{0D108BD9-81ED-4DB2-BD59-A6C34878D82A}">
                    <a16:rowId xmlns:a16="http://schemas.microsoft.com/office/drawing/2014/main" val="1709227764"/>
                  </a:ext>
                </a:extLst>
              </a:tr>
            </a:tbl>
          </a:graphicData>
        </a:graphic>
      </p:graphicFrame>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79DF58FB-6168-BCC5-336B-DD2EBF3ADF35}"/>
                  </a:ext>
                </a:extLst>
              </p:cNvPr>
              <p:cNvSpPr txBox="1"/>
              <p:nvPr/>
            </p:nvSpPr>
            <p:spPr>
              <a:xfrm>
                <a:off x="768684" y="4396446"/>
                <a:ext cx="2735027" cy="665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𝑛</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𝑒</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𝑐</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2,5 </m:t>
                          </m:r>
                          <m:r>
                            <a:rPr lang="es-ES" b="0" i="1" smtClean="0">
                              <a:latin typeface="Cambria Math" panose="02040503050406030204" pitchFamily="18" charset="0"/>
                            </a:rPr>
                            <m:t>𝑚</m:t>
                          </m:r>
                        </m:num>
                        <m:den>
                          <m:r>
                            <a:rPr lang="es-ES" b="0" i="1" smtClean="0">
                              <a:latin typeface="Cambria Math" panose="02040503050406030204" pitchFamily="18" charset="0"/>
                            </a:rPr>
                            <m:t>0,36 </m:t>
                          </m:r>
                          <m:r>
                            <a:rPr lang="es-ES" b="0" i="1" smtClean="0">
                              <a:latin typeface="Cambria Math" panose="02040503050406030204" pitchFamily="18" charset="0"/>
                            </a:rPr>
                            <m:t>𝑚</m:t>
                          </m:r>
                        </m:den>
                      </m:f>
                      <m:r>
                        <a:rPr lang="es-ES" b="0" i="1" smtClean="0">
                          <a:latin typeface="Cambria Math" panose="02040503050406030204" pitchFamily="18" charset="0"/>
                        </a:rPr>
                        <m:t>=6,85</m:t>
                      </m:r>
                    </m:oMath>
                  </m:oMathPara>
                </a14:m>
                <a:endParaRPr lang="es-AR" dirty="0"/>
              </a:p>
            </p:txBody>
          </p:sp>
        </mc:Choice>
        <mc:Fallback xmlns="">
          <p:sp>
            <p:nvSpPr>
              <p:cNvPr id="16" name="CuadroTexto 15">
                <a:extLst>
                  <a:ext uri="{FF2B5EF4-FFF2-40B4-BE49-F238E27FC236}">
                    <a16:creationId xmlns:a16="http://schemas.microsoft.com/office/drawing/2014/main" id="{79DF58FB-6168-BCC5-336B-DD2EBF3ADF35}"/>
                  </a:ext>
                </a:extLst>
              </p:cNvPr>
              <p:cNvSpPr txBox="1">
                <a:spLocks noRot="1" noChangeAspect="1" noMove="1" noResize="1" noEditPoints="1" noAdjustHandles="1" noChangeArrowheads="1" noChangeShapeType="1" noTextEdit="1"/>
              </p:cNvSpPr>
              <p:nvPr/>
            </p:nvSpPr>
            <p:spPr>
              <a:xfrm>
                <a:off x="768684" y="4396446"/>
                <a:ext cx="2735027" cy="665118"/>
              </a:xfrm>
              <a:prstGeom prst="rect">
                <a:avLst/>
              </a:prstGeom>
              <a:blipFill>
                <a:blip r:embed="rId8"/>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90735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graphicFrame>
        <p:nvGraphicFramePr>
          <p:cNvPr id="8" name="7 Diagrama"/>
          <p:cNvGraphicFramePr/>
          <p:nvPr>
            <p:extLst>
              <p:ext uri="{D42A27DB-BD31-4B8C-83A1-F6EECF244321}">
                <p14:modId xmlns:p14="http://schemas.microsoft.com/office/powerpoint/2010/main" val="1223289872"/>
              </p:ext>
            </p:extLst>
          </p:nvPr>
        </p:nvGraphicFramePr>
        <p:xfrm>
          <a:off x="1271464" y="2636912"/>
          <a:ext cx="97930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5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1" nodeType="clickEffect">
                                  <p:stCondLst>
                                    <p:cond delay="0"/>
                                  </p:stCondLst>
                                  <p:childTnLst>
                                    <p:anim calcmode="lin" valueType="num">
                                      <p:cBhvr additive="base">
                                        <p:cTn id="13" dur="1000"/>
                                        <p:tgtEl>
                                          <p:spTgt spid="8"/>
                                        </p:tgtEl>
                                        <p:attrNameLst>
                                          <p:attrName>ppt_x</p:attrName>
                                        </p:attrNameLst>
                                      </p:cBhvr>
                                      <p:tavLst>
                                        <p:tav tm="0">
                                          <p:val>
                                            <p:strVal val="ppt_x"/>
                                          </p:val>
                                        </p:tav>
                                        <p:tav tm="100000">
                                          <p:val>
                                            <p:strVal val="1+ppt_w/2"/>
                                          </p:val>
                                        </p:tav>
                                      </p:tavLst>
                                    </p:anim>
                                    <p:anim calcmode="lin" valueType="num">
                                      <p:cBhvr additive="base">
                                        <p:cTn id="14" dur="1000"/>
                                        <p:tgtEl>
                                          <p:spTgt spid="8"/>
                                        </p:tgtEl>
                                        <p:attrNameLst>
                                          <p:attrName>ppt_y</p:attrName>
                                        </p:attrNameLst>
                                      </p:cBhvr>
                                      <p:tavLst>
                                        <p:tav tm="0">
                                          <p:val>
                                            <p:strVal val="ppt_y"/>
                                          </p:val>
                                        </p:tav>
                                        <p:tav tm="100000">
                                          <p:val>
                                            <p:strVal val="ppt_y"/>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sp>
        <p:nvSpPr>
          <p:cNvPr id="7" name="6 Marcador de texto"/>
          <p:cNvSpPr>
            <a:spLocks noGrp="1"/>
          </p:cNvSpPr>
          <p:nvPr>
            <p:ph type="body" idx="1"/>
          </p:nvPr>
        </p:nvSpPr>
        <p:spPr>
          <a:xfrm>
            <a:off x="2927648" y="692696"/>
            <a:ext cx="6480174" cy="1008112"/>
          </a:xfrm>
        </p:spPr>
        <p:txBody>
          <a:bodyPr>
            <a:noAutofit/>
          </a:bodyPr>
          <a:lstStyle/>
          <a:p>
            <a:pPr>
              <a:lnSpc>
                <a:spcPct val="200000"/>
              </a:lnSpc>
            </a:pPr>
            <a:r>
              <a:rPr lang="es-AR" sz="4200" cap="none" dirty="0">
                <a:solidFill>
                  <a:schemeClr val="tx1"/>
                </a:solidFill>
              </a:rPr>
              <a:t>Seguimos!</a:t>
            </a:r>
          </a:p>
        </p:txBody>
      </p:sp>
      <p:graphicFrame>
        <p:nvGraphicFramePr>
          <p:cNvPr id="8" name="7 Diagrama"/>
          <p:cNvGraphicFramePr/>
          <p:nvPr>
            <p:extLst>
              <p:ext uri="{D42A27DB-BD31-4B8C-83A1-F6EECF244321}">
                <p14:modId xmlns:p14="http://schemas.microsoft.com/office/powerpoint/2010/main" val="3925431765"/>
              </p:ext>
            </p:extLst>
          </p:nvPr>
        </p:nvGraphicFramePr>
        <p:xfrm>
          <a:off x="2351584" y="2636912"/>
          <a:ext cx="2520280"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4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416" y="1628800"/>
            <a:ext cx="2362200" cy="864096"/>
          </a:xfrm>
        </p:spPr>
        <p:txBody>
          <a:bodyPr/>
          <a:lstStyle/>
          <a:p>
            <a:r>
              <a:rPr lang="es-AR" sz="2400" dirty="0">
                <a:solidFill>
                  <a:schemeClr val="tx1"/>
                </a:solidFill>
              </a:rPr>
              <a:t>VERTEDERO LATERAL</a:t>
            </a:r>
          </a:p>
        </p:txBody>
      </p:sp>
      <p:sp>
        <p:nvSpPr>
          <p:cNvPr id="3" name="2 Marcador de contenido"/>
          <p:cNvSpPr>
            <a:spLocks noGrp="1"/>
          </p:cNvSpPr>
          <p:nvPr>
            <p:ph sz="quarter" idx="1"/>
          </p:nvPr>
        </p:nvSpPr>
        <p:spPr>
          <a:xfrm>
            <a:off x="4223792" y="685800"/>
            <a:ext cx="7632848" cy="5623520"/>
          </a:xfrm>
        </p:spPr>
        <p:txBody>
          <a:bodyPr>
            <a:normAutofit fontScale="55000" lnSpcReduction="20000"/>
          </a:bodyPr>
          <a:lstStyle/>
          <a:p>
            <a:pPr marL="0" indent="0">
              <a:lnSpc>
                <a:spcPct val="150000"/>
              </a:lnSpc>
              <a:buNone/>
            </a:pPr>
            <a:r>
              <a:rPr lang="es-MX" i="1" dirty="0">
                <a:latin typeface="Arial" panose="020B0604020202020204" pitchFamily="34" charset="0"/>
                <a:cs typeface="Arial" panose="020B0604020202020204" pitchFamily="34" charset="0"/>
              </a:rPr>
              <a:t>Se trata de una singularidad en contorno abierto muy útil en hidráulica, que se usa para </a:t>
            </a:r>
            <a:r>
              <a:rPr lang="es-MX" i="1" dirty="0">
                <a:solidFill>
                  <a:srgbClr val="FF0000"/>
                </a:solidFill>
                <a:latin typeface="Arial" panose="020B0604020202020204" pitchFamily="34" charset="0"/>
                <a:cs typeface="Arial" panose="020B0604020202020204" pitchFamily="34" charset="0"/>
              </a:rPr>
              <a:t>eliminar o derivar excesos de caudal </a:t>
            </a:r>
            <a:r>
              <a:rPr lang="es-MX" i="1" dirty="0">
                <a:latin typeface="Arial" panose="020B0604020202020204" pitchFamily="34" charset="0"/>
                <a:cs typeface="Arial" panose="020B0604020202020204" pitchFamily="34" charset="0"/>
              </a:rPr>
              <a:t>de un canal. </a:t>
            </a:r>
          </a:p>
          <a:p>
            <a:pPr marL="0" indent="0">
              <a:lnSpc>
                <a:spcPct val="150000"/>
              </a:lnSpc>
              <a:buNone/>
            </a:pPr>
            <a:endParaRPr lang="es-MX" i="1" dirty="0">
              <a:latin typeface="Arial" panose="020B0604020202020204" pitchFamily="34" charset="0"/>
              <a:cs typeface="Arial" panose="020B0604020202020204" pitchFamily="34" charset="0"/>
            </a:endParaRPr>
          </a:p>
          <a:p>
            <a:pPr marL="0" indent="0">
              <a:lnSpc>
                <a:spcPct val="150000"/>
              </a:lnSpc>
              <a:buNone/>
            </a:pPr>
            <a:r>
              <a:rPr lang="es-MX" i="1" dirty="0">
                <a:latin typeface="Arial" panose="020B0604020202020204" pitchFamily="34" charset="0"/>
                <a:cs typeface="Arial" panose="020B0604020202020204" pitchFamily="34" charset="0"/>
              </a:rPr>
              <a:t>En un vertedero lateral hay que considerar tres características propias del fenómeno:</a:t>
            </a:r>
          </a:p>
          <a:p>
            <a:pPr marL="0" indent="0">
              <a:lnSpc>
                <a:spcPct val="150000"/>
              </a:lnSpc>
              <a:buNone/>
            </a:pPr>
            <a:endParaRPr lang="es-MX" i="1"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s-MX" i="1" dirty="0">
                <a:latin typeface="Arial" panose="020B0604020202020204" pitchFamily="34" charset="0"/>
                <a:cs typeface="Arial" panose="020B0604020202020204" pitchFamily="34" charset="0"/>
              </a:rPr>
              <a:t>Las perturbaciones en los extremos del vertedero</a:t>
            </a:r>
          </a:p>
          <a:p>
            <a:pPr marL="514350" indent="-514350">
              <a:lnSpc>
                <a:spcPct val="150000"/>
              </a:lnSpc>
              <a:buFont typeface="+mj-lt"/>
              <a:buAutoNum type="arabicPeriod"/>
            </a:pPr>
            <a:r>
              <a:rPr lang="es-MX" i="1" dirty="0">
                <a:latin typeface="Arial" panose="020B0604020202020204" pitchFamily="34" charset="0"/>
                <a:cs typeface="Arial" panose="020B0604020202020204" pitchFamily="34" charset="0"/>
              </a:rPr>
              <a:t>El gasto unitario o coeficiente de gasto del vertedero lateral</a:t>
            </a:r>
          </a:p>
          <a:p>
            <a:pPr marL="514350" indent="-514350">
              <a:lnSpc>
                <a:spcPct val="150000"/>
              </a:lnSpc>
              <a:buFont typeface="+mj-lt"/>
              <a:buAutoNum type="arabicPeriod"/>
            </a:pPr>
            <a:r>
              <a:rPr lang="es-MX" i="1" dirty="0">
                <a:latin typeface="Arial" panose="020B0604020202020204" pitchFamily="34" charset="0"/>
                <a:cs typeface="Arial" panose="020B0604020202020204" pitchFamily="34" charset="0"/>
              </a:rPr>
              <a:t>El régimen de escurrimiento del canal, que determina las cargas de agua que toma el vertedero lateral.</a:t>
            </a:r>
          </a:p>
          <a:p>
            <a:pPr marL="0" indent="0">
              <a:lnSpc>
                <a:spcPct val="150000"/>
              </a:lnSpc>
              <a:buNone/>
            </a:pPr>
            <a:endParaRPr lang="es-MX" i="1" dirty="0">
              <a:latin typeface="Arial" panose="020B0604020202020204" pitchFamily="34" charset="0"/>
              <a:cs typeface="Arial" panose="020B0604020202020204" pitchFamily="34" charset="0"/>
            </a:endParaRPr>
          </a:p>
          <a:p>
            <a:pPr marL="0" indent="0">
              <a:lnSpc>
                <a:spcPct val="150000"/>
              </a:lnSpc>
              <a:buNone/>
            </a:pPr>
            <a:r>
              <a:rPr lang="es-MX" i="1" dirty="0">
                <a:latin typeface="Arial" panose="020B0604020202020204" pitchFamily="34" charset="0"/>
                <a:cs typeface="Arial" panose="020B0604020202020204" pitchFamily="34" charset="0"/>
              </a:rPr>
              <a:t>Las perturbaciones en los extremos se refiere al despegue de los filetes en el borde anterior y el choque de los mismos con el borde hacia aguas abajo. </a:t>
            </a:r>
          </a:p>
          <a:p>
            <a:pPr marL="0" indent="0">
              <a:lnSpc>
                <a:spcPct val="150000"/>
              </a:lnSpc>
              <a:buNone/>
            </a:pPr>
            <a:endParaRPr lang="es-MX" i="1" dirty="0">
              <a:latin typeface="Arial" panose="020B0604020202020204" pitchFamily="34" charset="0"/>
              <a:cs typeface="Arial" panose="020B0604020202020204" pitchFamily="34" charset="0"/>
            </a:endParaRPr>
          </a:p>
          <a:p>
            <a:pPr marL="0" indent="0">
              <a:lnSpc>
                <a:spcPct val="150000"/>
              </a:lnSpc>
              <a:buNone/>
            </a:pPr>
            <a:r>
              <a:rPr lang="es-MX" i="1" dirty="0">
                <a:latin typeface="Arial" panose="020B0604020202020204" pitchFamily="34" charset="0"/>
                <a:cs typeface="Arial" panose="020B0604020202020204" pitchFamily="34" charset="0"/>
              </a:rPr>
              <a:t>Esto se traduce en una disminución de la longitud útil del vertedero, que aumentará si las velocidades son grandes y la longitud L es pequeña.</a:t>
            </a:r>
          </a:p>
          <a:p>
            <a:pPr marL="0" indent="0">
              <a:lnSpc>
                <a:spcPct val="150000"/>
              </a:lnSpc>
              <a:buNone/>
            </a:pPr>
            <a:endParaRPr lang="es-AR" i="1" dirty="0">
              <a:latin typeface="Arial" panose="020B0604020202020204" pitchFamily="34" charset="0"/>
              <a:cs typeface="Arial" panose="020B0604020202020204" pitchFamily="34" charset="0"/>
            </a:endParaRPr>
          </a:p>
          <a:p>
            <a:pPr marL="0" indent="0" algn="just">
              <a:lnSpc>
                <a:spcPct val="150000"/>
              </a:lnSpc>
              <a:buNone/>
            </a:pPr>
            <a:endParaRPr lang="es-AR" sz="1800" dirty="0"/>
          </a:p>
        </p:txBody>
      </p:sp>
      <p:pic>
        <p:nvPicPr>
          <p:cNvPr id="4" name="Imagen 3">
            <a:extLst>
              <a:ext uri="{FF2B5EF4-FFF2-40B4-BE49-F238E27FC236}">
                <a16:creationId xmlns:a16="http://schemas.microsoft.com/office/drawing/2014/main" id="{A5C36FEE-07F5-65A3-9054-CCFED1907EC6}"/>
              </a:ext>
            </a:extLst>
          </p:cNvPr>
          <p:cNvPicPr>
            <a:picLocks noChangeAspect="1"/>
          </p:cNvPicPr>
          <p:nvPr/>
        </p:nvPicPr>
        <p:blipFill>
          <a:blip r:embed="rId2"/>
          <a:stretch>
            <a:fillRect/>
          </a:stretch>
        </p:blipFill>
        <p:spPr>
          <a:xfrm>
            <a:off x="335360" y="3429000"/>
            <a:ext cx="3464674" cy="2304256"/>
          </a:xfrm>
          <a:prstGeom prst="rect">
            <a:avLst/>
          </a:prstGeom>
        </p:spPr>
      </p:pic>
    </p:spTree>
    <p:extLst>
      <p:ext uri="{BB962C8B-B14F-4D97-AF65-F5344CB8AC3E}">
        <p14:creationId xmlns:p14="http://schemas.microsoft.com/office/powerpoint/2010/main" val="5827734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nchor="b">
            <a:normAutofit/>
          </a:bodyPr>
          <a:lstStyle/>
          <a:p>
            <a:r>
              <a:rPr lang="es-AR"/>
              <a:t>VERTEDERO LATERAL</a:t>
            </a:r>
          </a:p>
        </p:txBody>
      </p:sp>
      <p:pic>
        <p:nvPicPr>
          <p:cNvPr id="7" name="Marcador de contenido 6">
            <a:extLst>
              <a:ext uri="{FF2B5EF4-FFF2-40B4-BE49-F238E27FC236}">
                <a16:creationId xmlns:a16="http://schemas.microsoft.com/office/drawing/2014/main" id="{6621B041-8C20-B45B-5037-765CEFA21AC5}"/>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02336" y="1609027"/>
            <a:ext cx="5384800" cy="4206874"/>
          </a:xfrm>
          <a:prstGeom prst="rect">
            <a:avLst/>
          </a:prstGeom>
          <a:noFill/>
        </p:spPr>
      </p:pic>
      <p:sp>
        <p:nvSpPr>
          <p:cNvPr id="12" name="Content Placeholder 3">
            <a:extLst>
              <a:ext uri="{FF2B5EF4-FFF2-40B4-BE49-F238E27FC236}">
                <a16:creationId xmlns:a16="http://schemas.microsoft.com/office/drawing/2014/main" id="{FF0C60BF-CE48-A6CD-F154-AB8F4AEF6D11}"/>
              </a:ext>
            </a:extLst>
          </p:cNvPr>
          <p:cNvSpPr>
            <a:spLocks noGrp="1"/>
          </p:cNvSpPr>
          <p:nvPr>
            <p:ph sz="half" idx="2"/>
          </p:nvPr>
        </p:nvSpPr>
        <p:spPr>
          <a:xfrm>
            <a:off x="6400800" y="1371600"/>
            <a:ext cx="5384800" cy="4681728"/>
          </a:xfrm>
        </p:spPr>
        <p:txBody>
          <a:bodyPr/>
          <a:lstStyle/>
          <a:p>
            <a:r>
              <a:rPr lang="es-MX" dirty="0"/>
              <a:t>La carga sobre el umbral del vertedero es variable y se deben tomar coeficientes de gasto variable de un extremo al otro. </a:t>
            </a:r>
          </a:p>
          <a:p>
            <a:endParaRPr lang="es-MX" dirty="0"/>
          </a:p>
          <a:p>
            <a:r>
              <a:rPr lang="es-MX" dirty="0"/>
              <a:t>Las fórmulas experimentales están dadas en función de la </a:t>
            </a:r>
            <a:r>
              <a:rPr lang="es-MX" dirty="0">
                <a:solidFill>
                  <a:srgbClr val="FF0000"/>
                </a:solidFill>
              </a:rPr>
              <a:t>carga final</a:t>
            </a:r>
            <a:r>
              <a:rPr lang="es-MX" dirty="0"/>
              <a:t>, cuando el régimen frente al vertedero es de </a:t>
            </a:r>
            <a:r>
              <a:rPr lang="es-MX" dirty="0">
                <a:solidFill>
                  <a:srgbClr val="FF0000"/>
                </a:solidFill>
              </a:rPr>
              <a:t>río</a:t>
            </a:r>
            <a:r>
              <a:rPr lang="es-MX" dirty="0"/>
              <a:t> y en función de la </a:t>
            </a:r>
            <a:r>
              <a:rPr lang="es-MX" dirty="0">
                <a:solidFill>
                  <a:srgbClr val="0070C0"/>
                </a:solidFill>
              </a:rPr>
              <a:t>carga inicial</a:t>
            </a:r>
            <a:r>
              <a:rPr lang="es-MX" dirty="0"/>
              <a:t> cuando es de </a:t>
            </a:r>
            <a:r>
              <a:rPr lang="es-MX" dirty="0">
                <a:solidFill>
                  <a:srgbClr val="0070C0"/>
                </a:solidFill>
              </a:rPr>
              <a:t>torrente</a:t>
            </a:r>
            <a:r>
              <a:rPr lang="es-MX" dirty="0"/>
              <a:t>. </a:t>
            </a:r>
          </a:p>
          <a:p>
            <a:endParaRPr lang="en-US" dirty="0"/>
          </a:p>
        </p:txBody>
      </p:sp>
    </p:spTree>
    <p:extLst>
      <p:ext uri="{BB962C8B-B14F-4D97-AF65-F5344CB8AC3E}">
        <p14:creationId xmlns:p14="http://schemas.microsoft.com/office/powerpoint/2010/main" val="3505980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nchor="b">
            <a:normAutofit/>
          </a:bodyPr>
          <a:lstStyle/>
          <a:p>
            <a:r>
              <a:rPr lang="es-AR"/>
              <a:t>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half" idx="2"/>
          </p:nvPr>
        </p:nvSpPr>
        <p:spPr>
          <a:xfrm>
            <a:off x="6400800" y="1627592"/>
            <a:ext cx="5384800" cy="4681728"/>
          </a:xfrm>
        </p:spPr>
        <p:txBody>
          <a:bodyPr>
            <a:normAutofit fontScale="85000" lnSpcReduction="10000"/>
          </a:bodyPr>
          <a:lstStyle/>
          <a:p>
            <a:r>
              <a:rPr lang="es-MX" dirty="0"/>
              <a:t>El eje hidráulico del canal (la altura de agua) frente al vertedero es una curva, pero en la mayoría de los casos de corrientes tranquilas, que es el más frecuente, la curvatura del mismo es muy pequeña, de modo que puede considerarse sin error apreciable que tiene una variación lenta y lineal.</a:t>
            </a:r>
          </a:p>
          <a:p>
            <a:endParaRPr lang="es-MX" dirty="0"/>
          </a:p>
          <a:p>
            <a:r>
              <a:rPr lang="es-MX" dirty="0"/>
              <a:t>Aceptada la linealidad de la carga hidráulica pueden darse dos casos, según si la carga de agua </a:t>
            </a:r>
            <a:r>
              <a:rPr lang="es-MX" dirty="0">
                <a:solidFill>
                  <a:srgbClr val="FF0000"/>
                </a:solidFill>
              </a:rPr>
              <a:t>crece</a:t>
            </a:r>
            <a:r>
              <a:rPr lang="es-MX" dirty="0"/>
              <a:t> o </a:t>
            </a:r>
            <a:r>
              <a:rPr lang="es-MX" dirty="0">
                <a:solidFill>
                  <a:srgbClr val="0070C0"/>
                </a:solidFill>
              </a:rPr>
              <a:t>decrece</a:t>
            </a:r>
            <a:r>
              <a:rPr lang="es-MX" dirty="0"/>
              <a:t> en la longitud del vertedero lateral, y de acuerdo a ello, la función lineal tendrá pendiente positiva o negativa:</a:t>
            </a:r>
          </a:p>
        </p:txBody>
      </p:sp>
      <p:pic>
        <p:nvPicPr>
          <p:cNvPr id="6" name="Imagen 5">
            <a:extLst>
              <a:ext uri="{FF2B5EF4-FFF2-40B4-BE49-F238E27FC236}">
                <a16:creationId xmlns:a16="http://schemas.microsoft.com/office/drawing/2014/main" id="{186A6E70-7BA1-1175-8084-921319BBC79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5790"/>
          <a:stretch/>
        </p:blipFill>
        <p:spPr>
          <a:xfrm>
            <a:off x="259482" y="3861048"/>
            <a:ext cx="3388246" cy="2439764"/>
          </a:xfrm>
          <a:prstGeom prst="rect">
            <a:avLst/>
          </a:prstGeom>
        </p:spPr>
      </p:pic>
      <p:pic>
        <p:nvPicPr>
          <p:cNvPr id="10" name="Imagen 9">
            <a:extLst>
              <a:ext uri="{FF2B5EF4-FFF2-40B4-BE49-F238E27FC236}">
                <a16:creationId xmlns:a16="http://schemas.microsoft.com/office/drawing/2014/main" id="{EE2C789E-7E50-91CB-D92E-FCE63E4B4ED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54420" y="1572277"/>
            <a:ext cx="3388246" cy="2311098"/>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38BBF79-B0C0-D644-16C4-1D268D8AA4B0}"/>
                  </a:ext>
                </a:extLst>
              </p:cNvPr>
              <p:cNvSpPr txBox="1"/>
              <p:nvPr/>
            </p:nvSpPr>
            <p:spPr>
              <a:xfrm>
                <a:off x="3647728" y="2150905"/>
                <a:ext cx="2401363" cy="11538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𝑥</m:t>
                          </m:r>
                        </m:sub>
                      </m:sSub>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1</m:t>
                          </m:r>
                        </m:sub>
                      </m:sSub>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2</m:t>
                              </m:r>
                            </m:sub>
                          </m:sSub>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1</m:t>
                              </m:r>
                            </m:sub>
                          </m:sSub>
                        </m:num>
                        <m:den>
                          <m:r>
                            <a:rPr lang="es-ES" sz="1200" b="0" i="1" smtClean="0">
                              <a:latin typeface="Cambria Math" panose="02040503050406030204" pitchFamily="18" charset="0"/>
                            </a:rPr>
                            <m:t>𝐿</m:t>
                          </m:r>
                        </m:den>
                      </m:f>
                      <m:r>
                        <a:rPr lang="es-ES" sz="1200" b="0" i="1" smtClean="0">
                          <a:latin typeface="Cambria Math" panose="02040503050406030204" pitchFamily="18" charset="0"/>
                        </a:rPr>
                        <m:t>𝑥</m:t>
                      </m:r>
                    </m:oMath>
                    <m:oMath xmlns:m="http://schemas.openxmlformats.org/officeDocument/2006/math">
                      <m:r>
                        <a:rPr lang="es-ES" sz="1200" b="0" i="1" smtClean="0">
                          <a:latin typeface="Cambria Math" panose="02040503050406030204" pitchFamily="18" charset="0"/>
                        </a:rPr>
                        <m:t>𝑑𝑞</m:t>
                      </m:r>
                      <m:r>
                        <a:rPr lang="es-ES" sz="1200" b="0" i="1" smtClean="0">
                          <a:latin typeface="Cambria Math" panose="02040503050406030204" pitchFamily="18" charset="0"/>
                        </a:rPr>
                        <m:t>=</m:t>
                      </m:r>
                      <m:r>
                        <a:rPr lang="es-ES" sz="1200" b="0" i="1" smtClean="0">
                          <a:latin typeface="Cambria Math" panose="02040503050406030204" pitchFamily="18" charset="0"/>
                        </a:rPr>
                        <m:t>𝑚</m:t>
                      </m:r>
                      <m:rad>
                        <m:radPr>
                          <m:degHide m:val="on"/>
                          <m:ctrlPr>
                            <a:rPr lang="es-ES" sz="1200" b="0" i="1" smtClean="0">
                              <a:latin typeface="Cambria Math" panose="02040503050406030204" pitchFamily="18" charset="0"/>
                            </a:rPr>
                          </m:ctrlPr>
                        </m:radPr>
                        <m:deg/>
                        <m:e>
                          <m:r>
                            <a:rPr lang="es-ES" sz="1200" b="0" i="1" smtClean="0">
                              <a:latin typeface="Cambria Math" panose="02040503050406030204" pitchFamily="18" charset="0"/>
                            </a:rPr>
                            <m:t>2</m:t>
                          </m:r>
                          <m:r>
                            <a:rPr lang="es-ES" sz="1200" b="0" i="1" smtClean="0">
                              <a:latin typeface="Cambria Math" panose="02040503050406030204" pitchFamily="18" charset="0"/>
                            </a:rPr>
                            <m:t>𝑔</m:t>
                          </m:r>
                        </m:e>
                      </m:rad>
                      <m:sSup>
                        <m:sSupPr>
                          <m:ctrlPr>
                            <a:rPr lang="es-ES" sz="1200" b="0" i="1" smtClean="0">
                              <a:latin typeface="Cambria Math" panose="02040503050406030204" pitchFamily="18" charset="0"/>
                            </a:rPr>
                          </m:ctrlPr>
                        </m:sSupPr>
                        <m:e>
                          <m:d>
                            <m:dPr>
                              <m:ctrlPr>
                                <a:rPr lang="es-ES" sz="1200" b="0" i="1" smtClean="0">
                                  <a:latin typeface="Cambria Math" panose="02040503050406030204" pitchFamily="18" charset="0"/>
                                </a:rPr>
                              </m:ctrlPr>
                            </m:dPr>
                            <m:e>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𝑥</m:t>
                                  </m:r>
                                </m:sub>
                              </m:sSub>
                            </m:e>
                          </m:d>
                        </m:e>
                        <m:sup>
                          <m:r>
                            <a:rPr lang="es-ES" sz="1200" b="0" i="1" smtClean="0">
                              <a:latin typeface="Cambria Math" panose="02040503050406030204" pitchFamily="18" charset="0"/>
                            </a:rPr>
                            <m:t>3/2</m:t>
                          </m:r>
                        </m:sup>
                      </m:sSup>
                      <m:r>
                        <a:rPr lang="es-ES" sz="1200" b="0" i="1" smtClean="0">
                          <a:latin typeface="Cambria Math" panose="02040503050406030204" pitchFamily="18" charset="0"/>
                        </a:rPr>
                        <m:t>𝑑𝑥</m:t>
                      </m:r>
                    </m:oMath>
                    <m:oMath xmlns:m="http://schemas.openxmlformats.org/officeDocument/2006/math">
                      <m:r>
                        <a:rPr lang="es-ES" sz="1200" b="0" i="1" smtClean="0">
                          <a:latin typeface="Cambria Math" panose="02040503050406030204" pitchFamily="18" charset="0"/>
                        </a:rPr>
                        <m:t>𝑄</m:t>
                      </m:r>
                      <m:r>
                        <a:rPr lang="es-ES" sz="1200" b="0" i="1" smtClean="0">
                          <a:latin typeface="Cambria Math" panose="02040503050406030204" pitchFamily="18" charset="0"/>
                        </a:rPr>
                        <m:t>=</m:t>
                      </m:r>
                      <m:rad>
                        <m:radPr>
                          <m:degHide m:val="on"/>
                          <m:ctrlPr>
                            <a:rPr lang="es-ES" sz="1200" i="1">
                              <a:latin typeface="Cambria Math" panose="02040503050406030204" pitchFamily="18" charset="0"/>
                            </a:rPr>
                          </m:ctrlPr>
                        </m:radPr>
                        <m:deg/>
                        <m:e>
                          <m:r>
                            <a:rPr lang="es-ES" sz="1200" i="1">
                              <a:latin typeface="Cambria Math" panose="02040503050406030204" pitchFamily="18" charset="0"/>
                            </a:rPr>
                            <m:t>2</m:t>
                          </m:r>
                          <m:r>
                            <a:rPr lang="es-ES" sz="1200" i="1">
                              <a:latin typeface="Cambria Math" panose="02040503050406030204" pitchFamily="18" charset="0"/>
                            </a:rPr>
                            <m:t>𝑔</m:t>
                          </m:r>
                        </m:e>
                      </m:rad>
                      <m:nary>
                        <m:naryPr>
                          <m:limLoc m:val="undOvr"/>
                          <m:ctrlPr>
                            <a:rPr lang="es-ES" sz="1200" i="1" smtClean="0">
                              <a:latin typeface="Cambria Math" panose="02040503050406030204" pitchFamily="18" charset="0"/>
                            </a:rPr>
                          </m:ctrlPr>
                        </m:naryPr>
                        <m:sub>
                          <m:r>
                            <m:rPr>
                              <m:brk m:alnAt="24"/>
                            </m:rPr>
                            <a:rPr lang="es-ES" sz="1200" b="0" i="1" smtClean="0">
                              <a:latin typeface="Cambria Math" panose="02040503050406030204" pitchFamily="18" charset="0"/>
                            </a:rPr>
                            <m:t>0</m:t>
                          </m:r>
                        </m:sub>
                        <m:sup>
                          <m:r>
                            <a:rPr lang="es-ES" sz="1200" b="0" i="1" smtClean="0">
                              <a:latin typeface="Cambria Math" panose="02040503050406030204" pitchFamily="18" charset="0"/>
                            </a:rPr>
                            <m:t>𝐿</m:t>
                          </m:r>
                        </m:sup>
                        <m:e>
                          <m:r>
                            <a:rPr lang="es-ES" sz="1200" b="0" i="1" smtClean="0">
                              <a:latin typeface="Cambria Math" panose="02040503050406030204" pitchFamily="18" charset="0"/>
                            </a:rPr>
                            <m:t>𝑚</m:t>
                          </m:r>
                          <m:sSup>
                            <m:sSupPr>
                              <m:ctrlPr>
                                <a:rPr lang="es-ES" sz="1200" b="0" i="1" smtClean="0">
                                  <a:latin typeface="Cambria Math" panose="02040503050406030204" pitchFamily="18" charset="0"/>
                                </a:rPr>
                              </m:ctrlPr>
                            </m:sSupPr>
                            <m:e>
                              <m:d>
                                <m:dPr>
                                  <m:ctrlPr>
                                    <a:rPr lang="es-ES" sz="1200" b="0" i="1" smtClean="0">
                                      <a:latin typeface="Cambria Math" panose="02040503050406030204" pitchFamily="18" charset="0"/>
                                    </a:rPr>
                                  </m:ctrlPr>
                                </m:dPr>
                                <m:e>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1</m:t>
                                      </m:r>
                                    </m:sub>
                                  </m:sSub>
                                  <m:r>
                                    <a:rPr lang="es-ES" sz="1200" b="0" i="1" smtClean="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h</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h</m:t>
                                          </m:r>
                                        </m:e>
                                        <m:sub>
                                          <m:r>
                                            <a:rPr lang="es-ES" sz="1200" i="1">
                                              <a:latin typeface="Cambria Math" panose="02040503050406030204" pitchFamily="18" charset="0"/>
                                            </a:rPr>
                                            <m:t>1</m:t>
                                          </m:r>
                                        </m:sub>
                                      </m:sSub>
                                    </m:num>
                                    <m:den>
                                      <m:r>
                                        <a:rPr lang="es-ES" sz="1200" i="1">
                                          <a:latin typeface="Cambria Math" panose="02040503050406030204" pitchFamily="18" charset="0"/>
                                        </a:rPr>
                                        <m:t>𝐿</m:t>
                                      </m:r>
                                    </m:den>
                                  </m:f>
                                  <m:r>
                                    <a:rPr lang="es-ES" sz="1200" i="1">
                                      <a:latin typeface="Cambria Math" panose="02040503050406030204" pitchFamily="18" charset="0"/>
                                    </a:rPr>
                                    <m:t>𝑥</m:t>
                                  </m:r>
                                  <m:r>
                                    <m:rPr>
                                      <m:nor/>
                                    </m:rPr>
                                    <a:rPr lang="es-ES" sz="1200" dirty="0"/>
                                    <m:t> </m:t>
                                  </m:r>
                                </m:e>
                              </m:d>
                            </m:e>
                            <m:sup>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3</m:t>
                                  </m:r>
                                </m:num>
                                <m:den>
                                  <m:r>
                                    <a:rPr lang="es-ES" sz="1200" b="0" i="1" smtClean="0">
                                      <a:latin typeface="Cambria Math" panose="02040503050406030204" pitchFamily="18" charset="0"/>
                                    </a:rPr>
                                    <m:t>2</m:t>
                                  </m:r>
                                </m:den>
                              </m:f>
                            </m:sup>
                          </m:sSup>
                          <m:r>
                            <a:rPr lang="es-ES" sz="1200" b="0" i="1" smtClean="0">
                              <a:latin typeface="Cambria Math" panose="02040503050406030204" pitchFamily="18" charset="0"/>
                            </a:rPr>
                            <m:t>𝑑𝑥</m:t>
                          </m:r>
                        </m:e>
                      </m:nary>
                    </m:oMath>
                  </m:oMathPara>
                </a14:m>
                <a:endParaRPr lang="es-AR" sz="1200" dirty="0"/>
              </a:p>
            </p:txBody>
          </p:sp>
        </mc:Choice>
        <mc:Fallback xmlns="">
          <p:sp>
            <p:nvSpPr>
              <p:cNvPr id="11" name="CuadroTexto 10">
                <a:extLst>
                  <a:ext uri="{FF2B5EF4-FFF2-40B4-BE49-F238E27FC236}">
                    <a16:creationId xmlns:a16="http://schemas.microsoft.com/office/drawing/2014/main" id="{E38BBF79-B0C0-D644-16C4-1D268D8AA4B0}"/>
                  </a:ext>
                </a:extLst>
              </p:cNvPr>
              <p:cNvSpPr txBox="1">
                <a:spLocks noRot="1" noChangeAspect="1" noMove="1" noResize="1" noEditPoints="1" noAdjustHandles="1" noChangeArrowheads="1" noChangeShapeType="1" noTextEdit="1"/>
              </p:cNvSpPr>
              <p:nvPr/>
            </p:nvSpPr>
            <p:spPr>
              <a:xfrm>
                <a:off x="3647728" y="2150905"/>
                <a:ext cx="2401363" cy="1153842"/>
              </a:xfrm>
              <a:prstGeom prst="rect">
                <a:avLst/>
              </a:prstGeom>
              <a:blipFill>
                <a:blip r:embed="rId6"/>
                <a:stretch>
                  <a:fillRect l="-1777" t="-1058"/>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8F0DD324-562D-E10D-B89B-5C42B6408414}"/>
                  </a:ext>
                </a:extLst>
              </p:cNvPr>
              <p:cNvSpPr txBox="1"/>
              <p:nvPr/>
            </p:nvSpPr>
            <p:spPr>
              <a:xfrm>
                <a:off x="3690573" y="4365104"/>
                <a:ext cx="2401363" cy="11538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𝑥</m:t>
                          </m:r>
                        </m:sub>
                      </m:sSub>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1</m:t>
                          </m:r>
                        </m:sub>
                      </m:sSub>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1</m:t>
                              </m:r>
                            </m:sub>
                          </m:sSub>
                          <m:r>
                            <a:rPr lang="es-ES" sz="1200" b="0" i="1" smtClean="0">
                              <a:latin typeface="Cambria Math" panose="02040503050406030204" pitchFamily="18" charset="0"/>
                            </a:rPr>
                            <m:t>−</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2</m:t>
                              </m:r>
                            </m:sub>
                          </m:sSub>
                        </m:num>
                        <m:den>
                          <m:r>
                            <a:rPr lang="es-ES" sz="1200" b="0" i="1" smtClean="0">
                              <a:latin typeface="Cambria Math" panose="02040503050406030204" pitchFamily="18" charset="0"/>
                            </a:rPr>
                            <m:t>𝐿</m:t>
                          </m:r>
                        </m:den>
                      </m:f>
                      <m:r>
                        <a:rPr lang="es-ES" sz="1200" b="0" i="1" smtClean="0">
                          <a:latin typeface="Cambria Math" panose="02040503050406030204" pitchFamily="18" charset="0"/>
                        </a:rPr>
                        <m:t>𝑥</m:t>
                      </m:r>
                    </m:oMath>
                    <m:oMath xmlns:m="http://schemas.openxmlformats.org/officeDocument/2006/math">
                      <m:r>
                        <a:rPr lang="es-ES" sz="1200" b="0" i="1" smtClean="0">
                          <a:latin typeface="Cambria Math" panose="02040503050406030204" pitchFamily="18" charset="0"/>
                        </a:rPr>
                        <m:t>𝑑𝑞</m:t>
                      </m:r>
                      <m:r>
                        <a:rPr lang="es-ES" sz="1200" b="0" i="1" smtClean="0">
                          <a:latin typeface="Cambria Math" panose="02040503050406030204" pitchFamily="18" charset="0"/>
                        </a:rPr>
                        <m:t>=</m:t>
                      </m:r>
                      <m:r>
                        <a:rPr lang="es-ES" sz="1200" b="0" i="1" smtClean="0">
                          <a:latin typeface="Cambria Math" panose="02040503050406030204" pitchFamily="18" charset="0"/>
                        </a:rPr>
                        <m:t>𝑚</m:t>
                      </m:r>
                      <m:rad>
                        <m:radPr>
                          <m:degHide m:val="on"/>
                          <m:ctrlPr>
                            <a:rPr lang="es-ES" sz="1200" b="0" i="1" smtClean="0">
                              <a:latin typeface="Cambria Math" panose="02040503050406030204" pitchFamily="18" charset="0"/>
                            </a:rPr>
                          </m:ctrlPr>
                        </m:radPr>
                        <m:deg/>
                        <m:e>
                          <m:r>
                            <a:rPr lang="es-ES" sz="1200" b="0" i="1" smtClean="0">
                              <a:latin typeface="Cambria Math" panose="02040503050406030204" pitchFamily="18" charset="0"/>
                            </a:rPr>
                            <m:t>2</m:t>
                          </m:r>
                          <m:r>
                            <a:rPr lang="es-ES" sz="1200" b="0" i="1" smtClean="0">
                              <a:latin typeface="Cambria Math" panose="02040503050406030204" pitchFamily="18" charset="0"/>
                            </a:rPr>
                            <m:t>𝑔</m:t>
                          </m:r>
                        </m:e>
                      </m:rad>
                      <m:sSup>
                        <m:sSupPr>
                          <m:ctrlPr>
                            <a:rPr lang="es-ES" sz="1200" b="0" i="1" smtClean="0">
                              <a:latin typeface="Cambria Math" panose="02040503050406030204" pitchFamily="18" charset="0"/>
                            </a:rPr>
                          </m:ctrlPr>
                        </m:sSupPr>
                        <m:e>
                          <m:d>
                            <m:dPr>
                              <m:ctrlPr>
                                <a:rPr lang="es-ES" sz="1200" b="0" i="1" smtClean="0">
                                  <a:latin typeface="Cambria Math" panose="02040503050406030204" pitchFamily="18" charset="0"/>
                                </a:rPr>
                              </m:ctrlPr>
                            </m:dPr>
                            <m:e>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rPr>
                                    <m:t>h</m:t>
                                  </m:r>
                                </m:e>
                                <m:sub>
                                  <m:r>
                                    <a:rPr lang="es-ES" sz="1200" b="0" i="1" smtClean="0">
                                      <a:latin typeface="Cambria Math" panose="02040503050406030204" pitchFamily="18" charset="0"/>
                                    </a:rPr>
                                    <m:t>𝑥</m:t>
                                  </m:r>
                                </m:sub>
                              </m:sSub>
                            </m:e>
                          </m:d>
                        </m:e>
                        <m:sup>
                          <m:r>
                            <a:rPr lang="es-ES" sz="1200" b="0" i="1" smtClean="0">
                              <a:latin typeface="Cambria Math" panose="02040503050406030204" pitchFamily="18" charset="0"/>
                            </a:rPr>
                            <m:t>3/2</m:t>
                          </m:r>
                        </m:sup>
                      </m:sSup>
                      <m:r>
                        <a:rPr lang="es-ES" sz="1200" b="0" i="1" smtClean="0">
                          <a:latin typeface="Cambria Math" panose="02040503050406030204" pitchFamily="18" charset="0"/>
                        </a:rPr>
                        <m:t>𝑑𝑥</m:t>
                      </m:r>
                    </m:oMath>
                    <m:oMath xmlns:m="http://schemas.openxmlformats.org/officeDocument/2006/math">
                      <m:r>
                        <a:rPr lang="es-ES" sz="1200" b="0" i="1" smtClean="0">
                          <a:latin typeface="Cambria Math" panose="02040503050406030204" pitchFamily="18" charset="0"/>
                        </a:rPr>
                        <m:t>𝑄</m:t>
                      </m:r>
                      <m:r>
                        <a:rPr lang="es-ES" sz="1200" b="0" i="1" smtClean="0">
                          <a:latin typeface="Cambria Math" panose="02040503050406030204" pitchFamily="18" charset="0"/>
                        </a:rPr>
                        <m:t>=</m:t>
                      </m:r>
                      <m:rad>
                        <m:radPr>
                          <m:degHide m:val="on"/>
                          <m:ctrlPr>
                            <a:rPr lang="es-ES" sz="1200" i="1">
                              <a:latin typeface="Cambria Math" panose="02040503050406030204" pitchFamily="18" charset="0"/>
                            </a:rPr>
                          </m:ctrlPr>
                        </m:radPr>
                        <m:deg/>
                        <m:e>
                          <m:r>
                            <a:rPr lang="es-ES" sz="1200" i="1">
                              <a:latin typeface="Cambria Math" panose="02040503050406030204" pitchFamily="18" charset="0"/>
                            </a:rPr>
                            <m:t>2</m:t>
                          </m:r>
                          <m:r>
                            <a:rPr lang="es-ES" sz="1200" i="1">
                              <a:latin typeface="Cambria Math" panose="02040503050406030204" pitchFamily="18" charset="0"/>
                            </a:rPr>
                            <m:t>𝑔</m:t>
                          </m:r>
                        </m:e>
                      </m:rad>
                      <m:nary>
                        <m:naryPr>
                          <m:limLoc m:val="undOvr"/>
                          <m:ctrlPr>
                            <a:rPr lang="es-ES" sz="1200" i="1" smtClean="0">
                              <a:latin typeface="Cambria Math" panose="02040503050406030204" pitchFamily="18" charset="0"/>
                            </a:rPr>
                          </m:ctrlPr>
                        </m:naryPr>
                        <m:sub>
                          <m:r>
                            <m:rPr>
                              <m:brk m:alnAt="24"/>
                            </m:rPr>
                            <a:rPr lang="es-ES" sz="1200" b="0" i="1" smtClean="0">
                              <a:latin typeface="Cambria Math" panose="02040503050406030204" pitchFamily="18" charset="0"/>
                            </a:rPr>
                            <m:t>0</m:t>
                          </m:r>
                        </m:sub>
                        <m:sup>
                          <m:r>
                            <a:rPr lang="es-ES" sz="1200" b="0" i="1" smtClean="0">
                              <a:latin typeface="Cambria Math" panose="02040503050406030204" pitchFamily="18" charset="0"/>
                            </a:rPr>
                            <m:t>𝐿</m:t>
                          </m:r>
                        </m:sup>
                        <m:e>
                          <m:r>
                            <a:rPr lang="es-ES" sz="1200" b="0" i="1" smtClean="0">
                              <a:latin typeface="Cambria Math" panose="02040503050406030204" pitchFamily="18" charset="0"/>
                            </a:rPr>
                            <m:t>𝑚</m:t>
                          </m:r>
                          <m:sSup>
                            <m:sSupPr>
                              <m:ctrlPr>
                                <a:rPr lang="es-ES" sz="1200" b="0" i="1" smtClean="0">
                                  <a:latin typeface="Cambria Math" panose="02040503050406030204" pitchFamily="18" charset="0"/>
                                </a:rPr>
                              </m:ctrlPr>
                            </m:sSupPr>
                            <m:e>
                              <m:d>
                                <m:dPr>
                                  <m:ctrlPr>
                                    <a:rPr lang="es-ES" sz="1200" b="0" i="1" smtClean="0">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h</m:t>
                                      </m:r>
                                    </m:e>
                                    <m:sub>
                                      <m:r>
                                        <a:rPr lang="es-ES" sz="1200" i="1">
                                          <a:latin typeface="Cambria Math" panose="02040503050406030204" pitchFamily="18" charset="0"/>
                                        </a:rPr>
                                        <m:t>1</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h</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h</m:t>
                                          </m:r>
                                        </m:e>
                                        <m:sub>
                                          <m:r>
                                            <a:rPr lang="es-ES" sz="1200" i="1">
                                              <a:latin typeface="Cambria Math" panose="02040503050406030204" pitchFamily="18" charset="0"/>
                                            </a:rPr>
                                            <m:t>2</m:t>
                                          </m:r>
                                        </m:sub>
                                      </m:sSub>
                                    </m:num>
                                    <m:den>
                                      <m:r>
                                        <a:rPr lang="es-ES" sz="1200" i="1">
                                          <a:latin typeface="Cambria Math" panose="02040503050406030204" pitchFamily="18" charset="0"/>
                                        </a:rPr>
                                        <m:t>𝐿</m:t>
                                      </m:r>
                                    </m:den>
                                  </m:f>
                                  <m:r>
                                    <a:rPr lang="es-ES" sz="1200" i="1">
                                      <a:latin typeface="Cambria Math" panose="02040503050406030204" pitchFamily="18" charset="0"/>
                                    </a:rPr>
                                    <m:t>𝑥</m:t>
                                  </m:r>
                                  <m:r>
                                    <m:rPr>
                                      <m:nor/>
                                    </m:rPr>
                                    <a:rPr lang="es-ES" sz="1200" dirty="0"/>
                                    <m:t> </m:t>
                                  </m:r>
                                </m:e>
                              </m:d>
                            </m:e>
                            <m:sup>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3</m:t>
                                  </m:r>
                                </m:num>
                                <m:den>
                                  <m:r>
                                    <a:rPr lang="es-ES" sz="1200" b="0" i="1" smtClean="0">
                                      <a:latin typeface="Cambria Math" panose="02040503050406030204" pitchFamily="18" charset="0"/>
                                    </a:rPr>
                                    <m:t>2</m:t>
                                  </m:r>
                                </m:den>
                              </m:f>
                            </m:sup>
                          </m:sSup>
                          <m:r>
                            <a:rPr lang="es-ES" sz="1200" b="0" i="1" smtClean="0">
                              <a:latin typeface="Cambria Math" panose="02040503050406030204" pitchFamily="18" charset="0"/>
                            </a:rPr>
                            <m:t>𝑑𝑥</m:t>
                          </m:r>
                        </m:e>
                      </m:nary>
                    </m:oMath>
                  </m:oMathPara>
                </a14:m>
                <a:endParaRPr lang="es-AR" sz="1200" dirty="0"/>
              </a:p>
            </p:txBody>
          </p:sp>
        </mc:Choice>
        <mc:Fallback xmlns="">
          <p:sp>
            <p:nvSpPr>
              <p:cNvPr id="13" name="CuadroTexto 12">
                <a:extLst>
                  <a:ext uri="{FF2B5EF4-FFF2-40B4-BE49-F238E27FC236}">
                    <a16:creationId xmlns:a16="http://schemas.microsoft.com/office/drawing/2014/main" id="{8F0DD324-562D-E10D-B89B-5C42B6408414}"/>
                  </a:ext>
                </a:extLst>
              </p:cNvPr>
              <p:cNvSpPr txBox="1">
                <a:spLocks noRot="1" noChangeAspect="1" noMove="1" noResize="1" noEditPoints="1" noAdjustHandles="1" noChangeArrowheads="1" noChangeShapeType="1" noTextEdit="1"/>
              </p:cNvSpPr>
              <p:nvPr/>
            </p:nvSpPr>
            <p:spPr>
              <a:xfrm>
                <a:off x="3690573" y="4365104"/>
                <a:ext cx="2401363" cy="1153842"/>
              </a:xfrm>
              <a:prstGeom prst="rect">
                <a:avLst/>
              </a:prstGeom>
              <a:blipFill>
                <a:blip r:embed="rId7"/>
                <a:stretch>
                  <a:fillRect l="-1777" t="-1058"/>
                </a:stretch>
              </a:blipFill>
            </p:spPr>
            <p:txBody>
              <a:bodyPr/>
              <a:lstStyle/>
              <a:p>
                <a:r>
                  <a:rPr lang="es-AR">
                    <a:noFill/>
                  </a:rPr>
                  <a:t> </a:t>
                </a:r>
              </a:p>
            </p:txBody>
          </p:sp>
        </mc:Fallback>
      </mc:AlternateContent>
    </p:spTree>
    <p:extLst>
      <p:ext uri="{BB962C8B-B14F-4D97-AF65-F5344CB8AC3E}">
        <p14:creationId xmlns:p14="http://schemas.microsoft.com/office/powerpoint/2010/main" val="1340571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graphicFrame>
        <p:nvGraphicFramePr>
          <p:cNvPr id="8" name="7 Diagrama"/>
          <p:cNvGraphicFramePr/>
          <p:nvPr>
            <p:extLst>
              <p:ext uri="{D42A27DB-BD31-4B8C-83A1-F6EECF244321}">
                <p14:modId xmlns:p14="http://schemas.microsoft.com/office/powerpoint/2010/main" val="793416390"/>
              </p:ext>
            </p:extLst>
          </p:nvPr>
        </p:nvGraphicFramePr>
        <p:xfrm>
          <a:off x="1271464" y="2636912"/>
          <a:ext cx="97930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2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1" nodeType="clickEffect">
                                  <p:stCondLst>
                                    <p:cond delay="0"/>
                                  </p:stCondLst>
                                  <p:childTnLst>
                                    <p:anim calcmode="lin" valueType="num">
                                      <p:cBhvr additive="base">
                                        <p:cTn id="13" dur="1000"/>
                                        <p:tgtEl>
                                          <p:spTgt spid="8"/>
                                        </p:tgtEl>
                                        <p:attrNameLst>
                                          <p:attrName>ppt_x</p:attrName>
                                        </p:attrNameLst>
                                      </p:cBhvr>
                                      <p:tavLst>
                                        <p:tav tm="0">
                                          <p:val>
                                            <p:strVal val="ppt_x"/>
                                          </p:val>
                                        </p:tav>
                                        <p:tav tm="100000">
                                          <p:val>
                                            <p:strVal val="1+ppt_w/2"/>
                                          </p:val>
                                        </p:tav>
                                      </p:tavLst>
                                    </p:anim>
                                    <p:anim calcmode="lin" valueType="num">
                                      <p:cBhvr additive="base">
                                        <p:cTn id="14" dur="1000"/>
                                        <p:tgtEl>
                                          <p:spTgt spid="8"/>
                                        </p:tgtEl>
                                        <p:attrNameLst>
                                          <p:attrName>ppt_y</p:attrName>
                                        </p:attrNameLst>
                                      </p:cBhvr>
                                      <p:tavLst>
                                        <p:tav tm="0">
                                          <p:val>
                                            <p:strVal val="ppt_y"/>
                                          </p:val>
                                        </p:tav>
                                        <p:tav tm="100000">
                                          <p:val>
                                            <p:strVal val="ppt_y"/>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nchor="b">
            <a:normAutofit/>
          </a:bodyPr>
          <a:lstStyle/>
          <a:p>
            <a:r>
              <a:rPr lang="es-AR"/>
              <a:t>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half" idx="2"/>
          </p:nvPr>
        </p:nvSpPr>
        <p:spPr>
          <a:xfrm>
            <a:off x="6400800" y="1627592"/>
            <a:ext cx="5384800" cy="3745624"/>
          </a:xfrm>
        </p:spPr>
        <p:txBody>
          <a:bodyPr>
            <a:normAutofit fontScale="92500" lnSpcReduction="10000"/>
          </a:bodyPr>
          <a:lstStyle/>
          <a:p>
            <a:r>
              <a:rPr lang="es-MX" dirty="0"/>
              <a:t>La tercera particularidad es el régimen que crea el vertedero lateral en el canal, y que es el que determina la carga variable sobre su umbral. </a:t>
            </a:r>
          </a:p>
          <a:p>
            <a:r>
              <a:rPr lang="es-MX" dirty="0"/>
              <a:t>Considerando un plano de comparación que pasa por el fondo de la sección del canal al final del vertedero, y aplicando Bernoulli </a:t>
            </a:r>
          </a:p>
          <a:p>
            <a:r>
              <a:rPr lang="es-MX" dirty="0"/>
              <a:t>Los sumandos </a:t>
            </a:r>
            <a:r>
              <a:rPr lang="es-MX" dirty="0" err="1"/>
              <a:t>iL</a:t>
            </a:r>
            <a:r>
              <a:rPr lang="es-MX" dirty="0"/>
              <a:t> y JL son muy pequeños y más aún su diferencia: (</a:t>
            </a:r>
            <a:r>
              <a:rPr lang="es-MX" dirty="0" err="1"/>
              <a:t>iL</a:t>
            </a:r>
            <a:r>
              <a:rPr lang="es-MX" dirty="0"/>
              <a:t>-JL) por lo que se desprecian.</a:t>
            </a:r>
          </a:p>
          <a:p>
            <a:endParaRPr lang="es-MX" dirty="0"/>
          </a:p>
        </p:txBody>
      </p:sp>
      <p:pic>
        <p:nvPicPr>
          <p:cNvPr id="3" name="Imagen 2">
            <a:extLst>
              <a:ext uri="{FF2B5EF4-FFF2-40B4-BE49-F238E27FC236}">
                <a16:creationId xmlns:a16="http://schemas.microsoft.com/office/drawing/2014/main" id="{4294836A-167F-081B-53B7-9BF901650F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59496" y="1484784"/>
            <a:ext cx="3457204" cy="2700941"/>
          </a:xfrm>
          <a:prstGeom prst="rect">
            <a:avLst/>
          </a:prstGeom>
        </p:spPr>
      </p:pic>
      <mc:AlternateContent xmlns:mc="http://schemas.openxmlformats.org/markup-compatibility/2006" xmlns:a14="http://schemas.microsoft.com/office/drawing/2010/main">
        <mc:Choice Requires="a14">
          <p:sp>
            <p:nvSpPr>
              <p:cNvPr id="4" name="Object 33">
                <a:extLst>
                  <a:ext uri="{FF2B5EF4-FFF2-40B4-BE49-F238E27FC236}">
                    <a16:creationId xmlns:a16="http://schemas.microsoft.com/office/drawing/2014/main" id="{41BB7557-C55C-0FF4-01FE-0AB025A0F48F}"/>
                  </a:ext>
                </a:extLst>
              </p:cNvPr>
              <p:cNvSpPr txBox="1"/>
              <p:nvPr/>
            </p:nvSpPr>
            <p:spPr bwMode="auto">
              <a:xfrm>
                <a:off x="1116609" y="4509120"/>
                <a:ext cx="4342978" cy="152087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𝐵</m:t>
                          </m:r>
                        </m:e>
                        <m:sub>
                          <m:r>
                            <a:rPr lang="es-AR" i="1">
                              <a:solidFill>
                                <a:srgbClr val="000000"/>
                              </a:solidFill>
                              <a:latin typeface="Cambria Math" panose="02040503050406030204" pitchFamily="18" charset="0"/>
                            </a:rPr>
                            <m:t>1</m:t>
                          </m:r>
                        </m:sub>
                      </m:sSub>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1</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1</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𝑖</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𝐿</m:t>
                      </m:r>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1</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𝑄</m:t>
                              </m:r>
                            </m:e>
                            <m:sub>
                              <m:r>
                                <a:rPr lang="es-AR" i="1">
                                  <a:solidFill>
                                    <a:srgbClr val="000000"/>
                                  </a:solidFill>
                                  <a:latin typeface="Cambria Math" panose="02040503050406030204" pitchFamily="18" charset="0"/>
                                </a:rPr>
                                <m:t>1</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r>
                            <a:rPr lang="es-AR" i="1">
                              <a:solidFill>
                                <a:srgbClr val="000000"/>
                              </a:solidFill>
                              <a:latin typeface="Cambria Math" panose="02040503050406030204" pitchFamily="18" charset="0"/>
                            </a:rPr>
                            <m:t>.</m:t>
                          </m:r>
                          <m:sSup>
                            <m:sSupPr>
                              <m:ctrlPr>
                                <a:rPr lang="es-AR" i="1">
                                  <a:solidFill>
                                    <a:srgbClr val="000000"/>
                                  </a:solidFill>
                                  <a:latin typeface="Cambria Math" panose="02040503050406030204" pitchFamily="18" charset="0"/>
                                </a:rPr>
                              </m:ctrlPr>
                            </m:sSupPr>
                            <m:e>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𝜔</m:t>
                                  </m:r>
                                </m:e>
                                <m:sub>
                                  <m:r>
                                    <a:rPr lang="es-AR" i="1">
                                      <a:solidFill>
                                        <a:srgbClr val="000000"/>
                                      </a:solidFill>
                                      <a:latin typeface="Cambria Math" panose="02040503050406030204" pitchFamily="18" charset="0"/>
                                    </a:rPr>
                                    <m:t>1</m:t>
                                  </m:r>
                                </m:sub>
                              </m:sSub>
                            </m:e>
                            <m:sup>
                              <m:r>
                                <a:rPr lang="es-AR" i="1">
                                  <a:solidFill>
                                    <a:srgbClr val="000000"/>
                                  </a:solidFill>
                                  <a:latin typeface="Cambria Math" panose="02040503050406030204" pitchFamily="18" charset="0"/>
                                </a:rPr>
                                <m:t>2</m:t>
                              </m:r>
                            </m:sup>
                          </m:sSup>
                        </m:den>
                      </m:f>
                    </m:oMath>
                    <m:oMath xmlns:m="http://schemas.openxmlformats.org/officeDocument/2006/math">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𝐵</m:t>
                          </m:r>
                        </m:e>
                        <m:sub>
                          <m:r>
                            <a:rPr lang="es-AR" i="1">
                              <a:solidFill>
                                <a:srgbClr val="000000"/>
                              </a:solidFill>
                              <a:latin typeface="Cambria Math" panose="02040503050406030204" pitchFamily="18" charset="0"/>
                            </a:rPr>
                            <m:t>2</m:t>
                          </m:r>
                        </m:sub>
                      </m:sSub>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2</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2</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den>
                      </m:f>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Δ</m:t>
                      </m:r>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2</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𝑄</m:t>
                              </m:r>
                            </m:e>
                            <m:sub>
                              <m:r>
                                <a:rPr lang="es-AR" i="1">
                                  <a:solidFill>
                                    <a:srgbClr val="000000"/>
                                  </a:solidFill>
                                  <a:latin typeface="Cambria Math" panose="02040503050406030204" pitchFamily="18" charset="0"/>
                                </a:rPr>
                                <m:t>2</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r>
                            <a:rPr lang="es-AR" i="1">
                              <a:solidFill>
                                <a:srgbClr val="000000"/>
                              </a:solidFill>
                              <a:latin typeface="Cambria Math" panose="02040503050406030204" pitchFamily="18" charset="0"/>
                            </a:rPr>
                            <m:t>.</m:t>
                          </m:r>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𝜔</m:t>
                              </m:r>
                            </m:e>
                            <m:sub>
                              <m:r>
                                <a:rPr lang="es-AR" i="1">
                                  <a:solidFill>
                                    <a:srgbClr val="000000"/>
                                  </a:solidFill>
                                  <a:latin typeface="Cambria Math" panose="02040503050406030204" pitchFamily="18" charset="0"/>
                                </a:rPr>
                                <m:t>2</m:t>
                              </m:r>
                            </m:sub>
                            <m:sup>
                              <m:r>
                                <a:rPr lang="es-AR" i="1">
                                  <a:solidFill>
                                    <a:srgbClr val="000000"/>
                                  </a:solidFill>
                                  <a:latin typeface="Cambria Math" panose="02040503050406030204" pitchFamily="18" charset="0"/>
                                </a:rPr>
                                <m:t>2</m:t>
                              </m:r>
                            </m:sup>
                          </m:sSubSup>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𝐽</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𝐿</m:t>
                      </m:r>
                    </m:oMath>
                  </m:oMathPara>
                </a14:m>
                <a:endParaRPr lang="es-AR" dirty="0"/>
              </a:p>
            </p:txBody>
          </p:sp>
        </mc:Choice>
        <mc:Fallback xmlns="">
          <p:sp>
            <p:nvSpPr>
              <p:cNvPr id="4" name="Object 33">
                <a:extLst>
                  <a:ext uri="{FF2B5EF4-FFF2-40B4-BE49-F238E27FC236}">
                    <a16:creationId xmlns:a16="http://schemas.microsoft.com/office/drawing/2014/main" id="{41BB7557-C55C-0FF4-01FE-0AB025A0F48F}"/>
                  </a:ext>
                </a:extLst>
              </p:cNvPr>
              <p:cNvSpPr txBox="1">
                <a:spLocks noRot="1" noChangeAspect="1" noMove="1" noResize="1" noEditPoints="1" noAdjustHandles="1" noChangeArrowheads="1" noChangeShapeType="1" noTextEdit="1"/>
              </p:cNvSpPr>
              <p:nvPr/>
            </p:nvSpPr>
            <p:spPr bwMode="auto">
              <a:xfrm>
                <a:off x="1116609" y="4509120"/>
                <a:ext cx="4342978" cy="1520874"/>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Object 2">
                <a:extLst>
                  <a:ext uri="{FF2B5EF4-FFF2-40B4-BE49-F238E27FC236}">
                    <a16:creationId xmlns:a16="http://schemas.microsoft.com/office/drawing/2014/main" id="{A6D2F636-5B4D-2556-B165-AB3EECF159A1}"/>
                  </a:ext>
                </a:extLst>
              </p:cNvPr>
              <p:cNvSpPr txBox="1"/>
              <p:nvPr/>
            </p:nvSpPr>
            <p:spPr bwMode="auto">
              <a:xfrm>
                <a:off x="7257033" y="5627766"/>
                <a:ext cx="3672333" cy="77097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1</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1</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den>
                      </m:f>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2</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2</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𝑐𝑜𝑛𝑠</m:t>
                      </m:r>
                      <m:func>
                        <m:funcPr>
                          <m:ctrlPr>
                            <a:rPr lang="es-AR" i="1">
                              <a:solidFill>
                                <a:srgbClr val="000000"/>
                              </a:solidFill>
                              <a:latin typeface="Cambria Math" panose="02040503050406030204" pitchFamily="18" charset="0"/>
                            </a:rPr>
                          </m:ctrlPr>
                        </m:funcPr>
                        <m:fName>
                          <m:r>
                            <m:rPr>
                              <m:sty m:val="p"/>
                            </m:rPr>
                            <a:rPr lang="es-AR" i="0">
                              <a:solidFill>
                                <a:srgbClr val="000000"/>
                              </a:solidFill>
                              <a:latin typeface="Cambria Math" panose="02040503050406030204" pitchFamily="18" charset="0"/>
                            </a:rPr>
                            <m:t>tan</m:t>
                          </m:r>
                        </m:fName>
                        <m:e>
                          <m:r>
                            <a:rPr lang="es-AR" i="1">
                              <a:solidFill>
                                <a:srgbClr val="000000"/>
                              </a:solidFill>
                              <a:latin typeface="Cambria Math" panose="02040503050406030204" pitchFamily="18" charset="0"/>
                            </a:rPr>
                            <m:t>𝑡</m:t>
                          </m:r>
                        </m:e>
                      </m:func>
                      <m:r>
                        <a:rPr lang="es-AR" i="1">
                          <a:solidFill>
                            <a:srgbClr val="000000"/>
                          </a:solidFill>
                          <a:latin typeface="Cambria Math" panose="02040503050406030204" pitchFamily="18" charset="0"/>
                        </a:rPr>
                        <m:t>𝑒</m:t>
                      </m:r>
                    </m:oMath>
                  </m:oMathPara>
                </a14:m>
                <a:endParaRPr lang="es-AR" dirty="0"/>
              </a:p>
            </p:txBody>
          </p:sp>
        </mc:Choice>
        <mc:Fallback xmlns="">
          <p:sp>
            <p:nvSpPr>
              <p:cNvPr id="8" name="Object 2">
                <a:extLst>
                  <a:ext uri="{FF2B5EF4-FFF2-40B4-BE49-F238E27FC236}">
                    <a16:creationId xmlns:a16="http://schemas.microsoft.com/office/drawing/2014/main" id="{A6D2F636-5B4D-2556-B165-AB3EECF159A1}"/>
                  </a:ext>
                </a:extLst>
              </p:cNvPr>
              <p:cNvSpPr txBox="1">
                <a:spLocks noRot="1" noChangeAspect="1" noMove="1" noResize="1" noEditPoints="1" noAdjustHandles="1" noChangeArrowheads="1" noChangeShapeType="1" noTextEdit="1"/>
              </p:cNvSpPr>
              <p:nvPr/>
            </p:nvSpPr>
            <p:spPr bwMode="auto">
              <a:xfrm>
                <a:off x="7257033" y="5627766"/>
                <a:ext cx="3672333" cy="770979"/>
              </a:xfrm>
              <a:prstGeom prst="rect">
                <a:avLst/>
              </a:prstGeom>
              <a:blipFill>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8301203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a:bodyPr>
          <a:lstStyle/>
          <a:p>
            <a:r>
              <a:rPr lang="es-AR"/>
              <a:t>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quarter" idx="1"/>
          </p:nvPr>
        </p:nvSpPr>
        <p:spPr>
          <a:xfrm>
            <a:off x="442976" y="2439959"/>
            <a:ext cx="11338560" cy="3077273"/>
          </a:xfrm>
        </p:spPr>
        <p:txBody>
          <a:bodyPr>
            <a:normAutofit fontScale="77500" lnSpcReduction="20000"/>
          </a:bodyPr>
          <a:lstStyle/>
          <a:p>
            <a:r>
              <a:rPr lang="es-MX" dirty="0"/>
              <a:t>El Bernoulli es constante, pero no el caudal, ya que parte del mismo se deriva por el vertedero lateral.</a:t>
            </a:r>
          </a:p>
          <a:p>
            <a:endParaRPr lang="es-MX" dirty="0"/>
          </a:p>
          <a:p>
            <a:r>
              <a:rPr lang="es-MX" dirty="0"/>
              <a:t>Se deriva Bernoulli respecto de la altura de agua y se iguala a cero, ya que es constante.</a:t>
            </a:r>
          </a:p>
          <a:p>
            <a:endParaRPr lang="es-MX" dirty="0"/>
          </a:p>
          <a:p>
            <a:endParaRPr lang="es-MX" dirty="0"/>
          </a:p>
          <a:p>
            <a:endParaRPr lang="es-MX" dirty="0"/>
          </a:p>
          <a:p>
            <a:endParaRPr lang="es-MX" dirty="0"/>
          </a:p>
          <a:p>
            <a:pPr marL="0" indent="0">
              <a:buNone/>
            </a:pPr>
            <a:r>
              <a:rPr lang="es-MX" dirty="0"/>
              <a:t>Debe recordarse que el caudal y la sección transversal son funciones de H y </a:t>
            </a:r>
          </a:p>
          <a:p>
            <a:endParaRPr lang="es-MX" dirty="0"/>
          </a:p>
        </p:txBody>
      </p:sp>
      <mc:AlternateContent xmlns:mc="http://schemas.openxmlformats.org/markup-compatibility/2006" xmlns:a14="http://schemas.microsoft.com/office/drawing/2010/main">
        <mc:Choice Requires="a14">
          <p:sp>
            <p:nvSpPr>
              <p:cNvPr id="8" name="Object 2">
                <a:extLst>
                  <a:ext uri="{FF2B5EF4-FFF2-40B4-BE49-F238E27FC236}">
                    <a16:creationId xmlns:a16="http://schemas.microsoft.com/office/drawing/2014/main" id="{A6D2F636-5B4D-2556-B165-AB3EECF159A1}"/>
                  </a:ext>
                </a:extLst>
              </p:cNvPr>
              <p:cNvSpPr txBox="1"/>
              <p:nvPr/>
            </p:nvSpPr>
            <p:spPr bwMode="auto">
              <a:xfrm>
                <a:off x="4255769" y="1642766"/>
                <a:ext cx="3672333" cy="77097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1</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1</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den>
                      </m:f>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𝐻</m:t>
                          </m:r>
                        </m:e>
                        <m:sub>
                          <m:r>
                            <a:rPr lang="es-AR" i="1">
                              <a:solidFill>
                                <a:srgbClr val="000000"/>
                              </a:solidFill>
                              <a:latin typeface="Cambria Math" panose="02040503050406030204" pitchFamily="18" charset="0"/>
                            </a:rPr>
                            <m:t>2</m:t>
                          </m:r>
                        </m:sub>
                      </m:sSub>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bSup>
                            <m:sSubSupPr>
                              <m:ctrlPr>
                                <a:rPr lang="es-AR" i="1">
                                  <a:solidFill>
                                    <a:srgbClr val="000000"/>
                                  </a:solidFill>
                                  <a:latin typeface="Cambria Math" panose="02040503050406030204" pitchFamily="18" charset="0"/>
                                </a:rPr>
                              </m:ctrlPr>
                            </m:sSubSup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2</m:t>
                              </m:r>
                            </m:sub>
                            <m:sup>
                              <m:r>
                                <a:rPr lang="es-AR" i="1">
                                  <a:solidFill>
                                    <a:srgbClr val="000000"/>
                                  </a:solidFill>
                                  <a:latin typeface="Cambria Math" panose="02040503050406030204" pitchFamily="18" charset="0"/>
                                </a:rPr>
                                <m:t>2</m:t>
                              </m:r>
                            </m:sup>
                          </m:sSub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𝑐𝑜𝑛𝑠</m:t>
                      </m:r>
                      <m:func>
                        <m:funcPr>
                          <m:ctrlPr>
                            <a:rPr lang="es-AR" i="1">
                              <a:solidFill>
                                <a:srgbClr val="000000"/>
                              </a:solidFill>
                              <a:latin typeface="Cambria Math" panose="02040503050406030204" pitchFamily="18" charset="0"/>
                            </a:rPr>
                          </m:ctrlPr>
                        </m:funcPr>
                        <m:fName>
                          <m:r>
                            <m:rPr>
                              <m:sty m:val="p"/>
                            </m:rPr>
                            <a:rPr lang="es-AR" i="0">
                              <a:solidFill>
                                <a:srgbClr val="000000"/>
                              </a:solidFill>
                              <a:latin typeface="Cambria Math" panose="02040503050406030204" pitchFamily="18" charset="0"/>
                            </a:rPr>
                            <m:t>tan</m:t>
                          </m:r>
                        </m:fName>
                        <m:e>
                          <m:r>
                            <a:rPr lang="es-AR" i="1">
                              <a:solidFill>
                                <a:srgbClr val="000000"/>
                              </a:solidFill>
                              <a:latin typeface="Cambria Math" panose="02040503050406030204" pitchFamily="18" charset="0"/>
                            </a:rPr>
                            <m:t>𝑡</m:t>
                          </m:r>
                        </m:e>
                      </m:func>
                      <m:r>
                        <a:rPr lang="es-AR" i="1">
                          <a:solidFill>
                            <a:srgbClr val="000000"/>
                          </a:solidFill>
                          <a:latin typeface="Cambria Math" panose="02040503050406030204" pitchFamily="18" charset="0"/>
                        </a:rPr>
                        <m:t>𝑒</m:t>
                      </m:r>
                    </m:oMath>
                  </m:oMathPara>
                </a14:m>
                <a:endParaRPr lang="es-AR" dirty="0"/>
              </a:p>
            </p:txBody>
          </p:sp>
        </mc:Choice>
        <mc:Fallback xmlns="">
          <p:sp>
            <p:nvSpPr>
              <p:cNvPr id="8" name="Object 2">
                <a:extLst>
                  <a:ext uri="{FF2B5EF4-FFF2-40B4-BE49-F238E27FC236}">
                    <a16:creationId xmlns:a16="http://schemas.microsoft.com/office/drawing/2014/main" id="{A6D2F636-5B4D-2556-B165-AB3EECF159A1}"/>
                  </a:ext>
                </a:extLst>
              </p:cNvPr>
              <p:cNvSpPr txBox="1">
                <a:spLocks noRot="1" noChangeAspect="1" noMove="1" noResize="1" noEditPoints="1" noAdjustHandles="1" noChangeArrowheads="1" noChangeShapeType="1" noTextEdit="1"/>
              </p:cNvSpPr>
              <p:nvPr/>
            </p:nvSpPr>
            <p:spPr bwMode="auto">
              <a:xfrm>
                <a:off x="4255769" y="1642766"/>
                <a:ext cx="3672333" cy="770979"/>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Object 5">
                <a:extLst>
                  <a:ext uri="{FF2B5EF4-FFF2-40B4-BE49-F238E27FC236}">
                    <a16:creationId xmlns:a16="http://schemas.microsoft.com/office/drawing/2014/main" id="{5F7F02AD-F8D0-BB52-9334-60795CD20F22}"/>
                  </a:ext>
                </a:extLst>
              </p:cNvPr>
              <p:cNvSpPr txBox="1"/>
              <p:nvPr/>
            </p:nvSpPr>
            <p:spPr bwMode="auto">
              <a:xfrm>
                <a:off x="1631504" y="3956205"/>
                <a:ext cx="4319588" cy="787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𝐵</m:t>
                          </m:r>
                        </m:e>
                        <m:sub>
                          <m:r>
                            <a:rPr lang="es-AR" i="1">
                              <a:solidFill>
                                <a:srgbClr val="000000"/>
                              </a:solidFill>
                              <a:latin typeface="Cambria Math" panose="02040503050406030204" pitchFamily="18" charset="0"/>
                            </a:rPr>
                            <m:t>1</m:t>
                          </m:r>
                        </m:sub>
                      </m:sSub>
                      <m:r>
                        <a:rPr lang="es-AR" i="1">
                          <a:solidFill>
                            <a:srgbClr val="000000"/>
                          </a:solidFill>
                          <a:latin typeface="Cambria Math" panose="02040503050406030204" pitchFamily="18" charset="0"/>
                        </a:rPr>
                        <m:t>=</m:t>
                      </m:r>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𝐵</m:t>
                          </m:r>
                        </m:e>
                        <m:sub>
                          <m:r>
                            <a:rPr lang="es-AR" i="1">
                              <a:solidFill>
                                <a:srgbClr val="000000"/>
                              </a:solidFill>
                              <a:latin typeface="Cambria Math" panose="02040503050406030204" pitchFamily="18" charset="0"/>
                            </a:rPr>
                            <m:t>2</m:t>
                          </m:r>
                        </m:sub>
                      </m:sSub>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𝐵</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𝐻</m:t>
                      </m:r>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𝑄</m:t>
                              </m:r>
                            </m:e>
                            <m:sup>
                              <m:r>
                                <a:rPr lang="es-AR" i="1">
                                  <a:solidFill>
                                    <a:srgbClr val="000000"/>
                                  </a:solidFill>
                                  <a:latin typeface="Cambria Math" panose="02040503050406030204" pitchFamily="18" charset="0"/>
                                </a:rPr>
                                <m:t>2</m:t>
                              </m:r>
                            </m:sup>
                          </m:sSup>
                        </m:num>
                        <m:den>
                          <m:r>
                            <a:rPr lang="es-AR" i="1">
                              <a:solidFill>
                                <a:srgbClr val="000000"/>
                              </a:solidFill>
                              <a:latin typeface="Cambria Math" panose="02040503050406030204" pitchFamily="18" charset="0"/>
                            </a:rPr>
                            <m:t>2</m:t>
                          </m:r>
                          <m:r>
                            <a:rPr lang="es-AR" i="1">
                              <a:solidFill>
                                <a:srgbClr val="000000"/>
                              </a:solidFill>
                              <a:latin typeface="Cambria Math" panose="02040503050406030204" pitchFamily="18" charset="0"/>
                            </a:rPr>
                            <m:t>𝑔</m:t>
                          </m:r>
                          <m:r>
                            <a:rPr lang="es-AR" i="1">
                              <a:solidFill>
                                <a:srgbClr val="000000"/>
                              </a:solidFill>
                              <a:latin typeface="Cambria Math" panose="02040503050406030204" pitchFamily="18" charset="0"/>
                            </a:rPr>
                            <m:t>.</m:t>
                          </m:r>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𝜔</m:t>
                              </m:r>
                            </m:e>
                            <m:sup>
                              <m:r>
                                <a:rPr lang="es-AR" i="1">
                                  <a:solidFill>
                                    <a:srgbClr val="000000"/>
                                  </a:solidFill>
                                  <a:latin typeface="Cambria Math" panose="02040503050406030204" pitchFamily="18" charset="0"/>
                                </a:rPr>
                                <m:t>2</m:t>
                              </m:r>
                            </m:sup>
                          </m:sSup>
                        </m:den>
                      </m:f>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𝑐𝑜𝑛𝑠</m:t>
                      </m:r>
                      <m:func>
                        <m:funcPr>
                          <m:ctrlPr>
                            <a:rPr lang="es-AR" i="1">
                              <a:solidFill>
                                <a:srgbClr val="000000"/>
                              </a:solidFill>
                              <a:latin typeface="Cambria Math" panose="02040503050406030204" pitchFamily="18" charset="0"/>
                            </a:rPr>
                          </m:ctrlPr>
                        </m:funcPr>
                        <m:fName>
                          <m:r>
                            <m:rPr>
                              <m:sty m:val="p"/>
                            </m:rPr>
                            <a:rPr lang="es-AR" i="0">
                              <a:solidFill>
                                <a:srgbClr val="000000"/>
                              </a:solidFill>
                              <a:latin typeface="Cambria Math" panose="02040503050406030204" pitchFamily="18" charset="0"/>
                            </a:rPr>
                            <m:t>tan</m:t>
                          </m:r>
                        </m:fName>
                        <m:e>
                          <m:r>
                            <a:rPr lang="es-AR" i="1">
                              <a:solidFill>
                                <a:srgbClr val="000000"/>
                              </a:solidFill>
                              <a:latin typeface="Cambria Math" panose="02040503050406030204" pitchFamily="18" charset="0"/>
                            </a:rPr>
                            <m:t>𝑡</m:t>
                          </m:r>
                        </m:e>
                      </m:func>
                      <m:r>
                        <a:rPr lang="es-AR" i="1">
                          <a:solidFill>
                            <a:srgbClr val="000000"/>
                          </a:solidFill>
                          <a:latin typeface="Cambria Math" panose="02040503050406030204" pitchFamily="18" charset="0"/>
                        </a:rPr>
                        <m:t>𝑒</m:t>
                      </m:r>
                    </m:oMath>
                  </m:oMathPara>
                </a14:m>
                <a:endParaRPr lang="es-AR" dirty="0"/>
              </a:p>
            </p:txBody>
          </p:sp>
        </mc:Choice>
        <mc:Fallback xmlns="">
          <p:sp>
            <p:nvSpPr>
              <p:cNvPr id="5" name="Object 5">
                <a:extLst>
                  <a:ext uri="{FF2B5EF4-FFF2-40B4-BE49-F238E27FC236}">
                    <a16:creationId xmlns:a16="http://schemas.microsoft.com/office/drawing/2014/main" id="{5F7F02AD-F8D0-BB52-9334-60795CD20F22}"/>
                  </a:ext>
                </a:extLst>
              </p:cNvPr>
              <p:cNvSpPr txBox="1">
                <a:spLocks noRot="1" noChangeAspect="1" noMove="1" noResize="1" noEditPoints="1" noAdjustHandles="1" noChangeArrowheads="1" noChangeShapeType="1" noTextEdit="1"/>
              </p:cNvSpPr>
              <p:nvPr/>
            </p:nvSpPr>
            <p:spPr bwMode="auto">
              <a:xfrm>
                <a:off x="1631504" y="3956205"/>
                <a:ext cx="4319588" cy="787400"/>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Object 7">
                <a:extLst>
                  <a:ext uri="{FF2B5EF4-FFF2-40B4-BE49-F238E27FC236}">
                    <a16:creationId xmlns:a16="http://schemas.microsoft.com/office/drawing/2014/main" id="{920C3FD9-1407-F2C0-A7FA-F678123F97EA}"/>
                  </a:ext>
                </a:extLst>
              </p:cNvPr>
              <p:cNvSpPr txBox="1"/>
              <p:nvPr/>
            </p:nvSpPr>
            <p:spPr bwMode="auto">
              <a:xfrm>
                <a:off x="6757602" y="3866152"/>
                <a:ext cx="3318307" cy="967506"/>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r>
                        <a:rPr lang="es-AR" sz="2400" i="1">
                          <a:solidFill>
                            <a:srgbClr val="000000"/>
                          </a:solidFill>
                          <a:latin typeface="Cambria Math" panose="02040503050406030204" pitchFamily="18" charset="0"/>
                        </a:rPr>
                        <m:t>𝑑𝐵</m:t>
                      </m:r>
                      <m:r>
                        <a:rPr lang="es-AR" sz="2400" i="1">
                          <a:solidFill>
                            <a:srgbClr val="000000"/>
                          </a:solidFill>
                          <a:latin typeface="Cambria Math" panose="02040503050406030204" pitchFamily="18" charset="0"/>
                        </a:rPr>
                        <m:t>=</m:t>
                      </m:r>
                      <m:r>
                        <a:rPr lang="es-AR" sz="2400" i="1">
                          <a:solidFill>
                            <a:srgbClr val="000000"/>
                          </a:solidFill>
                          <a:latin typeface="Cambria Math" panose="02040503050406030204" pitchFamily="18" charset="0"/>
                        </a:rPr>
                        <m:t>𝑑</m:t>
                      </m:r>
                      <m:d>
                        <m:dPr>
                          <m:ctrlPr>
                            <a:rPr lang="es-AR" sz="2400" i="1">
                              <a:solidFill>
                                <a:srgbClr val="000000"/>
                              </a:solidFill>
                              <a:latin typeface="Cambria Math" panose="02040503050406030204" pitchFamily="18" charset="0"/>
                            </a:rPr>
                          </m:ctrlPr>
                        </m:dPr>
                        <m:e>
                          <m:r>
                            <a:rPr lang="es-AR" sz="2400" i="1">
                              <a:solidFill>
                                <a:srgbClr val="000000"/>
                              </a:solidFill>
                              <a:latin typeface="Cambria Math" panose="02040503050406030204" pitchFamily="18" charset="0"/>
                            </a:rPr>
                            <m:t>𝐻</m:t>
                          </m:r>
                          <m:r>
                            <a:rPr lang="es-AR" sz="2400" i="1">
                              <a:solidFill>
                                <a:srgbClr val="000000"/>
                              </a:solidFill>
                              <a:latin typeface="Cambria Math" panose="02040503050406030204" pitchFamily="18" charset="0"/>
                            </a:rPr>
                            <m:t>+</m:t>
                          </m:r>
                          <m:f>
                            <m:fPr>
                              <m:ctrlPr>
                                <a:rPr lang="es-AR" sz="2400" i="1">
                                  <a:solidFill>
                                    <a:srgbClr val="000000"/>
                                  </a:solidFill>
                                  <a:latin typeface="Cambria Math" panose="02040503050406030204" pitchFamily="18" charset="0"/>
                                </a:rPr>
                              </m:ctrlPr>
                            </m:fPr>
                            <m:num>
                              <m:sSup>
                                <m:sSupPr>
                                  <m:ctrlPr>
                                    <a:rPr lang="es-AR" sz="2400" i="1">
                                      <a:solidFill>
                                        <a:srgbClr val="000000"/>
                                      </a:solidFill>
                                      <a:latin typeface="Cambria Math" panose="02040503050406030204" pitchFamily="18" charset="0"/>
                                    </a:rPr>
                                  </m:ctrlPr>
                                </m:sSupPr>
                                <m:e>
                                  <m:r>
                                    <a:rPr lang="es-AR" sz="2400" i="1">
                                      <a:solidFill>
                                        <a:srgbClr val="000000"/>
                                      </a:solidFill>
                                      <a:latin typeface="Cambria Math" panose="02040503050406030204" pitchFamily="18" charset="0"/>
                                    </a:rPr>
                                    <m:t>𝑄</m:t>
                                  </m:r>
                                </m:e>
                                <m:sup>
                                  <m:r>
                                    <a:rPr lang="es-AR" sz="2400" i="1">
                                      <a:solidFill>
                                        <a:srgbClr val="000000"/>
                                      </a:solidFill>
                                      <a:latin typeface="Cambria Math" panose="02040503050406030204" pitchFamily="18" charset="0"/>
                                    </a:rPr>
                                    <m:t>2</m:t>
                                  </m:r>
                                </m:sup>
                              </m:sSup>
                            </m:num>
                            <m:den>
                              <m:r>
                                <a:rPr lang="es-AR" sz="2400" i="1">
                                  <a:solidFill>
                                    <a:srgbClr val="000000"/>
                                  </a:solidFill>
                                  <a:latin typeface="Cambria Math" panose="02040503050406030204" pitchFamily="18" charset="0"/>
                                </a:rPr>
                                <m:t>2</m:t>
                              </m:r>
                              <m:r>
                                <a:rPr lang="es-AR" sz="2400" i="1">
                                  <a:solidFill>
                                    <a:srgbClr val="000000"/>
                                  </a:solidFill>
                                  <a:latin typeface="Cambria Math" panose="02040503050406030204" pitchFamily="18" charset="0"/>
                                </a:rPr>
                                <m:t>𝑔</m:t>
                              </m:r>
                              <m:r>
                                <a:rPr lang="es-AR" sz="2400" i="1">
                                  <a:solidFill>
                                    <a:srgbClr val="000000"/>
                                  </a:solidFill>
                                  <a:latin typeface="Cambria Math" panose="02040503050406030204" pitchFamily="18" charset="0"/>
                                </a:rPr>
                                <m:t>.</m:t>
                              </m:r>
                              <m:sSup>
                                <m:sSupPr>
                                  <m:ctrlPr>
                                    <a:rPr lang="es-AR" sz="2400" i="1">
                                      <a:solidFill>
                                        <a:srgbClr val="000000"/>
                                      </a:solidFill>
                                      <a:latin typeface="Cambria Math" panose="02040503050406030204" pitchFamily="18" charset="0"/>
                                    </a:rPr>
                                  </m:ctrlPr>
                                </m:sSupPr>
                                <m:e>
                                  <m:r>
                                    <a:rPr lang="es-AR" sz="2400" i="1">
                                      <a:solidFill>
                                        <a:srgbClr val="000000"/>
                                      </a:solidFill>
                                      <a:latin typeface="Cambria Math" panose="02040503050406030204" pitchFamily="18" charset="0"/>
                                    </a:rPr>
                                    <m:t>𝜔</m:t>
                                  </m:r>
                                </m:e>
                                <m:sup>
                                  <m:r>
                                    <a:rPr lang="es-AR" sz="2400" i="1">
                                      <a:solidFill>
                                        <a:srgbClr val="000000"/>
                                      </a:solidFill>
                                      <a:latin typeface="Cambria Math" panose="02040503050406030204" pitchFamily="18" charset="0"/>
                                    </a:rPr>
                                    <m:t>2</m:t>
                                  </m:r>
                                </m:sup>
                              </m:sSup>
                            </m:den>
                          </m:f>
                        </m:e>
                      </m:d>
                      <m:r>
                        <a:rPr lang="es-AR" sz="2400" i="1">
                          <a:solidFill>
                            <a:srgbClr val="000000"/>
                          </a:solidFill>
                          <a:latin typeface="Cambria Math" panose="02040503050406030204" pitchFamily="18" charset="0"/>
                        </a:rPr>
                        <m:t>=0</m:t>
                      </m:r>
                    </m:oMath>
                  </m:oMathPara>
                </a14:m>
                <a:br>
                  <a:rPr lang="es-AR" i="1" dirty="0">
                    <a:solidFill>
                      <a:srgbClr val="000000"/>
                    </a:solidFill>
                    <a:latin typeface="Cambria Math" panose="02040503050406030204" pitchFamily="18" charset="0"/>
                  </a:rPr>
                </a:br>
                <a:endParaRPr lang="es-AR" dirty="0"/>
              </a:p>
            </p:txBody>
          </p:sp>
        </mc:Choice>
        <mc:Fallback xmlns="">
          <p:sp>
            <p:nvSpPr>
              <p:cNvPr id="6" name="Object 7">
                <a:extLst>
                  <a:ext uri="{FF2B5EF4-FFF2-40B4-BE49-F238E27FC236}">
                    <a16:creationId xmlns:a16="http://schemas.microsoft.com/office/drawing/2014/main" id="{920C3FD9-1407-F2C0-A7FA-F678123F97EA}"/>
                  </a:ext>
                </a:extLst>
              </p:cNvPr>
              <p:cNvSpPr txBox="1">
                <a:spLocks noRot="1" noChangeAspect="1" noMove="1" noResize="1" noEditPoints="1" noAdjustHandles="1" noChangeArrowheads="1" noChangeShapeType="1" noTextEdit="1"/>
              </p:cNvSpPr>
              <p:nvPr/>
            </p:nvSpPr>
            <p:spPr bwMode="auto">
              <a:xfrm>
                <a:off x="6757602" y="3866152"/>
                <a:ext cx="3318307" cy="967506"/>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F3995A7-A0B5-DD59-F15D-755394049553}"/>
                  </a:ext>
                </a:extLst>
              </p:cNvPr>
              <p:cNvSpPr txBox="1"/>
              <p:nvPr/>
            </p:nvSpPr>
            <p:spPr>
              <a:xfrm>
                <a:off x="6769358" y="5310768"/>
                <a:ext cx="3839639" cy="1021498"/>
              </a:xfrm>
              <a:prstGeom prst="rect">
                <a:avLst/>
              </a:prstGeom>
              <a:solidFill>
                <a:schemeClr val="bg1">
                  <a:lumMod val="95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AR" i="1" smtClean="0">
                          <a:solidFill>
                            <a:srgbClr val="000000"/>
                          </a:solidFill>
                          <a:latin typeface="Cambria Math" panose="02040503050406030204" pitchFamily="18" charset="0"/>
                        </a:rPr>
                        <m:t>𝑑𝐻</m:t>
                      </m:r>
                      <m:r>
                        <a:rPr lang="es-AR" i="1" smtClean="0">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𝑄</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𝑑𝑄</m:t>
                          </m:r>
                        </m:num>
                        <m:den>
                          <m:r>
                            <a:rPr lang="es-AR" i="1">
                              <a:solidFill>
                                <a:srgbClr val="000000"/>
                              </a:solidFill>
                              <a:latin typeface="Cambria Math" panose="02040503050406030204" pitchFamily="18" charset="0"/>
                            </a:rPr>
                            <m:t>𝑔</m:t>
                          </m:r>
                          <m:r>
                            <a:rPr lang="es-AR" i="1">
                              <a:solidFill>
                                <a:srgbClr val="000000"/>
                              </a:solidFill>
                              <a:latin typeface="Cambria Math" panose="02040503050406030204" pitchFamily="18" charset="0"/>
                            </a:rPr>
                            <m:t>.</m:t>
                          </m:r>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𝜔</m:t>
                              </m:r>
                            </m:e>
                            <m:sup>
                              <m:r>
                                <a:rPr lang="es-AR" i="1">
                                  <a:solidFill>
                                    <a:srgbClr val="000000"/>
                                  </a:solidFill>
                                  <a:latin typeface="Cambria Math" panose="02040503050406030204" pitchFamily="18" charset="0"/>
                                </a:rPr>
                                <m:t>2</m:t>
                              </m:r>
                            </m:sup>
                          </m:sSup>
                          <m:d>
                            <m:dPr>
                              <m:ctrlPr>
                                <a:rPr lang="es-AR" i="1">
                                  <a:solidFill>
                                    <a:srgbClr val="000000"/>
                                  </a:solidFill>
                                  <a:latin typeface="Cambria Math" panose="02040503050406030204" pitchFamily="18" charset="0"/>
                                </a:rPr>
                              </m:ctrlPr>
                            </m:dPr>
                            <m:e>
                              <m:f>
                                <m:fPr>
                                  <m:ctrlPr>
                                    <a:rPr lang="es-AR" i="1">
                                      <a:solidFill>
                                        <a:srgbClr val="000000"/>
                                      </a:solidFill>
                                      <a:latin typeface="Cambria Math" panose="02040503050406030204" pitchFamily="18" charset="0"/>
                                    </a:rPr>
                                  </m:ctrlPr>
                                </m:fPr>
                                <m:num>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𝑈</m:t>
                                      </m:r>
                                    </m:e>
                                    <m:sup>
                                      <m:r>
                                        <a:rPr lang="es-AR" i="1">
                                          <a:solidFill>
                                            <a:srgbClr val="000000"/>
                                          </a:solidFill>
                                          <a:latin typeface="Cambria Math" panose="02040503050406030204" pitchFamily="18" charset="0"/>
                                        </a:rPr>
                                        <m:t>2</m:t>
                                      </m:r>
                                    </m:sup>
                                  </m:sSup>
                                </m:num>
                                <m:den>
                                  <m:sSup>
                                    <m:sSupPr>
                                      <m:ctrlPr>
                                        <a:rPr lang="es-AR" i="1">
                                          <a:solidFill>
                                            <a:srgbClr val="000000"/>
                                          </a:solidFill>
                                          <a:latin typeface="Cambria Math" panose="02040503050406030204" pitchFamily="18" charset="0"/>
                                        </a:rPr>
                                      </m:ctrlPr>
                                    </m:sSupPr>
                                    <m:e>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𝑐</m:t>
                                          </m:r>
                                        </m:sub>
                                      </m:sSub>
                                    </m:e>
                                    <m:sup>
                                      <m:r>
                                        <a:rPr lang="es-AR" i="1">
                                          <a:solidFill>
                                            <a:srgbClr val="000000"/>
                                          </a:solidFill>
                                          <a:latin typeface="Cambria Math" panose="02040503050406030204" pitchFamily="18" charset="0"/>
                                        </a:rPr>
                                        <m:t>2</m:t>
                                      </m:r>
                                    </m:sup>
                                  </m:sSup>
                                </m:den>
                              </m:f>
                              <m:r>
                                <a:rPr lang="es-AR" i="1">
                                  <a:solidFill>
                                    <a:srgbClr val="000000"/>
                                  </a:solidFill>
                                  <a:latin typeface="Cambria Math" panose="02040503050406030204" pitchFamily="18" charset="0"/>
                                </a:rPr>
                                <m:t>−1</m:t>
                              </m:r>
                            </m:e>
                          </m:d>
                        </m:den>
                      </m:f>
                    </m:oMath>
                  </m:oMathPara>
                </a14:m>
                <a:endParaRPr lang="es-AR" dirty="0"/>
              </a:p>
            </p:txBody>
          </p:sp>
        </mc:Choice>
        <mc:Fallback xmlns="">
          <p:sp>
            <p:nvSpPr>
              <p:cNvPr id="15" name="CuadroTexto 14">
                <a:extLst>
                  <a:ext uri="{FF2B5EF4-FFF2-40B4-BE49-F238E27FC236}">
                    <a16:creationId xmlns:a16="http://schemas.microsoft.com/office/drawing/2014/main" id="{1F3995A7-A0B5-DD59-F15D-755394049553}"/>
                  </a:ext>
                </a:extLst>
              </p:cNvPr>
              <p:cNvSpPr txBox="1">
                <a:spLocks noRot="1" noChangeAspect="1" noMove="1" noResize="1" noEditPoints="1" noAdjustHandles="1" noChangeArrowheads="1" noChangeShapeType="1" noTextEdit="1"/>
              </p:cNvSpPr>
              <p:nvPr/>
            </p:nvSpPr>
            <p:spPr>
              <a:xfrm>
                <a:off x="6769358" y="5310768"/>
                <a:ext cx="3839639" cy="1021498"/>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B99BFC2-254A-874D-579D-5C8213A07B8D}"/>
                  </a:ext>
                </a:extLst>
              </p:cNvPr>
              <p:cNvSpPr txBox="1"/>
              <p:nvPr/>
            </p:nvSpPr>
            <p:spPr>
              <a:xfrm>
                <a:off x="9552384" y="4933713"/>
                <a:ext cx="13655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𝑑</m:t>
                      </m:r>
                      <m:r>
                        <a:rPr lang="es-ES" b="0" i="1" smtClean="0">
                          <a:latin typeface="Cambria Math" panose="02040503050406030204" pitchFamily="18" charset="0"/>
                        </a:rPr>
                        <m:t>𝜔</m:t>
                      </m:r>
                      <m:r>
                        <a:rPr lang="es-ES" b="0" i="1" smtClean="0">
                          <a:latin typeface="Cambria Math" panose="02040503050406030204" pitchFamily="18" charset="0"/>
                        </a:rPr>
                        <m:t>=</m:t>
                      </m:r>
                      <m:r>
                        <a:rPr lang="es-ES" b="0" i="1" smtClean="0">
                          <a:latin typeface="Cambria Math" panose="02040503050406030204" pitchFamily="18" charset="0"/>
                        </a:rPr>
                        <m:t>𝑑𝐻</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𝐵</m:t>
                          </m:r>
                        </m:e>
                        <m:sub>
                          <m:r>
                            <a:rPr lang="es-ES" b="0" i="1" smtClean="0">
                              <a:latin typeface="Cambria Math" panose="02040503050406030204" pitchFamily="18" charset="0"/>
                            </a:rPr>
                            <m:t>𝑠</m:t>
                          </m:r>
                        </m:sub>
                      </m:sSub>
                    </m:oMath>
                  </m:oMathPara>
                </a14:m>
                <a:endParaRPr lang="es-AR" dirty="0"/>
              </a:p>
            </p:txBody>
          </p:sp>
        </mc:Choice>
        <mc:Fallback xmlns="">
          <p:sp>
            <p:nvSpPr>
              <p:cNvPr id="16" name="CuadroTexto 15">
                <a:extLst>
                  <a:ext uri="{FF2B5EF4-FFF2-40B4-BE49-F238E27FC236}">
                    <a16:creationId xmlns:a16="http://schemas.microsoft.com/office/drawing/2014/main" id="{4B99BFC2-254A-874D-579D-5C8213A07B8D}"/>
                  </a:ext>
                </a:extLst>
              </p:cNvPr>
              <p:cNvSpPr txBox="1">
                <a:spLocks noRot="1" noChangeAspect="1" noMove="1" noResize="1" noEditPoints="1" noAdjustHandles="1" noChangeArrowheads="1" noChangeShapeType="1" noTextEdit="1"/>
              </p:cNvSpPr>
              <p:nvPr/>
            </p:nvSpPr>
            <p:spPr>
              <a:xfrm>
                <a:off x="9552384" y="4933713"/>
                <a:ext cx="1365502" cy="276999"/>
              </a:xfrm>
              <a:prstGeom prst="rect">
                <a:avLst/>
              </a:prstGeom>
              <a:blipFill>
                <a:blip r:embed="rId6"/>
                <a:stretch>
                  <a:fillRect l="-3571" b="-13043"/>
                </a:stretch>
              </a:blipFill>
            </p:spPr>
            <p:txBody>
              <a:bodyPr/>
              <a:lstStyle/>
              <a:p>
                <a:r>
                  <a:rPr lang="es-AR">
                    <a:noFill/>
                  </a:rPr>
                  <a:t> </a:t>
                </a:r>
              </a:p>
            </p:txBody>
          </p:sp>
        </mc:Fallback>
      </mc:AlternateContent>
      <p:sp>
        <p:nvSpPr>
          <p:cNvPr id="18" name="CuadroTexto 17">
            <a:extLst>
              <a:ext uri="{FF2B5EF4-FFF2-40B4-BE49-F238E27FC236}">
                <a16:creationId xmlns:a16="http://schemas.microsoft.com/office/drawing/2014/main" id="{B37B7ABE-87B2-3DA6-FBA6-E6380904D3AC}"/>
              </a:ext>
            </a:extLst>
          </p:cNvPr>
          <p:cNvSpPr txBox="1"/>
          <p:nvPr/>
        </p:nvSpPr>
        <p:spPr>
          <a:xfrm>
            <a:off x="559481" y="5636851"/>
            <a:ext cx="6093372" cy="400110"/>
          </a:xfrm>
          <a:prstGeom prst="rect">
            <a:avLst/>
          </a:prstGeom>
          <a:noFill/>
        </p:spPr>
        <p:txBody>
          <a:bodyPr wrap="square">
            <a:spAutoFit/>
          </a:bodyPr>
          <a:lstStyle/>
          <a:p>
            <a:pPr marL="0" indent="0">
              <a:buNone/>
            </a:pPr>
            <a:r>
              <a:rPr lang="es-MX" sz="2000" dirty="0"/>
              <a:t>Trabajando la expresión se llega a:</a:t>
            </a:r>
          </a:p>
        </p:txBody>
      </p:sp>
    </p:spTree>
    <p:extLst>
      <p:ext uri="{BB962C8B-B14F-4D97-AF65-F5344CB8AC3E}">
        <p14:creationId xmlns:p14="http://schemas.microsoft.com/office/powerpoint/2010/main" val="2190424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a:bodyPr>
          <a:lstStyle/>
          <a:p>
            <a:r>
              <a:rPr lang="es-AR"/>
              <a:t>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quarter" idx="1"/>
          </p:nvPr>
        </p:nvSpPr>
        <p:spPr>
          <a:xfrm>
            <a:off x="407071" y="2708920"/>
            <a:ext cx="11338560" cy="3221289"/>
          </a:xfrm>
        </p:spPr>
        <p:txBody>
          <a:bodyPr>
            <a:normAutofit fontScale="77500" lnSpcReduction="20000"/>
          </a:bodyPr>
          <a:lstStyle/>
          <a:p>
            <a:r>
              <a:rPr lang="es-MX" dirty="0"/>
              <a:t>El denominador es </a:t>
            </a:r>
            <a:r>
              <a:rPr lang="es-MX" dirty="0">
                <a:solidFill>
                  <a:srgbClr val="FF0000"/>
                </a:solidFill>
              </a:rPr>
              <a:t>negativo</a:t>
            </a:r>
            <a:r>
              <a:rPr lang="es-MX" dirty="0"/>
              <a:t> en regímenes de </a:t>
            </a:r>
            <a:r>
              <a:rPr lang="es-MX" dirty="0">
                <a:solidFill>
                  <a:srgbClr val="FF0000"/>
                </a:solidFill>
              </a:rPr>
              <a:t>río</a:t>
            </a:r>
            <a:r>
              <a:rPr lang="es-MX" dirty="0"/>
              <a:t> (ya que U &lt; </a:t>
            </a:r>
            <a:r>
              <a:rPr lang="es-MX" dirty="0" err="1"/>
              <a:t>U</a:t>
            </a:r>
            <a:r>
              <a:rPr lang="es-MX" baseline="-25000" dirty="0" err="1"/>
              <a:t>c</a:t>
            </a:r>
            <a:r>
              <a:rPr lang="es-MX" dirty="0"/>
              <a:t>), y </a:t>
            </a:r>
            <a:r>
              <a:rPr lang="es-MX" dirty="0">
                <a:solidFill>
                  <a:srgbClr val="0070C0"/>
                </a:solidFill>
              </a:rPr>
              <a:t>positivo</a:t>
            </a:r>
            <a:r>
              <a:rPr lang="es-MX" dirty="0"/>
              <a:t> en </a:t>
            </a:r>
            <a:r>
              <a:rPr lang="es-MX" dirty="0">
                <a:solidFill>
                  <a:srgbClr val="0070C0"/>
                </a:solidFill>
              </a:rPr>
              <a:t>torrentes</a:t>
            </a:r>
            <a:r>
              <a:rPr lang="es-MX" dirty="0"/>
              <a:t> (ya que U &gt; </a:t>
            </a:r>
            <a:r>
              <a:rPr lang="es-MX" dirty="0" err="1"/>
              <a:t>Uc</a:t>
            </a:r>
            <a:r>
              <a:rPr lang="es-MX" dirty="0"/>
              <a:t>).</a:t>
            </a:r>
          </a:p>
          <a:p>
            <a:endParaRPr lang="es-MX" dirty="0"/>
          </a:p>
          <a:p>
            <a:r>
              <a:rPr lang="es-MX" dirty="0"/>
              <a:t>El </a:t>
            </a:r>
            <a:r>
              <a:rPr lang="es-MX" dirty="0" err="1"/>
              <a:t>dQ</a:t>
            </a:r>
            <a:r>
              <a:rPr lang="es-MX" dirty="0"/>
              <a:t> es siempre </a:t>
            </a:r>
            <a:r>
              <a:rPr lang="es-MX" dirty="0">
                <a:solidFill>
                  <a:srgbClr val="FF0000"/>
                </a:solidFill>
              </a:rPr>
              <a:t>negativo</a:t>
            </a:r>
            <a:r>
              <a:rPr lang="es-MX" dirty="0"/>
              <a:t> (porque el caudal en el sentido positivo de la dirección x siempre disminuye).</a:t>
            </a:r>
          </a:p>
          <a:p>
            <a:endParaRPr lang="es-MX" dirty="0"/>
          </a:p>
          <a:p>
            <a:r>
              <a:rPr lang="es-MX" dirty="0"/>
              <a:t>Entonces el </a:t>
            </a:r>
            <a:r>
              <a:rPr lang="es-MX" dirty="0" err="1"/>
              <a:t>dH</a:t>
            </a:r>
            <a:r>
              <a:rPr lang="es-MX" dirty="0"/>
              <a:t> es </a:t>
            </a:r>
            <a:r>
              <a:rPr lang="es-MX" dirty="0">
                <a:solidFill>
                  <a:srgbClr val="FF0000"/>
                </a:solidFill>
              </a:rPr>
              <a:t>positivo en ríos </a:t>
            </a:r>
            <a:r>
              <a:rPr lang="es-MX" dirty="0"/>
              <a:t>y </a:t>
            </a:r>
            <a:r>
              <a:rPr lang="es-MX" dirty="0">
                <a:solidFill>
                  <a:srgbClr val="0070C0"/>
                </a:solidFill>
              </a:rPr>
              <a:t>negativo en torrentes</a:t>
            </a:r>
            <a:r>
              <a:rPr lang="es-MX" dirty="0"/>
              <a:t>. </a:t>
            </a:r>
          </a:p>
          <a:p>
            <a:endParaRPr lang="es-MX" dirty="0"/>
          </a:p>
          <a:p>
            <a:r>
              <a:rPr lang="es-MX" dirty="0"/>
              <a:t>Lo que significa que el nivel de aguas </a:t>
            </a:r>
            <a:r>
              <a:rPr lang="es-MX" dirty="0">
                <a:solidFill>
                  <a:srgbClr val="FF0000"/>
                </a:solidFill>
              </a:rPr>
              <a:t>sube</a:t>
            </a:r>
            <a:r>
              <a:rPr lang="es-MX" dirty="0"/>
              <a:t> hacia aguas abajo si hay un </a:t>
            </a:r>
            <a:r>
              <a:rPr lang="es-MX" dirty="0">
                <a:solidFill>
                  <a:srgbClr val="FF0000"/>
                </a:solidFill>
              </a:rPr>
              <a:t>régimen de río</a:t>
            </a:r>
            <a:r>
              <a:rPr lang="es-MX" dirty="0"/>
              <a:t>, y </a:t>
            </a:r>
            <a:r>
              <a:rPr lang="es-MX" dirty="0">
                <a:solidFill>
                  <a:srgbClr val="0070C0"/>
                </a:solidFill>
              </a:rPr>
              <a:t>disminuye</a:t>
            </a:r>
            <a:r>
              <a:rPr lang="es-MX" dirty="0"/>
              <a:t> con un </a:t>
            </a:r>
            <a:r>
              <a:rPr lang="es-MX" dirty="0">
                <a:solidFill>
                  <a:srgbClr val="0070C0"/>
                </a:solidFill>
              </a:rPr>
              <a:t>régimen torrente </a:t>
            </a:r>
          </a:p>
          <a:p>
            <a:endParaRPr lang="es-MX" dirty="0"/>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F3995A7-A0B5-DD59-F15D-755394049553}"/>
                  </a:ext>
                </a:extLst>
              </p:cNvPr>
              <p:cNvSpPr txBox="1"/>
              <p:nvPr/>
            </p:nvSpPr>
            <p:spPr>
              <a:xfrm>
                <a:off x="4172116" y="1601387"/>
                <a:ext cx="3839639" cy="1021498"/>
              </a:xfrm>
              <a:prstGeom prst="rect">
                <a:avLst/>
              </a:prstGeom>
              <a:solidFill>
                <a:schemeClr val="bg1">
                  <a:lumMod val="95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AR" i="1" smtClean="0">
                          <a:solidFill>
                            <a:srgbClr val="000000"/>
                          </a:solidFill>
                          <a:latin typeface="Cambria Math" panose="02040503050406030204" pitchFamily="18" charset="0"/>
                        </a:rPr>
                        <m:t>𝑑𝐻</m:t>
                      </m:r>
                      <m:r>
                        <a:rPr lang="es-AR" i="1" smtClean="0">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𝑄</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𝑑𝑄</m:t>
                          </m:r>
                        </m:num>
                        <m:den>
                          <m:r>
                            <a:rPr lang="es-AR" i="1">
                              <a:solidFill>
                                <a:srgbClr val="000000"/>
                              </a:solidFill>
                              <a:latin typeface="Cambria Math" panose="02040503050406030204" pitchFamily="18" charset="0"/>
                            </a:rPr>
                            <m:t>𝑔</m:t>
                          </m:r>
                          <m:r>
                            <a:rPr lang="es-AR" i="1">
                              <a:solidFill>
                                <a:srgbClr val="000000"/>
                              </a:solidFill>
                              <a:latin typeface="Cambria Math" panose="02040503050406030204" pitchFamily="18" charset="0"/>
                            </a:rPr>
                            <m:t>.</m:t>
                          </m:r>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𝜔</m:t>
                              </m:r>
                            </m:e>
                            <m:sup>
                              <m:r>
                                <a:rPr lang="es-AR" i="1">
                                  <a:solidFill>
                                    <a:srgbClr val="000000"/>
                                  </a:solidFill>
                                  <a:latin typeface="Cambria Math" panose="02040503050406030204" pitchFamily="18" charset="0"/>
                                </a:rPr>
                                <m:t>2</m:t>
                              </m:r>
                            </m:sup>
                          </m:sSup>
                          <m:d>
                            <m:dPr>
                              <m:ctrlPr>
                                <a:rPr lang="es-AR" i="1">
                                  <a:solidFill>
                                    <a:srgbClr val="000000"/>
                                  </a:solidFill>
                                  <a:latin typeface="Cambria Math" panose="02040503050406030204" pitchFamily="18" charset="0"/>
                                </a:rPr>
                              </m:ctrlPr>
                            </m:dPr>
                            <m:e>
                              <m:f>
                                <m:fPr>
                                  <m:ctrlPr>
                                    <a:rPr lang="es-AR" i="1">
                                      <a:solidFill>
                                        <a:srgbClr val="000000"/>
                                      </a:solidFill>
                                      <a:latin typeface="Cambria Math" panose="02040503050406030204" pitchFamily="18" charset="0"/>
                                    </a:rPr>
                                  </m:ctrlPr>
                                </m:fPr>
                                <m:num>
                                  <m:sSup>
                                    <m:sSupPr>
                                      <m:ctrlPr>
                                        <a:rPr lang="es-AR" i="1">
                                          <a:solidFill>
                                            <a:srgbClr val="000000"/>
                                          </a:solidFill>
                                          <a:latin typeface="Cambria Math" panose="02040503050406030204" pitchFamily="18" charset="0"/>
                                        </a:rPr>
                                      </m:ctrlPr>
                                    </m:sSupPr>
                                    <m:e>
                                      <m:r>
                                        <a:rPr lang="es-AR" i="1">
                                          <a:solidFill>
                                            <a:srgbClr val="000000"/>
                                          </a:solidFill>
                                          <a:latin typeface="Cambria Math" panose="02040503050406030204" pitchFamily="18" charset="0"/>
                                        </a:rPr>
                                        <m:t>𝑈</m:t>
                                      </m:r>
                                    </m:e>
                                    <m:sup>
                                      <m:r>
                                        <a:rPr lang="es-AR" i="1">
                                          <a:solidFill>
                                            <a:srgbClr val="000000"/>
                                          </a:solidFill>
                                          <a:latin typeface="Cambria Math" panose="02040503050406030204" pitchFamily="18" charset="0"/>
                                        </a:rPr>
                                        <m:t>2</m:t>
                                      </m:r>
                                    </m:sup>
                                  </m:sSup>
                                </m:num>
                                <m:den>
                                  <m:sSup>
                                    <m:sSupPr>
                                      <m:ctrlPr>
                                        <a:rPr lang="es-AR" i="1">
                                          <a:solidFill>
                                            <a:srgbClr val="000000"/>
                                          </a:solidFill>
                                          <a:latin typeface="Cambria Math" panose="02040503050406030204" pitchFamily="18" charset="0"/>
                                        </a:rPr>
                                      </m:ctrlPr>
                                    </m:sSupPr>
                                    <m:e>
                                      <m:sSub>
                                        <m:sSubPr>
                                          <m:ctrlPr>
                                            <a:rPr lang="es-AR" i="1">
                                              <a:solidFill>
                                                <a:srgbClr val="000000"/>
                                              </a:solidFill>
                                              <a:latin typeface="Cambria Math" panose="02040503050406030204" pitchFamily="18" charset="0"/>
                                            </a:rPr>
                                          </m:ctrlPr>
                                        </m:sSubPr>
                                        <m:e>
                                          <m:r>
                                            <a:rPr lang="es-AR" i="1">
                                              <a:solidFill>
                                                <a:srgbClr val="000000"/>
                                              </a:solidFill>
                                              <a:latin typeface="Cambria Math" panose="02040503050406030204" pitchFamily="18" charset="0"/>
                                            </a:rPr>
                                            <m:t>𝑈</m:t>
                                          </m:r>
                                        </m:e>
                                        <m:sub>
                                          <m:r>
                                            <a:rPr lang="es-AR" i="1">
                                              <a:solidFill>
                                                <a:srgbClr val="000000"/>
                                              </a:solidFill>
                                              <a:latin typeface="Cambria Math" panose="02040503050406030204" pitchFamily="18" charset="0"/>
                                            </a:rPr>
                                            <m:t>𝑐</m:t>
                                          </m:r>
                                        </m:sub>
                                      </m:sSub>
                                    </m:e>
                                    <m:sup>
                                      <m:r>
                                        <a:rPr lang="es-AR" i="1">
                                          <a:solidFill>
                                            <a:srgbClr val="000000"/>
                                          </a:solidFill>
                                          <a:latin typeface="Cambria Math" panose="02040503050406030204" pitchFamily="18" charset="0"/>
                                        </a:rPr>
                                        <m:t>2</m:t>
                                      </m:r>
                                    </m:sup>
                                  </m:sSup>
                                </m:den>
                              </m:f>
                              <m:r>
                                <a:rPr lang="es-AR" i="1">
                                  <a:solidFill>
                                    <a:srgbClr val="000000"/>
                                  </a:solidFill>
                                  <a:latin typeface="Cambria Math" panose="02040503050406030204" pitchFamily="18" charset="0"/>
                                </a:rPr>
                                <m:t>−1</m:t>
                              </m:r>
                            </m:e>
                          </m:d>
                        </m:den>
                      </m:f>
                    </m:oMath>
                  </m:oMathPara>
                </a14:m>
                <a:endParaRPr lang="es-AR" dirty="0"/>
              </a:p>
            </p:txBody>
          </p:sp>
        </mc:Choice>
        <mc:Fallback xmlns="">
          <p:sp>
            <p:nvSpPr>
              <p:cNvPr id="15" name="CuadroTexto 14">
                <a:extLst>
                  <a:ext uri="{FF2B5EF4-FFF2-40B4-BE49-F238E27FC236}">
                    <a16:creationId xmlns:a16="http://schemas.microsoft.com/office/drawing/2014/main" id="{1F3995A7-A0B5-DD59-F15D-755394049553}"/>
                  </a:ext>
                </a:extLst>
              </p:cNvPr>
              <p:cNvSpPr txBox="1">
                <a:spLocks noRot="1" noChangeAspect="1" noMove="1" noResize="1" noEditPoints="1" noAdjustHandles="1" noChangeArrowheads="1" noChangeShapeType="1" noTextEdit="1"/>
              </p:cNvSpPr>
              <p:nvPr/>
            </p:nvSpPr>
            <p:spPr>
              <a:xfrm>
                <a:off x="4172116" y="1601387"/>
                <a:ext cx="3839639" cy="1021498"/>
              </a:xfrm>
              <a:prstGeom prst="rect">
                <a:avLst/>
              </a:prstGeom>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456875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nchor="b">
            <a:normAutofit/>
          </a:bodyPr>
          <a:lstStyle/>
          <a:p>
            <a:r>
              <a:rPr lang="es-AR"/>
              <a:t>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half" idx="2"/>
          </p:nvPr>
        </p:nvSpPr>
        <p:spPr>
          <a:xfrm>
            <a:off x="6400800" y="1627592"/>
            <a:ext cx="5384800" cy="4681728"/>
          </a:xfrm>
        </p:spPr>
        <p:txBody>
          <a:bodyPr>
            <a:normAutofit fontScale="92500" lnSpcReduction="20000"/>
          </a:bodyPr>
          <a:lstStyle/>
          <a:p>
            <a:r>
              <a:rPr lang="es-MX" dirty="0"/>
              <a:t>Si el Bernoulli de río final (aguas abajo) es menor que el Bernoulli crítico del canal de aguas arriba del vertedero, se verificará </a:t>
            </a:r>
            <a:r>
              <a:rPr lang="es-MX" dirty="0">
                <a:solidFill>
                  <a:srgbClr val="92D050"/>
                </a:solidFill>
              </a:rPr>
              <a:t>escurrimiento crítico </a:t>
            </a:r>
            <a:r>
              <a:rPr lang="es-MX" dirty="0"/>
              <a:t>al comenzar el vertedero seguido de torrente y luego un resalto, antes de pasar a río. </a:t>
            </a:r>
          </a:p>
          <a:p>
            <a:endParaRPr lang="es-MX" dirty="0"/>
          </a:p>
          <a:p>
            <a:r>
              <a:rPr lang="es-MX" dirty="0"/>
              <a:t>El resalto puede estar frente o aguas abajo del vertedero lateral</a:t>
            </a:r>
          </a:p>
          <a:p>
            <a:endParaRPr lang="es-MX" dirty="0"/>
          </a:p>
          <a:p>
            <a:r>
              <a:rPr lang="es-MX" dirty="0"/>
              <a:t>Cuando el resalto se ubica frente al vertedero, la diferencia entre (B</a:t>
            </a:r>
            <a:r>
              <a:rPr lang="es-MX" baseline="-25000" dirty="0"/>
              <a:t>c1</a:t>
            </a:r>
            <a:r>
              <a:rPr lang="es-MX" dirty="0"/>
              <a:t> - B</a:t>
            </a:r>
            <a:r>
              <a:rPr lang="es-MX" baseline="-25000" dirty="0"/>
              <a:t>2</a:t>
            </a:r>
            <a:r>
              <a:rPr lang="es-MX" dirty="0"/>
              <a:t>) no es muy grande y puede calcularse el caudal con la formula anterior. </a:t>
            </a:r>
          </a:p>
        </p:txBody>
      </p:sp>
      <p:pic>
        <p:nvPicPr>
          <p:cNvPr id="3" name="Imagen 2">
            <a:extLst>
              <a:ext uri="{FF2B5EF4-FFF2-40B4-BE49-F238E27FC236}">
                <a16:creationId xmlns:a16="http://schemas.microsoft.com/office/drawing/2014/main" id="{1E61E03A-7C85-B258-79E1-D96ADF624C88}"/>
              </a:ext>
            </a:extLst>
          </p:cNvPr>
          <p:cNvPicPr>
            <a:picLocks noChangeAspect="1"/>
          </p:cNvPicPr>
          <p:nvPr/>
        </p:nvPicPr>
        <p:blipFill rotWithShape="1">
          <a:blip r:embed="rId2"/>
          <a:srcRect r="54578"/>
          <a:stretch/>
        </p:blipFill>
        <p:spPr>
          <a:xfrm>
            <a:off x="1563045" y="1474523"/>
            <a:ext cx="3524843" cy="2674557"/>
          </a:xfrm>
          <a:prstGeom prst="rect">
            <a:avLst/>
          </a:prstGeom>
        </p:spPr>
      </p:pic>
      <p:pic>
        <p:nvPicPr>
          <p:cNvPr id="4" name="Imagen 3">
            <a:extLst>
              <a:ext uri="{FF2B5EF4-FFF2-40B4-BE49-F238E27FC236}">
                <a16:creationId xmlns:a16="http://schemas.microsoft.com/office/drawing/2014/main" id="{9C5AEEC6-A0F1-83CB-F378-5D51DB117F2D}"/>
              </a:ext>
            </a:extLst>
          </p:cNvPr>
          <p:cNvPicPr>
            <a:picLocks noChangeAspect="1"/>
          </p:cNvPicPr>
          <p:nvPr/>
        </p:nvPicPr>
        <p:blipFill rotWithShape="1">
          <a:blip r:embed="rId2"/>
          <a:srcRect l="45421"/>
          <a:stretch/>
        </p:blipFill>
        <p:spPr>
          <a:xfrm>
            <a:off x="1563045" y="4093313"/>
            <a:ext cx="3578289" cy="2259560"/>
          </a:xfrm>
          <a:prstGeom prst="rect">
            <a:avLst/>
          </a:prstGeom>
        </p:spPr>
      </p:pic>
    </p:spTree>
    <p:extLst>
      <p:ext uri="{BB962C8B-B14F-4D97-AF65-F5344CB8AC3E}">
        <p14:creationId xmlns:p14="http://schemas.microsoft.com/office/powerpoint/2010/main" val="5296092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a:bodyPr>
          <a:lstStyle/>
          <a:p>
            <a:r>
              <a:rPr lang="es-AR"/>
              <a:t>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quarter" idx="1"/>
          </p:nvPr>
        </p:nvSpPr>
        <p:spPr>
          <a:xfrm>
            <a:off x="402336" y="1621643"/>
            <a:ext cx="11338560" cy="4327637"/>
          </a:xfrm>
        </p:spPr>
        <p:txBody>
          <a:bodyPr>
            <a:normAutofit fontScale="77500" lnSpcReduction="20000"/>
          </a:bodyPr>
          <a:lstStyle/>
          <a:p>
            <a:r>
              <a:rPr lang="es-MX" dirty="0"/>
              <a:t>Operando matemáticamente se puede determinar el cálculo de gasto o caudal o de la longitud del vertedero utilizando la siguiente ecuación</a:t>
            </a:r>
          </a:p>
          <a:p>
            <a:endParaRPr lang="es-MX" dirty="0"/>
          </a:p>
          <a:p>
            <a:endParaRPr lang="es-MX" dirty="0"/>
          </a:p>
          <a:p>
            <a:endParaRPr lang="es-MX" dirty="0"/>
          </a:p>
          <a:p>
            <a:endParaRPr lang="es-MX" dirty="0"/>
          </a:p>
          <a:p>
            <a:endParaRPr lang="es-MX" dirty="0"/>
          </a:p>
          <a:p>
            <a:r>
              <a:rPr lang="es-MX" dirty="0"/>
              <a:t>Se pueden presentan dos casos: calcular el caudal Q o calcular la longitud L.</a:t>
            </a:r>
          </a:p>
          <a:p>
            <a:endParaRPr lang="es-MX" dirty="0"/>
          </a:p>
          <a:p>
            <a:r>
              <a:rPr lang="es-MX" dirty="0"/>
              <a:t>Se supone que la altura de la barrera “a” es dato. </a:t>
            </a:r>
          </a:p>
          <a:p>
            <a:endParaRPr lang="es-MX" dirty="0"/>
          </a:p>
          <a:p>
            <a:r>
              <a:rPr lang="es-MX" dirty="0"/>
              <a:t>Se calcula por diferencia finita, o por puntos escalonados, sea cual fuere el régimen frente al vertedero.</a:t>
            </a:r>
          </a:p>
          <a:p>
            <a:endParaRPr lang="es-MX" dirty="0"/>
          </a:p>
          <a:p>
            <a:endParaRPr lang="es-MX" dirty="0"/>
          </a:p>
          <a:p>
            <a:endParaRPr lang="es-MX" dirty="0"/>
          </a:p>
          <a:p>
            <a:endParaRPr lang="es-MX" dirty="0"/>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F3995A7-A0B5-DD59-F15D-755394049553}"/>
                  </a:ext>
                </a:extLst>
              </p:cNvPr>
              <p:cNvSpPr txBox="1"/>
              <p:nvPr/>
            </p:nvSpPr>
            <p:spPr>
              <a:xfrm>
                <a:off x="4172116" y="2612975"/>
                <a:ext cx="3839639" cy="850746"/>
              </a:xfrm>
              <a:prstGeom prst="rect">
                <a:avLst/>
              </a:prstGeom>
              <a:solidFill>
                <a:schemeClr val="bg1">
                  <a:lumMod val="95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AR" i="1" smtClean="0">
                          <a:solidFill>
                            <a:srgbClr val="000000"/>
                          </a:solidFill>
                          <a:latin typeface="Cambria Math" panose="02040503050406030204" pitchFamily="18" charset="0"/>
                        </a:rPr>
                        <m:t>𝑑𝐻</m:t>
                      </m:r>
                      <m:r>
                        <a:rPr lang="es-AR" i="1" smtClean="0">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ES" b="0" i="1" smtClean="0">
                              <a:solidFill>
                                <a:srgbClr val="000000"/>
                              </a:solidFill>
                              <a:latin typeface="Cambria Math" panose="02040503050406030204" pitchFamily="18" charset="0"/>
                            </a:rPr>
                            <m:t>𝑚</m:t>
                          </m:r>
                          <m:r>
                            <a:rPr lang="es-ES" b="0" i="1" smtClean="0">
                              <a:solidFill>
                                <a:srgbClr val="000000"/>
                              </a:solidFill>
                              <a:latin typeface="Cambria Math" panose="02040503050406030204" pitchFamily="18" charset="0"/>
                            </a:rPr>
                            <m:t>·</m:t>
                          </m:r>
                          <m:rad>
                            <m:radPr>
                              <m:degHide m:val="on"/>
                              <m:ctrlPr>
                                <a:rPr lang="es-ES" b="0" i="1" smtClean="0">
                                  <a:solidFill>
                                    <a:srgbClr val="000000"/>
                                  </a:solidFill>
                                  <a:latin typeface="Cambria Math" panose="02040503050406030204" pitchFamily="18" charset="0"/>
                                </a:rPr>
                              </m:ctrlPr>
                            </m:radPr>
                            <m:deg/>
                            <m:e>
                              <m:r>
                                <a:rPr lang="es-ES" b="0" i="1" smtClean="0">
                                  <a:solidFill>
                                    <a:srgbClr val="000000"/>
                                  </a:solidFill>
                                  <a:latin typeface="Cambria Math" panose="02040503050406030204" pitchFamily="18" charset="0"/>
                                </a:rPr>
                                <m:t>𝐵</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𝐻</m:t>
                              </m:r>
                            </m:e>
                          </m:rad>
                          <m:r>
                            <a:rPr lang="es-ES" b="0" i="1" smtClean="0">
                              <a:solidFill>
                                <a:srgbClr val="000000"/>
                              </a:solidFill>
                              <a:latin typeface="Cambria Math" panose="02040503050406030204" pitchFamily="18" charset="0"/>
                            </a:rPr>
                            <m:t>·</m:t>
                          </m:r>
                          <m:sSup>
                            <m:sSupPr>
                              <m:ctrlPr>
                                <a:rPr lang="es-ES" b="0" i="1" smtClean="0">
                                  <a:solidFill>
                                    <a:srgbClr val="000000"/>
                                  </a:solidFill>
                                  <a:latin typeface="Cambria Math" panose="02040503050406030204" pitchFamily="18" charset="0"/>
                                </a:rPr>
                              </m:ctrlPr>
                            </m:sSupPr>
                            <m:e>
                              <m:d>
                                <m:dPr>
                                  <m:ctrlPr>
                                    <a:rPr lang="es-ES" b="0" i="1" smtClean="0">
                                      <a:solidFill>
                                        <a:srgbClr val="000000"/>
                                      </a:solidFill>
                                      <a:latin typeface="Cambria Math" panose="02040503050406030204" pitchFamily="18" charset="0"/>
                                    </a:rPr>
                                  </m:ctrlPr>
                                </m:dPr>
                                <m:e>
                                  <m:r>
                                    <a:rPr lang="es-ES" b="0" i="1" smtClean="0">
                                      <a:solidFill>
                                        <a:srgbClr val="000000"/>
                                      </a:solidFill>
                                      <a:latin typeface="Cambria Math" panose="02040503050406030204" pitchFamily="18" charset="0"/>
                                    </a:rPr>
                                    <m:t>𝐻</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𝑎</m:t>
                                  </m:r>
                                </m:e>
                              </m:d>
                            </m:e>
                            <m:sup>
                              <m:r>
                                <a:rPr lang="es-ES" b="0" i="1" smtClean="0">
                                  <a:solidFill>
                                    <a:srgbClr val="000000"/>
                                  </a:solidFill>
                                  <a:latin typeface="Cambria Math" panose="02040503050406030204" pitchFamily="18" charset="0"/>
                                </a:rPr>
                                <m:t>3/2</m:t>
                              </m:r>
                            </m:sup>
                          </m:sSup>
                          <m:r>
                            <a:rPr lang="es-ES" b="0" i="1" smtClean="0">
                              <a:solidFill>
                                <a:srgbClr val="000000"/>
                              </a:solidFill>
                              <a:latin typeface="Cambria Math" panose="02040503050406030204" pitchFamily="18" charset="0"/>
                            </a:rPr>
                            <m:t>𝑑𝐿</m:t>
                          </m:r>
                        </m:num>
                        <m:den>
                          <m:d>
                            <m:dPr>
                              <m:ctrlPr>
                                <a:rPr lang="es-ES" b="0" i="1" smtClean="0">
                                  <a:solidFill>
                                    <a:srgbClr val="000000"/>
                                  </a:solidFill>
                                  <a:latin typeface="Cambria Math" panose="02040503050406030204" pitchFamily="18" charset="0"/>
                                </a:rPr>
                              </m:ctrlPr>
                            </m:dPr>
                            <m:e>
                              <m:r>
                                <a:rPr lang="es-ES" b="0" i="1" smtClean="0">
                                  <a:solidFill>
                                    <a:srgbClr val="000000"/>
                                  </a:solidFill>
                                  <a:latin typeface="Cambria Math" panose="02040503050406030204" pitchFamily="18" charset="0"/>
                                </a:rPr>
                                <m:t>𝐵</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𝐻</m:t>
                              </m:r>
                            </m:e>
                          </m:d>
                          <m:sSub>
                            <m:sSubPr>
                              <m:ctrlPr>
                                <a:rPr lang="es-ES" b="0" i="1" smtClean="0">
                                  <a:solidFill>
                                    <a:srgbClr val="000000"/>
                                  </a:solidFill>
                                  <a:latin typeface="Cambria Math" panose="02040503050406030204" pitchFamily="18" charset="0"/>
                                </a:rPr>
                              </m:ctrlPr>
                            </m:sSubPr>
                            <m:e>
                              <m:r>
                                <a:rPr lang="es-ES" b="0" i="1" smtClean="0">
                                  <a:solidFill>
                                    <a:srgbClr val="000000"/>
                                  </a:solidFill>
                                  <a:latin typeface="Cambria Math" panose="02040503050406030204" pitchFamily="18" charset="0"/>
                                </a:rPr>
                                <m:t>𝐵</m:t>
                              </m:r>
                            </m:e>
                            <m:sub>
                              <m:r>
                                <a:rPr lang="es-ES" b="0" i="1" smtClean="0">
                                  <a:solidFill>
                                    <a:srgbClr val="000000"/>
                                  </a:solidFill>
                                  <a:latin typeface="Cambria Math" panose="02040503050406030204" pitchFamily="18" charset="0"/>
                                </a:rPr>
                                <m:t>𝑠</m:t>
                              </m:r>
                            </m:sub>
                          </m:sSub>
                          <m:r>
                            <a:rPr lang="es-ES" b="0" i="1" smtClean="0">
                              <a:solidFill>
                                <a:srgbClr val="000000"/>
                              </a:solidFill>
                              <a:latin typeface="Cambria Math" panose="02040503050406030204" pitchFamily="18" charset="0"/>
                            </a:rPr>
                            <m:t>−</m:t>
                          </m:r>
                          <m:f>
                            <m:fPr>
                              <m:ctrlPr>
                                <a:rPr lang="es-ES" b="0" i="1" smtClean="0">
                                  <a:solidFill>
                                    <a:srgbClr val="000000"/>
                                  </a:solidFill>
                                  <a:latin typeface="Cambria Math" panose="02040503050406030204" pitchFamily="18" charset="0"/>
                                </a:rPr>
                              </m:ctrlPr>
                            </m:fPr>
                            <m:num>
                              <m:r>
                                <a:rPr lang="es-ES" b="0" i="1" smtClean="0">
                                  <a:solidFill>
                                    <a:srgbClr val="000000"/>
                                  </a:solidFill>
                                  <a:latin typeface="Cambria Math" panose="02040503050406030204" pitchFamily="18" charset="0"/>
                                </a:rPr>
                                <m:t>𝜔</m:t>
                              </m:r>
                            </m:num>
                            <m:den>
                              <m:r>
                                <a:rPr lang="es-ES" b="0" i="1" smtClean="0">
                                  <a:solidFill>
                                    <a:srgbClr val="000000"/>
                                  </a:solidFill>
                                  <a:latin typeface="Cambria Math" panose="02040503050406030204" pitchFamily="18" charset="0"/>
                                </a:rPr>
                                <m:t>2</m:t>
                              </m:r>
                            </m:den>
                          </m:f>
                        </m:den>
                      </m:f>
                    </m:oMath>
                  </m:oMathPara>
                </a14:m>
                <a:endParaRPr lang="es-AR" dirty="0"/>
              </a:p>
            </p:txBody>
          </p:sp>
        </mc:Choice>
        <mc:Fallback xmlns="">
          <p:sp>
            <p:nvSpPr>
              <p:cNvPr id="15" name="CuadroTexto 14">
                <a:extLst>
                  <a:ext uri="{FF2B5EF4-FFF2-40B4-BE49-F238E27FC236}">
                    <a16:creationId xmlns:a16="http://schemas.microsoft.com/office/drawing/2014/main" id="{1F3995A7-A0B5-DD59-F15D-755394049553}"/>
                  </a:ext>
                </a:extLst>
              </p:cNvPr>
              <p:cNvSpPr txBox="1">
                <a:spLocks noRot="1" noChangeAspect="1" noMove="1" noResize="1" noEditPoints="1" noAdjustHandles="1" noChangeArrowheads="1" noChangeShapeType="1" noTextEdit="1"/>
              </p:cNvSpPr>
              <p:nvPr/>
            </p:nvSpPr>
            <p:spPr>
              <a:xfrm>
                <a:off x="4172116" y="2612975"/>
                <a:ext cx="3839639" cy="850746"/>
              </a:xfrm>
              <a:prstGeom prst="rect">
                <a:avLst/>
              </a:prstGeom>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0630332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fontScale="90000"/>
          </a:bodyPr>
          <a:lstStyle/>
          <a:p>
            <a:r>
              <a:rPr lang="es-ES" dirty="0"/>
              <a:t>C</a:t>
            </a:r>
            <a:r>
              <a:rPr lang="es-AR" dirty="0"/>
              <a:t>ÁLCULO DE LA LONGITUD L DEL 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quarter" idx="1"/>
          </p:nvPr>
        </p:nvSpPr>
        <p:spPr>
          <a:xfrm>
            <a:off x="402336" y="1621643"/>
            <a:ext cx="11338560" cy="4327637"/>
          </a:xfrm>
        </p:spPr>
        <p:txBody>
          <a:bodyPr>
            <a:normAutofit fontScale="62500" lnSpcReduction="20000"/>
          </a:bodyPr>
          <a:lstStyle/>
          <a:p>
            <a:r>
              <a:rPr lang="es-MX" dirty="0"/>
              <a:t>Se tiene como datos el caudal inicial (Q</a:t>
            </a:r>
            <a:r>
              <a:rPr lang="es-MX" baseline="-25000" dirty="0"/>
              <a:t>1</a:t>
            </a:r>
            <a:r>
              <a:rPr lang="es-MX" dirty="0"/>
              <a:t>) y el caudal final (Q</a:t>
            </a:r>
            <a:r>
              <a:rPr lang="es-MX" baseline="-25000" dirty="0"/>
              <a:t>2</a:t>
            </a:r>
            <a:r>
              <a:rPr lang="es-MX" dirty="0"/>
              <a:t>) del canal.</a:t>
            </a:r>
          </a:p>
          <a:p>
            <a:endParaRPr lang="es-MX" dirty="0"/>
          </a:p>
          <a:p>
            <a:r>
              <a:rPr lang="es-MX" dirty="0"/>
              <a:t>Q</a:t>
            </a:r>
            <a:r>
              <a:rPr lang="es-MX" baseline="-25000" dirty="0"/>
              <a:t>2</a:t>
            </a:r>
            <a:r>
              <a:rPr lang="es-MX" dirty="0"/>
              <a:t> se calcula restando del primero el caudal que es necesario derivar.</a:t>
            </a:r>
          </a:p>
          <a:p>
            <a:endParaRPr lang="es-MX" dirty="0"/>
          </a:p>
          <a:p>
            <a:r>
              <a:rPr lang="es-MX" dirty="0"/>
              <a:t>Con los caudales se pueden calcular las alturas de agua H</a:t>
            </a:r>
            <a:r>
              <a:rPr lang="es-MX" baseline="-25000" dirty="0"/>
              <a:t>1</a:t>
            </a:r>
            <a:r>
              <a:rPr lang="es-MX" dirty="0"/>
              <a:t> y H</a:t>
            </a:r>
            <a:r>
              <a:rPr lang="es-MX" baseline="-25000" dirty="0"/>
              <a:t>2</a:t>
            </a:r>
            <a:r>
              <a:rPr lang="es-MX" dirty="0"/>
              <a:t>, aguas arriba y abajo del vertedero lateral, las que constituyen los límites de variación de carga hidráulica sobre el mismo (h</a:t>
            </a:r>
            <a:r>
              <a:rPr lang="es-MX" baseline="-25000" dirty="0"/>
              <a:t>1</a:t>
            </a:r>
            <a:r>
              <a:rPr lang="es-MX" dirty="0"/>
              <a:t> y h</a:t>
            </a:r>
            <a:r>
              <a:rPr lang="es-MX" baseline="-25000" dirty="0"/>
              <a:t>2</a:t>
            </a:r>
            <a:r>
              <a:rPr lang="es-MX" dirty="0"/>
              <a:t>). </a:t>
            </a:r>
          </a:p>
          <a:p>
            <a:endParaRPr lang="es-MX" dirty="0"/>
          </a:p>
          <a:p>
            <a:r>
              <a:rPr lang="es-MX" dirty="0"/>
              <a:t>El intervalo entre estos dos valores extremos implica un incremento </a:t>
            </a:r>
            <a:r>
              <a:rPr lang="es-MX" dirty="0" err="1"/>
              <a:t>dH</a:t>
            </a:r>
            <a:r>
              <a:rPr lang="es-MX" dirty="0"/>
              <a:t>, al que corresponde un </a:t>
            </a:r>
            <a:r>
              <a:rPr lang="es-MX" dirty="0" err="1"/>
              <a:t>dL</a:t>
            </a:r>
            <a:r>
              <a:rPr lang="es-MX" dirty="0"/>
              <a:t>. </a:t>
            </a:r>
          </a:p>
          <a:p>
            <a:endParaRPr lang="es-MX" dirty="0"/>
          </a:p>
          <a:p>
            <a:endParaRPr lang="es-MX" dirty="0"/>
          </a:p>
          <a:p>
            <a:endParaRPr lang="es-MX" dirty="0"/>
          </a:p>
          <a:p>
            <a:endParaRPr lang="es-MX" dirty="0"/>
          </a:p>
          <a:p>
            <a:endParaRPr lang="es-MX" dirty="0"/>
          </a:p>
          <a:p>
            <a:endParaRPr lang="es-MX" dirty="0"/>
          </a:p>
          <a:p>
            <a:r>
              <a:rPr lang="es-MX" dirty="0"/>
              <a:t>Cada </a:t>
            </a:r>
            <a:r>
              <a:rPr lang="es-MX" dirty="0" err="1"/>
              <a:t>dL</a:t>
            </a:r>
            <a:r>
              <a:rPr lang="es-MX" dirty="0"/>
              <a:t> calculado en función del </a:t>
            </a:r>
            <a:r>
              <a:rPr lang="es-MX" dirty="0" err="1"/>
              <a:t>dH</a:t>
            </a:r>
            <a:r>
              <a:rPr lang="es-MX" dirty="0"/>
              <a:t>, hasta llegar a la carga hidráulica final, se suma para obtener la longitud total necesaria. </a:t>
            </a:r>
          </a:p>
          <a:p>
            <a:endParaRPr lang="es-MX" dirty="0"/>
          </a:p>
          <a:p>
            <a:endParaRPr lang="es-MX" dirty="0"/>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F3995A7-A0B5-DD59-F15D-755394049553}"/>
                  </a:ext>
                </a:extLst>
              </p:cNvPr>
              <p:cNvSpPr txBox="1"/>
              <p:nvPr/>
            </p:nvSpPr>
            <p:spPr>
              <a:xfrm>
                <a:off x="4172116" y="3933056"/>
                <a:ext cx="3839639" cy="850746"/>
              </a:xfrm>
              <a:prstGeom prst="rect">
                <a:avLst/>
              </a:prstGeom>
              <a:solidFill>
                <a:schemeClr val="bg1">
                  <a:lumMod val="95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AR" i="1" smtClean="0">
                          <a:solidFill>
                            <a:srgbClr val="000000"/>
                          </a:solidFill>
                          <a:latin typeface="Cambria Math" panose="02040503050406030204" pitchFamily="18" charset="0"/>
                        </a:rPr>
                        <m:t>𝑑𝐻</m:t>
                      </m:r>
                      <m:r>
                        <a:rPr lang="es-AR" i="1" smtClean="0">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ES" b="0" i="1" smtClean="0">
                              <a:solidFill>
                                <a:srgbClr val="000000"/>
                              </a:solidFill>
                              <a:latin typeface="Cambria Math" panose="02040503050406030204" pitchFamily="18" charset="0"/>
                            </a:rPr>
                            <m:t>𝑚</m:t>
                          </m:r>
                          <m:r>
                            <a:rPr lang="es-ES" b="0" i="1" smtClean="0">
                              <a:solidFill>
                                <a:srgbClr val="000000"/>
                              </a:solidFill>
                              <a:latin typeface="Cambria Math" panose="02040503050406030204" pitchFamily="18" charset="0"/>
                            </a:rPr>
                            <m:t>·</m:t>
                          </m:r>
                          <m:rad>
                            <m:radPr>
                              <m:degHide m:val="on"/>
                              <m:ctrlPr>
                                <a:rPr lang="es-ES" b="0" i="1" smtClean="0">
                                  <a:solidFill>
                                    <a:srgbClr val="000000"/>
                                  </a:solidFill>
                                  <a:latin typeface="Cambria Math" panose="02040503050406030204" pitchFamily="18" charset="0"/>
                                </a:rPr>
                              </m:ctrlPr>
                            </m:radPr>
                            <m:deg/>
                            <m:e>
                              <m:r>
                                <a:rPr lang="es-ES" b="0" i="1" smtClean="0">
                                  <a:solidFill>
                                    <a:srgbClr val="000000"/>
                                  </a:solidFill>
                                  <a:latin typeface="Cambria Math" panose="02040503050406030204" pitchFamily="18" charset="0"/>
                                </a:rPr>
                                <m:t>𝐵</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𝐻</m:t>
                              </m:r>
                            </m:e>
                          </m:rad>
                          <m:r>
                            <a:rPr lang="es-ES" b="0" i="1" smtClean="0">
                              <a:solidFill>
                                <a:srgbClr val="000000"/>
                              </a:solidFill>
                              <a:latin typeface="Cambria Math" panose="02040503050406030204" pitchFamily="18" charset="0"/>
                            </a:rPr>
                            <m:t>·</m:t>
                          </m:r>
                          <m:sSup>
                            <m:sSupPr>
                              <m:ctrlPr>
                                <a:rPr lang="es-ES" b="0" i="1" smtClean="0">
                                  <a:solidFill>
                                    <a:srgbClr val="000000"/>
                                  </a:solidFill>
                                  <a:latin typeface="Cambria Math" panose="02040503050406030204" pitchFamily="18" charset="0"/>
                                </a:rPr>
                              </m:ctrlPr>
                            </m:sSupPr>
                            <m:e>
                              <m:d>
                                <m:dPr>
                                  <m:ctrlPr>
                                    <a:rPr lang="es-ES" b="0" i="1" smtClean="0">
                                      <a:solidFill>
                                        <a:srgbClr val="000000"/>
                                      </a:solidFill>
                                      <a:latin typeface="Cambria Math" panose="02040503050406030204" pitchFamily="18" charset="0"/>
                                    </a:rPr>
                                  </m:ctrlPr>
                                </m:dPr>
                                <m:e>
                                  <m:r>
                                    <a:rPr lang="es-ES" b="0" i="1" smtClean="0">
                                      <a:solidFill>
                                        <a:srgbClr val="000000"/>
                                      </a:solidFill>
                                      <a:latin typeface="Cambria Math" panose="02040503050406030204" pitchFamily="18" charset="0"/>
                                    </a:rPr>
                                    <m:t>𝐻</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𝑎</m:t>
                                  </m:r>
                                </m:e>
                              </m:d>
                            </m:e>
                            <m:sup>
                              <m:r>
                                <a:rPr lang="es-ES" b="0" i="1" smtClean="0">
                                  <a:solidFill>
                                    <a:srgbClr val="000000"/>
                                  </a:solidFill>
                                  <a:latin typeface="Cambria Math" panose="02040503050406030204" pitchFamily="18" charset="0"/>
                                </a:rPr>
                                <m:t>3/2</m:t>
                              </m:r>
                            </m:sup>
                          </m:sSup>
                          <m:r>
                            <a:rPr lang="es-ES" b="0" i="1" smtClean="0">
                              <a:solidFill>
                                <a:srgbClr val="000000"/>
                              </a:solidFill>
                              <a:latin typeface="Cambria Math" panose="02040503050406030204" pitchFamily="18" charset="0"/>
                            </a:rPr>
                            <m:t>𝑑𝐿</m:t>
                          </m:r>
                        </m:num>
                        <m:den>
                          <m:d>
                            <m:dPr>
                              <m:ctrlPr>
                                <a:rPr lang="es-ES" b="0" i="1" smtClean="0">
                                  <a:solidFill>
                                    <a:srgbClr val="000000"/>
                                  </a:solidFill>
                                  <a:latin typeface="Cambria Math" panose="02040503050406030204" pitchFamily="18" charset="0"/>
                                </a:rPr>
                              </m:ctrlPr>
                            </m:dPr>
                            <m:e>
                              <m:r>
                                <a:rPr lang="es-ES" b="0" i="1" smtClean="0">
                                  <a:solidFill>
                                    <a:srgbClr val="000000"/>
                                  </a:solidFill>
                                  <a:latin typeface="Cambria Math" panose="02040503050406030204" pitchFamily="18" charset="0"/>
                                </a:rPr>
                                <m:t>𝐵</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𝐻</m:t>
                              </m:r>
                            </m:e>
                          </m:d>
                          <m:sSub>
                            <m:sSubPr>
                              <m:ctrlPr>
                                <a:rPr lang="es-ES" b="0" i="1" smtClean="0">
                                  <a:solidFill>
                                    <a:srgbClr val="000000"/>
                                  </a:solidFill>
                                  <a:latin typeface="Cambria Math" panose="02040503050406030204" pitchFamily="18" charset="0"/>
                                </a:rPr>
                              </m:ctrlPr>
                            </m:sSubPr>
                            <m:e>
                              <m:r>
                                <a:rPr lang="es-ES" b="0" i="1" smtClean="0">
                                  <a:solidFill>
                                    <a:srgbClr val="000000"/>
                                  </a:solidFill>
                                  <a:latin typeface="Cambria Math" panose="02040503050406030204" pitchFamily="18" charset="0"/>
                                </a:rPr>
                                <m:t>𝐵</m:t>
                              </m:r>
                            </m:e>
                            <m:sub>
                              <m:r>
                                <a:rPr lang="es-ES" b="0" i="1" smtClean="0">
                                  <a:solidFill>
                                    <a:srgbClr val="000000"/>
                                  </a:solidFill>
                                  <a:latin typeface="Cambria Math" panose="02040503050406030204" pitchFamily="18" charset="0"/>
                                </a:rPr>
                                <m:t>𝑠</m:t>
                              </m:r>
                            </m:sub>
                          </m:sSub>
                          <m:r>
                            <a:rPr lang="es-ES" b="0" i="1" smtClean="0">
                              <a:solidFill>
                                <a:srgbClr val="000000"/>
                              </a:solidFill>
                              <a:latin typeface="Cambria Math" panose="02040503050406030204" pitchFamily="18" charset="0"/>
                            </a:rPr>
                            <m:t>−</m:t>
                          </m:r>
                          <m:f>
                            <m:fPr>
                              <m:ctrlPr>
                                <a:rPr lang="es-ES" b="0" i="1" smtClean="0">
                                  <a:solidFill>
                                    <a:srgbClr val="000000"/>
                                  </a:solidFill>
                                  <a:latin typeface="Cambria Math" panose="02040503050406030204" pitchFamily="18" charset="0"/>
                                </a:rPr>
                              </m:ctrlPr>
                            </m:fPr>
                            <m:num>
                              <m:r>
                                <a:rPr lang="es-ES" b="0" i="1" smtClean="0">
                                  <a:solidFill>
                                    <a:srgbClr val="000000"/>
                                  </a:solidFill>
                                  <a:latin typeface="Cambria Math" panose="02040503050406030204" pitchFamily="18" charset="0"/>
                                </a:rPr>
                                <m:t>𝜔</m:t>
                              </m:r>
                            </m:num>
                            <m:den>
                              <m:r>
                                <a:rPr lang="es-ES" b="0" i="1" smtClean="0">
                                  <a:solidFill>
                                    <a:srgbClr val="000000"/>
                                  </a:solidFill>
                                  <a:latin typeface="Cambria Math" panose="02040503050406030204" pitchFamily="18" charset="0"/>
                                </a:rPr>
                                <m:t>2</m:t>
                              </m:r>
                            </m:den>
                          </m:f>
                        </m:den>
                      </m:f>
                    </m:oMath>
                  </m:oMathPara>
                </a14:m>
                <a:endParaRPr lang="es-AR" dirty="0"/>
              </a:p>
            </p:txBody>
          </p:sp>
        </mc:Choice>
        <mc:Fallback xmlns="">
          <p:sp>
            <p:nvSpPr>
              <p:cNvPr id="15" name="CuadroTexto 14">
                <a:extLst>
                  <a:ext uri="{FF2B5EF4-FFF2-40B4-BE49-F238E27FC236}">
                    <a16:creationId xmlns:a16="http://schemas.microsoft.com/office/drawing/2014/main" id="{1F3995A7-A0B5-DD59-F15D-755394049553}"/>
                  </a:ext>
                </a:extLst>
              </p:cNvPr>
              <p:cNvSpPr txBox="1">
                <a:spLocks noRot="1" noChangeAspect="1" noMove="1" noResize="1" noEditPoints="1" noAdjustHandles="1" noChangeArrowheads="1" noChangeShapeType="1" noTextEdit="1"/>
              </p:cNvSpPr>
              <p:nvPr/>
            </p:nvSpPr>
            <p:spPr>
              <a:xfrm>
                <a:off x="4172116" y="3933056"/>
                <a:ext cx="3839639" cy="850746"/>
              </a:xfrm>
              <a:prstGeom prst="rect">
                <a:avLst/>
              </a:prstGeom>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28509105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fontScale="90000"/>
          </a:bodyPr>
          <a:lstStyle/>
          <a:p>
            <a:r>
              <a:rPr lang="es-ES" dirty="0"/>
              <a:t>C</a:t>
            </a:r>
            <a:r>
              <a:rPr lang="es-AR" dirty="0"/>
              <a:t>ÁLCULO DE LA LONGITUD L DEL 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quarter" idx="1"/>
          </p:nvPr>
        </p:nvSpPr>
        <p:spPr>
          <a:xfrm>
            <a:off x="402336" y="1621643"/>
            <a:ext cx="11338560" cy="4687677"/>
          </a:xfrm>
        </p:spPr>
        <p:txBody>
          <a:bodyPr>
            <a:normAutofit fontScale="85000" lnSpcReduction="20000"/>
          </a:bodyPr>
          <a:lstStyle/>
          <a:p>
            <a:r>
              <a:rPr lang="es-MX" dirty="0"/>
              <a:t>De acuerdo a si la carga hidráulica es creciente o decreciente se presentan dos casos, que corresponden al régimen de escurrimiento de la canalización, siempre se comienza el cálculo desde la carga hidráulica mayor hacia la menor.</a:t>
            </a:r>
          </a:p>
          <a:p>
            <a:endParaRPr lang="es-MX" dirty="0"/>
          </a:p>
          <a:p>
            <a:r>
              <a:rPr lang="es-MX" dirty="0"/>
              <a:t>Si el </a:t>
            </a:r>
            <a:r>
              <a:rPr lang="es-MX" dirty="0">
                <a:solidFill>
                  <a:srgbClr val="0070C0"/>
                </a:solidFill>
              </a:rPr>
              <a:t>RÉGIMEN ES TORRENCIAL </a:t>
            </a:r>
            <a:r>
              <a:rPr lang="es-MX" dirty="0"/>
              <a:t>la carga hidráulica es </a:t>
            </a:r>
            <a:r>
              <a:rPr lang="es-MX" dirty="0">
                <a:solidFill>
                  <a:srgbClr val="0070C0"/>
                </a:solidFill>
              </a:rPr>
              <a:t>decreciente</a:t>
            </a:r>
            <a:r>
              <a:rPr lang="es-MX" dirty="0"/>
              <a:t> en el sentido del escurrimiento, por lo tanto, el cálculo se comienza desde aguas arriba con el caudal total Q</a:t>
            </a:r>
            <a:r>
              <a:rPr lang="es-MX" baseline="-25000" dirty="0"/>
              <a:t>1</a:t>
            </a:r>
            <a:r>
              <a:rPr lang="es-MX" dirty="0"/>
              <a:t>, y se continúa hasta que quede el caudal restante necesario sea Q</a:t>
            </a:r>
            <a:r>
              <a:rPr lang="es-MX" baseline="-25000" dirty="0"/>
              <a:t>2</a:t>
            </a:r>
            <a:r>
              <a:rPr lang="es-MX" dirty="0"/>
              <a:t>.</a:t>
            </a:r>
          </a:p>
          <a:p>
            <a:endParaRPr lang="es-MX" dirty="0"/>
          </a:p>
          <a:p>
            <a:r>
              <a:rPr lang="es-MX" dirty="0"/>
              <a:t>Al final del vertedero la altura que queda determina el régimen que sigue, que puede ser torrente peraltado o deprimido.</a:t>
            </a:r>
          </a:p>
          <a:p>
            <a:endParaRPr lang="es-MX" dirty="0"/>
          </a:p>
          <a:p>
            <a:r>
              <a:rPr lang="es-MX" dirty="0"/>
              <a:t>Si el </a:t>
            </a:r>
            <a:r>
              <a:rPr lang="es-MX" dirty="0">
                <a:solidFill>
                  <a:srgbClr val="FF0000"/>
                </a:solidFill>
              </a:rPr>
              <a:t>RÉGIMEN ES RÍO </a:t>
            </a:r>
            <a:r>
              <a:rPr lang="es-MX" dirty="0"/>
              <a:t>la carga hidráulica es </a:t>
            </a:r>
            <a:r>
              <a:rPr lang="es-MX" dirty="0">
                <a:solidFill>
                  <a:srgbClr val="FF0000"/>
                </a:solidFill>
              </a:rPr>
              <a:t>creciente</a:t>
            </a:r>
            <a:r>
              <a:rPr lang="es-MX" dirty="0"/>
              <a:t> en el sentido del escurrimiento, y por lo tanto, se comienza el cálculo desde aguas abajo, es decir, por el caudal Q</a:t>
            </a:r>
            <a:r>
              <a:rPr lang="es-MX" baseline="-25000" dirty="0"/>
              <a:t>2</a:t>
            </a:r>
            <a:r>
              <a:rPr lang="es-MX" dirty="0"/>
              <a:t>.</a:t>
            </a:r>
          </a:p>
        </p:txBody>
      </p:sp>
    </p:spTree>
    <p:extLst>
      <p:ext uri="{BB962C8B-B14F-4D97-AF65-F5344CB8AC3E}">
        <p14:creationId xmlns:p14="http://schemas.microsoft.com/office/powerpoint/2010/main" val="30155842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a:bodyPr>
          <a:lstStyle/>
          <a:p>
            <a:r>
              <a:rPr lang="es-ES" dirty="0"/>
              <a:t>C</a:t>
            </a:r>
            <a:r>
              <a:rPr lang="es-AR" dirty="0"/>
              <a:t>ÁLCULO DEL CAUDAL Q DEL VERTEDERO LATERAL</a:t>
            </a:r>
          </a:p>
        </p:txBody>
      </p:sp>
      <p:sp>
        <p:nvSpPr>
          <p:cNvPr id="12" name="Content Placeholder 3">
            <a:extLst>
              <a:ext uri="{FF2B5EF4-FFF2-40B4-BE49-F238E27FC236}">
                <a16:creationId xmlns:a16="http://schemas.microsoft.com/office/drawing/2014/main" id="{FF0C60BF-CE48-A6CD-F154-AB8F4AEF6D11}"/>
              </a:ext>
            </a:extLst>
          </p:cNvPr>
          <p:cNvSpPr>
            <a:spLocks noGrp="1"/>
          </p:cNvSpPr>
          <p:nvPr>
            <p:ph sz="quarter" idx="1"/>
          </p:nvPr>
        </p:nvSpPr>
        <p:spPr>
          <a:xfrm>
            <a:off x="402336" y="1621643"/>
            <a:ext cx="11338560" cy="5007757"/>
          </a:xfrm>
        </p:spPr>
        <p:txBody>
          <a:bodyPr>
            <a:normAutofit fontScale="77500" lnSpcReduction="20000"/>
          </a:bodyPr>
          <a:lstStyle/>
          <a:p>
            <a:r>
              <a:rPr lang="es-MX" dirty="0"/>
              <a:t>Cuando el </a:t>
            </a:r>
            <a:r>
              <a:rPr lang="es-MX" dirty="0">
                <a:solidFill>
                  <a:srgbClr val="0070C0"/>
                </a:solidFill>
              </a:rPr>
              <a:t>RÉGIMEN ES DE TORRENTE </a:t>
            </a:r>
            <a:r>
              <a:rPr lang="es-MX" dirty="0"/>
              <a:t>se dan los valores de </a:t>
            </a:r>
            <a:r>
              <a:rPr lang="es-MX" dirty="0">
                <a:latin typeface="Symbol" panose="05050102010706020507" pitchFamily="18" charset="2"/>
              </a:rPr>
              <a:t>D</a:t>
            </a:r>
            <a:r>
              <a:rPr lang="es-MX" dirty="0"/>
              <a:t>L desde aguas arriba para determinar el caudal del vertedero lateral, hasta cubrir la longitud total del vertedero lateral. </a:t>
            </a:r>
          </a:p>
          <a:p>
            <a:endParaRPr lang="es-MX" dirty="0"/>
          </a:p>
          <a:p>
            <a:r>
              <a:rPr lang="es-MX" dirty="0"/>
              <a:t>El caudal total Q se obtiene haciendo la sumatoria de los </a:t>
            </a:r>
            <a:r>
              <a:rPr lang="es-MX" dirty="0">
                <a:latin typeface="Symbol" panose="05050102010706020507" pitchFamily="18" charset="2"/>
              </a:rPr>
              <a:t>D</a:t>
            </a:r>
            <a:r>
              <a:rPr lang="es-MX" dirty="0"/>
              <a:t>Q que corresponden a cada </a:t>
            </a:r>
            <a:r>
              <a:rPr lang="es-MX" dirty="0">
                <a:latin typeface="Symbol" panose="05050102010706020507" pitchFamily="18" charset="2"/>
              </a:rPr>
              <a:t>D</a:t>
            </a:r>
            <a:r>
              <a:rPr lang="es-MX" dirty="0"/>
              <a:t>L. </a:t>
            </a:r>
          </a:p>
          <a:p>
            <a:pPr marL="0" indent="0">
              <a:buNone/>
            </a:pPr>
            <a:endParaRPr lang="es-MX" dirty="0"/>
          </a:p>
          <a:p>
            <a:endParaRPr lang="es-MX" dirty="0"/>
          </a:p>
          <a:p>
            <a:r>
              <a:rPr lang="es-MX" dirty="0"/>
              <a:t>Cuando el Bernoulli aguas abajo del vertedero lateral es menor que el Bernoulli crítico (B</a:t>
            </a:r>
            <a:r>
              <a:rPr lang="es-MX" baseline="-25000" dirty="0"/>
              <a:t>2</a:t>
            </a:r>
            <a:r>
              <a:rPr lang="es-MX" dirty="0"/>
              <a:t> &lt; </a:t>
            </a:r>
            <a:r>
              <a:rPr lang="es-MX" dirty="0" err="1"/>
              <a:t>B</a:t>
            </a:r>
            <a:r>
              <a:rPr lang="es-MX" baseline="-25000" dirty="0" err="1"/>
              <a:t>c</a:t>
            </a:r>
            <a:r>
              <a:rPr lang="es-MX" dirty="0"/>
              <a:t>), existe un resalto frente o aguas abajo del vertedero, se procede por tanteos dándose caudales iniciales críticos y procediendo como en torrente desde aguas arriba. </a:t>
            </a:r>
          </a:p>
          <a:p>
            <a:r>
              <a:rPr lang="es-MX" dirty="0"/>
              <a:t>La verificación es que (</a:t>
            </a:r>
            <a:r>
              <a:rPr lang="es-MX" dirty="0" err="1"/>
              <a:t>B</a:t>
            </a:r>
            <a:r>
              <a:rPr lang="es-MX" baseline="-25000" dirty="0" err="1"/>
              <a:t>c</a:t>
            </a:r>
            <a:r>
              <a:rPr lang="es-MX" dirty="0"/>
              <a:t> - B</a:t>
            </a:r>
            <a:r>
              <a:rPr lang="es-MX" baseline="-25000" dirty="0"/>
              <a:t>2</a:t>
            </a:r>
            <a:r>
              <a:rPr lang="es-MX" dirty="0"/>
              <a:t>) = </a:t>
            </a:r>
            <a:r>
              <a:rPr lang="es-MX" dirty="0">
                <a:latin typeface="Symbol" panose="05050102010706020507" pitchFamily="18" charset="2"/>
              </a:rPr>
              <a:t>D</a:t>
            </a:r>
            <a:r>
              <a:rPr lang="es-MX" dirty="0"/>
              <a:t>B, la variación de Bernoulli producida por el resalto.</a:t>
            </a:r>
          </a:p>
          <a:p>
            <a:endParaRPr lang="es-MX" dirty="0"/>
          </a:p>
          <a:p>
            <a:r>
              <a:rPr lang="es-MX" dirty="0"/>
              <a:t>Cuando el </a:t>
            </a:r>
            <a:r>
              <a:rPr lang="es-MX" dirty="0">
                <a:solidFill>
                  <a:srgbClr val="FF0000"/>
                </a:solidFill>
              </a:rPr>
              <a:t>RÉGIMEN ES DE RÍO </a:t>
            </a:r>
            <a:r>
              <a:rPr lang="es-MX" dirty="0"/>
              <a:t>se dan los valores de </a:t>
            </a:r>
            <a:r>
              <a:rPr lang="es-MX" dirty="0">
                <a:latin typeface="Symbol" panose="05050102010706020507" pitchFamily="18" charset="2"/>
              </a:rPr>
              <a:t></a:t>
            </a:r>
            <a:r>
              <a:rPr lang="es-MX" dirty="0"/>
              <a:t>L desde aguas abajo para determinar el caudal del vertedero lateral, hasta cubrir la longitud L total del vertedero lateral. </a:t>
            </a:r>
          </a:p>
          <a:p>
            <a:endParaRPr lang="es-MX" dirty="0"/>
          </a:p>
          <a:p>
            <a:r>
              <a:rPr lang="es-MX" dirty="0"/>
              <a:t>El caudal total Q se obtiene haciendo la sumatoria de los </a:t>
            </a:r>
            <a:r>
              <a:rPr lang="es-MX" dirty="0">
                <a:latin typeface="Symbol" panose="05050102010706020507" pitchFamily="18" charset="2"/>
              </a:rPr>
              <a:t></a:t>
            </a:r>
            <a:r>
              <a:rPr lang="es-MX" dirty="0"/>
              <a:t>Q que corresponden a cada </a:t>
            </a:r>
            <a:r>
              <a:rPr lang="es-MX" dirty="0">
                <a:latin typeface="Symbol" panose="05050102010706020507" pitchFamily="18" charset="2"/>
              </a:rPr>
              <a:t></a:t>
            </a:r>
            <a:r>
              <a:rPr lang="es-MX" dirty="0"/>
              <a:t>L. </a:t>
            </a:r>
          </a:p>
          <a:p>
            <a:endParaRPr lang="es-MX" dirty="0"/>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68B43A8-648B-719D-FB9D-F79534908BF4}"/>
                  </a:ext>
                </a:extLst>
              </p:cNvPr>
              <p:cNvSpPr txBox="1"/>
              <p:nvPr/>
            </p:nvSpPr>
            <p:spPr>
              <a:xfrm>
                <a:off x="3515332" y="2997151"/>
                <a:ext cx="5112568" cy="431849"/>
              </a:xfrm>
              <a:prstGeom prst="rect">
                <a:avLst/>
              </a:prstGeom>
              <a:solidFill>
                <a:schemeClr val="bg1">
                  <a:lumMod val="95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AR" i="1" smtClean="0">
                          <a:solidFill>
                            <a:srgbClr val="000000"/>
                          </a:solidFill>
                          <a:latin typeface="Cambria Math" panose="02040503050406030204" pitchFamily="18" charset="0"/>
                        </a:rPr>
                        <m:t>𝑑</m:t>
                      </m:r>
                      <m:r>
                        <a:rPr lang="es-ES" b="0" i="1" smtClean="0">
                          <a:solidFill>
                            <a:srgbClr val="000000"/>
                          </a:solidFill>
                          <a:latin typeface="Cambria Math" panose="02040503050406030204" pitchFamily="18" charset="0"/>
                        </a:rPr>
                        <m:t>𝑄</m:t>
                      </m:r>
                      <m:r>
                        <a:rPr lang="es-AR"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𝑚</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h</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𝑑𝐿</m:t>
                      </m:r>
                      <m:rad>
                        <m:radPr>
                          <m:degHide m:val="on"/>
                          <m:ctrlPr>
                            <a:rPr lang="es-ES" b="0" i="1" smtClean="0">
                              <a:solidFill>
                                <a:srgbClr val="000000"/>
                              </a:solidFill>
                              <a:latin typeface="Cambria Math" panose="02040503050406030204" pitchFamily="18" charset="0"/>
                            </a:rPr>
                          </m:ctrlPr>
                        </m:radPr>
                        <m:deg/>
                        <m:e>
                          <m:r>
                            <a:rPr lang="es-ES" b="0" i="1" smtClean="0">
                              <a:solidFill>
                                <a:srgbClr val="000000"/>
                              </a:solidFill>
                              <a:latin typeface="Cambria Math" panose="02040503050406030204" pitchFamily="18" charset="0"/>
                            </a:rPr>
                            <m:t>2</m:t>
                          </m:r>
                          <m:r>
                            <a:rPr lang="es-ES" b="0" i="1" smtClean="0">
                              <a:solidFill>
                                <a:srgbClr val="000000"/>
                              </a:solidFill>
                              <a:latin typeface="Cambria Math" panose="02040503050406030204" pitchFamily="18" charset="0"/>
                            </a:rPr>
                            <m:t>𝑔h</m:t>
                          </m:r>
                        </m:e>
                      </m:rad>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𝑚</m:t>
                      </m:r>
                      <m:sSup>
                        <m:sSupPr>
                          <m:ctrlPr>
                            <a:rPr lang="es-ES" b="0" i="1" smtClean="0">
                              <a:solidFill>
                                <a:srgbClr val="000000"/>
                              </a:solidFill>
                              <a:latin typeface="Cambria Math" panose="02040503050406030204" pitchFamily="18" charset="0"/>
                            </a:rPr>
                          </m:ctrlPr>
                        </m:sSupPr>
                        <m:e>
                          <m:d>
                            <m:dPr>
                              <m:ctrlPr>
                                <a:rPr lang="es-ES" b="0" i="1" smtClean="0">
                                  <a:solidFill>
                                    <a:srgbClr val="000000"/>
                                  </a:solidFill>
                                  <a:latin typeface="Cambria Math" panose="02040503050406030204" pitchFamily="18" charset="0"/>
                                </a:rPr>
                              </m:ctrlPr>
                            </m:dPr>
                            <m:e>
                              <m:r>
                                <a:rPr lang="es-ES" b="0" i="1" smtClean="0">
                                  <a:solidFill>
                                    <a:srgbClr val="000000"/>
                                  </a:solidFill>
                                  <a:latin typeface="Cambria Math" panose="02040503050406030204" pitchFamily="18" charset="0"/>
                                </a:rPr>
                                <m:t>𝐻</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𝑎</m:t>
                              </m:r>
                            </m:e>
                          </m:d>
                        </m:e>
                        <m:sup>
                          <m:r>
                            <a:rPr lang="es-ES" b="0" i="1" smtClean="0">
                              <a:solidFill>
                                <a:srgbClr val="000000"/>
                              </a:solidFill>
                              <a:latin typeface="Cambria Math" panose="02040503050406030204" pitchFamily="18" charset="0"/>
                            </a:rPr>
                            <m:t>3/2</m:t>
                          </m:r>
                        </m:sup>
                      </m:sSup>
                      <m:rad>
                        <m:radPr>
                          <m:degHide m:val="on"/>
                          <m:ctrlPr>
                            <a:rPr lang="es-ES" i="1">
                              <a:solidFill>
                                <a:srgbClr val="000000"/>
                              </a:solidFill>
                              <a:latin typeface="Cambria Math" panose="02040503050406030204" pitchFamily="18" charset="0"/>
                            </a:rPr>
                          </m:ctrlPr>
                        </m:radPr>
                        <m:deg/>
                        <m:e>
                          <m:r>
                            <a:rPr lang="es-ES" i="1">
                              <a:solidFill>
                                <a:srgbClr val="000000"/>
                              </a:solidFill>
                              <a:latin typeface="Cambria Math" panose="02040503050406030204" pitchFamily="18" charset="0"/>
                            </a:rPr>
                            <m:t>2</m:t>
                          </m:r>
                          <m:r>
                            <a:rPr lang="es-ES" i="1">
                              <a:solidFill>
                                <a:srgbClr val="000000"/>
                              </a:solidFill>
                              <a:latin typeface="Cambria Math" panose="02040503050406030204" pitchFamily="18" charset="0"/>
                            </a:rPr>
                            <m:t>𝑔</m:t>
                          </m:r>
                        </m:e>
                      </m:rad>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𝑑𝐿</m:t>
                      </m:r>
                    </m:oMath>
                  </m:oMathPara>
                </a14:m>
                <a:endParaRPr lang="es-AR" dirty="0"/>
              </a:p>
            </p:txBody>
          </p:sp>
        </mc:Choice>
        <mc:Fallback xmlns="">
          <p:sp>
            <p:nvSpPr>
              <p:cNvPr id="3" name="CuadroTexto 2">
                <a:extLst>
                  <a:ext uri="{FF2B5EF4-FFF2-40B4-BE49-F238E27FC236}">
                    <a16:creationId xmlns:a16="http://schemas.microsoft.com/office/drawing/2014/main" id="{668B43A8-648B-719D-FB9D-F79534908BF4}"/>
                  </a:ext>
                </a:extLst>
              </p:cNvPr>
              <p:cNvSpPr txBox="1">
                <a:spLocks noRot="1" noChangeAspect="1" noMove="1" noResize="1" noEditPoints="1" noAdjustHandles="1" noChangeArrowheads="1" noChangeShapeType="1" noTextEdit="1"/>
              </p:cNvSpPr>
              <p:nvPr/>
            </p:nvSpPr>
            <p:spPr>
              <a:xfrm>
                <a:off x="3515332" y="2997151"/>
                <a:ext cx="5112568" cy="431849"/>
              </a:xfrm>
              <a:prstGeom prst="rect">
                <a:avLst/>
              </a:prstGeom>
              <a:blipFill>
                <a:blip r:embed="rId2"/>
                <a:stretch>
                  <a:fillRect b="-7042"/>
                </a:stretch>
              </a:blipFill>
            </p:spPr>
            <p:txBody>
              <a:bodyPr/>
              <a:lstStyle/>
              <a:p>
                <a:r>
                  <a:rPr lang="es-AR">
                    <a:noFill/>
                  </a:rPr>
                  <a:t> </a:t>
                </a:r>
              </a:p>
            </p:txBody>
          </p:sp>
        </mc:Fallback>
      </mc:AlternateContent>
    </p:spTree>
    <p:extLst>
      <p:ext uri="{BB962C8B-B14F-4D97-AF65-F5344CB8AC3E}">
        <p14:creationId xmlns:p14="http://schemas.microsoft.com/office/powerpoint/2010/main" val="19317306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a:bodyPr>
          <a:lstStyle/>
          <a:p>
            <a:r>
              <a:rPr lang="es-AR" dirty="0"/>
              <a:t>VERTEDERO LATERAL</a:t>
            </a:r>
          </a:p>
        </p:txBody>
      </p:sp>
      <p:pic>
        <p:nvPicPr>
          <p:cNvPr id="6" name="Picture 6">
            <a:extLst>
              <a:ext uri="{FF2B5EF4-FFF2-40B4-BE49-F238E27FC236}">
                <a16:creationId xmlns:a16="http://schemas.microsoft.com/office/drawing/2014/main" id="{6207B8D2-8A66-23B4-14E9-537C4E978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988840"/>
            <a:ext cx="5655469" cy="4243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id="{E4EA9870-707C-1628-9E91-F5D41CB1F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416" y="1988840"/>
            <a:ext cx="5688224" cy="426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469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graphicFrame>
        <p:nvGraphicFramePr>
          <p:cNvPr id="8" name="7 Diagrama"/>
          <p:cNvGraphicFramePr/>
          <p:nvPr>
            <p:extLst>
              <p:ext uri="{D42A27DB-BD31-4B8C-83A1-F6EECF244321}">
                <p14:modId xmlns:p14="http://schemas.microsoft.com/office/powerpoint/2010/main" val="2394014507"/>
              </p:ext>
            </p:extLst>
          </p:nvPr>
        </p:nvGraphicFramePr>
        <p:xfrm>
          <a:off x="1271464" y="2636912"/>
          <a:ext cx="97930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8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1" nodeType="clickEffect">
                                  <p:stCondLst>
                                    <p:cond delay="0"/>
                                  </p:stCondLst>
                                  <p:childTnLst>
                                    <p:anim calcmode="lin" valueType="num">
                                      <p:cBhvr additive="base">
                                        <p:cTn id="13" dur="1000"/>
                                        <p:tgtEl>
                                          <p:spTgt spid="8"/>
                                        </p:tgtEl>
                                        <p:attrNameLst>
                                          <p:attrName>ppt_x</p:attrName>
                                        </p:attrNameLst>
                                      </p:cBhvr>
                                      <p:tavLst>
                                        <p:tav tm="0">
                                          <p:val>
                                            <p:strVal val="ppt_x"/>
                                          </p:val>
                                        </p:tav>
                                        <p:tav tm="100000">
                                          <p:val>
                                            <p:strVal val="1+ppt_w/2"/>
                                          </p:val>
                                        </p:tav>
                                      </p:tavLst>
                                    </p:anim>
                                    <p:anim calcmode="lin" valueType="num">
                                      <p:cBhvr additive="base">
                                        <p:cTn id="14" dur="1000"/>
                                        <p:tgtEl>
                                          <p:spTgt spid="8"/>
                                        </p:tgtEl>
                                        <p:attrNameLst>
                                          <p:attrName>ppt_y</p:attrName>
                                        </p:attrNameLst>
                                      </p:cBhvr>
                                      <p:tavLst>
                                        <p:tav tm="0">
                                          <p:val>
                                            <p:strVal val="ppt_y"/>
                                          </p:val>
                                        </p:tav>
                                        <p:tav tm="100000">
                                          <p:val>
                                            <p:strVal val="ppt_y"/>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sp>
        <p:nvSpPr>
          <p:cNvPr id="7" name="6 Marcador de texto"/>
          <p:cNvSpPr>
            <a:spLocks noGrp="1"/>
          </p:cNvSpPr>
          <p:nvPr>
            <p:ph type="body" idx="1"/>
          </p:nvPr>
        </p:nvSpPr>
        <p:spPr>
          <a:xfrm>
            <a:off x="2927648" y="692696"/>
            <a:ext cx="6480174" cy="1008112"/>
          </a:xfrm>
        </p:spPr>
        <p:txBody>
          <a:bodyPr>
            <a:noAutofit/>
          </a:bodyPr>
          <a:lstStyle/>
          <a:p>
            <a:pPr>
              <a:lnSpc>
                <a:spcPct val="200000"/>
              </a:lnSpc>
            </a:pPr>
            <a:r>
              <a:rPr lang="es-AR" sz="4200" cap="none" dirty="0">
                <a:solidFill>
                  <a:schemeClr val="tx1"/>
                </a:solidFill>
              </a:rPr>
              <a:t>Comenzamos!</a:t>
            </a:r>
          </a:p>
        </p:txBody>
      </p:sp>
      <p:graphicFrame>
        <p:nvGraphicFramePr>
          <p:cNvPr id="8" name="7 Diagrama"/>
          <p:cNvGraphicFramePr/>
          <p:nvPr>
            <p:extLst>
              <p:ext uri="{D42A27DB-BD31-4B8C-83A1-F6EECF244321}">
                <p14:modId xmlns:p14="http://schemas.microsoft.com/office/powerpoint/2010/main" val="665121183"/>
              </p:ext>
            </p:extLst>
          </p:nvPr>
        </p:nvGraphicFramePr>
        <p:xfrm>
          <a:off x="2351584" y="2636912"/>
          <a:ext cx="2520280"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sp>
        <p:nvSpPr>
          <p:cNvPr id="7" name="6 Marcador de texto"/>
          <p:cNvSpPr>
            <a:spLocks noGrp="1"/>
          </p:cNvSpPr>
          <p:nvPr>
            <p:ph type="body" idx="1"/>
          </p:nvPr>
        </p:nvSpPr>
        <p:spPr>
          <a:xfrm>
            <a:off x="2927648" y="692696"/>
            <a:ext cx="6480174" cy="1008112"/>
          </a:xfrm>
        </p:spPr>
        <p:txBody>
          <a:bodyPr>
            <a:noAutofit/>
          </a:bodyPr>
          <a:lstStyle/>
          <a:p>
            <a:pPr>
              <a:lnSpc>
                <a:spcPct val="200000"/>
              </a:lnSpc>
            </a:pPr>
            <a:r>
              <a:rPr lang="es-AR" sz="4200" cap="none" dirty="0">
                <a:solidFill>
                  <a:schemeClr val="tx1"/>
                </a:solidFill>
              </a:rPr>
              <a:t>Seguimos!</a:t>
            </a:r>
          </a:p>
        </p:txBody>
      </p:sp>
      <p:graphicFrame>
        <p:nvGraphicFramePr>
          <p:cNvPr id="8" name="7 Diagrama"/>
          <p:cNvGraphicFramePr/>
          <p:nvPr>
            <p:extLst>
              <p:ext uri="{D42A27DB-BD31-4B8C-83A1-F6EECF244321}">
                <p14:modId xmlns:p14="http://schemas.microsoft.com/office/powerpoint/2010/main" val="1794856389"/>
              </p:ext>
            </p:extLst>
          </p:nvPr>
        </p:nvGraphicFramePr>
        <p:xfrm>
          <a:off x="2351584" y="2636912"/>
          <a:ext cx="2520280"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5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sp>
        <p:nvSpPr>
          <p:cNvPr id="10" name="8 CuadroTexto"/>
          <p:cNvSpPr txBox="1"/>
          <p:nvPr/>
        </p:nvSpPr>
        <p:spPr>
          <a:xfrm>
            <a:off x="551384" y="1916833"/>
            <a:ext cx="11305256" cy="323165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 canal rectangular de hormigón con un ancho b = 2.5 m tiene una pendiente de fondo i = 0.00075.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altura normal de escurrimiento en el mismo es de 1.5 m. La revancha es de 0.35 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Existe un aliviadero lateral cuyo perfil transversal es </a:t>
            </a:r>
            <a:r>
              <a:rPr kumimoji="0" lang="es-AR" altLang="es-A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Creager</a:t>
            </a: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y cuyo coronamiento tiene la misma pendiente que el fondo del canal, con una altura igual a la altura normal del canal.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Calcular la </a:t>
            </a:r>
            <a:r>
              <a:rPr kumimoji="0" lang="es-AR" altLang="es-AR" sz="1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longitud </a:t>
            </a: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necesaria del vertedero lateral para que puedan captarse en el canal 10 m</a:t>
            </a:r>
            <a:r>
              <a:rPr kumimoji="0" lang="es-AR" altLang="es-AR" sz="18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3</a:t>
            </a:r>
            <a:r>
              <a:rPr kumimoji="0" lang="es-AR" altLang="es-A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 quedando una revancha de 5 cm en el canal, aguas abajo del aliviadero lateral.</a:t>
            </a:r>
          </a:p>
          <a:p>
            <a:pPr marL="0" marR="0" lvl="0" indent="0" algn="just" defTabSz="914400" rtl="0" eaLnBrk="0" fontAlgn="base" latinLnBrk="0" hangingPunct="0">
              <a:lnSpc>
                <a:spcPct val="100000"/>
              </a:lnSpc>
              <a:spcBef>
                <a:spcPct val="0"/>
              </a:spcBef>
              <a:spcAft>
                <a:spcPct val="0"/>
              </a:spcAft>
              <a:buClrTx/>
              <a:buSzTx/>
              <a:buFontTx/>
              <a:buNone/>
              <a:tabLst/>
            </a:pPr>
            <a:endParaRPr lang="es-AR" altLang="es-AR" dirty="0">
              <a:latin typeface="Arial" panose="020B0604020202020204" pitchFamily="34" charset="0"/>
            </a:endParaRPr>
          </a:p>
          <a:p>
            <a:pPr algn="just" eaLnBrk="0" fontAlgn="base" hangingPunct="0">
              <a:spcBef>
                <a:spcPct val="0"/>
              </a:spcBef>
              <a:spcAft>
                <a:spcPct val="0"/>
              </a:spcAft>
            </a:pPr>
            <a:r>
              <a:rPr lang="es-ES" sz="1800" dirty="0">
                <a:latin typeface="Arial" panose="020B0604020202020204" pitchFamily="34" charset="0"/>
                <a:ea typeface="Times New Roman" panose="02020603050405020304" pitchFamily="18" charset="0"/>
                <a:cs typeface="Times New Roman" panose="02020603050405020304" pitchFamily="18" charset="0"/>
              </a:rPr>
              <a:t>E</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s necesario calcular las condiciones de escurrimiento aguas arriba del vertedero lateral, para conocer el </a:t>
            </a:r>
            <a:r>
              <a:rPr lang="es-ES" sz="1800" dirty="0">
                <a:latin typeface="Arial" panose="020B0604020202020204" pitchFamily="34" charset="0"/>
                <a:ea typeface="Times New Roman" panose="02020603050405020304" pitchFamily="18" charset="0"/>
                <a:cs typeface="Times New Roman" panose="02020603050405020304" pitchFamily="18" charset="0"/>
              </a:rPr>
              <a:t>caudal</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A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5 Diagrama"/>
          <p:cNvGraphicFramePr/>
          <p:nvPr>
            <p:extLst>
              <p:ext uri="{D42A27DB-BD31-4B8C-83A1-F6EECF244321}">
                <p14:modId xmlns:p14="http://schemas.microsoft.com/office/powerpoint/2010/main" val="3208431166"/>
              </p:ext>
            </p:extLst>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3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D381438-12F7-A894-C61D-A93C45ECA99A}"/>
              </a:ext>
            </a:extLst>
          </p:cNvPr>
          <p:cNvGrpSpPr/>
          <p:nvPr/>
        </p:nvGrpSpPr>
        <p:grpSpPr>
          <a:xfrm>
            <a:off x="516130" y="1471569"/>
            <a:ext cx="8866907" cy="2530077"/>
            <a:chOff x="55420" y="206197"/>
            <a:chExt cx="8866907" cy="2530077"/>
          </a:xfrm>
        </p:grpSpPr>
        <p:pic>
          <p:nvPicPr>
            <p:cNvPr id="3" name="Imagen 2">
              <a:extLst>
                <a:ext uri="{FF2B5EF4-FFF2-40B4-BE49-F238E27FC236}">
                  <a16:creationId xmlns:a16="http://schemas.microsoft.com/office/drawing/2014/main" id="{C4FAC2ED-0212-CB75-D531-99C9D775645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514" t="10891" r="3208"/>
            <a:stretch/>
          </p:blipFill>
          <p:spPr>
            <a:xfrm>
              <a:off x="221673" y="206197"/>
              <a:ext cx="8700654" cy="2530077"/>
            </a:xfrm>
            <a:prstGeom prst="rect">
              <a:avLst/>
            </a:prstGeom>
          </p:spPr>
        </p:pic>
        <p:sp>
          <p:nvSpPr>
            <p:cNvPr id="4" name="Rectángulo 3">
              <a:extLst>
                <a:ext uri="{FF2B5EF4-FFF2-40B4-BE49-F238E27FC236}">
                  <a16:creationId xmlns:a16="http://schemas.microsoft.com/office/drawing/2014/main" id="{9A13BFB5-0D46-FF86-7276-B2D6B931479A}"/>
                </a:ext>
              </a:extLst>
            </p:cNvPr>
            <p:cNvSpPr/>
            <p:nvPr/>
          </p:nvSpPr>
          <p:spPr>
            <a:xfrm>
              <a:off x="55420" y="1627910"/>
              <a:ext cx="803564"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mc:AlternateContent xmlns:mc="http://schemas.openxmlformats.org/markup-compatibility/2006" xmlns:a14="http://schemas.microsoft.com/office/drawing/2010/main">
        <mc:Choice Requires="a14">
          <p:sp>
            <p:nvSpPr>
              <p:cNvPr id="10" name="8 CuadroTexto"/>
              <p:cNvSpPr txBox="1"/>
              <p:nvPr/>
            </p:nvSpPr>
            <p:spPr>
              <a:xfrm>
                <a:off x="396251" y="5386431"/>
                <a:ext cx="11305256" cy="923330"/>
              </a:xfrm>
              <a:prstGeom prst="rect">
                <a:avLst/>
              </a:prstGeom>
              <a:noFill/>
            </p:spPr>
            <p:txBody>
              <a:bodyPr wrap="square" rtlCol="0">
                <a:spAutoFit/>
              </a:bodyPr>
              <a:lstStyle/>
              <a:p>
                <a:pPr algn="just" hangingPunct="0"/>
                <a:r>
                  <a:rPr lang="es-ES" sz="1800" dirty="0">
                    <a:effectLst/>
                    <a:latin typeface="Arial" panose="020B0604020202020204" pitchFamily="34" charset="0"/>
                    <a:ea typeface="Times New Roman" panose="02020603050405020304" pitchFamily="18" charset="0"/>
                    <a:cs typeface="Times New Roman" panose="02020603050405020304" pitchFamily="18" charset="0"/>
                  </a:rPr>
                  <a:t>Cuando por alguna circunstancia (llámese crecida o cualquier ingreso de caudal) el caudal aumenta por encima de los 5.7 </a:t>
                </a:r>
                <a14:m>
                  <m:oMath xmlns:m="http://schemas.openxmlformats.org/officeDocument/2006/math">
                    <m:f>
                      <m:fPr>
                        <m:type m:val="lin"/>
                        <m:ctrlPr>
                          <a:rPr lang="es-AR" sz="1800" i="1" smtClean="0">
                            <a:latin typeface="Cambria Math" panose="02040503050406030204" pitchFamily="18" charset="0"/>
                          </a:rPr>
                        </m:ctrlPr>
                      </m:fPr>
                      <m:num>
                        <m:sSup>
                          <m:sSupPr>
                            <m:ctrlPr>
                              <a:rPr lang="es-AR" sz="1800" i="1">
                                <a:solidFill>
                                  <a:srgbClr val="836967"/>
                                </a:solidFill>
                                <a:latin typeface="Cambria Math" panose="02040503050406030204" pitchFamily="18" charset="0"/>
                              </a:rPr>
                            </m:ctrlPr>
                          </m:sSupPr>
                          <m:e>
                            <m:r>
                              <a:rPr lang="es-AR" sz="1800" i="1">
                                <a:latin typeface="Cambria Math" panose="02040503050406030204" pitchFamily="18" charset="0"/>
                              </a:rPr>
                              <m:t>𝑚</m:t>
                            </m:r>
                          </m:e>
                          <m:sup>
                            <m:r>
                              <a:rPr lang="es-AR" sz="1800" i="0">
                                <a:latin typeface="Cambria Math" panose="02040503050406030204" pitchFamily="18" charset="0"/>
                              </a:rPr>
                              <m:t>3</m:t>
                            </m:r>
                          </m:sup>
                        </m:sSup>
                      </m:num>
                      <m:den>
                        <m:r>
                          <a:rPr lang="es-AR" sz="1800" i="1">
                            <a:latin typeface="Cambria Math" panose="02040503050406030204" pitchFamily="18" charset="0"/>
                          </a:rPr>
                          <m:t>𝑠</m:t>
                        </m:r>
                      </m:den>
                    </m:f>
                  </m:oMath>
                </a14:m>
                <a:r>
                  <a:rPr lang="es-ES" sz="1800" dirty="0">
                    <a:effectLst/>
                    <a:latin typeface="Arial" panose="020B0604020202020204" pitchFamily="34" charset="0"/>
                    <a:ea typeface="Times New Roman" panose="02020603050405020304" pitchFamily="18" charset="0"/>
                    <a:cs typeface="Times New Roman" panose="02020603050405020304" pitchFamily="18" charset="0"/>
                  </a:rPr>
                  <a:t>, el excedente de éste vuelca sobre el vertedero lateral, ya que la altura de la barrera es la misma que la altura h</a:t>
                </a:r>
                <a:r>
                  <a:rPr lang="es-ES" sz="1800" baseline="-25000" dirty="0">
                    <a:effectLst/>
                    <a:latin typeface="Arial" panose="020B0604020202020204" pitchFamily="34" charset="0"/>
                    <a:ea typeface="Times New Roman" panose="02020603050405020304" pitchFamily="18" charset="0"/>
                    <a:cs typeface="Times New Roman" panose="02020603050405020304" pitchFamily="18" charset="0"/>
                  </a:rPr>
                  <a:t>n1</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A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8 CuadroTexto"/>
              <p:cNvSpPr txBox="1">
                <a:spLocks noRot="1" noChangeAspect="1" noMove="1" noResize="1" noEditPoints="1" noAdjustHandles="1" noChangeArrowheads="1" noChangeShapeType="1" noTextEdit="1"/>
              </p:cNvSpPr>
              <p:nvPr/>
            </p:nvSpPr>
            <p:spPr>
              <a:xfrm>
                <a:off x="396251" y="5386431"/>
                <a:ext cx="11305256" cy="923330"/>
              </a:xfrm>
              <a:prstGeom prst="rect">
                <a:avLst/>
              </a:prstGeom>
              <a:blipFill>
                <a:blip r:embed="rId5"/>
                <a:stretch>
                  <a:fillRect l="-431" t="-16556" r="-431" b="-41722"/>
                </a:stretch>
              </a:blipFill>
            </p:spPr>
            <p:txBody>
              <a:bodyPr/>
              <a:lstStyle/>
              <a:p>
                <a:r>
                  <a:rPr lang="es-AR">
                    <a:noFill/>
                  </a:rPr>
                  <a:t> </a:t>
                </a:r>
              </a:p>
            </p:txBody>
          </p:sp>
        </mc:Fallback>
      </mc:AlternateContent>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CuadroTexto 4">
            <a:extLst>
              <a:ext uri="{FF2B5EF4-FFF2-40B4-BE49-F238E27FC236}">
                <a16:creationId xmlns:a16="http://schemas.microsoft.com/office/drawing/2014/main" id="{A2529E2F-C7CC-AB0C-FA16-A6057B4B7985}"/>
              </a:ext>
            </a:extLst>
          </p:cNvPr>
          <p:cNvSpPr txBox="1"/>
          <p:nvPr/>
        </p:nvSpPr>
        <p:spPr>
          <a:xfrm>
            <a:off x="9744475" y="1412777"/>
            <a:ext cx="1967345" cy="2462213"/>
          </a:xfrm>
          <a:prstGeom prst="rect">
            <a:avLst/>
          </a:prstGeom>
          <a:noFill/>
        </p:spPr>
        <p:txBody>
          <a:bodyPr wrap="square">
            <a:spAutoFit/>
          </a:bodyPr>
          <a:lstStyle/>
          <a:p>
            <a:r>
              <a:rPr lang="en-US" sz="2200" dirty="0">
                <a:effectLst/>
                <a:latin typeface="Arial" panose="020B0604020202020204" pitchFamily="34" charset="0"/>
                <a:ea typeface="Times New Roman" panose="02020603050405020304" pitchFamily="18" charset="0"/>
                <a:cs typeface="Arial" panose="020B0604020202020204" pitchFamily="34" charset="0"/>
              </a:rPr>
              <a:t>DATOS</a:t>
            </a:r>
          </a:p>
          <a:p>
            <a:r>
              <a:rPr lang="en-US" sz="2200" dirty="0">
                <a:effectLst/>
                <a:latin typeface="Arial" panose="020B0604020202020204" pitchFamily="34" charset="0"/>
                <a:ea typeface="Times New Roman" panose="02020603050405020304" pitchFamily="18" charset="0"/>
                <a:cs typeface="Arial" panose="020B0604020202020204" pitchFamily="34" charset="0"/>
              </a:rPr>
              <a:t>hn</a:t>
            </a:r>
            <a:r>
              <a:rPr lang="en-US" sz="2200" baseline="-25000" dirty="0">
                <a:effectLst/>
                <a:latin typeface="Arial" panose="020B0604020202020204" pitchFamily="34" charset="0"/>
                <a:ea typeface="Times New Roman" panose="02020603050405020304" pitchFamily="18" charset="0"/>
                <a:cs typeface="Arial" panose="020B0604020202020204" pitchFamily="34" charset="0"/>
              </a:rPr>
              <a:t>1</a:t>
            </a:r>
            <a:r>
              <a:rPr lang="en-US" sz="2200" dirty="0">
                <a:effectLst/>
                <a:latin typeface="Arial" panose="020B0604020202020204" pitchFamily="34" charset="0"/>
                <a:ea typeface="Times New Roman" panose="02020603050405020304" pitchFamily="18" charset="0"/>
                <a:cs typeface="Arial" panose="020B0604020202020204" pitchFamily="34" charset="0"/>
              </a:rPr>
              <a:t>=1.5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b=2.5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err="1">
                <a:effectLst/>
                <a:latin typeface="Arial" panose="020B0604020202020204" pitchFamily="34" charset="0"/>
                <a:ea typeface="Times New Roman" panose="02020603050405020304" pitchFamily="18" charset="0"/>
                <a:cs typeface="Arial" panose="020B0604020202020204" pitchFamily="34" charset="0"/>
              </a:rPr>
              <a:t>i</a:t>
            </a:r>
            <a:r>
              <a:rPr lang="en-US" sz="2200" dirty="0">
                <a:effectLst/>
                <a:latin typeface="Arial" panose="020B0604020202020204" pitchFamily="34" charset="0"/>
                <a:ea typeface="Times New Roman" panose="02020603050405020304" pitchFamily="18" charset="0"/>
                <a:cs typeface="Arial" panose="020B0604020202020204" pitchFamily="34" charset="0"/>
              </a:rPr>
              <a:t>=0.00075</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r</a:t>
            </a:r>
            <a:r>
              <a:rPr lang="en-US" sz="2200" baseline="-25000" dirty="0">
                <a:effectLst/>
                <a:latin typeface="Arial" panose="020B0604020202020204" pitchFamily="34" charset="0"/>
                <a:ea typeface="Times New Roman" panose="02020603050405020304" pitchFamily="18" charset="0"/>
                <a:cs typeface="Arial" panose="020B0604020202020204" pitchFamily="34" charset="0"/>
              </a:rPr>
              <a:t>1</a:t>
            </a:r>
            <a:r>
              <a:rPr lang="en-US" sz="2200" dirty="0">
                <a:effectLst/>
                <a:latin typeface="Arial" panose="020B0604020202020204" pitchFamily="34" charset="0"/>
                <a:ea typeface="Times New Roman" panose="02020603050405020304" pitchFamily="18" charset="0"/>
                <a:cs typeface="Arial" panose="020B0604020202020204" pitchFamily="34" charset="0"/>
              </a:rPr>
              <a:t>=0.35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r</a:t>
            </a:r>
            <a:r>
              <a:rPr lang="en-US" sz="2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2200" dirty="0">
                <a:effectLst/>
                <a:latin typeface="Arial" panose="020B0604020202020204" pitchFamily="34" charset="0"/>
                <a:ea typeface="Times New Roman" panose="02020603050405020304" pitchFamily="18" charset="0"/>
                <a:cs typeface="Arial" panose="020B0604020202020204" pitchFamily="34" charset="0"/>
              </a:rPr>
              <a:t>=0.05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s-ES" sz="2200" dirty="0">
                <a:effectLst/>
                <a:latin typeface="Arial" panose="020B0604020202020204" pitchFamily="34" charset="0"/>
                <a:ea typeface="Times New Roman" panose="02020603050405020304" pitchFamily="18" charset="0"/>
                <a:cs typeface="Arial" panose="020B0604020202020204" pitchFamily="34" charset="0"/>
              </a:rPr>
              <a:t>n=0.014</a:t>
            </a:r>
            <a:endParaRPr lang="es-AR" sz="2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81C7AB33-0E87-C112-5809-8B287978CCE0}"/>
              </a:ext>
            </a:extLst>
          </p:cNvPr>
          <p:cNvSpPr txBox="1"/>
          <p:nvPr/>
        </p:nvSpPr>
        <p:spPr>
          <a:xfrm>
            <a:off x="261510" y="4012958"/>
            <a:ext cx="3683525"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 Q PARA h</a:t>
            </a:r>
            <a:r>
              <a:rPr kumimoji="0" lang="es-AR" altLang="es-AR" sz="22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n</a:t>
            </a:r>
            <a:r>
              <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1</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AB8563A3-A8B1-BAAD-4C8B-6CD8825F599C}"/>
                  </a:ext>
                </a:extLst>
              </p:cNvPr>
              <p:cNvSpPr txBox="1"/>
              <p:nvPr/>
            </p:nvSpPr>
            <p:spPr>
              <a:xfrm>
                <a:off x="3945035" y="3821820"/>
                <a:ext cx="7564582" cy="903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100" i="1" smtClean="0">
                          <a:latin typeface="Cambria Math" panose="02040503050406030204" pitchFamily="18" charset="0"/>
                        </a:rPr>
                        <m:t>𝑄</m:t>
                      </m:r>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AR" sz="2100" i="0">
                              <a:latin typeface="Cambria Math" panose="02040503050406030204" pitchFamily="18" charset="0"/>
                            </a:rPr>
                            <m:t>1</m:t>
                          </m:r>
                        </m:sub>
                      </m:sSub>
                      <m:r>
                        <a:rPr lang="es-AR" sz="2100" i="0">
                          <a:latin typeface="Cambria Math" panose="02040503050406030204" pitchFamily="18" charset="0"/>
                        </a:rPr>
                        <m:t>=</m:t>
                      </m:r>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𝜔</m:t>
                          </m:r>
                        </m:e>
                        <m:sub>
                          <m:r>
                            <a:rPr lang="es-AR" sz="2100" i="1">
                              <a:latin typeface="Cambria Math" panose="02040503050406030204" pitchFamily="18" charset="0"/>
                            </a:rPr>
                            <m:t>𝑛</m:t>
                          </m:r>
                          <m:r>
                            <a:rPr lang="es-AR" sz="2100" i="0">
                              <a:latin typeface="Cambria Math" panose="02040503050406030204" pitchFamily="18" charset="0"/>
                            </a:rPr>
                            <m:t>1</m:t>
                          </m:r>
                        </m:sub>
                      </m:sSub>
                      <m:r>
                        <a:rPr lang="es-ES" sz="2100" b="0" i="0" smtClean="0">
                          <a:latin typeface="Cambria Math" panose="02040503050406030204" pitchFamily="18" charset="0"/>
                        </a:rPr>
                        <m:t>·</m:t>
                      </m:r>
                      <m:f>
                        <m:fPr>
                          <m:ctrlPr>
                            <a:rPr lang="es-AR" sz="2100" i="1">
                              <a:solidFill>
                                <a:srgbClr val="836967"/>
                              </a:solidFill>
                              <a:latin typeface="Cambria Math" panose="02040503050406030204" pitchFamily="18" charset="0"/>
                            </a:rPr>
                          </m:ctrlPr>
                        </m:fPr>
                        <m:num>
                          <m:sSubSup>
                            <m:sSubSupPr>
                              <m:ctrlPr>
                                <a:rPr lang="es-AR" sz="2100" i="1">
                                  <a:solidFill>
                                    <a:srgbClr val="836967"/>
                                  </a:solidFill>
                                  <a:latin typeface="Cambria Math" panose="02040503050406030204" pitchFamily="18" charset="0"/>
                                </a:rPr>
                              </m:ctrlPr>
                            </m:sSubSupPr>
                            <m:e>
                              <m:r>
                                <a:rPr lang="es-AR" sz="2100" i="1">
                                  <a:latin typeface="Cambria Math" panose="02040503050406030204" pitchFamily="18" charset="0"/>
                                </a:rPr>
                                <m:t>𝑅</m:t>
                              </m:r>
                            </m:e>
                            <m:sub>
                              <m:r>
                                <a:rPr lang="es-AR" sz="2100" i="1">
                                  <a:latin typeface="Cambria Math" panose="02040503050406030204" pitchFamily="18" charset="0"/>
                                </a:rPr>
                                <m:t>𝐻</m:t>
                              </m:r>
                            </m:sub>
                            <m:sup>
                              <m:f>
                                <m:fPr>
                                  <m:type m:val="lin"/>
                                  <m:ctrlPr>
                                    <a:rPr lang="es-AR" sz="2100" i="1">
                                      <a:latin typeface="Cambria Math" panose="02040503050406030204" pitchFamily="18" charset="0"/>
                                    </a:rPr>
                                  </m:ctrlPr>
                                </m:fPr>
                                <m:num>
                                  <m:r>
                                    <a:rPr lang="es-ES" sz="2100" b="0" i="1" smtClean="0">
                                      <a:latin typeface="Cambria Math" panose="02040503050406030204" pitchFamily="18" charset="0"/>
                                    </a:rPr>
                                    <m:t>2</m:t>
                                  </m:r>
                                </m:num>
                                <m:den>
                                  <m:r>
                                    <a:rPr lang="es-ES" sz="2100" b="0" i="0" smtClean="0">
                                      <a:latin typeface="Cambria Math" panose="02040503050406030204" pitchFamily="18" charset="0"/>
                                    </a:rPr>
                                    <m:t>3</m:t>
                                  </m:r>
                                </m:den>
                              </m:f>
                            </m:sup>
                          </m:sSubSup>
                        </m:num>
                        <m:den>
                          <m:r>
                            <a:rPr lang="es-AR" sz="2100" i="1">
                              <a:latin typeface="Cambria Math" panose="02040503050406030204" pitchFamily="18" charset="0"/>
                            </a:rPr>
                            <m:t>𝑛</m:t>
                          </m:r>
                        </m:den>
                      </m:f>
                      <m:r>
                        <a:rPr lang="es-ES" sz="2100" b="0" i="0" smtClean="0">
                          <a:latin typeface="Cambria Math" panose="02040503050406030204" pitchFamily="18" charset="0"/>
                        </a:rPr>
                        <m:t>·</m:t>
                      </m:r>
                      <m:rad>
                        <m:radPr>
                          <m:degHide m:val="on"/>
                          <m:ctrlPr>
                            <a:rPr lang="es-AR" sz="2100" i="1">
                              <a:solidFill>
                                <a:srgbClr val="836967"/>
                              </a:solidFill>
                              <a:latin typeface="Cambria Math" panose="02040503050406030204" pitchFamily="18" charset="0"/>
                            </a:rPr>
                          </m:ctrlPr>
                        </m:radPr>
                        <m:deg/>
                        <m:e>
                          <m:r>
                            <a:rPr lang="es-AR" sz="2100" i="1">
                              <a:latin typeface="Cambria Math" panose="02040503050406030204" pitchFamily="18" charset="0"/>
                            </a:rPr>
                            <m:t>𝑖</m:t>
                          </m:r>
                        </m:e>
                      </m:rad>
                      <m:r>
                        <a:rPr lang="es-AR" sz="2100" i="0">
                          <a:latin typeface="Cambria Math" panose="02040503050406030204" pitchFamily="18" charset="0"/>
                        </a:rPr>
                        <m:t>=</m:t>
                      </m:r>
                      <m:f>
                        <m:fPr>
                          <m:ctrlPr>
                            <a:rPr lang="es-AR" sz="2100" i="1">
                              <a:solidFill>
                                <a:srgbClr val="836967"/>
                              </a:solidFill>
                              <a:latin typeface="Cambria Math" panose="02040503050406030204" pitchFamily="18" charset="0"/>
                            </a:rPr>
                          </m:ctrlPr>
                        </m:fPr>
                        <m:num>
                          <m:r>
                            <a:rPr lang="es-AR" sz="2100" i="1">
                              <a:latin typeface="Cambria Math" panose="02040503050406030204" pitchFamily="18" charset="0"/>
                            </a:rPr>
                            <m:t>𝑏</m:t>
                          </m:r>
                          <m:r>
                            <a:rPr lang="es-ES" sz="2100" b="0" i="0" smtClean="0">
                              <a:latin typeface="Cambria Math" panose="02040503050406030204" pitchFamily="18" charset="0"/>
                            </a:rPr>
                            <m:t>·</m:t>
                          </m:r>
                          <m:sSub>
                            <m:sSubPr>
                              <m:ctrlPr>
                                <a:rPr lang="es-ES" sz="2100" b="0" i="1" smtClean="0">
                                  <a:latin typeface="Cambria Math" panose="02040503050406030204" pitchFamily="18" charset="0"/>
                                </a:rPr>
                              </m:ctrlPr>
                            </m:sSubPr>
                            <m:e>
                              <m:r>
                                <a:rPr lang="es-AR" sz="2100" i="1">
                                  <a:latin typeface="Cambria Math" panose="02040503050406030204" pitchFamily="18" charset="0"/>
                                </a:rPr>
                                <m:t>h</m:t>
                              </m:r>
                            </m:e>
                            <m:sub>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AR" sz="2100" i="0">
                                      <a:latin typeface="Cambria Math" panose="02040503050406030204" pitchFamily="18" charset="0"/>
                                    </a:rPr>
                                    <m:t>1</m:t>
                                  </m:r>
                                </m:sub>
                              </m:sSub>
                            </m:sub>
                          </m:sSub>
                        </m:num>
                        <m:den>
                          <m:r>
                            <a:rPr lang="es-AR" sz="2100" i="1">
                              <a:latin typeface="Cambria Math" panose="02040503050406030204" pitchFamily="18" charset="0"/>
                            </a:rPr>
                            <m:t>𝑛</m:t>
                          </m:r>
                        </m:den>
                      </m:f>
                      <m:r>
                        <a:rPr lang="es-ES" sz="2100" b="0" i="0" smtClean="0">
                          <a:latin typeface="Cambria Math" panose="02040503050406030204" pitchFamily="18" charset="0"/>
                        </a:rPr>
                        <m:t>·</m:t>
                      </m:r>
                      <m:sSup>
                        <m:sSupPr>
                          <m:ctrlPr>
                            <a:rPr lang="es-AR" sz="2100" i="1">
                              <a:solidFill>
                                <a:srgbClr val="836967"/>
                              </a:solidFill>
                              <a:latin typeface="Cambria Math" panose="02040503050406030204" pitchFamily="18" charset="0"/>
                            </a:rPr>
                          </m:ctrlPr>
                        </m:sSupPr>
                        <m:e>
                          <m:d>
                            <m:dPr>
                              <m:ctrlPr>
                                <a:rPr lang="es-AR" sz="2100" i="1">
                                  <a:solidFill>
                                    <a:srgbClr val="836967"/>
                                  </a:solidFill>
                                  <a:latin typeface="Cambria Math" panose="02040503050406030204" pitchFamily="18" charset="0"/>
                                </a:rPr>
                              </m:ctrlPr>
                            </m:dPr>
                            <m:e>
                              <m:f>
                                <m:fPr>
                                  <m:ctrlPr>
                                    <a:rPr lang="es-AR" sz="2100" i="1">
                                      <a:solidFill>
                                        <a:srgbClr val="836967"/>
                                      </a:solidFill>
                                      <a:latin typeface="Cambria Math" panose="02040503050406030204" pitchFamily="18" charset="0"/>
                                    </a:rPr>
                                  </m:ctrlPr>
                                </m:fPr>
                                <m:num>
                                  <m:r>
                                    <a:rPr lang="es-AR" sz="2100" i="1">
                                      <a:latin typeface="Cambria Math" panose="02040503050406030204" pitchFamily="18" charset="0"/>
                                    </a:rPr>
                                    <m:t>𝑏</m:t>
                                  </m:r>
                                  <m:r>
                                    <a:rPr lang="es-ES" sz="2100" b="0" i="0" smtClean="0">
                                      <a:latin typeface="Cambria Math" panose="02040503050406030204" pitchFamily="18" charset="0"/>
                                    </a:rPr>
                                    <m:t>·</m:t>
                                  </m:r>
                                  <m:sSub>
                                    <m:sSubPr>
                                      <m:ctrlPr>
                                        <a:rPr lang="es-ES" sz="2100" b="0" i="1" smtClean="0">
                                          <a:latin typeface="Cambria Math" panose="02040503050406030204" pitchFamily="18" charset="0"/>
                                        </a:rPr>
                                      </m:ctrlPr>
                                    </m:sSubPr>
                                    <m:e>
                                      <m:r>
                                        <a:rPr lang="es-AR" sz="2100" i="1">
                                          <a:latin typeface="Cambria Math" panose="02040503050406030204" pitchFamily="18" charset="0"/>
                                        </a:rPr>
                                        <m:t>h</m:t>
                                      </m:r>
                                    </m:e>
                                    <m:sub>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AR" sz="2100" i="0">
                                              <a:latin typeface="Cambria Math" panose="02040503050406030204" pitchFamily="18" charset="0"/>
                                            </a:rPr>
                                            <m:t>1</m:t>
                                          </m:r>
                                        </m:sub>
                                      </m:sSub>
                                    </m:sub>
                                  </m:sSub>
                                </m:num>
                                <m:den>
                                  <m:r>
                                    <a:rPr lang="es-AR" sz="2100" i="1">
                                      <a:latin typeface="Cambria Math" panose="02040503050406030204" pitchFamily="18" charset="0"/>
                                    </a:rPr>
                                    <m:t>𝑏</m:t>
                                  </m:r>
                                  <m:r>
                                    <a:rPr lang="es-AR" sz="2100" i="0">
                                      <a:latin typeface="Cambria Math" panose="02040503050406030204" pitchFamily="18" charset="0"/>
                                    </a:rPr>
                                    <m:t>+2</m:t>
                                  </m:r>
                                  <m:r>
                                    <a:rPr lang="es-ES" sz="2100" b="0" i="0" smtClean="0">
                                      <a:latin typeface="Cambria Math" panose="02040503050406030204" pitchFamily="18" charset="0"/>
                                    </a:rPr>
                                    <m:t>·</m:t>
                                  </m:r>
                                  <m:sSub>
                                    <m:sSubPr>
                                      <m:ctrlPr>
                                        <a:rPr lang="es-ES" sz="2100" b="0" i="1" smtClean="0">
                                          <a:latin typeface="Cambria Math" panose="02040503050406030204" pitchFamily="18" charset="0"/>
                                        </a:rPr>
                                      </m:ctrlPr>
                                    </m:sSubPr>
                                    <m:e>
                                      <m:r>
                                        <a:rPr lang="es-AR" sz="2100" i="1">
                                          <a:latin typeface="Cambria Math" panose="02040503050406030204" pitchFamily="18" charset="0"/>
                                        </a:rPr>
                                        <m:t>h</m:t>
                                      </m:r>
                                    </m:e>
                                    <m:sub>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AR" sz="2100" i="0">
                                              <a:latin typeface="Cambria Math" panose="02040503050406030204" pitchFamily="18" charset="0"/>
                                            </a:rPr>
                                            <m:t>1</m:t>
                                          </m:r>
                                        </m:sub>
                                      </m:sSub>
                                    </m:sub>
                                  </m:sSub>
                                </m:den>
                              </m:f>
                            </m:e>
                          </m:d>
                        </m:e>
                        <m:sup>
                          <m:f>
                            <m:fPr>
                              <m:type m:val="lin"/>
                              <m:ctrlPr>
                                <a:rPr lang="es-AR" sz="2100" i="1">
                                  <a:latin typeface="Cambria Math" panose="02040503050406030204" pitchFamily="18" charset="0"/>
                                </a:rPr>
                              </m:ctrlPr>
                            </m:fPr>
                            <m:num>
                              <m:r>
                                <a:rPr lang="es-ES" sz="2100" b="0" i="1" smtClean="0">
                                  <a:latin typeface="Cambria Math" panose="02040503050406030204" pitchFamily="18" charset="0"/>
                                </a:rPr>
                                <m:t>2</m:t>
                              </m:r>
                            </m:num>
                            <m:den>
                              <m:r>
                                <a:rPr lang="es-ES" sz="2100" b="0" i="1" smtClean="0">
                                  <a:latin typeface="Cambria Math" panose="02040503050406030204" pitchFamily="18" charset="0"/>
                                </a:rPr>
                                <m:t>3</m:t>
                              </m:r>
                            </m:den>
                          </m:f>
                        </m:sup>
                      </m:sSup>
                      <m:r>
                        <a:rPr lang="es-ES" sz="2100" b="0" i="0" smtClean="0">
                          <a:latin typeface="Cambria Math" panose="02040503050406030204" pitchFamily="18" charset="0"/>
                        </a:rPr>
                        <m:t>·</m:t>
                      </m:r>
                      <m:rad>
                        <m:radPr>
                          <m:degHide m:val="on"/>
                          <m:ctrlPr>
                            <a:rPr lang="es-AR" sz="2100" i="1">
                              <a:solidFill>
                                <a:srgbClr val="836967"/>
                              </a:solidFill>
                              <a:latin typeface="Cambria Math" panose="02040503050406030204" pitchFamily="18" charset="0"/>
                            </a:rPr>
                          </m:ctrlPr>
                        </m:radPr>
                        <m:deg/>
                        <m:e>
                          <m:r>
                            <a:rPr lang="es-AR" sz="2100" i="1">
                              <a:latin typeface="Cambria Math" panose="02040503050406030204" pitchFamily="18" charset="0"/>
                            </a:rPr>
                            <m:t>𝑖</m:t>
                          </m:r>
                        </m:e>
                      </m:rad>
                    </m:oMath>
                  </m:oMathPara>
                </a14:m>
                <a:endParaRPr lang="es-AR" sz="2100" dirty="0"/>
              </a:p>
            </p:txBody>
          </p:sp>
        </mc:Choice>
        <mc:Fallback xmlns="">
          <p:sp>
            <p:nvSpPr>
              <p:cNvPr id="7" name="CuadroTexto 6">
                <a:extLst>
                  <a:ext uri="{FF2B5EF4-FFF2-40B4-BE49-F238E27FC236}">
                    <a16:creationId xmlns:a16="http://schemas.microsoft.com/office/drawing/2014/main" id="{AB8563A3-A8B1-BAAD-4C8B-6CD8825F599C}"/>
                  </a:ext>
                </a:extLst>
              </p:cNvPr>
              <p:cNvSpPr txBox="1">
                <a:spLocks noRot="1" noChangeAspect="1" noMove="1" noResize="1" noEditPoints="1" noAdjustHandles="1" noChangeArrowheads="1" noChangeShapeType="1" noTextEdit="1"/>
              </p:cNvSpPr>
              <p:nvPr/>
            </p:nvSpPr>
            <p:spPr>
              <a:xfrm>
                <a:off x="3945035" y="3821820"/>
                <a:ext cx="7564582" cy="903324"/>
              </a:xfrm>
              <a:prstGeom prst="rect">
                <a:avLst/>
              </a:prstGeom>
              <a:blipFill>
                <a:blip r:embed="rId11"/>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C3313CB-E3AE-48F2-54B6-26A2D7FA61FA}"/>
                  </a:ext>
                </a:extLst>
              </p:cNvPr>
              <p:cNvSpPr txBox="1"/>
              <p:nvPr/>
            </p:nvSpPr>
            <p:spPr>
              <a:xfrm>
                <a:off x="2135560" y="4636090"/>
                <a:ext cx="8991599" cy="903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100" i="1" smtClean="0">
                          <a:latin typeface="Cambria Math" panose="02040503050406030204" pitchFamily="18" charset="0"/>
                        </a:rPr>
                        <m:t>𝑄</m:t>
                      </m:r>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AR" sz="2100" i="0">
                              <a:latin typeface="Cambria Math" panose="02040503050406030204" pitchFamily="18" charset="0"/>
                            </a:rPr>
                            <m:t>1</m:t>
                          </m:r>
                        </m:sub>
                      </m:sSub>
                      <m:r>
                        <a:rPr lang="es-AR" sz="2100" i="0">
                          <a:latin typeface="Cambria Math" panose="02040503050406030204" pitchFamily="18" charset="0"/>
                        </a:rPr>
                        <m:t>=</m:t>
                      </m:r>
                      <m:f>
                        <m:fPr>
                          <m:ctrlPr>
                            <a:rPr lang="es-AR" sz="2100" i="1">
                              <a:solidFill>
                                <a:srgbClr val="836967"/>
                              </a:solidFill>
                              <a:latin typeface="Cambria Math" panose="02040503050406030204" pitchFamily="18" charset="0"/>
                            </a:rPr>
                          </m:ctrlPr>
                        </m:fPr>
                        <m:num>
                          <m:r>
                            <a:rPr lang="es-AR" sz="2100" i="0">
                              <a:latin typeface="Cambria Math" panose="02040503050406030204" pitchFamily="18" charset="0"/>
                            </a:rPr>
                            <m:t>2.5</m:t>
                          </m:r>
                          <m:r>
                            <a:rPr lang="es-AR" sz="2100" i="1">
                              <a:latin typeface="Cambria Math" panose="02040503050406030204" pitchFamily="18" charset="0"/>
                            </a:rPr>
                            <m:t>𝑚</m:t>
                          </m:r>
                          <m:r>
                            <a:rPr lang="es-AR" sz="2100" i="0">
                              <a:latin typeface="Cambria Math" panose="02040503050406030204" pitchFamily="18" charset="0"/>
                            </a:rPr>
                            <m:t>×1.5</m:t>
                          </m:r>
                          <m:r>
                            <a:rPr lang="es-AR" sz="2100" i="1">
                              <a:latin typeface="Cambria Math" panose="02040503050406030204" pitchFamily="18" charset="0"/>
                            </a:rPr>
                            <m:t>𝑚</m:t>
                          </m:r>
                        </m:num>
                        <m:den>
                          <m:r>
                            <a:rPr lang="es-AR" sz="2100" i="0">
                              <a:latin typeface="Cambria Math" panose="02040503050406030204" pitchFamily="18" charset="0"/>
                            </a:rPr>
                            <m:t>0.014</m:t>
                          </m:r>
                        </m:den>
                      </m:f>
                      <m:r>
                        <a:rPr lang="es-AR" sz="2100" i="0">
                          <a:latin typeface="Cambria Math" panose="02040503050406030204" pitchFamily="18" charset="0"/>
                        </a:rPr>
                        <m:t>×</m:t>
                      </m:r>
                      <m:sSup>
                        <m:sSupPr>
                          <m:ctrlPr>
                            <a:rPr lang="es-AR" sz="2100" i="1">
                              <a:solidFill>
                                <a:srgbClr val="836967"/>
                              </a:solidFill>
                              <a:latin typeface="Cambria Math" panose="02040503050406030204" pitchFamily="18" charset="0"/>
                            </a:rPr>
                          </m:ctrlPr>
                        </m:sSupPr>
                        <m:e>
                          <m:d>
                            <m:dPr>
                              <m:ctrlPr>
                                <a:rPr lang="es-AR" sz="2100" i="1">
                                  <a:solidFill>
                                    <a:srgbClr val="836967"/>
                                  </a:solidFill>
                                  <a:latin typeface="Cambria Math" panose="02040503050406030204" pitchFamily="18" charset="0"/>
                                </a:rPr>
                              </m:ctrlPr>
                            </m:dPr>
                            <m:e>
                              <m:f>
                                <m:fPr>
                                  <m:ctrlPr>
                                    <a:rPr lang="es-AR" sz="2100" i="1">
                                      <a:solidFill>
                                        <a:srgbClr val="836967"/>
                                      </a:solidFill>
                                      <a:latin typeface="Cambria Math" panose="02040503050406030204" pitchFamily="18" charset="0"/>
                                    </a:rPr>
                                  </m:ctrlPr>
                                </m:fPr>
                                <m:num>
                                  <m:r>
                                    <a:rPr lang="es-AR" sz="2100" i="0">
                                      <a:latin typeface="Cambria Math" panose="02040503050406030204" pitchFamily="18" charset="0"/>
                                    </a:rPr>
                                    <m:t>2.5</m:t>
                                  </m:r>
                                  <m:r>
                                    <a:rPr lang="es-AR" sz="2100" i="1">
                                      <a:latin typeface="Cambria Math" panose="02040503050406030204" pitchFamily="18" charset="0"/>
                                    </a:rPr>
                                    <m:t>𝑚</m:t>
                                  </m:r>
                                  <m:r>
                                    <a:rPr lang="es-AR" sz="2100" i="0">
                                      <a:latin typeface="Cambria Math" panose="02040503050406030204" pitchFamily="18" charset="0"/>
                                    </a:rPr>
                                    <m:t>×1.5</m:t>
                                  </m:r>
                                  <m:r>
                                    <a:rPr lang="es-AR" sz="2100" i="1">
                                      <a:latin typeface="Cambria Math" panose="02040503050406030204" pitchFamily="18" charset="0"/>
                                    </a:rPr>
                                    <m:t>𝑚</m:t>
                                  </m:r>
                                </m:num>
                                <m:den>
                                  <m:r>
                                    <a:rPr lang="es-AR" sz="2100" i="0">
                                      <a:latin typeface="Cambria Math" panose="02040503050406030204" pitchFamily="18" charset="0"/>
                                    </a:rPr>
                                    <m:t>2.5</m:t>
                                  </m:r>
                                  <m:r>
                                    <a:rPr lang="es-AR" sz="2100" i="1">
                                      <a:latin typeface="Cambria Math" panose="02040503050406030204" pitchFamily="18" charset="0"/>
                                    </a:rPr>
                                    <m:t>𝑚</m:t>
                                  </m:r>
                                  <m:r>
                                    <a:rPr lang="es-AR" sz="2100" i="0">
                                      <a:latin typeface="Cambria Math" panose="02040503050406030204" pitchFamily="18" charset="0"/>
                                    </a:rPr>
                                    <m:t>+2×1.5</m:t>
                                  </m:r>
                                  <m:r>
                                    <a:rPr lang="es-AR" sz="2100" i="1">
                                      <a:latin typeface="Cambria Math" panose="02040503050406030204" pitchFamily="18" charset="0"/>
                                    </a:rPr>
                                    <m:t>𝑚</m:t>
                                  </m:r>
                                </m:den>
                              </m:f>
                            </m:e>
                          </m:d>
                        </m:e>
                        <m:sup>
                          <m:f>
                            <m:fPr>
                              <m:type m:val="lin"/>
                              <m:ctrlPr>
                                <a:rPr lang="es-AR" sz="2100" i="1">
                                  <a:latin typeface="Cambria Math" panose="02040503050406030204" pitchFamily="18" charset="0"/>
                                </a:rPr>
                              </m:ctrlPr>
                            </m:fPr>
                            <m:num>
                              <m:r>
                                <a:rPr lang="es-ES" sz="2100" b="0" i="1" smtClean="0">
                                  <a:latin typeface="Cambria Math" panose="02040503050406030204" pitchFamily="18" charset="0"/>
                                </a:rPr>
                                <m:t>2</m:t>
                              </m:r>
                            </m:num>
                            <m:den>
                              <m:r>
                                <a:rPr lang="es-ES" sz="2100" b="0" i="1" smtClean="0">
                                  <a:latin typeface="Cambria Math" panose="02040503050406030204" pitchFamily="18" charset="0"/>
                                </a:rPr>
                                <m:t>3</m:t>
                              </m:r>
                            </m:den>
                          </m:f>
                        </m:sup>
                      </m:sSup>
                      <m:r>
                        <a:rPr lang="es-AR" sz="2100" i="0">
                          <a:latin typeface="Cambria Math" panose="02040503050406030204" pitchFamily="18" charset="0"/>
                        </a:rPr>
                        <m:t>×</m:t>
                      </m:r>
                      <m:rad>
                        <m:radPr>
                          <m:degHide m:val="on"/>
                          <m:ctrlPr>
                            <a:rPr lang="es-AR" sz="2100" i="1">
                              <a:solidFill>
                                <a:srgbClr val="836967"/>
                              </a:solidFill>
                              <a:latin typeface="Cambria Math" panose="02040503050406030204" pitchFamily="18" charset="0"/>
                            </a:rPr>
                          </m:ctrlPr>
                        </m:radPr>
                        <m:deg/>
                        <m:e>
                          <m:r>
                            <a:rPr lang="es-AR" sz="2100" i="0">
                              <a:latin typeface="Cambria Math" panose="02040503050406030204" pitchFamily="18" charset="0"/>
                            </a:rPr>
                            <m:t>0.00075</m:t>
                          </m:r>
                        </m:e>
                      </m:rad>
                      <m:r>
                        <a:rPr lang="es-AR" sz="2100" i="0">
                          <a:latin typeface="Cambria Math" panose="02040503050406030204" pitchFamily="18" charset="0"/>
                        </a:rPr>
                        <m:t>=5.7</m:t>
                      </m:r>
                      <m:f>
                        <m:fPr>
                          <m:type m:val="lin"/>
                          <m:ctrlPr>
                            <a:rPr lang="es-AR" sz="2100" i="1">
                              <a:latin typeface="Cambria Math" panose="02040503050406030204" pitchFamily="18" charset="0"/>
                            </a:rPr>
                          </m:ctrlPr>
                        </m:fPr>
                        <m:num>
                          <m:sSup>
                            <m:sSupPr>
                              <m:ctrlPr>
                                <a:rPr lang="es-AR" sz="2100" i="1">
                                  <a:solidFill>
                                    <a:srgbClr val="836967"/>
                                  </a:solidFill>
                                  <a:latin typeface="Cambria Math" panose="02040503050406030204" pitchFamily="18" charset="0"/>
                                </a:rPr>
                              </m:ctrlPr>
                            </m:sSupPr>
                            <m:e>
                              <m:r>
                                <a:rPr lang="es-AR" sz="2100" i="1">
                                  <a:latin typeface="Cambria Math" panose="02040503050406030204" pitchFamily="18" charset="0"/>
                                </a:rPr>
                                <m:t>𝑚</m:t>
                              </m:r>
                            </m:e>
                            <m:sup>
                              <m:r>
                                <a:rPr lang="es-AR" sz="2100" i="0">
                                  <a:latin typeface="Cambria Math" panose="02040503050406030204" pitchFamily="18" charset="0"/>
                                </a:rPr>
                                <m:t>3</m:t>
                              </m:r>
                            </m:sup>
                          </m:sSup>
                        </m:num>
                        <m:den>
                          <m:r>
                            <a:rPr lang="es-AR" sz="2100" i="1">
                              <a:latin typeface="Cambria Math" panose="02040503050406030204" pitchFamily="18" charset="0"/>
                            </a:rPr>
                            <m:t>𝑠</m:t>
                          </m:r>
                        </m:den>
                      </m:f>
                    </m:oMath>
                  </m:oMathPara>
                </a14:m>
                <a:endParaRPr lang="es-AR" sz="2100" dirty="0"/>
              </a:p>
            </p:txBody>
          </p:sp>
        </mc:Choice>
        <mc:Fallback xmlns="">
          <p:sp>
            <p:nvSpPr>
              <p:cNvPr id="9" name="CuadroTexto 8">
                <a:extLst>
                  <a:ext uri="{FF2B5EF4-FFF2-40B4-BE49-F238E27FC236}">
                    <a16:creationId xmlns:a16="http://schemas.microsoft.com/office/drawing/2014/main" id="{8C3313CB-E3AE-48F2-54B6-26A2D7FA61FA}"/>
                  </a:ext>
                </a:extLst>
              </p:cNvPr>
              <p:cNvSpPr txBox="1">
                <a:spLocks noRot="1" noChangeAspect="1" noMove="1" noResize="1" noEditPoints="1" noAdjustHandles="1" noChangeArrowheads="1" noChangeShapeType="1" noTextEdit="1"/>
              </p:cNvSpPr>
              <p:nvPr/>
            </p:nvSpPr>
            <p:spPr>
              <a:xfrm>
                <a:off x="2135560" y="4636090"/>
                <a:ext cx="8991599" cy="903324"/>
              </a:xfrm>
              <a:prstGeom prst="rect">
                <a:avLst/>
              </a:prstGeom>
              <a:blipFill>
                <a:blip r:embed="rId1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83657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sp>
        <p:nvSpPr>
          <p:cNvPr id="10" name="8 CuadroTexto"/>
          <p:cNvSpPr txBox="1"/>
          <p:nvPr/>
        </p:nvSpPr>
        <p:spPr>
          <a:xfrm>
            <a:off x="371010" y="1874441"/>
            <a:ext cx="9373465" cy="923330"/>
          </a:xfrm>
          <a:prstGeom prst="rect">
            <a:avLst/>
          </a:prstGeom>
          <a:noFill/>
        </p:spPr>
        <p:txBody>
          <a:bodyPr wrap="square" rtlCol="0">
            <a:spAutoFit/>
          </a:bodyPr>
          <a:lstStyle/>
          <a:p>
            <a:pPr lvl="0" algn="just" eaLnBrk="0" fontAlgn="base" hangingPunct="0">
              <a:spcBef>
                <a:spcPct val="0"/>
              </a:spcBef>
              <a:spcAft>
                <a:spcPct val="0"/>
              </a:spcAft>
            </a:pPr>
            <a:r>
              <a:rPr lang="es-ES" altLang="es-AR" dirty="0">
                <a:latin typeface="Arial" panose="020B0604020202020204" pitchFamily="34" charset="0"/>
                <a:ea typeface="Times New Roman" panose="02020603050405020304" pitchFamily="18" charset="0"/>
                <a:cs typeface="Arial" panose="020B0604020202020204" pitchFamily="34" charset="0"/>
              </a:rPr>
              <a:t>Aguas abajo del vertedero lateral debe quedar una revancha de 5 cm lo que permite calcular la altura normal de escurrimiento, y por lo tanto el caudal correspondiente a la misma. Además, del régimen de escurrimiento y del valor de la energía aguas abajo B</a:t>
            </a:r>
            <a:r>
              <a:rPr lang="es-ES" altLang="es-AR" baseline="-30000" dirty="0">
                <a:latin typeface="Arial" panose="020B0604020202020204" pitchFamily="34" charset="0"/>
                <a:ea typeface="Times New Roman" panose="02020603050405020304" pitchFamily="18" charset="0"/>
                <a:cs typeface="Arial" panose="020B0604020202020204" pitchFamily="34" charset="0"/>
              </a:rPr>
              <a:t>2</a:t>
            </a:r>
            <a:r>
              <a:rPr lang="es-ES" altLang="es-AR" dirty="0">
                <a:latin typeface="Arial" panose="020B0604020202020204" pitchFamily="34" charset="0"/>
                <a:ea typeface="Times New Roman" panose="02020603050405020304" pitchFamily="18" charset="0"/>
                <a:cs typeface="Arial" panose="020B0604020202020204" pitchFamily="34" charset="0"/>
              </a:rPr>
              <a:t>.</a:t>
            </a:r>
            <a:endParaRPr lang="es-ES" altLang="es-AR" dirty="0">
              <a:latin typeface="Arial" panose="020B0604020202020204" pitchFamily="34" charset="0"/>
            </a:endParaRPr>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A2529E2F-C7CC-AB0C-FA16-A6057B4B7985}"/>
              </a:ext>
            </a:extLst>
          </p:cNvPr>
          <p:cNvSpPr txBox="1"/>
          <p:nvPr/>
        </p:nvSpPr>
        <p:spPr>
          <a:xfrm>
            <a:off x="9744475" y="1412777"/>
            <a:ext cx="1967345" cy="2462213"/>
          </a:xfrm>
          <a:prstGeom prst="rect">
            <a:avLst/>
          </a:prstGeom>
          <a:noFill/>
        </p:spPr>
        <p:txBody>
          <a:bodyPr wrap="square">
            <a:spAutoFit/>
          </a:bodyPr>
          <a:lstStyle/>
          <a:p>
            <a:r>
              <a:rPr lang="en-US" sz="2200" dirty="0">
                <a:effectLst/>
                <a:latin typeface="Arial" panose="020B0604020202020204" pitchFamily="34" charset="0"/>
                <a:ea typeface="Times New Roman" panose="02020603050405020304" pitchFamily="18" charset="0"/>
                <a:cs typeface="Arial" panose="020B0604020202020204" pitchFamily="34" charset="0"/>
              </a:rPr>
              <a:t>DATOS</a:t>
            </a:r>
          </a:p>
          <a:p>
            <a:r>
              <a:rPr lang="en-US" sz="2200" dirty="0">
                <a:effectLst/>
                <a:latin typeface="Arial" panose="020B0604020202020204" pitchFamily="34" charset="0"/>
                <a:ea typeface="Times New Roman" panose="02020603050405020304" pitchFamily="18" charset="0"/>
                <a:cs typeface="Arial" panose="020B0604020202020204" pitchFamily="34" charset="0"/>
              </a:rPr>
              <a:t>hn</a:t>
            </a:r>
            <a:r>
              <a:rPr lang="en-US" sz="2200" baseline="-25000" dirty="0">
                <a:effectLst/>
                <a:latin typeface="Arial" panose="020B0604020202020204" pitchFamily="34" charset="0"/>
                <a:ea typeface="Times New Roman" panose="02020603050405020304" pitchFamily="18" charset="0"/>
                <a:cs typeface="Arial" panose="020B0604020202020204" pitchFamily="34" charset="0"/>
              </a:rPr>
              <a:t>1</a:t>
            </a:r>
            <a:r>
              <a:rPr lang="en-US" sz="2200" dirty="0">
                <a:effectLst/>
                <a:latin typeface="Arial" panose="020B0604020202020204" pitchFamily="34" charset="0"/>
                <a:ea typeface="Times New Roman" panose="02020603050405020304" pitchFamily="18" charset="0"/>
                <a:cs typeface="Arial" panose="020B0604020202020204" pitchFamily="34" charset="0"/>
              </a:rPr>
              <a:t>=1.5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b=2.5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err="1">
                <a:effectLst/>
                <a:latin typeface="Arial" panose="020B0604020202020204" pitchFamily="34" charset="0"/>
                <a:ea typeface="Times New Roman" panose="02020603050405020304" pitchFamily="18" charset="0"/>
                <a:cs typeface="Arial" panose="020B0604020202020204" pitchFamily="34" charset="0"/>
              </a:rPr>
              <a:t>i</a:t>
            </a:r>
            <a:r>
              <a:rPr lang="en-US" sz="2200" dirty="0">
                <a:effectLst/>
                <a:latin typeface="Arial" panose="020B0604020202020204" pitchFamily="34" charset="0"/>
                <a:ea typeface="Times New Roman" panose="02020603050405020304" pitchFamily="18" charset="0"/>
                <a:cs typeface="Arial" panose="020B0604020202020204" pitchFamily="34" charset="0"/>
              </a:rPr>
              <a:t>=0.00075</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r</a:t>
            </a:r>
            <a:r>
              <a:rPr lang="en-US" sz="2200" baseline="-25000" dirty="0">
                <a:effectLst/>
                <a:latin typeface="Arial" panose="020B0604020202020204" pitchFamily="34" charset="0"/>
                <a:ea typeface="Times New Roman" panose="02020603050405020304" pitchFamily="18" charset="0"/>
                <a:cs typeface="Arial" panose="020B0604020202020204" pitchFamily="34" charset="0"/>
              </a:rPr>
              <a:t>1</a:t>
            </a:r>
            <a:r>
              <a:rPr lang="en-US" sz="2200" dirty="0">
                <a:effectLst/>
                <a:latin typeface="Arial" panose="020B0604020202020204" pitchFamily="34" charset="0"/>
                <a:ea typeface="Times New Roman" panose="02020603050405020304" pitchFamily="18" charset="0"/>
                <a:cs typeface="Arial" panose="020B0604020202020204" pitchFamily="34" charset="0"/>
              </a:rPr>
              <a:t>=0.35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r</a:t>
            </a:r>
            <a:r>
              <a:rPr lang="en-US" sz="2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2200" dirty="0">
                <a:effectLst/>
                <a:latin typeface="Arial" panose="020B0604020202020204" pitchFamily="34" charset="0"/>
                <a:ea typeface="Times New Roman" panose="02020603050405020304" pitchFamily="18" charset="0"/>
                <a:cs typeface="Arial" panose="020B0604020202020204" pitchFamily="34" charset="0"/>
              </a:rPr>
              <a:t>=0.05 m</a:t>
            </a:r>
            <a:endParaRPr lang="es-AR" sz="2200" dirty="0">
              <a:effectLst/>
              <a:latin typeface="Arial" panose="020B0604020202020204" pitchFamily="34" charset="0"/>
              <a:ea typeface="Times New Roman" panose="02020603050405020304" pitchFamily="18" charset="0"/>
              <a:cs typeface="Arial" panose="020B0604020202020204" pitchFamily="34" charset="0"/>
            </a:endParaRPr>
          </a:p>
          <a:p>
            <a:r>
              <a:rPr lang="es-ES" sz="2200" dirty="0">
                <a:effectLst/>
                <a:latin typeface="Arial" panose="020B0604020202020204" pitchFamily="34" charset="0"/>
                <a:ea typeface="Times New Roman" panose="02020603050405020304" pitchFamily="18" charset="0"/>
                <a:cs typeface="Arial" panose="020B0604020202020204" pitchFamily="34" charset="0"/>
              </a:rPr>
              <a:t>n=0.014</a:t>
            </a:r>
            <a:endParaRPr lang="es-AR" sz="2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81C7AB33-0E87-C112-5809-8B287978CCE0}"/>
              </a:ext>
            </a:extLst>
          </p:cNvPr>
          <p:cNvSpPr txBox="1"/>
          <p:nvPr/>
        </p:nvSpPr>
        <p:spPr>
          <a:xfrm>
            <a:off x="371010" y="1469000"/>
            <a:ext cx="3683525"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 Q PARA h</a:t>
            </a:r>
            <a:r>
              <a:rPr kumimoji="0" lang="es-AR" altLang="es-AR" sz="22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n2</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AB8563A3-A8B1-BAAD-4C8B-6CD8825F599C}"/>
                  </a:ext>
                </a:extLst>
              </p:cNvPr>
              <p:cNvSpPr txBox="1"/>
              <p:nvPr/>
            </p:nvSpPr>
            <p:spPr>
              <a:xfrm>
                <a:off x="98249" y="3608568"/>
                <a:ext cx="6628478" cy="903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100" i="1" smtClean="0">
                          <a:latin typeface="Cambria Math" panose="02040503050406030204" pitchFamily="18" charset="0"/>
                        </a:rPr>
                        <m:t>𝑄</m:t>
                      </m:r>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ES" sz="2100" b="0" i="0" smtClean="0">
                              <a:latin typeface="Cambria Math" panose="02040503050406030204" pitchFamily="18" charset="0"/>
                            </a:rPr>
                            <m:t>2</m:t>
                          </m:r>
                        </m:sub>
                      </m:sSub>
                      <m:r>
                        <a:rPr lang="es-AR" sz="2100" i="0">
                          <a:latin typeface="Cambria Math" panose="02040503050406030204" pitchFamily="18" charset="0"/>
                        </a:rPr>
                        <m:t>=</m:t>
                      </m:r>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𝜔</m:t>
                          </m:r>
                        </m:e>
                        <m:sub>
                          <m:r>
                            <a:rPr lang="es-AR" sz="2100" i="1">
                              <a:latin typeface="Cambria Math" panose="02040503050406030204" pitchFamily="18" charset="0"/>
                            </a:rPr>
                            <m:t>𝑛</m:t>
                          </m:r>
                          <m:r>
                            <a:rPr lang="es-ES" sz="2100" b="0" i="0" smtClean="0">
                              <a:latin typeface="Cambria Math" panose="02040503050406030204" pitchFamily="18" charset="0"/>
                            </a:rPr>
                            <m:t>2</m:t>
                          </m:r>
                        </m:sub>
                      </m:sSub>
                      <m:r>
                        <a:rPr lang="es-ES" sz="2100" b="0" i="0" smtClean="0">
                          <a:latin typeface="Cambria Math" panose="02040503050406030204" pitchFamily="18" charset="0"/>
                        </a:rPr>
                        <m:t>·</m:t>
                      </m:r>
                      <m:f>
                        <m:fPr>
                          <m:ctrlPr>
                            <a:rPr lang="es-AR" sz="2100" i="1">
                              <a:solidFill>
                                <a:srgbClr val="836967"/>
                              </a:solidFill>
                              <a:latin typeface="Cambria Math" panose="02040503050406030204" pitchFamily="18" charset="0"/>
                            </a:rPr>
                          </m:ctrlPr>
                        </m:fPr>
                        <m:num>
                          <m:sSubSup>
                            <m:sSubSupPr>
                              <m:ctrlPr>
                                <a:rPr lang="es-AR" sz="2100" i="1">
                                  <a:solidFill>
                                    <a:srgbClr val="836967"/>
                                  </a:solidFill>
                                  <a:latin typeface="Cambria Math" panose="02040503050406030204" pitchFamily="18" charset="0"/>
                                </a:rPr>
                              </m:ctrlPr>
                            </m:sSubSupPr>
                            <m:e>
                              <m:r>
                                <a:rPr lang="es-AR" sz="2100" i="1">
                                  <a:latin typeface="Cambria Math" panose="02040503050406030204" pitchFamily="18" charset="0"/>
                                </a:rPr>
                                <m:t>𝑅</m:t>
                              </m:r>
                            </m:e>
                            <m:sub>
                              <m:r>
                                <a:rPr lang="es-AR" sz="2100" i="1">
                                  <a:latin typeface="Cambria Math" panose="02040503050406030204" pitchFamily="18" charset="0"/>
                                </a:rPr>
                                <m:t>𝐻</m:t>
                              </m:r>
                            </m:sub>
                            <m:sup>
                              <m:f>
                                <m:fPr>
                                  <m:type m:val="lin"/>
                                  <m:ctrlPr>
                                    <a:rPr lang="es-AR" sz="2100" i="1">
                                      <a:latin typeface="Cambria Math" panose="02040503050406030204" pitchFamily="18" charset="0"/>
                                    </a:rPr>
                                  </m:ctrlPr>
                                </m:fPr>
                                <m:num>
                                  <m:r>
                                    <a:rPr lang="es-ES" sz="2100" b="0" i="1" smtClean="0">
                                      <a:latin typeface="Cambria Math" panose="02040503050406030204" pitchFamily="18" charset="0"/>
                                    </a:rPr>
                                    <m:t>2</m:t>
                                  </m:r>
                                </m:num>
                                <m:den>
                                  <m:r>
                                    <a:rPr lang="es-ES" sz="2100" b="0" i="0" smtClean="0">
                                      <a:latin typeface="Cambria Math" panose="02040503050406030204" pitchFamily="18" charset="0"/>
                                    </a:rPr>
                                    <m:t>3</m:t>
                                  </m:r>
                                </m:den>
                              </m:f>
                            </m:sup>
                          </m:sSubSup>
                        </m:num>
                        <m:den>
                          <m:r>
                            <a:rPr lang="es-AR" sz="2100" i="1">
                              <a:latin typeface="Cambria Math" panose="02040503050406030204" pitchFamily="18" charset="0"/>
                            </a:rPr>
                            <m:t>𝑛</m:t>
                          </m:r>
                        </m:den>
                      </m:f>
                      <m:r>
                        <a:rPr lang="es-ES" sz="2100" b="0" i="0" smtClean="0">
                          <a:latin typeface="Cambria Math" panose="02040503050406030204" pitchFamily="18" charset="0"/>
                        </a:rPr>
                        <m:t>·</m:t>
                      </m:r>
                      <m:rad>
                        <m:radPr>
                          <m:degHide m:val="on"/>
                          <m:ctrlPr>
                            <a:rPr lang="es-AR" sz="2100" i="1">
                              <a:solidFill>
                                <a:srgbClr val="836967"/>
                              </a:solidFill>
                              <a:latin typeface="Cambria Math" panose="02040503050406030204" pitchFamily="18" charset="0"/>
                            </a:rPr>
                          </m:ctrlPr>
                        </m:radPr>
                        <m:deg/>
                        <m:e>
                          <m:r>
                            <a:rPr lang="es-AR" sz="2100" i="1">
                              <a:latin typeface="Cambria Math" panose="02040503050406030204" pitchFamily="18" charset="0"/>
                            </a:rPr>
                            <m:t>𝑖</m:t>
                          </m:r>
                        </m:e>
                      </m:rad>
                      <m:r>
                        <a:rPr lang="es-AR" sz="2100" i="0">
                          <a:latin typeface="Cambria Math" panose="02040503050406030204" pitchFamily="18" charset="0"/>
                        </a:rPr>
                        <m:t>=</m:t>
                      </m:r>
                      <m:f>
                        <m:fPr>
                          <m:ctrlPr>
                            <a:rPr lang="es-AR" sz="2100" i="1">
                              <a:solidFill>
                                <a:srgbClr val="836967"/>
                              </a:solidFill>
                              <a:latin typeface="Cambria Math" panose="02040503050406030204" pitchFamily="18" charset="0"/>
                            </a:rPr>
                          </m:ctrlPr>
                        </m:fPr>
                        <m:num>
                          <m:r>
                            <a:rPr lang="es-AR" sz="2100" i="1">
                              <a:latin typeface="Cambria Math" panose="02040503050406030204" pitchFamily="18" charset="0"/>
                            </a:rPr>
                            <m:t>𝑏</m:t>
                          </m:r>
                          <m:r>
                            <a:rPr lang="es-ES" sz="2100" b="0" i="0" smtClean="0">
                              <a:latin typeface="Cambria Math" panose="02040503050406030204" pitchFamily="18" charset="0"/>
                            </a:rPr>
                            <m:t>·</m:t>
                          </m:r>
                          <m:sSub>
                            <m:sSubPr>
                              <m:ctrlPr>
                                <a:rPr lang="es-ES" sz="2100" b="0" i="1" smtClean="0">
                                  <a:latin typeface="Cambria Math" panose="02040503050406030204" pitchFamily="18" charset="0"/>
                                </a:rPr>
                              </m:ctrlPr>
                            </m:sSubPr>
                            <m:e>
                              <m:r>
                                <a:rPr lang="es-AR" sz="2100" i="1">
                                  <a:latin typeface="Cambria Math" panose="02040503050406030204" pitchFamily="18" charset="0"/>
                                </a:rPr>
                                <m:t>h</m:t>
                              </m:r>
                            </m:e>
                            <m:sub>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ES" sz="2100" b="0" i="0" smtClean="0">
                                      <a:latin typeface="Cambria Math" panose="02040503050406030204" pitchFamily="18" charset="0"/>
                                    </a:rPr>
                                    <m:t>2</m:t>
                                  </m:r>
                                </m:sub>
                              </m:sSub>
                            </m:sub>
                          </m:sSub>
                        </m:num>
                        <m:den>
                          <m:r>
                            <a:rPr lang="es-AR" sz="2100" i="1">
                              <a:latin typeface="Cambria Math" panose="02040503050406030204" pitchFamily="18" charset="0"/>
                            </a:rPr>
                            <m:t>𝑛</m:t>
                          </m:r>
                        </m:den>
                      </m:f>
                      <m:r>
                        <a:rPr lang="es-ES" sz="2100" b="0" i="0" smtClean="0">
                          <a:latin typeface="Cambria Math" panose="02040503050406030204" pitchFamily="18" charset="0"/>
                        </a:rPr>
                        <m:t>·</m:t>
                      </m:r>
                      <m:sSup>
                        <m:sSupPr>
                          <m:ctrlPr>
                            <a:rPr lang="es-AR" sz="2100" i="1">
                              <a:solidFill>
                                <a:srgbClr val="836967"/>
                              </a:solidFill>
                              <a:latin typeface="Cambria Math" panose="02040503050406030204" pitchFamily="18" charset="0"/>
                            </a:rPr>
                          </m:ctrlPr>
                        </m:sSupPr>
                        <m:e>
                          <m:d>
                            <m:dPr>
                              <m:ctrlPr>
                                <a:rPr lang="es-AR" sz="2100" i="1">
                                  <a:solidFill>
                                    <a:srgbClr val="836967"/>
                                  </a:solidFill>
                                  <a:latin typeface="Cambria Math" panose="02040503050406030204" pitchFamily="18" charset="0"/>
                                </a:rPr>
                              </m:ctrlPr>
                            </m:dPr>
                            <m:e>
                              <m:f>
                                <m:fPr>
                                  <m:ctrlPr>
                                    <a:rPr lang="es-AR" sz="2100" i="1">
                                      <a:solidFill>
                                        <a:srgbClr val="836967"/>
                                      </a:solidFill>
                                      <a:latin typeface="Cambria Math" panose="02040503050406030204" pitchFamily="18" charset="0"/>
                                    </a:rPr>
                                  </m:ctrlPr>
                                </m:fPr>
                                <m:num>
                                  <m:r>
                                    <a:rPr lang="es-AR" sz="2100" i="1">
                                      <a:latin typeface="Cambria Math" panose="02040503050406030204" pitchFamily="18" charset="0"/>
                                    </a:rPr>
                                    <m:t>𝑏</m:t>
                                  </m:r>
                                  <m:r>
                                    <a:rPr lang="es-ES" sz="2100" b="0" i="0" smtClean="0">
                                      <a:latin typeface="Cambria Math" panose="02040503050406030204" pitchFamily="18" charset="0"/>
                                    </a:rPr>
                                    <m:t>·</m:t>
                                  </m:r>
                                  <m:sSub>
                                    <m:sSubPr>
                                      <m:ctrlPr>
                                        <a:rPr lang="es-ES" sz="2100" b="0" i="1" smtClean="0">
                                          <a:latin typeface="Cambria Math" panose="02040503050406030204" pitchFamily="18" charset="0"/>
                                        </a:rPr>
                                      </m:ctrlPr>
                                    </m:sSubPr>
                                    <m:e>
                                      <m:r>
                                        <a:rPr lang="es-AR" sz="2100" i="1">
                                          <a:latin typeface="Cambria Math" panose="02040503050406030204" pitchFamily="18" charset="0"/>
                                        </a:rPr>
                                        <m:t>h</m:t>
                                      </m:r>
                                    </m:e>
                                    <m:sub>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ES" sz="2100" b="0" i="0" smtClean="0">
                                              <a:latin typeface="Cambria Math" panose="02040503050406030204" pitchFamily="18" charset="0"/>
                                            </a:rPr>
                                            <m:t>2</m:t>
                                          </m:r>
                                        </m:sub>
                                      </m:sSub>
                                    </m:sub>
                                  </m:sSub>
                                </m:num>
                                <m:den>
                                  <m:r>
                                    <a:rPr lang="es-AR" sz="2100" i="1">
                                      <a:latin typeface="Cambria Math" panose="02040503050406030204" pitchFamily="18" charset="0"/>
                                    </a:rPr>
                                    <m:t>𝑏</m:t>
                                  </m:r>
                                  <m:r>
                                    <a:rPr lang="es-AR" sz="2100" i="0">
                                      <a:latin typeface="Cambria Math" panose="02040503050406030204" pitchFamily="18" charset="0"/>
                                    </a:rPr>
                                    <m:t>+2</m:t>
                                  </m:r>
                                  <m:r>
                                    <a:rPr lang="es-ES" sz="2100" b="0" i="0" smtClean="0">
                                      <a:latin typeface="Cambria Math" panose="02040503050406030204" pitchFamily="18" charset="0"/>
                                    </a:rPr>
                                    <m:t>·</m:t>
                                  </m:r>
                                  <m:sSub>
                                    <m:sSubPr>
                                      <m:ctrlPr>
                                        <a:rPr lang="es-ES" sz="2100" b="0" i="1" smtClean="0">
                                          <a:latin typeface="Cambria Math" panose="02040503050406030204" pitchFamily="18" charset="0"/>
                                        </a:rPr>
                                      </m:ctrlPr>
                                    </m:sSubPr>
                                    <m:e>
                                      <m:r>
                                        <a:rPr lang="es-AR" sz="2100" i="1">
                                          <a:latin typeface="Cambria Math" panose="02040503050406030204" pitchFamily="18" charset="0"/>
                                        </a:rPr>
                                        <m:t>h</m:t>
                                      </m:r>
                                    </m:e>
                                    <m:sub>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ES" sz="2100" b="0" i="0" smtClean="0">
                                              <a:latin typeface="Cambria Math" panose="02040503050406030204" pitchFamily="18" charset="0"/>
                                            </a:rPr>
                                            <m:t>2</m:t>
                                          </m:r>
                                        </m:sub>
                                      </m:sSub>
                                    </m:sub>
                                  </m:sSub>
                                </m:den>
                              </m:f>
                            </m:e>
                          </m:d>
                        </m:e>
                        <m:sup>
                          <m:f>
                            <m:fPr>
                              <m:type m:val="lin"/>
                              <m:ctrlPr>
                                <a:rPr lang="es-AR" sz="2100" i="1">
                                  <a:latin typeface="Cambria Math" panose="02040503050406030204" pitchFamily="18" charset="0"/>
                                </a:rPr>
                              </m:ctrlPr>
                            </m:fPr>
                            <m:num>
                              <m:r>
                                <a:rPr lang="es-ES" sz="2100" b="0" i="1" smtClean="0">
                                  <a:latin typeface="Cambria Math" panose="02040503050406030204" pitchFamily="18" charset="0"/>
                                </a:rPr>
                                <m:t>2</m:t>
                              </m:r>
                            </m:num>
                            <m:den>
                              <m:r>
                                <a:rPr lang="es-ES" sz="2100" b="0" i="1" smtClean="0">
                                  <a:latin typeface="Cambria Math" panose="02040503050406030204" pitchFamily="18" charset="0"/>
                                </a:rPr>
                                <m:t>3</m:t>
                              </m:r>
                            </m:den>
                          </m:f>
                        </m:sup>
                      </m:sSup>
                      <m:r>
                        <a:rPr lang="es-ES" sz="2100" b="0" i="0" smtClean="0">
                          <a:latin typeface="Cambria Math" panose="02040503050406030204" pitchFamily="18" charset="0"/>
                        </a:rPr>
                        <m:t>·</m:t>
                      </m:r>
                      <m:rad>
                        <m:radPr>
                          <m:degHide m:val="on"/>
                          <m:ctrlPr>
                            <a:rPr lang="es-AR" sz="2100" i="1">
                              <a:solidFill>
                                <a:srgbClr val="836967"/>
                              </a:solidFill>
                              <a:latin typeface="Cambria Math" panose="02040503050406030204" pitchFamily="18" charset="0"/>
                            </a:rPr>
                          </m:ctrlPr>
                        </m:radPr>
                        <m:deg/>
                        <m:e>
                          <m:r>
                            <a:rPr lang="es-AR" sz="2100" i="1">
                              <a:latin typeface="Cambria Math" panose="02040503050406030204" pitchFamily="18" charset="0"/>
                            </a:rPr>
                            <m:t>𝑖</m:t>
                          </m:r>
                        </m:e>
                      </m:rad>
                    </m:oMath>
                  </m:oMathPara>
                </a14:m>
                <a:endParaRPr lang="es-AR" sz="2100" dirty="0"/>
              </a:p>
            </p:txBody>
          </p:sp>
        </mc:Choice>
        <mc:Fallback xmlns="">
          <p:sp>
            <p:nvSpPr>
              <p:cNvPr id="7" name="CuadroTexto 6">
                <a:extLst>
                  <a:ext uri="{FF2B5EF4-FFF2-40B4-BE49-F238E27FC236}">
                    <a16:creationId xmlns:a16="http://schemas.microsoft.com/office/drawing/2014/main" id="{AB8563A3-A8B1-BAAD-4C8B-6CD8825F599C}"/>
                  </a:ext>
                </a:extLst>
              </p:cNvPr>
              <p:cNvSpPr txBox="1">
                <a:spLocks noRot="1" noChangeAspect="1" noMove="1" noResize="1" noEditPoints="1" noAdjustHandles="1" noChangeArrowheads="1" noChangeShapeType="1" noTextEdit="1"/>
              </p:cNvSpPr>
              <p:nvPr/>
            </p:nvSpPr>
            <p:spPr>
              <a:xfrm>
                <a:off x="98249" y="3608568"/>
                <a:ext cx="6628478" cy="903324"/>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C3313CB-E3AE-48F2-54B6-26A2D7FA61FA}"/>
                  </a:ext>
                </a:extLst>
              </p:cNvPr>
              <p:cNvSpPr txBox="1"/>
              <p:nvPr/>
            </p:nvSpPr>
            <p:spPr>
              <a:xfrm>
                <a:off x="110962" y="4548019"/>
                <a:ext cx="8451893" cy="903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100" i="1" smtClean="0">
                          <a:latin typeface="Cambria Math" panose="02040503050406030204" pitchFamily="18" charset="0"/>
                        </a:rPr>
                        <m:t>𝑄</m:t>
                      </m:r>
                      <m:sSub>
                        <m:sSubPr>
                          <m:ctrlPr>
                            <a:rPr lang="es-AR" sz="2100" i="1">
                              <a:solidFill>
                                <a:srgbClr val="836967"/>
                              </a:solidFill>
                              <a:latin typeface="Cambria Math" panose="02040503050406030204" pitchFamily="18" charset="0"/>
                            </a:rPr>
                          </m:ctrlPr>
                        </m:sSubPr>
                        <m:e>
                          <m:r>
                            <a:rPr lang="es-AR" sz="2100" i="1">
                              <a:latin typeface="Cambria Math" panose="02040503050406030204" pitchFamily="18" charset="0"/>
                            </a:rPr>
                            <m:t>𝑛</m:t>
                          </m:r>
                        </m:e>
                        <m:sub>
                          <m:r>
                            <a:rPr lang="es-ES" sz="2100" b="0" i="0" smtClean="0">
                              <a:latin typeface="Cambria Math" panose="02040503050406030204" pitchFamily="18" charset="0"/>
                            </a:rPr>
                            <m:t>2</m:t>
                          </m:r>
                        </m:sub>
                      </m:sSub>
                      <m:r>
                        <a:rPr lang="es-AR" sz="2100" i="0">
                          <a:latin typeface="Cambria Math" panose="02040503050406030204" pitchFamily="18" charset="0"/>
                        </a:rPr>
                        <m:t>=</m:t>
                      </m:r>
                      <m:f>
                        <m:fPr>
                          <m:ctrlPr>
                            <a:rPr lang="es-AR" sz="2100" i="1">
                              <a:solidFill>
                                <a:srgbClr val="836967"/>
                              </a:solidFill>
                              <a:latin typeface="Cambria Math" panose="02040503050406030204" pitchFamily="18" charset="0"/>
                            </a:rPr>
                          </m:ctrlPr>
                        </m:fPr>
                        <m:num>
                          <m:r>
                            <a:rPr lang="es-AR" sz="2100" i="0">
                              <a:latin typeface="Cambria Math" panose="02040503050406030204" pitchFamily="18" charset="0"/>
                            </a:rPr>
                            <m:t>2.5</m:t>
                          </m:r>
                          <m:r>
                            <a:rPr lang="es-AR" sz="2100" i="1">
                              <a:latin typeface="Cambria Math" panose="02040503050406030204" pitchFamily="18" charset="0"/>
                            </a:rPr>
                            <m:t>𝑚</m:t>
                          </m:r>
                          <m:r>
                            <a:rPr lang="es-AR" sz="2100" i="0">
                              <a:latin typeface="Cambria Math" panose="02040503050406030204" pitchFamily="18" charset="0"/>
                            </a:rPr>
                            <m:t>×1.</m:t>
                          </m:r>
                          <m:r>
                            <a:rPr lang="es-ES" sz="2100" b="0" i="0" smtClean="0">
                              <a:latin typeface="Cambria Math" panose="02040503050406030204" pitchFamily="18" charset="0"/>
                            </a:rPr>
                            <m:t>8</m:t>
                          </m:r>
                          <m:r>
                            <a:rPr lang="es-AR" sz="2100" i="1">
                              <a:latin typeface="Cambria Math" panose="02040503050406030204" pitchFamily="18" charset="0"/>
                            </a:rPr>
                            <m:t>𝑚</m:t>
                          </m:r>
                        </m:num>
                        <m:den>
                          <m:r>
                            <a:rPr lang="es-AR" sz="2100" i="0">
                              <a:latin typeface="Cambria Math" panose="02040503050406030204" pitchFamily="18" charset="0"/>
                            </a:rPr>
                            <m:t>0.014</m:t>
                          </m:r>
                        </m:den>
                      </m:f>
                      <m:r>
                        <a:rPr lang="es-AR" sz="2100" i="0">
                          <a:latin typeface="Cambria Math" panose="02040503050406030204" pitchFamily="18" charset="0"/>
                        </a:rPr>
                        <m:t>×</m:t>
                      </m:r>
                      <m:sSup>
                        <m:sSupPr>
                          <m:ctrlPr>
                            <a:rPr lang="es-AR" sz="2100" i="1">
                              <a:solidFill>
                                <a:srgbClr val="836967"/>
                              </a:solidFill>
                              <a:latin typeface="Cambria Math" panose="02040503050406030204" pitchFamily="18" charset="0"/>
                            </a:rPr>
                          </m:ctrlPr>
                        </m:sSupPr>
                        <m:e>
                          <m:d>
                            <m:dPr>
                              <m:ctrlPr>
                                <a:rPr lang="es-AR" sz="2100" i="1">
                                  <a:solidFill>
                                    <a:srgbClr val="836967"/>
                                  </a:solidFill>
                                  <a:latin typeface="Cambria Math" panose="02040503050406030204" pitchFamily="18" charset="0"/>
                                </a:rPr>
                              </m:ctrlPr>
                            </m:dPr>
                            <m:e>
                              <m:f>
                                <m:fPr>
                                  <m:ctrlPr>
                                    <a:rPr lang="es-AR" sz="2100" i="1">
                                      <a:solidFill>
                                        <a:srgbClr val="836967"/>
                                      </a:solidFill>
                                      <a:latin typeface="Cambria Math" panose="02040503050406030204" pitchFamily="18" charset="0"/>
                                    </a:rPr>
                                  </m:ctrlPr>
                                </m:fPr>
                                <m:num>
                                  <m:r>
                                    <a:rPr lang="es-AR" sz="2100" i="0">
                                      <a:latin typeface="Cambria Math" panose="02040503050406030204" pitchFamily="18" charset="0"/>
                                    </a:rPr>
                                    <m:t>2.5</m:t>
                                  </m:r>
                                  <m:r>
                                    <a:rPr lang="es-AR" sz="2100" i="1">
                                      <a:latin typeface="Cambria Math" panose="02040503050406030204" pitchFamily="18" charset="0"/>
                                    </a:rPr>
                                    <m:t>𝑚</m:t>
                                  </m:r>
                                  <m:r>
                                    <a:rPr lang="es-AR" sz="2100" i="0">
                                      <a:latin typeface="Cambria Math" panose="02040503050406030204" pitchFamily="18" charset="0"/>
                                    </a:rPr>
                                    <m:t>×1.</m:t>
                                  </m:r>
                                  <m:r>
                                    <a:rPr lang="es-ES" sz="2100" b="0" i="0" smtClean="0">
                                      <a:latin typeface="Cambria Math" panose="02040503050406030204" pitchFamily="18" charset="0"/>
                                    </a:rPr>
                                    <m:t>8</m:t>
                                  </m:r>
                                  <m:r>
                                    <a:rPr lang="es-AR" sz="2100" i="1">
                                      <a:latin typeface="Cambria Math" panose="02040503050406030204" pitchFamily="18" charset="0"/>
                                    </a:rPr>
                                    <m:t>𝑚</m:t>
                                  </m:r>
                                </m:num>
                                <m:den>
                                  <m:r>
                                    <a:rPr lang="es-AR" sz="2100" i="0">
                                      <a:latin typeface="Cambria Math" panose="02040503050406030204" pitchFamily="18" charset="0"/>
                                    </a:rPr>
                                    <m:t>2.5</m:t>
                                  </m:r>
                                  <m:r>
                                    <a:rPr lang="es-AR" sz="2100" i="1">
                                      <a:latin typeface="Cambria Math" panose="02040503050406030204" pitchFamily="18" charset="0"/>
                                    </a:rPr>
                                    <m:t>𝑚</m:t>
                                  </m:r>
                                  <m:r>
                                    <a:rPr lang="es-AR" sz="2100" i="0">
                                      <a:latin typeface="Cambria Math" panose="02040503050406030204" pitchFamily="18" charset="0"/>
                                    </a:rPr>
                                    <m:t>+2×1.</m:t>
                                  </m:r>
                                  <m:r>
                                    <a:rPr lang="es-ES" sz="2100" b="0" i="0" smtClean="0">
                                      <a:latin typeface="Cambria Math" panose="02040503050406030204" pitchFamily="18" charset="0"/>
                                    </a:rPr>
                                    <m:t>8</m:t>
                                  </m:r>
                                  <m:r>
                                    <a:rPr lang="es-AR" sz="2100" i="1">
                                      <a:latin typeface="Cambria Math" panose="02040503050406030204" pitchFamily="18" charset="0"/>
                                    </a:rPr>
                                    <m:t>𝑚</m:t>
                                  </m:r>
                                </m:den>
                              </m:f>
                            </m:e>
                          </m:d>
                        </m:e>
                        <m:sup>
                          <m:f>
                            <m:fPr>
                              <m:type m:val="lin"/>
                              <m:ctrlPr>
                                <a:rPr lang="es-AR" sz="2100" i="1">
                                  <a:latin typeface="Cambria Math" panose="02040503050406030204" pitchFamily="18" charset="0"/>
                                </a:rPr>
                              </m:ctrlPr>
                            </m:fPr>
                            <m:num>
                              <m:r>
                                <a:rPr lang="es-ES" sz="2100" b="0" i="1" smtClean="0">
                                  <a:latin typeface="Cambria Math" panose="02040503050406030204" pitchFamily="18" charset="0"/>
                                </a:rPr>
                                <m:t>2</m:t>
                              </m:r>
                            </m:num>
                            <m:den>
                              <m:r>
                                <a:rPr lang="es-ES" sz="2100" b="0" i="1" smtClean="0">
                                  <a:latin typeface="Cambria Math" panose="02040503050406030204" pitchFamily="18" charset="0"/>
                                </a:rPr>
                                <m:t>3</m:t>
                              </m:r>
                            </m:den>
                          </m:f>
                        </m:sup>
                      </m:sSup>
                      <m:r>
                        <a:rPr lang="es-AR" sz="2100" i="0">
                          <a:latin typeface="Cambria Math" panose="02040503050406030204" pitchFamily="18" charset="0"/>
                        </a:rPr>
                        <m:t>×</m:t>
                      </m:r>
                      <m:rad>
                        <m:radPr>
                          <m:degHide m:val="on"/>
                          <m:ctrlPr>
                            <a:rPr lang="es-AR" sz="2100" i="1">
                              <a:solidFill>
                                <a:srgbClr val="836967"/>
                              </a:solidFill>
                              <a:latin typeface="Cambria Math" panose="02040503050406030204" pitchFamily="18" charset="0"/>
                            </a:rPr>
                          </m:ctrlPr>
                        </m:radPr>
                        <m:deg/>
                        <m:e>
                          <m:r>
                            <a:rPr lang="es-AR" sz="2100" i="0">
                              <a:latin typeface="Cambria Math" panose="02040503050406030204" pitchFamily="18" charset="0"/>
                            </a:rPr>
                            <m:t>0.00075</m:t>
                          </m:r>
                        </m:e>
                      </m:rad>
                      <m:r>
                        <a:rPr lang="es-AR" sz="2100" i="0">
                          <a:latin typeface="Cambria Math" panose="02040503050406030204" pitchFamily="18" charset="0"/>
                        </a:rPr>
                        <m:t>=</m:t>
                      </m:r>
                      <m:r>
                        <a:rPr lang="es-ES" sz="2100" b="0" i="0" smtClean="0">
                          <a:latin typeface="Cambria Math" panose="02040503050406030204" pitchFamily="18" charset="0"/>
                        </a:rPr>
                        <m:t>7</m:t>
                      </m:r>
                      <m:r>
                        <a:rPr lang="es-ES" sz="2100" b="0" i="1" smtClean="0">
                          <a:latin typeface="Cambria Math" panose="02040503050406030204" pitchFamily="18" charset="0"/>
                        </a:rPr>
                        <m:t>.2</m:t>
                      </m:r>
                      <m:f>
                        <m:fPr>
                          <m:type m:val="lin"/>
                          <m:ctrlPr>
                            <a:rPr lang="es-AR" sz="2100" i="1">
                              <a:latin typeface="Cambria Math" panose="02040503050406030204" pitchFamily="18" charset="0"/>
                            </a:rPr>
                          </m:ctrlPr>
                        </m:fPr>
                        <m:num>
                          <m:sSup>
                            <m:sSupPr>
                              <m:ctrlPr>
                                <a:rPr lang="es-AR" sz="2100" i="1">
                                  <a:solidFill>
                                    <a:srgbClr val="836967"/>
                                  </a:solidFill>
                                  <a:latin typeface="Cambria Math" panose="02040503050406030204" pitchFamily="18" charset="0"/>
                                </a:rPr>
                              </m:ctrlPr>
                            </m:sSupPr>
                            <m:e>
                              <m:r>
                                <a:rPr lang="es-AR" sz="2100" i="1">
                                  <a:latin typeface="Cambria Math" panose="02040503050406030204" pitchFamily="18" charset="0"/>
                                </a:rPr>
                                <m:t>𝑚</m:t>
                              </m:r>
                            </m:e>
                            <m:sup>
                              <m:r>
                                <a:rPr lang="es-AR" sz="2100" i="0">
                                  <a:latin typeface="Cambria Math" panose="02040503050406030204" pitchFamily="18" charset="0"/>
                                </a:rPr>
                                <m:t>3</m:t>
                              </m:r>
                            </m:sup>
                          </m:sSup>
                        </m:num>
                        <m:den>
                          <m:r>
                            <a:rPr lang="es-AR" sz="2100" i="1">
                              <a:latin typeface="Cambria Math" panose="02040503050406030204" pitchFamily="18" charset="0"/>
                            </a:rPr>
                            <m:t>𝑠</m:t>
                          </m:r>
                        </m:den>
                      </m:f>
                    </m:oMath>
                  </m:oMathPara>
                </a14:m>
                <a:endParaRPr lang="es-AR" sz="2100" dirty="0"/>
              </a:p>
            </p:txBody>
          </p:sp>
        </mc:Choice>
        <mc:Fallback xmlns="">
          <p:sp>
            <p:nvSpPr>
              <p:cNvPr id="9" name="CuadroTexto 8">
                <a:extLst>
                  <a:ext uri="{FF2B5EF4-FFF2-40B4-BE49-F238E27FC236}">
                    <a16:creationId xmlns:a16="http://schemas.microsoft.com/office/drawing/2014/main" id="{8C3313CB-E3AE-48F2-54B6-26A2D7FA61FA}"/>
                  </a:ext>
                </a:extLst>
              </p:cNvPr>
              <p:cNvSpPr txBox="1">
                <a:spLocks noRot="1" noChangeAspect="1" noMove="1" noResize="1" noEditPoints="1" noAdjustHandles="1" noChangeArrowheads="1" noChangeShapeType="1" noTextEdit="1"/>
              </p:cNvSpPr>
              <p:nvPr/>
            </p:nvSpPr>
            <p:spPr>
              <a:xfrm>
                <a:off x="110962" y="4548019"/>
                <a:ext cx="8451893" cy="903324"/>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3CEAAE27-9BEF-083F-D1BD-B7AD58771627}"/>
                  </a:ext>
                </a:extLst>
              </p:cNvPr>
              <p:cNvSpPr txBox="1"/>
              <p:nvPr/>
            </p:nvSpPr>
            <p:spPr>
              <a:xfrm>
                <a:off x="98249" y="2923936"/>
                <a:ext cx="5153891" cy="4599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a:rPr lang="es-AR" sz="2200" i="1" smtClean="0">
                              <a:latin typeface="Cambria Math" panose="02040503050406030204" pitchFamily="18" charset="0"/>
                            </a:rPr>
                            <m:t>h</m:t>
                          </m:r>
                        </m:e>
                        <m:sub>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𝑛</m:t>
                              </m:r>
                            </m:e>
                            <m:sub>
                              <m:r>
                                <a:rPr lang="es-AR" sz="2200">
                                  <a:latin typeface="Cambria Math" panose="02040503050406030204" pitchFamily="18" charset="0"/>
                                </a:rPr>
                                <m:t>2</m:t>
                              </m:r>
                            </m:sub>
                          </m:sSub>
                        </m:sub>
                      </m:sSub>
                      <m:r>
                        <a:rPr lang="es-AR" sz="2200" i="0">
                          <a:latin typeface="Cambria Math" panose="02040503050406030204" pitchFamily="18" charset="0"/>
                        </a:rPr>
                        <m:t>=</m:t>
                      </m:r>
                      <m:d>
                        <m:dPr>
                          <m:ctrlPr>
                            <a:rPr lang="es-AR" sz="2200" i="1">
                              <a:latin typeface="Cambria Math" panose="02040503050406030204" pitchFamily="18" charset="0"/>
                            </a:rPr>
                          </m:ctrlPr>
                        </m:dPr>
                        <m:e>
                          <m:r>
                            <a:rPr lang="es-AR" sz="2200" i="0">
                              <a:latin typeface="Cambria Math" panose="02040503050406030204" pitchFamily="18" charset="0"/>
                            </a:rPr>
                            <m:t>1.5+0.35−0.05</m:t>
                          </m:r>
                        </m:e>
                      </m:d>
                      <m:r>
                        <a:rPr lang="es-ES" sz="2200" b="0" i="1" smtClean="0">
                          <a:latin typeface="Cambria Math" panose="02040503050406030204" pitchFamily="18" charset="0"/>
                        </a:rPr>
                        <m:t> </m:t>
                      </m:r>
                      <m:r>
                        <a:rPr lang="es-ES" sz="2200" b="0" i="1" smtClean="0">
                          <a:latin typeface="Cambria Math" panose="02040503050406030204" pitchFamily="18" charset="0"/>
                        </a:rPr>
                        <m:t>𝑚</m:t>
                      </m:r>
                      <m:r>
                        <a:rPr lang="es-AR" sz="2200" i="0">
                          <a:latin typeface="Cambria Math" panose="02040503050406030204" pitchFamily="18" charset="0"/>
                        </a:rPr>
                        <m:t>=1.80</m:t>
                      </m:r>
                      <m:r>
                        <a:rPr lang="es-AR" sz="2200" i="1">
                          <a:latin typeface="Cambria Math" panose="02040503050406030204" pitchFamily="18" charset="0"/>
                        </a:rPr>
                        <m:t>𝑚</m:t>
                      </m:r>
                    </m:oMath>
                  </m:oMathPara>
                </a14:m>
                <a:endParaRPr lang="es-AR" sz="2200" dirty="0"/>
              </a:p>
            </p:txBody>
          </p:sp>
        </mc:Choice>
        <mc:Fallback xmlns="">
          <p:sp>
            <p:nvSpPr>
              <p:cNvPr id="14" name="CuadroTexto 13">
                <a:extLst>
                  <a:ext uri="{FF2B5EF4-FFF2-40B4-BE49-F238E27FC236}">
                    <a16:creationId xmlns:a16="http://schemas.microsoft.com/office/drawing/2014/main" id="{3CEAAE27-9BEF-083F-D1BD-B7AD58771627}"/>
                  </a:ext>
                </a:extLst>
              </p:cNvPr>
              <p:cNvSpPr txBox="1">
                <a:spLocks noRot="1" noChangeAspect="1" noMove="1" noResize="1" noEditPoints="1" noAdjustHandles="1" noChangeArrowheads="1" noChangeShapeType="1" noTextEdit="1"/>
              </p:cNvSpPr>
              <p:nvPr/>
            </p:nvSpPr>
            <p:spPr>
              <a:xfrm>
                <a:off x="98249" y="2923936"/>
                <a:ext cx="5153891" cy="459934"/>
              </a:xfrm>
              <a:prstGeom prst="rect">
                <a:avLst/>
              </a:prstGeom>
              <a:blipFill>
                <a:blip r:embed="rId10"/>
                <a:stretch>
                  <a:fillRect b="-133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3DEABAFB-A590-5961-304B-67E00D7815C0}"/>
                  </a:ext>
                </a:extLst>
              </p:cNvPr>
              <p:cNvSpPr txBox="1"/>
              <p:nvPr/>
            </p:nvSpPr>
            <p:spPr>
              <a:xfrm>
                <a:off x="7680176" y="5712393"/>
                <a:ext cx="3146713" cy="4419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AR" sz="2200" i="1">
                              <a:latin typeface="Cambria Math" panose="02040503050406030204" pitchFamily="18" charset="0"/>
                            </a:rPr>
                          </m:ctrlPr>
                        </m:dPr>
                        <m:e>
                          <m:r>
                            <a:rPr lang="es-AR" sz="2200">
                              <a:latin typeface="Cambria Math" panose="02040503050406030204" pitchFamily="18" charset="0"/>
                            </a:rPr>
                            <m:t>⇒</m:t>
                          </m:r>
                          <m:r>
                            <a:rPr lang="es-AR" sz="2200" i="1">
                              <a:latin typeface="Cambria Math" panose="02040503050406030204" pitchFamily="18" charset="0"/>
                            </a:rPr>
                            <m:t>h</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𝑛</m:t>
                              </m:r>
                            </m:e>
                            <m:sub>
                              <m:r>
                                <a:rPr lang="es-AR" sz="2200">
                                  <a:latin typeface="Cambria Math" panose="02040503050406030204" pitchFamily="18" charset="0"/>
                                </a:rPr>
                                <m:t>2</m:t>
                              </m:r>
                            </m:sub>
                          </m:sSub>
                        </m:e>
                      </m:d>
                      <m:r>
                        <a:rPr lang="es-AR" sz="2200" i="1" smtClean="0">
                          <a:latin typeface="Cambria Math" panose="02040503050406030204" pitchFamily="18" charset="0"/>
                        </a:rPr>
                        <m:t>h</m:t>
                      </m:r>
                      <m:sSub>
                        <m:sSubPr>
                          <m:ctrlPr>
                            <a:rPr lang="es-AR" sz="2200" i="1" smtClean="0">
                              <a:solidFill>
                                <a:srgbClr val="836967"/>
                              </a:solidFill>
                              <a:latin typeface="Cambria Math" panose="02040503050406030204" pitchFamily="18" charset="0"/>
                            </a:rPr>
                          </m:ctrlPr>
                        </m:sSubPr>
                        <m:e>
                          <m:r>
                            <a:rPr lang="es-AR" sz="2200" i="1">
                              <a:latin typeface="Cambria Math" panose="02040503050406030204" pitchFamily="18" charset="0"/>
                            </a:rPr>
                            <m:t>𝑐</m:t>
                          </m:r>
                        </m:e>
                        <m:sub>
                          <m:r>
                            <a:rPr lang="es-AR" sz="2200" i="0" smtClean="0">
                              <a:latin typeface="Cambria Math" panose="02040503050406030204" pitchFamily="18" charset="0"/>
                            </a:rPr>
                            <m:t>2</m:t>
                          </m:r>
                        </m:sub>
                      </m:sSub>
                      <m:r>
                        <a:rPr lang="es-AR" sz="2200" i="0">
                          <a:latin typeface="Cambria Math" panose="02040503050406030204" pitchFamily="18" charset="0"/>
                        </a:rPr>
                        <m:t>⇒</m:t>
                      </m:r>
                      <m:r>
                        <a:rPr lang="es-AR" sz="2200" i="1">
                          <a:latin typeface="Cambria Math" panose="02040503050406030204" pitchFamily="18" charset="0"/>
                        </a:rPr>
                        <m:t>𝑅</m:t>
                      </m:r>
                      <m:r>
                        <a:rPr lang="es-AR" sz="2200" i="0">
                          <a:latin typeface="Cambria Math" panose="02040503050406030204" pitchFamily="18" charset="0"/>
                        </a:rPr>
                        <m:t>É</m:t>
                      </m:r>
                      <m:r>
                        <a:rPr lang="es-AR" sz="2200" i="1">
                          <a:latin typeface="Cambria Math" panose="02040503050406030204" pitchFamily="18" charset="0"/>
                        </a:rPr>
                        <m:t>𝐺</m:t>
                      </m:r>
                      <m:r>
                        <a:rPr lang="es-AR" sz="2200" i="0">
                          <a:latin typeface="Cambria Math" panose="02040503050406030204" pitchFamily="18" charset="0"/>
                        </a:rPr>
                        <m:t>.</m:t>
                      </m:r>
                      <m:r>
                        <a:rPr lang="es-AR" sz="2200" i="1">
                          <a:latin typeface="Cambria Math" panose="02040503050406030204" pitchFamily="18" charset="0"/>
                        </a:rPr>
                        <m:t>𝑅</m:t>
                      </m:r>
                      <m:r>
                        <a:rPr lang="es-AR" sz="2200" i="0">
                          <a:latin typeface="Cambria Math" panose="02040503050406030204" pitchFamily="18" charset="0"/>
                        </a:rPr>
                        <m:t>Í</m:t>
                      </m:r>
                      <m:r>
                        <a:rPr lang="es-AR" sz="2200" i="1">
                          <a:latin typeface="Cambria Math" panose="02040503050406030204" pitchFamily="18" charset="0"/>
                        </a:rPr>
                        <m:t>𝑂</m:t>
                      </m:r>
                    </m:oMath>
                  </m:oMathPara>
                </a14:m>
                <a:endParaRPr lang="es-AR" sz="2200" dirty="0"/>
              </a:p>
            </p:txBody>
          </p:sp>
        </mc:Choice>
        <mc:Fallback xmlns="">
          <p:sp>
            <p:nvSpPr>
              <p:cNvPr id="15" name="CuadroTexto 14">
                <a:extLst>
                  <a:ext uri="{FF2B5EF4-FFF2-40B4-BE49-F238E27FC236}">
                    <a16:creationId xmlns:a16="http://schemas.microsoft.com/office/drawing/2014/main" id="{3DEABAFB-A590-5961-304B-67E00D7815C0}"/>
                  </a:ext>
                </a:extLst>
              </p:cNvPr>
              <p:cNvSpPr txBox="1">
                <a:spLocks noRot="1" noChangeAspect="1" noMove="1" noResize="1" noEditPoints="1" noAdjustHandles="1" noChangeArrowheads="1" noChangeShapeType="1" noTextEdit="1"/>
              </p:cNvSpPr>
              <p:nvPr/>
            </p:nvSpPr>
            <p:spPr>
              <a:xfrm>
                <a:off x="7680176" y="5712393"/>
                <a:ext cx="3146713" cy="441916"/>
              </a:xfrm>
              <a:prstGeom prst="rect">
                <a:avLst/>
              </a:prstGeom>
              <a:blipFill>
                <a:blip r:embed="rId11"/>
                <a:stretch>
                  <a:fillRect t="-119178" b="-18493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28E5E740-1F31-19B8-1F8B-216E68DFBDE4}"/>
                  </a:ext>
                </a:extLst>
              </p:cNvPr>
              <p:cNvSpPr txBox="1"/>
              <p:nvPr/>
            </p:nvSpPr>
            <p:spPr>
              <a:xfrm>
                <a:off x="110962" y="5322689"/>
                <a:ext cx="6179127" cy="109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a:rPr lang="es-AR" sz="2200" i="1" smtClean="0">
                              <a:latin typeface="Cambria Math" panose="02040503050406030204" pitchFamily="18" charset="0"/>
                            </a:rPr>
                            <m:t>h</m:t>
                          </m:r>
                        </m:e>
                        <m:sub>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𝑐</m:t>
                              </m:r>
                            </m:e>
                            <m:sub>
                              <m:r>
                                <a:rPr lang="es-AR" sz="2200" i="0">
                                  <a:latin typeface="Cambria Math" panose="02040503050406030204" pitchFamily="18" charset="0"/>
                                </a:rPr>
                                <m:t>2</m:t>
                              </m:r>
                            </m:sub>
                          </m:sSub>
                        </m:sub>
                      </m:sSub>
                      <m:r>
                        <a:rPr lang="es-AR" sz="2200" i="0">
                          <a:latin typeface="Cambria Math" panose="02040503050406030204" pitchFamily="18" charset="0"/>
                        </a:rPr>
                        <m:t>=</m:t>
                      </m:r>
                      <m:rad>
                        <m:radPr>
                          <m:ctrlPr>
                            <a:rPr lang="es-AR" sz="2200" i="1">
                              <a:solidFill>
                                <a:srgbClr val="836967"/>
                              </a:solidFill>
                              <a:latin typeface="Cambria Math" panose="02040503050406030204" pitchFamily="18" charset="0"/>
                            </a:rPr>
                          </m:ctrlPr>
                        </m:radPr>
                        <m:deg>
                          <m:r>
                            <a:rPr lang="es-AR" sz="2200" i="0">
                              <a:latin typeface="Cambria Math" panose="02040503050406030204" pitchFamily="18" charset="0"/>
                            </a:rPr>
                            <m:t>3</m:t>
                          </m:r>
                        </m:deg>
                        <m:e>
                          <m:sSup>
                            <m:sSupPr>
                              <m:ctrlPr>
                                <a:rPr lang="es-AR" sz="2200" i="1">
                                  <a:solidFill>
                                    <a:srgbClr val="836967"/>
                                  </a:solidFill>
                                  <a:latin typeface="Cambria Math" panose="02040503050406030204" pitchFamily="18" charset="0"/>
                                </a:rPr>
                              </m:ctrlPr>
                            </m:sSupPr>
                            <m:e>
                              <m:d>
                                <m:dPr>
                                  <m:ctrlPr>
                                    <a:rPr lang="es-AR" sz="2200" i="1">
                                      <a:solidFill>
                                        <a:srgbClr val="836967"/>
                                      </a:solidFill>
                                      <a:latin typeface="Cambria Math" panose="02040503050406030204" pitchFamily="18" charset="0"/>
                                    </a:rPr>
                                  </m:ctrlPr>
                                </m:dPr>
                                <m:e>
                                  <m:f>
                                    <m:fPr>
                                      <m:ctrlPr>
                                        <a:rPr lang="es-AR" sz="2200" i="1">
                                          <a:solidFill>
                                            <a:srgbClr val="836967"/>
                                          </a:solidFill>
                                          <a:latin typeface="Cambria Math" panose="02040503050406030204" pitchFamily="18" charset="0"/>
                                        </a:rPr>
                                      </m:ctrlPr>
                                    </m:fPr>
                                    <m:num>
                                      <m:r>
                                        <a:rPr lang="es-AR" sz="2200" i="1">
                                          <a:latin typeface="Cambria Math" panose="02040503050406030204" pitchFamily="18" charset="0"/>
                                        </a:rPr>
                                        <m:t>𝑄</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𝑛</m:t>
                                          </m:r>
                                        </m:e>
                                        <m:sub>
                                          <m:r>
                                            <a:rPr lang="es-AR" sz="2200" i="0">
                                              <a:latin typeface="Cambria Math" panose="02040503050406030204" pitchFamily="18" charset="0"/>
                                            </a:rPr>
                                            <m:t>2</m:t>
                                          </m:r>
                                        </m:sub>
                                      </m:sSub>
                                    </m:num>
                                    <m:den>
                                      <m:r>
                                        <a:rPr lang="es-AR" sz="2200" i="1">
                                          <a:latin typeface="Cambria Math" panose="02040503050406030204" pitchFamily="18" charset="0"/>
                                        </a:rPr>
                                        <m:t>𝑏</m:t>
                                      </m:r>
                                    </m:den>
                                  </m:f>
                                </m:e>
                              </m:d>
                            </m:e>
                            <m:sup>
                              <m:r>
                                <a:rPr lang="es-AR" sz="2200" i="0">
                                  <a:latin typeface="Cambria Math" panose="02040503050406030204" pitchFamily="18" charset="0"/>
                                </a:rPr>
                                <m:t>2</m:t>
                              </m:r>
                            </m:sup>
                          </m:sSup>
                          <m:f>
                            <m:fPr>
                              <m:ctrlPr>
                                <a:rPr lang="es-AR" sz="2200" i="1">
                                  <a:solidFill>
                                    <a:srgbClr val="836967"/>
                                  </a:solidFill>
                                  <a:latin typeface="Cambria Math" panose="02040503050406030204" pitchFamily="18" charset="0"/>
                                </a:rPr>
                              </m:ctrlPr>
                            </m:fPr>
                            <m:num>
                              <m:r>
                                <a:rPr lang="es-AR" sz="2200" i="0">
                                  <a:latin typeface="Cambria Math" panose="02040503050406030204" pitchFamily="18" charset="0"/>
                                </a:rPr>
                                <m:t>1</m:t>
                              </m:r>
                            </m:num>
                            <m:den>
                              <m:r>
                                <a:rPr lang="es-AR" sz="2200" i="1">
                                  <a:latin typeface="Cambria Math" panose="02040503050406030204" pitchFamily="18" charset="0"/>
                                </a:rPr>
                                <m:t>𝑔</m:t>
                              </m:r>
                            </m:den>
                          </m:f>
                        </m:e>
                      </m:rad>
                      <m:r>
                        <a:rPr lang="es-AR" sz="2200" i="0">
                          <a:latin typeface="Cambria Math" panose="02040503050406030204" pitchFamily="18" charset="0"/>
                        </a:rPr>
                        <m:t>=</m:t>
                      </m:r>
                      <m:rad>
                        <m:radPr>
                          <m:ctrlPr>
                            <a:rPr lang="es-AR" sz="2200" i="1">
                              <a:solidFill>
                                <a:srgbClr val="836967"/>
                              </a:solidFill>
                              <a:latin typeface="Cambria Math" panose="02040503050406030204" pitchFamily="18" charset="0"/>
                            </a:rPr>
                          </m:ctrlPr>
                        </m:radPr>
                        <m:deg>
                          <m:r>
                            <a:rPr lang="es-AR" sz="2200" i="0">
                              <a:latin typeface="Cambria Math" panose="02040503050406030204" pitchFamily="18" charset="0"/>
                            </a:rPr>
                            <m:t>3</m:t>
                          </m:r>
                        </m:deg>
                        <m:e>
                          <m:sSup>
                            <m:sSupPr>
                              <m:ctrlPr>
                                <a:rPr lang="es-AR" sz="2200" i="1">
                                  <a:solidFill>
                                    <a:srgbClr val="836967"/>
                                  </a:solidFill>
                                  <a:latin typeface="Cambria Math" panose="02040503050406030204" pitchFamily="18" charset="0"/>
                                </a:rPr>
                              </m:ctrlPr>
                            </m:sSupPr>
                            <m:e>
                              <m:d>
                                <m:dPr>
                                  <m:ctrlPr>
                                    <a:rPr lang="es-AR" sz="2200" i="1">
                                      <a:solidFill>
                                        <a:srgbClr val="836967"/>
                                      </a:solidFill>
                                      <a:latin typeface="Cambria Math" panose="02040503050406030204" pitchFamily="18" charset="0"/>
                                    </a:rPr>
                                  </m:ctrlPr>
                                </m:dPr>
                                <m:e>
                                  <m:f>
                                    <m:fPr>
                                      <m:ctrlPr>
                                        <a:rPr lang="es-AR" sz="2200" i="1">
                                          <a:solidFill>
                                            <a:srgbClr val="836967"/>
                                          </a:solidFill>
                                          <a:latin typeface="Cambria Math" panose="02040503050406030204" pitchFamily="18" charset="0"/>
                                        </a:rPr>
                                      </m:ctrlPr>
                                    </m:fPr>
                                    <m:num>
                                      <m:r>
                                        <a:rPr lang="es-AR" sz="2200" i="0">
                                          <a:latin typeface="Cambria Math" panose="02040503050406030204" pitchFamily="18" charset="0"/>
                                        </a:rPr>
                                        <m:t>7.2</m:t>
                                      </m:r>
                                      <m:f>
                                        <m:fPr>
                                          <m:type m:val="lin"/>
                                          <m:ctrlPr>
                                            <a:rPr lang="es-AR" sz="2200" i="1">
                                              <a:latin typeface="Cambria Math" panose="02040503050406030204" pitchFamily="18" charset="0"/>
                                            </a:rPr>
                                          </m:ctrlPr>
                                        </m:fPr>
                                        <m:num>
                                          <m:sSup>
                                            <m:sSupPr>
                                              <m:ctrlPr>
                                                <a:rPr lang="es-AR" sz="2200" i="1">
                                                  <a:solidFill>
                                                    <a:srgbClr val="836967"/>
                                                  </a:solidFill>
                                                  <a:latin typeface="Cambria Math" panose="02040503050406030204" pitchFamily="18" charset="0"/>
                                                </a:rPr>
                                              </m:ctrlPr>
                                            </m:sSupPr>
                                            <m:e>
                                              <m:r>
                                                <a:rPr lang="es-AR" sz="2200" i="1">
                                                  <a:latin typeface="Cambria Math" panose="02040503050406030204" pitchFamily="18" charset="0"/>
                                                </a:rPr>
                                                <m:t>𝑚</m:t>
                                              </m:r>
                                            </m:e>
                                            <m:sup>
                                              <m:r>
                                                <a:rPr lang="es-AR" sz="2200" i="0">
                                                  <a:latin typeface="Cambria Math" panose="02040503050406030204" pitchFamily="18" charset="0"/>
                                                </a:rPr>
                                                <m:t>3</m:t>
                                              </m:r>
                                            </m:sup>
                                          </m:sSup>
                                        </m:num>
                                        <m:den>
                                          <m:r>
                                            <a:rPr lang="es-AR" sz="2200" i="1">
                                              <a:latin typeface="Cambria Math" panose="02040503050406030204" pitchFamily="18" charset="0"/>
                                            </a:rPr>
                                            <m:t>𝑠</m:t>
                                          </m:r>
                                        </m:den>
                                      </m:f>
                                    </m:num>
                                    <m:den>
                                      <m:r>
                                        <a:rPr lang="es-AR" sz="2200" i="0">
                                          <a:latin typeface="Cambria Math" panose="02040503050406030204" pitchFamily="18" charset="0"/>
                                        </a:rPr>
                                        <m:t>2.5</m:t>
                                      </m:r>
                                      <m:r>
                                        <a:rPr lang="es-AR" sz="2200" i="1">
                                          <a:latin typeface="Cambria Math" panose="02040503050406030204" pitchFamily="18" charset="0"/>
                                        </a:rPr>
                                        <m:t>𝑚</m:t>
                                      </m:r>
                                    </m:den>
                                  </m:f>
                                </m:e>
                              </m:d>
                            </m:e>
                            <m:sup>
                              <m:r>
                                <a:rPr lang="es-AR" sz="2200" i="0">
                                  <a:latin typeface="Cambria Math" panose="02040503050406030204" pitchFamily="18" charset="0"/>
                                </a:rPr>
                                <m:t>2</m:t>
                              </m:r>
                            </m:sup>
                          </m:sSup>
                          <m:f>
                            <m:fPr>
                              <m:ctrlPr>
                                <a:rPr lang="es-AR" sz="2200" i="1">
                                  <a:solidFill>
                                    <a:srgbClr val="836967"/>
                                  </a:solidFill>
                                  <a:latin typeface="Cambria Math" panose="02040503050406030204" pitchFamily="18" charset="0"/>
                                </a:rPr>
                              </m:ctrlPr>
                            </m:fPr>
                            <m:num>
                              <m:r>
                                <a:rPr lang="es-AR" sz="2200" i="0">
                                  <a:latin typeface="Cambria Math" panose="02040503050406030204" pitchFamily="18" charset="0"/>
                                </a:rPr>
                                <m:t>1</m:t>
                              </m:r>
                            </m:num>
                            <m:den>
                              <m:r>
                                <a:rPr lang="es-AR" sz="2200" i="1">
                                  <a:latin typeface="Cambria Math" panose="02040503050406030204" pitchFamily="18" charset="0"/>
                                </a:rPr>
                                <m:t>𝑔</m:t>
                              </m:r>
                            </m:den>
                          </m:f>
                        </m:e>
                      </m:rad>
                      <m:r>
                        <a:rPr lang="es-AR" sz="2200" i="0">
                          <a:latin typeface="Cambria Math" panose="02040503050406030204" pitchFamily="18" charset="0"/>
                        </a:rPr>
                        <m:t>=0.95</m:t>
                      </m:r>
                      <m:r>
                        <a:rPr lang="es-ES" sz="2200" b="0" i="1" smtClean="0">
                          <a:latin typeface="Cambria Math" panose="02040503050406030204" pitchFamily="18" charset="0"/>
                        </a:rPr>
                        <m:t> </m:t>
                      </m:r>
                      <m:r>
                        <a:rPr lang="es-AR" sz="2200" i="1">
                          <a:latin typeface="Cambria Math" panose="02040503050406030204" pitchFamily="18" charset="0"/>
                        </a:rPr>
                        <m:t>𝑚</m:t>
                      </m:r>
                    </m:oMath>
                  </m:oMathPara>
                </a14:m>
                <a:endParaRPr lang="es-AR" sz="2200" dirty="0"/>
              </a:p>
            </p:txBody>
          </p:sp>
        </mc:Choice>
        <mc:Fallback xmlns="">
          <p:sp>
            <p:nvSpPr>
              <p:cNvPr id="16" name="CuadroTexto 15">
                <a:extLst>
                  <a:ext uri="{FF2B5EF4-FFF2-40B4-BE49-F238E27FC236}">
                    <a16:creationId xmlns:a16="http://schemas.microsoft.com/office/drawing/2014/main" id="{28E5E740-1F31-19B8-1F8B-216E68DFBDE4}"/>
                  </a:ext>
                </a:extLst>
              </p:cNvPr>
              <p:cNvSpPr txBox="1">
                <a:spLocks noRot="1" noChangeAspect="1" noMove="1" noResize="1" noEditPoints="1" noAdjustHandles="1" noChangeArrowheads="1" noChangeShapeType="1" noTextEdit="1"/>
              </p:cNvSpPr>
              <p:nvPr/>
            </p:nvSpPr>
            <p:spPr>
              <a:xfrm>
                <a:off x="110962" y="5322689"/>
                <a:ext cx="6179127" cy="1092671"/>
              </a:xfrm>
              <a:prstGeom prst="rect">
                <a:avLst/>
              </a:prstGeom>
              <a:blipFill>
                <a:blip r:embed="rId1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2322677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sp>
        <p:nvSpPr>
          <p:cNvPr id="10" name="8 CuadroTexto"/>
          <p:cNvSpPr txBox="1"/>
          <p:nvPr/>
        </p:nvSpPr>
        <p:spPr>
          <a:xfrm>
            <a:off x="403306" y="3100470"/>
            <a:ext cx="11453334" cy="646331"/>
          </a:xfrm>
          <a:prstGeom prst="rect">
            <a:avLst/>
          </a:prstGeom>
          <a:noFill/>
        </p:spPr>
        <p:txBody>
          <a:bodyPr wrap="square" rtlCol="0">
            <a:spAutoFit/>
          </a:bodyPr>
          <a:lstStyle/>
          <a:p>
            <a:pPr algn="just"/>
            <a:r>
              <a:rPr lang="es-AR" sz="1800" dirty="0">
                <a:effectLst/>
                <a:latin typeface="Arial" panose="020B0604020202020204" pitchFamily="34" charset="0"/>
                <a:ea typeface="Times New Roman" panose="02020603050405020304" pitchFamily="18" charset="0"/>
                <a:cs typeface="Arial" panose="020B0604020202020204" pitchFamily="34" charset="0"/>
              </a:rPr>
              <a:t>Aguas abajo del vertedero lateral el escurrimiento es río, por lo que la carga sobre el mismo es creciente en el sentido del escurrimiento: </a:t>
            </a:r>
            <a:r>
              <a:rPr lang="es-AR" sz="1800" dirty="0" err="1">
                <a:effectLst/>
                <a:latin typeface="Arial" panose="020B0604020202020204" pitchFamily="34" charset="0"/>
                <a:ea typeface="Times New Roman" panose="02020603050405020304" pitchFamily="18" charset="0"/>
                <a:cs typeface="Arial" panose="020B0604020202020204" pitchFamily="34" charset="0"/>
              </a:rPr>
              <a:t>dh</a:t>
            </a:r>
            <a:r>
              <a:rPr lang="es-AR" sz="1800" dirty="0">
                <a:effectLst/>
                <a:latin typeface="Arial" panose="020B0604020202020204" pitchFamily="34" charset="0"/>
                <a:ea typeface="Times New Roman" panose="02020603050405020304" pitchFamily="18" charset="0"/>
                <a:cs typeface="Arial" panose="020B0604020202020204" pitchFamily="34" charset="0"/>
              </a:rPr>
              <a:t> </a:t>
            </a:r>
            <a:r>
              <a:rPr lang="es-AR" sz="18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s-AR" sz="1800" dirty="0">
                <a:effectLst/>
                <a:latin typeface="Arial" panose="020B0604020202020204" pitchFamily="34" charset="0"/>
                <a:ea typeface="Times New Roman" panose="02020603050405020304" pitchFamily="18" charset="0"/>
                <a:cs typeface="Arial" panose="020B0604020202020204" pitchFamily="34" charset="0"/>
              </a:rPr>
              <a:t>0 y </a:t>
            </a:r>
            <a:r>
              <a:rPr lang="es-AR" sz="1800" dirty="0" err="1">
                <a:effectLst/>
                <a:latin typeface="Arial" panose="020B0604020202020204" pitchFamily="34" charset="0"/>
                <a:ea typeface="Times New Roman" panose="02020603050405020304" pitchFamily="18" charset="0"/>
                <a:cs typeface="Arial" panose="020B0604020202020204" pitchFamily="34" charset="0"/>
              </a:rPr>
              <a:t>dH</a:t>
            </a:r>
            <a:r>
              <a:rPr lang="es-AR" sz="1800" dirty="0">
                <a:effectLst/>
                <a:latin typeface="Arial" panose="020B0604020202020204" pitchFamily="34" charset="0"/>
                <a:ea typeface="Times New Roman" panose="02020603050405020304" pitchFamily="18" charset="0"/>
                <a:cs typeface="Arial" panose="020B0604020202020204" pitchFamily="34" charset="0"/>
              </a:rPr>
              <a:t> </a:t>
            </a:r>
            <a:r>
              <a:rPr lang="es-AR" sz="18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s-AR" sz="1800" dirty="0">
                <a:effectLst/>
                <a:latin typeface="Arial" panose="020B0604020202020204" pitchFamily="34" charset="0"/>
                <a:ea typeface="Times New Roman" panose="02020603050405020304" pitchFamily="18" charset="0"/>
                <a:cs typeface="Arial" panose="020B0604020202020204" pitchFamily="34" charset="0"/>
              </a:rPr>
              <a:t>0</a:t>
            </a:r>
            <a:r>
              <a:rPr lang="es-AR" sz="1800" dirty="0">
                <a:latin typeface="Arial" panose="020B0604020202020204" pitchFamily="34" charset="0"/>
                <a:ea typeface="Times New Roman" panose="02020603050405020304" pitchFamily="18" charset="0"/>
                <a:cs typeface="Arial" panose="020B0604020202020204" pitchFamily="34" charset="0"/>
              </a:rPr>
              <a:t>, y</a:t>
            </a:r>
            <a:r>
              <a:rPr lang="es-AR" sz="1800" dirty="0">
                <a:effectLst/>
                <a:latin typeface="Arial" panose="020B0604020202020204" pitchFamily="34" charset="0"/>
                <a:ea typeface="Times New Roman" panose="02020603050405020304" pitchFamily="18" charset="0"/>
                <a:cs typeface="Arial" panose="020B0604020202020204" pitchFamily="34" charset="0"/>
              </a:rPr>
              <a:t>a que h es la carga hidráulica sobre el vertedero lateral y H = h + a</a:t>
            </a:r>
            <a:endParaRPr lang="es-AR" sz="1800" dirty="0">
              <a:latin typeface="Arial" panose="020B0604020202020204" pitchFamily="34" charset="0"/>
              <a:cs typeface="Arial" panose="020B0604020202020204" pitchFamily="34" charset="0"/>
            </a:endParaRPr>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D391E2B-63EA-5D36-3F05-3AC060FB316F}"/>
                  </a:ext>
                </a:extLst>
              </p:cNvPr>
              <p:cNvSpPr txBox="1"/>
              <p:nvPr/>
            </p:nvSpPr>
            <p:spPr>
              <a:xfrm>
                <a:off x="87496" y="2092728"/>
                <a:ext cx="5638800" cy="7984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AR" sz="2000" i="1" smtClean="0">
                              <a:latin typeface="Cambria Math" panose="02040503050406030204" pitchFamily="18" charset="0"/>
                            </a:rPr>
                            <m:t>𝑈</m:t>
                          </m:r>
                        </m:e>
                        <m:sub>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𝑛</m:t>
                              </m:r>
                            </m:e>
                            <m:sub>
                              <m:r>
                                <a:rPr lang="es-AR" sz="2000" i="0">
                                  <a:latin typeface="Cambria Math" panose="02040503050406030204" pitchFamily="18" charset="0"/>
                                </a:rPr>
                                <m:t>2</m:t>
                              </m:r>
                            </m:sub>
                          </m:sSub>
                        </m:sub>
                      </m:sSub>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r>
                            <a:rPr lang="es-AR" sz="2000" i="1">
                              <a:latin typeface="Cambria Math" panose="02040503050406030204" pitchFamily="18" charset="0"/>
                            </a:rPr>
                            <m:t>𝑄</m:t>
                          </m:r>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𝑛</m:t>
                              </m:r>
                            </m:e>
                            <m:sub>
                              <m:r>
                                <a:rPr lang="es-AR" sz="2000" i="0">
                                  <a:latin typeface="Cambria Math" panose="02040503050406030204" pitchFamily="18" charset="0"/>
                                </a:rPr>
                                <m:t>2</m:t>
                              </m:r>
                            </m:sub>
                          </m:sSub>
                        </m:num>
                        <m:den>
                          <m:r>
                            <a:rPr lang="es-AR" sz="2000" i="1">
                              <a:latin typeface="Cambria Math" panose="02040503050406030204" pitchFamily="18" charset="0"/>
                            </a:rPr>
                            <m:t>𝑏</m:t>
                          </m:r>
                          <m:r>
                            <a:rPr lang="es-ES" sz="2000" b="0" i="0" smtClean="0">
                              <a:latin typeface="Cambria Math" panose="02040503050406030204" pitchFamily="18" charset="0"/>
                            </a:rPr>
                            <m:t>·</m:t>
                          </m:r>
                          <m:sSub>
                            <m:sSubPr>
                              <m:ctrlPr>
                                <a:rPr lang="es-ES" sz="2000" b="0" i="1" smtClean="0">
                                  <a:latin typeface="Cambria Math" panose="02040503050406030204" pitchFamily="18" charset="0"/>
                                </a:rPr>
                              </m:ctrlPr>
                            </m:sSubPr>
                            <m:e>
                              <m:r>
                                <a:rPr lang="es-AR" sz="2000" i="1">
                                  <a:latin typeface="Cambria Math" panose="02040503050406030204" pitchFamily="18" charset="0"/>
                                </a:rPr>
                                <m:t>h</m:t>
                              </m:r>
                            </m:e>
                            <m:sub>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𝑛</m:t>
                                  </m:r>
                                </m:e>
                                <m:sub>
                                  <m:r>
                                    <a:rPr lang="es-AR" sz="2000" i="0">
                                      <a:latin typeface="Cambria Math" panose="02040503050406030204" pitchFamily="18" charset="0"/>
                                    </a:rPr>
                                    <m:t>2</m:t>
                                  </m:r>
                                </m:sub>
                              </m:sSub>
                            </m:sub>
                          </m:sSub>
                        </m:den>
                      </m:f>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r>
                            <a:rPr lang="es-AR" sz="2000" i="0">
                              <a:latin typeface="Cambria Math" panose="02040503050406030204" pitchFamily="18" charset="0"/>
                            </a:rPr>
                            <m:t>7.2</m:t>
                          </m:r>
                          <m:f>
                            <m:fPr>
                              <m:type m:val="lin"/>
                              <m:ctrlPr>
                                <a:rPr lang="es-AR" sz="2000" i="1">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𝑚</m:t>
                                  </m:r>
                                </m:e>
                                <m:sup>
                                  <m:r>
                                    <a:rPr lang="es-AR" sz="2000" i="0">
                                      <a:latin typeface="Cambria Math" panose="02040503050406030204" pitchFamily="18" charset="0"/>
                                    </a:rPr>
                                    <m:t>3</m:t>
                                  </m:r>
                                </m:sup>
                              </m:sSup>
                            </m:num>
                            <m:den>
                              <m:r>
                                <a:rPr lang="es-AR" sz="2000" i="1">
                                  <a:latin typeface="Cambria Math" panose="02040503050406030204" pitchFamily="18" charset="0"/>
                                </a:rPr>
                                <m:t>𝑠</m:t>
                              </m:r>
                            </m:den>
                          </m:f>
                        </m:num>
                        <m:den>
                          <m:r>
                            <a:rPr lang="es-AR" sz="2000" i="0">
                              <a:latin typeface="Cambria Math" panose="02040503050406030204" pitchFamily="18" charset="0"/>
                            </a:rPr>
                            <m:t>2.5</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×1.8</m:t>
                          </m:r>
                          <m:r>
                            <a:rPr lang="es-ES" sz="2000" b="0" i="1" smtClean="0">
                              <a:latin typeface="Cambria Math" panose="02040503050406030204" pitchFamily="18" charset="0"/>
                            </a:rPr>
                            <m:t> </m:t>
                          </m:r>
                          <m:r>
                            <a:rPr lang="es-AR" sz="2000" i="1">
                              <a:latin typeface="Cambria Math" panose="02040503050406030204" pitchFamily="18" charset="0"/>
                            </a:rPr>
                            <m:t>𝑚</m:t>
                          </m:r>
                        </m:den>
                      </m:f>
                      <m:r>
                        <a:rPr lang="es-AR" sz="2000" i="0">
                          <a:latin typeface="Cambria Math" panose="02040503050406030204" pitchFamily="18" charset="0"/>
                        </a:rPr>
                        <m:t>=1.6</m:t>
                      </m:r>
                      <m:f>
                        <m:fPr>
                          <m:type m:val="lin"/>
                          <m:ctrlPr>
                            <a:rPr lang="es-AR" sz="2000" i="1">
                              <a:latin typeface="Cambria Math" panose="02040503050406030204" pitchFamily="18" charset="0"/>
                            </a:rPr>
                          </m:ctrlPr>
                        </m:fPr>
                        <m:num>
                          <m:r>
                            <a:rPr lang="es-AR" sz="2000" i="1">
                              <a:latin typeface="Cambria Math" panose="02040503050406030204" pitchFamily="18" charset="0"/>
                            </a:rPr>
                            <m:t>𝑚</m:t>
                          </m:r>
                        </m:num>
                        <m:den>
                          <m:r>
                            <a:rPr lang="es-AR" sz="2000" i="1">
                              <a:latin typeface="Cambria Math" panose="02040503050406030204" pitchFamily="18" charset="0"/>
                            </a:rPr>
                            <m:t>𝑠</m:t>
                          </m:r>
                        </m:den>
                      </m:f>
                    </m:oMath>
                  </m:oMathPara>
                </a14:m>
                <a:endParaRPr lang="es-AR" sz="2000" dirty="0"/>
              </a:p>
            </p:txBody>
          </p:sp>
        </mc:Choice>
        <mc:Fallback xmlns="">
          <p:sp>
            <p:nvSpPr>
              <p:cNvPr id="2" name="CuadroTexto 1">
                <a:extLst>
                  <a:ext uri="{FF2B5EF4-FFF2-40B4-BE49-F238E27FC236}">
                    <a16:creationId xmlns:a16="http://schemas.microsoft.com/office/drawing/2014/main" id="{BD391E2B-63EA-5D36-3F05-3AC060FB316F}"/>
                  </a:ext>
                </a:extLst>
              </p:cNvPr>
              <p:cNvSpPr txBox="1">
                <a:spLocks noRot="1" noChangeAspect="1" noMove="1" noResize="1" noEditPoints="1" noAdjustHandles="1" noChangeArrowheads="1" noChangeShapeType="1" noTextEdit="1"/>
              </p:cNvSpPr>
              <p:nvPr/>
            </p:nvSpPr>
            <p:spPr>
              <a:xfrm>
                <a:off x="87496" y="2092728"/>
                <a:ext cx="5638800" cy="798424"/>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EBEAC4DE-3897-EE20-D964-12B064048CC5}"/>
                  </a:ext>
                </a:extLst>
              </p:cNvPr>
              <p:cNvSpPr txBox="1"/>
              <p:nvPr/>
            </p:nvSpPr>
            <p:spPr>
              <a:xfrm>
                <a:off x="5909745" y="2014382"/>
                <a:ext cx="5638800" cy="8678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solidFill>
                                <a:srgbClr val="836967"/>
                              </a:solidFill>
                              <a:latin typeface="Cambria Math" panose="02040503050406030204" pitchFamily="18" charset="0"/>
                            </a:rPr>
                          </m:ctrlPr>
                        </m:sSubPr>
                        <m:e>
                          <m:r>
                            <a:rPr lang="es-AR" sz="2000" i="1">
                              <a:latin typeface="Cambria Math" panose="02040503050406030204" pitchFamily="18" charset="0"/>
                            </a:rPr>
                            <m:t>𝐵</m:t>
                          </m:r>
                        </m:e>
                        <m:sub>
                          <m:r>
                            <a:rPr lang="es-AR" sz="2000" i="0">
                              <a:latin typeface="Cambria Math" panose="02040503050406030204" pitchFamily="18" charset="0"/>
                            </a:rPr>
                            <m:t>2</m:t>
                          </m:r>
                        </m:sub>
                      </m:sSub>
                      <m:r>
                        <a:rPr lang="es-AR" sz="2000" i="0">
                          <a:latin typeface="Cambria Math" panose="02040503050406030204" pitchFamily="18" charset="0"/>
                        </a:rPr>
                        <m:t>=</m:t>
                      </m:r>
                      <m:sSub>
                        <m:sSubPr>
                          <m:ctrlPr>
                            <a:rPr lang="es-ES" sz="2000" b="0" i="1" smtClean="0">
                              <a:latin typeface="Cambria Math" panose="02040503050406030204" pitchFamily="18" charset="0"/>
                            </a:rPr>
                          </m:ctrlPr>
                        </m:sSubPr>
                        <m:e>
                          <m:r>
                            <a:rPr lang="es-AR" sz="2000" i="1">
                              <a:latin typeface="Cambria Math" panose="02040503050406030204" pitchFamily="18" charset="0"/>
                            </a:rPr>
                            <m:t>h</m:t>
                          </m:r>
                        </m:e>
                        <m:sub>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𝑛</m:t>
                              </m:r>
                            </m:e>
                            <m:sub>
                              <m:r>
                                <a:rPr lang="es-AR" sz="2000" i="0">
                                  <a:latin typeface="Cambria Math" panose="02040503050406030204" pitchFamily="18" charset="0"/>
                                </a:rPr>
                                <m:t>2</m:t>
                              </m:r>
                            </m:sub>
                          </m:sSub>
                        </m:sub>
                      </m:sSub>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sSubSup>
                            <m:sSubSupPr>
                              <m:ctrlPr>
                                <a:rPr lang="es-ES" sz="2000" b="0" i="1" smtClean="0">
                                  <a:latin typeface="Cambria Math" panose="02040503050406030204" pitchFamily="18" charset="0"/>
                                </a:rPr>
                              </m:ctrlPr>
                            </m:sSubSupPr>
                            <m:e>
                              <m:r>
                                <a:rPr lang="es-AR" sz="2000" i="1">
                                  <a:latin typeface="Cambria Math" panose="02040503050406030204" pitchFamily="18" charset="0"/>
                                </a:rPr>
                                <m:t>𝑈</m:t>
                              </m:r>
                            </m:e>
                            <m:sub>
                              <m:sSubSup>
                                <m:sSubSupPr>
                                  <m:ctrlPr>
                                    <a:rPr lang="es-AR" sz="2000" i="1">
                                      <a:solidFill>
                                        <a:srgbClr val="836967"/>
                                      </a:solidFill>
                                      <a:latin typeface="Cambria Math" panose="02040503050406030204" pitchFamily="18" charset="0"/>
                                    </a:rPr>
                                  </m:ctrlPr>
                                </m:sSubSupPr>
                                <m:e>
                                  <m:r>
                                    <a:rPr lang="es-AR" sz="2000" i="1">
                                      <a:latin typeface="Cambria Math" panose="02040503050406030204" pitchFamily="18" charset="0"/>
                                    </a:rPr>
                                    <m:t>𝑛</m:t>
                                  </m:r>
                                </m:e>
                                <m:sub>
                                  <m:r>
                                    <a:rPr lang="es-AR" sz="2000" i="0">
                                      <a:latin typeface="Cambria Math" panose="02040503050406030204" pitchFamily="18" charset="0"/>
                                    </a:rPr>
                                    <m:t>2</m:t>
                                  </m:r>
                                </m:sub>
                                <m:sup/>
                              </m:sSubSup>
                            </m:sub>
                            <m:sup>
                              <m:r>
                                <a:rPr lang="es-ES" sz="2000" b="0" i="1" smtClean="0">
                                  <a:latin typeface="Cambria Math" panose="02040503050406030204" pitchFamily="18" charset="0"/>
                                </a:rPr>
                                <m:t>2</m:t>
                              </m:r>
                            </m:sup>
                          </m:sSubSup>
                        </m:num>
                        <m:den>
                          <m:r>
                            <a:rPr lang="es-AR" sz="2000" i="0">
                              <a:latin typeface="Cambria Math" panose="02040503050406030204" pitchFamily="18" charset="0"/>
                            </a:rPr>
                            <m:t>2</m:t>
                          </m:r>
                          <m:r>
                            <a:rPr lang="es-AR" sz="2000" i="1">
                              <a:latin typeface="Cambria Math" panose="02040503050406030204" pitchFamily="18" charset="0"/>
                            </a:rPr>
                            <m:t>𝑔</m:t>
                          </m:r>
                        </m:den>
                      </m:f>
                      <m:r>
                        <a:rPr lang="es-AR" sz="2000" i="0">
                          <a:latin typeface="Cambria Math" panose="02040503050406030204" pitchFamily="18" charset="0"/>
                        </a:rPr>
                        <m:t>=1.8</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r>
                            <a:rPr lang="es-AR" sz="2000" i="0">
                              <a:latin typeface="Cambria Math" panose="02040503050406030204" pitchFamily="18" charset="0"/>
                            </a:rPr>
                            <m:t>1.</m:t>
                          </m:r>
                          <m:sSup>
                            <m:sSupPr>
                              <m:ctrlPr>
                                <a:rPr lang="es-AR" sz="2000" i="1">
                                  <a:solidFill>
                                    <a:srgbClr val="836967"/>
                                  </a:solidFill>
                                  <a:latin typeface="Cambria Math" panose="02040503050406030204" pitchFamily="18" charset="0"/>
                                </a:rPr>
                              </m:ctrlPr>
                            </m:sSupPr>
                            <m:e>
                              <m:r>
                                <a:rPr lang="es-AR" sz="2000" i="0">
                                  <a:latin typeface="Cambria Math" panose="02040503050406030204" pitchFamily="18" charset="0"/>
                                </a:rPr>
                                <m:t>6</m:t>
                              </m:r>
                            </m:e>
                            <m:sup>
                              <m:r>
                                <a:rPr lang="es-AR" sz="2000" i="0">
                                  <a:latin typeface="Cambria Math" panose="02040503050406030204" pitchFamily="18" charset="0"/>
                                </a:rPr>
                                <m:t>2</m:t>
                              </m:r>
                            </m:sup>
                          </m:sSup>
                        </m:num>
                        <m:den>
                          <m:r>
                            <a:rPr lang="es-AR" sz="2000" i="0">
                              <a:latin typeface="Cambria Math" panose="02040503050406030204" pitchFamily="18" charset="0"/>
                            </a:rPr>
                            <m:t>2</m:t>
                          </m:r>
                          <m:r>
                            <a:rPr lang="es-AR" sz="2000" i="1">
                              <a:latin typeface="Cambria Math" panose="02040503050406030204" pitchFamily="18" charset="0"/>
                            </a:rPr>
                            <m:t>𝑔</m:t>
                          </m:r>
                        </m:den>
                      </m:f>
                      <m:f>
                        <m:fPr>
                          <m:ctrlPr>
                            <a:rPr lang="es-AR" sz="2000" i="1">
                              <a:solidFill>
                                <a:srgbClr val="836967"/>
                              </a:solidFill>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𝑚</m:t>
                              </m:r>
                            </m:e>
                            <m:sup>
                              <m:r>
                                <a:rPr lang="es-AR" sz="2000" i="0">
                                  <a:latin typeface="Cambria Math" panose="02040503050406030204" pitchFamily="18" charset="0"/>
                                </a:rPr>
                                <m:t>2</m:t>
                              </m:r>
                            </m:sup>
                          </m:sSup>
                        </m:num>
                        <m:den>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𝑠</m:t>
                              </m:r>
                            </m:e>
                            <m:sup>
                              <m:r>
                                <a:rPr lang="es-AR" sz="2000" i="0">
                                  <a:latin typeface="Cambria Math" panose="02040503050406030204" pitchFamily="18" charset="0"/>
                                </a:rPr>
                                <m:t>2</m:t>
                              </m:r>
                            </m:sup>
                          </m:sSup>
                        </m:den>
                      </m:f>
                      <m:r>
                        <a:rPr lang="es-AR" sz="2000" i="0">
                          <a:latin typeface="Cambria Math" panose="02040503050406030204" pitchFamily="18" charset="0"/>
                        </a:rPr>
                        <m:t>=1.93</m:t>
                      </m:r>
                      <m:r>
                        <a:rPr lang="es-ES" sz="2000" b="0" i="0" smtClean="0">
                          <a:latin typeface="Cambria Math" panose="02040503050406030204" pitchFamily="18" charset="0"/>
                        </a:rPr>
                        <m:t> </m:t>
                      </m:r>
                      <m:r>
                        <a:rPr lang="es-AR" sz="2000" i="1">
                          <a:latin typeface="Cambria Math" panose="02040503050406030204" pitchFamily="18" charset="0"/>
                        </a:rPr>
                        <m:t>𝑚</m:t>
                      </m:r>
                    </m:oMath>
                  </m:oMathPara>
                </a14:m>
                <a:endParaRPr lang="es-AR" sz="2000" dirty="0"/>
              </a:p>
            </p:txBody>
          </p:sp>
        </mc:Choice>
        <mc:Fallback xmlns="">
          <p:sp>
            <p:nvSpPr>
              <p:cNvPr id="3" name="CuadroTexto 2">
                <a:extLst>
                  <a:ext uri="{FF2B5EF4-FFF2-40B4-BE49-F238E27FC236}">
                    <a16:creationId xmlns:a16="http://schemas.microsoft.com/office/drawing/2014/main" id="{EBEAC4DE-3897-EE20-D964-12B064048CC5}"/>
                  </a:ext>
                </a:extLst>
              </p:cNvPr>
              <p:cNvSpPr txBox="1">
                <a:spLocks noRot="1" noChangeAspect="1" noMove="1" noResize="1" noEditPoints="1" noAdjustHandles="1" noChangeArrowheads="1" noChangeShapeType="1" noTextEdit="1"/>
              </p:cNvSpPr>
              <p:nvPr/>
            </p:nvSpPr>
            <p:spPr>
              <a:xfrm>
                <a:off x="5909745" y="2014382"/>
                <a:ext cx="5638800" cy="867802"/>
              </a:xfrm>
              <a:prstGeom prst="rect">
                <a:avLst/>
              </a:prstGeom>
              <a:blipFill>
                <a:blip r:embed="rId9"/>
                <a:stretch>
                  <a:fillRect/>
                </a:stretch>
              </a:blipFill>
            </p:spPr>
            <p:txBody>
              <a:bodyPr/>
              <a:lstStyle/>
              <a:p>
                <a:r>
                  <a:rPr lang="es-AR">
                    <a:noFill/>
                  </a:rPr>
                  <a:t> </a:t>
                </a:r>
              </a:p>
            </p:txBody>
          </p:sp>
        </mc:Fallback>
      </mc:AlternateContent>
      <p:pic>
        <p:nvPicPr>
          <p:cNvPr id="4" name="Imagen 3">
            <a:extLst>
              <a:ext uri="{FF2B5EF4-FFF2-40B4-BE49-F238E27FC236}">
                <a16:creationId xmlns:a16="http://schemas.microsoft.com/office/drawing/2014/main" id="{B65BE4C6-6C29-50EB-9AAB-6C320AADD51F}"/>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602716" y="3789040"/>
            <a:ext cx="6614058" cy="2523517"/>
          </a:xfrm>
          <a:prstGeom prst="rect">
            <a:avLst/>
          </a:prstGeom>
        </p:spPr>
      </p:pic>
    </p:spTree>
    <p:extLst>
      <p:ext uri="{BB962C8B-B14F-4D97-AF65-F5344CB8AC3E}">
        <p14:creationId xmlns:p14="http://schemas.microsoft.com/office/powerpoint/2010/main" val="1515993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sp>
        <p:nvSpPr>
          <p:cNvPr id="10" name="8 CuadroTexto"/>
          <p:cNvSpPr txBox="1"/>
          <p:nvPr/>
        </p:nvSpPr>
        <p:spPr>
          <a:xfrm>
            <a:off x="369333" y="2407447"/>
            <a:ext cx="11453334" cy="923330"/>
          </a:xfrm>
          <a:prstGeom prst="rect">
            <a:avLst/>
          </a:prstGeom>
          <a:noFill/>
        </p:spPr>
        <p:txBody>
          <a:bodyPr wrap="square" rtlCol="0">
            <a:spAutoFit/>
          </a:bodyPr>
          <a:lstStyle/>
          <a:p>
            <a:pPr algn="just"/>
            <a:r>
              <a:rPr lang="es-AR" sz="1800" dirty="0">
                <a:effectLst/>
                <a:latin typeface="Arial" panose="020B0604020202020204" pitchFamily="34" charset="0"/>
                <a:ea typeface="Times New Roman" panose="02020603050405020304" pitchFamily="18" charset="0"/>
                <a:cs typeface="Arial" panose="020B0604020202020204" pitchFamily="34" charset="0"/>
              </a:rPr>
              <a:t>Si el Bernoulli de río final (B</a:t>
            </a:r>
            <a:r>
              <a:rPr lang="es-AR" sz="1800" baseline="-25000" dirty="0">
                <a:effectLst/>
                <a:latin typeface="Arial" panose="020B0604020202020204" pitchFamily="34" charset="0"/>
                <a:ea typeface="Times New Roman" panose="02020603050405020304" pitchFamily="18" charset="0"/>
                <a:cs typeface="Arial" panose="020B0604020202020204" pitchFamily="34" charset="0"/>
              </a:rPr>
              <a:t>2</a:t>
            </a:r>
            <a:r>
              <a:rPr lang="es-AR" sz="1800" dirty="0">
                <a:effectLst/>
                <a:latin typeface="Arial" panose="020B0604020202020204" pitchFamily="34" charset="0"/>
                <a:ea typeface="Times New Roman" panose="02020603050405020304" pitchFamily="18" charset="0"/>
                <a:cs typeface="Arial" panose="020B0604020202020204" pitchFamily="34" charset="0"/>
              </a:rPr>
              <a:t>) es menor que el Bernoulli crítico del canal de aguas arriba (B</a:t>
            </a:r>
            <a:r>
              <a:rPr lang="es-AR" sz="1800" baseline="-25000" dirty="0">
                <a:effectLst/>
                <a:latin typeface="Arial" panose="020B0604020202020204" pitchFamily="34" charset="0"/>
                <a:ea typeface="Times New Roman" panose="02020603050405020304" pitchFamily="18" charset="0"/>
                <a:cs typeface="Arial" panose="020B0604020202020204" pitchFamily="34" charset="0"/>
              </a:rPr>
              <a:t>c1</a:t>
            </a:r>
            <a:r>
              <a:rPr lang="es-AR" sz="1800" dirty="0">
                <a:effectLst/>
                <a:latin typeface="Arial" panose="020B0604020202020204" pitchFamily="34" charset="0"/>
                <a:ea typeface="Times New Roman" panose="02020603050405020304" pitchFamily="18" charset="0"/>
                <a:cs typeface="Arial" panose="020B0604020202020204" pitchFamily="34" charset="0"/>
              </a:rPr>
              <a:t>) del vertedero, se verificará escurrimiento crítico al comenzar el vertedero seguido de torrente y luego de río a través de un resalto, que puede estar frente o aguas abajo del vertedero lateral.</a:t>
            </a:r>
            <a:endParaRPr lang="es-AR" sz="1800" dirty="0">
              <a:latin typeface="Arial" panose="020B0604020202020204" pitchFamily="34" charset="0"/>
              <a:cs typeface="Arial" panose="020B0604020202020204" pitchFamily="34" charset="0"/>
            </a:endParaRPr>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4C2CB9-865D-7CE2-08FC-D3AE72849D57}"/>
              </a:ext>
            </a:extLst>
          </p:cNvPr>
          <p:cNvSpPr txBox="1"/>
          <p:nvPr/>
        </p:nvSpPr>
        <p:spPr>
          <a:xfrm>
            <a:off x="4943872" y="1925501"/>
            <a:ext cx="3683525"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 B</a:t>
            </a:r>
            <a:r>
              <a:rPr kumimoji="0" lang="es-AR" altLang="es-AR" sz="22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c1</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D307EAB-6536-EC00-466E-FE4852634822}"/>
                  </a:ext>
                </a:extLst>
              </p:cNvPr>
              <p:cNvSpPr txBox="1"/>
              <p:nvPr/>
            </p:nvSpPr>
            <p:spPr>
              <a:xfrm>
                <a:off x="357335" y="3758387"/>
                <a:ext cx="5070764" cy="10016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latin typeface="Cambria Math" panose="02040503050406030204" pitchFamily="18" charset="0"/>
                            </a:rPr>
                          </m:ctrlPr>
                        </m:sSubPr>
                        <m:e>
                          <m:r>
                            <a:rPr lang="es-ES" sz="2000" b="0" i="1" smtClean="0">
                              <a:latin typeface="Cambria Math" panose="02040503050406030204" pitchFamily="18" charset="0"/>
                            </a:rPr>
                            <m:t>h</m:t>
                          </m:r>
                        </m:e>
                        <m: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𝑐</m:t>
                              </m:r>
                            </m:e>
                            <m:sub>
                              <m:r>
                                <a:rPr lang="es-ES" sz="2000" b="0" i="1" smtClean="0">
                                  <a:latin typeface="Cambria Math" panose="02040503050406030204" pitchFamily="18" charset="0"/>
                                </a:rPr>
                                <m:t>1</m:t>
                              </m:r>
                            </m:sub>
                          </m:sSub>
                        </m:sub>
                      </m:sSub>
                      <m:r>
                        <a:rPr lang="es-AR" sz="2000" i="0">
                          <a:latin typeface="Cambria Math" panose="02040503050406030204" pitchFamily="18" charset="0"/>
                        </a:rPr>
                        <m:t>=</m:t>
                      </m:r>
                      <m:rad>
                        <m:radPr>
                          <m:ctrlPr>
                            <a:rPr lang="es-AR" sz="2000" i="1">
                              <a:solidFill>
                                <a:srgbClr val="836967"/>
                              </a:solidFill>
                              <a:latin typeface="Cambria Math" panose="02040503050406030204" pitchFamily="18" charset="0"/>
                            </a:rPr>
                          </m:ctrlPr>
                        </m:radPr>
                        <m:deg>
                          <m:r>
                            <a:rPr lang="es-AR" sz="2000" i="0">
                              <a:latin typeface="Cambria Math" panose="02040503050406030204" pitchFamily="18" charset="0"/>
                            </a:rPr>
                            <m:t>3</m:t>
                          </m:r>
                        </m:deg>
                        <m:e>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f>
                                    <m:fPr>
                                      <m:ctrlPr>
                                        <a:rPr lang="es-AR" sz="2000" i="1">
                                          <a:solidFill>
                                            <a:srgbClr val="836967"/>
                                          </a:solidFill>
                                          <a:latin typeface="Cambria Math" panose="02040503050406030204" pitchFamily="18" charset="0"/>
                                        </a:rPr>
                                      </m:ctrlPr>
                                    </m:fPr>
                                    <m:num>
                                      <m:r>
                                        <a:rPr lang="es-AR" sz="2000" i="1">
                                          <a:latin typeface="Cambria Math" panose="02040503050406030204" pitchFamily="18" charset="0"/>
                                        </a:rPr>
                                        <m:t>𝑄</m:t>
                                      </m:r>
                                    </m:num>
                                    <m:den>
                                      <m:r>
                                        <a:rPr lang="es-AR" sz="2000" i="1">
                                          <a:latin typeface="Cambria Math" panose="02040503050406030204" pitchFamily="18" charset="0"/>
                                        </a:rPr>
                                        <m:t>𝑏</m:t>
                                      </m:r>
                                    </m:den>
                                  </m:f>
                                </m:e>
                              </m:d>
                            </m:e>
                            <m:sup>
                              <m:r>
                                <a:rPr lang="es-AR" sz="2000" i="0">
                                  <a:latin typeface="Cambria Math" panose="02040503050406030204" pitchFamily="18" charset="0"/>
                                </a:rPr>
                                <m:t>2</m:t>
                              </m:r>
                            </m:sup>
                          </m:sSup>
                          <m:f>
                            <m:fPr>
                              <m:ctrlPr>
                                <a:rPr lang="es-AR" sz="2000" i="1">
                                  <a:solidFill>
                                    <a:srgbClr val="836967"/>
                                  </a:solidFill>
                                  <a:latin typeface="Cambria Math" panose="02040503050406030204" pitchFamily="18" charset="0"/>
                                </a:rPr>
                              </m:ctrlPr>
                            </m:fPr>
                            <m:num>
                              <m:r>
                                <a:rPr lang="es-AR" sz="2000" i="0">
                                  <a:latin typeface="Cambria Math" panose="02040503050406030204" pitchFamily="18" charset="0"/>
                                </a:rPr>
                                <m:t>1</m:t>
                              </m:r>
                            </m:num>
                            <m:den>
                              <m:r>
                                <a:rPr lang="es-AR" sz="2000" i="1">
                                  <a:latin typeface="Cambria Math" panose="02040503050406030204" pitchFamily="18" charset="0"/>
                                </a:rPr>
                                <m:t>𝑔</m:t>
                              </m:r>
                            </m:den>
                          </m:f>
                        </m:e>
                      </m:rad>
                      <m:r>
                        <a:rPr lang="es-AR" sz="2000" i="0">
                          <a:latin typeface="Cambria Math" panose="02040503050406030204" pitchFamily="18" charset="0"/>
                        </a:rPr>
                        <m:t>=</m:t>
                      </m:r>
                      <m:rad>
                        <m:radPr>
                          <m:ctrlPr>
                            <a:rPr lang="es-AR" sz="2000" i="1">
                              <a:solidFill>
                                <a:srgbClr val="836967"/>
                              </a:solidFill>
                              <a:latin typeface="Cambria Math" panose="02040503050406030204" pitchFamily="18" charset="0"/>
                            </a:rPr>
                          </m:ctrlPr>
                        </m:radPr>
                        <m:deg>
                          <m:r>
                            <a:rPr lang="es-AR" sz="2000" i="0">
                              <a:latin typeface="Cambria Math" panose="02040503050406030204" pitchFamily="18" charset="0"/>
                            </a:rPr>
                            <m:t>3</m:t>
                          </m:r>
                        </m:deg>
                        <m:e>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f>
                                    <m:fPr>
                                      <m:ctrlPr>
                                        <a:rPr lang="es-AR" sz="2000" i="1">
                                          <a:solidFill>
                                            <a:srgbClr val="836967"/>
                                          </a:solidFill>
                                          <a:latin typeface="Cambria Math" panose="02040503050406030204" pitchFamily="18" charset="0"/>
                                        </a:rPr>
                                      </m:ctrlPr>
                                    </m:fPr>
                                    <m:num>
                                      <m:r>
                                        <a:rPr lang="es-AR" sz="2000" i="0">
                                          <a:latin typeface="Cambria Math" panose="02040503050406030204" pitchFamily="18" charset="0"/>
                                        </a:rPr>
                                        <m:t>10</m:t>
                                      </m:r>
                                      <m:f>
                                        <m:fPr>
                                          <m:type m:val="lin"/>
                                          <m:ctrlPr>
                                            <a:rPr lang="es-AR" sz="2000" i="1">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𝑚</m:t>
                                              </m:r>
                                            </m:e>
                                            <m:sup>
                                              <m:r>
                                                <a:rPr lang="es-AR" sz="2000" i="0">
                                                  <a:latin typeface="Cambria Math" panose="02040503050406030204" pitchFamily="18" charset="0"/>
                                                </a:rPr>
                                                <m:t>3</m:t>
                                              </m:r>
                                            </m:sup>
                                          </m:sSup>
                                        </m:num>
                                        <m:den>
                                          <m:r>
                                            <a:rPr lang="es-AR" sz="2000" i="1">
                                              <a:latin typeface="Cambria Math" panose="02040503050406030204" pitchFamily="18" charset="0"/>
                                            </a:rPr>
                                            <m:t>𝑠</m:t>
                                          </m:r>
                                        </m:den>
                                      </m:f>
                                    </m:num>
                                    <m:den>
                                      <m:r>
                                        <a:rPr lang="es-AR" sz="2000" i="0">
                                          <a:latin typeface="Cambria Math" panose="02040503050406030204" pitchFamily="18" charset="0"/>
                                        </a:rPr>
                                        <m:t>2.5</m:t>
                                      </m:r>
                                      <m:r>
                                        <a:rPr lang="es-AR" sz="2000" i="1">
                                          <a:latin typeface="Cambria Math" panose="02040503050406030204" pitchFamily="18" charset="0"/>
                                        </a:rPr>
                                        <m:t>𝑚</m:t>
                                      </m:r>
                                    </m:den>
                                  </m:f>
                                </m:e>
                              </m:d>
                            </m:e>
                            <m:sup>
                              <m:r>
                                <a:rPr lang="es-AR" sz="2000" i="0">
                                  <a:latin typeface="Cambria Math" panose="02040503050406030204" pitchFamily="18" charset="0"/>
                                </a:rPr>
                                <m:t>2</m:t>
                              </m:r>
                            </m:sup>
                          </m:sSup>
                          <m:f>
                            <m:fPr>
                              <m:ctrlPr>
                                <a:rPr lang="es-AR" sz="2000" i="1">
                                  <a:solidFill>
                                    <a:srgbClr val="836967"/>
                                  </a:solidFill>
                                  <a:latin typeface="Cambria Math" panose="02040503050406030204" pitchFamily="18" charset="0"/>
                                </a:rPr>
                              </m:ctrlPr>
                            </m:fPr>
                            <m:num>
                              <m:r>
                                <a:rPr lang="es-AR" sz="2000" i="0">
                                  <a:latin typeface="Cambria Math" panose="02040503050406030204" pitchFamily="18" charset="0"/>
                                </a:rPr>
                                <m:t>1</m:t>
                              </m:r>
                            </m:num>
                            <m:den>
                              <m:r>
                                <a:rPr lang="es-AR" sz="2000" i="1">
                                  <a:latin typeface="Cambria Math" panose="02040503050406030204" pitchFamily="18" charset="0"/>
                                </a:rPr>
                                <m:t>𝑔</m:t>
                              </m:r>
                            </m:den>
                          </m:f>
                        </m:e>
                      </m:rad>
                      <m:r>
                        <a:rPr lang="es-AR" sz="2000" i="0">
                          <a:latin typeface="Cambria Math" panose="02040503050406030204" pitchFamily="18" charset="0"/>
                        </a:rPr>
                        <m:t>=1.18</m:t>
                      </m:r>
                      <m:r>
                        <a:rPr lang="es-ES" sz="2000" b="0" i="1" smtClean="0">
                          <a:latin typeface="Cambria Math" panose="02040503050406030204" pitchFamily="18" charset="0"/>
                        </a:rPr>
                        <m:t> </m:t>
                      </m:r>
                      <m:r>
                        <a:rPr lang="es-AR" sz="2000" i="1">
                          <a:latin typeface="Cambria Math" panose="02040503050406030204" pitchFamily="18" charset="0"/>
                        </a:rPr>
                        <m:t>𝑚</m:t>
                      </m:r>
                    </m:oMath>
                  </m:oMathPara>
                </a14:m>
                <a:endParaRPr lang="es-AR" sz="2000" dirty="0"/>
              </a:p>
            </p:txBody>
          </p:sp>
        </mc:Choice>
        <mc:Fallback xmlns="">
          <p:sp>
            <p:nvSpPr>
              <p:cNvPr id="6" name="CuadroTexto 5">
                <a:extLst>
                  <a:ext uri="{FF2B5EF4-FFF2-40B4-BE49-F238E27FC236}">
                    <a16:creationId xmlns:a16="http://schemas.microsoft.com/office/drawing/2014/main" id="{1D307EAB-6536-EC00-466E-FE4852634822}"/>
                  </a:ext>
                </a:extLst>
              </p:cNvPr>
              <p:cNvSpPr txBox="1">
                <a:spLocks noRot="1" noChangeAspect="1" noMove="1" noResize="1" noEditPoints="1" noAdjustHandles="1" noChangeArrowheads="1" noChangeShapeType="1" noTextEdit="1"/>
              </p:cNvSpPr>
              <p:nvPr/>
            </p:nvSpPr>
            <p:spPr>
              <a:xfrm>
                <a:off x="357335" y="3758387"/>
                <a:ext cx="5070764" cy="1001684"/>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DD7DE0E-3407-3005-3D54-66846076CBDE}"/>
                  </a:ext>
                </a:extLst>
              </p:cNvPr>
              <p:cNvSpPr txBox="1"/>
              <p:nvPr/>
            </p:nvSpPr>
            <p:spPr>
              <a:xfrm>
                <a:off x="6096000" y="3961647"/>
                <a:ext cx="5652655" cy="7984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latin typeface="Cambria Math" panose="02040503050406030204" pitchFamily="18" charset="0"/>
                            </a:rPr>
                          </m:ctrlPr>
                        </m:sSubPr>
                        <m:e>
                          <m:r>
                            <a:rPr lang="es-ES" sz="2000" b="0" i="1" smtClean="0">
                              <a:latin typeface="Cambria Math" panose="02040503050406030204" pitchFamily="18" charset="0"/>
                            </a:rPr>
                            <m:t>𝑈</m:t>
                          </m:r>
                        </m:e>
                        <m: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𝑐</m:t>
                              </m:r>
                            </m:e>
                            <m:sub>
                              <m:r>
                                <a:rPr lang="es-ES" sz="2000" b="0" i="1" smtClean="0">
                                  <a:latin typeface="Cambria Math" panose="02040503050406030204" pitchFamily="18" charset="0"/>
                                </a:rPr>
                                <m:t>1</m:t>
                              </m:r>
                            </m:sub>
                          </m:sSub>
                        </m:sub>
                      </m:sSub>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r>
                            <a:rPr lang="es-AR" sz="2000" i="1">
                              <a:latin typeface="Cambria Math" panose="02040503050406030204" pitchFamily="18" charset="0"/>
                            </a:rPr>
                            <m:t>𝑄</m:t>
                          </m:r>
                        </m:num>
                        <m:den>
                          <m:r>
                            <a:rPr lang="es-AR" sz="2000" i="1">
                              <a:latin typeface="Cambria Math" panose="02040503050406030204" pitchFamily="18" charset="0"/>
                            </a:rPr>
                            <m:t>𝑏</m:t>
                          </m:r>
                          <m:r>
                            <a:rPr lang="es-AR" sz="2000" i="0">
                              <a:latin typeface="Cambria Math" panose="02040503050406030204" pitchFamily="18" charset="0"/>
                            </a:rPr>
                            <m:t>×</m:t>
                          </m:r>
                          <m:sSub>
                            <m:sSubPr>
                              <m:ctrlPr>
                                <a:rPr lang="es-AR" sz="2000" i="1">
                                  <a:latin typeface="Cambria Math" panose="02040503050406030204" pitchFamily="18" charset="0"/>
                                </a:rPr>
                              </m:ctrlPr>
                            </m:sSubPr>
                            <m:e>
                              <m:r>
                                <a:rPr lang="es-ES" sz="2000" i="1">
                                  <a:latin typeface="Cambria Math" panose="02040503050406030204" pitchFamily="18" charset="0"/>
                                </a:rPr>
                                <m:t>h</m:t>
                              </m:r>
                            </m:e>
                            <m: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𝑐</m:t>
                                  </m:r>
                                </m:e>
                                <m:sub>
                                  <m:r>
                                    <a:rPr lang="es-ES" sz="2000" i="1">
                                      <a:latin typeface="Cambria Math" panose="02040503050406030204" pitchFamily="18" charset="0"/>
                                    </a:rPr>
                                    <m:t>1</m:t>
                                  </m:r>
                                </m:sub>
                              </m:sSub>
                            </m:sub>
                          </m:sSub>
                        </m:den>
                      </m:f>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r>
                            <a:rPr lang="es-AR" sz="2000" i="0">
                              <a:latin typeface="Cambria Math" panose="02040503050406030204" pitchFamily="18" charset="0"/>
                            </a:rPr>
                            <m:t>10</m:t>
                          </m:r>
                          <m:f>
                            <m:fPr>
                              <m:type m:val="lin"/>
                              <m:ctrlPr>
                                <a:rPr lang="es-AR" sz="2000" i="1">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𝑚</m:t>
                                  </m:r>
                                </m:e>
                                <m:sup>
                                  <m:r>
                                    <a:rPr lang="es-AR" sz="2000" i="0">
                                      <a:latin typeface="Cambria Math" panose="02040503050406030204" pitchFamily="18" charset="0"/>
                                    </a:rPr>
                                    <m:t>3</m:t>
                                  </m:r>
                                </m:sup>
                              </m:sSup>
                            </m:num>
                            <m:den>
                              <m:r>
                                <a:rPr lang="es-AR" sz="2000" i="1">
                                  <a:latin typeface="Cambria Math" panose="02040503050406030204" pitchFamily="18" charset="0"/>
                                </a:rPr>
                                <m:t>𝑠</m:t>
                              </m:r>
                            </m:den>
                          </m:f>
                        </m:num>
                        <m:den>
                          <m:r>
                            <a:rPr lang="es-AR" sz="2000" i="0">
                              <a:latin typeface="Cambria Math" panose="02040503050406030204" pitchFamily="18" charset="0"/>
                            </a:rPr>
                            <m:t>2.5</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×1.18</m:t>
                          </m:r>
                          <m:r>
                            <a:rPr lang="es-ES" sz="2000" b="0" i="0" smtClean="0">
                              <a:latin typeface="Cambria Math" panose="02040503050406030204" pitchFamily="18" charset="0"/>
                            </a:rPr>
                            <m:t> </m:t>
                          </m:r>
                          <m:r>
                            <a:rPr lang="es-AR" sz="2000" i="1">
                              <a:latin typeface="Cambria Math" panose="02040503050406030204" pitchFamily="18" charset="0"/>
                            </a:rPr>
                            <m:t>𝑚</m:t>
                          </m:r>
                        </m:den>
                      </m:f>
                      <m:r>
                        <a:rPr lang="es-AR" sz="2000" i="0">
                          <a:latin typeface="Cambria Math" panose="02040503050406030204" pitchFamily="18" charset="0"/>
                        </a:rPr>
                        <m:t>=3.39</m:t>
                      </m:r>
                      <m:f>
                        <m:fPr>
                          <m:type m:val="lin"/>
                          <m:ctrlPr>
                            <a:rPr lang="es-AR" sz="2000" i="1">
                              <a:latin typeface="Cambria Math" panose="02040503050406030204" pitchFamily="18" charset="0"/>
                            </a:rPr>
                          </m:ctrlPr>
                        </m:fPr>
                        <m:num>
                          <m:r>
                            <a:rPr lang="es-AR" sz="2000" i="1">
                              <a:latin typeface="Cambria Math" panose="02040503050406030204" pitchFamily="18" charset="0"/>
                            </a:rPr>
                            <m:t>𝑚</m:t>
                          </m:r>
                        </m:num>
                        <m:den>
                          <m:r>
                            <a:rPr lang="es-AR" sz="2000" i="1">
                              <a:latin typeface="Cambria Math" panose="02040503050406030204" pitchFamily="18" charset="0"/>
                            </a:rPr>
                            <m:t>𝑠</m:t>
                          </m:r>
                        </m:den>
                      </m:f>
                    </m:oMath>
                  </m:oMathPara>
                </a14:m>
                <a:endParaRPr lang="es-AR" sz="2000" dirty="0"/>
              </a:p>
            </p:txBody>
          </p:sp>
        </mc:Choice>
        <mc:Fallback xmlns="">
          <p:sp>
            <p:nvSpPr>
              <p:cNvPr id="7" name="CuadroTexto 6">
                <a:extLst>
                  <a:ext uri="{FF2B5EF4-FFF2-40B4-BE49-F238E27FC236}">
                    <a16:creationId xmlns:a16="http://schemas.microsoft.com/office/drawing/2014/main" id="{9DD7DE0E-3407-3005-3D54-66846076CBDE}"/>
                  </a:ext>
                </a:extLst>
              </p:cNvPr>
              <p:cNvSpPr txBox="1">
                <a:spLocks noRot="1" noChangeAspect="1" noMove="1" noResize="1" noEditPoints="1" noAdjustHandles="1" noChangeArrowheads="1" noChangeShapeType="1" noTextEdit="1"/>
              </p:cNvSpPr>
              <p:nvPr/>
            </p:nvSpPr>
            <p:spPr>
              <a:xfrm>
                <a:off x="6096000" y="3961647"/>
                <a:ext cx="5652655" cy="798424"/>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B45E5B3-950C-DEDB-6351-6B8060ED7DFB}"/>
                  </a:ext>
                </a:extLst>
              </p:cNvPr>
              <p:cNvSpPr txBox="1"/>
              <p:nvPr/>
            </p:nvSpPr>
            <p:spPr>
              <a:xfrm>
                <a:off x="1271464" y="4734660"/>
                <a:ext cx="9361899" cy="774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latin typeface="Cambria Math" panose="02040503050406030204" pitchFamily="18" charset="0"/>
                            </a:rPr>
                          </m:ctrlPr>
                        </m:sSubPr>
                        <m:e>
                          <m:r>
                            <a:rPr lang="es-ES" sz="2000" b="0" i="1" smtClean="0">
                              <a:latin typeface="Cambria Math" panose="02040503050406030204" pitchFamily="18" charset="0"/>
                            </a:rPr>
                            <m:t>𝐵</m:t>
                          </m:r>
                        </m:e>
                        <m: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𝑐</m:t>
                              </m:r>
                            </m:e>
                            <m:sub>
                              <m:r>
                                <a:rPr lang="es-ES" sz="2000" b="0" i="1" smtClean="0">
                                  <a:latin typeface="Cambria Math" panose="02040503050406030204" pitchFamily="18" charset="0"/>
                                </a:rPr>
                                <m:t>1</m:t>
                              </m:r>
                            </m:sub>
                          </m:sSub>
                        </m:sub>
                      </m:sSub>
                      <m:r>
                        <a:rPr lang="es-AR" sz="2000" i="0">
                          <a:latin typeface="Cambria Math" panose="02040503050406030204" pitchFamily="18" charset="0"/>
                        </a:rPr>
                        <m:t>=</m:t>
                      </m:r>
                      <m:sSub>
                        <m:sSubPr>
                          <m:ctrlPr>
                            <a:rPr lang="es-AR" sz="2000" i="1">
                              <a:latin typeface="Cambria Math" panose="02040503050406030204" pitchFamily="18" charset="0"/>
                            </a:rPr>
                          </m:ctrlPr>
                        </m:sSubPr>
                        <m:e>
                          <m:r>
                            <a:rPr lang="es-ES" sz="2000" i="1">
                              <a:latin typeface="Cambria Math" panose="02040503050406030204" pitchFamily="18" charset="0"/>
                            </a:rPr>
                            <m:t>h</m:t>
                          </m:r>
                        </m:e>
                        <m: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𝑐</m:t>
                              </m:r>
                            </m:e>
                            <m:sub>
                              <m:r>
                                <a:rPr lang="es-ES" sz="2000" i="1">
                                  <a:latin typeface="Cambria Math" panose="02040503050406030204" pitchFamily="18" charset="0"/>
                                </a:rPr>
                                <m:t>1</m:t>
                              </m:r>
                            </m:sub>
                          </m:sSub>
                        </m:sub>
                      </m:sSub>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sSubSup>
                            <m:sSubSupPr>
                              <m:ctrlPr>
                                <a:rPr lang="es-ES" sz="2000" b="0" i="1" smtClean="0">
                                  <a:solidFill>
                                    <a:srgbClr val="836967"/>
                                  </a:solidFill>
                                  <a:latin typeface="Cambria Math" panose="02040503050406030204" pitchFamily="18" charset="0"/>
                                </a:rPr>
                              </m:ctrlPr>
                            </m:sSubSupPr>
                            <m:e>
                              <m:r>
                                <a:rPr lang="es-ES" sz="2000" b="0" i="1" smtClean="0">
                                  <a:solidFill>
                                    <a:srgbClr val="836967"/>
                                  </a:solidFill>
                                  <a:latin typeface="Cambria Math" panose="02040503050406030204" pitchFamily="18" charset="0"/>
                                </a:rPr>
                                <m:t>𝑈</m:t>
                              </m:r>
                            </m:e>
                            <m:sub>
                              <m:sSub>
                                <m:sSubPr>
                                  <m:ctrlPr>
                                    <a:rPr lang="es-ES" sz="2000" b="0" i="1" smtClean="0">
                                      <a:solidFill>
                                        <a:srgbClr val="836967"/>
                                      </a:solidFill>
                                      <a:latin typeface="Cambria Math" panose="02040503050406030204" pitchFamily="18" charset="0"/>
                                    </a:rPr>
                                  </m:ctrlPr>
                                </m:sSubPr>
                                <m:e>
                                  <m:r>
                                    <a:rPr lang="es-ES" sz="2000" b="0" i="1" smtClean="0">
                                      <a:solidFill>
                                        <a:srgbClr val="836967"/>
                                      </a:solidFill>
                                      <a:latin typeface="Cambria Math" panose="02040503050406030204" pitchFamily="18" charset="0"/>
                                    </a:rPr>
                                    <m:t>𝑐</m:t>
                                  </m:r>
                                </m:e>
                                <m:sub>
                                  <m:r>
                                    <a:rPr lang="es-ES" sz="2000" b="0" i="1" smtClean="0">
                                      <a:solidFill>
                                        <a:srgbClr val="836967"/>
                                      </a:solidFill>
                                      <a:latin typeface="Cambria Math" panose="02040503050406030204" pitchFamily="18" charset="0"/>
                                    </a:rPr>
                                    <m:t>1</m:t>
                                  </m:r>
                                </m:sub>
                              </m:sSub>
                            </m:sub>
                            <m:sup>
                              <m:r>
                                <a:rPr lang="es-ES" sz="2000" b="0" i="1" smtClean="0">
                                  <a:solidFill>
                                    <a:srgbClr val="836967"/>
                                  </a:solidFill>
                                  <a:latin typeface="Cambria Math" panose="02040503050406030204" pitchFamily="18" charset="0"/>
                                </a:rPr>
                                <m:t>2</m:t>
                              </m:r>
                            </m:sup>
                          </m:sSubSup>
                        </m:num>
                        <m:den>
                          <m:r>
                            <a:rPr lang="es-AR" sz="2000" i="0">
                              <a:latin typeface="Cambria Math" panose="02040503050406030204" pitchFamily="18" charset="0"/>
                            </a:rPr>
                            <m:t>2</m:t>
                          </m:r>
                          <m:r>
                            <a:rPr lang="es-AR" sz="2000" i="1">
                              <a:latin typeface="Cambria Math" panose="02040503050406030204" pitchFamily="18" charset="0"/>
                            </a:rPr>
                            <m:t>𝑔</m:t>
                          </m:r>
                        </m:den>
                      </m:f>
                      <m:r>
                        <a:rPr lang="es-AR" sz="2000" i="0">
                          <a:latin typeface="Cambria Math" panose="02040503050406030204" pitchFamily="18" charset="0"/>
                        </a:rPr>
                        <m:t>=1.18</m:t>
                      </m:r>
                      <m:r>
                        <a:rPr lang="es-ES" sz="2000" b="0" i="1"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m:t>
                      </m:r>
                      <m:f>
                        <m:fPr>
                          <m:ctrlPr>
                            <a:rPr lang="es-AR" sz="2000" i="1">
                              <a:solidFill>
                                <a:srgbClr val="836967"/>
                              </a:solidFill>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r>
                                    <a:rPr lang="es-AR" sz="2000" i="0">
                                      <a:latin typeface="Cambria Math" panose="02040503050406030204" pitchFamily="18" charset="0"/>
                                    </a:rPr>
                                    <m:t>3.39</m:t>
                                  </m:r>
                                  <m:f>
                                    <m:fPr>
                                      <m:type m:val="lin"/>
                                      <m:ctrlPr>
                                        <a:rPr lang="es-AR" sz="2000" i="1">
                                          <a:latin typeface="Cambria Math" panose="02040503050406030204" pitchFamily="18" charset="0"/>
                                        </a:rPr>
                                      </m:ctrlPr>
                                    </m:fPr>
                                    <m:num>
                                      <m:r>
                                        <a:rPr lang="es-AR" sz="2000" i="1">
                                          <a:latin typeface="Cambria Math" panose="02040503050406030204" pitchFamily="18" charset="0"/>
                                        </a:rPr>
                                        <m:t>𝑚</m:t>
                                      </m:r>
                                    </m:num>
                                    <m:den>
                                      <m:r>
                                        <a:rPr lang="es-AR" sz="2000" i="1">
                                          <a:latin typeface="Cambria Math" panose="02040503050406030204" pitchFamily="18" charset="0"/>
                                        </a:rPr>
                                        <m:t>𝑠</m:t>
                                      </m:r>
                                    </m:den>
                                  </m:f>
                                </m:e>
                              </m:d>
                            </m:e>
                            <m:sup>
                              <m:r>
                                <a:rPr lang="es-AR" sz="2000" i="0">
                                  <a:latin typeface="Cambria Math" panose="02040503050406030204" pitchFamily="18" charset="0"/>
                                </a:rPr>
                                <m:t>2</m:t>
                              </m:r>
                            </m:sup>
                          </m:sSup>
                        </m:num>
                        <m:den>
                          <m:r>
                            <a:rPr lang="es-AR" sz="2000" i="0">
                              <a:latin typeface="Cambria Math" panose="02040503050406030204" pitchFamily="18" charset="0"/>
                            </a:rPr>
                            <m:t>2</m:t>
                          </m:r>
                          <m:r>
                            <a:rPr lang="es-AR" sz="2000" i="1">
                              <a:latin typeface="Cambria Math" panose="02040503050406030204" pitchFamily="18" charset="0"/>
                            </a:rPr>
                            <m:t>𝑔</m:t>
                          </m:r>
                        </m:den>
                      </m:f>
                      <m:r>
                        <a:rPr lang="es-AR" sz="2000" i="0">
                          <a:latin typeface="Cambria Math" panose="02040503050406030204" pitchFamily="18" charset="0"/>
                        </a:rPr>
                        <m:t>=1.77</m:t>
                      </m:r>
                      <m:r>
                        <a:rPr lang="es-ES" sz="2000" b="0" i="1"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m:t>
                      </m:r>
                      <m:sSub>
                        <m:sSubPr>
                          <m:ctrlPr>
                            <a:rPr lang="es-AR" sz="2000" i="1">
                              <a:latin typeface="Cambria Math" panose="02040503050406030204" pitchFamily="18" charset="0"/>
                            </a:rPr>
                          </m:ctrlPr>
                        </m:sSubPr>
                        <m:e>
                          <m:r>
                            <a:rPr lang="es-ES" sz="2000" i="1">
                              <a:latin typeface="Cambria Math" panose="02040503050406030204" pitchFamily="18" charset="0"/>
                            </a:rPr>
                            <m:t>𝐵</m:t>
                          </m:r>
                        </m:e>
                        <m: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𝑐</m:t>
                              </m:r>
                            </m:e>
                            <m:sub>
                              <m:r>
                                <a:rPr lang="es-ES" sz="2000" i="1">
                                  <a:latin typeface="Cambria Math" panose="02040503050406030204" pitchFamily="18" charset="0"/>
                                </a:rPr>
                                <m:t>1</m:t>
                              </m:r>
                            </m:sub>
                          </m:sSub>
                        </m:sub>
                      </m:sSub>
                      <m:r>
                        <a:rPr lang="es-AR" sz="2000" i="0">
                          <a:latin typeface="Cambria Math" panose="02040503050406030204" pitchFamily="18" charset="0"/>
                        </a:rPr>
                        <m:t>=1.77</m:t>
                      </m:r>
                      <m:r>
                        <a:rPr lang="es-ES" sz="2000" b="0" i="0" smtClean="0">
                          <a:latin typeface="Cambria Math" panose="02040503050406030204" pitchFamily="18" charset="0"/>
                        </a:rPr>
                        <m:t> </m:t>
                      </m:r>
                      <m:r>
                        <a:rPr lang="es-AR" sz="2000" i="1">
                          <a:latin typeface="Cambria Math" panose="02040503050406030204" pitchFamily="18" charset="0"/>
                        </a:rPr>
                        <m:t>𝑚</m:t>
                      </m:r>
                      <m:r>
                        <a:rPr lang="es-ES" sz="2000" b="0" i="1" smtClean="0">
                          <a:latin typeface="Cambria Math" panose="02040503050406030204" pitchFamily="18" charset="0"/>
                        </a:rPr>
                        <m:t>&lt;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𝐵</m:t>
                          </m:r>
                        </m:e>
                        <m:sub>
                          <m:r>
                            <a:rPr lang="es-ES" sz="2000" b="0" i="1" smtClean="0">
                              <a:latin typeface="Cambria Math" panose="02040503050406030204" pitchFamily="18" charset="0"/>
                            </a:rPr>
                            <m:t>2</m:t>
                          </m:r>
                        </m:sub>
                      </m:sSub>
                      <m:r>
                        <a:rPr lang="es-ES" sz="2000" b="0" i="1" smtClean="0">
                          <a:latin typeface="Cambria Math" panose="02040503050406030204" pitchFamily="18" charset="0"/>
                        </a:rPr>
                        <m:t>=1.93 </m:t>
                      </m:r>
                      <m:r>
                        <a:rPr lang="es-ES" sz="2000" b="0" i="1" smtClean="0">
                          <a:latin typeface="Cambria Math" panose="02040503050406030204" pitchFamily="18" charset="0"/>
                        </a:rPr>
                        <m:t>𝑚</m:t>
                      </m:r>
                    </m:oMath>
                  </m:oMathPara>
                </a14:m>
                <a:endParaRPr lang="es-AR" sz="2000" dirty="0"/>
              </a:p>
            </p:txBody>
          </p:sp>
        </mc:Choice>
        <mc:Fallback xmlns="">
          <p:sp>
            <p:nvSpPr>
              <p:cNvPr id="9" name="CuadroTexto 8">
                <a:extLst>
                  <a:ext uri="{FF2B5EF4-FFF2-40B4-BE49-F238E27FC236}">
                    <a16:creationId xmlns:a16="http://schemas.microsoft.com/office/drawing/2014/main" id="{6B45E5B3-950C-DEDB-6351-6B8060ED7DFB}"/>
                  </a:ext>
                </a:extLst>
              </p:cNvPr>
              <p:cNvSpPr txBox="1">
                <a:spLocks noRot="1" noChangeAspect="1" noMove="1" noResize="1" noEditPoints="1" noAdjustHandles="1" noChangeArrowheads="1" noChangeShapeType="1" noTextEdit="1"/>
              </p:cNvSpPr>
              <p:nvPr/>
            </p:nvSpPr>
            <p:spPr>
              <a:xfrm>
                <a:off x="1271464" y="4734660"/>
                <a:ext cx="9361899" cy="774507"/>
              </a:xfrm>
              <a:prstGeom prst="rect">
                <a:avLst/>
              </a:prstGeom>
              <a:blipFill>
                <a:blip r:embed="rId10"/>
                <a:stretch>
                  <a:fillRect/>
                </a:stretch>
              </a:blipFill>
            </p:spPr>
            <p:txBody>
              <a:bodyPr/>
              <a:lstStyle/>
              <a:p>
                <a:r>
                  <a:rPr lang="es-AR">
                    <a:noFill/>
                  </a:rPr>
                  <a:t> </a:t>
                </a:r>
              </a:p>
            </p:txBody>
          </p:sp>
        </mc:Fallback>
      </mc:AlternateContent>
      <p:sp>
        <p:nvSpPr>
          <p:cNvPr id="12" name="8 CuadroTexto">
            <a:extLst>
              <a:ext uri="{FF2B5EF4-FFF2-40B4-BE49-F238E27FC236}">
                <a16:creationId xmlns:a16="http://schemas.microsoft.com/office/drawing/2014/main" id="{BF9E6462-BCB1-5DC1-2305-3275FC7C941E}"/>
              </a:ext>
            </a:extLst>
          </p:cNvPr>
          <p:cNvSpPr txBox="1"/>
          <p:nvPr/>
        </p:nvSpPr>
        <p:spPr>
          <a:xfrm>
            <a:off x="357335" y="5723964"/>
            <a:ext cx="11453334" cy="369332"/>
          </a:xfrm>
          <a:prstGeom prst="rect">
            <a:avLst/>
          </a:prstGeom>
          <a:noFill/>
        </p:spPr>
        <p:txBody>
          <a:bodyPr wrap="square" rtlCol="0">
            <a:spAutoFit/>
          </a:bodyPr>
          <a:lstStyle/>
          <a:p>
            <a:pPr algn="just" hangingPunct="0"/>
            <a:r>
              <a:rPr lang="es-ES" sz="1800" dirty="0">
                <a:effectLst/>
                <a:latin typeface="Arial" panose="020B0604020202020204" pitchFamily="34" charset="0"/>
                <a:ea typeface="Times New Roman" panose="02020603050405020304" pitchFamily="18" charset="0"/>
                <a:cs typeface="Times New Roman" panose="02020603050405020304" pitchFamily="18" charset="0"/>
              </a:rPr>
              <a:t>Para este caso el B</a:t>
            </a:r>
            <a:r>
              <a:rPr lang="es-ES"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 1,93 m es mayor que el B</a:t>
            </a:r>
            <a:r>
              <a:rPr lang="es-ES" sz="1800" baseline="-25000" dirty="0">
                <a:effectLst/>
                <a:latin typeface="Arial" panose="020B0604020202020204" pitchFamily="34" charset="0"/>
                <a:ea typeface="Times New Roman" panose="02020603050405020304" pitchFamily="18" charset="0"/>
                <a:cs typeface="Times New Roman" panose="02020603050405020304" pitchFamily="18" charset="0"/>
              </a:rPr>
              <a:t>c1</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 1,77 m, no se forma resalto.</a:t>
            </a:r>
            <a:endParaRPr lang="es-A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46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sp>
        <p:nvSpPr>
          <p:cNvPr id="10" name="8 CuadroTexto"/>
          <p:cNvSpPr txBox="1"/>
          <p:nvPr/>
        </p:nvSpPr>
        <p:spPr>
          <a:xfrm>
            <a:off x="369333" y="2389050"/>
            <a:ext cx="11453334" cy="646331"/>
          </a:xfrm>
          <a:prstGeom prst="rect">
            <a:avLst/>
          </a:prstGeom>
          <a:noFill/>
        </p:spPr>
        <p:txBody>
          <a:bodyPr wrap="square" rtlCol="0">
            <a:spAutoFit/>
          </a:bodyPr>
          <a:lstStyle/>
          <a:p>
            <a:pPr algn="just" hangingPunct="0"/>
            <a:r>
              <a:rPr lang="es-ES" sz="1800" dirty="0">
                <a:latin typeface="Arial" panose="020B0604020202020204" pitchFamily="34" charset="0"/>
                <a:ea typeface="Times New Roman" panose="02020603050405020304" pitchFamily="18" charset="0"/>
                <a:cs typeface="Times New Roman" panose="02020603050405020304" pitchFamily="18" charset="0"/>
              </a:rPr>
              <a:t>U</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na de las hipótesis en el cálculo de los vertederos laterales es que </a:t>
            </a:r>
            <a:r>
              <a:rPr lang="es-ES" sz="1800" dirty="0" err="1">
                <a:effectLst/>
                <a:latin typeface="Arial" panose="020B0604020202020204" pitchFamily="34" charset="0"/>
                <a:ea typeface="Times New Roman" panose="02020603050405020304" pitchFamily="18" charset="0"/>
                <a:cs typeface="Times New Roman" panose="02020603050405020304" pitchFamily="18" charset="0"/>
              </a:rPr>
              <a:t>J</a:t>
            </a:r>
            <a:r>
              <a:rPr lang="es-ES" sz="1800" dirty="0" err="1">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sz="18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y si ambos valores son pequeños significa que los Bernoulli permanecen constantes, o sea que; B</a:t>
            </a:r>
            <a:r>
              <a:rPr lang="es-ES" sz="1800" baseline="-25000" dirty="0">
                <a:effectLst/>
                <a:latin typeface="Arial" panose="020B0604020202020204" pitchFamily="34" charset="0"/>
                <a:ea typeface="Times New Roman" panose="02020603050405020304" pitchFamily="18" charset="0"/>
                <a:cs typeface="Times New Roman" panose="02020603050405020304" pitchFamily="18" charset="0"/>
              </a:rPr>
              <a:t>1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B</a:t>
            </a:r>
            <a:r>
              <a:rPr lang="es-ES"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A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4C2CB9-865D-7CE2-08FC-D3AE72849D57}"/>
              </a:ext>
            </a:extLst>
          </p:cNvPr>
          <p:cNvSpPr txBox="1"/>
          <p:nvPr/>
        </p:nvSpPr>
        <p:spPr>
          <a:xfrm>
            <a:off x="4943872" y="1925501"/>
            <a:ext cx="3683525"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 H</a:t>
            </a:r>
            <a:r>
              <a:rPr kumimoji="0" lang="es-AR" altLang="es-AR" sz="22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1</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p:sp>
        <p:nvSpPr>
          <p:cNvPr id="12" name="8 CuadroTexto">
            <a:extLst>
              <a:ext uri="{FF2B5EF4-FFF2-40B4-BE49-F238E27FC236}">
                <a16:creationId xmlns:a16="http://schemas.microsoft.com/office/drawing/2014/main" id="{BF9E6462-BCB1-5DC1-2305-3275FC7C941E}"/>
              </a:ext>
            </a:extLst>
          </p:cNvPr>
          <p:cNvSpPr txBox="1"/>
          <p:nvPr/>
        </p:nvSpPr>
        <p:spPr>
          <a:xfrm>
            <a:off x="369333" y="4075452"/>
            <a:ext cx="5294619" cy="923330"/>
          </a:xfrm>
          <a:prstGeom prst="rect">
            <a:avLst/>
          </a:prstGeom>
          <a:noFill/>
        </p:spPr>
        <p:txBody>
          <a:bodyPr wrap="square" rtlCol="0">
            <a:spAutoFit/>
          </a:bodyPr>
          <a:lstStyle/>
          <a:p>
            <a:pPr algn="just" hangingPunct="0"/>
            <a:r>
              <a:rPr lang="es-ES" sz="1800" dirty="0">
                <a:effectLst/>
                <a:latin typeface="Arial" panose="020B0604020202020204" pitchFamily="34" charset="0"/>
                <a:ea typeface="Times New Roman" panose="02020603050405020304" pitchFamily="18" charset="0"/>
                <a:cs typeface="Times New Roman" panose="02020603050405020304" pitchFamily="18" charset="0"/>
              </a:rPr>
              <a:t>Ecuación que se resuelve por iteraciones sucesivas de la siguiente manera, para el cálculo de H</a:t>
            </a:r>
            <a:r>
              <a:rPr lang="es-ES" sz="1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A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E4D89013-2A83-075A-B5B9-C636DED3F9E2}"/>
                  </a:ext>
                </a:extLst>
              </p:cNvPr>
              <p:cNvSpPr txBox="1"/>
              <p:nvPr/>
            </p:nvSpPr>
            <p:spPr>
              <a:xfrm>
                <a:off x="541395" y="3104627"/>
                <a:ext cx="7675420" cy="8360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200" i="1" smtClean="0">
                              <a:solidFill>
                                <a:srgbClr val="836967"/>
                              </a:solidFill>
                              <a:latin typeface="Cambria Math" panose="02040503050406030204" pitchFamily="18" charset="0"/>
                            </a:rPr>
                          </m:ctrlPr>
                        </m:sSubPr>
                        <m:e>
                          <m:r>
                            <a:rPr lang="es-AR" sz="2200" i="1">
                              <a:latin typeface="Cambria Math" panose="02040503050406030204" pitchFamily="18" charset="0"/>
                            </a:rPr>
                            <m:t>𝐵</m:t>
                          </m:r>
                        </m:e>
                        <m:sub>
                          <m:r>
                            <a:rPr lang="es-AR" sz="2200" i="0">
                              <a:latin typeface="Cambria Math" panose="02040503050406030204" pitchFamily="18" charset="0"/>
                            </a:rPr>
                            <m:t>1</m:t>
                          </m:r>
                        </m:sub>
                      </m:sSub>
                      <m:r>
                        <a:rPr lang="es-AR" sz="2200" i="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𝐻</m:t>
                          </m:r>
                        </m:e>
                        <m:sub>
                          <m:r>
                            <a:rPr lang="es-AR" sz="2200" i="0">
                              <a:latin typeface="Cambria Math" panose="02040503050406030204" pitchFamily="18" charset="0"/>
                            </a:rPr>
                            <m:t>1</m:t>
                          </m:r>
                        </m:sub>
                      </m:sSub>
                      <m:r>
                        <a:rPr lang="es-AR" sz="2200" i="0">
                          <a:latin typeface="Cambria Math" panose="02040503050406030204" pitchFamily="18" charset="0"/>
                        </a:rPr>
                        <m:t>+</m:t>
                      </m:r>
                      <m:f>
                        <m:fPr>
                          <m:ctrlPr>
                            <a:rPr lang="es-AR" sz="2200" i="1">
                              <a:solidFill>
                                <a:srgbClr val="836967"/>
                              </a:solidFill>
                              <a:latin typeface="Cambria Math" panose="02040503050406030204" pitchFamily="18" charset="0"/>
                            </a:rPr>
                          </m:ctrlPr>
                        </m:fPr>
                        <m:num>
                          <m:sSubSup>
                            <m:sSubSupPr>
                              <m:ctrlPr>
                                <a:rPr lang="es-AR" sz="2200" i="1">
                                  <a:solidFill>
                                    <a:srgbClr val="836967"/>
                                  </a:solidFill>
                                  <a:latin typeface="Cambria Math" panose="02040503050406030204" pitchFamily="18" charset="0"/>
                                </a:rPr>
                              </m:ctrlPr>
                            </m:sSubSupPr>
                            <m:e>
                              <m:r>
                                <a:rPr lang="es-AR" sz="2200" i="1">
                                  <a:latin typeface="Cambria Math" panose="02040503050406030204" pitchFamily="18" charset="0"/>
                                </a:rPr>
                                <m:t>𝑈</m:t>
                              </m:r>
                            </m:e>
                            <m:sub>
                              <m:r>
                                <a:rPr lang="es-AR" sz="2200" i="0">
                                  <a:latin typeface="Cambria Math" panose="02040503050406030204" pitchFamily="18" charset="0"/>
                                </a:rPr>
                                <m:t>1</m:t>
                              </m:r>
                            </m:sub>
                            <m:sup>
                              <m:r>
                                <a:rPr lang="es-AR" sz="2200" i="0">
                                  <a:latin typeface="Cambria Math" panose="02040503050406030204" pitchFamily="18" charset="0"/>
                                </a:rPr>
                                <m:t>2</m:t>
                              </m:r>
                            </m:sup>
                          </m:sSubSup>
                        </m:num>
                        <m:den>
                          <m:r>
                            <a:rPr lang="es-AR" sz="2200" i="0">
                              <a:latin typeface="Cambria Math" panose="02040503050406030204" pitchFamily="18" charset="0"/>
                            </a:rPr>
                            <m:t>2</m:t>
                          </m:r>
                          <m:r>
                            <a:rPr lang="es-AR" sz="2200" i="1">
                              <a:latin typeface="Cambria Math" panose="02040503050406030204" pitchFamily="18" charset="0"/>
                            </a:rPr>
                            <m:t>𝑔</m:t>
                          </m:r>
                        </m:den>
                      </m:f>
                      <m:r>
                        <a:rPr lang="es-AR" sz="2200" i="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𝐵</m:t>
                          </m:r>
                        </m:e>
                        <m:sub>
                          <m:r>
                            <a:rPr lang="es-AR" sz="2200" i="0">
                              <a:latin typeface="Cambria Math" panose="02040503050406030204" pitchFamily="18" charset="0"/>
                            </a:rPr>
                            <m:t>2</m:t>
                          </m:r>
                        </m:sub>
                      </m:sSub>
                      <m:r>
                        <a:rPr lang="es-AR" sz="2200" i="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𝐵</m:t>
                          </m:r>
                        </m:e>
                        <m:sub>
                          <m:r>
                            <a:rPr lang="es-AR" sz="2200" i="0">
                              <a:latin typeface="Cambria Math" panose="02040503050406030204" pitchFamily="18" charset="0"/>
                            </a:rPr>
                            <m:t>2</m:t>
                          </m:r>
                        </m:sub>
                      </m:sSub>
                      <m:r>
                        <a:rPr lang="es-AR" sz="2200" i="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𝐻</m:t>
                          </m:r>
                        </m:e>
                        <m:sub>
                          <m:r>
                            <a:rPr lang="es-AR" sz="2200" i="0">
                              <a:latin typeface="Cambria Math" panose="02040503050406030204" pitchFamily="18" charset="0"/>
                            </a:rPr>
                            <m:t>1</m:t>
                          </m:r>
                        </m:sub>
                      </m:sSub>
                      <m:r>
                        <a:rPr lang="es-AR" sz="2200" i="0">
                          <a:latin typeface="Cambria Math" panose="02040503050406030204" pitchFamily="18" charset="0"/>
                        </a:rPr>
                        <m:t>+</m:t>
                      </m:r>
                      <m:f>
                        <m:fPr>
                          <m:ctrlPr>
                            <a:rPr lang="es-AR" sz="2200" i="1">
                              <a:solidFill>
                                <a:srgbClr val="836967"/>
                              </a:solidFill>
                              <a:latin typeface="Cambria Math" panose="02040503050406030204" pitchFamily="18" charset="0"/>
                            </a:rPr>
                          </m:ctrlPr>
                        </m:fPr>
                        <m:num>
                          <m:sSup>
                            <m:sSupPr>
                              <m:ctrlPr>
                                <a:rPr lang="es-AR" sz="2200" i="1">
                                  <a:solidFill>
                                    <a:srgbClr val="836967"/>
                                  </a:solidFill>
                                  <a:latin typeface="Cambria Math" panose="02040503050406030204" pitchFamily="18" charset="0"/>
                                </a:rPr>
                              </m:ctrlPr>
                            </m:sSupPr>
                            <m:e>
                              <m:r>
                                <a:rPr lang="es-AR" sz="2200" i="1">
                                  <a:latin typeface="Cambria Math" panose="02040503050406030204" pitchFamily="18" charset="0"/>
                                </a:rPr>
                                <m:t>𝑄</m:t>
                              </m:r>
                            </m:e>
                            <m:sup>
                              <m:r>
                                <a:rPr lang="es-AR" sz="2200" i="0">
                                  <a:latin typeface="Cambria Math" panose="02040503050406030204" pitchFamily="18" charset="0"/>
                                </a:rPr>
                                <m:t>2</m:t>
                              </m:r>
                            </m:sup>
                          </m:sSup>
                        </m:num>
                        <m:den>
                          <m:sSup>
                            <m:sSupPr>
                              <m:ctrlPr>
                                <a:rPr lang="es-AR" sz="2200" i="1">
                                  <a:solidFill>
                                    <a:srgbClr val="836967"/>
                                  </a:solidFill>
                                  <a:latin typeface="Cambria Math" panose="02040503050406030204" pitchFamily="18" charset="0"/>
                                </a:rPr>
                              </m:ctrlPr>
                            </m:sSupPr>
                            <m:e>
                              <m:d>
                                <m:dPr>
                                  <m:ctrlPr>
                                    <a:rPr lang="es-AR" sz="2200" i="1">
                                      <a:solidFill>
                                        <a:srgbClr val="836967"/>
                                      </a:solidFill>
                                      <a:latin typeface="Cambria Math" panose="02040503050406030204" pitchFamily="18" charset="0"/>
                                    </a:rPr>
                                  </m:ctrlPr>
                                </m:dPr>
                                <m:e>
                                  <m:r>
                                    <a:rPr lang="es-AR" sz="2200" i="1">
                                      <a:latin typeface="Cambria Math" panose="02040503050406030204" pitchFamily="18" charset="0"/>
                                    </a:rPr>
                                    <m:t>𝑏</m:t>
                                  </m:r>
                                  <m:r>
                                    <a:rPr lang="es-ES" sz="2200" b="0" i="0" smtClean="0">
                                      <a:latin typeface="Cambria Math" panose="02040503050406030204" pitchFamily="18" charset="0"/>
                                    </a:rPr>
                                    <m:t>·</m:t>
                                  </m:r>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𝐻</m:t>
                                      </m:r>
                                    </m:e>
                                    <m:sub>
                                      <m:r>
                                        <a:rPr lang="es-AR" sz="2200" i="0">
                                          <a:latin typeface="Cambria Math" panose="02040503050406030204" pitchFamily="18" charset="0"/>
                                        </a:rPr>
                                        <m:t>1</m:t>
                                      </m:r>
                                    </m:sub>
                                  </m:sSub>
                                </m:e>
                              </m:d>
                            </m:e>
                            <m:sup>
                              <m:r>
                                <a:rPr lang="es-AR" sz="2200" i="0">
                                  <a:latin typeface="Cambria Math" panose="02040503050406030204" pitchFamily="18" charset="0"/>
                                </a:rPr>
                                <m:t>2</m:t>
                              </m:r>
                            </m:sup>
                          </m:sSup>
                          <m:r>
                            <a:rPr lang="es-ES" sz="2200" b="0" i="0" smtClean="0">
                              <a:latin typeface="Cambria Math" panose="02040503050406030204" pitchFamily="18" charset="0"/>
                            </a:rPr>
                            <m:t>·</m:t>
                          </m:r>
                          <m:r>
                            <a:rPr lang="es-AR" sz="2200" i="0">
                              <a:latin typeface="Cambria Math" panose="02040503050406030204" pitchFamily="18" charset="0"/>
                            </a:rPr>
                            <m:t>2</m:t>
                          </m:r>
                          <m:r>
                            <a:rPr lang="es-AR" sz="2200" i="1">
                              <a:latin typeface="Cambria Math" panose="02040503050406030204" pitchFamily="18" charset="0"/>
                            </a:rPr>
                            <m:t>𝑔</m:t>
                          </m:r>
                        </m:den>
                      </m:f>
                      <m:r>
                        <a:rPr lang="es-AR" sz="2200" i="0">
                          <a:latin typeface="Cambria Math" panose="02040503050406030204" pitchFamily="18" charset="0"/>
                        </a:rPr>
                        <m:t>=1.93</m:t>
                      </m:r>
                      <m:r>
                        <a:rPr lang="es-ES" sz="2200" b="0" i="0" smtClean="0">
                          <a:latin typeface="Cambria Math" panose="02040503050406030204" pitchFamily="18" charset="0"/>
                        </a:rPr>
                        <m:t> </m:t>
                      </m:r>
                      <m:r>
                        <a:rPr lang="es-AR" sz="2200" i="1">
                          <a:latin typeface="Cambria Math" panose="02040503050406030204" pitchFamily="18" charset="0"/>
                        </a:rPr>
                        <m:t>𝑚</m:t>
                      </m:r>
                    </m:oMath>
                  </m:oMathPara>
                </a14:m>
                <a:endParaRPr lang="es-AR" sz="2200" dirty="0"/>
              </a:p>
            </p:txBody>
          </p:sp>
        </mc:Choice>
        <mc:Fallback xmlns="">
          <p:sp>
            <p:nvSpPr>
              <p:cNvPr id="2" name="CuadroTexto 1">
                <a:extLst>
                  <a:ext uri="{FF2B5EF4-FFF2-40B4-BE49-F238E27FC236}">
                    <a16:creationId xmlns:a16="http://schemas.microsoft.com/office/drawing/2014/main" id="{E4D89013-2A83-075A-B5B9-C636DED3F9E2}"/>
                  </a:ext>
                </a:extLst>
              </p:cNvPr>
              <p:cNvSpPr txBox="1">
                <a:spLocks noRot="1" noChangeAspect="1" noMove="1" noResize="1" noEditPoints="1" noAdjustHandles="1" noChangeArrowheads="1" noChangeShapeType="1" noTextEdit="1"/>
              </p:cNvSpPr>
              <p:nvPr/>
            </p:nvSpPr>
            <p:spPr>
              <a:xfrm>
                <a:off x="541395" y="3104627"/>
                <a:ext cx="7675420" cy="836063"/>
              </a:xfrm>
              <a:prstGeom prst="rect">
                <a:avLst/>
              </a:prstGeom>
              <a:blipFill>
                <a:blip r:embed="rId8"/>
                <a:stretch>
                  <a:fillRect/>
                </a:stretch>
              </a:blipFill>
            </p:spPr>
            <p:txBody>
              <a:bodyPr/>
              <a:lstStyle/>
              <a:p>
                <a:r>
                  <a:rPr lang="es-AR">
                    <a:noFill/>
                  </a:rPr>
                  <a:t> </a:t>
                </a:r>
              </a:p>
            </p:txBody>
          </p:sp>
        </mc:Fallback>
      </mc:AlternateContent>
      <p:graphicFrame>
        <p:nvGraphicFramePr>
          <p:cNvPr id="13" name="Tabla 12">
            <a:extLst>
              <a:ext uri="{FF2B5EF4-FFF2-40B4-BE49-F238E27FC236}">
                <a16:creationId xmlns:a16="http://schemas.microsoft.com/office/drawing/2014/main" id="{3B982637-4D32-C44E-75A2-6E636E93F5FA}"/>
              </a:ext>
            </a:extLst>
          </p:cNvPr>
          <p:cNvGraphicFramePr>
            <a:graphicFrameLocks noGrp="1"/>
          </p:cNvGraphicFramePr>
          <p:nvPr>
            <p:extLst>
              <p:ext uri="{D42A27DB-BD31-4B8C-83A1-F6EECF244321}">
                <p14:modId xmlns:p14="http://schemas.microsoft.com/office/powerpoint/2010/main" val="1400031317"/>
              </p:ext>
            </p:extLst>
          </p:nvPr>
        </p:nvGraphicFramePr>
        <p:xfrm>
          <a:off x="8256240" y="3282764"/>
          <a:ext cx="3394365" cy="3051951"/>
        </p:xfrm>
        <a:graphic>
          <a:graphicData uri="http://schemas.openxmlformats.org/drawingml/2006/table">
            <a:tbl>
              <a:tblPr>
                <a:tableStyleId>{5C22544A-7EE6-4342-B048-85BDC9FD1C3A}</a:tableStyleId>
              </a:tblPr>
              <a:tblGrid>
                <a:gridCol w="1131455">
                  <a:extLst>
                    <a:ext uri="{9D8B030D-6E8A-4147-A177-3AD203B41FA5}">
                      <a16:colId xmlns:a16="http://schemas.microsoft.com/office/drawing/2014/main" val="2831904108"/>
                    </a:ext>
                  </a:extLst>
                </a:gridCol>
                <a:gridCol w="1131455">
                  <a:extLst>
                    <a:ext uri="{9D8B030D-6E8A-4147-A177-3AD203B41FA5}">
                      <a16:colId xmlns:a16="http://schemas.microsoft.com/office/drawing/2014/main" val="967200817"/>
                    </a:ext>
                  </a:extLst>
                </a:gridCol>
                <a:gridCol w="1131455">
                  <a:extLst>
                    <a:ext uri="{9D8B030D-6E8A-4147-A177-3AD203B41FA5}">
                      <a16:colId xmlns:a16="http://schemas.microsoft.com/office/drawing/2014/main" val="583989849"/>
                    </a:ext>
                  </a:extLst>
                </a:gridCol>
              </a:tblGrid>
              <a:tr h="593549">
                <a:tc>
                  <a:txBody>
                    <a:bodyPr/>
                    <a:lstStyle/>
                    <a:p>
                      <a:pPr algn="ctr" fontAlgn="ctr"/>
                      <a:r>
                        <a:rPr lang="es-ES" sz="1800" u="none" strike="noStrike" dirty="0">
                          <a:effectLst/>
                        </a:rPr>
                        <a:t>H</a:t>
                      </a:r>
                      <a:r>
                        <a:rPr lang="es-ES" sz="1800" u="none" strike="noStrike" baseline="-25000" dirty="0">
                          <a:effectLst/>
                        </a:rPr>
                        <a:t>1</a:t>
                      </a:r>
                      <a:r>
                        <a:rPr lang="es-ES" sz="1800" u="none" strike="noStrike" dirty="0">
                          <a:effectLst/>
                        </a:rPr>
                        <a:t> (m)</a:t>
                      </a:r>
                      <a:endParaRPr lang="es-AR"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800" u="none" strike="noStrike" dirty="0">
                          <a:effectLst/>
                        </a:rPr>
                        <a:t>U</a:t>
                      </a:r>
                      <a:r>
                        <a:rPr lang="es-ES" sz="1800" u="none" strike="noStrike" baseline="-25000" dirty="0">
                          <a:effectLst/>
                        </a:rPr>
                        <a:t>1</a:t>
                      </a:r>
                      <a:r>
                        <a:rPr lang="es-ES" sz="1800" u="none" strike="noStrike" dirty="0">
                          <a:effectLst/>
                        </a:rPr>
                        <a:t> (m/s)</a:t>
                      </a:r>
                      <a:endParaRPr lang="es-AR"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800" u="none" strike="noStrike" dirty="0">
                          <a:effectLst/>
                        </a:rPr>
                        <a:t>B</a:t>
                      </a:r>
                      <a:r>
                        <a:rPr lang="es-ES" sz="1800" u="none" strike="noStrike" baseline="-25000" dirty="0">
                          <a:effectLst/>
                        </a:rPr>
                        <a:t>1</a:t>
                      </a:r>
                      <a:r>
                        <a:rPr lang="es-ES" sz="1800" u="none" strike="noStrike" dirty="0">
                          <a:effectLst/>
                        </a:rPr>
                        <a:t>(m)</a:t>
                      </a:r>
                      <a:endParaRPr lang="es-AR"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889786"/>
                  </a:ext>
                </a:extLst>
              </a:tr>
              <a:tr h="304385">
                <a:tc>
                  <a:txBody>
                    <a:bodyPr/>
                    <a:lstStyle/>
                    <a:p>
                      <a:pPr algn="ctr" fontAlgn="b"/>
                      <a:r>
                        <a:rPr lang="es-AR" sz="1800" u="none" strike="noStrike">
                          <a:effectLst/>
                        </a:rPr>
                        <a:t>0.50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8.00</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3.77</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960192"/>
                  </a:ext>
                </a:extLst>
              </a:tr>
              <a:tr h="304385">
                <a:tc>
                  <a:txBody>
                    <a:bodyPr/>
                    <a:lstStyle/>
                    <a:p>
                      <a:pPr algn="ctr" fontAlgn="b"/>
                      <a:r>
                        <a:rPr lang="es-AR" sz="1800" u="none" strike="noStrike">
                          <a:effectLst/>
                        </a:rPr>
                        <a:t>0.70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5.71</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2.37</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2680965"/>
                  </a:ext>
                </a:extLst>
              </a:tr>
              <a:tr h="304385">
                <a:tc>
                  <a:txBody>
                    <a:bodyPr/>
                    <a:lstStyle/>
                    <a:p>
                      <a:pPr algn="ctr" fontAlgn="b"/>
                      <a:r>
                        <a:rPr lang="es-AR" sz="1800" u="none" strike="noStrike">
                          <a:effectLst/>
                        </a:rPr>
                        <a:t>0.90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4.44</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1.91</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290268"/>
                  </a:ext>
                </a:extLst>
              </a:tr>
              <a:tr h="304385">
                <a:tc>
                  <a:txBody>
                    <a:bodyPr/>
                    <a:lstStyle/>
                    <a:p>
                      <a:pPr algn="ctr" fontAlgn="b"/>
                      <a:r>
                        <a:rPr lang="es-AR" sz="1800" u="none" strike="noStrike">
                          <a:effectLst/>
                        </a:rPr>
                        <a:t>1.10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3.64</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1.77</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606601"/>
                  </a:ext>
                </a:extLst>
              </a:tr>
              <a:tr h="304385">
                <a:tc>
                  <a:txBody>
                    <a:bodyPr/>
                    <a:lstStyle/>
                    <a:p>
                      <a:pPr algn="ctr" fontAlgn="b"/>
                      <a:r>
                        <a:rPr lang="es-AR" sz="1800" u="none" strike="noStrike">
                          <a:effectLst/>
                        </a:rPr>
                        <a:t>1.30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3.08</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1.78</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287929"/>
                  </a:ext>
                </a:extLst>
              </a:tr>
              <a:tr h="304385">
                <a:tc>
                  <a:txBody>
                    <a:bodyPr/>
                    <a:lstStyle/>
                    <a:p>
                      <a:pPr algn="ctr" fontAlgn="b"/>
                      <a:r>
                        <a:rPr lang="es-AR" sz="1800" u="none" strike="noStrike">
                          <a:effectLst/>
                        </a:rPr>
                        <a:t>1.50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2.67</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1.86</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911168"/>
                  </a:ext>
                </a:extLst>
              </a:tr>
              <a:tr h="327707">
                <a:tc>
                  <a:txBody>
                    <a:bodyPr/>
                    <a:lstStyle/>
                    <a:p>
                      <a:pPr algn="ctr" fontAlgn="b"/>
                      <a:r>
                        <a:rPr lang="es-AR" sz="1800" u="none" strike="noStrike">
                          <a:effectLst/>
                        </a:rPr>
                        <a:t>1.60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2.50</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1.92</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281946"/>
                  </a:ext>
                </a:extLst>
              </a:tr>
              <a:tr h="304385">
                <a:tc>
                  <a:txBody>
                    <a:bodyPr/>
                    <a:lstStyle/>
                    <a:p>
                      <a:pPr algn="ctr" fontAlgn="b"/>
                      <a:r>
                        <a:rPr lang="es-AR" sz="1800" u="none" strike="noStrike">
                          <a:effectLst/>
                        </a:rPr>
                        <a:t>1.62</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rPr>
                        <a:t>2.47</a:t>
                      </a:r>
                      <a:endParaRPr lang="es-A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rPr>
                        <a:t>1.93</a:t>
                      </a:r>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49894"/>
                  </a:ext>
                </a:extLst>
              </a:tr>
            </a:tbl>
          </a:graphicData>
        </a:graphic>
      </p:graphicFrame>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7CC4458E-ACD2-B97B-8C5F-09ED7029D330}"/>
                  </a:ext>
                </a:extLst>
              </p:cNvPr>
              <p:cNvSpPr txBox="1"/>
              <p:nvPr/>
            </p:nvSpPr>
            <p:spPr>
              <a:xfrm>
                <a:off x="1703512" y="5467108"/>
                <a:ext cx="47659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𝑆𝑒</m:t>
                      </m:r>
                      <m:r>
                        <a:rPr lang="es-ES" sz="2400" b="0" i="1" smtClean="0">
                          <a:latin typeface="Cambria Math" panose="02040503050406030204" pitchFamily="18" charset="0"/>
                        </a:rPr>
                        <m:t> </m:t>
                      </m:r>
                      <m:r>
                        <a:rPr lang="es-ES" sz="2400" b="0" i="1" smtClean="0">
                          <a:latin typeface="Cambria Math" panose="02040503050406030204" pitchFamily="18" charset="0"/>
                        </a:rPr>
                        <m:t>𝑡𝑟𝑎𝑏𝑎𝑗𝑎</m:t>
                      </m:r>
                      <m:r>
                        <a:rPr lang="es-ES" sz="2400" b="0" i="1" smtClean="0">
                          <a:latin typeface="Cambria Math" panose="02040503050406030204" pitchFamily="18" charset="0"/>
                        </a:rPr>
                        <m:t> </m:t>
                      </m:r>
                      <m:r>
                        <a:rPr lang="es-ES" sz="2400" b="0" i="1" smtClean="0">
                          <a:latin typeface="Cambria Math" panose="02040503050406030204" pitchFamily="18" charset="0"/>
                        </a:rPr>
                        <m:t>𝑐𝑜𝑛</m:t>
                      </m:r>
                      <m:r>
                        <a:rPr lang="es-ES" sz="2400" b="0" i="1" smtClean="0">
                          <a:latin typeface="Cambria Math" panose="02040503050406030204" pitchFamily="18" charset="0"/>
                        </a:rPr>
                        <m:t> </m:t>
                      </m:r>
                      <m:r>
                        <a:rPr lang="es-AR" sz="2400" i="1" smtClean="0">
                          <a:latin typeface="Cambria Math" panose="02040503050406030204" pitchFamily="18" charset="0"/>
                        </a:rPr>
                        <m:t>𝑄</m:t>
                      </m:r>
                      <m:r>
                        <a:rPr lang="es-ES" sz="2400" b="0" i="1" smtClean="0">
                          <a:latin typeface="Cambria Math" panose="02040503050406030204" pitchFamily="18" charset="0"/>
                        </a:rPr>
                        <m:t>=10 </m:t>
                      </m:r>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𝑚</m:t>
                          </m:r>
                        </m:e>
                        <m:sup>
                          <m:r>
                            <a:rPr lang="es-ES" sz="2400" b="0" i="1" smtClean="0">
                              <a:latin typeface="Cambria Math" panose="02040503050406030204" pitchFamily="18" charset="0"/>
                            </a:rPr>
                            <m:t>3</m:t>
                          </m:r>
                        </m:sup>
                      </m:sSup>
                      <m:r>
                        <a:rPr lang="es-ES" sz="2400" b="0" i="1" smtClean="0">
                          <a:latin typeface="Cambria Math" panose="02040503050406030204" pitchFamily="18" charset="0"/>
                        </a:rPr>
                        <m:t>/</m:t>
                      </m:r>
                      <m:r>
                        <a:rPr lang="es-ES" sz="2400" b="0" i="1" smtClean="0">
                          <a:latin typeface="Cambria Math" panose="02040503050406030204" pitchFamily="18" charset="0"/>
                        </a:rPr>
                        <m:t>𝑠</m:t>
                      </m:r>
                    </m:oMath>
                  </m:oMathPara>
                </a14:m>
                <a:endParaRPr lang="es-AR" sz="2400" dirty="0"/>
              </a:p>
            </p:txBody>
          </p:sp>
        </mc:Choice>
        <mc:Fallback xmlns="">
          <p:sp>
            <p:nvSpPr>
              <p:cNvPr id="14" name="CuadroTexto 13">
                <a:extLst>
                  <a:ext uri="{FF2B5EF4-FFF2-40B4-BE49-F238E27FC236}">
                    <a16:creationId xmlns:a16="http://schemas.microsoft.com/office/drawing/2014/main" id="{7CC4458E-ACD2-B97B-8C5F-09ED7029D330}"/>
                  </a:ext>
                </a:extLst>
              </p:cNvPr>
              <p:cNvSpPr txBox="1">
                <a:spLocks noRot="1" noChangeAspect="1" noMove="1" noResize="1" noEditPoints="1" noAdjustHandles="1" noChangeArrowheads="1" noChangeShapeType="1" noTextEdit="1"/>
              </p:cNvSpPr>
              <p:nvPr/>
            </p:nvSpPr>
            <p:spPr>
              <a:xfrm>
                <a:off x="1703512" y="5467108"/>
                <a:ext cx="4765962" cy="461665"/>
              </a:xfrm>
              <a:prstGeom prst="rect">
                <a:avLst/>
              </a:prstGeom>
              <a:blipFill>
                <a:blip r:embed="rId9"/>
                <a:stretch>
                  <a:fillRect b="-18421"/>
                </a:stretch>
              </a:blipFill>
            </p:spPr>
            <p:txBody>
              <a:bodyPr/>
              <a:lstStyle/>
              <a:p>
                <a:r>
                  <a:rPr lang="es-AR">
                    <a:noFill/>
                  </a:rPr>
                  <a:t> </a:t>
                </a:r>
              </a:p>
            </p:txBody>
          </p:sp>
        </mc:Fallback>
      </mc:AlternateContent>
    </p:spTree>
    <p:extLst>
      <p:ext uri="{BB962C8B-B14F-4D97-AF65-F5344CB8AC3E}">
        <p14:creationId xmlns:p14="http://schemas.microsoft.com/office/powerpoint/2010/main" val="1718913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4C2CB9-865D-7CE2-08FC-D3AE72849D57}"/>
              </a:ext>
            </a:extLst>
          </p:cNvPr>
          <p:cNvSpPr txBox="1"/>
          <p:nvPr/>
        </p:nvSpPr>
        <p:spPr>
          <a:xfrm>
            <a:off x="4943872" y="1925501"/>
            <a:ext cx="3683525"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 h</a:t>
            </a:r>
            <a:r>
              <a:rPr kumimoji="0" lang="es-AR" altLang="es-AR" sz="22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1</a:t>
            </a:r>
            <a:r>
              <a:rPr kumimoji="0" lang="es-AR" altLang="es-AR" sz="2200" b="0" i="0" u="none" strike="noStrike" cap="none" normalizeH="0" dirty="0">
                <a:ln>
                  <a:noFill/>
                </a:ln>
                <a:solidFill>
                  <a:schemeClr val="tx1"/>
                </a:solidFill>
                <a:effectLst/>
                <a:latin typeface="Arial" panose="020B0604020202020204" pitchFamily="34" charset="0"/>
                <a:ea typeface="Times New Roman" panose="02020603050405020304" pitchFamily="18" charset="0"/>
              </a:rPr>
              <a:t> y h</a:t>
            </a:r>
            <a:r>
              <a:rPr kumimoji="0" lang="es-AR" altLang="es-AR" sz="22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rPr>
              <a:t>3</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31C6F9A-3719-5C06-BB78-636039038AB6}"/>
                  </a:ext>
                </a:extLst>
              </p:cNvPr>
              <p:cNvSpPr txBox="1"/>
              <p:nvPr/>
            </p:nvSpPr>
            <p:spPr>
              <a:xfrm>
                <a:off x="3740638" y="2434537"/>
                <a:ext cx="507076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solidFill>
                                <a:srgbClr val="836967"/>
                              </a:solidFill>
                              <a:latin typeface="Cambria Math" panose="02040503050406030204" pitchFamily="18" charset="0"/>
                            </a:rPr>
                          </m:ctrlPr>
                        </m:sSubPr>
                        <m:e>
                          <m:r>
                            <a:rPr lang="es-AR" sz="2000" i="1">
                              <a:latin typeface="Cambria Math" panose="02040503050406030204" pitchFamily="18" charset="0"/>
                            </a:rPr>
                            <m:t>h</m:t>
                          </m:r>
                        </m:e>
                        <m:sub>
                          <m:r>
                            <a:rPr lang="es-AR" sz="2000" i="0">
                              <a:latin typeface="Cambria Math" panose="02040503050406030204" pitchFamily="18" charset="0"/>
                            </a:rPr>
                            <m:t>1</m:t>
                          </m:r>
                        </m:sub>
                      </m:sSub>
                      <m:r>
                        <a:rPr lang="es-AR" sz="2000" i="0">
                          <a:latin typeface="Cambria Math" panose="02040503050406030204" pitchFamily="18" charset="0"/>
                        </a:rPr>
                        <m:t>=</m:t>
                      </m:r>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𝐻</m:t>
                          </m:r>
                        </m:e>
                        <m:sub>
                          <m:r>
                            <a:rPr lang="es-AR" sz="2000" i="0">
                              <a:latin typeface="Cambria Math" panose="02040503050406030204" pitchFamily="18" charset="0"/>
                            </a:rPr>
                            <m:t>1</m:t>
                          </m:r>
                        </m:sub>
                      </m:sSub>
                      <m:r>
                        <a:rPr lang="es-AR" sz="2000" i="0">
                          <a:latin typeface="Cambria Math" panose="02040503050406030204" pitchFamily="18" charset="0"/>
                        </a:rPr>
                        <m:t>−</m:t>
                      </m:r>
                      <m:r>
                        <a:rPr lang="es-AR" sz="2000" i="1">
                          <a:latin typeface="Cambria Math" panose="02040503050406030204" pitchFamily="18" charset="0"/>
                        </a:rPr>
                        <m:t>𝑎</m:t>
                      </m:r>
                      <m:r>
                        <a:rPr lang="es-AR" sz="2000" i="0">
                          <a:latin typeface="Cambria Math" panose="02040503050406030204" pitchFamily="18" charset="0"/>
                        </a:rPr>
                        <m:t>=1.62</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−1.5</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=0.12</m:t>
                      </m:r>
                      <m:r>
                        <a:rPr lang="es-ES" sz="2000" b="0" i="0" smtClean="0">
                          <a:latin typeface="Cambria Math" panose="02040503050406030204" pitchFamily="18" charset="0"/>
                        </a:rPr>
                        <m:t> </m:t>
                      </m:r>
                      <m:r>
                        <a:rPr lang="es-AR" sz="2000" i="1">
                          <a:latin typeface="Cambria Math" panose="02040503050406030204" pitchFamily="18" charset="0"/>
                        </a:rPr>
                        <m:t>𝑚</m:t>
                      </m:r>
                    </m:oMath>
                  </m:oMathPara>
                </a14:m>
                <a:endParaRPr lang="es-AR" sz="2000" dirty="0"/>
              </a:p>
            </p:txBody>
          </p:sp>
        </mc:Choice>
        <mc:Fallback xmlns="">
          <p:sp>
            <p:nvSpPr>
              <p:cNvPr id="3" name="CuadroTexto 2">
                <a:extLst>
                  <a:ext uri="{FF2B5EF4-FFF2-40B4-BE49-F238E27FC236}">
                    <a16:creationId xmlns:a16="http://schemas.microsoft.com/office/drawing/2014/main" id="{431C6F9A-3719-5C06-BB78-636039038AB6}"/>
                  </a:ext>
                </a:extLst>
              </p:cNvPr>
              <p:cNvSpPr txBox="1">
                <a:spLocks noRot="1" noChangeAspect="1" noMove="1" noResize="1" noEditPoints="1" noAdjustHandles="1" noChangeArrowheads="1" noChangeShapeType="1" noTextEdit="1"/>
              </p:cNvSpPr>
              <p:nvPr/>
            </p:nvSpPr>
            <p:spPr>
              <a:xfrm>
                <a:off x="3740638" y="2434537"/>
                <a:ext cx="5070763" cy="400110"/>
              </a:xfrm>
              <a:prstGeom prst="rect">
                <a:avLst/>
              </a:prstGeom>
              <a:blipFill>
                <a:blip r:embed="rId8"/>
                <a:stretch>
                  <a:fillRect b="-151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D11D5A9-DA12-A73E-0200-788944B3F748}"/>
                  </a:ext>
                </a:extLst>
              </p:cNvPr>
              <p:cNvSpPr txBox="1"/>
              <p:nvPr/>
            </p:nvSpPr>
            <p:spPr>
              <a:xfrm>
                <a:off x="3408129" y="2949921"/>
                <a:ext cx="573578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solidFill>
                                <a:srgbClr val="836967"/>
                              </a:solidFill>
                              <a:latin typeface="Cambria Math" panose="02040503050406030204" pitchFamily="18" charset="0"/>
                            </a:rPr>
                          </m:ctrlPr>
                        </m:sSubPr>
                        <m:e>
                          <m:r>
                            <a:rPr lang="es-AR" sz="2000" i="1">
                              <a:latin typeface="Cambria Math" panose="02040503050406030204" pitchFamily="18" charset="0"/>
                            </a:rPr>
                            <m:t>h</m:t>
                          </m:r>
                        </m:e>
                        <m:sub>
                          <m:r>
                            <a:rPr lang="es-AR" sz="2000" i="0">
                              <a:latin typeface="Cambria Math" panose="02040503050406030204" pitchFamily="18" charset="0"/>
                            </a:rPr>
                            <m:t>3</m:t>
                          </m:r>
                        </m:sub>
                      </m:sSub>
                      <m:r>
                        <a:rPr lang="es-AR" sz="2000" i="0">
                          <a:latin typeface="Cambria Math" panose="02040503050406030204" pitchFamily="18" charset="0"/>
                        </a:rPr>
                        <m:t>=</m:t>
                      </m:r>
                      <m:r>
                        <a:rPr lang="es-AR" sz="2000" i="1">
                          <a:latin typeface="Cambria Math" panose="02040503050406030204" pitchFamily="18" charset="0"/>
                        </a:rPr>
                        <m:t>h</m:t>
                      </m:r>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𝑛</m:t>
                          </m:r>
                        </m:e>
                        <m:sub>
                          <m:r>
                            <a:rPr lang="es-AR" sz="2000" i="0">
                              <a:latin typeface="Cambria Math" panose="02040503050406030204" pitchFamily="18" charset="0"/>
                            </a:rPr>
                            <m:t>2</m:t>
                          </m:r>
                        </m:sub>
                      </m:sSub>
                      <m:r>
                        <a:rPr lang="es-AR" sz="2000" i="0">
                          <a:latin typeface="Cambria Math" panose="02040503050406030204" pitchFamily="18" charset="0"/>
                        </a:rPr>
                        <m:t>−</m:t>
                      </m:r>
                      <m:r>
                        <a:rPr lang="es-ES" sz="2000" b="0" i="1" smtClean="0">
                          <a:latin typeface="Cambria Math" panose="02040503050406030204" pitchFamily="18" charset="0"/>
                        </a:rPr>
                        <m:t>𝑎</m:t>
                      </m:r>
                      <m:r>
                        <a:rPr lang="es-AR" sz="2000" i="0">
                          <a:latin typeface="Cambria Math" panose="02040503050406030204" pitchFamily="18" charset="0"/>
                        </a:rPr>
                        <m:t>=1.80</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−1.5</m:t>
                      </m:r>
                      <m:r>
                        <a:rPr lang="es-ES" sz="2000" b="0" i="0" smtClean="0">
                          <a:latin typeface="Cambria Math" panose="02040503050406030204" pitchFamily="18" charset="0"/>
                        </a:rPr>
                        <m:t> </m:t>
                      </m:r>
                      <m:r>
                        <a:rPr lang="es-AR" sz="2000" i="1">
                          <a:latin typeface="Cambria Math" panose="02040503050406030204" pitchFamily="18" charset="0"/>
                        </a:rPr>
                        <m:t>𝑚</m:t>
                      </m:r>
                      <m:r>
                        <a:rPr lang="es-AR" sz="2000" i="0">
                          <a:latin typeface="Cambria Math" panose="02040503050406030204" pitchFamily="18" charset="0"/>
                        </a:rPr>
                        <m:t>=0.30</m:t>
                      </m:r>
                      <m:r>
                        <a:rPr lang="es-ES" sz="2000" b="0" i="1" smtClean="0">
                          <a:latin typeface="Cambria Math" panose="02040503050406030204" pitchFamily="18" charset="0"/>
                        </a:rPr>
                        <m:t> </m:t>
                      </m:r>
                      <m:r>
                        <a:rPr lang="es-AR" sz="2000" i="1">
                          <a:latin typeface="Cambria Math" panose="02040503050406030204" pitchFamily="18" charset="0"/>
                        </a:rPr>
                        <m:t>𝑚</m:t>
                      </m:r>
                    </m:oMath>
                  </m:oMathPara>
                </a14:m>
                <a:endParaRPr lang="es-AR" sz="2000" dirty="0"/>
              </a:p>
            </p:txBody>
          </p:sp>
        </mc:Choice>
        <mc:Fallback xmlns="">
          <p:sp>
            <p:nvSpPr>
              <p:cNvPr id="4" name="CuadroTexto 3">
                <a:extLst>
                  <a:ext uri="{FF2B5EF4-FFF2-40B4-BE49-F238E27FC236}">
                    <a16:creationId xmlns:a16="http://schemas.microsoft.com/office/drawing/2014/main" id="{0D11D5A9-DA12-A73E-0200-788944B3F748}"/>
                  </a:ext>
                </a:extLst>
              </p:cNvPr>
              <p:cNvSpPr txBox="1">
                <a:spLocks noRot="1" noChangeAspect="1" noMove="1" noResize="1" noEditPoints="1" noAdjustHandles="1" noChangeArrowheads="1" noChangeShapeType="1" noTextEdit="1"/>
              </p:cNvSpPr>
              <p:nvPr/>
            </p:nvSpPr>
            <p:spPr>
              <a:xfrm>
                <a:off x="3408129" y="2949921"/>
                <a:ext cx="5735782" cy="400110"/>
              </a:xfrm>
              <a:prstGeom prst="rect">
                <a:avLst/>
              </a:prstGeom>
              <a:blipFill>
                <a:blip r:embed="rId9"/>
                <a:stretch>
                  <a:fillRect b="-1515"/>
                </a:stretch>
              </a:blipFill>
            </p:spPr>
            <p:txBody>
              <a:bodyPr/>
              <a:lstStyle/>
              <a:p>
                <a:r>
                  <a:rPr lang="es-AR">
                    <a:noFill/>
                  </a:rPr>
                  <a:t> </a:t>
                </a:r>
              </a:p>
            </p:txBody>
          </p:sp>
        </mc:Fallback>
      </mc:AlternateContent>
      <p:sp>
        <p:nvSpPr>
          <p:cNvPr id="6" name="CuadroTexto 5">
            <a:extLst>
              <a:ext uri="{FF2B5EF4-FFF2-40B4-BE49-F238E27FC236}">
                <a16:creationId xmlns:a16="http://schemas.microsoft.com/office/drawing/2014/main" id="{26B01BBC-CF24-F525-811D-A0085AC6D349}"/>
              </a:ext>
            </a:extLst>
          </p:cNvPr>
          <p:cNvSpPr txBox="1"/>
          <p:nvPr/>
        </p:nvSpPr>
        <p:spPr>
          <a:xfrm>
            <a:off x="1908513" y="3499529"/>
            <a:ext cx="856211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DEL CAUDAL DERIVADO POR EL VERTEDERO</a:t>
            </a:r>
            <a:endParaRPr kumimoji="0" lang="es-AR" altLang="es-AR" sz="1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21DF005-2756-BC2D-4BCF-41432E0A6474}"/>
                  </a:ext>
                </a:extLst>
              </p:cNvPr>
              <p:cNvSpPr txBox="1"/>
              <p:nvPr/>
            </p:nvSpPr>
            <p:spPr>
              <a:xfrm>
                <a:off x="2078181" y="4171725"/>
                <a:ext cx="8035638" cy="471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solidFill>
                                <a:srgbClr val="836967"/>
                              </a:solidFill>
                              <a:latin typeface="Cambria Math" panose="02040503050406030204" pitchFamily="18" charset="0"/>
                            </a:rPr>
                          </m:ctrlPr>
                        </m:sSubPr>
                        <m:e>
                          <m:r>
                            <a:rPr lang="es-AR" sz="2000" i="1">
                              <a:latin typeface="Cambria Math" panose="02040503050406030204" pitchFamily="18" charset="0"/>
                            </a:rPr>
                            <m:t>𝑄</m:t>
                          </m:r>
                        </m:e>
                        <m:sub>
                          <m:r>
                            <a:rPr lang="es-AR" sz="2000" i="1">
                              <a:latin typeface="Cambria Math" panose="02040503050406030204" pitchFamily="18" charset="0"/>
                            </a:rPr>
                            <m:t>𝑉𝐿</m:t>
                          </m:r>
                        </m:sub>
                      </m:sSub>
                      <m:r>
                        <a:rPr lang="es-AR" sz="2000" i="0">
                          <a:latin typeface="Cambria Math" panose="02040503050406030204" pitchFamily="18" charset="0"/>
                        </a:rPr>
                        <m:t>=</m:t>
                      </m:r>
                      <m:r>
                        <a:rPr lang="es-AR" sz="2000" i="1">
                          <a:latin typeface="Cambria Math" panose="02040503050406030204" pitchFamily="18" charset="0"/>
                        </a:rPr>
                        <m:t>𝑄</m:t>
                      </m:r>
                      <m:r>
                        <a:rPr lang="es-AR" sz="2000" i="0">
                          <a:latin typeface="Cambria Math" panose="02040503050406030204" pitchFamily="18" charset="0"/>
                        </a:rPr>
                        <m:t>−</m:t>
                      </m:r>
                      <m:sSub>
                        <m:sSubPr>
                          <m:ctrlPr>
                            <a:rPr lang="es-AR" sz="2000" i="1">
                              <a:solidFill>
                                <a:srgbClr val="836967"/>
                              </a:solidFill>
                              <a:latin typeface="Cambria Math" panose="02040503050406030204" pitchFamily="18" charset="0"/>
                            </a:rPr>
                          </m:ctrlPr>
                        </m:sSubPr>
                        <m:e>
                          <m:r>
                            <a:rPr lang="es-AR" sz="2000" i="1">
                              <a:latin typeface="Cambria Math" panose="02040503050406030204" pitchFamily="18" charset="0"/>
                            </a:rPr>
                            <m:t>𝑄</m:t>
                          </m:r>
                        </m:e>
                        <m:sub>
                          <m:sSub>
                            <m:sSubPr>
                              <m:ctrlPr>
                                <a:rPr lang="es-ES" sz="2000" b="0" i="1" smtClean="0">
                                  <a:latin typeface="Cambria Math" panose="02040503050406030204" pitchFamily="18" charset="0"/>
                                </a:rPr>
                              </m:ctrlPr>
                            </m:sSubPr>
                            <m:e>
                              <m:r>
                                <a:rPr lang="es-AR" sz="2000" i="1">
                                  <a:latin typeface="Cambria Math" panose="02040503050406030204" pitchFamily="18" charset="0"/>
                                </a:rPr>
                                <m:t>𝑛</m:t>
                              </m:r>
                            </m:e>
                            <m:sub>
                              <m:r>
                                <a:rPr lang="es-AR" sz="2000" i="0">
                                  <a:latin typeface="Cambria Math" panose="02040503050406030204" pitchFamily="18" charset="0"/>
                                </a:rPr>
                                <m:t>2</m:t>
                              </m:r>
                            </m:sub>
                          </m:sSub>
                        </m:sub>
                      </m:sSub>
                      <m:r>
                        <a:rPr lang="es-AR" sz="2000" i="0">
                          <a:latin typeface="Cambria Math" panose="02040503050406030204" pitchFamily="18" charset="0"/>
                        </a:rPr>
                        <m:t>=</m:t>
                      </m:r>
                      <m:d>
                        <m:dPr>
                          <m:ctrlPr>
                            <a:rPr lang="es-AR" sz="2000" i="1">
                              <a:solidFill>
                                <a:srgbClr val="836967"/>
                              </a:solidFill>
                              <a:latin typeface="Cambria Math" panose="02040503050406030204" pitchFamily="18" charset="0"/>
                            </a:rPr>
                          </m:ctrlPr>
                        </m:dPr>
                        <m:e>
                          <m:r>
                            <a:rPr lang="es-AR" sz="2000" i="0">
                              <a:latin typeface="Cambria Math" panose="02040503050406030204" pitchFamily="18" charset="0"/>
                            </a:rPr>
                            <m:t>10−7.2</m:t>
                          </m:r>
                        </m:e>
                      </m:d>
                      <m:f>
                        <m:fPr>
                          <m:type m:val="lin"/>
                          <m:ctrlPr>
                            <a:rPr lang="es-AR" sz="2000" i="1">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𝑚</m:t>
                              </m:r>
                            </m:e>
                            <m:sup>
                              <m:r>
                                <a:rPr lang="es-AR" sz="2000" i="0">
                                  <a:latin typeface="Cambria Math" panose="02040503050406030204" pitchFamily="18" charset="0"/>
                                </a:rPr>
                                <m:t>3</m:t>
                              </m:r>
                            </m:sup>
                          </m:sSup>
                        </m:num>
                        <m:den>
                          <m:r>
                            <a:rPr lang="es-AR" sz="2000" i="1">
                              <a:latin typeface="Cambria Math" panose="02040503050406030204" pitchFamily="18" charset="0"/>
                            </a:rPr>
                            <m:t>𝑠</m:t>
                          </m:r>
                        </m:den>
                      </m:f>
                      <m:r>
                        <a:rPr lang="es-AR" sz="2000" i="0">
                          <a:latin typeface="Cambria Math" panose="02040503050406030204" pitchFamily="18" charset="0"/>
                        </a:rPr>
                        <m:t>=2.8</m:t>
                      </m:r>
                      <m:f>
                        <m:fPr>
                          <m:type m:val="lin"/>
                          <m:ctrlPr>
                            <a:rPr lang="es-AR" sz="2000" i="1">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i="1">
                                  <a:latin typeface="Cambria Math" panose="02040503050406030204" pitchFamily="18" charset="0"/>
                                </a:rPr>
                                <m:t>𝑚</m:t>
                              </m:r>
                            </m:e>
                            <m:sup>
                              <m:r>
                                <a:rPr lang="es-AR" sz="2000" i="0">
                                  <a:latin typeface="Cambria Math" panose="02040503050406030204" pitchFamily="18" charset="0"/>
                                </a:rPr>
                                <m:t>3</m:t>
                              </m:r>
                            </m:sup>
                          </m:sSup>
                        </m:num>
                        <m:den>
                          <m:r>
                            <a:rPr lang="es-AR" sz="2000" i="1">
                              <a:latin typeface="Cambria Math" panose="02040503050406030204" pitchFamily="18" charset="0"/>
                            </a:rPr>
                            <m:t>𝑠</m:t>
                          </m:r>
                        </m:den>
                      </m:f>
                      <m:r>
                        <a:rPr lang="es-AR" sz="2000" i="0">
                          <a:latin typeface="Cambria Math" panose="02040503050406030204" pitchFamily="18" charset="0"/>
                        </a:rPr>
                        <m:t>=</m:t>
                      </m:r>
                      <m:r>
                        <a:rPr lang="es-AR" sz="2000" i="1">
                          <a:latin typeface="Cambria Math" panose="02040503050406030204" pitchFamily="18" charset="0"/>
                        </a:rPr>
                        <m:t>𝑚</m:t>
                      </m:r>
                      <m:r>
                        <a:rPr lang="es-ES" sz="2000" b="0" i="0" smtClean="0">
                          <a:latin typeface="Cambria Math" panose="02040503050406030204" pitchFamily="18" charset="0"/>
                        </a:rPr>
                        <m:t>·</m:t>
                      </m:r>
                      <m:r>
                        <a:rPr lang="es-AR" sz="2000" i="1">
                          <a:latin typeface="Cambria Math" panose="02040503050406030204" pitchFamily="18" charset="0"/>
                        </a:rPr>
                        <m:t>𝐿</m:t>
                      </m:r>
                      <m:r>
                        <a:rPr lang="es-ES" sz="2000" b="0" i="0" smtClean="0">
                          <a:latin typeface="Cambria Math" panose="02040503050406030204" pitchFamily="18" charset="0"/>
                        </a:rPr>
                        <m:t>·</m:t>
                      </m:r>
                      <m:rad>
                        <m:radPr>
                          <m:degHide m:val="on"/>
                          <m:ctrlPr>
                            <a:rPr lang="es-AR" sz="2000" i="1">
                              <a:solidFill>
                                <a:srgbClr val="836967"/>
                              </a:solidFill>
                              <a:latin typeface="Cambria Math" panose="02040503050406030204" pitchFamily="18" charset="0"/>
                            </a:rPr>
                          </m:ctrlPr>
                        </m:radPr>
                        <m:deg/>
                        <m:e>
                          <m:r>
                            <a:rPr lang="es-AR" sz="2000" i="0">
                              <a:latin typeface="Cambria Math" panose="02040503050406030204" pitchFamily="18" charset="0"/>
                            </a:rPr>
                            <m:t>2</m:t>
                          </m:r>
                          <m:r>
                            <a:rPr lang="es-AR" sz="2000" i="1">
                              <a:latin typeface="Cambria Math" panose="02040503050406030204" pitchFamily="18" charset="0"/>
                            </a:rPr>
                            <m:t>𝑔</m:t>
                          </m:r>
                        </m:e>
                      </m:rad>
                      <m:r>
                        <a:rPr lang="es-AR" sz="2000" i="0">
                          <a:latin typeface="Cambria Math" panose="02040503050406030204" pitchFamily="18" charset="0"/>
                        </a:rPr>
                        <m:t>×</m:t>
                      </m:r>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r>
                                <a:rPr lang="es-AR" sz="2000" i="1">
                                  <a:latin typeface="Cambria Math" panose="02040503050406030204" pitchFamily="18" charset="0"/>
                                </a:rPr>
                                <m:t>h</m:t>
                              </m:r>
                            </m:e>
                          </m:d>
                        </m:e>
                        <m:sup>
                          <m:f>
                            <m:fPr>
                              <m:type m:val="lin"/>
                              <m:ctrlPr>
                                <a:rPr lang="es-AR" sz="2000" i="1">
                                  <a:latin typeface="Cambria Math" panose="02040503050406030204" pitchFamily="18" charset="0"/>
                                </a:rPr>
                              </m:ctrlPr>
                            </m:fPr>
                            <m:num>
                              <m:r>
                                <a:rPr lang="es-AR" sz="2000" i="0">
                                  <a:latin typeface="Cambria Math" panose="02040503050406030204" pitchFamily="18" charset="0"/>
                                </a:rPr>
                                <m:t>3</m:t>
                              </m:r>
                            </m:num>
                            <m:den>
                              <m:r>
                                <a:rPr lang="es-AR" sz="2000" i="0">
                                  <a:latin typeface="Cambria Math" panose="02040503050406030204" pitchFamily="18" charset="0"/>
                                </a:rPr>
                                <m:t>2</m:t>
                              </m:r>
                            </m:den>
                          </m:f>
                        </m:sup>
                      </m:sSup>
                    </m:oMath>
                  </m:oMathPara>
                </a14:m>
                <a:endParaRPr lang="es-AR" sz="2000" dirty="0"/>
              </a:p>
            </p:txBody>
          </p:sp>
        </mc:Choice>
        <mc:Fallback xmlns="">
          <p:sp>
            <p:nvSpPr>
              <p:cNvPr id="7" name="CuadroTexto 6">
                <a:extLst>
                  <a:ext uri="{FF2B5EF4-FFF2-40B4-BE49-F238E27FC236}">
                    <a16:creationId xmlns:a16="http://schemas.microsoft.com/office/drawing/2014/main" id="{521DF005-2756-BC2D-4BCF-41432E0A6474}"/>
                  </a:ext>
                </a:extLst>
              </p:cNvPr>
              <p:cNvSpPr txBox="1">
                <a:spLocks noRot="1" noChangeAspect="1" noMove="1" noResize="1" noEditPoints="1" noAdjustHandles="1" noChangeArrowheads="1" noChangeShapeType="1" noTextEdit="1"/>
              </p:cNvSpPr>
              <p:nvPr/>
            </p:nvSpPr>
            <p:spPr>
              <a:xfrm>
                <a:off x="2078181" y="4171725"/>
                <a:ext cx="8035638" cy="471476"/>
              </a:xfrm>
              <a:prstGeom prst="rect">
                <a:avLst/>
              </a:prstGeom>
              <a:blipFill>
                <a:blip r:embed="rId10"/>
                <a:stretch>
                  <a:fillRect t="-88462" r="-3035" b="-144872"/>
                </a:stretch>
              </a:blipFill>
            </p:spPr>
            <p:txBody>
              <a:bodyPr/>
              <a:lstStyle/>
              <a:p>
                <a:r>
                  <a:rPr lang="es-AR">
                    <a:noFill/>
                  </a:rPr>
                  <a:t> </a:t>
                </a:r>
              </a:p>
            </p:txBody>
          </p:sp>
        </mc:Fallback>
      </mc:AlternateContent>
      <p:sp>
        <p:nvSpPr>
          <p:cNvPr id="9" name="CuadroTexto 8">
            <a:extLst>
              <a:ext uri="{FF2B5EF4-FFF2-40B4-BE49-F238E27FC236}">
                <a16:creationId xmlns:a16="http://schemas.microsoft.com/office/drawing/2014/main" id="{2E85B023-F77C-473C-E7BB-398A9DFD67C6}"/>
              </a:ext>
            </a:extLst>
          </p:cNvPr>
          <p:cNvSpPr txBox="1"/>
          <p:nvPr/>
        </p:nvSpPr>
        <p:spPr>
          <a:xfrm>
            <a:off x="1919536" y="4873750"/>
            <a:ext cx="856211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CALCULO DE LA LONGITUD DEL VERTEDERO</a:t>
            </a:r>
            <a:endParaRPr kumimoji="0" lang="es-AR" altLang="es-AR" sz="1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15" name="CuadroTexto 14">
            <a:extLst>
              <a:ext uri="{FF2B5EF4-FFF2-40B4-BE49-F238E27FC236}">
                <a16:creationId xmlns:a16="http://schemas.microsoft.com/office/drawing/2014/main" id="{9AE63706-4387-13A2-E748-6C5252EA0167}"/>
              </a:ext>
            </a:extLst>
          </p:cNvPr>
          <p:cNvSpPr txBox="1"/>
          <p:nvPr/>
        </p:nvSpPr>
        <p:spPr>
          <a:xfrm>
            <a:off x="263352" y="5446965"/>
            <a:ext cx="11610883" cy="646331"/>
          </a:xfrm>
          <a:prstGeom prst="rect">
            <a:avLst/>
          </a:prstGeom>
          <a:noFill/>
        </p:spPr>
        <p:txBody>
          <a:bodyPr wrap="square">
            <a:spAutoFit/>
          </a:bodyPr>
          <a:lstStyle/>
          <a:p>
            <a:pPr algn="just" hangingPunct="0"/>
            <a:r>
              <a:rPr lang="es-ES" dirty="0">
                <a:latin typeface="Arial" panose="020B0604020202020204" pitchFamily="34" charset="0"/>
                <a:ea typeface="Times New Roman" panose="02020603050405020304" pitchFamily="18" charset="0"/>
                <a:cs typeface="Times New Roman" panose="02020603050405020304" pitchFamily="18" charset="0"/>
              </a:rPr>
              <a:t>Conocidas las cargas sobre el mismo, su coeficiente de gasto (m = 0.4), y el caudal que es necesario que derive, la única incógnita a calcular es la longitud del vertedero lateral. Para lo cual existen tres criterios.</a:t>
            </a:r>
            <a:endParaRPr lang="es-AR"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802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4C2CB9-865D-7CE2-08FC-D3AE72849D57}"/>
              </a:ext>
            </a:extLst>
          </p:cNvPr>
          <p:cNvSpPr txBox="1"/>
          <p:nvPr/>
        </p:nvSpPr>
        <p:spPr>
          <a:xfrm>
            <a:off x="4290240" y="1893284"/>
            <a:ext cx="3971557"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1º CRITERIO</a:t>
            </a:r>
            <a:r>
              <a:rPr kumimoji="0" lang="es-AR" altLang="es-AR" sz="2200" b="0" i="0" u="none" strike="noStrike" cap="none" normalizeH="0" dirty="0">
                <a:ln>
                  <a:noFill/>
                </a:ln>
                <a:solidFill>
                  <a:schemeClr val="tx1"/>
                </a:solidFill>
                <a:effectLst/>
                <a:latin typeface="Arial" panose="020B0604020202020204" pitchFamily="34" charset="0"/>
                <a:ea typeface="Times New Roman" panose="02020603050405020304" pitchFamily="18" charset="0"/>
              </a:rPr>
              <a:t> SIMPLIFICADO</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p:sp>
        <p:nvSpPr>
          <p:cNvPr id="15" name="CuadroTexto 14">
            <a:extLst>
              <a:ext uri="{FF2B5EF4-FFF2-40B4-BE49-F238E27FC236}">
                <a16:creationId xmlns:a16="http://schemas.microsoft.com/office/drawing/2014/main" id="{9AE63706-4387-13A2-E748-6C5252EA0167}"/>
              </a:ext>
            </a:extLst>
          </p:cNvPr>
          <p:cNvSpPr txBox="1"/>
          <p:nvPr/>
        </p:nvSpPr>
        <p:spPr>
          <a:xfrm>
            <a:off x="290558" y="2380664"/>
            <a:ext cx="11610883" cy="646331"/>
          </a:xfrm>
          <a:prstGeom prst="rect">
            <a:avLst/>
          </a:prstGeom>
          <a:noFill/>
        </p:spPr>
        <p:txBody>
          <a:bodyPr wrap="square">
            <a:spAutoFit/>
          </a:bodyPr>
          <a:lstStyle/>
          <a:p>
            <a:pPr lvl="0" algn="just" hangingPunct="0"/>
            <a:r>
              <a:rPr lang="es-ES" dirty="0">
                <a:latin typeface="Arial" panose="020B0604020202020204" pitchFamily="34" charset="0"/>
                <a:ea typeface="Times New Roman" panose="02020603050405020304" pitchFamily="18" charset="0"/>
                <a:cs typeface="Times New Roman" panose="02020603050405020304" pitchFamily="18" charset="0"/>
              </a:rPr>
              <a:t>Puede utilizarse en el caso en que las cargas no sean muy diferentes entre sí, y que consiste en hacer un promedio de las mismas y calcular la longitud de vertedero con ese promedio.</a:t>
            </a:r>
            <a:endParaRPr lang="es-AR"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ACE148E-5997-16FD-4B2F-95163DBC952D}"/>
                  </a:ext>
                </a:extLst>
              </p:cNvPr>
              <p:cNvSpPr txBox="1"/>
              <p:nvPr/>
            </p:nvSpPr>
            <p:spPr>
              <a:xfrm>
                <a:off x="4119024" y="3132856"/>
                <a:ext cx="4682836" cy="4650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000" i="1" smtClean="0">
                              <a:solidFill>
                                <a:srgbClr val="836967"/>
                              </a:solidFill>
                              <a:latin typeface="Cambria Math" panose="02040503050406030204" pitchFamily="18" charset="0"/>
                            </a:rPr>
                          </m:ctrlPr>
                        </m:sSubPr>
                        <m:e>
                          <m:r>
                            <a:rPr lang="es-AR" sz="2000" b="0" i="1">
                              <a:latin typeface="Cambria Math" panose="02040503050406030204" pitchFamily="18" charset="0"/>
                            </a:rPr>
                            <m:t>𝑄</m:t>
                          </m:r>
                        </m:e>
                        <m:sub>
                          <m:r>
                            <a:rPr lang="es-AR" sz="2000" b="0" i="1">
                              <a:latin typeface="Cambria Math" panose="02040503050406030204" pitchFamily="18" charset="0"/>
                            </a:rPr>
                            <m:t>𝑉𝐿</m:t>
                          </m:r>
                        </m:sub>
                      </m:sSub>
                      <m:r>
                        <a:rPr lang="es-AR" sz="2000" b="0" i="0">
                          <a:latin typeface="Cambria Math" panose="02040503050406030204" pitchFamily="18" charset="0"/>
                        </a:rPr>
                        <m:t>=2.8</m:t>
                      </m:r>
                      <m:f>
                        <m:fPr>
                          <m:type m:val="lin"/>
                          <m:ctrlPr>
                            <a:rPr lang="es-AR" sz="2000" i="1">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AR" sz="2000" b="0" i="1">
                                  <a:latin typeface="Cambria Math" panose="02040503050406030204" pitchFamily="18" charset="0"/>
                                </a:rPr>
                                <m:t>𝑚</m:t>
                              </m:r>
                            </m:e>
                            <m:sup>
                              <m:r>
                                <a:rPr lang="es-AR" sz="2000" b="0" i="0">
                                  <a:latin typeface="Cambria Math" panose="02040503050406030204" pitchFamily="18" charset="0"/>
                                </a:rPr>
                                <m:t>3</m:t>
                              </m:r>
                            </m:sup>
                          </m:sSup>
                        </m:num>
                        <m:den>
                          <m:r>
                            <a:rPr lang="es-AR" sz="2000" b="0" i="1">
                              <a:latin typeface="Cambria Math" panose="02040503050406030204" pitchFamily="18" charset="0"/>
                            </a:rPr>
                            <m:t>𝑠</m:t>
                          </m:r>
                        </m:den>
                      </m:f>
                      <m:r>
                        <a:rPr lang="es-AR" sz="2000" b="0" i="0">
                          <a:latin typeface="Cambria Math" panose="02040503050406030204" pitchFamily="18" charset="0"/>
                        </a:rPr>
                        <m:t>=</m:t>
                      </m:r>
                      <m:r>
                        <a:rPr lang="es-AR" sz="2000" b="0" i="1">
                          <a:latin typeface="Cambria Math" panose="02040503050406030204" pitchFamily="18" charset="0"/>
                        </a:rPr>
                        <m:t>𝑚</m:t>
                      </m:r>
                      <m:r>
                        <a:rPr lang="es-ES" sz="2000" b="0" i="0" smtClean="0">
                          <a:latin typeface="Cambria Math" panose="02040503050406030204" pitchFamily="18" charset="0"/>
                        </a:rPr>
                        <m:t>·</m:t>
                      </m:r>
                      <m:r>
                        <a:rPr lang="es-AR" sz="2000" b="0" i="1">
                          <a:latin typeface="Cambria Math" panose="02040503050406030204" pitchFamily="18" charset="0"/>
                        </a:rPr>
                        <m:t>𝐿</m:t>
                      </m:r>
                      <m:r>
                        <a:rPr lang="es-ES" sz="2000" b="0" i="0" smtClean="0">
                          <a:latin typeface="Cambria Math" panose="02040503050406030204" pitchFamily="18" charset="0"/>
                        </a:rPr>
                        <m:t>·</m:t>
                      </m:r>
                      <m:rad>
                        <m:radPr>
                          <m:degHide m:val="on"/>
                          <m:ctrlPr>
                            <a:rPr lang="es-AR" sz="2000" i="1">
                              <a:solidFill>
                                <a:srgbClr val="836967"/>
                              </a:solidFill>
                              <a:latin typeface="Cambria Math" panose="02040503050406030204" pitchFamily="18" charset="0"/>
                            </a:rPr>
                          </m:ctrlPr>
                        </m:radPr>
                        <m:deg/>
                        <m:e>
                          <m:r>
                            <a:rPr lang="es-AR" sz="2000" b="0" i="0">
                              <a:latin typeface="Cambria Math" panose="02040503050406030204" pitchFamily="18" charset="0"/>
                            </a:rPr>
                            <m:t>2</m:t>
                          </m:r>
                          <m:r>
                            <a:rPr lang="es-AR" sz="2000" b="0" i="1">
                              <a:latin typeface="Cambria Math" panose="02040503050406030204" pitchFamily="18" charset="0"/>
                            </a:rPr>
                            <m:t>𝑔</m:t>
                          </m:r>
                        </m:e>
                      </m:rad>
                      <m:r>
                        <a:rPr lang="es-ES" sz="2000" b="0" i="0" smtClean="0">
                          <a:latin typeface="Cambria Math" panose="02040503050406030204" pitchFamily="18" charset="0"/>
                        </a:rPr>
                        <m:t>·</m:t>
                      </m:r>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r>
                                <a:rPr lang="es-AR" sz="2000" b="0" i="1">
                                  <a:latin typeface="Cambria Math" panose="02040503050406030204" pitchFamily="18" charset="0"/>
                                </a:rPr>
                                <m:t>h</m:t>
                              </m:r>
                            </m:e>
                          </m:d>
                        </m:e>
                        <m:sup>
                          <m:f>
                            <m:fPr>
                              <m:type m:val="lin"/>
                              <m:ctrlPr>
                                <a:rPr lang="es-AR" sz="2000" i="1">
                                  <a:latin typeface="Cambria Math" panose="02040503050406030204" pitchFamily="18" charset="0"/>
                                </a:rPr>
                              </m:ctrlPr>
                            </m:fPr>
                            <m:num>
                              <m:r>
                                <a:rPr lang="es-AR" sz="2000" b="0" i="0">
                                  <a:latin typeface="Cambria Math" panose="02040503050406030204" pitchFamily="18" charset="0"/>
                                </a:rPr>
                                <m:t>3</m:t>
                              </m:r>
                            </m:num>
                            <m:den>
                              <m:r>
                                <a:rPr lang="es-AR" sz="2000" b="0" i="0">
                                  <a:latin typeface="Cambria Math" panose="02040503050406030204" pitchFamily="18" charset="0"/>
                                </a:rPr>
                                <m:t>2</m:t>
                              </m:r>
                            </m:den>
                          </m:f>
                        </m:sup>
                      </m:sSup>
                    </m:oMath>
                  </m:oMathPara>
                </a14:m>
                <a:endParaRPr lang="es-AR" sz="2000" dirty="0"/>
              </a:p>
            </p:txBody>
          </p:sp>
        </mc:Choice>
        <mc:Fallback xmlns="">
          <p:sp>
            <p:nvSpPr>
              <p:cNvPr id="2" name="CuadroTexto 1">
                <a:extLst>
                  <a:ext uri="{FF2B5EF4-FFF2-40B4-BE49-F238E27FC236}">
                    <a16:creationId xmlns:a16="http://schemas.microsoft.com/office/drawing/2014/main" id="{DACE148E-5997-16FD-4B2F-95163DBC952D}"/>
                  </a:ext>
                </a:extLst>
              </p:cNvPr>
              <p:cNvSpPr txBox="1">
                <a:spLocks noRot="1" noChangeAspect="1" noMove="1" noResize="1" noEditPoints="1" noAdjustHandles="1" noChangeArrowheads="1" noChangeShapeType="1" noTextEdit="1"/>
              </p:cNvSpPr>
              <p:nvPr/>
            </p:nvSpPr>
            <p:spPr>
              <a:xfrm>
                <a:off x="4119024" y="3132856"/>
                <a:ext cx="4682836" cy="465064"/>
              </a:xfrm>
              <a:prstGeom prst="rect">
                <a:avLst/>
              </a:prstGeom>
              <a:blipFill>
                <a:blip r:embed="rId8"/>
                <a:stretch>
                  <a:fillRect t="-90789" r="-4427" b="-151316"/>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CC2746C6-F63E-D996-DB6C-1612F7CDF776}"/>
                  </a:ext>
                </a:extLst>
              </p:cNvPr>
              <p:cNvSpPr txBox="1"/>
              <p:nvPr/>
            </p:nvSpPr>
            <p:spPr>
              <a:xfrm>
                <a:off x="2351584" y="4505919"/>
                <a:ext cx="8395855" cy="11418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000" b="0" i="1" smtClean="0">
                          <a:latin typeface="Cambria Math" panose="02040503050406030204" pitchFamily="18" charset="0"/>
                        </a:rPr>
                        <m:t>𝐿</m:t>
                      </m:r>
                      <m:r>
                        <a:rPr lang="es-AR" sz="2000" b="0" i="0">
                          <a:latin typeface="Cambria Math" panose="02040503050406030204" pitchFamily="18" charset="0"/>
                        </a:rPr>
                        <m:t>=</m:t>
                      </m:r>
                      <m:f>
                        <m:fPr>
                          <m:ctrlPr>
                            <a:rPr lang="es-AR" sz="2000" i="1">
                              <a:solidFill>
                                <a:srgbClr val="836967"/>
                              </a:solidFill>
                              <a:latin typeface="Cambria Math" panose="02040503050406030204" pitchFamily="18" charset="0"/>
                            </a:rPr>
                          </m:ctrlPr>
                        </m:fPr>
                        <m:num>
                          <m:sSub>
                            <m:sSubPr>
                              <m:ctrlPr>
                                <a:rPr lang="es-AR" sz="2000" i="1">
                                  <a:solidFill>
                                    <a:srgbClr val="836967"/>
                                  </a:solidFill>
                                  <a:latin typeface="Cambria Math" panose="02040503050406030204" pitchFamily="18" charset="0"/>
                                </a:rPr>
                              </m:ctrlPr>
                            </m:sSubPr>
                            <m:e>
                              <m:r>
                                <a:rPr lang="es-AR" sz="2000" b="0" i="1">
                                  <a:latin typeface="Cambria Math" panose="02040503050406030204" pitchFamily="18" charset="0"/>
                                </a:rPr>
                                <m:t>𝑄</m:t>
                              </m:r>
                            </m:e>
                            <m:sub>
                              <m:r>
                                <a:rPr lang="es-AR" sz="2000" b="0" i="1">
                                  <a:latin typeface="Cambria Math" panose="02040503050406030204" pitchFamily="18" charset="0"/>
                                </a:rPr>
                                <m:t>𝑉𝐿</m:t>
                              </m:r>
                            </m:sub>
                          </m:sSub>
                        </m:num>
                        <m:den>
                          <m:r>
                            <a:rPr lang="es-AR" sz="2000" b="0" i="1">
                              <a:latin typeface="Cambria Math" panose="02040503050406030204" pitchFamily="18" charset="0"/>
                            </a:rPr>
                            <m:t>𝑚</m:t>
                          </m:r>
                          <m:r>
                            <a:rPr lang="es-ES" sz="2000" b="0" i="0" smtClean="0">
                              <a:latin typeface="Cambria Math" panose="02040503050406030204" pitchFamily="18" charset="0"/>
                            </a:rPr>
                            <m:t>·</m:t>
                          </m:r>
                          <m:rad>
                            <m:radPr>
                              <m:degHide m:val="on"/>
                              <m:ctrlPr>
                                <a:rPr lang="es-AR" sz="2000" i="1">
                                  <a:solidFill>
                                    <a:srgbClr val="836967"/>
                                  </a:solidFill>
                                  <a:latin typeface="Cambria Math" panose="02040503050406030204" pitchFamily="18" charset="0"/>
                                </a:rPr>
                              </m:ctrlPr>
                            </m:radPr>
                            <m:deg/>
                            <m:e>
                              <m:r>
                                <a:rPr lang="es-AR" sz="2000" b="0" i="0">
                                  <a:latin typeface="Cambria Math" panose="02040503050406030204" pitchFamily="18" charset="0"/>
                                </a:rPr>
                                <m:t>2</m:t>
                              </m:r>
                              <m:r>
                                <a:rPr lang="es-AR" sz="2000" b="0" i="1">
                                  <a:latin typeface="Cambria Math" panose="02040503050406030204" pitchFamily="18" charset="0"/>
                                </a:rPr>
                                <m:t>𝑔</m:t>
                              </m:r>
                            </m:e>
                          </m:rad>
                          <m:r>
                            <a:rPr lang="es-ES" sz="2000" b="0" i="0" smtClean="0">
                              <a:latin typeface="Cambria Math" panose="02040503050406030204" pitchFamily="18" charset="0"/>
                            </a:rPr>
                            <m:t>·</m:t>
                          </m:r>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r>
                                    <a:rPr lang="es-AR" sz="2000" b="0" i="1">
                                      <a:latin typeface="Cambria Math" panose="02040503050406030204" pitchFamily="18" charset="0"/>
                                    </a:rPr>
                                    <m:t>h</m:t>
                                  </m:r>
                                </m:e>
                              </m:d>
                            </m:e>
                            <m:sup>
                              <m:f>
                                <m:fPr>
                                  <m:ctrlPr>
                                    <a:rPr lang="es-AR" sz="2000" i="1">
                                      <a:solidFill>
                                        <a:srgbClr val="836967"/>
                                      </a:solidFill>
                                      <a:latin typeface="Cambria Math" panose="02040503050406030204" pitchFamily="18" charset="0"/>
                                    </a:rPr>
                                  </m:ctrlPr>
                                </m:fPr>
                                <m:num>
                                  <m:r>
                                    <a:rPr lang="es-AR" sz="2000" b="0" i="0">
                                      <a:latin typeface="Cambria Math" panose="02040503050406030204" pitchFamily="18" charset="0"/>
                                    </a:rPr>
                                    <m:t>3</m:t>
                                  </m:r>
                                </m:num>
                                <m:den>
                                  <m:r>
                                    <a:rPr lang="es-AR" sz="2000" b="0" i="0">
                                      <a:latin typeface="Cambria Math" panose="02040503050406030204" pitchFamily="18" charset="0"/>
                                    </a:rPr>
                                    <m:t>2</m:t>
                                  </m:r>
                                </m:den>
                              </m:f>
                            </m:sup>
                          </m:sSup>
                        </m:den>
                      </m:f>
                      <m:r>
                        <a:rPr lang="es-AR" sz="2000" b="0" i="0">
                          <a:latin typeface="Cambria Math" panose="02040503050406030204" pitchFamily="18" charset="0"/>
                        </a:rPr>
                        <m:t>=</m:t>
                      </m:r>
                      <m:f>
                        <m:fPr>
                          <m:ctrlPr>
                            <a:rPr lang="es-AR" sz="2000" i="1">
                              <a:solidFill>
                                <a:srgbClr val="836967"/>
                              </a:solidFill>
                              <a:latin typeface="Cambria Math" panose="02040503050406030204" pitchFamily="18" charset="0"/>
                            </a:rPr>
                          </m:ctrlPr>
                        </m:fPr>
                        <m:num>
                          <m:r>
                            <a:rPr lang="es-ES" sz="2000" b="0" i="1" smtClean="0">
                              <a:solidFill>
                                <a:srgbClr val="836967"/>
                              </a:solidFill>
                              <a:latin typeface="Cambria Math" panose="02040503050406030204" pitchFamily="18" charset="0"/>
                            </a:rPr>
                            <m:t>2.8</m:t>
                          </m:r>
                          <m:f>
                            <m:fPr>
                              <m:ctrlPr>
                                <a:rPr lang="es-AR" sz="2000" i="1">
                                  <a:solidFill>
                                    <a:srgbClr val="836967"/>
                                  </a:solidFill>
                                  <a:latin typeface="Cambria Math" panose="02040503050406030204" pitchFamily="18" charset="0"/>
                                </a:rPr>
                              </m:ctrlPr>
                            </m:fPr>
                            <m:num>
                              <m:sSup>
                                <m:sSupPr>
                                  <m:ctrlPr>
                                    <a:rPr lang="es-AR" sz="2000" i="1">
                                      <a:solidFill>
                                        <a:srgbClr val="836967"/>
                                      </a:solidFill>
                                      <a:latin typeface="Cambria Math" panose="02040503050406030204" pitchFamily="18" charset="0"/>
                                    </a:rPr>
                                  </m:ctrlPr>
                                </m:sSupPr>
                                <m:e>
                                  <m:r>
                                    <a:rPr lang="es-ES" sz="2000" b="0" i="1" smtClean="0">
                                      <a:solidFill>
                                        <a:srgbClr val="836967"/>
                                      </a:solidFill>
                                      <a:latin typeface="Cambria Math" panose="02040503050406030204" pitchFamily="18" charset="0"/>
                                    </a:rPr>
                                    <m:t> </m:t>
                                  </m:r>
                                  <m:r>
                                    <a:rPr lang="es-AR" sz="2000" b="0" i="1">
                                      <a:latin typeface="Cambria Math" panose="02040503050406030204" pitchFamily="18" charset="0"/>
                                    </a:rPr>
                                    <m:t>𝑚</m:t>
                                  </m:r>
                                </m:e>
                                <m:sup>
                                  <m:r>
                                    <a:rPr lang="es-AR" sz="2000" b="0" i="0">
                                      <a:latin typeface="Cambria Math" panose="02040503050406030204" pitchFamily="18" charset="0"/>
                                    </a:rPr>
                                    <m:t>3</m:t>
                                  </m:r>
                                </m:sup>
                              </m:sSup>
                            </m:num>
                            <m:den>
                              <m:r>
                                <a:rPr lang="es-AR" sz="2000" b="0" i="1">
                                  <a:latin typeface="Cambria Math" panose="02040503050406030204" pitchFamily="18" charset="0"/>
                                </a:rPr>
                                <m:t>𝑠</m:t>
                              </m:r>
                            </m:den>
                          </m:f>
                        </m:num>
                        <m:den>
                          <m:r>
                            <a:rPr lang="es-AR" sz="2000" b="0" i="0">
                              <a:latin typeface="Cambria Math" panose="02040503050406030204" pitchFamily="18" charset="0"/>
                            </a:rPr>
                            <m:t>0.4</m:t>
                          </m:r>
                          <m:r>
                            <a:rPr lang="es-ES" sz="2000" b="0" i="0" smtClean="0">
                              <a:latin typeface="Cambria Math" panose="02040503050406030204" pitchFamily="18" charset="0"/>
                            </a:rPr>
                            <m:t>·</m:t>
                          </m:r>
                          <m:rad>
                            <m:radPr>
                              <m:degHide m:val="on"/>
                              <m:ctrlPr>
                                <a:rPr lang="es-AR" sz="2000" i="1">
                                  <a:solidFill>
                                    <a:srgbClr val="836967"/>
                                  </a:solidFill>
                                  <a:latin typeface="Cambria Math" panose="02040503050406030204" pitchFamily="18" charset="0"/>
                                </a:rPr>
                              </m:ctrlPr>
                            </m:radPr>
                            <m:deg/>
                            <m:e>
                              <m:r>
                                <a:rPr lang="es-AR" sz="2000" b="0" i="0">
                                  <a:latin typeface="Cambria Math" panose="02040503050406030204" pitchFamily="18" charset="0"/>
                                </a:rPr>
                                <m:t>2</m:t>
                              </m:r>
                              <m:r>
                                <a:rPr lang="es-AR" sz="2000" b="0" i="1">
                                  <a:latin typeface="Cambria Math" panose="02040503050406030204" pitchFamily="18" charset="0"/>
                                </a:rPr>
                                <m:t>𝑔</m:t>
                              </m:r>
                            </m:e>
                          </m:rad>
                          <m:r>
                            <a:rPr lang="es-ES" sz="2000" b="0" i="0" smtClean="0">
                              <a:latin typeface="Cambria Math" panose="02040503050406030204" pitchFamily="18" charset="0"/>
                            </a:rPr>
                            <m:t>·</m:t>
                          </m:r>
                          <m:sSup>
                            <m:sSupPr>
                              <m:ctrlPr>
                                <a:rPr lang="es-AR" sz="2000" i="1">
                                  <a:solidFill>
                                    <a:srgbClr val="836967"/>
                                  </a:solidFill>
                                  <a:latin typeface="Cambria Math" panose="02040503050406030204" pitchFamily="18" charset="0"/>
                                </a:rPr>
                              </m:ctrlPr>
                            </m:sSupPr>
                            <m:e>
                              <m:d>
                                <m:dPr>
                                  <m:ctrlPr>
                                    <a:rPr lang="es-AR" sz="2000" i="1">
                                      <a:solidFill>
                                        <a:srgbClr val="836967"/>
                                      </a:solidFill>
                                      <a:latin typeface="Cambria Math" panose="02040503050406030204" pitchFamily="18" charset="0"/>
                                    </a:rPr>
                                  </m:ctrlPr>
                                </m:dPr>
                                <m:e>
                                  <m:r>
                                    <a:rPr lang="es-AR" sz="2000" b="0" i="0">
                                      <a:latin typeface="Cambria Math" panose="02040503050406030204" pitchFamily="18" charset="0"/>
                                    </a:rPr>
                                    <m:t>0.21</m:t>
                                  </m:r>
                                  <m:r>
                                    <a:rPr lang="es-AR" sz="2000" b="0" i="1">
                                      <a:latin typeface="Cambria Math" panose="02040503050406030204" pitchFamily="18" charset="0"/>
                                    </a:rPr>
                                    <m:t>𝑚</m:t>
                                  </m:r>
                                </m:e>
                              </m:d>
                            </m:e>
                            <m:sup>
                              <m:f>
                                <m:fPr>
                                  <m:ctrlPr>
                                    <a:rPr lang="es-AR" sz="2000" i="1">
                                      <a:solidFill>
                                        <a:srgbClr val="836967"/>
                                      </a:solidFill>
                                      <a:latin typeface="Cambria Math" panose="02040503050406030204" pitchFamily="18" charset="0"/>
                                    </a:rPr>
                                  </m:ctrlPr>
                                </m:fPr>
                                <m:num>
                                  <m:r>
                                    <a:rPr lang="es-AR" sz="2000" b="0" i="0">
                                      <a:latin typeface="Cambria Math" panose="02040503050406030204" pitchFamily="18" charset="0"/>
                                    </a:rPr>
                                    <m:t>3</m:t>
                                  </m:r>
                                </m:num>
                                <m:den>
                                  <m:r>
                                    <a:rPr lang="es-AR" sz="2000" b="0" i="0">
                                      <a:latin typeface="Cambria Math" panose="02040503050406030204" pitchFamily="18" charset="0"/>
                                    </a:rPr>
                                    <m:t>2</m:t>
                                  </m:r>
                                </m:den>
                              </m:f>
                            </m:sup>
                          </m:sSup>
                        </m:den>
                      </m:f>
                      <m:r>
                        <a:rPr lang="es-AR" sz="2000" b="0" i="0">
                          <a:latin typeface="Cambria Math" panose="02040503050406030204" pitchFamily="18" charset="0"/>
                        </a:rPr>
                        <m:t>=16.42</m:t>
                      </m:r>
                      <m:r>
                        <a:rPr lang="es-ES" sz="2000" b="0" i="1" smtClean="0">
                          <a:latin typeface="Cambria Math" panose="02040503050406030204" pitchFamily="18" charset="0"/>
                        </a:rPr>
                        <m:t> </m:t>
                      </m:r>
                      <m:r>
                        <a:rPr lang="es-AR" sz="2000" b="0" i="1">
                          <a:latin typeface="Cambria Math" panose="02040503050406030204" pitchFamily="18" charset="0"/>
                        </a:rPr>
                        <m:t>𝑚</m:t>
                      </m:r>
                    </m:oMath>
                  </m:oMathPara>
                </a14:m>
                <a:endParaRPr lang="es-AR" sz="2000" b="1" dirty="0"/>
              </a:p>
            </p:txBody>
          </p:sp>
        </mc:Choice>
        <mc:Fallback xmlns="">
          <p:sp>
            <p:nvSpPr>
              <p:cNvPr id="10" name="CuadroTexto 9">
                <a:extLst>
                  <a:ext uri="{FF2B5EF4-FFF2-40B4-BE49-F238E27FC236}">
                    <a16:creationId xmlns:a16="http://schemas.microsoft.com/office/drawing/2014/main" id="{CC2746C6-F63E-D996-DB6C-1612F7CDF776}"/>
                  </a:ext>
                </a:extLst>
              </p:cNvPr>
              <p:cNvSpPr txBox="1">
                <a:spLocks noRot="1" noChangeAspect="1" noMove="1" noResize="1" noEditPoints="1" noAdjustHandles="1" noChangeArrowheads="1" noChangeShapeType="1" noTextEdit="1"/>
              </p:cNvSpPr>
              <p:nvPr/>
            </p:nvSpPr>
            <p:spPr>
              <a:xfrm>
                <a:off x="2351584" y="4505919"/>
                <a:ext cx="8395855" cy="1141851"/>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E710562D-8C50-2186-0023-BFA365EF5992}"/>
                  </a:ext>
                </a:extLst>
              </p:cNvPr>
              <p:cNvSpPr txBox="1"/>
              <p:nvPr/>
            </p:nvSpPr>
            <p:spPr>
              <a:xfrm>
                <a:off x="3747563" y="3818295"/>
                <a:ext cx="5056909" cy="6876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000" b="0" i="1" smtClean="0">
                          <a:latin typeface="Cambria Math" panose="02040503050406030204" pitchFamily="18" charset="0"/>
                        </a:rPr>
                        <m:t>h</m:t>
                      </m:r>
                      <m:r>
                        <a:rPr lang="es-AR" sz="2000" b="0" i="0">
                          <a:latin typeface="Cambria Math" panose="02040503050406030204" pitchFamily="18" charset="0"/>
                        </a:rPr>
                        <m:t>=</m:t>
                      </m:r>
                      <m:f>
                        <m:fPr>
                          <m:ctrlPr>
                            <a:rPr lang="es-AR" sz="2000" i="1">
                              <a:solidFill>
                                <a:srgbClr val="836967"/>
                              </a:solidFill>
                              <a:latin typeface="Cambria Math" panose="02040503050406030204" pitchFamily="18" charset="0"/>
                            </a:rPr>
                          </m:ctrlPr>
                        </m:fPr>
                        <m:num>
                          <m:sSub>
                            <m:sSubPr>
                              <m:ctrlPr>
                                <a:rPr lang="es-AR" sz="2000" i="1">
                                  <a:solidFill>
                                    <a:srgbClr val="836967"/>
                                  </a:solidFill>
                                  <a:latin typeface="Cambria Math" panose="02040503050406030204" pitchFamily="18" charset="0"/>
                                </a:rPr>
                              </m:ctrlPr>
                            </m:sSubPr>
                            <m:e>
                              <m:r>
                                <a:rPr lang="es-AR" sz="2000" b="0" i="1">
                                  <a:latin typeface="Cambria Math" panose="02040503050406030204" pitchFamily="18" charset="0"/>
                                </a:rPr>
                                <m:t>h</m:t>
                              </m:r>
                            </m:e>
                            <m:sub>
                              <m:r>
                                <a:rPr lang="es-AR" sz="2000" b="0" i="0">
                                  <a:latin typeface="Cambria Math" panose="02040503050406030204" pitchFamily="18" charset="0"/>
                                </a:rPr>
                                <m:t>1</m:t>
                              </m:r>
                            </m:sub>
                          </m:sSub>
                          <m:r>
                            <a:rPr lang="es-AR" sz="2000" b="0" i="0">
                              <a:latin typeface="Cambria Math" panose="02040503050406030204" pitchFamily="18" charset="0"/>
                            </a:rPr>
                            <m:t>+</m:t>
                          </m:r>
                          <m:sSub>
                            <m:sSubPr>
                              <m:ctrlPr>
                                <a:rPr lang="es-AR" sz="2000" i="1">
                                  <a:solidFill>
                                    <a:srgbClr val="836967"/>
                                  </a:solidFill>
                                  <a:latin typeface="Cambria Math" panose="02040503050406030204" pitchFamily="18" charset="0"/>
                                </a:rPr>
                              </m:ctrlPr>
                            </m:sSubPr>
                            <m:e>
                              <m:r>
                                <a:rPr lang="es-AR" sz="2000" b="0" i="1">
                                  <a:latin typeface="Cambria Math" panose="02040503050406030204" pitchFamily="18" charset="0"/>
                                </a:rPr>
                                <m:t>h</m:t>
                              </m:r>
                            </m:e>
                            <m:sub>
                              <m:r>
                                <a:rPr lang="es-AR" sz="2000" b="0" i="0">
                                  <a:latin typeface="Cambria Math" panose="02040503050406030204" pitchFamily="18" charset="0"/>
                                </a:rPr>
                                <m:t>3</m:t>
                              </m:r>
                            </m:sub>
                          </m:sSub>
                        </m:num>
                        <m:den>
                          <m:r>
                            <a:rPr lang="es-AR" sz="2000" b="0" i="0">
                              <a:latin typeface="Cambria Math" panose="02040503050406030204" pitchFamily="18" charset="0"/>
                            </a:rPr>
                            <m:t>2</m:t>
                          </m:r>
                        </m:den>
                      </m:f>
                      <m:r>
                        <a:rPr lang="es-AR" sz="2000" b="0" i="0">
                          <a:latin typeface="Cambria Math" panose="02040503050406030204" pitchFamily="18" charset="0"/>
                        </a:rPr>
                        <m:t>=</m:t>
                      </m:r>
                      <m:f>
                        <m:fPr>
                          <m:ctrlPr>
                            <a:rPr lang="es-AR" sz="2000" i="1">
                              <a:solidFill>
                                <a:srgbClr val="836967"/>
                              </a:solidFill>
                              <a:latin typeface="Cambria Math" panose="02040503050406030204" pitchFamily="18" charset="0"/>
                            </a:rPr>
                          </m:ctrlPr>
                        </m:fPr>
                        <m:num>
                          <m:d>
                            <m:dPr>
                              <m:ctrlPr>
                                <a:rPr lang="es-AR" sz="2000" i="1">
                                  <a:solidFill>
                                    <a:srgbClr val="836967"/>
                                  </a:solidFill>
                                  <a:latin typeface="Cambria Math" panose="02040503050406030204" pitchFamily="18" charset="0"/>
                                </a:rPr>
                              </m:ctrlPr>
                            </m:dPr>
                            <m:e>
                              <m:r>
                                <a:rPr lang="es-AR" sz="2000" b="0" i="0">
                                  <a:latin typeface="Cambria Math" panose="02040503050406030204" pitchFamily="18" charset="0"/>
                                </a:rPr>
                                <m:t>0.12+0.3</m:t>
                              </m:r>
                              <m:r>
                                <a:rPr lang="es-ES" sz="2000" b="0" i="0" smtClean="0">
                                  <a:latin typeface="Cambria Math" panose="02040503050406030204" pitchFamily="18" charset="0"/>
                                </a:rPr>
                                <m:t>0</m:t>
                              </m:r>
                            </m:e>
                          </m:d>
                          <m:r>
                            <a:rPr lang="es-ES" sz="2000" b="0" i="1" smtClean="0">
                              <a:latin typeface="Cambria Math" panose="02040503050406030204" pitchFamily="18" charset="0"/>
                            </a:rPr>
                            <m:t> </m:t>
                          </m:r>
                          <m:r>
                            <a:rPr lang="es-AR" sz="2000" b="0" i="1">
                              <a:latin typeface="Cambria Math" panose="02040503050406030204" pitchFamily="18" charset="0"/>
                            </a:rPr>
                            <m:t>𝑚</m:t>
                          </m:r>
                        </m:num>
                        <m:den>
                          <m:r>
                            <a:rPr lang="es-AR" sz="2000" b="0" i="0">
                              <a:latin typeface="Cambria Math" panose="02040503050406030204" pitchFamily="18" charset="0"/>
                            </a:rPr>
                            <m:t>2</m:t>
                          </m:r>
                        </m:den>
                      </m:f>
                      <m:r>
                        <a:rPr lang="es-AR" sz="2000" b="0" i="0">
                          <a:latin typeface="Cambria Math" panose="02040503050406030204" pitchFamily="18" charset="0"/>
                        </a:rPr>
                        <m:t>=0.21</m:t>
                      </m:r>
                      <m:r>
                        <a:rPr lang="es-ES" sz="2000" b="0" i="1" smtClean="0">
                          <a:latin typeface="Cambria Math" panose="02040503050406030204" pitchFamily="18" charset="0"/>
                        </a:rPr>
                        <m:t> </m:t>
                      </m:r>
                      <m:r>
                        <a:rPr lang="es-AR" sz="2000" b="0" i="1">
                          <a:latin typeface="Cambria Math" panose="02040503050406030204" pitchFamily="18" charset="0"/>
                        </a:rPr>
                        <m:t>𝑚</m:t>
                      </m:r>
                    </m:oMath>
                  </m:oMathPara>
                </a14:m>
                <a:endParaRPr lang="es-AR" sz="2000" dirty="0"/>
              </a:p>
            </p:txBody>
          </p:sp>
        </mc:Choice>
        <mc:Fallback xmlns="">
          <p:sp>
            <p:nvSpPr>
              <p:cNvPr id="12" name="CuadroTexto 11">
                <a:extLst>
                  <a:ext uri="{FF2B5EF4-FFF2-40B4-BE49-F238E27FC236}">
                    <a16:creationId xmlns:a16="http://schemas.microsoft.com/office/drawing/2014/main" id="{E710562D-8C50-2186-0023-BFA365EF5992}"/>
                  </a:ext>
                </a:extLst>
              </p:cNvPr>
              <p:cNvSpPr txBox="1">
                <a:spLocks noRot="1" noChangeAspect="1" noMove="1" noResize="1" noEditPoints="1" noAdjustHandles="1" noChangeArrowheads="1" noChangeShapeType="1" noTextEdit="1"/>
              </p:cNvSpPr>
              <p:nvPr/>
            </p:nvSpPr>
            <p:spPr>
              <a:xfrm>
                <a:off x="3747563" y="3818295"/>
                <a:ext cx="5056909" cy="687624"/>
              </a:xfrm>
              <a:prstGeom prst="rect">
                <a:avLst/>
              </a:prstGeom>
              <a:blipFill>
                <a:blip r:embed="rId10"/>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F8BFD89-3730-0380-EC8C-AD2866FE5EFD}"/>
                  </a:ext>
                </a:extLst>
              </p:cNvPr>
              <p:cNvSpPr txBox="1"/>
              <p:nvPr/>
            </p:nvSpPr>
            <p:spPr>
              <a:xfrm>
                <a:off x="3955471" y="5864286"/>
                <a:ext cx="4572000"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b="1" i="1" smtClean="0">
                          <a:solidFill>
                            <a:srgbClr val="FF0000"/>
                          </a:solidFill>
                          <a:latin typeface="Cambria Math" panose="02040503050406030204" pitchFamily="18" charset="0"/>
                        </a:rPr>
                        <m:t>𝑳</m:t>
                      </m:r>
                      <m:r>
                        <a:rPr lang="es-AR" sz="2200" b="1" i="0">
                          <a:solidFill>
                            <a:srgbClr val="FF0000"/>
                          </a:solidFill>
                          <a:latin typeface="Cambria Math" panose="02040503050406030204" pitchFamily="18" charset="0"/>
                        </a:rPr>
                        <m:t>=</m:t>
                      </m:r>
                      <m:r>
                        <a:rPr lang="es-AR" sz="2200" b="1" i="0">
                          <a:solidFill>
                            <a:srgbClr val="FF0000"/>
                          </a:solidFill>
                          <a:latin typeface="Cambria Math" panose="02040503050406030204" pitchFamily="18" charset="0"/>
                        </a:rPr>
                        <m:t>𝟏𝟔</m:t>
                      </m:r>
                      <m:r>
                        <a:rPr lang="es-AR" sz="2200" b="1" i="0">
                          <a:solidFill>
                            <a:srgbClr val="FF0000"/>
                          </a:solidFill>
                          <a:latin typeface="Cambria Math" panose="02040503050406030204" pitchFamily="18" charset="0"/>
                        </a:rPr>
                        <m:t>.</m:t>
                      </m:r>
                      <m:r>
                        <a:rPr lang="es-AR" sz="2200" b="1" i="0">
                          <a:solidFill>
                            <a:srgbClr val="FF0000"/>
                          </a:solidFill>
                          <a:latin typeface="Cambria Math" panose="02040503050406030204" pitchFamily="18" charset="0"/>
                        </a:rPr>
                        <m:t>𝟒𝟐</m:t>
                      </m:r>
                      <m:r>
                        <a:rPr lang="es-ES" sz="2200" b="1" i="1" smtClean="0">
                          <a:solidFill>
                            <a:srgbClr val="FF0000"/>
                          </a:solidFill>
                          <a:latin typeface="Cambria Math" panose="02040503050406030204" pitchFamily="18" charset="0"/>
                        </a:rPr>
                        <m:t> </m:t>
                      </m:r>
                      <m:r>
                        <a:rPr lang="es-AR" sz="2200" b="1" i="1">
                          <a:solidFill>
                            <a:srgbClr val="FF0000"/>
                          </a:solidFill>
                          <a:latin typeface="Cambria Math" panose="02040503050406030204" pitchFamily="18" charset="0"/>
                        </a:rPr>
                        <m:t>𝒎</m:t>
                      </m:r>
                    </m:oMath>
                  </m:oMathPara>
                </a14:m>
                <a:endParaRPr lang="es-AR" sz="2200" dirty="0"/>
              </a:p>
            </p:txBody>
          </p:sp>
        </mc:Choice>
        <mc:Fallback xmlns="">
          <p:sp>
            <p:nvSpPr>
              <p:cNvPr id="13" name="CuadroTexto 12">
                <a:extLst>
                  <a:ext uri="{FF2B5EF4-FFF2-40B4-BE49-F238E27FC236}">
                    <a16:creationId xmlns:a16="http://schemas.microsoft.com/office/drawing/2014/main" id="{0F8BFD89-3730-0380-EC8C-AD2866FE5EFD}"/>
                  </a:ext>
                </a:extLst>
              </p:cNvPr>
              <p:cNvSpPr txBox="1">
                <a:spLocks noRot="1" noChangeAspect="1" noMove="1" noResize="1" noEditPoints="1" noAdjustHandles="1" noChangeArrowheads="1" noChangeShapeType="1" noTextEdit="1"/>
              </p:cNvSpPr>
              <p:nvPr/>
            </p:nvSpPr>
            <p:spPr>
              <a:xfrm>
                <a:off x="3955471" y="5864286"/>
                <a:ext cx="4572000" cy="430887"/>
              </a:xfrm>
              <a:prstGeom prst="rect">
                <a:avLst/>
              </a:prstGeom>
              <a:blipFill>
                <a:blip r:embed="rId11"/>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2913439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4C2CB9-865D-7CE2-08FC-D3AE72849D57}"/>
              </a:ext>
            </a:extLst>
          </p:cNvPr>
          <p:cNvSpPr txBox="1"/>
          <p:nvPr/>
        </p:nvSpPr>
        <p:spPr>
          <a:xfrm>
            <a:off x="4290240" y="1893284"/>
            <a:ext cx="3971557" cy="43088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2º CRITERIO</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p:sp>
        <p:nvSpPr>
          <p:cNvPr id="15" name="CuadroTexto 14">
            <a:extLst>
              <a:ext uri="{FF2B5EF4-FFF2-40B4-BE49-F238E27FC236}">
                <a16:creationId xmlns:a16="http://schemas.microsoft.com/office/drawing/2014/main" id="{9AE63706-4387-13A2-E748-6C5252EA0167}"/>
              </a:ext>
            </a:extLst>
          </p:cNvPr>
          <p:cNvSpPr txBox="1"/>
          <p:nvPr/>
        </p:nvSpPr>
        <p:spPr>
          <a:xfrm>
            <a:off x="290558" y="2380664"/>
            <a:ext cx="11610883" cy="1107996"/>
          </a:xfrm>
          <a:prstGeom prst="rect">
            <a:avLst/>
          </a:prstGeom>
          <a:noFill/>
        </p:spPr>
        <p:txBody>
          <a:bodyPr wrap="square">
            <a:spAutoFit/>
          </a:bodyPr>
          <a:lstStyle/>
          <a:p>
            <a:pPr algn="just" hangingPunct="0"/>
            <a:r>
              <a:rPr lang="es-ES" dirty="0">
                <a:latin typeface="Arial" panose="020B0604020202020204" pitchFamily="34" charset="0"/>
                <a:ea typeface="Times New Roman" panose="02020603050405020304" pitchFamily="18" charset="0"/>
                <a:cs typeface="Times New Roman" panose="02020603050405020304" pitchFamily="18" charset="0"/>
              </a:rPr>
              <a:t>Se divide el caudal Q en el mismo número de partes en que se divide la longitud.</a:t>
            </a:r>
          </a:p>
          <a:p>
            <a:pPr algn="just" hangingPunct="0"/>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algn="just" hangingPunct="0"/>
            <a:r>
              <a:rPr lang="es-ES" dirty="0">
                <a:latin typeface="Arial" panose="020B0604020202020204" pitchFamily="34" charset="0"/>
                <a:ea typeface="Times New Roman" panose="02020603050405020304" pitchFamily="18" charset="0"/>
                <a:cs typeface="Times New Roman" panose="02020603050405020304" pitchFamily="18" charset="0"/>
              </a:rPr>
              <a:t>Por ejemplo: se adopta 6 </a:t>
            </a:r>
            <a:r>
              <a:rPr lang="es-ES"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dirty="0">
                <a:latin typeface="Arial" panose="020B0604020202020204" pitchFamily="34" charset="0"/>
                <a:ea typeface="Times New Roman" panose="02020603050405020304" pitchFamily="18" charset="0"/>
                <a:cs typeface="Times New Roman" panose="02020603050405020304" pitchFamily="18" charset="0"/>
              </a:rPr>
              <a:t>Q, con cada </a:t>
            </a:r>
            <a:r>
              <a:rPr lang="es-ES"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dirty="0">
                <a:latin typeface="Arial" panose="020B0604020202020204" pitchFamily="34" charset="0"/>
                <a:ea typeface="Times New Roman" panose="02020603050405020304" pitchFamily="18" charset="0"/>
                <a:cs typeface="Times New Roman" panose="02020603050405020304" pitchFamily="18" charset="0"/>
              </a:rPr>
              <a:t>Q = (2.8/6)m</a:t>
            </a:r>
            <a:r>
              <a:rPr lang="es-ES" baseline="30000" dirty="0">
                <a:latin typeface="Arial" panose="020B0604020202020204" pitchFamily="34" charset="0"/>
                <a:ea typeface="Times New Roman" panose="02020603050405020304" pitchFamily="18" charset="0"/>
                <a:cs typeface="Times New Roman" panose="02020603050405020304" pitchFamily="18" charset="0"/>
              </a:rPr>
              <a:t>3</a:t>
            </a:r>
            <a:r>
              <a:rPr lang="es-ES" dirty="0">
                <a:latin typeface="Arial" panose="020B0604020202020204" pitchFamily="34" charset="0"/>
                <a:ea typeface="Times New Roman" panose="02020603050405020304" pitchFamily="18" charset="0"/>
                <a:cs typeface="Times New Roman" panose="02020603050405020304" pitchFamily="18" charset="0"/>
              </a:rPr>
              <a:t>/s = 0.47 m</a:t>
            </a:r>
            <a:r>
              <a:rPr lang="es-ES" baseline="30000" dirty="0">
                <a:latin typeface="Arial" panose="020B0604020202020204" pitchFamily="34" charset="0"/>
                <a:ea typeface="Times New Roman" panose="02020603050405020304" pitchFamily="18" charset="0"/>
                <a:cs typeface="Times New Roman" panose="02020603050405020304" pitchFamily="18" charset="0"/>
              </a:rPr>
              <a:t>3</a:t>
            </a:r>
            <a:r>
              <a:rPr lang="es-ES" dirty="0">
                <a:latin typeface="Arial" panose="020B0604020202020204" pitchFamily="34" charset="0"/>
                <a:ea typeface="Times New Roman" panose="02020603050405020304" pitchFamily="18" charset="0"/>
                <a:cs typeface="Times New Roman" panose="02020603050405020304" pitchFamily="18" charset="0"/>
              </a:rPr>
              <a:t>/s y con la ecuación de gasto del vertedero lateral se calculan las longitudes parciales y luego se suman.</a:t>
            </a:r>
            <a:endParaRPr lang="es-AR"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F8BFD89-3730-0380-EC8C-AD2866FE5EFD}"/>
                  </a:ext>
                </a:extLst>
              </p:cNvPr>
              <p:cNvSpPr txBox="1"/>
              <p:nvPr/>
            </p:nvSpPr>
            <p:spPr>
              <a:xfrm>
                <a:off x="3955471" y="5864286"/>
                <a:ext cx="4572000"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b="1" i="1" smtClean="0">
                          <a:solidFill>
                            <a:srgbClr val="FF0000"/>
                          </a:solidFill>
                          <a:latin typeface="Cambria Math" panose="02040503050406030204" pitchFamily="18" charset="0"/>
                        </a:rPr>
                        <m:t>𝑳</m:t>
                      </m:r>
                      <m:r>
                        <a:rPr lang="es-AR" sz="2200" b="1" i="0">
                          <a:solidFill>
                            <a:srgbClr val="FF0000"/>
                          </a:solidFill>
                          <a:latin typeface="Cambria Math" panose="02040503050406030204" pitchFamily="18" charset="0"/>
                        </a:rPr>
                        <m:t>=</m:t>
                      </m:r>
                      <m:r>
                        <a:rPr lang="es-AR" sz="2200" b="1" i="0">
                          <a:solidFill>
                            <a:srgbClr val="FF0000"/>
                          </a:solidFill>
                          <a:latin typeface="Cambria Math" panose="02040503050406030204" pitchFamily="18" charset="0"/>
                        </a:rPr>
                        <m:t>𝟏𝟖</m:t>
                      </m:r>
                      <m:r>
                        <a:rPr lang="es-AR" sz="2200" b="1" i="0">
                          <a:solidFill>
                            <a:srgbClr val="FF0000"/>
                          </a:solidFill>
                          <a:latin typeface="Cambria Math" panose="02040503050406030204" pitchFamily="18" charset="0"/>
                        </a:rPr>
                        <m:t>.</m:t>
                      </m:r>
                      <m:r>
                        <a:rPr lang="es-ES" sz="2200" b="1" i="0" smtClean="0">
                          <a:solidFill>
                            <a:srgbClr val="FF0000"/>
                          </a:solidFill>
                          <a:latin typeface="Cambria Math" panose="02040503050406030204" pitchFamily="18" charset="0"/>
                        </a:rPr>
                        <m:t>𝟓𝟓</m:t>
                      </m:r>
                      <m:r>
                        <a:rPr lang="es-ES" sz="2200" b="1" i="1" smtClean="0">
                          <a:solidFill>
                            <a:srgbClr val="FF0000"/>
                          </a:solidFill>
                          <a:latin typeface="Cambria Math" panose="02040503050406030204" pitchFamily="18" charset="0"/>
                        </a:rPr>
                        <m:t> </m:t>
                      </m:r>
                      <m:r>
                        <a:rPr lang="es-AR" sz="2200" b="1" i="1">
                          <a:solidFill>
                            <a:srgbClr val="FF0000"/>
                          </a:solidFill>
                          <a:latin typeface="Cambria Math" panose="02040503050406030204" pitchFamily="18" charset="0"/>
                        </a:rPr>
                        <m:t>𝒎</m:t>
                      </m:r>
                    </m:oMath>
                  </m:oMathPara>
                </a14:m>
                <a:endParaRPr lang="es-AR" sz="2200" dirty="0"/>
              </a:p>
            </p:txBody>
          </p:sp>
        </mc:Choice>
        <mc:Fallback xmlns="">
          <p:sp>
            <p:nvSpPr>
              <p:cNvPr id="13" name="CuadroTexto 12">
                <a:extLst>
                  <a:ext uri="{FF2B5EF4-FFF2-40B4-BE49-F238E27FC236}">
                    <a16:creationId xmlns:a16="http://schemas.microsoft.com/office/drawing/2014/main" id="{0F8BFD89-3730-0380-EC8C-AD2866FE5EFD}"/>
                  </a:ext>
                </a:extLst>
              </p:cNvPr>
              <p:cNvSpPr txBox="1">
                <a:spLocks noRot="1" noChangeAspect="1" noMove="1" noResize="1" noEditPoints="1" noAdjustHandles="1" noChangeArrowheads="1" noChangeShapeType="1" noTextEdit="1"/>
              </p:cNvSpPr>
              <p:nvPr/>
            </p:nvSpPr>
            <p:spPr>
              <a:xfrm>
                <a:off x="3955471" y="5864286"/>
                <a:ext cx="4572000" cy="430887"/>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028663B4-021B-BD24-544E-851C2C969961}"/>
                  </a:ext>
                </a:extLst>
              </p:cNvPr>
              <p:cNvSpPr txBox="1"/>
              <p:nvPr/>
            </p:nvSpPr>
            <p:spPr>
              <a:xfrm>
                <a:off x="1055440" y="3528811"/>
                <a:ext cx="4073236" cy="981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b="0" i="1" smtClean="0">
                          <a:latin typeface="Cambria Math" panose="02040503050406030204" pitchFamily="18" charset="0"/>
                          <a:ea typeface="Cambria Math" panose="02040503050406030204" pitchFamily="18" charset="0"/>
                        </a:rPr>
                        <m:t>∆</m:t>
                      </m:r>
                      <m:r>
                        <a:rPr lang="es-AR" sz="2200" b="0" i="1" smtClean="0">
                          <a:latin typeface="Cambria Math" panose="02040503050406030204" pitchFamily="18" charset="0"/>
                        </a:rPr>
                        <m:t>𝐿</m:t>
                      </m:r>
                      <m:r>
                        <a:rPr lang="es-AR" sz="2200" b="0" i="0">
                          <a:latin typeface="Cambria Math" panose="02040503050406030204" pitchFamily="18" charset="0"/>
                        </a:rPr>
                        <m:t>=</m:t>
                      </m:r>
                      <m:f>
                        <m:fPr>
                          <m:ctrlPr>
                            <a:rPr lang="es-AR" sz="2200" i="1" smtClean="0">
                              <a:solidFill>
                                <a:schemeClr val="tx1"/>
                              </a:solidFill>
                              <a:latin typeface="Cambria Math" panose="02040503050406030204" pitchFamily="18" charset="0"/>
                            </a:rPr>
                          </m:ctrlPr>
                        </m:fPr>
                        <m:num>
                          <m:sSub>
                            <m:sSubPr>
                              <m:ctrlPr>
                                <a:rPr lang="es-AR" sz="2200" i="1">
                                  <a:solidFill>
                                    <a:schemeClr val="tx1"/>
                                  </a:solidFill>
                                  <a:latin typeface="Cambria Math" panose="02040503050406030204" pitchFamily="18" charset="0"/>
                                </a:rPr>
                              </m:ctrlPr>
                            </m:sSubPr>
                            <m:e>
                              <m:r>
                                <a:rPr lang="es-AR" sz="2200" i="1" smtClean="0">
                                  <a:solidFill>
                                    <a:schemeClr val="tx1"/>
                                  </a:solidFill>
                                  <a:latin typeface="Cambria Math" panose="02040503050406030204" pitchFamily="18" charset="0"/>
                                  <a:ea typeface="Cambria Math" panose="02040503050406030204" pitchFamily="18" charset="0"/>
                                </a:rPr>
                                <m:t>∆</m:t>
                              </m:r>
                              <m:r>
                                <a:rPr lang="es-AR" sz="2200" b="0" i="1">
                                  <a:solidFill>
                                    <a:schemeClr val="tx1"/>
                                  </a:solidFill>
                                  <a:latin typeface="Cambria Math" panose="02040503050406030204" pitchFamily="18" charset="0"/>
                                </a:rPr>
                                <m:t>𝑄</m:t>
                              </m:r>
                            </m:e>
                            <m:sub>
                              <m:r>
                                <a:rPr lang="es-AR" sz="2200" b="0" i="1">
                                  <a:solidFill>
                                    <a:schemeClr val="tx1"/>
                                  </a:solidFill>
                                  <a:latin typeface="Cambria Math" panose="02040503050406030204" pitchFamily="18" charset="0"/>
                                </a:rPr>
                                <m:t>𝑉𝐿</m:t>
                              </m:r>
                            </m:sub>
                          </m:sSub>
                        </m:num>
                        <m:den>
                          <m:r>
                            <a:rPr lang="es-AR" sz="2200" b="0" i="1">
                              <a:solidFill>
                                <a:schemeClr val="tx1"/>
                              </a:solidFill>
                              <a:latin typeface="Cambria Math" panose="02040503050406030204" pitchFamily="18" charset="0"/>
                            </a:rPr>
                            <m:t>𝑚</m:t>
                          </m:r>
                          <m:r>
                            <a:rPr lang="es-ES" sz="2200" b="0" i="0" smtClean="0">
                              <a:solidFill>
                                <a:schemeClr val="tx1"/>
                              </a:solidFill>
                              <a:latin typeface="Cambria Math" panose="02040503050406030204" pitchFamily="18" charset="0"/>
                            </a:rPr>
                            <m:t>·</m:t>
                          </m:r>
                          <m:rad>
                            <m:radPr>
                              <m:degHide m:val="on"/>
                              <m:ctrlPr>
                                <a:rPr lang="es-AR" sz="2200" i="1">
                                  <a:solidFill>
                                    <a:schemeClr val="tx1"/>
                                  </a:solidFill>
                                  <a:latin typeface="Cambria Math" panose="02040503050406030204" pitchFamily="18" charset="0"/>
                                </a:rPr>
                              </m:ctrlPr>
                            </m:radPr>
                            <m:deg/>
                            <m:e>
                              <m:r>
                                <a:rPr lang="es-AR" sz="2200" b="0" i="0">
                                  <a:solidFill>
                                    <a:schemeClr val="tx1"/>
                                  </a:solidFill>
                                  <a:latin typeface="Cambria Math" panose="02040503050406030204" pitchFamily="18" charset="0"/>
                                </a:rPr>
                                <m:t>2</m:t>
                              </m:r>
                              <m:r>
                                <a:rPr lang="es-AR" sz="2200" b="0" i="1">
                                  <a:solidFill>
                                    <a:schemeClr val="tx1"/>
                                  </a:solidFill>
                                  <a:latin typeface="Cambria Math" panose="02040503050406030204" pitchFamily="18" charset="0"/>
                                </a:rPr>
                                <m:t>𝑔</m:t>
                              </m:r>
                            </m:e>
                          </m:rad>
                          <m:r>
                            <a:rPr lang="es-ES" sz="2200" b="0" i="0" smtClean="0">
                              <a:solidFill>
                                <a:schemeClr val="tx1"/>
                              </a:solidFill>
                              <a:latin typeface="Cambria Math" panose="02040503050406030204" pitchFamily="18" charset="0"/>
                            </a:rPr>
                            <m:t>·</m:t>
                          </m:r>
                          <m:sSup>
                            <m:sSupPr>
                              <m:ctrlPr>
                                <a:rPr lang="es-AR" sz="2200" i="1">
                                  <a:solidFill>
                                    <a:schemeClr val="tx1"/>
                                  </a:solidFill>
                                  <a:latin typeface="Cambria Math" panose="02040503050406030204" pitchFamily="18" charset="0"/>
                                </a:rPr>
                              </m:ctrlPr>
                            </m:sSupPr>
                            <m:e>
                              <m:d>
                                <m:dPr>
                                  <m:ctrlPr>
                                    <a:rPr lang="es-AR" sz="2200" i="1">
                                      <a:solidFill>
                                        <a:schemeClr val="tx1"/>
                                      </a:solidFill>
                                      <a:latin typeface="Cambria Math" panose="02040503050406030204" pitchFamily="18" charset="0"/>
                                    </a:rPr>
                                  </m:ctrlPr>
                                </m:dPr>
                                <m:e>
                                  <m:sSub>
                                    <m:sSubPr>
                                      <m:ctrlPr>
                                        <a:rPr lang="es-AR" sz="2200" b="0" i="1" smtClean="0">
                                          <a:solidFill>
                                            <a:schemeClr val="tx1"/>
                                          </a:solidFill>
                                          <a:latin typeface="Cambria Math" panose="02040503050406030204" pitchFamily="18" charset="0"/>
                                        </a:rPr>
                                      </m:ctrlPr>
                                    </m:sSubPr>
                                    <m:e>
                                      <m:r>
                                        <a:rPr lang="es-ES" sz="2200" b="0" i="1" smtClean="0">
                                          <a:solidFill>
                                            <a:schemeClr val="tx1"/>
                                          </a:solidFill>
                                          <a:latin typeface="Cambria Math" panose="02040503050406030204" pitchFamily="18" charset="0"/>
                                        </a:rPr>
                                        <m:t>h</m:t>
                                      </m:r>
                                    </m:e>
                                    <m:sub>
                                      <m:r>
                                        <a:rPr lang="es-ES" sz="2200" b="0" i="1" smtClean="0">
                                          <a:solidFill>
                                            <a:schemeClr val="tx1"/>
                                          </a:solidFill>
                                          <a:latin typeface="Cambria Math" panose="02040503050406030204" pitchFamily="18" charset="0"/>
                                        </a:rPr>
                                        <m:t>𝑚</m:t>
                                      </m:r>
                                    </m:sub>
                                  </m:sSub>
                                </m:e>
                              </m:d>
                            </m:e>
                            <m:sup>
                              <m:f>
                                <m:fPr>
                                  <m:ctrlPr>
                                    <a:rPr lang="es-AR" sz="2200" i="1">
                                      <a:solidFill>
                                        <a:schemeClr val="tx1"/>
                                      </a:solidFill>
                                      <a:latin typeface="Cambria Math" panose="02040503050406030204" pitchFamily="18" charset="0"/>
                                    </a:rPr>
                                  </m:ctrlPr>
                                </m:fPr>
                                <m:num>
                                  <m:r>
                                    <a:rPr lang="es-AR" sz="2200" b="0" i="0">
                                      <a:solidFill>
                                        <a:schemeClr val="tx1"/>
                                      </a:solidFill>
                                      <a:latin typeface="Cambria Math" panose="02040503050406030204" pitchFamily="18" charset="0"/>
                                    </a:rPr>
                                    <m:t>3</m:t>
                                  </m:r>
                                </m:num>
                                <m:den>
                                  <m:r>
                                    <a:rPr lang="es-AR" sz="2200" b="0" i="0">
                                      <a:solidFill>
                                        <a:schemeClr val="tx1"/>
                                      </a:solidFill>
                                      <a:latin typeface="Cambria Math" panose="02040503050406030204" pitchFamily="18" charset="0"/>
                                    </a:rPr>
                                    <m:t>2</m:t>
                                  </m:r>
                                </m:den>
                              </m:f>
                            </m:sup>
                          </m:sSup>
                        </m:den>
                      </m:f>
                    </m:oMath>
                  </m:oMathPara>
                </a14:m>
                <a:endParaRPr lang="es-AR" sz="2200" b="1" dirty="0"/>
              </a:p>
            </p:txBody>
          </p:sp>
        </mc:Choice>
        <mc:Fallback xmlns="">
          <p:sp>
            <p:nvSpPr>
              <p:cNvPr id="3" name="CuadroTexto 2">
                <a:extLst>
                  <a:ext uri="{FF2B5EF4-FFF2-40B4-BE49-F238E27FC236}">
                    <a16:creationId xmlns:a16="http://schemas.microsoft.com/office/drawing/2014/main" id="{028663B4-021B-BD24-544E-851C2C969961}"/>
                  </a:ext>
                </a:extLst>
              </p:cNvPr>
              <p:cNvSpPr txBox="1">
                <a:spLocks noRot="1" noChangeAspect="1" noMove="1" noResize="1" noEditPoints="1" noAdjustHandles="1" noChangeArrowheads="1" noChangeShapeType="1" noTextEdit="1"/>
              </p:cNvSpPr>
              <p:nvPr/>
            </p:nvSpPr>
            <p:spPr>
              <a:xfrm>
                <a:off x="1055440" y="3528811"/>
                <a:ext cx="4073236" cy="981615"/>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89B15320-25E7-9425-E925-7944A2139878}"/>
                  </a:ext>
                </a:extLst>
              </p:cNvPr>
              <p:cNvSpPr txBox="1"/>
              <p:nvPr/>
            </p:nvSpPr>
            <p:spPr>
              <a:xfrm>
                <a:off x="581501" y="5002511"/>
                <a:ext cx="4590619" cy="1077218"/>
              </a:xfrm>
              <a:prstGeom prst="rect">
                <a:avLst/>
              </a:prstGeom>
              <a:noFill/>
            </p:spPr>
            <p:txBody>
              <a:bodyPr wrap="square">
                <a:spAutoFit/>
              </a:bodyPr>
              <a:lstStyle/>
              <a:p>
                <a14:m>
                  <m:oMath xmlns:m="http://schemas.openxmlformats.org/officeDocument/2006/math">
                    <m:sSub>
                      <m:sSubPr>
                        <m:ctrlPr>
                          <a:rPr lang="es-AR" sz="2200" i="1" smtClean="0">
                            <a:solidFill>
                              <a:schemeClr val="tx1"/>
                            </a:solidFill>
                            <a:latin typeface="Cambria Math" panose="02040503050406030204" pitchFamily="18" charset="0"/>
                          </a:rPr>
                        </m:ctrlPr>
                      </m:sSubPr>
                      <m:e>
                        <m:r>
                          <a:rPr lang="es-AR" sz="2200" i="1" smtClean="0">
                            <a:solidFill>
                              <a:schemeClr val="tx1"/>
                            </a:solidFill>
                            <a:latin typeface="Cambria Math" panose="02040503050406030204" pitchFamily="18" charset="0"/>
                            <a:ea typeface="Cambria Math" panose="02040503050406030204" pitchFamily="18" charset="0"/>
                          </a:rPr>
                          <m:t>∆</m:t>
                        </m:r>
                        <m:r>
                          <a:rPr lang="es-AR" sz="2200" b="0" i="1">
                            <a:solidFill>
                              <a:schemeClr val="tx1"/>
                            </a:solidFill>
                            <a:latin typeface="Cambria Math" panose="02040503050406030204" pitchFamily="18" charset="0"/>
                          </a:rPr>
                          <m:t>𝑄</m:t>
                        </m:r>
                      </m:e>
                      <m:sub>
                        <m:r>
                          <a:rPr lang="es-AR" sz="2200" b="0" i="1">
                            <a:solidFill>
                              <a:schemeClr val="tx1"/>
                            </a:solidFill>
                            <a:latin typeface="Cambria Math" panose="02040503050406030204" pitchFamily="18" charset="0"/>
                          </a:rPr>
                          <m:t>𝑉𝐿</m:t>
                        </m:r>
                      </m:sub>
                    </m:sSub>
                  </m:oMath>
                </a14:m>
                <a:r>
                  <a:rPr lang="es-AR" sz="2200" dirty="0"/>
                  <a:t>= 0.47</a:t>
                </a:r>
                <a:r>
                  <a:rPr lang="es-ES" sz="2000" dirty="0">
                    <a:latin typeface="Arial" panose="020B0604020202020204" pitchFamily="34" charset="0"/>
                    <a:ea typeface="Times New Roman" panose="02020603050405020304" pitchFamily="18" charset="0"/>
                    <a:cs typeface="Times New Roman" panose="02020603050405020304" pitchFamily="18" charset="0"/>
                  </a:rPr>
                  <a:t> m</a:t>
                </a:r>
                <a:r>
                  <a:rPr lang="es-ES" sz="2000" baseline="30000" dirty="0">
                    <a:latin typeface="Arial" panose="020B0604020202020204" pitchFamily="34" charset="0"/>
                    <a:ea typeface="Times New Roman" panose="02020603050405020304" pitchFamily="18" charset="0"/>
                    <a:cs typeface="Times New Roman" panose="02020603050405020304" pitchFamily="18" charset="0"/>
                  </a:rPr>
                  <a:t>3</a:t>
                </a:r>
                <a:r>
                  <a:rPr lang="es-ES" sz="2000" dirty="0">
                    <a:latin typeface="Arial" panose="020B0604020202020204" pitchFamily="34" charset="0"/>
                    <a:ea typeface="Times New Roman" panose="02020603050405020304" pitchFamily="18" charset="0"/>
                    <a:cs typeface="Times New Roman" panose="02020603050405020304" pitchFamily="18" charset="0"/>
                  </a:rPr>
                  <a:t>/s</a:t>
                </a:r>
              </a:p>
              <a:p>
                <a:r>
                  <a:rPr lang="es-ES" sz="2000" dirty="0">
                    <a:latin typeface="Arial" panose="020B0604020202020204" pitchFamily="34" charset="0"/>
                    <a:cs typeface="Times New Roman" panose="02020603050405020304" pitchFamily="18" charset="0"/>
                  </a:rPr>
                  <a:t>m = 0.40</a:t>
                </a:r>
              </a:p>
              <a:p>
                <a14:m>
                  <m:oMath xmlns:m="http://schemas.openxmlformats.org/officeDocument/2006/math">
                    <m:sSub>
                      <m:sSubPr>
                        <m:ctrlPr>
                          <a:rPr lang="es-AR" sz="2000" b="0" i="1" smtClean="0">
                            <a:latin typeface="Cambria Math" panose="02040503050406030204" pitchFamily="18" charset="0"/>
                          </a:rPr>
                        </m:ctrlPr>
                      </m:sSubPr>
                      <m:e>
                        <m:r>
                          <a:rPr lang="es-ES" sz="2000" b="0" i="1" smtClean="0">
                            <a:latin typeface="Cambria Math" panose="02040503050406030204" pitchFamily="18" charset="0"/>
                          </a:rPr>
                          <m:t>h</m:t>
                        </m:r>
                      </m:e>
                      <m:sub>
                        <m:r>
                          <a:rPr lang="es-ES" sz="2000" b="0" i="1" smtClean="0">
                            <a:latin typeface="Cambria Math" panose="02040503050406030204" pitchFamily="18" charset="0"/>
                          </a:rPr>
                          <m:t>𝑚</m:t>
                        </m:r>
                      </m:sub>
                    </m:sSub>
                  </m:oMath>
                </a14:m>
                <a:r>
                  <a:rPr lang="es-AR" sz="2200" dirty="0"/>
                  <a:t> = altura media de cada intervalo</a:t>
                </a:r>
              </a:p>
            </p:txBody>
          </p:sp>
        </mc:Choice>
        <mc:Fallback xmlns="">
          <p:sp>
            <p:nvSpPr>
              <p:cNvPr id="4" name="CuadroTexto 3">
                <a:extLst>
                  <a:ext uri="{FF2B5EF4-FFF2-40B4-BE49-F238E27FC236}">
                    <a16:creationId xmlns:a16="http://schemas.microsoft.com/office/drawing/2014/main" id="{89B15320-25E7-9425-E925-7944A2139878}"/>
                  </a:ext>
                </a:extLst>
              </p:cNvPr>
              <p:cNvSpPr txBox="1">
                <a:spLocks noRot="1" noChangeAspect="1" noMove="1" noResize="1" noEditPoints="1" noAdjustHandles="1" noChangeArrowheads="1" noChangeShapeType="1" noTextEdit="1"/>
              </p:cNvSpPr>
              <p:nvPr/>
            </p:nvSpPr>
            <p:spPr>
              <a:xfrm>
                <a:off x="581501" y="5002511"/>
                <a:ext cx="4590619" cy="1077218"/>
              </a:xfrm>
              <a:prstGeom prst="rect">
                <a:avLst/>
              </a:prstGeom>
              <a:blipFill>
                <a:blip r:embed="rId10"/>
                <a:stretch>
                  <a:fillRect l="-1328" t="-3977" r="-1062" b="-10795"/>
                </a:stretch>
              </a:blipFill>
            </p:spPr>
            <p:txBody>
              <a:bodyPr/>
              <a:lstStyle/>
              <a:p>
                <a:r>
                  <a:rPr lang="es-AR">
                    <a:noFill/>
                  </a:rPr>
                  <a:t> </a:t>
                </a:r>
              </a:p>
            </p:txBody>
          </p:sp>
        </mc:Fallback>
      </mc:AlternateContent>
      <p:graphicFrame>
        <p:nvGraphicFramePr>
          <p:cNvPr id="6" name="Tabla 5">
            <a:extLst>
              <a:ext uri="{FF2B5EF4-FFF2-40B4-BE49-F238E27FC236}">
                <a16:creationId xmlns:a16="http://schemas.microsoft.com/office/drawing/2014/main" id="{61EBC8D0-83FF-9B30-A9F1-5A3E1126E122}"/>
              </a:ext>
            </a:extLst>
          </p:cNvPr>
          <p:cNvGraphicFramePr>
            <a:graphicFrameLocks noGrp="1"/>
          </p:cNvGraphicFramePr>
          <p:nvPr>
            <p:extLst>
              <p:ext uri="{D42A27DB-BD31-4B8C-83A1-F6EECF244321}">
                <p14:modId xmlns:p14="http://schemas.microsoft.com/office/powerpoint/2010/main" val="2843119919"/>
              </p:ext>
            </p:extLst>
          </p:nvPr>
        </p:nvGraphicFramePr>
        <p:xfrm>
          <a:off x="7454129" y="3212976"/>
          <a:ext cx="4447312" cy="3150194"/>
        </p:xfrm>
        <a:graphic>
          <a:graphicData uri="http://schemas.openxmlformats.org/drawingml/2006/table">
            <a:tbl>
              <a:tblPr>
                <a:tableStyleId>{5C22544A-7EE6-4342-B048-85BDC9FD1C3A}</a:tableStyleId>
              </a:tblPr>
              <a:tblGrid>
                <a:gridCol w="1111828">
                  <a:extLst>
                    <a:ext uri="{9D8B030D-6E8A-4147-A177-3AD203B41FA5}">
                      <a16:colId xmlns:a16="http://schemas.microsoft.com/office/drawing/2014/main" val="1722565515"/>
                    </a:ext>
                  </a:extLst>
                </a:gridCol>
                <a:gridCol w="1111828">
                  <a:extLst>
                    <a:ext uri="{9D8B030D-6E8A-4147-A177-3AD203B41FA5}">
                      <a16:colId xmlns:a16="http://schemas.microsoft.com/office/drawing/2014/main" val="1651154144"/>
                    </a:ext>
                  </a:extLst>
                </a:gridCol>
                <a:gridCol w="1111828">
                  <a:extLst>
                    <a:ext uri="{9D8B030D-6E8A-4147-A177-3AD203B41FA5}">
                      <a16:colId xmlns:a16="http://schemas.microsoft.com/office/drawing/2014/main" val="4194977321"/>
                    </a:ext>
                  </a:extLst>
                </a:gridCol>
                <a:gridCol w="1111828">
                  <a:extLst>
                    <a:ext uri="{9D8B030D-6E8A-4147-A177-3AD203B41FA5}">
                      <a16:colId xmlns:a16="http://schemas.microsoft.com/office/drawing/2014/main" val="146937504"/>
                    </a:ext>
                  </a:extLst>
                </a:gridCol>
              </a:tblGrid>
              <a:tr h="477300">
                <a:tc>
                  <a:txBody>
                    <a:bodyPr/>
                    <a:lstStyle/>
                    <a:p>
                      <a:pPr algn="ctr" fontAlgn="ctr"/>
                      <a:r>
                        <a:rPr lang="es-ES" sz="1800" u="none" strike="noStrike" dirty="0">
                          <a:effectLst/>
                          <a:latin typeface="Arial" panose="020B0604020202020204" pitchFamily="34" charset="0"/>
                          <a:cs typeface="Arial" panose="020B0604020202020204" pitchFamily="34" charset="0"/>
                        </a:rPr>
                        <a:t>h</a:t>
                      </a:r>
                      <a:r>
                        <a:rPr lang="es-ES" sz="1800" u="none" strike="noStrike" baseline="-25000" dirty="0">
                          <a:effectLst/>
                          <a:latin typeface="Arial" panose="020B0604020202020204" pitchFamily="34" charset="0"/>
                          <a:cs typeface="Arial" panose="020B0604020202020204" pitchFamily="34" charset="0"/>
                        </a:rPr>
                        <a:t>i</a:t>
                      </a:r>
                      <a:r>
                        <a:rPr lang="es-ES" sz="1800" u="none" strike="noStrike" dirty="0">
                          <a:effectLst/>
                          <a:latin typeface="Arial" panose="020B0604020202020204" pitchFamily="34" charset="0"/>
                          <a:cs typeface="Arial" panose="020B0604020202020204" pitchFamily="34" charset="0"/>
                        </a:rPr>
                        <a:t> (m)</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800" u="none" strike="noStrike" dirty="0" err="1">
                          <a:effectLst/>
                          <a:latin typeface="Arial" panose="020B0604020202020204" pitchFamily="34" charset="0"/>
                          <a:cs typeface="Arial" panose="020B0604020202020204" pitchFamily="34" charset="0"/>
                        </a:rPr>
                        <a:t>h</a:t>
                      </a:r>
                      <a:r>
                        <a:rPr lang="es-ES" sz="1800" u="none" strike="noStrike" baseline="-25000" dirty="0" err="1">
                          <a:effectLst/>
                          <a:latin typeface="Arial" panose="020B0604020202020204" pitchFamily="34" charset="0"/>
                          <a:cs typeface="Arial" panose="020B0604020202020204" pitchFamily="34" charset="0"/>
                        </a:rPr>
                        <a:t>f</a:t>
                      </a:r>
                      <a:r>
                        <a:rPr lang="es-ES" sz="1800" u="none" strike="noStrike" dirty="0">
                          <a:effectLst/>
                          <a:latin typeface="Arial" panose="020B0604020202020204" pitchFamily="34" charset="0"/>
                          <a:cs typeface="Arial" panose="020B0604020202020204" pitchFamily="34" charset="0"/>
                        </a:rPr>
                        <a:t> (m)</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800" u="none" strike="noStrike">
                          <a:effectLst/>
                          <a:latin typeface="Arial" panose="020B0604020202020204" pitchFamily="34" charset="0"/>
                          <a:cs typeface="Arial" panose="020B0604020202020204" pitchFamily="34" charset="0"/>
                        </a:rPr>
                        <a:t>h</a:t>
                      </a:r>
                      <a:r>
                        <a:rPr lang="es-ES" sz="1800" u="none" strike="noStrike" baseline="-25000">
                          <a:effectLst/>
                          <a:latin typeface="Arial" panose="020B0604020202020204" pitchFamily="34" charset="0"/>
                          <a:cs typeface="Arial" panose="020B0604020202020204" pitchFamily="34" charset="0"/>
                        </a:rPr>
                        <a:t>m</a:t>
                      </a:r>
                      <a:r>
                        <a:rPr lang="es-ES" sz="1800" u="none" strike="noStrike">
                          <a:effectLst/>
                          <a:latin typeface="Arial" panose="020B0604020202020204" pitchFamily="34" charset="0"/>
                          <a:cs typeface="Arial" panose="020B0604020202020204" pitchFamily="34" charset="0"/>
                        </a:rPr>
                        <a:t> (m)</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800" u="none" strike="noStrike">
                          <a:effectLst/>
                          <a:latin typeface="Arial" panose="020B0604020202020204" pitchFamily="34" charset="0"/>
                          <a:cs typeface="Arial" panose="020B0604020202020204" pitchFamily="34" charset="0"/>
                        </a:rPr>
                        <a:t>L</a:t>
                      </a:r>
                      <a:r>
                        <a:rPr lang="es-ES" sz="1800" u="none" strike="noStrike" baseline="-25000">
                          <a:effectLst/>
                          <a:latin typeface="Arial" panose="020B0604020202020204" pitchFamily="34" charset="0"/>
                          <a:cs typeface="Arial" panose="020B0604020202020204" pitchFamily="34" charset="0"/>
                        </a:rPr>
                        <a:t>i</a:t>
                      </a:r>
                      <a:r>
                        <a:rPr lang="es-ES" sz="1800" u="none" strike="noStrike">
                          <a:effectLst/>
                          <a:latin typeface="Arial" panose="020B0604020202020204" pitchFamily="34" charset="0"/>
                          <a:cs typeface="Arial" panose="020B0604020202020204" pitchFamily="34" charset="0"/>
                        </a:rPr>
                        <a:t> (m)</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317082"/>
                  </a:ext>
                </a:extLst>
              </a:tr>
              <a:tr h="381842">
                <a:tc>
                  <a:txBody>
                    <a:bodyPr/>
                    <a:lstStyle/>
                    <a:p>
                      <a:pPr algn="ctr" fontAlgn="b"/>
                      <a:r>
                        <a:rPr lang="es-AR" sz="1800" u="none" strike="noStrike">
                          <a:effectLst/>
                          <a:latin typeface="Arial" panose="020B0604020202020204" pitchFamily="34" charset="0"/>
                          <a:cs typeface="Arial" panose="020B0604020202020204" pitchFamily="34" charset="0"/>
                        </a:rPr>
                        <a:t>0.30</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latin typeface="Arial" panose="020B0604020202020204" pitchFamily="34" charset="0"/>
                          <a:cs typeface="Arial" panose="020B0604020202020204" pitchFamily="34" charset="0"/>
                        </a:rPr>
                        <a:t>0.27</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latin typeface="Arial" panose="020B0604020202020204" pitchFamily="34" charset="0"/>
                          <a:cs typeface="Arial" panose="020B0604020202020204" pitchFamily="34" charset="0"/>
                        </a:rPr>
                        <a:t>0.285</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1.732</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389968"/>
                  </a:ext>
                </a:extLst>
              </a:tr>
              <a:tr h="381842">
                <a:tc>
                  <a:txBody>
                    <a:bodyPr/>
                    <a:lstStyle/>
                    <a:p>
                      <a:pPr algn="ctr" fontAlgn="b"/>
                      <a:r>
                        <a:rPr lang="es-AR" sz="1800" u="none" strike="noStrike">
                          <a:effectLst/>
                          <a:latin typeface="Arial" panose="020B0604020202020204" pitchFamily="34" charset="0"/>
                          <a:cs typeface="Arial" panose="020B0604020202020204" pitchFamily="34" charset="0"/>
                        </a:rPr>
                        <a:t>0.27</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latin typeface="Arial" panose="020B0604020202020204" pitchFamily="34" charset="0"/>
                          <a:cs typeface="Arial" panose="020B0604020202020204" pitchFamily="34" charset="0"/>
                        </a:rPr>
                        <a:t>0.24</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0.255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2.046</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102492"/>
                  </a:ext>
                </a:extLst>
              </a:tr>
              <a:tr h="381842">
                <a:tc>
                  <a:txBody>
                    <a:bodyPr/>
                    <a:lstStyle/>
                    <a:p>
                      <a:pPr algn="ctr" fontAlgn="b"/>
                      <a:r>
                        <a:rPr lang="es-AR" sz="1800" u="none" strike="noStrike">
                          <a:effectLst/>
                          <a:latin typeface="Arial" panose="020B0604020202020204" pitchFamily="34" charset="0"/>
                          <a:cs typeface="Arial" panose="020B0604020202020204" pitchFamily="34" charset="0"/>
                        </a:rPr>
                        <a:t>0.24</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dirty="0">
                          <a:effectLst/>
                          <a:latin typeface="Arial" panose="020B0604020202020204" pitchFamily="34" charset="0"/>
                          <a:cs typeface="Arial" panose="020B0604020202020204" pitchFamily="34" charset="0"/>
                        </a:rPr>
                        <a:t>0.21</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0.225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2.469</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165818"/>
                  </a:ext>
                </a:extLst>
              </a:tr>
              <a:tr h="381842">
                <a:tc>
                  <a:txBody>
                    <a:bodyPr/>
                    <a:lstStyle/>
                    <a:p>
                      <a:pPr algn="ctr" fontAlgn="b"/>
                      <a:r>
                        <a:rPr lang="es-AR" sz="1800" u="none" strike="noStrike">
                          <a:effectLst/>
                          <a:latin typeface="Arial" panose="020B0604020202020204" pitchFamily="34" charset="0"/>
                          <a:cs typeface="Arial" panose="020B0604020202020204" pitchFamily="34" charset="0"/>
                        </a:rPr>
                        <a:t>0.21</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0.18</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0.195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3.060</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580966"/>
                  </a:ext>
                </a:extLst>
              </a:tr>
              <a:tr h="381842">
                <a:tc>
                  <a:txBody>
                    <a:bodyPr/>
                    <a:lstStyle/>
                    <a:p>
                      <a:pPr algn="ctr" fontAlgn="b"/>
                      <a:r>
                        <a:rPr lang="es-AR" sz="1800" u="none" strike="noStrike">
                          <a:effectLst/>
                          <a:latin typeface="Arial" panose="020B0604020202020204" pitchFamily="34" charset="0"/>
                          <a:cs typeface="Arial" panose="020B0604020202020204" pitchFamily="34" charset="0"/>
                        </a:rPr>
                        <a:t>0.18</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0.15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0.165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3.932</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7811385"/>
                  </a:ext>
                </a:extLst>
              </a:tr>
              <a:tr h="381842">
                <a:tc>
                  <a:txBody>
                    <a:bodyPr/>
                    <a:lstStyle/>
                    <a:p>
                      <a:pPr algn="ctr" fontAlgn="b"/>
                      <a:r>
                        <a:rPr lang="es-AR" sz="1800" u="none" strike="noStrike">
                          <a:effectLst/>
                          <a:latin typeface="Arial" panose="020B0604020202020204" pitchFamily="34" charset="0"/>
                          <a:cs typeface="Arial" panose="020B0604020202020204" pitchFamily="34" charset="0"/>
                        </a:rPr>
                        <a:t>0.15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0.12</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u="none" strike="noStrike">
                          <a:effectLst/>
                          <a:latin typeface="Arial" panose="020B0604020202020204" pitchFamily="34" charset="0"/>
                          <a:cs typeface="Arial" panose="020B0604020202020204" pitchFamily="34" charset="0"/>
                        </a:rPr>
                        <a:t>0.135</a:t>
                      </a:r>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5.313</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869861"/>
                  </a:ext>
                </a:extLst>
              </a:tr>
              <a:tr h="381842">
                <a:tc gridSpan="3">
                  <a:txBody>
                    <a:bodyPr/>
                    <a:lstStyle/>
                    <a:p>
                      <a:pPr algn="ctr" fontAlgn="b"/>
                      <a:r>
                        <a:rPr lang="es-ES" sz="1800" b="0" i="0" u="none" strike="noStrike" dirty="0">
                          <a:solidFill>
                            <a:srgbClr val="000000"/>
                          </a:solidFill>
                          <a:effectLst/>
                          <a:latin typeface="Arial" panose="020B0604020202020204" pitchFamily="34" charset="0"/>
                          <a:cs typeface="Arial" panose="020B0604020202020204" pitchFamily="34" charset="0"/>
                        </a:rPr>
                        <a:t>LONGITUD TOTAL</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800" u="none" strike="noStrike" dirty="0">
                          <a:effectLst/>
                          <a:latin typeface="Arial" panose="020B0604020202020204" pitchFamily="34" charset="0"/>
                          <a:cs typeface="Arial" panose="020B0604020202020204" pitchFamily="34" charset="0"/>
                        </a:rPr>
                        <a:t>18.553</a:t>
                      </a:r>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090596"/>
                  </a:ext>
                </a:extLst>
              </a:tr>
            </a:tbl>
          </a:graphicData>
        </a:graphic>
      </p:graphicFrame>
    </p:spTree>
    <p:extLst>
      <p:ext uri="{BB962C8B-B14F-4D97-AF65-F5344CB8AC3E}">
        <p14:creationId xmlns:p14="http://schemas.microsoft.com/office/powerpoint/2010/main" val="421519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r>
              <a:rPr lang="es-AR"/>
              <a:t>GENERALIDADES</a:t>
            </a:r>
          </a:p>
        </p:txBody>
      </p:sp>
      <p:sp>
        <p:nvSpPr>
          <p:cNvPr id="2" name="Rectangle 18">
            <a:extLst>
              <a:ext uri="{FF2B5EF4-FFF2-40B4-BE49-F238E27FC236}">
                <a16:creationId xmlns:a16="http://schemas.microsoft.com/office/drawing/2014/main" id="{9F132CC8-05AE-4AF7-45D8-DAFD0730BF5A}"/>
              </a:ext>
            </a:extLst>
          </p:cNvPr>
          <p:cNvSpPr>
            <a:spLocks noChangeArrowheads="1"/>
          </p:cNvSpPr>
          <p:nvPr/>
        </p:nvSpPr>
        <p:spPr bwMode="auto">
          <a:xfrm>
            <a:off x="508000" y="1981201"/>
            <a:ext cx="3149600" cy="4144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a:bodyPr>
          <a:lstStyle/>
          <a:p>
            <a:pPr>
              <a:spcBef>
                <a:spcPct val="20000"/>
              </a:spcBef>
              <a:spcAft>
                <a:spcPts val="1000"/>
              </a:spcAft>
              <a:buClr>
                <a:schemeClr val="accent1"/>
              </a:buClr>
              <a:buSzPct val="85000"/>
            </a:pPr>
            <a:r>
              <a:rPr kumimoji="0" lang="es-ES" altLang="es-AR" sz="1600" kern="1200" dirty="0">
                <a:solidFill>
                  <a:srgbClr val="FFFFFF"/>
                </a:solidFill>
                <a:highlight>
                  <a:srgbClr val="FF00FF"/>
                </a:highlight>
                <a:latin typeface="+mn-lt"/>
                <a:ea typeface="+mn-ea"/>
                <a:cs typeface="+mn-cs"/>
              </a:rPr>
              <a:t>Desde el punto de vista hidráulico, es el escurrimiento que se verifica sobre una barrera cuando ésta se interpone en una canalización abierta. </a:t>
            </a:r>
          </a:p>
          <a:p>
            <a:pPr>
              <a:spcBef>
                <a:spcPct val="20000"/>
              </a:spcBef>
              <a:spcAft>
                <a:spcPts val="1000"/>
              </a:spcAft>
              <a:buClr>
                <a:schemeClr val="accent1"/>
              </a:buClr>
              <a:buSzPct val="85000"/>
            </a:pPr>
            <a:r>
              <a:rPr kumimoji="0" lang="es-ES" altLang="es-AR" sz="1600" kern="1200" dirty="0">
                <a:solidFill>
                  <a:srgbClr val="FFFFFF"/>
                </a:solidFill>
                <a:highlight>
                  <a:srgbClr val="FF00FF"/>
                </a:highlight>
                <a:latin typeface="+mn-lt"/>
                <a:ea typeface="+mn-ea"/>
                <a:cs typeface="+mn-cs"/>
              </a:rPr>
              <a:t>Si se considera sólo la singularidad, vertedero es la barrera que se interpone en el escurrimiento en un canal.</a:t>
            </a:r>
          </a:p>
          <a:p>
            <a:pPr>
              <a:spcBef>
                <a:spcPct val="20000"/>
              </a:spcBef>
              <a:spcAft>
                <a:spcPts val="1000"/>
              </a:spcAft>
              <a:buClr>
                <a:schemeClr val="accent1"/>
              </a:buClr>
              <a:buSzPct val="85000"/>
            </a:pPr>
            <a:r>
              <a:rPr kumimoji="0" lang="es-ES" altLang="es-AR" sz="1600" kern="1200" dirty="0">
                <a:solidFill>
                  <a:srgbClr val="FFFFFF"/>
                </a:solidFill>
                <a:highlight>
                  <a:srgbClr val="FF00FF"/>
                </a:highlight>
                <a:latin typeface="+mn-lt"/>
                <a:ea typeface="+mn-ea"/>
                <a:cs typeface="+mn-cs"/>
              </a:rPr>
              <a:t>Sus aplicaciones son muchas, fundamentalmente sirven para medir caudales (aforar) y también en obras de control de excedentes en presas. </a:t>
            </a:r>
          </a:p>
        </p:txBody>
      </p:sp>
      <p:pic>
        <p:nvPicPr>
          <p:cNvPr id="10" name="Imagen 9">
            <a:extLst>
              <a:ext uri="{FF2B5EF4-FFF2-40B4-BE49-F238E27FC236}">
                <a16:creationId xmlns:a16="http://schemas.microsoft.com/office/drawing/2014/main" id="{36F8B503-4DFF-E1C6-BD3E-9DB075DC3AFC}"/>
              </a:ext>
            </a:extLst>
          </p:cNvPr>
          <p:cNvPicPr>
            <a:picLocks noChangeAspect="1"/>
          </p:cNvPicPr>
          <p:nvPr/>
        </p:nvPicPr>
        <p:blipFill>
          <a:blip r:embed="rId2"/>
          <a:stretch>
            <a:fillRect/>
          </a:stretch>
        </p:blipFill>
        <p:spPr>
          <a:xfrm>
            <a:off x="4315439" y="3686139"/>
            <a:ext cx="3561122" cy="2448272"/>
          </a:xfrm>
          <a:prstGeom prst="rect">
            <a:avLst/>
          </a:prstGeom>
        </p:spPr>
      </p:pic>
      <p:pic>
        <p:nvPicPr>
          <p:cNvPr id="6" name="Imagen 5">
            <a:extLst>
              <a:ext uri="{FF2B5EF4-FFF2-40B4-BE49-F238E27FC236}">
                <a16:creationId xmlns:a16="http://schemas.microsoft.com/office/drawing/2014/main" id="{A0D4CA76-C5E6-49BB-BA4F-883622EE0E6E}"/>
              </a:ext>
            </a:extLst>
          </p:cNvPr>
          <p:cNvPicPr>
            <a:picLocks noChangeAspect="1"/>
          </p:cNvPicPr>
          <p:nvPr/>
        </p:nvPicPr>
        <p:blipFill rotWithShape="1">
          <a:blip r:embed="rId3"/>
          <a:srcRect l="2408" t="2338" r="2476" b="7857"/>
          <a:stretch/>
        </p:blipFill>
        <p:spPr>
          <a:xfrm>
            <a:off x="4659115" y="628556"/>
            <a:ext cx="6661076" cy="2944460"/>
          </a:xfrm>
          <a:prstGeom prst="rect">
            <a:avLst/>
          </a:prstGeom>
        </p:spPr>
      </p:pic>
      <p:pic>
        <p:nvPicPr>
          <p:cNvPr id="8" name="Imagen 7">
            <a:extLst>
              <a:ext uri="{FF2B5EF4-FFF2-40B4-BE49-F238E27FC236}">
                <a16:creationId xmlns:a16="http://schemas.microsoft.com/office/drawing/2014/main" id="{5180713C-22D0-68CB-334E-DC39D0EDFBC7}"/>
              </a:ext>
            </a:extLst>
          </p:cNvPr>
          <p:cNvPicPr>
            <a:picLocks noChangeAspect="1"/>
          </p:cNvPicPr>
          <p:nvPr/>
        </p:nvPicPr>
        <p:blipFill>
          <a:blip r:embed="rId4"/>
          <a:stretch>
            <a:fillRect/>
          </a:stretch>
        </p:blipFill>
        <p:spPr>
          <a:xfrm>
            <a:off x="7993488" y="3672017"/>
            <a:ext cx="3561122" cy="2474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4C2CB9-865D-7CE2-08FC-D3AE72849D57}"/>
              </a:ext>
            </a:extLst>
          </p:cNvPr>
          <p:cNvSpPr txBox="1"/>
          <p:nvPr/>
        </p:nvSpPr>
        <p:spPr>
          <a:xfrm>
            <a:off x="4290240" y="1893284"/>
            <a:ext cx="3971557" cy="43088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3º CRITERIO</a:t>
            </a:r>
            <a:endParaRPr kumimoji="0" lang="es-AR" altLang="es-AR" sz="1500" b="0" i="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endParaRPr>
          </a:p>
        </p:txBody>
      </p:sp>
      <p:sp>
        <p:nvSpPr>
          <p:cNvPr id="15" name="CuadroTexto 14">
            <a:extLst>
              <a:ext uri="{FF2B5EF4-FFF2-40B4-BE49-F238E27FC236}">
                <a16:creationId xmlns:a16="http://schemas.microsoft.com/office/drawing/2014/main" id="{9AE63706-4387-13A2-E748-6C5252EA0167}"/>
              </a:ext>
            </a:extLst>
          </p:cNvPr>
          <p:cNvSpPr txBox="1"/>
          <p:nvPr/>
        </p:nvSpPr>
        <p:spPr>
          <a:xfrm>
            <a:off x="290558" y="2204864"/>
            <a:ext cx="11610883" cy="646331"/>
          </a:xfrm>
          <a:prstGeom prst="rect">
            <a:avLst/>
          </a:prstGeom>
          <a:noFill/>
        </p:spPr>
        <p:txBody>
          <a:bodyPr wrap="square">
            <a:spAutoFit/>
          </a:bodyPr>
          <a:lstStyle/>
          <a:p>
            <a:pPr algn="just" hangingPunct="0"/>
            <a:r>
              <a:rPr lang="es-ES" dirty="0">
                <a:latin typeface="Arial" panose="020B0604020202020204" pitchFamily="34" charset="0"/>
                <a:ea typeface="Times New Roman" panose="02020603050405020304" pitchFamily="18" charset="0"/>
                <a:cs typeface="Times New Roman" panose="02020603050405020304" pitchFamily="18" charset="0"/>
              </a:rPr>
              <a:t>Se usa la fórmula diferencial de la carga sobre el vertedero dividiendo en varias partes el intervalo de cargas. Se usa la ecuación siguiente:</a:t>
            </a:r>
            <a:endParaRPr lang="es-AR"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E790CB1-BB5F-0187-12D2-13D2F6E411FA}"/>
                  </a:ext>
                </a:extLst>
              </p:cNvPr>
              <p:cNvSpPr txBox="1"/>
              <p:nvPr/>
            </p:nvSpPr>
            <p:spPr>
              <a:xfrm>
                <a:off x="3806738" y="3010000"/>
                <a:ext cx="4572000" cy="973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i="1" smtClean="0">
                          <a:latin typeface="Cambria Math" panose="02040503050406030204" pitchFamily="18" charset="0"/>
                        </a:rPr>
                        <m:t>𝛥</m:t>
                      </m:r>
                      <m:r>
                        <a:rPr lang="es-AR" sz="2200" i="1" smtClean="0">
                          <a:latin typeface="Cambria Math" panose="02040503050406030204" pitchFamily="18" charset="0"/>
                        </a:rPr>
                        <m:t>𝐿</m:t>
                      </m:r>
                      <m:r>
                        <a:rPr lang="es-AR" sz="2200" i="0">
                          <a:latin typeface="Cambria Math" panose="02040503050406030204" pitchFamily="18" charset="0"/>
                        </a:rPr>
                        <m:t>=</m:t>
                      </m:r>
                      <m:f>
                        <m:fPr>
                          <m:ctrlPr>
                            <a:rPr lang="es-AR" sz="2200" i="1">
                              <a:solidFill>
                                <a:srgbClr val="836967"/>
                              </a:solidFill>
                              <a:latin typeface="Cambria Math" panose="02040503050406030204" pitchFamily="18" charset="0"/>
                            </a:rPr>
                          </m:ctrlPr>
                        </m:fPr>
                        <m:num>
                          <m:d>
                            <m:dPr>
                              <m:begChr m:val="["/>
                              <m:endChr m:val="]"/>
                              <m:ctrlPr>
                                <a:rPr lang="es-AR" sz="2200" i="1">
                                  <a:solidFill>
                                    <a:srgbClr val="836967"/>
                                  </a:solidFill>
                                  <a:latin typeface="Cambria Math" panose="02040503050406030204" pitchFamily="18" charset="0"/>
                                </a:rPr>
                              </m:ctrlPr>
                            </m:dPr>
                            <m:e>
                              <m:sSub>
                                <m:sSubPr>
                                  <m:ctrlPr>
                                    <a:rPr lang="es-AR" sz="2200" i="1">
                                      <a:solidFill>
                                        <a:srgbClr val="836967"/>
                                      </a:solidFill>
                                      <a:latin typeface="Cambria Math" panose="02040503050406030204" pitchFamily="18" charset="0"/>
                                    </a:rPr>
                                  </m:ctrlPr>
                                </m:sSubPr>
                                <m:e>
                                  <m:r>
                                    <a:rPr lang="es-AR" sz="2200" i="1">
                                      <a:latin typeface="Cambria Math" panose="02040503050406030204" pitchFamily="18" charset="0"/>
                                    </a:rPr>
                                    <m:t>𝐵</m:t>
                                  </m:r>
                                </m:e>
                                <m:sub>
                                  <m:r>
                                    <a:rPr lang="es-AR" sz="2200" i="1">
                                      <a:latin typeface="Cambria Math" panose="02040503050406030204" pitchFamily="18" charset="0"/>
                                    </a:rPr>
                                    <m:t>𝑠</m:t>
                                  </m:r>
                                </m:sub>
                              </m:sSub>
                              <m:r>
                                <a:rPr lang="es-AR" sz="2200" i="0">
                                  <a:latin typeface="Cambria Math" panose="02040503050406030204" pitchFamily="18" charset="0"/>
                                </a:rPr>
                                <m:t>×</m:t>
                              </m:r>
                              <m:d>
                                <m:dPr>
                                  <m:ctrlPr>
                                    <a:rPr lang="es-AR" sz="2200" i="1">
                                      <a:solidFill>
                                        <a:srgbClr val="836967"/>
                                      </a:solidFill>
                                      <a:latin typeface="Cambria Math" panose="02040503050406030204" pitchFamily="18" charset="0"/>
                                    </a:rPr>
                                  </m:ctrlPr>
                                </m:dPr>
                                <m:e>
                                  <m:r>
                                    <a:rPr lang="es-AR" sz="2200" i="1">
                                      <a:latin typeface="Cambria Math" panose="02040503050406030204" pitchFamily="18" charset="0"/>
                                    </a:rPr>
                                    <m:t>𝐵</m:t>
                                  </m:r>
                                  <m:r>
                                    <a:rPr lang="es-AR" sz="2200" i="0">
                                      <a:latin typeface="Cambria Math" panose="02040503050406030204" pitchFamily="18" charset="0"/>
                                    </a:rPr>
                                    <m:t>−</m:t>
                                  </m:r>
                                  <m:r>
                                    <a:rPr lang="es-AR" sz="2200" i="1">
                                      <a:latin typeface="Cambria Math" panose="02040503050406030204" pitchFamily="18" charset="0"/>
                                    </a:rPr>
                                    <m:t>𝐻</m:t>
                                  </m:r>
                                </m:e>
                              </m:d>
                              <m:r>
                                <a:rPr lang="es-AR" sz="2200" i="0">
                                  <a:latin typeface="Cambria Math" panose="02040503050406030204" pitchFamily="18" charset="0"/>
                                </a:rPr>
                                <m:t>−</m:t>
                              </m:r>
                              <m:f>
                                <m:fPr>
                                  <m:ctrlPr>
                                    <a:rPr lang="es-AR" sz="2200" i="1">
                                      <a:solidFill>
                                        <a:srgbClr val="836967"/>
                                      </a:solidFill>
                                      <a:latin typeface="Cambria Math" panose="02040503050406030204" pitchFamily="18" charset="0"/>
                                    </a:rPr>
                                  </m:ctrlPr>
                                </m:fPr>
                                <m:num>
                                  <m:r>
                                    <a:rPr lang="es-AR" sz="2200" i="1">
                                      <a:latin typeface="Cambria Math" panose="02040503050406030204" pitchFamily="18" charset="0"/>
                                    </a:rPr>
                                    <m:t>𝜔</m:t>
                                  </m:r>
                                </m:num>
                                <m:den>
                                  <m:r>
                                    <a:rPr lang="es-AR" sz="2200" i="0">
                                      <a:latin typeface="Cambria Math" panose="02040503050406030204" pitchFamily="18" charset="0"/>
                                    </a:rPr>
                                    <m:t>2</m:t>
                                  </m:r>
                                </m:den>
                              </m:f>
                            </m:e>
                          </m:d>
                          <m:r>
                            <a:rPr lang="es-AR" sz="2200" i="0">
                              <a:latin typeface="Cambria Math" panose="02040503050406030204" pitchFamily="18" charset="0"/>
                            </a:rPr>
                            <m:t>×</m:t>
                          </m:r>
                          <m:r>
                            <a:rPr lang="es-AR" sz="2200" i="1">
                              <a:latin typeface="Cambria Math" panose="02040503050406030204" pitchFamily="18" charset="0"/>
                            </a:rPr>
                            <m:t>𝛥</m:t>
                          </m:r>
                          <m:r>
                            <a:rPr lang="es-AR" sz="2200" i="1">
                              <a:latin typeface="Cambria Math" panose="02040503050406030204" pitchFamily="18" charset="0"/>
                            </a:rPr>
                            <m:t>𝐻</m:t>
                          </m:r>
                        </m:num>
                        <m:den>
                          <m:r>
                            <a:rPr lang="es-AR" sz="2200" i="1">
                              <a:latin typeface="Cambria Math" panose="02040503050406030204" pitchFamily="18" charset="0"/>
                            </a:rPr>
                            <m:t>𝑚</m:t>
                          </m:r>
                          <m:r>
                            <a:rPr lang="es-AR" sz="2200" i="0">
                              <a:latin typeface="Cambria Math" panose="02040503050406030204" pitchFamily="18" charset="0"/>
                            </a:rPr>
                            <m:t>×</m:t>
                          </m:r>
                          <m:sSup>
                            <m:sSupPr>
                              <m:ctrlPr>
                                <a:rPr lang="es-AR" sz="2200" i="1">
                                  <a:solidFill>
                                    <a:srgbClr val="836967"/>
                                  </a:solidFill>
                                  <a:latin typeface="Cambria Math" panose="02040503050406030204" pitchFamily="18" charset="0"/>
                                </a:rPr>
                              </m:ctrlPr>
                            </m:sSupPr>
                            <m:e>
                              <m:d>
                                <m:dPr>
                                  <m:ctrlPr>
                                    <a:rPr lang="es-AR" sz="2200" i="1">
                                      <a:solidFill>
                                        <a:srgbClr val="836967"/>
                                      </a:solidFill>
                                      <a:latin typeface="Cambria Math" panose="02040503050406030204" pitchFamily="18" charset="0"/>
                                    </a:rPr>
                                  </m:ctrlPr>
                                </m:dPr>
                                <m:e>
                                  <m:r>
                                    <a:rPr lang="es-AR" sz="2200" i="1">
                                      <a:latin typeface="Cambria Math" panose="02040503050406030204" pitchFamily="18" charset="0"/>
                                    </a:rPr>
                                    <m:t>𝐵</m:t>
                                  </m:r>
                                  <m:r>
                                    <a:rPr lang="es-AR" sz="2200" i="0">
                                      <a:latin typeface="Cambria Math" panose="02040503050406030204" pitchFamily="18" charset="0"/>
                                    </a:rPr>
                                    <m:t>−</m:t>
                                  </m:r>
                                  <m:r>
                                    <a:rPr lang="es-AR" sz="2200" i="1">
                                      <a:latin typeface="Cambria Math" panose="02040503050406030204" pitchFamily="18" charset="0"/>
                                    </a:rPr>
                                    <m:t>𝐻</m:t>
                                  </m:r>
                                </m:e>
                              </m:d>
                            </m:e>
                            <m:sup>
                              <m:f>
                                <m:fPr>
                                  <m:type m:val="lin"/>
                                  <m:ctrlPr>
                                    <a:rPr lang="es-AR" sz="2200" i="1">
                                      <a:latin typeface="Cambria Math" panose="02040503050406030204" pitchFamily="18" charset="0"/>
                                    </a:rPr>
                                  </m:ctrlPr>
                                </m:fPr>
                                <m:num>
                                  <m:r>
                                    <a:rPr lang="es-AR" sz="2200" i="0">
                                      <a:latin typeface="Cambria Math" panose="02040503050406030204" pitchFamily="18" charset="0"/>
                                    </a:rPr>
                                    <m:t>1</m:t>
                                  </m:r>
                                </m:num>
                                <m:den>
                                  <m:r>
                                    <a:rPr lang="es-AR" sz="2200" i="0">
                                      <a:latin typeface="Cambria Math" panose="02040503050406030204" pitchFamily="18" charset="0"/>
                                    </a:rPr>
                                    <m:t>2</m:t>
                                  </m:r>
                                </m:den>
                              </m:f>
                            </m:sup>
                          </m:sSup>
                          <m:r>
                            <a:rPr lang="es-AR" sz="2200" i="0">
                              <a:latin typeface="Cambria Math" panose="02040503050406030204" pitchFamily="18" charset="0"/>
                            </a:rPr>
                            <m:t>×</m:t>
                          </m:r>
                          <m:sSup>
                            <m:sSupPr>
                              <m:ctrlPr>
                                <a:rPr lang="es-AR" sz="2200" i="1">
                                  <a:solidFill>
                                    <a:srgbClr val="836967"/>
                                  </a:solidFill>
                                  <a:latin typeface="Cambria Math" panose="02040503050406030204" pitchFamily="18" charset="0"/>
                                </a:rPr>
                              </m:ctrlPr>
                            </m:sSupPr>
                            <m:e>
                              <m:d>
                                <m:dPr>
                                  <m:ctrlPr>
                                    <a:rPr lang="es-AR" sz="2200" i="1">
                                      <a:solidFill>
                                        <a:srgbClr val="836967"/>
                                      </a:solidFill>
                                      <a:latin typeface="Cambria Math" panose="02040503050406030204" pitchFamily="18" charset="0"/>
                                    </a:rPr>
                                  </m:ctrlPr>
                                </m:dPr>
                                <m:e>
                                  <m:r>
                                    <a:rPr lang="es-AR" sz="2200" i="1">
                                      <a:latin typeface="Cambria Math" panose="02040503050406030204" pitchFamily="18" charset="0"/>
                                    </a:rPr>
                                    <m:t>𝐻</m:t>
                                  </m:r>
                                  <m:r>
                                    <a:rPr lang="es-AR" sz="2200" i="0">
                                      <a:latin typeface="Cambria Math" panose="02040503050406030204" pitchFamily="18" charset="0"/>
                                    </a:rPr>
                                    <m:t>−</m:t>
                                  </m:r>
                                  <m:r>
                                    <a:rPr lang="es-AR" sz="2200" i="1">
                                      <a:latin typeface="Cambria Math" panose="02040503050406030204" pitchFamily="18" charset="0"/>
                                    </a:rPr>
                                    <m:t>𝑎</m:t>
                                  </m:r>
                                </m:e>
                              </m:d>
                            </m:e>
                            <m:sup>
                              <m:f>
                                <m:fPr>
                                  <m:type m:val="lin"/>
                                  <m:ctrlPr>
                                    <a:rPr lang="es-AR" sz="2200" i="1">
                                      <a:latin typeface="Cambria Math" panose="02040503050406030204" pitchFamily="18" charset="0"/>
                                    </a:rPr>
                                  </m:ctrlPr>
                                </m:fPr>
                                <m:num>
                                  <m:r>
                                    <a:rPr lang="es-AR" sz="2200" i="0">
                                      <a:latin typeface="Cambria Math" panose="02040503050406030204" pitchFamily="18" charset="0"/>
                                    </a:rPr>
                                    <m:t>3</m:t>
                                  </m:r>
                                </m:num>
                                <m:den>
                                  <m:r>
                                    <a:rPr lang="es-AR" sz="2200" i="0">
                                      <a:latin typeface="Cambria Math" panose="02040503050406030204" pitchFamily="18" charset="0"/>
                                    </a:rPr>
                                    <m:t>2</m:t>
                                  </m:r>
                                </m:den>
                              </m:f>
                            </m:sup>
                          </m:sSup>
                        </m:den>
                      </m:f>
                    </m:oMath>
                  </m:oMathPara>
                </a14:m>
                <a:endParaRPr lang="es-AR" sz="2200" dirty="0"/>
              </a:p>
            </p:txBody>
          </p:sp>
        </mc:Choice>
        <mc:Fallback xmlns="">
          <p:sp>
            <p:nvSpPr>
              <p:cNvPr id="2" name="CuadroTexto 1">
                <a:extLst>
                  <a:ext uri="{FF2B5EF4-FFF2-40B4-BE49-F238E27FC236}">
                    <a16:creationId xmlns:a16="http://schemas.microsoft.com/office/drawing/2014/main" id="{BE790CB1-BB5F-0187-12D2-13D2F6E411FA}"/>
                  </a:ext>
                </a:extLst>
              </p:cNvPr>
              <p:cNvSpPr txBox="1">
                <a:spLocks noRot="1" noChangeAspect="1" noMove="1" noResize="1" noEditPoints="1" noAdjustHandles="1" noChangeArrowheads="1" noChangeShapeType="1" noTextEdit="1"/>
              </p:cNvSpPr>
              <p:nvPr/>
            </p:nvSpPr>
            <p:spPr>
              <a:xfrm>
                <a:off x="3806738" y="3010000"/>
                <a:ext cx="4572000" cy="973728"/>
              </a:xfrm>
              <a:prstGeom prst="rect">
                <a:avLst/>
              </a:prstGeom>
              <a:blipFill>
                <a:blip r:embed="rId8"/>
                <a:stretch>
                  <a:fillRect/>
                </a:stretch>
              </a:blipFill>
            </p:spPr>
            <p:txBody>
              <a:bodyPr/>
              <a:lstStyle/>
              <a:p>
                <a:r>
                  <a:rPr lang="es-AR">
                    <a:noFill/>
                  </a:rPr>
                  <a:t> </a:t>
                </a:r>
              </a:p>
            </p:txBody>
          </p:sp>
        </mc:Fallback>
      </mc:AlternateContent>
      <p:sp>
        <p:nvSpPr>
          <p:cNvPr id="7" name="CuadroTexto 6">
            <a:extLst>
              <a:ext uri="{FF2B5EF4-FFF2-40B4-BE49-F238E27FC236}">
                <a16:creationId xmlns:a16="http://schemas.microsoft.com/office/drawing/2014/main" id="{8BAD2080-44B2-5279-B262-DAB0B64B588E}"/>
              </a:ext>
            </a:extLst>
          </p:cNvPr>
          <p:cNvSpPr txBox="1"/>
          <p:nvPr/>
        </p:nvSpPr>
        <p:spPr>
          <a:xfrm>
            <a:off x="1887884" y="4221088"/>
            <a:ext cx="8409709" cy="2031325"/>
          </a:xfrm>
          <a:prstGeom prst="rect">
            <a:avLst/>
          </a:prstGeom>
          <a:noFill/>
        </p:spPr>
        <p:txBody>
          <a:bodyPr wrap="square">
            <a:spAutoFit/>
          </a:bodyPr>
          <a:lstStyle/>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rPr>
              <a:t>m es el coeficiente de gasto del vertedero lateral.</a:t>
            </a:r>
            <a:endParaRPr lang="es-AR"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rPr>
              <a:t>B es el Bernoulli aguas abajo (B</a:t>
            </a:r>
            <a:r>
              <a:rPr lang="es-ES"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dirty="0">
                <a:latin typeface="Arial" panose="020B0604020202020204" pitchFamily="34" charset="0"/>
                <a:ea typeface="Times New Roman" panose="02020603050405020304" pitchFamily="18" charset="0"/>
                <a:cs typeface="Times New Roman" panose="02020603050405020304" pitchFamily="18" charset="0"/>
              </a:rPr>
              <a:t>).</a:t>
            </a:r>
            <a:endParaRPr lang="es-AR"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rPr>
              <a:t>H es la altura de agua en el vertedero lateral, o sea, H = h + a</a:t>
            </a:r>
            <a:endParaRPr lang="es-AR"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rPr>
              <a:t>a es la altura del vertedero lateral = 1.5 m</a:t>
            </a:r>
            <a:endParaRPr lang="es-AR"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rPr>
              <a:t>B</a:t>
            </a:r>
            <a:r>
              <a:rPr lang="es-ES" baseline="-25000" dirty="0">
                <a:latin typeface="Arial" panose="020B0604020202020204" pitchFamily="34" charset="0"/>
                <a:ea typeface="Times New Roman" panose="02020603050405020304" pitchFamily="18" charset="0"/>
                <a:cs typeface="Times New Roman" panose="02020603050405020304" pitchFamily="18" charset="0"/>
              </a:rPr>
              <a:t>s</a:t>
            </a:r>
            <a:r>
              <a:rPr lang="es-ES" dirty="0">
                <a:latin typeface="Arial" panose="020B0604020202020204" pitchFamily="34" charset="0"/>
                <a:ea typeface="Times New Roman" panose="02020603050405020304" pitchFamily="18" charset="0"/>
                <a:cs typeface="Times New Roman" panose="02020603050405020304" pitchFamily="18" charset="0"/>
              </a:rPr>
              <a:t> es el ancho superficial del canal.</a:t>
            </a:r>
            <a:endParaRPr lang="es-AR"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dirty="0">
                <a:latin typeface="Arial" panose="020B0604020202020204" pitchFamily="34" charset="0"/>
                <a:ea typeface="Times New Roman" panose="02020603050405020304" pitchFamily="18" charset="0"/>
                <a:cs typeface="Times New Roman" panose="02020603050405020304" pitchFamily="18" charset="0"/>
              </a:rPr>
              <a:t> sección transversal </a:t>
            </a:r>
            <a:r>
              <a:rPr lang="es-ES"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S" dirty="0">
                <a:latin typeface="Arial" panose="020B0604020202020204" pitchFamily="34" charset="0"/>
                <a:ea typeface="Times New Roman" panose="02020603050405020304" pitchFamily="18" charset="0"/>
                <a:cs typeface="Times New Roman" panose="02020603050405020304" pitchFamily="18" charset="0"/>
              </a:rPr>
              <a:t>= B</a:t>
            </a:r>
            <a:r>
              <a:rPr lang="es-ES" baseline="-25000" dirty="0">
                <a:latin typeface="Arial" panose="020B0604020202020204" pitchFamily="34" charset="0"/>
                <a:ea typeface="Times New Roman" panose="02020603050405020304" pitchFamily="18" charset="0"/>
                <a:cs typeface="Times New Roman" panose="02020603050405020304" pitchFamily="18" charset="0"/>
              </a:rPr>
              <a:t>s</a:t>
            </a:r>
            <a:r>
              <a:rPr lang="es-ES" dirty="0">
                <a:latin typeface="Arial" panose="020B0604020202020204" pitchFamily="34" charset="0"/>
                <a:ea typeface="Times New Roman" panose="02020603050405020304" pitchFamily="18" charset="0"/>
                <a:cs typeface="Times New Roman" panose="02020603050405020304" pitchFamily="18" charset="0"/>
              </a:rPr>
              <a:t> · H</a:t>
            </a:r>
            <a:endParaRPr lang="es-AR" dirty="0">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es-ES" dirty="0">
                <a:latin typeface="Arial" panose="020B0604020202020204" pitchFamily="34" charset="0"/>
                <a:ea typeface="Times New Roman" panose="02020603050405020304" pitchFamily="18" charset="0"/>
                <a:cs typeface="Times New Roman" panose="02020603050405020304" pitchFamily="18" charset="0"/>
              </a:rPr>
              <a:t>L es la longitud del vertedero lateral.</a:t>
            </a:r>
            <a:endParaRPr lang="es-AR"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197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2351584" y="1412777"/>
            <a:ext cx="7848872" cy="461665"/>
          </a:xfrm>
          <a:prstGeom prst="rect">
            <a:avLst/>
          </a:prstGeom>
          <a:noFill/>
        </p:spPr>
        <p:txBody>
          <a:bodyPr wrap="square" rtlCol="0">
            <a:spAutoFit/>
          </a:bodyPr>
          <a:lstStyle/>
          <a:p>
            <a:pPr algn="ctr"/>
            <a:r>
              <a:rPr lang="es-AR" sz="2400" b="1" dirty="0"/>
              <a:t>Ejercicio Nº2 </a:t>
            </a:r>
            <a:endParaRPr lang="es-AR" sz="1100" dirty="0"/>
          </a:p>
        </p:txBody>
      </p:sp>
      <p:graphicFrame>
        <p:nvGraphicFramePr>
          <p:cNvPr id="11" name="5 Diagrama"/>
          <p:cNvGraphicFramePr/>
          <p:nvPr/>
        </p:nvGraphicFramePr>
        <p:xfrm>
          <a:off x="1919536" y="260648"/>
          <a:ext cx="8352928"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a:extLst>
              <a:ext uri="{FF2B5EF4-FFF2-40B4-BE49-F238E27FC236}">
                <a16:creationId xmlns:a16="http://schemas.microsoft.com/office/drawing/2014/main" id="{886C00B6-A6E1-382D-BC1B-7E0320D64A45}"/>
              </a:ext>
            </a:extLst>
          </p:cNvPr>
          <p:cNvGraphicFramePr>
            <a:graphicFrameLocks noGrp="1"/>
          </p:cNvGraphicFramePr>
          <p:nvPr>
            <p:extLst>
              <p:ext uri="{D42A27DB-BD31-4B8C-83A1-F6EECF244321}">
                <p14:modId xmlns:p14="http://schemas.microsoft.com/office/powerpoint/2010/main" val="1865412342"/>
              </p:ext>
            </p:extLst>
          </p:nvPr>
        </p:nvGraphicFramePr>
        <p:xfrm>
          <a:off x="407368" y="1874442"/>
          <a:ext cx="9203549" cy="2491781"/>
        </p:xfrm>
        <a:graphic>
          <a:graphicData uri="http://schemas.openxmlformats.org/drawingml/2006/table">
            <a:tbl>
              <a:tblPr>
                <a:tableStyleId>{5C22544A-7EE6-4342-B048-85BDC9FD1C3A}</a:tableStyleId>
              </a:tblPr>
              <a:tblGrid>
                <a:gridCol w="868830">
                  <a:extLst>
                    <a:ext uri="{9D8B030D-6E8A-4147-A177-3AD203B41FA5}">
                      <a16:colId xmlns:a16="http://schemas.microsoft.com/office/drawing/2014/main" val="3295221290"/>
                    </a:ext>
                  </a:extLst>
                </a:gridCol>
                <a:gridCol w="1147533">
                  <a:extLst>
                    <a:ext uri="{9D8B030D-6E8A-4147-A177-3AD203B41FA5}">
                      <a16:colId xmlns:a16="http://schemas.microsoft.com/office/drawing/2014/main" val="913501072"/>
                    </a:ext>
                  </a:extLst>
                </a:gridCol>
                <a:gridCol w="936147">
                  <a:extLst>
                    <a:ext uri="{9D8B030D-6E8A-4147-A177-3AD203B41FA5}">
                      <a16:colId xmlns:a16="http://schemas.microsoft.com/office/drawing/2014/main" val="3544618535"/>
                    </a:ext>
                  </a:extLst>
                </a:gridCol>
                <a:gridCol w="890849">
                  <a:extLst>
                    <a:ext uri="{9D8B030D-6E8A-4147-A177-3AD203B41FA5}">
                      <a16:colId xmlns:a16="http://schemas.microsoft.com/office/drawing/2014/main" val="1587906067"/>
                    </a:ext>
                  </a:extLst>
                </a:gridCol>
                <a:gridCol w="1585409">
                  <a:extLst>
                    <a:ext uri="{9D8B030D-6E8A-4147-A177-3AD203B41FA5}">
                      <a16:colId xmlns:a16="http://schemas.microsoft.com/office/drawing/2014/main" val="3765395255"/>
                    </a:ext>
                  </a:extLst>
                </a:gridCol>
                <a:gridCol w="994952">
                  <a:extLst>
                    <a:ext uri="{9D8B030D-6E8A-4147-A177-3AD203B41FA5}">
                      <a16:colId xmlns:a16="http://schemas.microsoft.com/office/drawing/2014/main" val="3428625340"/>
                    </a:ext>
                  </a:extLst>
                </a:gridCol>
                <a:gridCol w="1118926">
                  <a:extLst>
                    <a:ext uri="{9D8B030D-6E8A-4147-A177-3AD203B41FA5}">
                      <a16:colId xmlns:a16="http://schemas.microsoft.com/office/drawing/2014/main" val="1522075623"/>
                    </a:ext>
                  </a:extLst>
                </a:gridCol>
                <a:gridCol w="830452">
                  <a:extLst>
                    <a:ext uri="{9D8B030D-6E8A-4147-A177-3AD203B41FA5}">
                      <a16:colId xmlns:a16="http://schemas.microsoft.com/office/drawing/2014/main" val="2982632771"/>
                    </a:ext>
                  </a:extLst>
                </a:gridCol>
                <a:gridCol w="830451">
                  <a:extLst>
                    <a:ext uri="{9D8B030D-6E8A-4147-A177-3AD203B41FA5}">
                      <a16:colId xmlns:a16="http://schemas.microsoft.com/office/drawing/2014/main" val="170987146"/>
                    </a:ext>
                  </a:extLst>
                </a:gridCol>
              </a:tblGrid>
              <a:tr h="430037">
                <a:tc>
                  <a:txBody>
                    <a:bodyPr/>
                    <a:lstStyle/>
                    <a:p>
                      <a:pPr algn="ctr" fontAlgn="ctr"/>
                      <a:r>
                        <a:rPr lang="es-ES" sz="1600" u="none" strike="noStrike" dirty="0">
                          <a:effectLst/>
                        </a:rPr>
                        <a:t>h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H=</a:t>
                      </a:r>
                      <a:r>
                        <a:rPr lang="es-ES" sz="1600" u="none" strike="noStrike" dirty="0" err="1">
                          <a:effectLst/>
                        </a:rPr>
                        <a:t>h+a</a:t>
                      </a:r>
                      <a:r>
                        <a:rPr lang="es-ES" sz="1600" u="none" strike="noStrike" dirty="0">
                          <a:effectLst/>
                        </a:rPr>
                        <a:t>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B</a:t>
                      </a:r>
                      <a:r>
                        <a:rPr lang="es-ES" sz="1600" u="none" strike="noStrike" baseline="-25000" dirty="0">
                          <a:effectLst/>
                        </a:rPr>
                        <a:t>2</a:t>
                      </a:r>
                      <a:r>
                        <a:rPr lang="es-ES" sz="1600" u="none" strike="noStrike" dirty="0">
                          <a:effectLst/>
                        </a:rPr>
                        <a:t>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B</a:t>
                      </a:r>
                      <a:r>
                        <a:rPr lang="en-US" sz="1600" u="none" strike="noStrike" baseline="-25000" dirty="0">
                          <a:effectLst/>
                        </a:rPr>
                        <a:t>s</a:t>
                      </a:r>
                      <a:r>
                        <a:rPr lang="en-US" sz="1600" u="none" strike="noStrike" dirty="0">
                          <a:effectLst/>
                        </a:rPr>
                        <a:t>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w=B</a:t>
                      </a:r>
                      <a:r>
                        <a:rPr lang="en-US" sz="1600" u="none" strike="noStrike" baseline="-25000" dirty="0">
                          <a:effectLst/>
                        </a:rPr>
                        <a:t>s</a:t>
                      </a:r>
                      <a:r>
                        <a:rPr lang="en-US" sz="1600" u="none" strike="noStrike" dirty="0">
                          <a:effectLst/>
                        </a:rPr>
                        <a:t> x H (m</a:t>
                      </a:r>
                      <a:r>
                        <a:rPr lang="en-US" sz="1600" u="none" strike="noStrike" baseline="30000" dirty="0">
                          <a:effectLst/>
                        </a:rPr>
                        <a:t>2</a:t>
                      </a:r>
                      <a:r>
                        <a:rPr lang="en-US" sz="1600" u="none" strike="noStrike" dirty="0">
                          <a:effectLst/>
                        </a:rPr>
                        <a:t>)</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(B-H)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(H-a)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ΔH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ΔL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633114"/>
                  </a:ext>
                </a:extLst>
              </a:tr>
              <a:tr h="257718">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74274"/>
                  </a:ext>
                </a:extLst>
              </a:tr>
              <a:tr h="257718">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2.422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410786"/>
                  </a:ext>
                </a:extLst>
              </a:tr>
              <a:tr h="257718">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2.488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143537"/>
                  </a:ext>
                </a:extLst>
              </a:tr>
              <a:tr h="257718">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2.638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819311"/>
                  </a:ext>
                </a:extLst>
              </a:tr>
              <a:tr h="257718">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4.20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773229"/>
                  </a:ext>
                </a:extLst>
              </a:tr>
              <a:tr h="257718">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4.13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3.324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829964"/>
                  </a:ext>
                </a:extLst>
              </a:tr>
              <a:tr h="257718">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17357"/>
                  </a:ext>
                </a:extLst>
              </a:tr>
              <a:tr h="257718">
                <a:tc gridSpan="8">
                  <a:txBody>
                    <a:bodyPr/>
                    <a:lstStyle/>
                    <a:p>
                      <a:pPr algn="r" fontAlgn="b"/>
                      <a:r>
                        <a:rPr lang="es-ES" sz="1600" b="0" i="0" u="none" strike="noStrike" dirty="0">
                          <a:solidFill>
                            <a:srgbClr val="000000"/>
                          </a:solidFill>
                          <a:effectLst/>
                          <a:latin typeface="Arial" panose="020B0604020202020204" pitchFamily="34" charset="0"/>
                          <a:cs typeface="Arial" panose="020B0604020202020204" pitchFamily="34" charset="0"/>
                        </a:rPr>
                        <a:t>LONGITUD TOTAL</a:t>
                      </a:r>
                      <a:endParaRPr lang="es-A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17.820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8790627"/>
                  </a:ext>
                </a:extLst>
              </a:tr>
            </a:tbl>
          </a:graphicData>
        </a:graphic>
      </p:graphicFrame>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A9512AA-F4FF-8733-F29F-65765A589E26}"/>
                  </a:ext>
                </a:extLst>
              </p:cNvPr>
              <p:cNvSpPr txBox="1"/>
              <p:nvPr/>
            </p:nvSpPr>
            <p:spPr>
              <a:xfrm>
                <a:off x="9722157" y="2946751"/>
                <a:ext cx="220756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b="1" i="1" smtClean="0">
                          <a:solidFill>
                            <a:srgbClr val="FF0000"/>
                          </a:solidFill>
                          <a:latin typeface="Cambria Math" panose="02040503050406030204" pitchFamily="18" charset="0"/>
                        </a:rPr>
                        <m:t>𝑳</m:t>
                      </m:r>
                      <m:r>
                        <a:rPr lang="es-AR" sz="2200" b="1" i="0">
                          <a:solidFill>
                            <a:srgbClr val="FF0000"/>
                          </a:solidFill>
                          <a:latin typeface="Cambria Math" panose="02040503050406030204" pitchFamily="18" charset="0"/>
                        </a:rPr>
                        <m:t>=</m:t>
                      </m:r>
                      <m:r>
                        <a:rPr lang="es-AR" sz="2200" b="1" i="0">
                          <a:solidFill>
                            <a:srgbClr val="FF0000"/>
                          </a:solidFill>
                          <a:latin typeface="Cambria Math" panose="02040503050406030204" pitchFamily="18" charset="0"/>
                        </a:rPr>
                        <m:t>𝟏𝟕</m:t>
                      </m:r>
                      <m:r>
                        <a:rPr lang="es-AR" sz="2200" b="1" i="0">
                          <a:solidFill>
                            <a:srgbClr val="FF0000"/>
                          </a:solidFill>
                          <a:latin typeface="Cambria Math" panose="02040503050406030204" pitchFamily="18" charset="0"/>
                        </a:rPr>
                        <m:t>.</m:t>
                      </m:r>
                      <m:r>
                        <a:rPr lang="es-ES" sz="2200" b="1" i="1" smtClean="0">
                          <a:solidFill>
                            <a:srgbClr val="FF0000"/>
                          </a:solidFill>
                          <a:latin typeface="Cambria Math" panose="02040503050406030204" pitchFamily="18" charset="0"/>
                        </a:rPr>
                        <m:t>𝟖𝟐𝟎</m:t>
                      </m:r>
                      <m:r>
                        <a:rPr lang="es-ES" sz="2200" b="1" i="1" smtClean="0">
                          <a:solidFill>
                            <a:srgbClr val="FF0000"/>
                          </a:solidFill>
                          <a:latin typeface="Cambria Math" panose="02040503050406030204" pitchFamily="18" charset="0"/>
                        </a:rPr>
                        <m:t> </m:t>
                      </m:r>
                      <m:r>
                        <a:rPr lang="es-AR" sz="2200" b="1" i="1">
                          <a:solidFill>
                            <a:srgbClr val="FF0000"/>
                          </a:solidFill>
                          <a:latin typeface="Cambria Math" panose="02040503050406030204" pitchFamily="18" charset="0"/>
                        </a:rPr>
                        <m:t>𝒎</m:t>
                      </m:r>
                    </m:oMath>
                  </m:oMathPara>
                </a14:m>
                <a:endParaRPr lang="es-AR" sz="2200" dirty="0"/>
              </a:p>
            </p:txBody>
          </p:sp>
        </mc:Choice>
        <mc:Fallback xmlns="">
          <p:sp>
            <p:nvSpPr>
              <p:cNvPr id="4" name="CuadroTexto 3">
                <a:extLst>
                  <a:ext uri="{FF2B5EF4-FFF2-40B4-BE49-F238E27FC236}">
                    <a16:creationId xmlns:a16="http://schemas.microsoft.com/office/drawing/2014/main" id="{0A9512AA-F4FF-8733-F29F-65765A589E26}"/>
                  </a:ext>
                </a:extLst>
              </p:cNvPr>
              <p:cNvSpPr txBox="1">
                <a:spLocks noRot="1" noChangeAspect="1" noMove="1" noResize="1" noEditPoints="1" noAdjustHandles="1" noChangeArrowheads="1" noChangeShapeType="1" noTextEdit="1"/>
              </p:cNvSpPr>
              <p:nvPr/>
            </p:nvSpPr>
            <p:spPr>
              <a:xfrm>
                <a:off x="9722157" y="2946751"/>
                <a:ext cx="2207568" cy="430887"/>
              </a:xfrm>
              <a:prstGeom prst="rect">
                <a:avLst/>
              </a:prstGeom>
              <a:blipFill>
                <a:blip r:embed="rId8"/>
                <a:stretch>
                  <a:fillRect/>
                </a:stretch>
              </a:blipFill>
            </p:spPr>
            <p:txBody>
              <a:bodyPr/>
              <a:lstStyle/>
              <a:p>
                <a:r>
                  <a:rPr lang="es-AR">
                    <a:noFill/>
                  </a:rPr>
                  <a:t> </a:t>
                </a:r>
              </a:p>
            </p:txBody>
          </p:sp>
        </mc:Fallback>
      </mc:AlternateContent>
      <p:graphicFrame>
        <p:nvGraphicFramePr>
          <p:cNvPr id="6" name="Tabla 5">
            <a:extLst>
              <a:ext uri="{FF2B5EF4-FFF2-40B4-BE49-F238E27FC236}">
                <a16:creationId xmlns:a16="http://schemas.microsoft.com/office/drawing/2014/main" id="{054C35B2-70B2-375C-318A-8425E9FBA874}"/>
              </a:ext>
            </a:extLst>
          </p:cNvPr>
          <p:cNvGraphicFramePr>
            <a:graphicFrameLocks noGrp="1"/>
          </p:cNvGraphicFramePr>
          <p:nvPr>
            <p:extLst>
              <p:ext uri="{D42A27DB-BD31-4B8C-83A1-F6EECF244321}">
                <p14:modId xmlns:p14="http://schemas.microsoft.com/office/powerpoint/2010/main" val="2106694889"/>
              </p:ext>
            </p:extLst>
          </p:nvPr>
        </p:nvGraphicFramePr>
        <p:xfrm>
          <a:off x="407368" y="4504503"/>
          <a:ext cx="9203549" cy="1846189"/>
        </p:xfrm>
        <a:graphic>
          <a:graphicData uri="http://schemas.openxmlformats.org/drawingml/2006/table">
            <a:tbl>
              <a:tblPr>
                <a:tableStyleId>{5C22544A-7EE6-4342-B048-85BDC9FD1C3A}</a:tableStyleId>
              </a:tblPr>
              <a:tblGrid>
                <a:gridCol w="868830">
                  <a:extLst>
                    <a:ext uri="{9D8B030D-6E8A-4147-A177-3AD203B41FA5}">
                      <a16:colId xmlns:a16="http://schemas.microsoft.com/office/drawing/2014/main" val="1404804821"/>
                    </a:ext>
                  </a:extLst>
                </a:gridCol>
                <a:gridCol w="1147534">
                  <a:extLst>
                    <a:ext uri="{9D8B030D-6E8A-4147-A177-3AD203B41FA5}">
                      <a16:colId xmlns:a16="http://schemas.microsoft.com/office/drawing/2014/main" val="574390359"/>
                    </a:ext>
                  </a:extLst>
                </a:gridCol>
                <a:gridCol w="936146">
                  <a:extLst>
                    <a:ext uri="{9D8B030D-6E8A-4147-A177-3AD203B41FA5}">
                      <a16:colId xmlns:a16="http://schemas.microsoft.com/office/drawing/2014/main" val="2868351105"/>
                    </a:ext>
                  </a:extLst>
                </a:gridCol>
                <a:gridCol w="890849">
                  <a:extLst>
                    <a:ext uri="{9D8B030D-6E8A-4147-A177-3AD203B41FA5}">
                      <a16:colId xmlns:a16="http://schemas.microsoft.com/office/drawing/2014/main" val="3460932352"/>
                    </a:ext>
                  </a:extLst>
                </a:gridCol>
                <a:gridCol w="1585409">
                  <a:extLst>
                    <a:ext uri="{9D8B030D-6E8A-4147-A177-3AD203B41FA5}">
                      <a16:colId xmlns:a16="http://schemas.microsoft.com/office/drawing/2014/main" val="2225320658"/>
                    </a:ext>
                  </a:extLst>
                </a:gridCol>
                <a:gridCol w="994952">
                  <a:extLst>
                    <a:ext uri="{9D8B030D-6E8A-4147-A177-3AD203B41FA5}">
                      <a16:colId xmlns:a16="http://schemas.microsoft.com/office/drawing/2014/main" val="3257440566"/>
                    </a:ext>
                  </a:extLst>
                </a:gridCol>
                <a:gridCol w="1118926">
                  <a:extLst>
                    <a:ext uri="{9D8B030D-6E8A-4147-A177-3AD203B41FA5}">
                      <a16:colId xmlns:a16="http://schemas.microsoft.com/office/drawing/2014/main" val="3087718595"/>
                    </a:ext>
                  </a:extLst>
                </a:gridCol>
                <a:gridCol w="830452">
                  <a:extLst>
                    <a:ext uri="{9D8B030D-6E8A-4147-A177-3AD203B41FA5}">
                      <a16:colId xmlns:a16="http://schemas.microsoft.com/office/drawing/2014/main" val="2640727903"/>
                    </a:ext>
                  </a:extLst>
                </a:gridCol>
                <a:gridCol w="830451">
                  <a:extLst>
                    <a:ext uri="{9D8B030D-6E8A-4147-A177-3AD203B41FA5}">
                      <a16:colId xmlns:a16="http://schemas.microsoft.com/office/drawing/2014/main" val="447431193"/>
                    </a:ext>
                  </a:extLst>
                </a:gridCol>
              </a:tblGrid>
              <a:tr h="461954">
                <a:tc>
                  <a:txBody>
                    <a:bodyPr/>
                    <a:lstStyle/>
                    <a:p>
                      <a:pPr algn="ctr" fontAlgn="ctr"/>
                      <a:r>
                        <a:rPr lang="es-ES" sz="1600" u="none" strike="noStrike" dirty="0">
                          <a:effectLst/>
                        </a:rPr>
                        <a:t>h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H=</a:t>
                      </a:r>
                      <a:r>
                        <a:rPr lang="es-ES" sz="1600" u="none" strike="noStrike" dirty="0" err="1">
                          <a:effectLst/>
                        </a:rPr>
                        <a:t>h+a</a:t>
                      </a:r>
                      <a:r>
                        <a:rPr lang="es-ES" sz="1600" u="none" strike="noStrike" dirty="0">
                          <a:effectLst/>
                        </a:rPr>
                        <a:t>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B</a:t>
                      </a:r>
                      <a:r>
                        <a:rPr lang="es-ES" sz="1600" u="none" strike="noStrike" baseline="-25000" dirty="0">
                          <a:effectLst/>
                        </a:rPr>
                        <a:t>2</a:t>
                      </a:r>
                      <a:r>
                        <a:rPr lang="es-ES" sz="1600" u="none" strike="noStrike" dirty="0">
                          <a:effectLst/>
                        </a:rPr>
                        <a:t>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B</a:t>
                      </a:r>
                      <a:r>
                        <a:rPr lang="en-US" sz="1600" u="none" strike="noStrike" baseline="-25000" dirty="0">
                          <a:effectLst/>
                        </a:rPr>
                        <a:t>s</a:t>
                      </a:r>
                      <a:r>
                        <a:rPr lang="en-US" sz="1600" u="none" strike="noStrike" dirty="0">
                          <a:effectLst/>
                        </a:rPr>
                        <a:t>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w=B</a:t>
                      </a:r>
                      <a:r>
                        <a:rPr lang="en-US" sz="1600" u="none" strike="noStrike" baseline="-25000" dirty="0">
                          <a:effectLst/>
                        </a:rPr>
                        <a:t>s</a:t>
                      </a:r>
                      <a:r>
                        <a:rPr lang="en-US" sz="1600" u="none" strike="noStrike" dirty="0">
                          <a:effectLst/>
                        </a:rPr>
                        <a:t> x H (m</a:t>
                      </a:r>
                      <a:r>
                        <a:rPr lang="en-US" sz="1600" u="none" strike="noStrike" baseline="30000" dirty="0">
                          <a:effectLst/>
                        </a:rPr>
                        <a:t>2</a:t>
                      </a:r>
                      <a:r>
                        <a:rPr lang="en-US" sz="1600" u="none" strike="noStrike" dirty="0">
                          <a:effectLst/>
                        </a:rPr>
                        <a:t>)</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(B-H)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(H-a)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ΔH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u="none" strike="noStrike" dirty="0">
                          <a:effectLst/>
                        </a:rPr>
                        <a:t>ΔL (m)</a:t>
                      </a:r>
                      <a:endParaRPr lang="es-A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552693"/>
                  </a:ext>
                </a:extLst>
              </a:tr>
              <a:tr h="276847">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322189"/>
                  </a:ext>
                </a:extLst>
              </a:tr>
              <a:tr h="276847">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4.976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950891"/>
                  </a:ext>
                </a:extLst>
              </a:tr>
              <a:tr h="276847">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5.794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549282"/>
                  </a:ext>
                </a:extLst>
              </a:tr>
              <a:tr h="276847">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a:solidFill>
                            <a:srgbClr val="000000"/>
                          </a:solidFill>
                          <a:effectLst/>
                          <a:latin typeface="Arial" panose="020B0604020202020204" pitchFamily="34" charset="0"/>
                          <a:cs typeface="Arial" panose="020B0604020202020204" pitchFamily="34" charset="0"/>
                        </a:rPr>
                        <a:t>8.101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706214"/>
                  </a:ext>
                </a:extLst>
              </a:tr>
              <a:tr h="276847">
                <a:tc gridSpan="8">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1600" b="0" i="0" u="none" strike="noStrike" dirty="0">
                          <a:solidFill>
                            <a:srgbClr val="000000"/>
                          </a:solidFill>
                          <a:effectLst/>
                          <a:latin typeface="Arial" panose="020B0604020202020204" pitchFamily="34" charset="0"/>
                          <a:cs typeface="Arial" panose="020B0604020202020204" pitchFamily="34" charset="0"/>
                        </a:rPr>
                        <a:t>LONGITUD TOTAL</a:t>
                      </a:r>
                      <a:endParaRPr lang="es-A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A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AR" sz="1600" b="0" i="0" u="none" strike="noStrike" dirty="0">
                          <a:solidFill>
                            <a:srgbClr val="000000"/>
                          </a:solidFill>
                          <a:effectLst/>
                          <a:latin typeface="Arial" panose="020B0604020202020204" pitchFamily="34" charset="0"/>
                          <a:cs typeface="Arial" panose="020B0604020202020204" pitchFamily="34" charset="0"/>
                        </a:rPr>
                        <a:t>18.871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559549"/>
                  </a:ext>
                </a:extLst>
              </a:tr>
            </a:tbl>
          </a:graphicData>
        </a:graphic>
      </p:graphicFrame>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2079D45-547F-BFE8-4076-A485FBA8C85C}"/>
                  </a:ext>
                </a:extLst>
              </p:cNvPr>
              <p:cNvSpPr txBox="1"/>
              <p:nvPr/>
            </p:nvSpPr>
            <p:spPr>
              <a:xfrm>
                <a:off x="9660864" y="5212153"/>
                <a:ext cx="2330153"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b="1" i="1" smtClean="0">
                          <a:solidFill>
                            <a:srgbClr val="FF0000"/>
                          </a:solidFill>
                          <a:latin typeface="Cambria Math" panose="02040503050406030204" pitchFamily="18" charset="0"/>
                        </a:rPr>
                        <m:t>𝑳</m:t>
                      </m:r>
                      <m:r>
                        <a:rPr lang="es-AR" sz="2200" b="1" i="0">
                          <a:solidFill>
                            <a:srgbClr val="FF0000"/>
                          </a:solidFill>
                          <a:latin typeface="Cambria Math" panose="02040503050406030204" pitchFamily="18" charset="0"/>
                        </a:rPr>
                        <m:t>=</m:t>
                      </m:r>
                      <m:r>
                        <a:rPr lang="es-AR" sz="2200" b="1" i="0">
                          <a:solidFill>
                            <a:srgbClr val="FF0000"/>
                          </a:solidFill>
                          <a:latin typeface="Cambria Math" panose="02040503050406030204" pitchFamily="18" charset="0"/>
                        </a:rPr>
                        <m:t>𝟏𝟖</m:t>
                      </m:r>
                      <m:r>
                        <a:rPr lang="es-AR" sz="2200" b="1" i="0">
                          <a:solidFill>
                            <a:srgbClr val="FF0000"/>
                          </a:solidFill>
                          <a:latin typeface="Cambria Math" panose="02040503050406030204" pitchFamily="18" charset="0"/>
                        </a:rPr>
                        <m:t>.</m:t>
                      </m:r>
                      <m:r>
                        <a:rPr lang="es-ES" sz="2200" b="1" i="1" smtClean="0">
                          <a:solidFill>
                            <a:srgbClr val="FF0000"/>
                          </a:solidFill>
                          <a:latin typeface="Cambria Math" panose="02040503050406030204" pitchFamily="18" charset="0"/>
                        </a:rPr>
                        <m:t>𝟖𝟕𝟏</m:t>
                      </m:r>
                      <m:r>
                        <a:rPr lang="es-ES" sz="2200" b="1" i="1" smtClean="0">
                          <a:solidFill>
                            <a:srgbClr val="FF0000"/>
                          </a:solidFill>
                          <a:latin typeface="Cambria Math" panose="02040503050406030204" pitchFamily="18" charset="0"/>
                        </a:rPr>
                        <m:t> </m:t>
                      </m:r>
                      <m:r>
                        <a:rPr lang="es-AR" sz="2200" b="1" i="1">
                          <a:solidFill>
                            <a:srgbClr val="FF0000"/>
                          </a:solidFill>
                          <a:latin typeface="Cambria Math" panose="02040503050406030204" pitchFamily="18" charset="0"/>
                        </a:rPr>
                        <m:t>𝒎</m:t>
                      </m:r>
                    </m:oMath>
                  </m:oMathPara>
                </a14:m>
                <a:endParaRPr lang="es-AR" sz="2200" dirty="0"/>
              </a:p>
            </p:txBody>
          </p:sp>
        </mc:Choice>
        <mc:Fallback xmlns="">
          <p:sp>
            <p:nvSpPr>
              <p:cNvPr id="9" name="CuadroTexto 8">
                <a:extLst>
                  <a:ext uri="{FF2B5EF4-FFF2-40B4-BE49-F238E27FC236}">
                    <a16:creationId xmlns:a16="http://schemas.microsoft.com/office/drawing/2014/main" id="{A2079D45-547F-BFE8-4076-A485FBA8C85C}"/>
                  </a:ext>
                </a:extLst>
              </p:cNvPr>
              <p:cNvSpPr txBox="1">
                <a:spLocks noRot="1" noChangeAspect="1" noMove="1" noResize="1" noEditPoints="1" noAdjustHandles="1" noChangeArrowheads="1" noChangeShapeType="1" noTextEdit="1"/>
              </p:cNvSpPr>
              <p:nvPr/>
            </p:nvSpPr>
            <p:spPr>
              <a:xfrm>
                <a:off x="9660864" y="5212153"/>
                <a:ext cx="2330153" cy="430887"/>
              </a:xfrm>
              <a:prstGeom prst="rect">
                <a:avLst/>
              </a:prstGeom>
              <a:blipFill>
                <a:blip r:embed="rId9"/>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2863549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graphicFrame>
        <p:nvGraphicFramePr>
          <p:cNvPr id="8" name="7 Diagrama"/>
          <p:cNvGraphicFramePr/>
          <p:nvPr>
            <p:extLst>
              <p:ext uri="{D42A27DB-BD31-4B8C-83A1-F6EECF244321}">
                <p14:modId xmlns:p14="http://schemas.microsoft.com/office/powerpoint/2010/main" val="1536234639"/>
              </p:ext>
            </p:extLst>
          </p:nvPr>
        </p:nvGraphicFramePr>
        <p:xfrm>
          <a:off x="1271464" y="2636912"/>
          <a:ext cx="97930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5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1" nodeType="clickEffect">
                                  <p:stCondLst>
                                    <p:cond delay="0"/>
                                  </p:stCondLst>
                                  <p:childTnLst>
                                    <p:anim calcmode="lin" valueType="num">
                                      <p:cBhvr additive="base">
                                        <p:cTn id="13" dur="1000"/>
                                        <p:tgtEl>
                                          <p:spTgt spid="8"/>
                                        </p:tgtEl>
                                        <p:attrNameLst>
                                          <p:attrName>ppt_x</p:attrName>
                                        </p:attrNameLst>
                                      </p:cBhvr>
                                      <p:tavLst>
                                        <p:tav tm="0">
                                          <p:val>
                                            <p:strVal val="ppt_x"/>
                                          </p:val>
                                        </p:tav>
                                        <p:tav tm="100000">
                                          <p:val>
                                            <p:strVal val="1+ppt_w/2"/>
                                          </p:val>
                                        </p:tav>
                                      </p:tavLst>
                                    </p:anim>
                                    <p:anim calcmode="lin" valueType="num">
                                      <p:cBhvr additive="base">
                                        <p:cTn id="14" dur="1000"/>
                                        <p:tgtEl>
                                          <p:spTgt spid="8"/>
                                        </p:tgtEl>
                                        <p:attrNameLst>
                                          <p:attrName>ppt_y</p:attrName>
                                        </p:attrNameLst>
                                      </p:cBhvr>
                                      <p:tavLst>
                                        <p:tav tm="0">
                                          <p:val>
                                            <p:strVal val="ppt_y"/>
                                          </p:val>
                                        </p:tav>
                                        <p:tav tm="100000">
                                          <p:val>
                                            <p:strVal val="ppt_y"/>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7608" y="1124744"/>
            <a:ext cx="6480720" cy="369332"/>
          </a:xfrm>
          <a:prstGeom prst="rect">
            <a:avLst/>
          </a:prstGeom>
          <a:noFill/>
        </p:spPr>
        <p:txBody>
          <a:bodyPr wrap="square" rtlCol="0">
            <a:spAutoFit/>
          </a:bodyPr>
          <a:lstStyle/>
          <a:p>
            <a:endParaRPr lang="es-AR" dirty="0"/>
          </a:p>
        </p:txBody>
      </p:sp>
      <p:sp>
        <p:nvSpPr>
          <p:cNvPr id="7" name="6 Marcador de texto"/>
          <p:cNvSpPr>
            <a:spLocks noGrp="1"/>
          </p:cNvSpPr>
          <p:nvPr>
            <p:ph type="body" idx="1"/>
          </p:nvPr>
        </p:nvSpPr>
        <p:spPr>
          <a:xfrm>
            <a:off x="2927648" y="692696"/>
            <a:ext cx="6480174" cy="1008112"/>
          </a:xfrm>
        </p:spPr>
        <p:txBody>
          <a:bodyPr>
            <a:noAutofit/>
          </a:bodyPr>
          <a:lstStyle/>
          <a:p>
            <a:pPr>
              <a:lnSpc>
                <a:spcPct val="200000"/>
              </a:lnSpc>
            </a:pPr>
            <a:r>
              <a:rPr lang="es-AR" sz="4200" cap="none" dirty="0">
                <a:solidFill>
                  <a:schemeClr val="tx1"/>
                </a:solidFill>
              </a:rPr>
              <a:t>Seguimos!</a:t>
            </a:r>
          </a:p>
        </p:txBody>
      </p:sp>
      <p:graphicFrame>
        <p:nvGraphicFramePr>
          <p:cNvPr id="8" name="7 Diagrama"/>
          <p:cNvGraphicFramePr/>
          <p:nvPr>
            <p:extLst>
              <p:ext uri="{D42A27DB-BD31-4B8C-83A1-F6EECF244321}">
                <p14:modId xmlns:p14="http://schemas.microsoft.com/office/powerpoint/2010/main" val="2340353779"/>
              </p:ext>
            </p:extLst>
          </p:nvPr>
        </p:nvGraphicFramePr>
        <p:xfrm>
          <a:off x="2351584" y="2636912"/>
          <a:ext cx="2520280"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1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935560" y="2819400"/>
            <a:ext cx="6400800" cy="2409800"/>
          </a:xfrm>
        </p:spPr>
        <p:txBody>
          <a:bodyPr>
            <a:normAutofit fontScale="92500" lnSpcReduction="10000"/>
          </a:bodyPr>
          <a:lstStyle/>
          <a:p>
            <a:pPr>
              <a:lnSpc>
                <a:spcPct val="160000"/>
              </a:lnSpc>
            </a:pPr>
            <a:r>
              <a:rPr lang="es-ES_tradnl" sz="3400" i="1" spc="0" dirty="0">
                <a:solidFill>
                  <a:schemeClr val="tx1"/>
                </a:solidFill>
              </a:rPr>
              <a:t>Muchas gracias por su atención</a:t>
            </a:r>
          </a:p>
          <a:p>
            <a:pPr>
              <a:lnSpc>
                <a:spcPct val="160000"/>
              </a:lnSpc>
            </a:pPr>
            <a:r>
              <a:rPr lang="es-ES_tradnl" sz="3400" i="1" spc="0" dirty="0">
                <a:solidFill>
                  <a:schemeClr val="tx1"/>
                </a:solidFill>
              </a:rPr>
              <a:t>Fin</a:t>
            </a:r>
            <a:endParaRPr lang="es-AR" sz="3400" spc="0" dirty="0">
              <a:solidFill>
                <a:schemeClr val="tx1"/>
              </a:solidFill>
            </a:endParaRPr>
          </a:p>
          <a:p>
            <a:endParaRPr lang="es-AR" dirty="0"/>
          </a:p>
        </p:txBody>
      </p:sp>
      <p:pic>
        <p:nvPicPr>
          <p:cNvPr id="1026" name="Picture 2" descr="C:\Users\PC\AppData\Local\Microsoft\Windows\Temporary Internet Files\Content.IE5\AP7UVOQM\fuegos_artificiales[1].gif"/>
          <p:cNvPicPr>
            <a:picLocks noChangeAspect="1" noChangeArrowheads="1" noCrop="1"/>
          </p:cNvPicPr>
          <p:nvPr/>
        </p:nvPicPr>
        <p:blipFill>
          <a:blip r:embed="rId3" cstate="print"/>
          <a:srcRect/>
          <a:stretch>
            <a:fillRect/>
          </a:stretch>
        </p:blipFill>
        <p:spPr bwMode="auto">
          <a:xfrm>
            <a:off x="8439472" y="3573016"/>
            <a:ext cx="1905000" cy="1905000"/>
          </a:xfrm>
          <a:prstGeom prst="rect">
            <a:avLst/>
          </a:prstGeom>
          <a:noFill/>
        </p:spPr>
      </p:pic>
      <p:pic>
        <p:nvPicPr>
          <p:cNvPr id="8" name="Picture 2" descr="C:\Users\PC\AppData\Local\Microsoft\Windows\Temporary Internet Files\Content.IE5\AP7UVOQM\fuegos_artificiales[1].gif"/>
          <p:cNvPicPr>
            <a:picLocks noChangeAspect="1" noChangeArrowheads="1" noCrop="1"/>
          </p:cNvPicPr>
          <p:nvPr/>
        </p:nvPicPr>
        <p:blipFill>
          <a:blip r:embed="rId3" cstate="print"/>
          <a:srcRect/>
          <a:stretch>
            <a:fillRect/>
          </a:stretch>
        </p:blipFill>
        <p:spPr bwMode="auto">
          <a:xfrm>
            <a:off x="1919536" y="3573016"/>
            <a:ext cx="1905000" cy="1905000"/>
          </a:xfrm>
          <a:prstGeom prst="rect">
            <a:avLst/>
          </a:prstGeom>
          <a:noFill/>
        </p:spPr>
      </p:pic>
      <p:sp>
        <p:nvSpPr>
          <p:cNvPr id="11" name="10 CuadroTexto"/>
          <p:cNvSpPr txBox="1"/>
          <p:nvPr/>
        </p:nvSpPr>
        <p:spPr>
          <a:xfrm>
            <a:off x="1775520" y="5445225"/>
            <a:ext cx="3384376" cy="1015663"/>
          </a:xfrm>
          <a:prstGeom prst="rect">
            <a:avLst/>
          </a:prstGeom>
          <a:noFill/>
        </p:spPr>
        <p:txBody>
          <a:bodyPr wrap="square" rtlCol="0">
            <a:spAutoFit/>
          </a:bodyPr>
          <a:lstStyle/>
          <a:p>
            <a:pPr>
              <a:lnSpc>
                <a:spcPct val="150000"/>
              </a:lnSpc>
            </a:pPr>
            <a:r>
              <a:rPr lang="es-ES_tradnl" sz="1400" dirty="0"/>
              <a:t>Expositor: </a:t>
            </a:r>
            <a:r>
              <a:rPr lang="es-AR" sz="1400" dirty="0"/>
              <a:t>Andrés Facundo Correas</a:t>
            </a:r>
          </a:p>
          <a:p>
            <a:pPr>
              <a:lnSpc>
                <a:spcPct val="150000"/>
              </a:lnSpc>
            </a:pPr>
            <a:r>
              <a:rPr lang="es-AR" sz="1400" dirty="0"/>
              <a:t>Ing. Civil</a:t>
            </a:r>
          </a:p>
          <a:p>
            <a:endParaRPr lang="es-AR" dirty="0"/>
          </a:p>
        </p:txBody>
      </p:sp>
      <p:sp>
        <p:nvSpPr>
          <p:cNvPr id="12" name="1 Título"/>
          <p:cNvSpPr>
            <a:spLocks noGrp="1"/>
          </p:cNvSpPr>
          <p:nvPr>
            <p:ph type="ctrTitle"/>
          </p:nvPr>
        </p:nvSpPr>
        <p:spPr>
          <a:xfrm>
            <a:off x="2209800" y="381000"/>
            <a:ext cx="7772400" cy="1752600"/>
          </a:xfrm>
        </p:spPr>
        <p:txBody>
          <a:bodyPr>
            <a:normAutofit fontScale="90000"/>
          </a:bodyPr>
          <a:lstStyle/>
          <a:p>
            <a:br>
              <a:rPr lang="es-AR" b="1" dirty="0">
                <a:solidFill>
                  <a:schemeClr val="tx1"/>
                </a:solidFill>
              </a:rPr>
            </a:br>
            <a:br>
              <a:rPr lang="es-AR" b="1" dirty="0">
                <a:solidFill>
                  <a:schemeClr val="tx1"/>
                </a:solidFill>
              </a:rPr>
            </a:br>
            <a:r>
              <a:rPr lang="es-AR" sz="1400" b="1" dirty="0">
                <a:solidFill>
                  <a:schemeClr val="tx1"/>
                </a:solidFill>
              </a:rPr>
              <a:t>UNIVERSIDAD NACIONAL DE CUYO</a:t>
            </a:r>
            <a:br>
              <a:rPr lang="es-AR" sz="1400" b="1" dirty="0">
                <a:solidFill>
                  <a:schemeClr val="tx1"/>
                </a:solidFill>
              </a:rPr>
            </a:br>
            <a:r>
              <a:rPr lang="es-AR" sz="1400" b="1" dirty="0">
                <a:solidFill>
                  <a:schemeClr val="tx1"/>
                </a:solidFill>
              </a:rPr>
              <a:t>Facultad de Ingeniería</a:t>
            </a:r>
            <a:endParaRPr lang="es-AR" b="1" dirty="0">
              <a:solidFill>
                <a:schemeClr val="tx1"/>
              </a:solidFill>
            </a:endParaRPr>
          </a:p>
        </p:txBody>
      </p:sp>
      <p:pic>
        <p:nvPicPr>
          <p:cNvPr id="15" name="Imagen 14"/>
          <p:cNvPicPr>
            <a:picLocks noChangeAspect="1"/>
          </p:cNvPicPr>
          <p:nvPr/>
        </p:nvPicPr>
        <p:blipFill>
          <a:blip r:embed="rId4"/>
          <a:stretch>
            <a:fillRect/>
          </a:stretch>
        </p:blipFill>
        <p:spPr>
          <a:xfrm>
            <a:off x="3647729" y="275781"/>
            <a:ext cx="2255763" cy="720000"/>
          </a:xfrm>
          <a:prstGeom prst="rect">
            <a:avLst/>
          </a:prstGeom>
        </p:spPr>
      </p:pic>
      <p:pic>
        <p:nvPicPr>
          <p:cNvPr id="16" name="Imagen 15"/>
          <p:cNvPicPr>
            <a:picLocks noChangeAspect="1"/>
          </p:cNvPicPr>
          <p:nvPr/>
        </p:nvPicPr>
        <p:blipFill>
          <a:blip r:embed="rId5"/>
          <a:stretch>
            <a:fillRect/>
          </a:stretch>
        </p:blipFill>
        <p:spPr>
          <a:xfrm>
            <a:off x="6168009" y="275781"/>
            <a:ext cx="2917763" cy="720000"/>
          </a:xfrm>
          <a:prstGeom prst="rect">
            <a:avLst/>
          </a:prstGeom>
        </p:spPr>
      </p:pic>
      <p:cxnSp>
        <p:nvCxnSpPr>
          <p:cNvPr id="17" name="Conector recto 16"/>
          <p:cNvCxnSpPr/>
          <p:nvPr/>
        </p:nvCxnSpPr>
        <p:spPr>
          <a:xfrm>
            <a:off x="6023992" y="260649"/>
            <a:ext cx="0" cy="735133"/>
          </a:xfrm>
          <a:prstGeom prst="line">
            <a:avLst/>
          </a:prstGeom>
          <a:ln>
            <a:solidFill>
              <a:schemeClr val="tx2">
                <a:lumMod val="20000"/>
                <a:lumOff val="80000"/>
              </a:schemeClr>
            </a:solidFill>
          </a:ln>
          <a:effectLst>
            <a:outerShdw blurRad="38100" dist="127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AR" sz="2000" dirty="0"/>
              <a:t>ELEMENTOS CARACTERÍSTICOS/ DEFINICIONES</a:t>
            </a:r>
          </a:p>
        </p:txBody>
      </p:sp>
      <p:sp>
        <p:nvSpPr>
          <p:cNvPr id="2" name="Rectangle 18">
            <a:extLst>
              <a:ext uri="{FF2B5EF4-FFF2-40B4-BE49-F238E27FC236}">
                <a16:creationId xmlns:a16="http://schemas.microsoft.com/office/drawing/2014/main" id="{9F132CC8-05AE-4AF7-45D8-DAFD0730BF5A}"/>
              </a:ext>
            </a:extLst>
          </p:cNvPr>
          <p:cNvSpPr>
            <a:spLocks noChangeArrowheads="1"/>
          </p:cNvSpPr>
          <p:nvPr/>
        </p:nvSpPr>
        <p:spPr bwMode="auto">
          <a:xfrm>
            <a:off x="508000" y="1981201"/>
            <a:ext cx="3149600" cy="4144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fontScale="77500" lnSpcReduction="20000"/>
          </a:bodyPr>
          <a:lstStyle/>
          <a:p>
            <a:pPr marL="342900" indent="-342900">
              <a:spcBef>
                <a:spcPct val="20000"/>
              </a:spcBef>
              <a:spcAft>
                <a:spcPts val="1000"/>
              </a:spcAft>
              <a:buClr>
                <a:schemeClr val="bg1"/>
              </a:buClr>
              <a:buSzPct val="85000"/>
              <a:buAutoNum type="arabicPeriod"/>
            </a:pPr>
            <a:r>
              <a:rPr lang="es-ES" altLang="es-AR" sz="1600" u="sng" dirty="0">
                <a:solidFill>
                  <a:srgbClr val="FFFFFF"/>
                </a:solidFill>
                <a:highlight>
                  <a:srgbClr val="FF00FF"/>
                </a:highlight>
              </a:rPr>
              <a:t>Lámina vertiente</a:t>
            </a:r>
            <a:r>
              <a:rPr lang="es-ES" altLang="es-AR" sz="1600" dirty="0">
                <a:solidFill>
                  <a:srgbClr val="FFFFFF"/>
                </a:solidFill>
                <a:highlight>
                  <a:srgbClr val="FF00FF"/>
                </a:highlight>
              </a:rPr>
              <a:t>: el agua que vuelca o rebalsa sobre el vertedero, también conocido como </a:t>
            </a:r>
            <a:r>
              <a:rPr lang="es-ES" altLang="es-AR" sz="1600" dirty="0">
                <a:highlight>
                  <a:srgbClr val="FF00FF"/>
                </a:highlight>
              </a:rPr>
              <a:t>napa</a:t>
            </a:r>
            <a:r>
              <a:rPr lang="es-ES" altLang="es-AR" sz="1600" dirty="0">
                <a:solidFill>
                  <a:srgbClr val="FFFFFF"/>
                </a:solidFill>
                <a:highlight>
                  <a:srgbClr val="FF00FF"/>
                </a:highlight>
              </a:rPr>
              <a:t>.</a:t>
            </a:r>
            <a:r>
              <a:rPr kumimoji="0" lang="es-ES" altLang="es-AR" sz="1600" kern="1200" dirty="0">
                <a:solidFill>
                  <a:srgbClr val="FFFFFF"/>
                </a:solidFill>
                <a:highlight>
                  <a:srgbClr val="FF00FF"/>
                </a:highlight>
              </a:rPr>
              <a:t> </a:t>
            </a:r>
          </a:p>
          <a:p>
            <a:pPr marL="342900" indent="-342900">
              <a:spcBef>
                <a:spcPct val="20000"/>
              </a:spcBef>
              <a:spcAft>
                <a:spcPts val="1000"/>
              </a:spcAft>
              <a:buClr>
                <a:schemeClr val="bg1"/>
              </a:buClr>
              <a:buSzPct val="85000"/>
              <a:buAutoNum type="arabicPeriod"/>
            </a:pPr>
            <a:r>
              <a:rPr lang="es-ES" altLang="es-AR" sz="1600" u="sng" dirty="0">
                <a:solidFill>
                  <a:srgbClr val="FFFFFF"/>
                </a:solidFill>
                <a:highlight>
                  <a:srgbClr val="FF00FF"/>
                </a:highlight>
              </a:rPr>
              <a:t>Umbral o cresta</a:t>
            </a:r>
            <a:r>
              <a:rPr lang="es-ES" altLang="es-AR" sz="1600" dirty="0">
                <a:solidFill>
                  <a:srgbClr val="FFFFFF"/>
                </a:solidFill>
                <a:highlight>
                  <a:srgbClr val="FF00FF"/>
                </a:highlight>
              </a:rPr>
              <a:t>: el límite superior de la barrera.</a:t>
            </a:r>
          </a:p>
          <a:p>
            <a:pPr marL="342900" indent="-342900">
              <a:spcBef>
                <a:spcPct val="20000"/>
              </a:spcBef>
              <a:spcAft>
                <a:spcPts val="1000"/>
              </a:spcAft>
              <a:buClr>
                <a:schemeClr val="bg1"/>
              </a:buClr>
              <a:buSzPct val="85000"/>
              <a:buAutoNum type="arabicPeriod"/>
            </a:pPr>
            <a:r>
              <a:rPr kumimoji="0" lang="es-ES" altLang="es-AR" sz="1600" u="sng" kern="1200" dirty="0">
                <a:solidFill>
                  <a:srgbClr val="FFFFFF"/>
                </a:solidFill>
                <a:highlight>
                  <a:srgbClr val="FF00FF"/>
                </a:highlight>
                <a:latin typeface="+mn-lt"/>
                <a:ea typeface="+mn-ea"/>
                <a:cs typeface="+mn-cs"/>
              </a:rPr>
              <a:t>Longitud (l)</a:t>
            </a:r>
            <a:r>
              <a:rPr kumimoji="0" lang="es-ES" altLang="es-AR" sz="1600" kern="1200" dirty="0">
                <a:solidFill>
                  <a:srgbClr val="FFFFFF"/>
                </a:solidFill>
                <a:highlight>
                  <a:srgbClr val="FF00FF"/>
                </a:highlight>
                <a:latin typeface="+mn-lt"/>
                <a:ea typeface="+mn-ea"/>
                <a:cs typeface="+mn-cs"/>
              </a:rPr>
              <a:t>: será la distancia entre las paredes verticales o inclinadas que limitan el umbral</a:t>
            </a:r>
          </a:p>
          <a:p>
            <a:pPr marL="342900" indent="-342900">
              <a:spcBef>
                <a:spcPct val="20000"/>
              </a:spcBef>
              <a:spcAft>
                <a:spcPts val="1000"/>
              </a:spcAft>
              <a:buClr>
                <a:schemeClr val="bg1"/>
              </a:buClr>
              <a:buSzPct val="85000"/>
              <a:buAutoNum type="arabicPeriod"/>
            </a:pPr>
            <a:r>
              <a:rPr lang="es-ES" altLang="es-AR" sz="1600" u="sng" dirty="0">
                <a:solidFill>
                  <a:srgbClr val="FFFFFF"/>
                </a:solidFill>
                <a:highlight>
                  <a:srgbClr val="FF00FF"/>
                </a:highlight>
              </a:rPr>
              <a:t>Carga hidráulica (h)</a:t>
            </a:r>
            <a:r>
              <a:rPr lang="es-ES" altLang="es-AR" sz="1600" dirty="0">
                <a:solidFill>
                  <a:srgbClr val="FFFFFF"/>
                </a:solidFill>
                <a:highlight>
                  <a:srgbClr val="FF00FF"/>
                </a:highlight>
              </a:rPr>
              <a:t>: la altura de agua medida entre la cresta del vertedero y la altura de aguas “aguas arriba” del mismo.</a:t>
            </a:r>
          </a:p>
          <a:p>
            <a:pPr marL="342900" indent="-342900">
              <a:spcBef>
                <a:spcPct val="20000"/>
              </a:spcBef>
              <a:spcAft>
                <a:spcPts val="1000"/>
              </a:spcAft>
              <a:buClr>
                <a:schemeClr val="bg1"/>
              </a:buClr>
              <a:buSzPct val="85000"/>
              <a:buAutoNum type="arabicPeriod"/>
            </a:pPr>
            <a:r>
              <a:rPr kumimoji="0" lang="es-ES" altLang="es-AR" sz="1600" u="sng" kern="1200" dirty="0">
                <a:solidFill>
                  <a:srgbClr val="FFFFFF"/>
                </a:solidFill>
                <a:highlight>
                  <a:srgbClr val="FF00FF"/>
                </a:highlight>
              </a:rPr>
              <a:t>Altura del vertedero (a)</a:t>
            </a:r>
            <a:r>
              <a:rPr kumimoji="0" lang="es-ES" altLang="es-AR" sz="1600" kern="1200" dirty="0">
                <a:solidFill>
                  <a:srgbClr val="FFFFFF"/>
                </a:solidFill>
                <a:highlight>
                  <a:srgbClr val="FF00FF"/>
                </a:highlight>
              </a:rPr>
              <a:t>: será la distancia desde el fondo de la canalización hasta la cresta del vertedero.</a:t>
            </a:r>
          </a:p>
          <a:p>
            <a:pPr marL="342900" indent="-342900">
              <a:spcBef>
                <a:spcPct val="20000"/>
              </a:spcBef>
              <a:spcAft>
                <a:spcPts val="1000"/>
              </a:spcAft>
              <a:buClr>
                <a:schemeClr val="bg1"/>
              </a:buClr>
              <a:buSzPct val="85000"/>
              <a:buAutoNum type="arabicPeriod"/>
            </a:pPr>
            <a:r>
              <a:rPr lang="es-ES" altLang="es-AR" sz="1600" u="sng" dirty="0">
                <a:solidFill>
                  <a:srgbClr val="FFFFFF"/>
                </a:solidFill>
                <a:highlight>
                  <a:srgbClr val="FF00FF"/>
                </a:highlight>
              </a:rPr>
              <a:t>Sacado</a:t>
            </a:r>
            <a:r>
              <a:rPr lang="es-ES" altLang="es-AR" sz="1600" dirty="0">
                <a:solidFill>
                  <a:srgbClr val="FFFFFF"/>
                </a:solidFill>
                <a:highlight>
                  <a:srgbClr val="FF00FF"/>
                </a:highlight>
              </a:rPr>
              <a:t>: sección llena de agua que se aprecia observando el vertedero desde aguas abajo, la forma de la vena líquida de salida del vertedero.</a:t>
            </a:r>
            <a:endParaRPr kumimoji="0" lang="es-ES" altLang="es-AR" sz="1600" kern="1200" dirty="0">
              <a:solidFill>
                <a:srgbClr val="FFFFFF"/>
              </a:solidFill>
              <a:highlight>
                <a:srgbClr val="FF00FF"/>
              </a:highlight>
            </a:endParaRPr>
          </a:p>
          <a:p>
            <a:pPr marL="342900" indent="-342900">
              <a:spcBef>
                <a:spcPct val="20000"/>
              </a:spcBef>
              <a:spcAft>
                <a:spcPts val="1000"/>
              </a:spcAft>
              <a:buClr>
                <a:schemeClr val="accent1"/>
              </a:buClr>
              <a:buSzPct val="85000"/>
              <a:buAutoNum type="arabicPeriod"/>
            </a:pPr>
            <a:endParaRPr kumimoji="0" lang="es-ES" altLang="es-AR" sz="1600" kern="1200" dirty="0">
              <a:solidFill>
                <a:srgbClr val="FFFFFF"/>
              </a:solidFill>
              <a:latin typeface="+mn-lt"/>
              <a:ea typeface="+mn-ea"/>
              <a:cs typeface="+mn-cs"/>
            </a:endParaRPr>
          </a:p>
        </p:txBody>
      </p:sp>
      <p:pic>
        <p:nvPicPr>
          <p:cNvPr id="10" name="Imagen 9">
            <a:extLst>
              <a:ext uri="{FF2B5EF4-FFF2-40B4-BE49-F238E27FC236}">
                <a16:creationId xmlns:a16="http://schemas.microsoft.com/office/drawing/2014/main" id="{CE654651-D67F-0461-986E-A2602BDECE5A}"/>
              </a:ext>
            </a:extLst>
          </p:cNvPr>
          <p:cNvPicPr>
            <a:picLocks noChangeAspect="1"/>
          </p:cNvPicPr>
          <p:nvPr/>
        </p:nvPicPr>
        <p:blipFill>
          <a:blip r:embed="rId2"/>
          <a:stretch>
            <a:fillRect/>
          </a:stretch>
        </p:blipFill>
        <p:spPr>
          <a:xfrm>
            <a:off x="3990946" y="1783976"/>
            <a:ext cx="7865694" cy="3301208"/>
          </a:xfrm>
          <a:prstGeom prst="rect">
            <a:avLst/>
          </a:prstGeom>
        </p:spPr>
      </p:pic>
    </p:spTree>
    <p:extLst>
      <p:ext uri="{BB962C8B-B14F-4D97-AF65-F5344CB8AC3E}">
        <p14:creationId xmlns:p14="http://schemas.microsoft.com/office/powerpoint/2010/main" val="4897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B893CD-B47A-BBB9-8F71-A10732DAF685}"/>
              </a:ext>
            </a:extLst>
          </p:cNvPr>
          <p:cNvPicPr>
            <a:picLocks noChangeAspect="1"/>
          </p:cNvPicPr>
          <p:nvPr/>
        </p:nvPicPr>
        <p:blipFill>
          <a:blip r:embed="rId2"/>
          <a:stretch>
            <a:fillRect/>
          </a:stretch>
        </p:blipFill>
        <p:spPr>
          <a:xfrm>
            <a:off x="2351584" y="480273"/>
            <a:ext cx="7344815" cy="5784042"/>
          </a:xfrm>
          <a:prstGeom prst="rect">
            <a:avLst/>
          </a:prstGeom>
        </p:spPr>
      </p:pic>
    </p:spTree>
    <p:extLst>
      <p:ext uri="{BB962C8B-B14F-4D97-AF65-F5344CB8AC3E}">
        <p14:creationId xmlns:p14="http://schemas.microsoft.com/office/powerpoint/2010/main" val="130073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b="1" dirty="0">
                <a:solidFill>
                  <a:schemeClr val="tx1"/>
                </a:solidFill>
              </a:rPr>
              <a:t>ELEMENTOS CARACTERÍSTICOS</a:t>
            </a:r>
          </a:p>
        </p:txBody>
      </p:sp>
      <p:sp>
        <p:nvSpPr>
          <p:cNvPr id="8" name="CuadroTexto 7"/>
          <p:cNvSpPr txBox="1"/>
          <p:nvPr/>
        </p:nvSpPr>
        <p:spPr>
          <a:xfrm>
            <a:off x="5638801" y="2979684"/>
            <a:ext cx="65" cy="276999"/>
          </a:xfrm>
          <a:prstGeom prst="rect">
            <a:avLst/>
          </a:prstGeom>
          <a:noFill/>
        </p:spPr>
        <p:txBody>
          <a:bodyPr wrap="none" lIns="0" tIns="0" rIns="0" bIns="0" rtlCol="0">
            <a:spAutoFit/>
          </a:bodyPr>
          <a:lstStyle/>
          <a:p>
            <a:endParaRPr lang="es-AR" dirty="0"/>
          </a:p>
        </p:txBody>
      </p:sp>
      <p:sp>
        <p:nvSpPr>
          <p:cNvPr id="15" name="CuadroTexto 14">
            <a:extLst>
              <a:ext uri="{FF2B5EF4-FFF2-40B4-BE49-F238E27FC236}">
                <a16:creationId xmlns:a16="http://schemas.microsoft.com/office/drawing/2014/main" id="{B1E1766E-534D-79C2-D0F4-78EF777B8B35}"/>
              </a:ext>
            </a:extLst>
          </p:cNvPr>
          <p:cNvSpPr txBox="1"/>
          <p:nvPr/>
        </p:nvSpPr>
        <p:spPr>
          <a:xfrm>
            <a:off x="6062068" y="2748984"/>
            <a:ext cx="5850681" cy="34163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sz="1800" b="0" i="0" u="none" strike="noStrike" baseline="0" dirty="0">
                <a:solidFill>
                  <a:srgbClr val="000000"/>
                </a:solidFill>
                <a:latin typeface="Times New Roman" panose="02020603050405020304" pitchFamily="18" charset="0"/>
              </a:rPr>
              <a:t>Comportamiento hidráulico, sobre el umbral en el inicio se forma una depresión de la vena líquida, permaneciendo luego el tirante casi constante hasta el final, donde disminuye nuevamente por el llamado hidráulico. La línea de corriente inferior presenta una contracción de la lámina, pero luego se adherirá a la barrera. En la mayoría de los casos el agua llega al vertedero en régimen tranquilo (río) y sale con régimen de torrente, razón por la cual en algún lugar del paramento tendremos una sección con altura crítica.</a:t>
            </a:r>
          </a:p>
          <a:p>
            <a:pPr marL="0" marR="0" lvl="0" indent="0" algn="just" defTabSz="914400" rtl="0" eaLnBrk="0" fontAlgn="base" latinLnBrk="0" hangingPunct="0">
              <a:lnSpc>
                <a:spcPct val="100000"/>
              </a:lnSpc>
              <a:spcBef>
                <a:spcPct val="0"/>
              </a:spcBef>
              <a:spcAft>
                <a:spcPct val="0"/>
              </a:spcAft>
              <a:buClrTx/>
              <a:buSzTx/>
              <a:buFontTx/>
              <a:buNone/>
              <a:tabLst/>
            </a:pPr>
            <a:r>
              <a:rPr lang="es-MX" dirty="0">
                <a:solidFill>
                  <a:srgbClr val="000000"/>
                </a:solidFill>
                <a:latin typeface="Times New Roman" panose="02020603050405020304" pitchFamily="18" charset="0"/>
              </a:rPr>
              <a:t>El problema se limita a la determinación del nuevo coeficiente de gasto “</a:t>
            </a:r>
            <a:r>
              <a:rPr lang="es-MX" dirty="0" err="1">
                <a:solidFill>
                  <a:srgbClr val="000000"/>
                </a:solidFill>
                <a:latin typeface="Times New Roman" panose="02020603050405020304" pitchFamily="18" charset="0"/>
              </a:rPr>
              <a:t>m</a:t>
            </a:r>
            <a:r>
              <a:rPr lang="es-MX" baseline="-25000" dirty="0" err="1">
                <a:solidFill>
                  <a:srgbClr val="000000"/>
                </a:solidFill>
                <a:latin typeface="Times New Roman" panose="02020603050405020304" pitchFamily="18" charset="0"/>
              </a:rPr>
              <a:t>PG</a:t>
            </a:r>
            <a:r>
              <a:rPr lang="es-MX" dirty="0">
                <a:solidFill>
                  <a:srgbClr val="000000"/>
                </a:solidFill>
                <a:latin typeface="Times New Roman" panose="02020603050405020304" pitchFamily="18" charset="0"/>
              </a:rPr>
              <a:t>” ya que la ecuación es válida en cualquier tipo de vertedero</a:t>
            </a:r>
            <a:endParaRPr lang="es-AR" sz="1600" dirty="0"/>
          </a:p>
        </p:txBody>
      </p:sp>
      <p:pic>
        <p:nvPicPr>
          <p:cNvPr id="5" name="Imagen 4">
            <a:extLst>
              <a:ext uri="{FF2B5EF4-FFF2-40B4-BE49-F238E27FC236}">
                <a16:creationId xmlns:a16="http://schemas.microsoft.com/office/drawing/2014/main" id="{70983EBF-4720-E961-C310-49358DDF15BB}"/>
              </a:ext>
            </a:extLst>
          </p:cNvPr>
          <p:cNvPicPr>
            <a:picLocks noChangeAspect="1"/>
          </p:cNvPicPr>
          <p:nvPr/>
        </p:nvPicPr>
        <p:blipFill>
          <a:blip r:embed="rId3"/>
          <a:stretch>
            <a:fillRect/>
          </a:stretch>
        </p:blipFill>
        <p:spPr>
          <a:xfrm>
            <a:off x="245255" y="3256683"/>
            <a:ext cx="5393162" cy="2263493"/>
          </a:xfrm>
          <a:prstGeom prst="rect">
            <a:avLst/>
          </a:prstGeom>
        </p:spPr>
      </p:pic>
    </p:spTree>
    <p:extLst>
      <p:ext uri="{BB962C8B-B14F-4D97-AF65-F5344CB8AC3E}">
        <p14:creationId xmlns:p14="http://schemas.microsoft.com/office/powerpoint/2010/main" val="345734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8000" y="914400"/>
            <a:ext cx="3149600" cy="990600"/>
          </a:xfrm>
        </p:spPr>
        <p:txBody>
          <a:bodyPr vert="horz" anchor="b">
            <a:normAutofit/>
          </a:bodyPr>
          <a:lstStyle/>
          <a:p>
            <a:pPr>
              <a:lnSpc>
                <a:spcPct val="90000"/>
              </a:lnSpc>
            </a:pPr>
            <a:r>
              <a:rPr lang="es-ES" sz="2000" dirty="0"/>
              <a:t>E</a:t>
            </a:r>
            <a:r>
              <a:rPr lang="es-AR" sz="2000" dirty="0"/>
              <a:t>CUACIÓN DE GASTO DE VERTEDERO</a:t>
            </a:r>
          </a:p>
        </p:txBody>
      </p:sp>
      <p:sp>
        <p:nvSpPr>
          <p:cNvPr id="2" name="Rectangle 18">
            <a:extLst>
              <a:ext uri="{FF2B5EF4-FFF2-40B4-BE49-F238E27FC236}">
                <a16:creationId xmlns:a16="http://schemas.microsoft.com/office/drawing/2014/main" id="{9F132CC8-05AE-4AF7-45D8-DAFD0730BF5A}"/>
              </a:ext>
            </a:extLst>
          </p:cNvPr>
          <p:cNvSpPr>
            <a:spLocks noChangeArrowheads="1"/>
          </p:cNvSpPr>
          <p:nvPr/>
        </p:nvSpPr>
        <p:spPr bwMode="auto">
          <a:xfrm>
            <a:off x="508000" y="1981201"/>
            <a:ext cx="3149600" cy="4144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a:bodyPr>
          <a:lstStyle/>
          <a:p>
            <a:pPr>
              <a:spcBef>
                <a:spcPct val="20000"/>
              </a:spcBef>
              <a:spcAft>
                <a:spcPts val="1000"/>
              </a:spcAft>
              <a:buClr>
                <a:schemeClr val="bg1"/>
              </a:buClr>
              <a:buSzPct val="85000"/>
            </a:pPr>
            <a:r>
              <a:rPr lang="es-ES" altLang="es-AR" sz="1600" dirty="0">
                <a:solidFill>
                  <a:srgbClr val="FFFFFF"/>
                </a:solidFill>
              </a:rPr>
              <a:t>La ecuación de gasto puede obtenerse aplicando lo visto en orificios y vertederos delgados, aunque en este caso tenemos certeza que en algún sector sobre el vertedero grueso tendremos una altura crítica. </a:t>
            </a:r>
            <a:endParaRPr kumimoji="0" lang="es-ES" altLang="es-AR" sz="1600" kern="1200" dirty="0">
              <a:solidFill>
                <a:srgbClr val="FFFFFF"/>
              </a:solidFill>
              <a:latin typeface="+mn-lt"/>
              <a:ea typeface="+mn-ea"/>
              <a:cs typeface="+mn-cs"/>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95B9BC1-936B-00A0-744C-B7250FE8D614}"/>
                  </a:ext>
                </a:extLst>
              </p:cNvPr>
              <p:cNvSpPr txBox="1"/>
              <p:nvPr/>
            </p:nvSpPr>
            <p:spPr>
              <a:xfrm>
                <a:off x="6129739" y="1409700"/>
                <a:ext cx="358905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𝑄</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𝑉𝑃𝐺</m:t>
                          </m:r>
                        </m:sub>
                      </m:sSub>
                      <m:r>
                        <a:rPr lang="es-ES" sz="2400" b="0" i="1" smtClean="0">
                          <a:latin typeface="Cambria Math" panose="02040503050406030204" pitchFamily="18" charset="0"/>
                        </a:rPr>
                        <m:t>·</m:t>
                      </m:r>
                      <m:r>
                        <a:rPr lang="es-ES" sz="2400" b="0" i="1" smtClean="0">
                          <a:latin typeface="Cambria Math" panose="02040503050406030204" pitchFamily="18" charset="0"/>
                        </a:rPr>
                        <m:t>𝑙</m:t>
                      </m:r>
                      <m:r>
                        <a:rPr lang="es-ES" sz="2400" b="0" i="1" smtClean="0">
                          <a:latin typeface="Cambria Math" panose="02040503050406030204" pitchFamily="18" charset="0"/>
                        </a:rPr>
                        <m:t>·</m:t>
                      </m:r>
                      <m:r>
                        <a:rPr lang="es-ES" sz="2400" b="0" i="1" smtClean="0">
                          <a:latin typeface="Cambria Math" panose="02040503050406030204" pitchFamily="18" charset="0"/>
                        </a:rPr>
                        <m:t>h</m:t>
                      </m:r>
                      <m:r>
                        <a:rPr lang="es-ES" sz="2400" b="0" i="1" smtClean="0">
                          <a:latin typeface="Cambria Math" panose="02040503050406030204" pitchFamily="18" charset="0"/>
                        </a:rPr>
                        <m:t>·</m:t>
                      </m:r>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2·</m:t>
                          </m:r>
                          <m:r>
                            <a:rPr lang="es-ES" sz="2400" b="0" i="1" smtClean="0">
                              <a:latin typeface="Cambria Math" panose="02040503050406030204" pitchFamily="18" charset="0"/>
                            </a:rPr>
                            <m:t>𝑔</m:t>
                          </m:r>
                          <m:r>
                            <a:rPr lang="es-ES" sz="2400" b="0" i="1" smtClean="0">
                              <a:latin typeface="Cambria Math" panose="02040503050406030204" pitchFamily="18" charset="0"/>
                            </a:rPr>
                            <m:t>·</m:t>
                          </m:r>
                          <m:r>
                            <a:rPr lang="es-ES" sz="2400" b="0" i="1" smtClean="0">
                              <a:latin typeface="Cambria Math" panose="02040503050406030204" pitchFamily="18" charset="0"/>
                            </a:rPr>
                            <m:t>h</m:t>
                          </m:r>
                        </m:e>
                      </m:rad>
                    </m:oMath>
                  </m:oMathPara>
                </a14:m>
                <a:endParaRPr lang="es-AR" sz="2400" dirty="0"/>
              </a:p>
            </p:txBody>
          </p:sp>
        </mc:Choice>
        <mc:Fallback xmlns="">
          <p:sp>
            <p:nvSpPr>
              <p:cNvPr id="11" name="CuadroTexto 10">
                <a:extLst>
                  <a:ext uri="{FF2B5EF4-FFF2-40B4-BE49-F238E27FC236}">
                    <a16:creationId xmlns:a16="http://schemas.microsoft.com/office/drawing/2014/main" id="{B95B9BC1-936B-00A0-744C-B7250FE8D614}"/>
                  </a:ext>
                </a:extLst>
              </p:cNvPr>
              <p:cNvSpPr txBox="1">
                <a:spLocks noRot="1" noChangeAspect="1" noMove="1" noResize="1" noEditPoints="1" noAdjustHandles="1" noChangeArrowheads="1" noChangeShapeType="1" noTextEdit="1"/>
              </p:cNvSpPr>
              <p:nvPr/>
            </p:nvSpPr>
            <p:spPr>
              <a:xfrm>
                <a:off x="6129739" y="1409700"/>
                <a:ext cx="3589059" cy="447238"/>
              </a:xfrm>
              <a:prstGeom prst="rect">
                <a:avLst/>
              </a:prstGeom>
              <a:blipFill>
                <a:blip r:embed="rId2"/>
                <a:stretch>
                  <a:fillRect/>
                </a:stretch>
              </a:blipFill>
            </p:spPr>
            <p:txBody>
              <a:bodyPr/>
              <a:lstStyle/>
              <a:p>
                <a:r>
                  <a:rPr lang="es-AR">
                    <a:noFill/>
                  </a:rPr>
                  <a:t> </a:t>
                </a:r>
              </a:p>
            </p:txBody>
          </p:sp>
        </mc:Fallback>
      </mc:AlternateContent>
      <p:grpSp>
        <p:nvGrpSpPr>
          <p:cNvPr id="7" name="Grupo 6">
            <a:extLst>
              <a:ext uri="{FF2B5EF4-FFF2-40B4-BE49-F238E27FC236}">
                <a16:creationId xmlns:a16="http://schemas.microsoft.com/office/drawing/2014/main" id="{A960DC9B-6C8F-E1FD-69CD-A844E196F41D}"/>
              </a:ext>
            </a:extLst>
          </p:cNvPr>
          <p:cNvGrpSpPr/>
          <p:nvPr/>
        </p:nvGrpSpPr>
        <p:grpSpPr>
          <a:xfrm>
            <a:off x="4871864" y="2636912"/>
            <a:ext cx="6519988" cy="2999413"/>
            <a:chOff x="4871864" y="2636912"/>
            <a:chExt cx="6519988" cy="2999413"/>
          </a:xfrm>
        </p:grpSpPr>
        <p:pic>
          <p:nvPicPr>
            <p:cNvPr id="10" name="Imagen 9">
              <a:extLst>
                <a:ext uri="{FF2B5EF4-FFF2-40B4-BE49-F238E27FC236}">
                  <a16:creationId xmlns:a16="http://schemas.microsoft.com/office/drawing/2014/main" id="{F0BCED82-E53A-0B98-6325-CF4EA14FF3CC}"/>
                </a:ext>
              </a:extLst>
            </p:cNvPr>
            <p:cNvPicPr>
              <a:picLocks noChangeAspect="1"/>
            </p:cNvPicPr>
            <p:nvPr/>
          </p:nvPicPr>
          <p:blipFill>
            <a:blip r:embed="rId3"/>
            <a:stretch>
              <a:fillRect/>
            </a:stretch>
          </p:blipFill>
          <p:spPr>
            <a:xfrm>
              <a:off x="4871864" y="2636912"/>
              <a:ext cx="6104810" cy="2999413"/>
            </a:xfrm>
            <a:prstGeom prst="rect">
              <a:avLst/>
            </a:prstGeom>
          </p:spPr>
        </p:pic>
        <p:sp>
          <p:nvSpPr>
            <p:cNvPr id="4" name="CuadroTexto 3">
              <a:extLst>
                <a:ext uri="{FF2B5EF4-FFF2-40B4-BE49-F238E27FC236}">
                  <a16:creationId xmlns:a16="http://schemas.microsoft.com/office/drawing/2014/main" id="{F4659107-E510-2370-D8C5-0FA34448C6E4}"/>
                </a:ext>
              </a:extLst>
            </p:cNvPr>
            <p:cNvSpPr txBox="1"/>
            <p:nvPr/>
          </p:nvSpPr>
          <p:spPr>
            <a:xfrm>
              <a:off x="5918245" y="3869016"/>
              <a:ext cx="177755" cy="369332"/>
            </a:xfrm>
            <a:prstGeom prst="rect">
              <a:avLst/>
            </a:prstGeom>
            <a:solidFill>
              <a:schemeClr val="bg1"/>
            </a:solidFill>
          </p:spPr>
          <p:txBody>
            <a:bodyPr wrap="square" rtlCol="0">
              <a:spAutoFit/>
            </a:bodyPr>
            <a:lstStyle/>
            <a:p>
              <a:r>
                <a:rPr lang="es-ES" i="1" dirty="0"/>
                <a:t>h</a:t>
              </a:r>
              <a:endParaRPr lang="es-AR" i="1" dirty="0"/>
            </a:p>
          </p:txBody>
        </p:sp>
        <p:sp>
          <p:nvSpPr>
            <p:cNvPr id="5" name="CuadroTexto 4">
              <a:extLst>
                <a:ext uri="{FF2B5EF4-FFF2-40B4-BE49-F238E27FC236}">
                  <a16:creationId xmlns:a16="http://schemas.microsoft.com/office/drawing/2014/main" id="{AF80F0F3-A476-57BF-B905-A659CF88FAAE}"/>
                </a:ext>
              </a:extLst>
            </p:cNvPr>
            <p:cNvSpPr txBox="1"/>
            <p:nvPr/>
          </p:nvSpPr>
          <p:spPr>
            <a:xfrm>
              <a:off x="5287042" y="4073443"/>
              <a:ext cx="465787" cy="369332"/>
            </a:xfrm>
            <a:prstGeom prst="rect">
              <a:avLst/>
            </a:prstGeom>
            <a:solidFill>
              <a:schemeClr val="bg1"/>
            </a:solidFill>
          </p:spPr>
          <p:txBody>
            <a:bodyPr wrap="square" rtlCol="0">
              <a:spAutoFit/>
            </a:bodyPr>
            <a:lstStyle/>
            <a:p>
              <a:r>
                <a:rPr lang="es-ES" i="1" dirty="0"/>
                <a:t>dh</a:t>
              </a:r>
              <a:endParaRPr lang="es-AR" i="1" dirty="0"/>
            </a:p>
          </p:txBody>
        </p:sp>
        <p:sp>
          <p:nvSpPr>
            <p:cNvPr id="6" name="CuadroTexto 5">
              <a:extLst>
                <a:ext uri="{FF2B5EF4-FFF2-40B4-BE49-F238E27FC236}">
                  <a16:creationId xmlns:a16="http://schemas.microsoft.com/office/drawing/2014/main" id="{F2811493-1E46-9DF2-4FD5-EF7DB0AA09F3}"/>
                </a:ext>
              </a:extLst>
            </p:cNvPr>
            <p:cNvSpPr txBox="1"/>
            <p:nvPr/>
          </p:nvSpPr>
          <p:spPr>
            <a:xfrm>
              <a:off x="9144986" y="2996952"/>
              <a:ext cx="2246866" cy="584775"/>
            </a:xfrm>
            <a:prstGeom prst="rect">
              <a:avLst/>
            </a:prstGeom>
            <a:solidFill>
              <a:schemeClr val="bg1"/>
            </a:solidFill>
          </p:spPr>
          <p:txBody>
            <a:bodyPr wrap="square" rtlCol="0">
              <a:spAutoFit/>
            </a:bodyPr>
            <a:lstStyle/>
            <a:p>
              <a:r>
                <a:rPr lang="es-ES" sz="3200" i="1" dirty="0"/>
                <a:t>dw = dh · l</a:t>
              </a:r>
              <a:endParaRPr lang="es-AR" sz="3200" i="1" dirty="0"/>
            </a:p>
          </p:txBody>
        </p:sp>
      </p:grpSp>
    </p:spTree>
    <p:extLst>
      <p:ext uri="{BB962C8B-B14F-4D97-AF65-F5344CB8AC3E}">
        <p14:creationId xmlns:p14="http://schemas.microsoft.com/office/powerpoint/2010/main" val="35611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6494</TotalTime>
  <Words>4460</Words>
  <Application>Microsoft Office PowerPoint</Application>
  <PresentationFormat>Panorámica</PresentationFormat>
  <Paragraphs>728</Paragraphs>
  <Slides>54</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54</vt:i4>
      </vt:variant>
    </vt:vector>
  </HeadingPairs>
  <TitlesOfParts>
    <vt:vector size="63" baseType="lpstr">
      <vt:lpstr>Arial</vt:lpstr>
      <vt:lpstr>Calibri</vt:lpstr>
      <vt:lpstr>Cambria Math</vt:lpstr>
      <vt:lpstr>Georgia</vt:lpstr>
      <vt:lpstr>Symbol</vt:lpstr>
      <vt:lpstr>Times New Roman</vt:lpstr>
      <vt:lpstr>Wingdings</vt:lpstr>
      <vt:lpstr>Wingdings 2</vt:lpstr>
      <vt:lpstr>Civil</vt:lpstr>
      <vt:lpstr>  UNIVERSIDAD NACIONAL DE CUYO Facultad de Ingeniería</vt:lpstr>
      <vt:lpstr>Hidráulica General Unidad 7B: Vertederos de pared gruesa y lateral </vt:lpstr>
      <vt:lpstr>Presentación de PowerPoint</vt:lpstr>
      <vt:lpstr>Presentación de PowerPoint</vt:lpstr>
      <vt:lpstr>GENERALIDADES</vt:lpstr>
      <vt:lpstr>ELEMENTOS CARACTERÍSTICOS/ DEFINICIONES</vt:lpstr>
      <vt:lpstr>Presentación de PowerPoint</vt:lpstr>
      <vt:lpstr>ELEMENTOS CARACTERÍSTICOS</vt:lpstr>
      <vt:lpstr>ECUACIÓN DE GASTO DE VERTEDERO</vt:lpstr>
      <vt:lpstr>ECUACIÓN DE GASTO DE VERTEDERO</vt:lpstr>
      <vt:lpstr>ECUACIÓN DE GASTO DE VERTEDERO</vt:lpstr>
      <vt:lpstr>ECUACIÓN DE GASTO DE VERTEDERO</vt:lpstr>
      <vt:lpstr>ECUACIÓN DE GASTO DE VERTEDERO</vt:lpstr>
      <vt:lpstr>VERTEDERO GRUESO PERFECTO</vt:lpstr>
      <vt:lpstr>VERTEDERO GRUESO PERFECTO</vt:lpstr>
      <vt:lpstr>VERTEDERO GRUESO PERFECTO</vt:lpstr>
      <vt:lpstr>COEFICIENTE DE GASTO</vt:lpstr>
      <vt:lpstr>Coeficientes de gasto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VERTEDERO LATERAL</vt:lpstr>
      <vt:lpstr>VERTEDERO LATERAL</vt:lpstr>
      <vt:lpstr>VERTEDERO LATERAL</vt:lpstr>
      <vt:lpstr>VERTEDERO LATERAL</vt:lpstr>
      <vt:lpstr>VERTEDERO LATERAL</vt:lpstr>
      <vt:lpstr>VERTEDERO LATERAL</vt:lpstr>
      <vt:lpstr>VERTEDERO LATERAL</vt:lpstr>
      <vt:lpstr>VERTEDERO LATERAL</vt:lpstr>
      <vt:lpstr>CÁLCULO DE LA LONGITUD L DEL VERTEDERO LATERAL</vt:lpstr>
      <vt:lpstr>CÁLCULO DE LA LONGITUD L DEL VERTEDERO LATERAL</vt:lpstr>
      <vt:lpstr>CÁLCULO DEL CAUDAL Q DEL VERTEDERO LATERAL</vt:lpstr>
      <vt:lpstr>VERTEDERO LATERAL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UNIVERSIDAD NACIONAL DE CUYO Facultad de Ingeniería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DEL ACONCAGUA FACULTAD DE PSICOLOGÍA</dc:title>
  <dc:creator>PC</dc:creator>
  <cp:lastModifiedBy>Andres Correas</cp:lastModifiedBy>
  <cp:revision>346</cp:revision>
  <dcterms:created xsi:type="dcterms:W3CDTF">2015-11-18T14:26:02Z</dcterms:created>
  <dcterms:modified xsi:type="dcterms:W3CDTF">2024-05-10T18:21:43Z</dcterms:modified>
</cp:coreProperties>
</file>