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46"/>
  </p:notesMasterIdLst>
  <p:handoutMasterIdLst>
    <p:handoutMasterId r:id="rId47"/>
  </p:handoutMasterIdLst>
  <p:sldIdLst>
    <p:sldId id="256" r:id="rId2"/>
    <p:sldId id="381" r:id="rId3"/>
    <p:sldId id="393" r:id="rId4"/>
    <p:sldId id="373" r:id="rId5"/>
    <p:sldId id="379" r:id="rId6"/>
    <p:sldId id="384" r:id="rId7"/>
    <p:sldId id="374" r:id="rId8"/>
    <p:sldId id="372" r:id="rId9"/>
    <p:sldId id="257" r:id="rId10"/>
    <p:sldId id="318" r:id="rId11"/>
    <p:sldId id="382" r:id="rId12"/>
    <p:sldId id="347" r:id="rId13"/>
    <p:sldId id="348" r:id="rId14"/>
    <p:sldId id="351" r:id="rId15"/>
    <p:sldId id="349" r:id="rId16"/>
    <p:sldId id="350" r:id="rId17"/>
    <p:sldId id="392" r:id="rId18"/>
    <p:sldId id="295" r:id="rId19"/>
    <p:sldId id="375" r:id="rId20"/>
    <p:sldId id="394" r:id="rId21"/>
    <p:sldId id="395" r:id="rId22"/>
    <p:sldId id="396" r:id="rId23"/>
    <p:sldId id="400" r:id="rId24"/>
    <p:sldId id="397" r:id="rId25"/>
    <p:sldId id="399" r:id="rId26"/>
    <p:sldId id="398" r:id="rId27"/>
    <p:sldId id="380" r:id="rId28"/>
    <p:sldId id="371" r:id="rId29"/>
    <p:sldId id="383" r:id="rId30"/>
    <p:sldId id="376" r:id="rId31"/>
    <p:sldId id="356" r:id="rId32"/>
    <p:sldId id="385" r:id="rId33"/>
    <p:sldId id="386" r:id="rId34"/>
    <p:sldId id="387" r:id="rId35"/>
    <p:sldId id="388" r:id="rId36"/>
    <p:sldId id="389" r:id="rId37"/>
    <p:sldId id="390" r:id="rId38"/>
    <p:sldId id="377" r:id="rId39"/>
    <p:sldId id="342" r:id="rId40"/>
    <p:sldId id="357" r:id="rId41"/>
    <p:sldId id="358" r:id="rId42"/>
    <p:sldId id="359" r:id="rId43"/>
    <p:sldId id="360" r:id="rId44"/>
    <p:sldId id="361" r:id="rId45"/>
  </p:sldIdLst>
  <p:sldSz cx="9144000" cy="6858000" type="screen4x3"/>
  <p:notesSz cx="6858000" cy="9144000"/>
  <p:defaultTextStyle>
    <a:defPPr>
      <a:defRPr lang="en-US"/>
    </a:defPPr>
    <a:lvl1pPr algn="l" rtl="0" fontAlgn="base">
      <a:spcBef>
        <a:spcPct val="50000"/>
      </a:spcBef>
      <a:spcAft>
        <a:spcPct val="0"/>
      </a:spcAft>
      <a:buClr>
        <a:schemeClr val="accent2"/>
      </a:buClr>
      <a:buFont typeface="Wingdings" pitchFamily="2" charset="2"/>
      <a:defRPr sz="2400" kern="1200">
        <a:solidFill>
          <a:schemeClr val="tx1"/>
        </a:solidFill>
        <a:latin typeface="Arial" charset="0"/>
        <a:ea typeface="+mn-ea"/>
        <a:cs typeface="+mn-cs"/>
      </a:defRPr>
    </a:lvl1pPr>
    <a:lvl2pPr marL="457200" algn="l" rtl="0" fontAlgn="base">
      <a:spcBef>
        <a:spcPct val="50000"/>
      </a:spcBef>
      <a:spcAft>
        <a:spcPct val="0"/>
      </a:spcAft>
      <a:buClr>
        <a:schemeClr val="accent2"/>
      </a:buClr>
      <a:buFont typeface="Wingdings" pitchFamily="2" charset="2"/>
      <a:defRPr sz="2400" kern="1200">
        <a:solidFill>
          <a:schemeClr val="tx1"/>
        </a:solidFill>
        <a:latin typeface="Arial" charset="0"/>
        <a:ea typeface="+mn-ea"/>
        <a:cs typeface="+mn-cs"/>
      </a:defRPr>
    </a:lvl2pPr>
    <a:lvl3pPr marL="914400" algn="l" rtl="0" fontAlgn="base">
      <a:spcBef>
        <a:spcPct val="50000"/>
      </a:spcBef>
      <a:spcAft>
        <a:spcPct val="0"/>
      </a:spcAft>
      <a:buClr>
        <a:schemeClr val="accent2"/>
      </a:buClr>
      <a:buFont typeface="Wingdings" pitchFamily="2" charset="2"/>
      <a:defRPr sz="2400" kern="1200">
        <a:solidFill>
          <a:schemeClr val="tx1"/>
        </a:solidFill>
        <a:latin typeface="Arial" charset="0"/>
        <a:ea typeface="+mn-ea"/>
        <a:cs typeface="+mn-cs"/>
      </a:defRPr>
    </a:lvl3pPr>
    <a:lvl4pPr marL="1371600" algn="l" rtl="0" fontAlgn="base">
      <a:spcBef>
        <a:spcPct val="50000"/>
      </a:spcBef>
      <a:spcAft>
        <a:spcPct val="0"/>
      </a:spcAft>
      <a:buClr>
        <a:schemeClr val="accent2"/>
      </a:buClr>
      <a:buFont typeface="Wingdings" pitchFamily="2" charset="2"/>
      <a:defRPr sz="2400" kern="1200">
        <a:solidFill>
          <a:schemeClr val="tx1"/>
        </a:solidFill>
        <a:latin typeface="Arial" charset="0"/>
        <a:ea typeface="+mn-ea"/>
        <a:cs typeface="+mn-cs"/>
      </a:defRPr>
    </a:lvl4pPr>
    <a:lvl5pPr marL="1828800" algn="l" rtl="0" fontAlgn="base">
      <a:spcBef>
        <a:spcPct val="50000"/>
      </a:spcBef>
      <a:spcAft>
        <a:spcPct val="0"/>
      </a:spcAft>
      <a:buClr>
        <a:schemeClr val="accent2"/>
      </a:buClr>
      <a:buFont typeface="Wingdings" pitchFamily="2" charset="2"/>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5A00"/>
    <a:srgbClr val="339966"/>
    <a:srgbClr val="D4B930"/>
    <a:srgbClr val="EBDE9F"/>
    <a:srgbClr val="FFFFFF"/>
    <a:srgbClr val="FCE7B2"/>
    <a:srgbClr val="BAC496"/>
    <a:srgbClr val="A0C4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37" autoAdjust="0"/>
    <p:restoredTop sz="94718" autoAdjust="0"/>
  </p:normalViewPr>
  <p:slideViewPr>
    <p:cSldViewPr>
      <p:cViewPr>
        <p:scale>
          <a:sx n="70" d="100"/>
          <a:sy n="70" d="100"/>
        </p:scale>
        <p:origin x="-1068"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slide" Target="slides/slide39.xml"/><Relationship Id="rId7" Type="http://schemas.openxmlformats.org/officeDocument/2006/relationships/slide" Target="slides/slide43.xml"/><Relationship Id="rId2" Type="http://schemas.openxmlformats.org/officeDocument/2006/relationships/slide" Target="slides/slide29.xml"/><Relationship Id="rId1" Type="http://schemas.openxmlformats.org/officeDocument/2006/relationships/slide" Target="slides/slide28.xml"/><Relationship Id="rId6" Type="http://schemas.openxmlformats.org/officeDocument/2006/relationships/slide" Target="slides/slide42.xml"/><Relationship Id="rId5" Type="http://schemas.openxmlformats.org/officeDocument/2006/relationships/slide" Target="slides/slide41.xml"/><Relationship Id="rId4"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B7182C-E98D-4516-9569-B9C855178D6B}" type="doc">
      <dgm:prSet loTypeId="urn:microsoft.com/office/officeart/2005/8/layout/radial4" loCatId="relationship" qsTypeId="urn:microsoft.com/office/officeart/2005/8/quickstyle/simple1" qsCatId="simple" csTypeId="urn:microsoft.com/office/officeart/2005/8/colors/accent6_2" csCatId="accent6" phldr="1"/>
      <dgm:spPr/>
      <dgm:t>
        <a:bodyPr/>
        <a:lstStyle/>
        <a:p>
          <a:endParaRPr lang="es-AR"/>
        </a:p>
      </dgm:t>
    </dgm:pt>
    <dgm:pt modelId="{639A3A6F-E661-46E4-A2DA-BC5FE24DB86D}">
      <dgm:prSet phldrT="[Texto]"/>
      <dgm:spPr/>
      <dgm:t>
        <a:bodyPr/>
        <a:lstStyle/>
        <a:p>
          <a:r>
            <a:rPr lang="es-ES_tradnl" dirty="0" smtClean="0"/>
            <a:t>Objeto de Costo</a:t>
          </a:r>
          <a:endParaRPr lang="es-AR" dirty="0"/>
        </a:p>
      </dgm:t>
    </dgm:pt>
    <dgm:pt modelId="{43D482AC-EEFD-49F1-A601-6E98BAF9CE4B}" type="parTrans" cxnId="{E54A8F95-3F5F-46EA-890E-44E37EE112F8}">
      <dgm:prSet/>
      <dgm:spPr/>
      <dgm:t>
        <a:bodyPr/>
        <a:lstStyle/>
        <a:p>
          <a:endParaRPr lang="es-AR"/>
        </a:p>
      </dgm:t>
    </dgm:pt>
    <dgm:pt modelId="{176B2119-C44E-4955-A3E1-C4CA91DD317B}" type="sibTrans" cxnId="{E54A8F95-3F5F-46EA-890E-44E37EE112F8}">
      <dgm:prSet/>
      <dgm:spPr/>
      <dgm:t>
        <a:bodyPr/>
        <a:lstStyle/>
        <a:p>
          <a:endParaRPr lang="es-AR"/>
        </a:p>
      </dgm:t>
    </dgm:pt>
    <dgm:pt modelId="{C2EE33B2-310A-4766-8950-99569ACA4A02}">
      <dgm:prSet phldrT="[Texto]"/>
      <dgm:spPr/>
      <dgm:t>
        <a:bodyPr/>
        <a:lstStyle/>
        <a:p>
          <a:r>
            <a:rPr lang="es-ES_tradnl" dirty="0" smtClean="0"/>
            <a:t>Materiales Directos</a:t>
          </a:r>
          <a:endParaRPr lang="es-AR" dirty="0"/>
        </a:p>
      </dgm:t>
    </dgm:pt>
    <dgm:pt modelId="{6C5ED973-5DDC-4FD3-A5D8-95B71F2A2173}" type="parTrans" cxnId="{A63B2241-7B8A-4909-9900-EFA1A05D4B74}">
      <dgm:prSet/>
      <dgm:spPr/>
      <dgm:t>
        <a:bodyPr/>
        <a:lstStyle/>
        <a:p>
          <a:endParaRPr lang="es-AR"/>
        </a:p>
      </dgm:t>
    </dgm:pt>
    <dgm:pt modelId="{DFF01F04-3C41-451B-B9E1-F0759858B298}" type="sibTrans" cxnId="{A63B2241-7B8A-4909-9900-EFA1A05D4B74}">
      <dgm:prSet/>
      <dgm:spPr/>
      <dgm:t>
        <a:bodyPr/>
        <a:lstStyle/>
        <a:p>
          <a:endParaRPr lang="es-AR"/>
        </a:p>
      </dgm:t>
    </dgm:pt>
    <dgm:pt modelId="{E0CEAEFB-8EAF-47C4-BDBD-B781AD54EF07}">
      <dgm:prSet phldrT="[Texto]"/>
      <dgm:spPr/>
      <dgm:t>
        <a:bodyPr/>
        <a:lstStyle/>
        <a:p>
          <a:r>
            <a:rPr lang="es-ES_tradnl" dirty="0" smtClean="0"/>
            <a:t>Mano de Obra Directa</a:t>
          </a:r>
          <a:endParaRPr lang="es-AR" dirty="0"/>
        </a:p>
      </dgm:t>
    </dgm:pt>
    <dgm:pt modelId="{8A3FE3FE-A87B-47B5-BB94-93EC5CB6457D}" type="parTrans" cxnId="{FFE28511-7130-463A-86A0-2B22E9E34B6A}">
      <dgm:prSet/>
      <dgm:spPr/>
      <dgm:t>
        <a:bodyPr/>
        <a:lstStyle/>
        <a:p>
          <a:endParaRPr lang="es-AR"/>
        </a:p>
      </dgm:t>
    </dgm:pt>
    <dgm:pt modelId="{C9980678-831A-4668-BD79-B695449839EE}" type="sibTrans" cxnId="{FFE28511-7130-463A-86A0-2B22E9E34B6A}">
      <dgm:prSet/>
      <dgm:spPr/>
      <dgm:t>
        <a:bodyPr/>
        <a:lstStyle/>
        <a:p>
          <a:endParaRPr lang="es-AR"/>
        </a:p>
      </dgm:t>
    </dgm:pt>
    <dgm:pt modelId="{463F7303-33B5-4C57-BEE8-F1AA47A0ECAF}">
      <dgm:prSet phldrT="[Texto]"/>
      <dgm:spPr/>
      <dgm:t>
        <a:bodyPr/>
        <a:lstStyle/>
        <a:p>
          <a:r>
            <a:rPr lang="es-ES_tradnl" dirty="0" smtClean="0"/>
            <a:t>Costos Indirectos</a:t>
          </a:r>
          <a:endParaRPr lang="es-AR" dirty="0"/>
        </a:p>
      </dgm:t>
    </dgm:pt>
    <dgm:pt modelId="{246735FB-F271-4276-9266-416C4DE5AE20}" type="parTrans" cxnId="{D6225659-483E-47F9-A3CA-D5F0A5E0E4AF}">
      <dgm:prSet/>
      <dgm:spPr/>
      <dgm:t>
        <a:bodyPr/>
        <a:lstStyle/>
        <a:p>
          <a:endParaRPr lang="es-AR"/>
        </a:p>
      </dgm:t>
    </dgm:pt>
    <dgm:pt modelId="{7508CBD1-CEF5-4818-9134-D795E216058D}" type="sibTrans" cxnId="{D6225659-483E-47F9-A3CA-D5F0A5E0E4AF}">
      <dgm:prSet/>
      <dgm:spPr/>
      <dgm:t>
        <a:bodyPr/>
        <a:lstStyle/>
        <a:p>
          <a:endParaRPr lang="es-AR"/>
        </a:p>
      </dgm:t>
    </dgm:pt>
    <dgm:pt modelId="{DEC3CC05-6585-41B1-8065-25FF9669103F}" type="pres">
      <dgm:prSet presAssocID="{0AB7182C-E98D-4516-9569-B9C855178D6B}" presName="cycle" presStyleCnt="0">
        <dgm:presLayoutVars>
          <dgm:chMax val="1"/>
          <dgm:dir/>
          <dgm:animLvl val="ctr"/>
          <dgm:resizeHandles val="exact"/>
        </dgm:presLayoutVars>
      </dgm:prSet>
      <dgm:spPr/>
      <dgm:t>
        <a:bodyPr/>
        <a:lstStyle/>
        <a:p>
          <a:endParaRPr lang="es-AR"/>
        </a:p>
      </dgm:t>
    </dgm:pt>
    <dgm:pt modelId="{33FD792C-08A0-46E2-BDE2-E5901F2BD902}" type="pres">
      <dgm:prSet presAssocID="{639A3A6F-E661-46E4-A2DA-BC5FE24DB86D}" presName="centerShape" presStyleLbl="node0" presStyleIdx="0" presStyleCnt="1"/>
      <dgm:spPr/>
      <dgm:t>
        <a:bodyPr/>
        <a:lstStyle/>
        <a:p>
          <a:endParaRPr lang="es-AR"/>
        </a:p>
      </dgm:t>
    </dgm:pt>
    <dgm:pt modelId="{7159ACCF-369D-4FF8-BBF4-FE02D39EE86C}" type="pres">
      <dgm:prSet presAssocID="{6C5ED973-5DDC-4FD3-A5D8-95B71F2A2173}" presName="parTrans" presStyleLbl="bgSibTrans2D1" presStyleIdx="0" presStyleCnt="3"/>
      <dgm:spPr/>
      <dgm:t>
        <a:bodyPr/>
        <a:lstStyle/>
        <a:p>
          <a:endParaRPr lang="es-AR"/>
        </a:p>
      </dgm:t>
    </dgm:pt>
    <dgm:pt modelId="{D3099ED8-F712-463C-84EC-1F3B2AC32D25}" type="pres">
      <dgm:prSet presAssocID="{C2EE33B2-310A-4766-8950-99569ACA4A02}" presName="node" presStyleLbl="node1" presStyleIdx="0" presStyleCnt="3">
        <dgm:presLayoutVars>
          <dgm:bulletEnabled val="1"/>
        </dgm:presLayoutVars>
      </dgm:prSet>
      <dgm:spPr/>
      <dgm:t>
        <a:bodyPr/>
        <a:lstStyle/>
        <a:p>
          <a:endParaRPr lang="es-AR"/>
        </a:p>
      </dgm:t>
    </dgm:pt>
    <dgm:pt modelId="{4608C7B8-25F7-48FB-84B1-0A40614CE6C5}" type="pres">
      <dgm:prSet presAssocID="{8A3FE3FE-A87B-47B5-BB94-93EC5CB6457D}" presName="parTrans" presStyleLbl="bgSibTrans2D1" presStyleIdx="1" presStyleCnt="3"/>
      <dgm:spPr/>
      <dgm:t>
        <a:bodyPr/>
        <a:lstStyle/>
        <a:p>
          <a:endParaRPr lang="es-AR"/>
        </a:p>
      </dgm:t>
    </dgm:pt>
    <dgm:pt modelId="{11633F5C-3946-490F-BFC9-65416A8AD8CC}" type="pres">
      <dgm:prSet presAssocID="{E0CEAEFB-8EAF-47C4-BDBD-B781AD54EF07}" presName="node" presStyleLbl="node1" presStyleIdx="1" presStyleCnt="3">
        <dgm:presLayoutVars>
          <dgm:bulletEnabled val="1"/>
        </dgm:presLayoutVars>
      </dgm:prSet>
      <dgm:spPr/>
      <dgm:t>
        <a:bodyPr/>
        <a:lstStyle/>
        <a:p>
          <a:endParaRPr lang="es-AR"/>
        </a:p>
      </dgm:t>
    </dgm:pt>
    <dgm:pt modelId="{C8B8DA72-63C2-4B76-B7AC-ECC3AE1DEC35}" type="pres">
      <dgm:prSet presAssocID="{246735FB-F271-4276-9266-416C4DE5AE20}" presName="parTrans" presStyleLbl="bgSibTrans2D1" presStyleIdx="2" presStyleCnt="3"/>
      <dgm:spPr/>
      <dgm:t>
        <a:bodyPr/>
        <a:lstStyle/>
        <a:p>
          <a:endParaRPr lang="es-AR"/>
        </a:p>
      </dgm:t>
    </dgm:pt>
    <dgm:pt modelId="{73D1A163-1EBE-4A98-A810-33A23389B8DC}" type="pres">
      <dgm:prSet presAssocID="{463F7303-33B5-4C57-BEE8-F1AA47A0ECAF}" presName="node" presStyleLbl="node1" presStyleIdx="2" presStyleCnt="3">
        <dgm:presLayoutVars>
          <dgm:bulletEnabled val="1"/>
        </dgm:presLayoutVars>
      </dgm:prSet>
      <dgm:spPr/>
      <dgm:t>
        <a:bodyPr/>
        <a:lstStyle/>
        <a:p>
          <a:endParaRPr lang="es-AR"/>
        </a:p>
      </dgm:t>
    </dgm:pt>
  </dgm:ptLst>
  <dgm:cxnLst>
    <dgm:cxn modelId="{A63B2241-7B8A-4909-9900-EFA1A05D4B74}" srcId="{639A3A6F-E661-46E4-A2DA-BC5FE24DB86D}" destId="{C2EE33B2-310A-4766-8950-99569ACA4A02}" srcOrd="0" destOrd="0" parTransId="{6C5ED973-5DDC-4FD3-A5D8-95B71F2A2173}" sibTransId="{DFF01F04-3C41-451B-B9E1-F0759858B298}"/>
    <dgm:cxn modelId="{1873700C-E3CC-4826-937F-41A871218E4E}" type="presOf" srcId="{0AB7182C-E98D-4516-9569-B9C855178D6B}" destId="{DEC3CC05-6585-41B1-8065-25FF9669103F}" srcOrd="0" destOrd="0" presId="urn:microsoft.com/office/officeart/2005/8/layout/radial4"/>
    <dgm:cxn modelId="{8DE776A1-6726-46B1-92B5-AD12FBCB626D}" type="presOf" srcId="{463F7303-33B5-4C57-BEE8-F1AA47A0ECAF}" destId="{73D1A163-1EBE-4A98-A810-33A23389B8DC}" srcOrd="0" destOrd="0" presId="urn:microsoft.com/office/officeart/2005/8/layout/radial4"/>
    <dgm:cxn modelId="{C91EEF3B-35E3-4EC2-8C6F-A8BBF7908090}" type="presOf" srcId="{246735FB-F271-4276-9266-416C4DE5AE20}" destId="{C8B8DA72-63C2-4B76-B7AC-ECC3AE1DEC35}" srcOrd="0" destOrd="0" presId="urn:microsoft.com/office/officeart/2005/8/layout/radial4"/>
    <dgm:cxn modelId="{812BF380-27F3-4C18-A502-E4A29BD9C8A9}" type="presOf" srcId="{639A3A6F-E661-46E4-A2DA-BC5FE24DB86D}" destId="{33FD792C-08A0-46E2-BDE2-E5901F2BD902}" srcOrd="0" destOrd="0" presId="urn:microsoft.com/office/officeart/2005/8/layout/radial4"/>
    <dgm:cxn modelId="{D6225659-483E-47F9-A3CA-D5F0A5E0E4AF}" srcId="{639A3A6F-E661-46E4-A2DA-BC5FE24DB86D}" destId="{463F7303-33B5-4C57-BEE8-F1AA47A0ECAF}" srcOrd="2" destOrd="0" parTransId="{246735FB-F271-4276-9266-416C4DE5AE20}" sibTransId="{7508CBD1-CEF5-4818-9134-D795E216058D}"/>
    <dgm:cxn modelId="{FE10B3A1-D3A5-4982-A8EF-FFD5F6862A0A}" type="presOf" srcId="{C2EE33B2-310A-4766-8950-99569ACA4A02}" destId="{D3099ED8-F712-463C-84EC-1F3B2AC32D25}" srcOrd="0" destOrd="0" presId="urn:microsoft.com/office/officeart/2005/8/layout/radial4"/>
    <dgm:cxn modelId="{FFE28511-7130-463A-86A0-2B22E9E34B6A}" srcId="{639A3A6F-E661-46E4-A2DA-BC5FE24DB86D}" destId="{E0CEAEFB-8EAF-47C4-BDBD-B781AD54EF07}" srcOrd="1" destOrd="0" parTransId="{8A3FE3FE-A87B-47B5-BB94-93EC5CB6457D}" sibTransId="{C9980678-831A-4668-BD79-B695449839EE}"/>
    <dgm:cxn modelId="{801AEA15-B797-4CFF-9029-6013F7A52F5B}" type="presOf" srcId="{8A3FE3FE-A87B-47B5-BB94-93EC5CB6457D}" destId="{4608C7B8-25F7-48FB-84B1-0A40614CE6C5}" srcOrd="0" destOrd="0" presId="urn:microsoft.com/office/officeart/2005/8/layout/radial4"/>
    <dgm:cxn modelId="{EB629C1F-2EAE-4F69-ABFB-A8F45F445E26}" type="presOf" srcId="{6C5ED973-5DDC-4FD3-A5D8-95B71F2A2173}" destId="{7159ACCF-369D-4FF8-BBF4-FE02D39EE86C}" srcOrd="0" destOrd="0" presId="urn:microsoft.com/office/officeart/2005/8/layout/radial4"/>
    <dgm:cxn modelId="{E54A8F95-3F5F-46EA-890E-44E37EE112F8}" srcId="{0AB7182C-E98D-4516-9569-B9C855178D6B}" destId="{639A3A6F-E661-46E4-A2DA-BC5FE24DB86D}" srcOrd="0" destOrd="0" parTransId="{43D482AC-EEFD-49F1-A601-6E98BAF9CE4B}" sibTransId="{176B2119-C44E-4955-A3E1-C4CA91DD317B}"/>
    <dgm:cxn modelId="{621C94F5-7772-4AAE-BD2E-65CEFA0E9652}" type="presOf" srcId="{E0CEAEFB-8EAF-47C4-BDBD-B781AD54EF07}" destId="{11633F5C-3946-490F-BFC9-65416A8AD8CC}" srcOrd="0" destOrd="0" presId="urn:microsoft.com/office/officeart/2005/8/layout/radial4"/>
    <dgm:cxn modelId="{5955EE03-146C-423D-AFD5-E34D0137F449}" type="presParOf" srcId="{DEC3CC05-6585-41B1-8065-25FF9669103F}" destId="{33FD792C-08A0-46E2-BDE2-E5901F2BD902}" srcOrd="0" destOrd="0" presId="urn:microsoft.com/office/officeart/2005/8/layout/radial4"/>
    <dgm:cxn modelId="{887236D3-A238-4028-8EF9-01FDB4A283A8}" type="presParOf" srcId="{DEC3CC05-6585-41B1-8065-25FF9669103F}" destId="{7159ACCF-369D-4FF8-BBF4-FE02D39EE86C}" srcOrd="1" destOrd="0" presId="urn:microsoft.com/office/officeart/2005/8/layout/radial4"/>
    <dgm:cxn modelId="{B6939060-F496-4197-A282-A026EBACCA27}" type="presParOf" srcId="{DEC3CC05-6585-41B1-8065-25FF9669103F}" destId="{D3099ED8-F712-463C-84EC-1F3B2AC32D25}" srcOrd="2" destOrd="0" presId="urn:microsoft.com/office/officeart/2005/8/layout/radial4"/>
    <dgm:cxn modelId="{8434478F-284E-4039-AC15-E7B64E89C0A1}" type="presParOf" srcId="{DEC3CC05-6585-41B1-8065-25FF9669103F}" destId="{4608C7B8-25F7-48FB-84B1-0A40614CE6C5}" srcOrd="3" destOrd="0" presId="urn:microsoft.com/office/officeart/2005/8/layout/radial4"/>
    <dgm:cxn modelId="{E6FCE727-E34E-4190-97DD-3629C1756278}" type="presParOf" srcId="{DEC3CC05-6585-41B1-8065-25FF9669103F}" destId="{11633F5C-3946-490F-BFC9-65416A8AD8CC}" srcOrd="4" destOrd="0" presId="urn:microsoft.com/office/officeart/2005/8/layout/radial4"/>
    <dgm:cxn modelId="{CDB972FE-7A33-4DA9-9132-168C333D37B0}" type="presParOf" srcId="{DEC3CC05-6585-41B1-8065-25FF9669103F}" destId="{C8B8DA72-63C2-4B76-B7AC-ECC3AE1DEC35}" srcOrd="5" destOrd="0" presId="urn:microsoft.com/office/officeart/2005/8/layout/radial4"/>
    <dgm:cxn modelId="{FFF677CC-0188-43B8-84AC-A6C45998C001}" type="presParOf" srcId="{DEC3CC05-6585-41B1-8065-25FF9669103F}" destId="{73D1A163-1EBE-4A98-A810-33A23389B8DC}"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B29E20-C746-4D06-979F-348CF4739B66}"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s-AR"/>
        </a:p>
      </dgm:t>
    </dgm:pt>
    <dgm:pt modelId="{C2C9AEC4-9818-430C-BB25-5B6FF5A7FD74}">
      <dgm:prSet phldrT="[Texto]"/>
      <dgm:spPr/>
      <dgm:t>
        <a:bodyPr/>
        <a:lstStyle/>
        <a:p>
          <a:r>
            <a:rPr lang="es-AR" dirty="0" smtClean="0">
              <a:solidFill>
                <a:schemeClr val="tx1"/>
              </a:solidFill>
            </a:rPr>
            <a:t>Generadores relacionados con el volumen de unidades</a:t>
          </a:r>
          <a:endParaRPr lang="es-AR" dirty="0">
            <a:solidFill>
              <a:schemeClr val="tx1"/>
            </a:solidFill>
          </a:endParaRPr>
        </a:p>
      </dgm:t>
    </dgm:pt>
    <dgm:pt modelId="{BEABB9E1-7BEC-446A-8F2D-C16D34D708DF}" type="parTrans" cxnId="{6E135A06-924A-4AB9-9CAD-9FA4646A26BB}">
      <dgm:prSet/>
      <dgm:spPr/>
      <dgm:t>
        <a:bodyPr/>
        <a:lstStyle/>
        <a:p>
          <a:endParaRPr lang="es-AR"/>
        </a:p>
      </dgm:t>
    </dgm:pt>
    <dgm:pt modelId="{15D7A1C1-4CC8-4E59-9CD5-0535498E3198}" type="sibTrans" cxnId="{6E135A06-924A-4AB9-9CAD-9FA4646A26BB}">
      <dgm:prSet/>
      <dgm:spPr/>
      <dgm:t>
        <a:bodyPr/>
        <a:lstStyle/>
        <a:p>
          <a:endParaRPr lang="es-AR"/>
        </a:p>
      </dgm:t>
    </dgm:pt>
    <dgm:pt modelId="{7253F525-127F-4EC3-8418-E1D214A538FE}">
      <dgm:prSet phldrT="[Texto]"/>
      <dgm:spPr/>
      <dgm:t>
        <a:bodyPr/>
        <a:lstStyle/>
        <a:p>
          <a:r>
            <a:rPr lang="es-AR" dirty="0" smtClean="0">
              <a:solidFill>
                <a:schemeClr val="tx1"/>
              </a:solidFill>
            </a:rPr>
            <a:t>Unidades producidas</a:t>
          </a:r>
          <a:endParaRPr lang="es-AR" dirty="0">
            <a:solidFill>
              <a:schemeClr val="tx1"/>
            </a:solidFill>
          </a:endParaRPr>
        </a:p>
      </dgm:t>
    </dgm:pt>
    <dgm:pt modelId="{1865BF1D-9750-4B88-A583-31C40A9CB76D}" type="parTrans" cxnId="{CB4DE625-A858-4DCA-83B0-9DDA6120F224}">
      <dgm:prSet/>
      <dgm:spPr/>
      <dgm:t>
        <a:bodyPr/>
        <a:lstStyle/>
        <a:p>
          <a:endParaRPr lang="es-AR"/>
        </a:p>
      </dgm:t>
    </dgm:pt>
    <dgm:pt modelId="{7E9D689E-84FA-4893-9ACF-EE9AD2CA9130}" type="sibTrans" cxnId="{CB4DE625-A858-4DCA-83B0-9DDA6120F224}">
      <dgm:prSet/>
      <dgm:spPr/>
      <dgm:t>
        <a:bodyPr/>
        <a:lstStyle/>
        <a:p>
          <a:endParaRPr lang="es-AR"/>
        </a:p>
      </dgm:t>
    </dgm:pt>
    <dgm:pt modelId="{9F8790D8-C989-4F1E-8293-93DFD8F7CAA4}">
      <dgm:prSet phldrT="[Texto]"/>
      <dgm:spPr/>
      <dgm:t>
        <a:bodyPr/>
        <a:lstStyle/>
        <a:p>
          <a:r>
            <a:rPr lang="es-AR" dirty="0" smtClean="0">
              <a:solidFill>
                <a:schemeClr val="tx1"/>
              </a:solidFill>
            </a:rPr>
            <a:t>Horas de MOD</a:t>
          </a:r>
          <a:endParaRPr lang="es-AR" dirty="0">
            <a:solidFill>
              <a:schemeClr val="tx1"/>
            </a:solidFill>
          </a:endParaRPr>
        </a:p>
      </dgm:t>
    </dgm:pt>
    <dgm:pt modelId="{681FA080-F240-4C0C-84D6-A14B270142AF}" type="parTrans" cxnId="{086AA475-5A71-4DF7-BDDA-23273F2F7BDC}">
      <dgm:prSet/>
      <dgm:spPr/>
      <dgm:t>
        <a:bodyPr/>
        <a:lstStyle/>
        <a:p>
          <a:endParaRPr lang="es-AR"/>
        </a:p>
      </dgm:t>
    </dgm:pt>
    <dgm:pt modelId="{FF7088E4-6ED7-4D56-867C-65817BCC7FCB}" type="sibTrans" cxnId="{086AA475-5A71-4DF7-BDDA-23273F2F7BDC}">
      <dgm:prSet/>
      <dgm:spPr/>
      <dgm:t>
        <a:bodyPr/>
        <a:lstStyle/>
        <a:p>
          <a:endParaRPr lang="es-AR"/>
        </a:p>
      </dgm:t>
    </dgm:pt>
    <dgm:pt modelId="{AF58854E-EE02-449F-AB99-B3022A4AA044}">
      <dgm:prSet phldrT="[Texto]"/>
      <dgm:spPr/>
      <dgm:t>
        <a:bodyPr/>
        <a:lstStyle/>
        <a:p>
          <a:r>
            <a:rPr lang="es-AR" dirty="0" smtClean="0">
              <a:solidFill>
                <a:schemeClr val="tx1"/>
              </a:solidFill>
            </a:rPr>
            <a:t>Costo de MOD</a:t>
          </a:r>
          <a:endParaRPr lang="es-AR" dirty="0">
            <a:solidFill>
              <a:schemeClr val="tx1"/>
            </a:solidFill>
          </a:endParaRPr>
        </a:p>
      </dgm:t>
    </dgm:pt>
    <dgm:pt modelId="{AE08E167-EC2A-4B3F-A2BD-A5665C4DDB55}" type="parTrans" cxnId="{0F1B067A-48D8-4A2C-9E71-B3B5D3206922}">
      <dgm:prSet/>
      <dgm:spPr/>
      <dgm:t>
        <a:bodyPr/>
        <a:lstStyle/>
        <a:p>
          <a:endParaRPr lang="es-AR"/>
        </a:p>
      </dgm:t>
    </dgm:pt>
    <dgm:pt modelId="{25A6850E-AC3E-4BA4-A0C8-6EF8D6B42CE0}" type="sibTrans" cxnId="{0F1B067A-48D8-4A2C-9E71-B3B5D3206922}">
      <dgm:prSet/>
      <dgm:spPr/>
      <dgm:t>
        <a:bodyPr/>
        <a:lstStyle/>
        <a:p>
          <a:endParaRPr lang="es-AR"/>
        </a:p>
      </dgm:t>
    </dgm:pt>
    <dgm:pt modelId="{2FCB8C9E-4B4F-4993-8E00-854D7AB4DCB5}">
      <dgm:prSet phldrT="[Texto]"/>
      <dgm:spPr/>
      <dgm:t>
        <a:bodyPr/>
        <a:lstStyle/>
        <a:p>
          <a:r>
            <a:rPr lang="es-AR" dirty="0" smtClean="0">
              <a:solidFill>
                <a:schemeClr val="tx1"/>
              </a:solidFill>
            </a:rPr>
            <a:t>Horas máquina</a:t>
          </a:r>
          <a:endParaRPr lang="es-AR" dirty="0">
            <a:solidFill>
              <a:schemeClr val="tx1"/>
            </a:solidFill>
          </a:endParaRPr>
        </a:p>
      </dgm:t>
    </dgm:pt>
    <dgm:pt modelId="{F5A81DB5-EB37-4AE2-B61B-A39CECDAE43E}" type="parTrans" cxnId="{18774672-1D76-46F0-BDD3-5BE6310969E2}">
      <dgm:prSet/>
      <dgm:spPr/>
      <dgm:t>
        <a:bodyPr/>
        <a:lstStyle/>
        <a:p>
          <a:endParaRPr lang="es-AR"/>
        </a:p>
      </dgm:t>
    </dgm:pt>
    <dgm:pt modelId="{BE55BFD6-6EAA-48BD-8504-041D48DF8B2A}" type="sibTrans" cxnId="{18774672-1D76-46F0-BDD3-5BE6310969E2}">
      <dgm:prSet/>
      <dgm:spPr/>
      <dgm:t>
        <a:bodyPr/>
        <a:lstStyle/>
        <a:p>
          <a:endParaRPr lang="es-AR"/>
        </a:p>
      </dgm:t>
    </dgm:pt>
    <dgm:pt modelId="{EE56A4A6-A8FE-43E9-B8EB-15A492CEABD3}">
      <dgm:prSet phldrT="[Texto]"/>
      <dgm:spPr/>
      <dgm:t>
        <a:bodyPr/>
        <a:lstStyle/>
        <a:p>
          <a:r>
            <a:rPr lang="es-AR" dirty="0" smtClean="0"/>
            <a:t>Costo de materiales directos</a:t>
          </a:r>
          <a:endParaRPr lang="es-AR" dirty="0"/>
        </a:p>
      </dgm:t>
    </dgm:pt>
    <dgm:pt modelId="{7BDDE818-EA6E-404F-A792-D34A3FE5362C}" type="parTrans" cxnId="{E9DCD83F-AA3A-4F11-8968-CDB9F981F1F9}">
      <dgm:prSet/>
      <dgm:spPr/>
      <dgm:t>
        <a:bodyPr/>
        <a:lstStyle/>
        <a:p>
          <a:endParaRPr lang="es-AR"/>
        </a:p>
      </dgm:t>
    </dgm:pt>
    <dgm:pt modelId="{8EE8C256-EE37-4E07-AC6D-330D0F27697C}" type="sibTrans" cxnId="{E9DCD83F-AA3A-4F11-8968-CDB9F981F1F9}">
      <dgm:prSet/>
      <dgm:spPr/>
      <dgm:t>
        <a:bodyPr/>
        <a:lstStyle/>
        <a:p>
          <a:endParaRPr lang="es-AR"/>
        </a:p>
      </dgm:t>
    </dgm:pt>
    <dgm:pt modelId="{96838F57-531B-4055-AA2D-57A4B6E7875B}" type="pres">
      <dgm:prSet presAssocID="{CFB29E20-C746-4D06-979F-348CF4739B66}" presName="composite" presStyleCnt="0">
        <dgm:presLayoutVars>
          <dgm:chMax val="1"/>
          <dgm:dir/>
          <dgm:resizeHandles val="exact"/>
        </dgm:presLayoutVars>
      </dgm:prSet>
      <dgm:spPr/>
      <dgm:t>
        <a:bodyPr/>
        <a:lstStyle/>
        <a:p>
          <a:endParaRPr lang="es-AR"/>
        </a:p>
      </dgm:t>
    </dgm:pt>
    <dgm:pt modelId="{A7489809-CC02-4014-A9BE-E764670A6844}" type="pres">
      <dgm:prSet presAssocID="{C2C9AEC4-9818-430C-BB25-5B6FF5A7FD74}" presName="roof" presStyleLbl="dkBgShp" presStyleIdx="0" presStyleCnt="2"/>
      <dgm:spPr/>
      <dgm:t>
        <a:bodyPr/>
        <a:lstStyle/>
        <a:p>
          <a:endParaRPr lang="es-AR"/>
        </a:p>
      </dgm:t>
    </dgm:pt>
    <dgm:pt modelId="{456A1DB8-8666-4743-9552-1F25B50CB78B}" type="pres">
      <dgm:prSet presAssocID="{C2C9AEC4-9818-430C-BB25-5B6FF5A7FD74}" presName="pillars" presStyleCnt="0"/>
      <dgm:spPr/>
    </dgm:pt>
    <dgm:pt modelId="{B28461AB-3504-4B4C-8ADC-3E1BADB95458}" type="pres">
      <dgm:prSet presAssocID="{C2C9AEC4-9818-430C-BB25-5B6FF5A7FD74}" presName="pillar1" presStyleLbl="node1" presStyleIdx="0" presStyleCnt="5">
        <dgm:presLayoutVars>
          <dgm:bulletEnabled val="1"/>
        </dgm:presLayoutVars>
      </dgm:prSet>
      <dgm:spPr/>
      <dgm:t>
        <a:bodyPr/>
        <a:lstStyle/>
        <a:p>
          <a:endParaRPr lang="es-AR"/>
        </a:p>
      </dgm:t>
    </dgm:pt>
    <dgm:pt modelId="{C91B2885-DB26-4965-AF1D-0EC05626BF7E}" type="pres">
      <dgm:prSet presAssocID="{9F8790D8-C989-4F1E-8293-93DFD8F7CAA4}" presName="pillarX" presStyleLbl="node1" presStyleIdx="1" presStyleCnt="5">
        <dgm:presLayoutVars>
          <dgm:bulletEnabled val="1"/>
        </dgm:presLayoutVars>
      </dgm:prSet>
      <dgm:spPr/>
      <dgm:t>
        <a:bodyPr/>
        <a:lstStyle/>
        <a:p>
          <a:endParaRPr lang="es-AR"/>
        </a:p>
      </dgm:t>
    </dgm:pt>
    <dgm:pt modelId="{E07B2FE7-B99A-4BD2-B565-0E0CB7C15D30}" type="pres">
      <dgm:prSet presAssocID="{AF58854E-EE02-449F-AB99-B3022A4AA044}" presName="pillarX" presStyleLbl="node1" presStyleIdx="2" presStyleCnt="5">
        <dgm:presLayoutVars>
          <dgm:bulletEnabled val="1"/>
        </dgm:presLayoutVars>
      </dgm:prSet>
      <dgm:spPr/>
      <dgm:t>
        <a:bodyPr/>
        <a:lstStyle/>
        <a:p>
          <a:endParaRPr lang="es-AR"/>
        </a:p>
      </dgm:t>
    </dgm:pt>
    <dgm:pt modelId="{0BD9C3A3-32E5-4930-822A-E7B5C6420A54}" type="pres">
      <dgm:prSet presAssocID="{2FCB8C9E-4B4F-4993-8E00-854D7AB4DCB5}" presName="pillarX" presStyleLbl="node1" presStyleIdx="3" presStyleCnt="5">
        <dgm:presLayoutVars>
          <dgm:bulletEnabled val="1"/>
        </dgm:presLayoutVars>
      </dgm:prSet>
      <dgm:spPr/>
      <dgm:t>
        <a:bodyPr/>
        <a:lstStyle/>
        <a:p>
          <a:endParaRPr lang="es-AR"/>
        </a:p>
      </dgm:t>
    </dgm:pt>
    <dgm:pt modelId="{2411F686-A4A8-49EC-83AE-012E60D1D611}" type="pres">
      <dgm:prSet presAssocID="{EE56A4A6-A8FE-43E9-B8EB-15A492CEABD3}" presName="pillarX" presStyleLbl="node1" presStyleIdx="4" presStyleCnt="5">
        <dgm:presLayoutVars>
          <dgm:bulletEnabled val="1"/>
        </dgm:presLayoutVars>
      </dgm:prSet>
      <dgm:spPr/>
      <dgm:t>
        <a:bodyPr/>
        <a:lstStyle/>
        <a:p>
          <a:endParaRPr lang="es-AR"/>
        </a:p>
      </dgm:t>
    </dgm:pt>
    <dgm:pt modelId="{C935FF32-2EB3-45CC-A186-09B5A4E3B55F}" type="pres">
      <dgm:prSet presAssocID="{C2C9AEC4-9818-430C-BB25-5B6FF5A7FD74}" presName="base" presStyleLbl="dkBgShp" presStyleIdx="1" presStyleCnt="2"/>
      <dgm:spPr/>
    </dgm:pt>
  </dgm:ptLst>
  <dgm:cxnLst>
    <dgm:cxn modelId="{CB4DE625-A858-4DCA-83B0-9DDA6120F224}" srcId="{C2C9AEC4-9818-430C-BB25-5B6FF5A7FD74}" destId="{7253F525-127F-4EC3-8418-E1D214A538FE}" srcOrd="0" destOrd="0" parTransId="{1865BF1D-9750-4B88-A583-31C40A9CB76D}" sibTransId="{7E9D689E-84FA-4893-9ACF-EE9AD2CA9130}"/>
    <dgm:cxn modelId="{4902840C-71A4-4EA7-BD90-F9B4756BD8B5}" type="presOf" srcId="{C2C9AEC4-9818-430C-BB25-5B6FF5A7FD74}" destId="{A7489809-CC02-4014-A9BE-E764670A6844}" srcOrd="0" destOrd="0" presId="urn:microsoft.com/office/officeart/2005/8/layout/hList3"/>
    <dgm:cxn modelId="{29EE8A73-753B-4241-B3FF-AE902F325930}" type="presOf" srcId="{7253F525-127F-4EC3-8418-E1D214A538FE}" destId="{B28461AB-3504-4B4C-8ADC-3E1BADB95458}" srcOrd="0" destOrd="0" presId="urn:microsoft.com/office/officeart/2005/8/layout/hList3"/>
    <dgm:cxn modelId="{0F1B067A-48D8-4A2C-9E71-B3B5D3206922}" srcId="{C2C9AEC4-9818-430C-BB25-5B6FF5A7FD74}" destId="{AF58854E-EE02-449F-AB99-B3022A4AA044}" srcOrd="2" destOrd="0" parTransId="{AE08E167-EC2A-4B3F-A2BD-A5665C4DDB55}" sibTransId="{25A6850E-AC3E-4BA4-A0C8-6EF8D6B42CE0}"/>
    <dgm:cxn modelId="{086AA475-5A71-4DF7-BDDA-23273F2F7BDC}" srcId="{C2C9AEC4-9818-430C-BB25-5B6FF5A7FD74}" destId="{9F8790D8-C989-4F1E-8293-93DFD8F7CAA4}" srcOrd="1" destOrd="0" parTransId="{681FA080-F240-4C0C-84D6-A14B270142AF}" sibTransId="{FF7088E4-6ED7-4D56-867C-65817BCC7FCB}"/>
    <dgm:cxn modelId="{387C4C33-0B8B-4522-A9B1-6C95D72396A2}" type="presOf" srcId="{9F8790D8-C989-4F1E-8293-93DFD8F7CAA4}" destId="{C91B2885-DB26-4965-AF1D-0EC05626BF7E}" srcOrd="0" destOrd="0" presId="urn:microsoft.com/office/officeart/2005/8/layout/hList3"/>
    <dgm:cxn modelId="{E9DCD83F-AA3A-4F11-8968-CDB9F981F1F9}" srcId="{C2C9AEC4-9818-430C-BB25-5B6FF5A7FD74}" destId="{EE56A4A6-A8FE-43E9-B8EB-15A492CEABD3}" srcOrd="4" destOrd="0" parTransId="{7BDDE818-EA6E-404F-A792-D34A3FE5362C}" sibTransId="{8EE8C256-EE37-4E07-AC6D-330D0F27697C}"/>
    <dgm:cxn modelId="{6E135A06-924A-4AB9-9CAD-9FA4646A26BB}" srcId="{CFB29E20-C746-4D06-979F-348CF4739B66}" destId="{C2C9AEC4-9818-430C-BB25-5B6FF5A7FD74}" srcOrd="0" destOrd="0" parTransId="{BEABB9E1-7BEC-446A-8F2D-C16D34D708DF}" sibTransId="{15D7A1C1-4CC8-4E59-9CD5-0535498E3198}"/>
    <dgm:cxn modelId="{21CBF88C-7A97-4FB8-A960-B06E35CADA8A}" type="presOf" srcId="{CFB29E20-C746-4D06-979F-348CF4739B66}" destId="{96838F57-531B-4055-AA2D-57A4B6E7875B}" srcOrd="0" destOrd="0" presId="urn:microsoft.com/office/officeart/2005/8/layout/hList3"/>
    <dgm:cxn modelId="{C6B7BB1F-FF6E-44A0-9DC1-2060E0D631C6}" type="presOf" srcId="{EE56A4A6-A8FE-43E9-B8EB-15A492CEABD3}" destId="{2411F686-A4A8-49EC-83AE-012E60D1D611}" srcOrd="0" destOrd="0" presId="urn:microsoft.com/office/officeart/2005/8/layout/hList3"/>
    <dgm:cxn modelId="{18774672-1D76-46F0-BDD3-5BE6310969E2}" srcId="{C2C9AEC4-9818-430C-BB25-5B6FF5A7FD74}" destId="{2FCB8C9E-4B4F-4993-8E00-854D7AB4DCB5}" srcOrd="3" destOrd="0" parTransId="{F5A81DB5-EB37-4AE2-B61B-A39CECDAE43E}" sibTransId="{BE55BFD6-6EAA-48BD-8504-041D48DF8B2A}"/>
    <dgm:cxn modelId="{EF133613-D8A8-44B6-937F-635E92AE6AAC}" type="presOf" srcId="{2FCB8C9E-4B4F-4993-8E00-854D7AB4DCB5}" destId="{0BD9C3A3-32E5-4930-822A-E7B5C6420A54}" srcOrd="0" destOrd="0" presId="urn:microsoft.com/office/officeart/2005/8/layout/hList3"/>
    <dgm:cxn modelId="{1CC1DA8D-5835-4E6D-8299-9FD3F67DB8BC}" type="presOf" srcId="{AF58854E-EE02-449F-AB99-B3022A4AA044}" destId="{E07B2FE7-B99A-4BD2-B565-0E0CB7C15D30}" srcOrd="0" destOrd="0" presId="urn:microsoft.com/office/officeart/2005/8/layout/hList3"/>
    <dgm:cxn modelId="{5F985EBA-C336-427B-986E-4618744D34C7}" type="presParOf" srcId="{96838F57-531B-4055-AA2D-57A4B6E7875B}" destId="{A7489809-CC02-4014-A9BE-E764670A6844}" srcOrd="0" destOrd="0" presId="urn:microsoft.com/office/officeart/2005/8/layout/hList3"/>
    <dgm:cxn modelId="{3F84FD15-9B58-4ABD-B0EC-06D43D0A8268}" type="presParOf" srcId="{96838F57-531B-4055-AA2D-57A4B6E7875B}" destId="{456A1DB8-8666-4743-9552-1F25B50CB78B}" srcOrd="1" destOrd="0" presId="urn:microsoft.com/office/officeart/2005/8/layout/hList3"/>
    <dgm:cxn modelId="{E1C20943-149C-4F02-AE11-2928D35018E4}" type="presParOf" srcId="{456A1DB8-8666-4743-9552-1F25B50CB78B}" destId="{B28461AB-3504-4B4C-8ADC-3E1BADB95458}" srcOrd="0" destOrd="0" presId="urn:microsoft.com/office/officeart/2005/8/layout/hList3"/>
    <dgm:cxn modelId="{593EA4DE-1F90-4B8B-B4AC-CC68629A3F66}" type="presParOf" srcId="{456A1DB8-8666-4743-9552-1F25B50CB78B}" destId="{C91B2885-DB26-4965-AF1D-0EC05626BF7E}" srcOrd="1" destOrd="0" presId="urn:microsoft.com/office/officeart/2005/8/layout/hList3"/>
    <dgm:cxn modelId="{B4846CCA-88C9-4356-A265-9D1F3A3A07CF}" type="presParOf" srcId="{456A1DB8-8666-4743-9552-1F25B50CB78B}" destId="{E07B2FE7-B99A-4BD2-B565-0E0CB7C15D30}" srcOrd="2" destOrd="0" presId="urn:microsoft.com/office/officeart/2005/8/layout/hList3"/>
    <dgm:cxn modelId="{428A9687-4BA2-4AA8-9481-5FB226D62678}" type="presParOf" srcId="{456A1DB8-8666-4743-9552-1F25B50CB78B}" destId="{0BD9C3A3-32E5-4930-822A-E7B5C6420A54}" srcOrd="3" destOrd="0" presId="urn:microsoft.com/office/officeart/2005/8/layout/hList3"/>
    <dgm:cxn modelId="{25FEA1BF-1152-4967-9A7D-2250BD33EBBD}" type="presParOf" srcId="{456A1DB8-8666-4743-9552-1F25B50CB78B}" destId="{2411F686-A4A8-49EC-83AE-012E60D1D611}" srcOrd="4" destOrd="0" presId="urn:microsoft.com/office/officeart/2005/8/layout/hList3"/>
    <dgm:cxn modelId="{F5FB5098-0330-408C-AA69-891D62E5B805}" type="presParOf" srcId="{96838F57-531B-4055-AA2D-57A4B6E7875B}" destId="{C935FF32-2EB3-45CC-A186-09B5A4E3B55F}"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FD792C-08A0-46E2-BDE2-E5901F2BD902}">
      <dsp:nvSpPr>
        <dsp:cNvPr id="0" name=""/>
        <dsp:cNvSpPr/>
      </dsp:nvSpPr>
      <dsp:spPr>
        <a:xfrm>
          <a:off x="2155507" y="2277603"/>
          <a:ext cx="1784985" cy="178498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_tradnl" sz="3100" kern="1200" dirty="0" smtClean="0"/>
            <a:t>Objeto de Costo</a:t>
          </a:r>
          <a:endParaRPr lang="es-AR" sz="3100" kern="1200" dirty="0"/>
        </a:p>
      </dsp:txBody>
      <dsp:txXfrm>
        <a:off x="2155507" y="2277603"/>
        <a:ext cx="1784985" cy="1784985"/>
      </dsp:txXfrm>
    </dsp:sp>
    <dsp:sp modelId="{7159ACCF-369D-4FF8-BBF4-FE02D39EE86C}">
      <dsp:nvSpPr>
        <dsp:cNvPr id="0" name=""/>
        <dsp:cNvSpPr/>
      </dsp:nvSpPr>
      <dsp:spPr>
        <a:xfrm rot="12900000">
          <a:off x="871449" y="1920360"/>
          <a:ext cx="1510013" cy="508720"/>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099ED8-F712-463C-84EC-1F3B2AC32D25}">
      <dsp:nvSpPr>
        <dsp:cNvPr id="0" name=""/>
        <dsp:cNvSpPr/>
      </dsp:nvSpPr>
      <dsp:spPr>
        <a:xfrm>
          <a:off x="160123" y="1063372"/>
          <a:ext cx="1695735" cy="135658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s-ES_tradnl" sz="2500" kern="1200" dirty="0" smtClean="0"/>
            <a:t>Materiales Directos</a:t>
          </a:r>
          <a:endParaRPr lang="es-AR" sz="2500" kern="1200" dirty="0"/>
        </a:p>
      </dsp:txBody>
      <dsp:txXfrm>
        <a:off x="160123" y="1063372"/>
        <a:ext cx="1695735" cy="1356588"/>
      </dsp:txXfrm>
    </dsp:sp>
    <dsp:sp modelId="{4608C7B8-25F7-48FB-84B1-0A40614CE6C5}">
      <dsp:nvSpPr>
        <dsp:cNvPr id="0" name=""/>
        <dsp:cNvSpPr/>
      </dsp:nvSpPr>
      <dsp:spPr>
        <a:xfrm rot="16200000">
          <a:off x="2292993" y="1180352"/>
          <a:ext cx="1510013" cy="508720"/>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633F5C-3946-490F-BFC9-65416A8AD8CC}">
      <dsp:nvSpPr>
        <dsp:cNvPr id="0" name=""/>
        <dsp:cNvSpPr/>
      </dsp:nvSpPr>
      <dsp:spPr>
        <a:xfrm>
          <a:off x="2200132" y="1411"/>
          <a:ext cx="1695735" cy="135658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s-ES_tradnl" sz="2500" kern="1200" dirty="0" smtClean="0"/>
            <a:t>Mano de Obra Directa</a:t>
          </a:r>
          <a:endParaRPr lang="es-AR" sz="2500" kern="1200" dirty="0"/>
        </a:p>
      </dsp:txBody>
      <dsp:txXfrm>
        <a:off x="2200132" y="1411"/>
        <a:ext cx="1695735" cy="1356588"/>
      </dsp:txXfrm>
    </dsp:sp>
    <dsp:sp modelId="{C8B8DA72-63C2-4B76-B7AC-ECC3AE1DEC35}">
      <dsp:nvSpPr>
        <dsp:cNvPr id="0" name=""/>
        <dsp:cNvSpPr/>
      </dsp:nvSpPr>
      <dsp:spPr>
        <a:xfrm rot="19500000">
          <a:off x="3714536" y="1920360"/>
          <a:ext cx="1510013" cy="508720"/>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D1A163-1EBE-4A98-A810-33A23389B8DC}">
      <dsp:nvSpPr>
        <dsp:cNvPr id="0" name=""/>
        <dsp:cNvSpPr/>
      </dsp:nvSpPr>
      <dsp:spPr>
        <a:xfrm>
          <a:off x="4240140" y="1063372"/>
          <a:ext cx="1695735" cy="135658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s-ES_tradnl" sz="2500" kern="1200" dirty="0" smtClean="0"/>
            <a:t>Costos Indirectos</a:t>
          </a:r>
          <a:endParaRPr lang="es-AR" sz="2500" kern="1200" dirty="0"/>
        </a:p>
      </dsp:txBody>
      <dsp:txXfrm>
        <a:off x="4240140" y="1063372"/>
        <a:ext cx="1695735" cy="135658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489809-CC02-4014-A9BE-E764670A6844}">
      <dsp:nvSpPr>
        <dsp:cNvPr id="0" name=""/>
        <dsp:cNvSpPr/>
      </dsp:nvSpPr>
      <dsp:spPr>
        <a:xfrm>
          <a:off x="0" y="0"/>
          <a:ext cx="6629400" cy="1363980"/>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s-AR" sz="3900" kern="1200" dirty="0" smtClean="0">
              <a:solidFill>
                <a:schemeClr val="tx1"/>
              </a:solidFill>
            </a:rPr>
            <a:t>Generadores relacionados con el volumen de unidades</a:t>
          </a:r>
          <a:endParaRPr lang="es-AR" sz="3900" kern="1200" dirty="0">
            <a:solidFill>
              <a:schemeClr val="tx1"/>
            </a:solidFill>
          </a:endParaRPr>
        </a:p>
      </dsp:txBody>
      <dsp:txXfrm>
        <a:off x="0" y="0"/>
        <a:ext cx="6629400" cy="1363980"/>
      </dsp:txXfrm>
    </dsp:sp>
    <dsp:sp modelId="{B28461AB-3504-4B4C-8ADC-3E1BADB95458}">
      <dsp:nvSpPr>
        <dsp:cNvPr id="0" name=""/>
        <dsp:cNvSpPr/>
      </dsp:nvSpPr>
      <dsp:spPr>
        <a:xfrm>
          <a:off x="809" y="1363980"/>
          <a:ext cx="1325556" cy="286435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AR" sz="1900" kern="1200" dirty="0" smtClean="0">
              <a:solidFill>
                <a:schemeClr val="tx1"/>
              </a:solidFill>
            </a:rPr>
            <a:t>Unidades producidas</a:t>
          </a:r>
          <a:endParaRPr lang="es-AR" sz="1900" kern="1200" dirty="0">
            <a:solidFill>
              <a:schemeClr val="tx1"/>
            </a:solidFill>
          </a:endParaRPr>
        </a:p>
      </dsp:txBody>
      <dsp:txXfrm>
        <a:off x="809" y="1363980"/>
        <a:ext cx="1325556" cy="2864358"/>
      </dsp:txXfrm>
    </dsp:sp>
    <dsp:sp modelId="{C91B2885-DB26-4965-AF1D-0EC05626BF7E}">
      <dsp:nvSpPr>
        <dsp:cNvPr id="0" name=""/>
        <dsp:cNvSpPr/>
      </dsp:nvSpPr>
      <dsp:spPr>
        <a:xfrm>
          <a:off x="1326365" y="1363980"/>
          <a:ext cx="1325556" cy="2864358"/>
        </a:xfrm>
        <a:prstGeom prst="rect">
          <a:avLst/>
        </a:prstGeom>
        <a:solidFill>
          <a:schemeClr val="accent5">
            <a:hueOff val="-426529"/>
            <a:satOff val="9756"/>
            <a:lumOff val="-14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AR" sz="1900" kern="1200" dirty="0" smtClean="0">
              <a:solidFill>
                <a:schemeClr val="tx1"/>
              </a:solidFill>
            </a:rPr>
            <a:t>Horas de MOD</a:t>
          </a:r>
          <a:endParaRPr lang="es-AR" sz="1900" kern="1200" dirty="0">
            <a:solidFill>
              <a:schemeClr val="tx1"/>
            </a:solidFill>
          </a:endParaRPr>
        </a:p>
      </dsp:txBody>
      <dsp:txXfrm>
        <a:off x="1326365" y="1363980"/>
        <a:ext cx="1325556" cy="2864358"/>
      </dsp:txXfrm>
    </dsp:sp>
    <dsp:sp modelId="{E07B2FE7-B99A-4BD2-B565-0E0CB7C15D30}">
      <dsp:nvSpPr>
        <dsp:cNvPr id="0" name=""/>
        <dsp:cNvSpPr/>
      </dsp:nvSpPr>
      <dsp:spPr>
        <a:xfrm>
          <a:off x="2651921" y="1363980"/>
          <a:ext cx="1325556" cy="2864358"/>
        </a:xfrm>
        <a:prstGeom prst="rect">
          <a:avLst/>
        </a:prstGeom>
        <a:solidFill>
          <a:schemeClr val="accent5">
            <a:hueOff val="-853058"/>
            <a:satOff val="19512"/>
            <a:lumOff val="-28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AR" sz="1900" kern="1200" dirty="0" smtClean="0">
              <a:solidFill>
                <a:schemeClr val="tx1"/>
              </a:solidFill>
            </a:rPr>
            <a:t>Costo de MOD</a:t>
          </a:r>
          <a:endParaRPr lang="es-AR" sz="1900" kern="1200" dirty="0">
            <a:solidFill>
              <a:schemeClr val="tx1"/>
            </a:solidFill>
          </a:endParaRPr>
        </a:p>
      </dsp:txBody>
      <dsp:txXfrm>
        <a:off x="2651921" y="1363980"/>
        <a:ext cx="1325556" cy="2864358"/>
      </dsp:txXfrm>
    </dsp:sp>
    <dsp:sp modelId="{0BD9C3A3-32E5-4930-822A-E7B5C6420A54}">
      <dsp:nvSpPr>
        <dsp:cNvPr id="0" name=""/>
        <dsp:cNvSpPr/>
      </dsp:nvSpPr>
      <dsp:spPr>
        <a:xfrm>
          <a:off x="3977478" y="1363980"/>
          <a:ext cx="1325556" cy="2864358"/>
        </a:xfrm>
        <a:prstGeom prst="rect">
          <a:avLst/>
        </a:prstGeom>
        <a:solidFill>
          <a:schemeClr val="accent5">
            <a:hueOff val="-1279587"/>
            <a:satOff val="29268"/>
            <a:lumOff val="-4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AR" sz="1900" kern="1200" dirty="0" smtClean="0">
              <a:solidFill>
                <a:schemeClr val="tx1"/>
              </a:solidFill>
            </a:rPr>
            <a:t>Horas máquina</a:t>
          </a:r>
          <a:endParaRPr lang="es-AR" sz="1900" kern="1200" dirty="0">
            <a:solidFill>
              <a:schemeClr val="tx1"/>
            </a:solidFill>
          </a:endParaRPr>
        </a:p>
      </dsp:txBody>
      <dsp:txXfrm>
        <a:off x="3977478" y="1363980"/>
        <a:ext cx="1325556" cy="2864358"/>
      </dsp:txXfrm>
    </dsp:sp>
    <dsp:sp modelId="{2411F686-A4A8-49EC-83AE-012E60D1D611}">
      <dsp:nvSpPr>
        <dsp:cNvPr id="0" name=""/>
        <dsp:cNvSpPr/>
      </dsp:nvSpPr>
      <dsp:spPr>
        <a:xfrm>
          <a:off x="5303034" y="1363980"/>
          <a:ext cx="1325556" cy="2864358"/>
        </a:xfrm>
        <a:prstGeom prst="rect">
          <a:avLst/>
        </a:prstGeom>
        <a:solidFill>
          <a:schemeClr val="accent5">
            <a:hueOff val="-1706116"/>
            <a:satOff val="39024"/>
            <a:lumOff val="-5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AR" sz="1900" kern="1200" dirty="0" smtClean="0"/>
            <a:t>Costo de materiales directos</a:t>
          </a:r>
          <a:endParaRPr lang="es-AR" sz="1900" kern="1200" dirty="0"/>
        </a:p>
      </dsp:txBody>
      <dsp:txXfrm>
        <a:off x="5303034" y="1363980"/>
        <a:ext cx="1325556" cy="2864358"/>
      </dsp:txXfrm>
    </dsp:sp>
    <dsp:sp modelId="{C935FF32-2EB3-45CC-A186-09B5A4E3B55F}">
      <dsp:nvSpPr>
        <dsp:cNvPr id="0" name=""/>
        <dsp:cNvSpPr/>
      </dsp:nvSpPr>
      <dsp:spPr>
        <a:xfrm>
          <a:off x="0" y="4228338"/>
          <a:ext cx="6629400" cy="318262"/>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endParaRPr lang="en-US"/>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endParaRPr lang="en-US"/>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endParaRPr lang="en-US"/>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67C94D15-F1F4-4C29-87B5-95B6F2E666E6}" type="slidenum">
              <a:rPr lang="en-US"/>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endParaRPr lang="en-US"/>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44D5E72B-FACB-4CD3-9290-B17C6C1884CD}" type="slidenum">
              <a:rPr lang="en-US"/>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A59AA1D-BA4D-4B6B-931A-91CA72987BD2}" type="slidenum">
              <a:rPr lang="en-US"/>
              <a:pPr/>
              <a:t>6</a:t>
            </a:fld>
            <a:endParaRPr lang="en-US"/>
          </a:p>
        </p:txBody>
      </p:sp>
      <p:sp>
        <p:nvSpPr>
          <p:cNvPr id="168962" name="Rectangle 2"/>
          <p:cNvSpPr>
            <a:spLocks noGrp="1" noChangeArrowheads="1"/>
          </p:cNvSpPr>
          <p:nvPr>
            <p:ph type="body" idx="1"/>
          </p:nvPr>
        </p:nvSpPr>
        <p:spPr>
          <a:xfrm>
            <a:off x="914400" y="4343400"/>
            <a:ext cx="5029200" cy="4114800"/>
          </a:xfrm>
          <a:ln/>
        </p:spPr>
        <p:txBody>
          <a:bodyPr lIns="90488" tIns="44450" rIns="90488" bIns="44450"/>
          <a:lstStyle/>
          <a:p>
            <a:endParaRPr lang="es-ES_tradnl"/>
          </a:p>
        </p:txBody>
      </p:sp>
      <p:sp>
        <p:nvSpPr>
          <p:cNvPr id="168963"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8B566F4-E83A-407C-97F6-0D357B8A29A3}" type="slidenum">
              <a:rPr lang="en-US"/>
              <a:pPr/>
              <a:t>17</a:t>
            </a:fld>
            <a:endParaRPr lang="en-US"/>
          </a:p>
        </p:txBody>
      </p:sp>
      <p:sp>
        <p:nvSpPr>
          <p:cNvPr id="222210" name="Rectangle 2"/>
          <p:cNvSpPr>
            <a:spLocks noGrp="1" noChangeArrowheads="1"/>
          </p:cNvSpPr>
          <p:nvPr>
            <p:ph type="body" idx="1"/>
          </p:nvPr>
        </p:nvSpPr>
        <p:spPr>
          <a:xfrm>
            <a:off x="914400" y="4343400"/>
            <a:ext cx="5029200" cy="4114800"/>
          </a:xfrm>
          <a:ln/>
        </p:spPr>
        <p:txBody>
          <a:bodyPr lIns="90488" tIns="44450" rIns="90488" bIns="44450"/>
          <a:lstStyle/>
          <a:p>
            <a:endParaRPr lang="es-ES_tradnl"/>
          </a:p>
        </p:txBody>
      </p:sp>
      <p:sp>
        <p:nvSpPr>
          <p:cNvPr id="222211"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A59AA1D-BA4D-4B6B-931A-91CA72987BD2}" type="slidenum">
              <a:rPr lang="en-US"/>
              <a:pPr/>
              <a:t>8</a:t>
            </a:fld>
            <a:endParaRPr lang="en-US"/>
          </a:p>
        </p:txBody>
      </p:sp>
      <p:sp>
        <p:nvSpPr>
          <p:cNvPr id="168962" name="Rectangle 2"/>
          <p:cNvSpPr>
            <a:spLocks noGrp="1" noChangeArrowheads="1"/>
          </p:cNvSpPr>
          <p:nvPr>
            <p:ph type="body" idx="1"/>
          </p:nvPr>
        </p:nvSpPr>
        <p:spPr>
          <a:xfrm>
            <a:off x="914400" y="4343400"/>
            <a:ext cx="5029200" cy="4114800"/>
          </a:xfrm>
          <a:ln/>
        </p:spPr>
        <p:txBody>
          <a:bodyPr lIns="90488" tIns="44450" rIns="90488" bIns="44450"/>
          <a:lstStyle/>
          <a:p>
            <a:endParaRPr lang="es-ES_tradnl"/>
          </a:p>
        </p:txBody>
      </p:sp>
      <p:sp>
        <p:nvSpPr>
          <p:cNvPr id="168963"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A59AA1D-BA4D-4B6B-931A-91CA72987BD2}" type="slidenum">
              <a:rPr lang="en-US"/>
              <a:pPr/>
              <a:t>10</a:t>
            </a:fld>
            <a:endParaRPr lang="en-US"/>
          </a:p>
        </p:txBody>
      </p:sp>
      <p:sp>
        <p:nvSpPr>
          <p:cNvPr id="168962" name="Rectangle 2"/>
          <p:cNvSpPr>
            <a:spLocks noGrp="1" noChangeArrowheads="1"/>
          </p:cNvSpPr>
          <p:nvPr>
            <p:ph type="body" idx="1"/>
          </p:nvPr>
        </p:nvSpPr>
        <p:spPr>
          <a:xfrm>
            <a:off x="914400" y="4343400"/>
            <a:ext cx="5029200" cy="4114800"/>
          </a:xfrm>
          <a:ln/>
        </p:spPr>
        <p:txBody>
          <a:bodyPr lIns="90488" tIns="44450" rIns="90488" bIns="44450"/>
          <a:lstStyle/>
          <a:p>
            <a:endParaRPr lang="es-ES_tradnl"/>
          </a:p>
        </p:txBody>
      </p:sp>
      <p:sp>
        <p:nvSpPr>
          <p:cNvPr id="168963"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81BBAD1-28A2-4AEB-A930-9D7346F15633}" type="slidenum">
              <a:rPr lang="en-US"/>
              <a:pPr/>
              <a:t>11</a:t>
            </a:fld>
            <a:endParaRPr lang="en-US"/>
          </a:p>
        </p:txBody>
      </p:sp>
      <p:sp>
        <p:nvSpPr>
          <p:cNvPr id="214018" name="Rectangle 2"/>
          <p:cNvSpPr>
            <a:spLocks noGrp="1" noChangeArrowheads="1"/>
          </p:cNvSpPr>
          <p:nvPr>
            <p:ph type="body" idx="1"/>
          </p:nvPr>
        </p:nvSpPr>
        <p:spPr>
          <a:xfrm>
            <a:off x="914400" y="4343400"/>
            <a:ext cx="5029200" cy="4114800"/>
          </a:xfrm>
          <a:ln/>
        </p:spPr>
        <p:txBody>
          <a:bodyPr lIns="90488" tIns="44450" rIns="90488" bIns="44450"/>
          <a:lstStyle/>
          <a:p>
            <a:endParaRPr lang="es-ES_tradnl"/>
          </a:p>
        </p:txBody>
      </p:sp>
      <p:sp>
        <p:nvSpPr>
          <p:cNvPr id="214019"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81BBAD1-28A2-4AEB-A930-9D7346F15633}" type="slidenum">
              <a:rPr lang="en-US"/>
              <a:pPr/>
              <a:t>12</a:t>
            </a:fld>
            <a:endParaRPr lang="en-US"/>
          </a:p>
        </p:txBody>
      </p:sp>
      <p:sp>
        <p:nvSpPr>
          <p:cNvPr id="214018" name="Rectangle 2"/>
          <p:cNvSpPr>
            <a:spLocks noGrp="1" noChangeArrowheads="1"/>
          </p:cNvSpPr>
          <p:nvPr>
            <p:ph type="body" idx="1"/>
          </p:nvPr>
        </p:nvSpPr>
        <p:spPr>
          <a:xfrm>
            <a:off x="914400" y="4343400"/>
            <a:ext cx="5029200" cy="4114800"/>
          </a:xfrm>
          <a:ln/>
        </p:spPr>
        <p:txBody>
          <a:bodyPr lIns="90488" tIns="44450" rIns="90488" bIns="44450"/>
          <a:lstStyle/>
          <a:p>
            <a:endParaRPr lang="es-ES_tradnl"/>
          </a:p>
        </p:txBody>
      </p:sp>
      <p:sp>
        <p:nvSpPr>
          <p:cNvPr id="214019"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37D6FB8-F070-4DB3-A19D-7E94D209E85F}" type="slidenum">
              <a:rPr lang="en-US"/>
              <a:pPr/>
              <a:t>13</a:t>
            </a:fld>
            <a:endParaRPr lang="en-US"/>
          </a:p>
        </p:txBody>
      </p:sp>
      <p:sp>
        <p:nvSpPr>
          <p:cNvPr id="216066" name="Rectangle 2"/>
          <p:cNvSpPr>
            <a:spLocks noGrp="1" noChangeArrowheads="1"/>
          </p:cNvSpPr>
          <p:nvPr>
            <p:ph type="body" idx="1"/>
          </p:nvPr>
        </p:nvSpPr>
        <p:spPr>
          <a:xfrm>
            <a:off x="914400" y="4343400"/>
            <a:ext cx="5029200" cy="4114800"/>
          </a:xfrm>
          <a:ln/>
        </p:spPr>
        <p:txBody>
          <a:bodyPr lIns="90488" tIns="44450" rIns="90488" bIns="44450"/>
          <a:lstStyle/>
          <a:p>
            <a:endParaRPr lang="es-ES_tradnl"/>
          </a:p>
        </p:txBody>
      </p:sp>
      <p:sp>
        <p:nvSpPr>
          <p:cNvPr id="216067"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8B566F4-E83A-407C-97F6-0D357B8A29A3}" type="slidenum">
              <a:rPr lang="en-US"/>
              <a:pPr/>
              <a:t>14</a:t>
            </a:fld>
            <a:endParaRPr lang="en-US"/>
          </a:p>
        </p:txBody>
      </p:sp>
      <p:sp>
        <p:nvSpPr>
          <p:cNvPr id="222210" name="Rectangle 2"/>
          <p:cNvSpPr>
            <a:spLocks noGrp="1" noChangeArrowheads="1"/>
          </p:cNvSpPr>
          <p:nvPr>
            <p:ph type="body" idx="1"/>
          </p:nvPr>
        </p:nvSpPr>
        <p:spPr>
          <a:xfrm>
            <a:off x="914400" y="4343400"/>
            <a:ext cx="5029200" cy="4114800"/>
          </a:xfrm>
          <a:ln/>
        </p:spPr>
        <p:txBody>
          <a:bodyPr lIns="90488" tIns="44450" rIns="90488" bIns="44450"/>
          <a:lstStyle/>
          <a:p>
            <a:endParaRPr lang="es-ES_tradnl"/>
          </a:p>
        </p:txBody>
      </p:sp>
      <p:sp>
        <p:nvSpPr>
          <p:cNvPr id="222211"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80F612E-A8B8-4615-A18A-8A3DAD1BF2CB}" type="slidenum">
              <a:rPr lang="en-US"/>
              <a:pPr/>
              <a:t>15</a:t>
            </a:fld>
            <a:endParaRPr lang="en-US"/>
          </a:p>
        </p:txBody>
      </p:sp>
      <p:sp>
        <p:nvSpPr>
          <p:cNvPr id="218114" name="Rectangle 2"/>
          <p:cNvSpPr>
            <a:spLocks noGrp="1" noChangeArrowheads="1"/>
          </p:cNvSpPr>
          <p:nvPr>
            <p:ph type="body" idx="1"/>
          </p:nvPr>
        </p:nvSpPr>
        <p:spPr>
          <a:xfrm>
            <a:off x="914400" y="4343400"/>
            <a:ext cx="5029200" cy="4114800"/>
          </a:xfrm>
          <a:ln/>
        </p:spPr>
        <p:txBody>
          <a:bodyPr lIns="90488" tIns="44450" rIns="90488" bIns="44450"/>
          <a:lstStyle/>
          <a:p>
            <a:endParaRPr lang="es-ES_tradnl"/>
          </a:p>
        </p:txBody>
      </p:sp>
      <p:sp>
        <p:nvSpPr>
          <p:cNvPr id="218115"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8790668-1650-48B7-9183-19AA1C91CCAB}" type="slidenum">
              <a:rPr lang="en-US"/>
              <a:pPr/>
              <a:t>16</a:t>
            </a:fld>
            <a:endParaRPr lang="en-US"/>
          </a:p>
        </p:txBody>
      </p:sp>
      <p:sp>
        <p:nvSpPr>
          <p:cNvPr id="220162" name="Rectangle 2"/>
          <p:cNvSpPr>
            <a:spLocks noGrp="1" noChangeArrowheads="1"/>
          </p:cNvSpPr>
          <p:nvPr>
            <p:ph type="body" idx="1"/>
          </p:nvPr>
        </p:nvSpPr>
        <p:spPr>
          <a:xfrm>
            <a:off x="914400" y="4343400"/>
            <a:ext cx="5029200" cy="4114800"/>
          </a:xfrm>
          <a:ln/>
        </p:spPr>
        <p:txBody>
          <a:bodyPr lIns="90488" tIns="44450" rIns="90488" bIns="44450"/>
          <a:lstStyle/>
          <a:p>
            <a:endParaRPr lang="es-ES_tradnl"/>
          </a:p>
        </p:txBody>
      </p:sp>
      <p:sp>
        <p:nvSpPr>
          <p:cNvPr id="220163"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_tradnl"/>
          </a:p>
        </p:txBody>
      </p:sp>
      <p:sp>
        <p:nvSpPr>
          <p:cNvPr id="4" name="Slide Number Placeholder 3"/>
          <p:cNvSpPr>
            <a:spLocks noGrp="1"/>
          </p:cNvSpPr>
          <p:nvPr>
            <p:ph type="sldNum" sz="quarter" idx="10"/>
          </p:nvPr>
        </p:nvSpPr>
        <p:spPr/>
        <p:txBody>
          <a:bodyPr/>
          <a:lstStyle>
            <a:lvl1pPr>
              <a:defRPr/>
            </a:lvl1pPr>
          </a:lstStyle>
          <a:p>
            <a:r>
              <a:rPr lang="en-US"/>
              <a:t>4-</a:t>
            </a:r>
            <a:fld id="{EAA891DC-A6EA-4DEB-B4B7-BA5D536C662C}" type="slidenum">
              <a:rPr lang="en-US"/>
              <a:pPr/>
              <a:t>‹Nº›</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Slide Number Placeholder 3"/>
          <p:cNvSpPr>
            <a:spLocks noGrp="1"/>
          </p:cNvSpPr>
          <p:nvPr>
            <p:ph type="sldNum" sz="quarter" idx="10"/>
          </p:nvPr>
        </p:nvSpPr>
        <p:spPr/>
        <p:txBody>
          <a:bodyPr/>
          <a:lstStyle>
            <a:lvl1pPr>
              <a:defRPr/>
            </a:lvl1pPr>
          </a:lstStyle>
          <a:p>
            <a:r>
              <a:rPr lang="en-US"/>
              <a:t>4-</a:t>
            </a:r>
            <a:fld id="{7E06020C-44C2-4E56-BBE8-76513A681854}" type="slidenum">
              <a:rPr lang="en-US"/>
              <a:pPr/>
              <a:t>‹Nº›</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28600"/>
            <a:ext cx="1962150" cy="6019800"/>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838200" y="228600"/>
            <a:ext cx="57340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Slide Number Placeholder 3"/>
          <p:cNvSpPr>
            <a:spLocks noGrp="1"/>
          </p:cNvSpPr>
          <p:nvPr>
            <p:ph type="sldNum" sz="quarter" idx="10"/>
          </p:nvPr>
        </p:nvSpPr>
        <p:spPr/>
        <p:txBody>
          <a:bodyPr/>
          <a:lstStyle>
            <a:lvl1pPr>
              <a:defRPr/>
            </a:lvl1pPr>
          </a:lstStyle>
          <a:p>
            <a:r>
              <a:rPr lang="en-US"/>
              <a:t>4-</a:t>
            </a:r>
            <a:fld id="{7B40492D-0DFA-4C81-A3C7-7FDFD389FD66}" type="slidenum">
              <a:rPr lang="en-US"/>
              <a:pPr/>
              <a:t>‹Nº›</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Slide Number Placeholder 3"/>
          <p:cNvSpPr>
            <a:spLocks noGrp="1"/>
          </p:cNvSpPr>
          <p:nvPr>
            <p:ph type="sldNum" sz="quarter" idx="10"/>
          </p:nvPr>
        </p:nvSpPr>
        <p:spPr/>
        <p:txBody>
          <a:bodyPr/>
          <a:lstStyle>
            <a:lvl1pPr>
              <a:defRPr/>
            </a:lvl1pPr>
          </a:lstStyle>
          <a:p>
            <a:r>
              <a:rPr lang="en-US"/>
              <a:t>4-</a:t>
            </a:r>
            <a:fld id="{EEB36C42-2DD2-4CE1-A602-A81CA68B25DA}" type="slidenum">
              <a:rPr lang="en-US"/>
              <a:pPr/>
              <a:t>‹Nº›</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4-</a:t>
            </a:r>
            <a:fld id="{3C5FD21B-BF22-4E5C-9812-D942C88B935D}" type="slidenum">
              <a:rPr lang="en-US"/>
              <a:pPr/>
              <a:t>‹Nº›</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838200" y="10668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800600" y="10668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Slide Number Placeholder 4"/>
          <p:cNvSpPr>
            <a:spLocks noGrp="1"/>
          </p:cNvSpPr>
          <p:nvPr>
            <p:ph type="sldNum" sz="quarter" idx="10"/>
          </p:nvPr>
        </p:nvSpPr>
        <p:spPr/>
        <p:txBody>
          <a:bodyPr/>
          <a:lstStyle>
            <a:lvl1pPr>
              <a:defRPr/>
            </a:lvl1pPr>
          </a:lstStyle>
          <a:p>
            <a:r>
              <a:rPr lang="en-US"/>
              <a:t>4-</a:t>
            </a:r>
            <a:fld id="{8A71017D-7D64-4562-B9AD-D21030E69D2D}" type="slidenum">
              <a:rPr lang="en-US"/>
              <a:pPr/>
              <a:t>‹Nº›</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Slide Number Placeholder 6"/>
          <p:cNvSpPr>
            <a:spLocks noGrp="1"/>
          </p:cNvSpPr>
          <p:nvPr>
            <p:ph type="sldNum" sz="quarter" idx="10"/>
          </p:nvPr>
        </p:nvSpPr>
        <p:spPr/>
        <p:txBody>
          <a:bodyPr/>
          <a:lstStyle>
            <a:lvl1pPr>
              <a:defRPr/>
            </a:lvl1pPr>
          </a:lstStyle>
          <a:p>
            <a:r>
              <a:rPr lang="en-US"/>
              <a:t>4-</a:t>
            </a:r>
            <a:fld id="{75851892-1BD4-484D-8F0E-C2CDB6E86494}" type="slidenum">
              <a:rPr lang="en-US"/>
              <a:pPr/>
              <a:t>‹Nº›</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Slide Number Placeholder 2"/>
          <p:cNvSpPr>
            <a:spLocks noGrp="1"/>
          </p:cNvSpPr>
          <p:nvPr>
            <p:ph type="sldNum" sz="quarter" idx="10"/>
          </p:nvPr>
        </p:nvSpPr>
        <p:spPr/>
        <p:txBody>
          <a:bodyPr/>
          <a:lstStyle>
            <a:lvl1pPr>
              <a:defRPr/>
            </a:lvl1pPr>
          </a:lstStyle>
          <a:p>
            <a:r>
              <a:rPr lang="en-US"/>
              <a:t>4-</a:t>
            </a:r>
            <a:fld id="{386434C5-E3FD-43A6-92F0-4C6A2750F6F1}" type="slidenum">
              <a:rPr lang="en-US"/>
              <a:pPr/>
              <a:t>‹Nº›</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4-</a:t>
            </a:r>
            <a:fld id="{1F1CA499-92E5-472A-8017-27243957E4A5}" type="slidenum">
              <a:rPr lang="en-US"/>
              <a:pPr/>
              <a:t>‹Nº›</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4-</a:t>
            </a:r>
            <a:fld id="{3C41DBB2-730B-43E5-AB18-6F2BF84BCA64}" type="slidenum">
              <a:rPr lang="en-US"/>
              <a:pPr/>
              <a:t>‹Nº›</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4-</a:t>
            </a:r>
            <a:fld id="{A67A4E12-1099-4DAD-95ED-867A37A69920}" type="slidenum">
              <a:rPr lang="en-US"/>
              <a:pPr/>
              <a:t>‹Nº›</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7" name="Rectangle 7"/>
          <p:cNvSpPr>
            <a:spLocks noGrp="1" noChangeArrowheads="1"/>
          </p:cNvSpPr>
          <p:nvPr>
            <p:ph type="title"/>
          </p:nvPr>
        </p:nvSpPr>
        <p:spPr bwMode="auto">
          <a:xfrm>
            <a:off x="914400" y="22860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48" name="Rectangle 8"/>
          <p:cNvSpPr>
            <a:spLocks noGrp="1" noChangeArrowheads="1"/>
          </p:cNvSpPr>
          <p:nvPr>
            <p:ph type="body" idx="1"/>
          </p:nvPr>
        </p:nvSpPr>
        <p:spPr bwMode="auto">
          <a:xfrm>
            <a:off x="838200" y="1066800"/>
            <a:ext cx="77724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51" name="Rectangle 11"/>
          <p:cNvSpPr>
            <a:spLocks noGrp="1" noChangeArrowheads="1"/>
          </p:cNvSpPr>
          <p:nvPr>
            <p:ph type="sldNum" sz="quarter" idx="4"/>
          </p:nvPr>
        </p:nvSpPr>
        <p:spPr bwMode="auto">
          <a:xfrm>
            <a:off x="8229600" y="6324600"/>
            <a:ext cx="6858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r">
              <a:spcBef>
                <a:spcPct val="0"/>
              </a:spcBef>
              <a:buClrTx/>
              <a:buFontTx/>
              <a:buNone/>
              <a:defRPr sz="1000"/>
            </a:lvl1pPr>
          </a:lstStyle>
          <a:p>
            <a:r>
              <a:rPr lang="en-US"/>
              <a:t>4-</a:t>
            </a:r>
            <a:fld id="{10ABFA0E-ED9B-4CD1-B3B9-F612937D02A2}" type="slidenum">
              <a:rPr lang="en-US"/>
              <a:pPr/>
              <a:t>‹Nº›</a:t>
            </a:fld>
            <a:endParaRPr lang="en-US"/>
          </a:p>
        </p:txBody>
      </p:sp>
      <p:sp>
        <p:nvSpPr>
          <p:cNvPr id="61443" name="Rectangle 3"/>
          <p:cNvSpPr>
            <a:spLocks noChangeArrowheads="1"/>
          </p:cNvSpPr>
          <p:nvPr userDrawn="1"/>
        </p:nvSpPr>
        <p:spPr bwMode="auto">
          <a:xfrm>
            <a:off x="0" y="0"/>
            <a:ext cx="641350" cy="4876800"/>
          </a:xfrm>
          <a:prstGeom prst="rect">
            <a:avLst/>
          </a:prstGeom>
          <a:solidFill>
            <a:schemeClr val="accent1"/>
          </a:solidFill>
          <a:ln w="9525">
            <a:noFill/>
            <a:miter lim="800000"/>
            <a:headEnd/>
            <a:tailEnd/>
          </a:ln>
          <a:effectLst/>
        </p:spPr>
        <p:txBody>
          <a:bodyPr wrap="none" anchor="ctr"/>
          <a:lstStyle/>
          <a:p>
            <a:pPr algn="ctr">
              <a:spcBef>
                <a:spcPct val="0"/>
              </a:spcBef>
              <a:buClrTx/>
              <a:buFontTx/>
              <a:buNone/>
            </a:pPr>
            <a:endParaRPr lang="es-ES_tradnl">
              <a:latin typeface="Times New Roman" charset="0"/>
            </a:endParaRPr>
          </a:p>
        </p:txBody>
      </p:sp>
      <p:grpSp>
        <p:nvGrpSpPr>
          <p:cNvPr id="61444" name="Group 4"/>
          <p:cNvGrpSpPr>
            <a:grpSpLocks/>
          </p:cNvGrpSpPr>
          <p:nvPr userDrawn="1"/>
        </p:nvGrpSpPr>
        <p:grpSpPr bwMode="auto">
          <a:xfrm>
            <a:off x="401638" y="838200"/>
            <a:ext cx="8742362" cy="144463"/>
            <a:chOff x="240" y="893"/>
            <a:chExt cx="5232" cy="115"/>
          </a:xfrm>
        </p:grpSpPr>
        <p:sp>
          <p:nvSpPr>
            <p:cNvPr id="61445" name="Rectangle 5"/>
            <p:cNvSpPr>
              <a:spLocks noChangeArrowheads="1"/>
            </p:cNvSpPr>
            <p:nvPr userDrawn="1"/>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spcBef>
                  <a:spcPct val="0"/>
                </a:spcBef>
                <a:buClrTx/>
                <a:buFontTx/>
                <a:buNone/>
              </a:pPr>
              <a:endParaRPr lang="es-ES_tradnl">
                <a:latin typeface="Times New Roman" charset="0"/>
              </a:endParaRPr>
            </a:p>
          </p:txBody>
        </p:sp>
        <p:sp>
          <p:nvSpPr>
            <p:cNvPr id="61446" name="Line 6"/>
            <p:cNvSpPr>
              <a:spLocks noChangeShapeType="1"/>
            </p:cNvSpPr>
            <p:nvPr userDrawn="1"/>
          </p:nvSpPr>
          <p:spPr bwMode="auto">
            <a:xfrm>
              <a:off x="240" y="941"/>
              <a:ext cx="5232" cy="0"/>
            </a:xfrm>
            <a:prstGeom prst="line">
              <a:avLst/>
            </a:prstGeom>
            <a:noFill/>
            <a:ln w="19050">
              <a:solidFill>
                <a:schemeClr val="bg2"/>
              </a:solidFill>
              <a:round/>
              <a:headEnd/>
              <a:tailEnd/>
            </a:ln>
            <a:effectLst/>
          </p:spPr>
          <p:txBody>
            <a:bodyPr/>
            <a:lstStyle/>
            <a:p>
              <a:endParaRPr lang="es-ES_tradnl"/>
            </a:p>
          </p:txBody>
        </p:sp>
      </p:gr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fade/>
  </p:transition>
  <p:timing>
    <p:tnLst>
      <p:par>
        <p:cTn id="1" dur="indefinite" restart="never" nodeType="tmRoot"/>
      </p:par>
    </p:tnLst>
  </p:timing>
  <p:hf hdr="0" ftr="0" dt="0"/>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Times New Roman" charset="0"/>
        </a:defRPr>
      </a:lvl2pPr>
      <a:lvl3pPr algn="l" rtl="0" fontAlgn="base">
        <a:spcBef>
          <a:spcPct val="0"/>
        </a:spcBef>
        <a:spcAft>
          <a:spcPct val="0"/>
        </a:spcAft>
        <a:defRPr sz="3600">
          <a:solidFill>
            <a:schemeClr val="tx2"/>
          </a:solidFill>
          <a:latin typeface="Times New Roman" charset="0"/>
        </a:defRPr>
      </a:lvl3pPr>
      <a:lvl4pPr algn="l" rtl="0" fontAlgn="base">
        <a:spcBef>
          <a:spcPct val="0"/>
        </a:spcBef>
        <a:spcAft>
          <a:spcPct val="0"/>
        </a:spcAft>
        <a:defRPr sz="3600">
          <a:solidFill>
            <a:schemeClr val="tx2"/>
          </a:solidFill>
          <a:latin typeface="Times New Roman" charset="0"/>
        </a:defRPr>
      </a:lvl4pPr>
      <a:lvl5pPr algn="l" rtl="0" fontAlgn="base">
        <a:spcBef>
          <a:spcPct val="0"/>
        </a:spcBef>
        <a:spcAft>
          <a:spcPct val="0"/>
        </a:spcAft>
        <a:defRPr sz="3600">
          <a:solidFill>
            <a:schemeClr val="tx2"/>
          </a:solidFill>
          <a:latin typeface="Times New Roman" charset="0"/>
        </a:defRPr>
      </a:lvl5pPr>
      <a:lvl6pPr marL="457200" algn="l" rtl="0" fontAlgn="base">
        <a:spcBef>
          <a:spcPct val="0"/>
        </a:spcBef>
        <a:spcAft>
          <a:spcPct val="0"/>
        </a:spcAft>
        <a:defRPr sz="3600">
          <a:solidFill>
            <a:schemeClr val="tx2"/>
          </a:solidFill>
          <a:latin typeface="Times New Roman" charset="0"/>
        </a:defRPr>
      </a:lvl6pPr>
      <a:lvl7pPr marL="914400" algn="l" rtl="0" fontAlgn="base">
        <a:spcBef>
          <a:spcPct val="0"/>
        </a:spcBef>
        <a:spcAft>
          <a:spcPct val="0"/>
        </a:spcAft>
        <a:defRPr sz="3600">
          <a:solidFill>
            <a:schemeClr val="tx2"/>
          </a:solidFill>
          <a:latin typeface="Times New Roman" charset="0"/>
        </a:defRPr>
      </a:lvl7pPr>
      <a:lvl8pPr marL="1371600" algn="l" rtl="0" fontAlgn="base">
        <a:spcBef>
          <a:spcPct val="0"/>
        </a:spcBef>
        <a:spcAft>
          <a:spcPct val="0"/>
        </a:spcAft>
        <a:defRPr sz="3600">
          <a:solidFill>
            <a:schemeClr val="tx2"/>
          </a:solidFill>
          <a:latin typeface="Times New Roman" charset="0"/>
        </a:defRPr>
      </a:lvl8pPr>
      <a:lvl9pPr marL="1828800" algn="l" rtl="0" fontAlgn="base">
        <a:spcBef>
          <a:spcPct val="0"/>
        </a:spcBef>
        <a:spcAft>
          <a:spcPct val="0"/>
        </a:spcAft>
        <a:defRPr sz="3600">
          <a:solidFill>
            <a:schemeClr val="tx2"/>
          </a:solidFill>
          <a:latin typeface="Times New Roman"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Hoja_de_c_lculo_de_Microsoft_Office_Excel_97-20031.xls"/></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wmf"/></Relationships>
</file>

<file path=ppt/slides/_rels/slide4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noFill/>
        </p:spPr>
        <p:txBody>
          <a:bodyPr anchor="ctr" anchorCtr="1"/>
          <a:lstStyle/>
          <a:p>
            <a:r>
              <a:rPr lang="en-US" sz="4000" b="1" dirty="0">
                <a:solidFill>
                  <a:schemeClr val="accent1"/>
                </a:solidFill>
                <a:effectLst>
                  <a:outerShdw blurRad="38100" dist="38100" dir="2700000" algn="tl">
                    <a:srgbClr val="000000"/>
                  </a:outerShdw>
                </a:effectLst>
                <a:latin typeface="Times New Roman" charset="0"/>
              </a:rPr>
              <a:t>HANSEN &amp; MOWEN</a:t>
            </a:r>
          </a:p>
        </p:txBody>
      </p:sp>
      <p:sp>
        <p:nvSpPr>
          <p:cNvPr id="2052" name="Text Box 4"/>
          <p:cNvSpPr txBox="1">
            <a:spLocks noGrp="1" noChangeArrowheads="1"/>
          </p:cNvSpPr>
          <p:nvPr>
            <p:ph type="ctrTitle"/>
          </p:nvPr>
        </p:nvSpPr>
        <p:spPr>
          <a:xfrm>
            <a:off x="838200" y="1905000"/>
            <a:ext cx="7772400" cy="2514600"/>
          </a:xfrm>
          <a:noFill/>
          <a:ln/>
        </p:spPr>
        <p:txBody>
          <a:bodyPr anchorCtr="1"/>
          <a:lstStyle/>
          <a:p>
            <a:pPr algn="ctr" eaLnBrk="0" hangingPunct="0">
              <a:spcBef>
                <a:spcPct val="50000"/>
              </a:spcBef>
            </a:pPr>
            <a:r>
              <a:rPr lang="es-ES" sz="6300" dirty="0" smtClean="0">
                <a:solidFill>
                  <a:schemeClr val="accent2"/>
                </a:solidFill>
                <a:effectLst>
                  <a:outerShdw blurRad="38100" dist="38100" dir="2700000" algn="tl">
                    <a:srgbClr val="000000"/>
                  </a:outerShdw>
                </a:effectLst>
              </a:rPr>
              <a:t>Administración de Costos</a:t>
            </a:r>
            <a:br>
              <a:rPr lang="es-ES" sz="6300" dirty="0" smtClean="0">
                <a:solidFill>
                  <a:schemeClr val="accent2"/>
                </a:solidFill>
                <a:effectLst>
                  <a:outerShdw blurRad="38100" dist="38100" dir="2700000" algn="tl">
                    <a:srgbClr val="000000"/>
                  </a:outerShdw>
                </a:effectLst>
              </a:rPr>
            </a:br>
            <a:endParaRPr lang="es-ES" sz="6300" dirty="0">
              <a:solidFill>
                <a:schemeClr val="accent2"/>
              </a:solidFill>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65" name="AutoShape 29"/>
          <p:cNvSpPr>
            <a:spLocks noChangeArrowheads="1"/>
          </p:cNvSpPr>
          <p:nvPr/>
        </p:nvSpPr>
        <p:spPr bwMode="auto">
          <a:xfrm rot="6352167">
            <a:off x="7756525" y="30163"/>
            <a:ext cx="990601"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2700">
            <a:noFill/>
            <a:miter lim="800000"/>
            <a:headEnd/>
            <a:tailEnd/>
          </a:ln>
          <a:effectLst/>
        </p:spPr>
        <p:txBody>
          <a:bodyPr wrap="none" anchor="ctr"/>
          <a:lstStyle/>
          <a:p>
            <a:endParaRPr lang="es-ES_tradnl"/>
          </a:p>
        </p:txBody>
      </p:sp>
      <p:sp>
        <p:nvSpPr>
          <p:cNvPr id="167970" name="Rectangle 34"/>
          <p:cNvSpPr>
            <a:spLocks noChangeArrowheads="1"/>
          </p:cNvSpPr>
          <p:nvPr/>
        </p:nvSpPr>
        <p:spPr bwMode="auto">
          <a:xfrm>
            <a:off x="914400" y="228600"/>
            <a:ext cx="5867400" cy="533400"/>
          </a:xfrm>
          <a:prstGeom prst="rect">
            <a:avLst/>
          </a:prstGeom>
          <a:noFill/>
          <a:ln w="9525">
            <a:noFill/>
            <a:miter lim="800000"/>
            <a:headEnd/>
            <a:tailEnd/>
          </a:ln>
          <a:effectLst/>
        </p:spPr>
        <p:txBody>
          <a:bodyPr anchor="ctr"/>
          <a:lstStyle/>
          <a:p>
            <a:pPr>
              <a:spcBef>
                <a:spcPct val="0"/>
              </a:spcBef>
              <a:buClrTx/>
              <a:buFontTx/>
              <a:buNone/>
            </a:pPr>
            <a:r>
              <a:rPr lang="es-ES" sz="3000" smtClean="0">
                <a:solidFill>
                  <a:schemeClr val="accent2"/>
                </a:solidFill>
                <a:effectLst>
                  <a:outerShdw blurRad="38100" dist="38100" dir="2700000" algn="tl">
                    <a:srgbClr val="000000"/>
                  </a:outerShdw>
                </a:effectLst>
                <a:latin typeface="Arial Rounded MT Bold" pitchFamily="34" charset="0"/>
              </a:rPr>
              <a:t>Costeo de Productos a Nivel de Unidad</a:t>
            </a:r>
          </a:p>
        </p:txBody>
      </p:sp>
      <p:pic>
        <p:nvPicPr>
          <p:cNvPr id="11" name="Picture 2"/>
          <p:cNvPicPr>
            <a:picLocks noChangeAspect="1" noChangeArrowheads="1"/>
          </p:cNvPicPr>
          <p:nvPr/>
        </p:nvPicPr>
        <p:blipFill>
          <a:blip r:embed="rId3" cstate="print"/>
          <a:srcRect/>
          <a:stretch>
            <a:fillRect/>
          </a:stretch>
        </p:blipFill>
        <p:spPr bwMode="auto">
          <a:xfrm>
            <a:off x="1295400" y="1095375"/>
            <a:ext cx="6975596" cy="53816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008" name="Rectangle 16"/>
          <p:cNvSpPr>
            <a:spLocks noChangeArrowheads="1"/>
          </p:cNvSpPr>
          <p:nvPr/>
        </p:nvSpPr>
        <p:spPr bwMode="auto">
          <a:xfrm>
            <a:off x="914400" y="228600"/>
            <a:ext cx="7924800" cy="533400"/>
          </a:xfrm>
          <a:prstGeom prst="rect">
            <a:avLst/>
          </a:prstGeom>
          <a:noFill/>
          <a:ln w="9525">
            <a:noFill/>
            <a:miter lim="800000"/>
            <a:headEnd/>
            <a:tailEnd/>
          </a:ln>
          <a:effectLst/>
        </p:spPr>
        <p:txBody>
          <a:bodyPr anchor="ctr"/>
          <a:lstStyle/>
          <a:p>
            <a:pPr>
              <a:spcBef>
                <a:spcPct val="0"/>
              </a:spcBef>
              <a:buClrTx/>
              <a:buFontTx/>
              <a:buNone/>
            </a:pPr>
            <a:r>
              <a:rPr lang="es-AR" sz="3000" dirty="0" smtClean="0">
                <a:solidFill>
                  <a:schemeClr val="accent2"/>
                </a:solidFill>
                <a:effectLst>
                  <a:outerShdw blurRad="38100" dist="38100" dir="2700000" algn="tl">
                    <a:srgbClr val="000000"/>
                  </a:outerShdw>
                </a:effectLst>
                <a:latin typeface="Arial Rounded MT Bold" pitchFamily="34" charset="0"/>
              </a:rPr>
              <a:t>Generadores relacionados con el volumen de unidades</a:t>
            </a:r>
            <a:endParaRPr lang="es-ES" sz="3000" dirty="0" smtClean="0">
              <a:solidFill>
                <a:schemeClr val="accent2"/>
              </a:solidFill>
              <a:effectLst>
                <a:outerShdw blurRad="38100" dist="38100" dir="2700000" algn="tl">
                  <a:srgbClr val="000000"/>
                </a:outerShdw>
              </a:effectLst>
              <a:latin typeface="Arial Rounded MT Bold" pitchFamily="34" charset="0"/>
            </a:endParaRPr>
          </a:p>
        </p:txBody>
      </p:sp>
      <p:graphicFrame>
        <p:nvGraphicFramePr>
          <p:cNvPr id="10" name="9 Diagrama"/>
          <p:cNvGraphicFramePr/>
          <p:nvPr/>
        </p:nvGraphicFramePr>
        <p:xfrm>
          <a:off x="1524000" y="1397000"/>
          <a:ext cx="66294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001" name="Text Box 9"/>
          <p:cNvSpPr txBox="1">
            <a:spLocks noChangeArrowheads="1"/>
          </p:cNvSpPr>
          <p:nvPr/>
        </p:nvSpPr>
        <p:spPr bwMode="auto">
          <a:xfrm>
            <a:off x="2133600" y="1097340"/>
            <a:ext cx="4724400" cy="1569660"/>
          </a:xfrm>
          <a:prstGeom prst="rect">
            <a:avLst/>
          </a:prstGeom>
          <a:noFill/>
          <a:ln w="9525" algn="ctr">
            <a:noFill/>
            <a:miter lim="800000"/>
            <a:headEnd/>
            <a:tailEnd/>
          </a:ln>
          <a:effectLst/>
        </p:spPr>
        <p:txBody>
          <a:bodyPr>
            <a:spAutoFit/>
          </a:bodyPr>
          <a:lstStyle/>
          <a:p>
            <a:pPr algn="ctr">
              <a:buClrTx/>
              <a:buFontTx/>
              <a:buNone/>
            </a:pPr>
            <a:r>
              <a:rPr lang="es-ES" dirty="0" smtClean="0"/>
              <a:t>Los Costos Indirectos de fabricación (CIF) se aplican a los productos utilizando </a:t>
            </a:r>
            <a:r>
              <a:rPr lang="es-ES" b="1" i="1" dirty="0" smtClean="0"/>
              <a:t>Tasas presupuestadas de CIF</a:t>
            </a:r>
            <a:r>
              <a:rPr lang="es-ES" dirty="0" smtClean="0"/>
              <a:t>.</a:t>
            </a:r>
            <a:endParaRPr lang="es-ES" dirty="0"/>
          </a:p>
        </p:txBody>
      </p:sp>
      <p:sp>
        <p:nvSpPr>
          <p:cNvPr id="213002" name="Text Box 10"/>
          <p:cNvSpPr txBox="1">
            <a:spLocks noChangeArrowheads="1"/>
          </p:cNvSpPr>
          <p:nvPr/>
        </p:nvSpPr>
        <p:spPr bwMode="auto">
          <a:xfrm>
            <a:off x="914400" y="2971800"/>
            <a:ext cx="2438400" cy="830997"/>
          </a:xfrm>
          <a:prstGeom prst="rect">
            <a:avLst/>
          </a:prstGeom>
          <a:noFill/>
          <a:ln w="9525" algn="ctr">
            <a:noFill/>
            <a:miter lim="800000"/>
            <a:headEnd/>
            <a:tailEnd/>
          </a:ln>
          <a:effectLst/>
        </p:spPr>
        <p:txBody>
          <a:bodyPr>
            <a:spAutoFit/>
          </a:bodyPr>
          <a:lstStyle/>
          <a:p>
            <a:pPr algn="ctr">
              <a:buClrTx/>
              <a:buFontTx/>
              <a:buNone/>
            </a:pPr>
            <a:r>
              <a:rPr lang="es-ES" b="1" smtClean="0">
                <a:solidFill>
                  <a:schemeClr val="accent2"/>
                </a:solidFill>
              </a:rPr>
              <a:t>Tasa de CIF Presupuestada</a:t>
            </a:r>
            <a:endParaRPr lang="es-ES" b="1" u="sng">
              <a:solidFill>
                <a:schemeClr val="accent2"/>
              </a:solidFill>
            </a:endParaRPr>
          </a:p>
        </p:txBody>
      </p:sp>
      <p:sp>
        <p:nvSpPr>
          <p:cNvPr id="213003" name="Text Box 11"/>
          <p:cNvSpPr txBox="1">
            <a:spLocks noChangeArrowheads="1"/>
          </p:cNvSpPr>
          <p:nvPr/>
        </p:nvSpPr>
        <p:spPr bwMode="auto">
          <a:xfrm>
            <a:off x="3962400" y="2971800"/>
            <a:ext cx="4419600" cy="1384995"/>
          </a:xfrm>
          <a:prstGeom prst="rect">
            <a:avLst/>
          </a:prstGeom>
          <a:noFill/>
          <a:ln w="9525" algn="ctr">
            <a:noFill/>
            <a:miter lim="800000"/>
            <a:headEnd/>
            <a:tailEnd/>
          </a:ln>
          <a:effectLst/>
        </p:spPr>
        <p:txBody>
          <a:bodyPr>
            <a:spAutoFit/>
          </a:bodyPr>
          <a:lstStyle/>
          <a:p>
            <a:pPr algn="ctr">
              <a:buClrTx/>
              <a:buFontTx/>
              <a:buNone/>
            </a:pPr>
            <a:r>
              <a:rPr lang="es-ES" b="1" dirty="0" smtClean="0">
                <a:solidFill>
                  <a:schemeClr val="accent2"/>
                </a:solidFill>
              </a:rPr>
              <a:t>CIF anual presupuestado</a:t>
            </a:r>
          </a:p>
          <a:p>
            <a:pPr algn="ctr">
              <a:buClrTx/>
              <a:buFontTx/>
              <a:buNone/>
            </a:pPr>
            <a:r>
              <a:rPr lang="es-ES" b="1" dirty="0" smtClean="0">
                <a:solidFill>
                  <a:schemeClr val="accent2"/>
                </a:solidFill>
              </a:rPr>
              <a:t>Cantidad anual del generador presupuestado</a:t>
            </a:r>
            <a:endParaRPr lang="es-ES" b="1" dirty="0">
              <a:solidFill>
                <a:schemeClr val="accent2"/>
              </a:solidFill>
            </a:endParaRPr>
          </a:p>
        </p:txBody>
      </p:sp>
      <p:sp>
        <p:nvSpPr>
          <p:cNvPr id="213005" name="Line 13"/>
          <p:cNvSpPr>
            <a:spLocks noChangeShapeType="1"/>
          </p:cNvSpPr>
          <p:nvPr/>
        </p:nvSpPr>
        <p:spPr bwMode="auto">
          <a:xfrm>
            <a:off x="4038600" y="3352800"/>
            <a:ext cx="4267200" cy="0"/>
          </a:xfrm>
          <a:prstGeom prst="line">
            <a:avLst/>
          </a:prstGeom>
          <a:noFill/>
          <a:ln w="38100">
            <a:solidFill>
              <a:schemeClr val="accent2"/>
            </a:solidFill>
            <a:round/>
            <a:headEnd/>
            <a:tailEnd/>
          </a:ln>
          <a:effectLst/>
        </p:spPr>
        <p:txBody>
          <a:bodyPr/>
          <a:lstStyle/>
          <a:p>
            <a:endParaRPr lang="es-ES_tradnl"/>
          </a:p>
        </p:txBody>
      </p:sp>
      <p:sp>
        <p:nvSpPr>
          <p:cNvPr id="213006" name="Text Box 14"/>
          <p:cNvSpPr txBox="1">
            <a:spLocks noChangeArrowheads="1"/>
          </p:cNvSpPr>
          <p:nvPr/>
        </p:nvSpPr>
        <p:spPr bwMode="auto">
          <a:xfrm>
            <a:off x="3429000" y="3124200"/>
            <a:ext cx="304800" cy="457200"/>
          </a:xfrm>
          <a:prstGeom prst="rect">
            <a:avLst/>
          </a:prstGeom>
          <a:noFill/>
          <a:ln w="9525" algn="ctr">
            <a:noFill/>
            <a:miter lim="800000"/>
            <a:headEnd/>
            <a:tailEnd/>
          </a:ln>
          <a:effectLst/>
        </p:spPr>
        <p:txBody>
          <a:bodyPr>
            <a:spAutoFit/>
          </a:bodyPr>
          <a:lstStyle/>
          <a:p>
            <a:pPr algn="ctr">
              <a:buClrTx/>
              <a:buFontTx/>
              <a:buNone/>
            </a:pPr>
            <a:r>
              <a:rPr lang="en-US" b="1">
                <a:solidFill>
                  <a:schemeClr val="accent2"/>
                </a:solidFill>
              </a:rPr>
              <a:t>=</a:t>
            </a:r>
          </a:p>
        </p:txBody>
      </p:sp>
      <p:sp>
        <p:nvSpPr>
          <p:cNvPr id="213007" name="Text Box 15"/>
          <p:cNvSpPr txBox="1">
            <a:spLocks noChangeArrowheads="1"/>
          </p:cNvSpPr>
          <p:nvPr/>
        </p:nvSpPr>
        <p:spPr bwMode="auto">
          <a:xfrm>
            <a:off x="609600" y="4953000"/>
            <a:ext cx="8305800" cy="461665"/>
          </a:xfrm>
          <a:prstGeom prst="rect">
            <a:avLst/>
          </a:prstGeom>
          <a:noFill/>
          <a:ln w="9525" algn="ctr">
            <a:noFill/>
            <a:miter lim="800000"/>
            <a:headEnd/>
            <a:tailEnd/>
          </a:ln>
          <a:effectLst/>
        </p:spPr>
        <p:txBody>
          <a:bodyPr>
            <a:spAutoFit/>
          </a:bodyPr>
          <a:lstStyle/>
          <a:p>
            <a:pPr algn="ctr">
              <a:buClrTx/>
              <a:buFontTx/>
              <a:buNone/>
            </a:pPr>
            <a:r>
              <a:rPr lang="es-ES" b="1" smtClean="0">
                <a:solidFill>
                  <a:schemeClr val="accent2"/>
                </a:solidFill>
              </a:rPr>
              <a:t>CIF aplicados = Tasa CIF </a:t>
            </a:r>
            <a:r>
              <a:rPr lang="es-ES" b="1" smtClean="0">
                <a:solidFill>
                  <a:schemeClr val="accent2"/>
                </a:solidFill>
                <a:sym typeface="Symbol" pitchFamily="18" charset="2"/>
              </a:rPr>
              <a:t> Uso REAL del generador</a:t>
            </a:r>
            <a:endParaRPr lang="es-ES" b="1">
              <a:solidFill>
                <a:schemeClr val="accent2"/>
              </a:solidFill>
              <a:sym typeface="Symbol" pitchFamily="18" charset="2"/>
            </a:endParaRPr>
          </a:p>
        </p:txBody>
      </p:sp>
      <p:sp>
        <p:nvSpPr>
          <p:cNvPr id="213008" name="Rectangle 16"/>
          <p:cNvSpPr>
            <a:spLocks noChangeArrowheads="1"/>
          </p:cNvSpPr>
          <p:nvPr/>
        </p:nvSpPr>
        <p:spPr bwMode="auto">
          <a:xfrm>
            <a:off x="914400" y="228600"/>
            <a:ext cx="7924800" cy="533400"/>
          </a:xfrm>
          <a:prstGeom prst="rect">
            <a:avLst/>
          </a:prstGeom>
          <a:noFill/>
          <a:ln w="9525">
            <a:noFill/>
            <a:miter lim="800000"/>
            <a:headEnd/>
            <a:tailEnd/>
          </a:ln>
          <a:effectLst/>
        </p:spPr>
        <p:txBody>
          <a:bodyPr anchor="ctr"/>
          <a:lstStyle/>
          <a:p>
            <a:pPr>
              <a:spcBef>
                <a:spcPct val="0"/>
              </a:spcBef>
              <a:buClrTx/>
              <a:buFontTx/>
              <a:buNone/>
            </a:pPr>
            <a:r>
              <a:rPr lang="es-ES" sz="3000" smtClean="0">
                <a:solidFill>
                  <a:schemeClr val="accent2"/>
                </a:solidFill>
                <a:effectLst>
                  <a:outerShdw blurRad="38100" dist="38100" dir="2700000" algn="tl">
                    <a:srgbClr val="000000"/>
                  </a:outerShdw>
                </a:effectLst>
                <a:latin typeface="Arial Rounded MT Bold" pitchFamily="34" charset="0"/>
              </a:rPr>
              <a:t>Costeo de Productos a Nivel de Unidad</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6" name="Rectangle 16"/>
          <p:cNvSpPr>
            <a:spLocks noChangeArrowheads="1"/>
          </p:cNvSpPr>
          <p:nvPr/>
        </p:nvSpPr>
        <p:spPr bwMode="auto">
          <a:xfrm>
            <a:off x="1219200" y="1676400"/>
            <a:ext cx="7239000" cy="3600986"/>
          </a:xfrm>
          <a:prstGeom prst="rect">
            <a:avLst/>
          </a:prstGeom>
          <a:noFill/>
          <a:ln w="9525" algn="ctr">
            <a:noFill/>
            <a:miter lim="800000"/>
            <a:headEnd/>
            <a:tailEnd/>
          </a:ln>
          <a:effectLst/>
        </p:spPr>
        <p:txBody>
          <a:bodyPr>
            <a:spAutoFit/>
          </a:bodyPr>
          <a:lstStyle/>
          <a:p>
            <a:pPr algn="ctr">
              <a:spcBef>
                <a:spcPct val="0"/>
              </a:spcBef>
              <a:buClrTx/>
              <a:buFontTx/>
              <a:buNone/>
            </a:pPr>
            <a:r>
              <a:rPr lang="es-ES" sz="2000" b="1" smtClean="0"/>
              <a:t>Suncalc, Inc.</a:t>
            </a:r>
          </a:p>
          <a:p>
            <a:pPr>
              <a:spcBef>
                <a:spcPct val="0"/>
              </a:spcBef>
              <a:buClrTx/>
              <a:buFontTx/>
              <a:buNone/>
            </a:pPr>
            <a:r>
              <a:rPr lang="es-ES" sz="2000" smtClean="0"/>
              <a:t>CIF Presupuestados 				$360,000</a:t>
            </a:r>
          </a:p>
          <a:p>
            <a:pPr>
              <a:spcBef>
                <a:spcPct val="0"/>
              </a:spcBef>
              <a:buClrTx/>
              <a:buFontTx/>
              <a:buNone/>
            </a:pPr>
            <a:r>
              <a:rPr lang="es-ES" sz="2000" smtClean="0"/>
              <a:t>Actividades Presup. (en horas de MOD) 		  120,000</a:t>
            </a:r>
          </a:p>
          <a:p>
            <a:pPr>
              <a:spcBef>
                <a:spcPct val="0"/>
              </a:spcBef>
              <a:buClrTx/>
              <a:buFontTx/>
              <a:buNone/>
            </a:pPr>
            <a:r>
              <a:rPr lang="es-ES" sz="2000" smtClean="0"/>
              <a:t>Actividades Reales (en horas de MOD):</a:t>
            </a:r>
          </a:p>
          <a:p>
            <a:pPr>
              <a:spcBef>
                <a:spcPct val="0"/>
              </a:spcBef>
              <a:buClrTx/>
              <a:buFontTx/>
              <a:buNone/>
            </a:pPr>
            <a:r>
              <a:rPr lang="es-ES" sz="2000" smtClean="0"/>
              <a:t>Calculadora de Bolsillo 			40,000</a:t>
            </a:r>
          </a:p>
          <a:p>
            <a:pPr>
              <a:spcBef>
                <a:spcPct val="0"/>
              </a:spcBef>
              <a:buClrTx/>
              <a:buFontTx/>
              <a:buNone/>
            </a:pPr>
            <a:r>
              <a:rPr lang="es-ES" sz="2000" smtClean="0"/>
              <a:t>Traductor de moneda 			</a:t>
            </a:r>
            <a:r>
              <a:rPr lang="es-ES" sz="2000" u="sng" smtClean="0"/>
              <a:t>60,000</a:t>
            </a:r>
          </a:p>
          <a:p>
            <a:pPr>
              <a:spcBef>
                <a:spcPct val="0"/>
              </a:spcBef>
              <a:buClrTx/>
              <a:buFontTx/>
              <a:buNone/>
            </a:pPr>
            <a:r>
              <a:rPr lang="es-ES" sz="2000" smtClean="0"/>
              <a:t>						  100,000</a:t>
            </a:r>
          </a:p>
          <a:p>
            <a:pPr>
              <a:spcBef>
                <a:spcPct val="0"/>
              </a:spcBef>
              <a:buClrTx/>
              <a:buFontTx/>
              <a:buNone/>
            </a:pPr>
            <a:endParaRPr lang="es-ES" sz="800" smtClean="0"/>
          </a:p>
          <a:p>
            <a:pPr>
              <a:spcBef>
                <a:spcPct val="0"/>
              </a:spcBef>
              <a:buClrTx/>
              <a:buFontTx/>
              <a:buNone/>
            </a:pPr>
            <a:r>
              <a:rPr lang="es-ES" sz="2000" smtClean="0"/>
              <a:t>CIF Real                      				$320,000</a:t>
            </a:r>
          </a:p>
          <a:p>
            <a:pPr>
              <a:spcBef>
                <a:spcPct val="0"/>
              </a:spcBef>
              <a:buClrTx/>
              <a:buFontTx/>
              <a:buNone/>
            </a:pPr>
            <a:r>
              <a:rPr lang="es-ES" sz="2000" smtClean="0"/>
              <a:t>Unidades Producidas:</a:t>
            </a:r>
          </a:p>
          <a:p>
            <a:pPr>
              <a:spcBef>
                <a:spcPct val="0"/>
              </a:spcBef>
              <a:buClrTx/>
              <a:buFontTx/>
              <a:buNone/>
            </a:pPr>
            <a:r>
              <a:rPr lang="es-ES" sz="2000" smtClean="0"/>
              <a:t>Calculadora 					    80,000</a:t>
            </a:r>
          </a:p>
          <a:p>
            <a:pPr>
              <a:spcBef>
                <a:spcPct val="0"/>
              </a:spcBef>
              <a:buClrTx/>
              <a:buFontTx/>
              <a:buNone/>
            </a:pPr>
            <a:r>
              <a:rPr lang="es-ES" sz="2000" smtClean="0"/>
              <a:t>Conversor de Moneda 				    90,000</a:t>
            </a:r>
            <a:endParaRPr lang="es-ES" sz="2000"/>
          </a:p>
        </p:txBody>
      </p:sp>
      <p:sp>
        <p:nvSpPr>
          <p:cNvPr id="215057" name="Text Box 17"/>
          <p:cNvSpPr txBox="1">
            <a:spLocks noChangeArrowheads="1"/>
          </p:cNvSpPr>
          <p:nvPr/>
        </p:nvSpPr>
        <p:spPr bwMode="auto">
          <a:xfrm>
            <a:off x="1371600" y="5486400"/>
            <a:ext cx="6553200" cy="861774"/>
          </a:xfrm>
          <a:prstGeom prst="rect">
            <a:avLst/>
          </a:prstGeom>
          <a:noFill/>
          <a:ln w="9525" algn="ctr">
            <a:noFill/>
            <a:miter lim="800000"/>
            <a:headEnd/>
            <a:tailEnd/>
          </a:ln>
          <a:effectLst/>
        </p:spPr>
        <p:txBody>
          <a:bodyPr>
            <a:spAutoFit/>
          </a:bodyPr>
          <a:lstStyle/>
          <a:p>
            <a:pPr>
              <a:buClrTx/>
              <a:buFontTx/>
              <a:buNone/>
            </a:pPr>
            <a:r>
              <a:rPr lang="es-ES" sz="2000" b="1" smtClean="0">
                <a:solidFill>
                  <a:schemeClr val="accent2"/>
                </a:solidFill>
              </a:rPr>
              <a:t>Tasa de CIF Presupestada      = $360,000 / 120,000 </a:t>
            </a:r>
          </a:p>
          <a:p>
            <a:pPr>
              <a:buClrTx/>
              <a:buFontTx/>
              <a:buNone/>
            </a:pPr>
            <a:r>
              <a:rPr lang="es-ES" sz="2000" b="1" smtClean="0">
                <a:solidFill>
                  <a:schemeClr val="accent2"/>
                </a:solidFill>
              </a:rPr>
              <a:t>                                                   = $3 por hora MOD</a:t>
            </a:r>
            <a:r>
              <a:rPr lang="es-ES" sz="2000" smtClean="0">
                <a:solidFill>
                  <a:schemeClr val="accent2"/>
                </a:solidFill>
              </a:rPr>
              <a:t>                            </a:t>
            </a:r>
            <a:endParaRPr lang="es-ES" sz="2000">
              <a:solidFill>
                <a:schemeClr val="accent2"/>
              </a:solidFill>
            </a:endParaRPr>
          </a:p>
        </p:txBody>
      </p:sp>
      <p:sp>
        <p:nvSpPr>
          <p:cNvPr id="215058" name="AutoShape 18"/>
          <p:cNvSpPr>
            <a:spLocks noChangeArrowheads="1"/>
          </p:cNvSpPr>
          <p:nvPr/>
        </p:nvSpPr>
        <p:spPr bwMode="auto">
          <a:xfrm>
            <a:off x="7924800" y="2057400"/>
            <a:ext cx="914400" cy="228600"/>
          </a:xfrm>
          <a:prstGeom prst="leftArrow">
            <a:avLst>
              <a:gd name="adj1" fmla="val 50000"/>
              <a:gd name="adj2" fmla="val 100000"/>
            </a:avLst>
          </a:prstGeom>
          <a:solidFill>
            <a:schemeClr val="accent2"/>
          </a:solidFill>
          <a:ln w="9525" algn="ctr">
            <a:solidFill>
              <a:schemeClr val="tx1"/>
            </a:solidFill>
            <a:miter lim="800000"/>
            <a:headEnd/>
            <a:tailEnd/>
          </a:ln>
          <a:effectLst/>
        </p:spPr>
        <p:txBody>
          <a:bodyPr wrap="none" anchor="ctr"/>
          <a:lstStyle/>
          <a:p>
            <a:endParaRPr lang="es-ES_tradnl"/>
          </a:p>
        </p:txBody>
      </p:sp>
      <p:sp>
        <p:nvSpPr>
          <p:cNvPr id="215059" name="AutoShape 19"/>
          <p:cNvSpPr>
            <a:spLocks noChangeArrowheads="1"/>
          </p:cNvSpPr>
          <p:nvPr/>
        </p:nvSpPr>
        <p:spPr bwMode="auto">
          <a:xfrm>
            <a:off x="7924800" y="2362200"/>
            <a:ext cx="914400" cy="228600"/>
          </a:xfrm>
          <a:prstGeom prst="leftArrow">
            <a:avLst>
              <a:gd name="adj1" fmla="val 50000"/>
              <a:gd name="adj2" fmla="val 100000"/>
            </a:avLst>
          </a:prstGeom>
          <a:solidFill>
            <a:schemeClr val="accent2"/>
          </a:solidFill>
          <a:ln w="9525" algn="ctr">
            <a:solidFill>
              <a:schemeClr val="tx1"/>
            </a:solidFill>
            <a:miter lim="800000"/>
            <a:headEnd/>
            <a:tailEnd/>
          </a:ln>
          <a:effectLst/>
        </p:spPr>
        <p:txBody>
          <a:bodyPr wrap="none" anchor="ctr"/>
          <a:lstStyle/>
          <a:p>
            <a:endParaRPr lang="es-ES_tradnl"/>
          </a:p>
        </p:txBody>
      </p:sp>
      <p:sp>
        <p:nvSpPr>
          <p:cNvPr id="215061" name="Rectangle 21"/>
          <p:cNvSpPr>
            <a:spLocks noGrp="1" noChangeArrowheads="1"/>
          </p:cNvSpPr>
          <p:nvPr>
            <p:ph type="title"/>
          </p:nvPr>
        </p:nvSpPr>
        <p:spPr>
          <a:xfrm>
            <a:off x="1143000" y="1066800"/>
            <a:ext cx="7010400" cy="381000"/>
          </a:xfrm>
          <a:solidFill>
            <a:schemeClr val="accent2"/>
          </a:solidFill>
          <a:ln>
            <a:solidFill>
              <a:schemeClr val="tx1"/>
            </a:solidFill>
          </a:ln>
          <a:effectLst>
            <a:outerShdw dist="107763" dir="2700000" algn="ctr" rotWithShape="0">
              <a:schemeClr val="tx1"/>
            </a:outerShdw>
          </a:effectLst>
        </p:spPr>
        <p:txBody>
          <a:bodyPr/>
          <a:lstStyle/>
          <a:p>
            <a:pPr algn="ctr"/>
            <a:r>
              <a:rPr lang="en-US" sz="2400" dirty="0" err="1" smtClean="0">
                <a:solidFill>
                  <a:srgbClr val="FFFFFF"/>
                </a:solidFill>
                <a:latin typeface="Arial Rounded MT Bold" pitchFamily="34" charset="0"/>
              </a:rPr>
              <a:t>Asignación</a:t>
            </a:r>
            <a:r>
              <a:rPr lang="en-US" sz="2400" dirty="0" smtClean="0">
                <a:solidFill>
                  <a:srgbClr val="FFFFFF"/>
                </a:solidFill>
                <a:latin typeface="Arial Rounded MT Bold" pitchFamily="34" charset="0"/>
              </a:rPr>
              <a:t> de CIF: </a:t>
            </a:r>
            <a:r>
              <a:rPr lang="en-US" sz="2400" dirty="0" err="1" smtClean="0">
                <a:solidFill>
                  <a:srgbClr val="FFFFFF"/>
                </a:solidFill>
                <a:latin typeface="Arial Rounded MT Bold" pitchFamily="34" charset="0"/>
              </a:rPr>
              <a:t>Tasa</a:t>
            </a:r>
            <a:r>
              <a:rPr lang="en-US" sz="2400" dirty="0" smtClean="0">
                <a:solidFill>
                  <a:srgbClr val="FFFFFF"/>
                </a:solidFill>
                <a:latin typeface="Arial Rounded MT Bold" pitchFamily="34" charset="0"/>
              </a:rPr>
              <a:t> </a:t>
            </a:r>
            <a:r>
              <a:rPr lang="en-US" sz="2400" dirty="0" err="1" smtClean="0">
                <a:solidFill>
                  <a:srgbClr val="FFFFFF"/>
                </a:solidFill>
                <a:latin typeface="Arial Rounded MT Bold" pitchFamily="34" charset="0"/>
              </a:rPr>
              <a:t>Generales</a:t>
            </a:r>
            <a:endParaRPr lang="en-US" sz="2400" dirty="0">
              <a:solidFill>
                <a:srgbClr val="FFFFFF"/>
              </a:solidFill>
              <a:latin typeface="Arial Rounded MT Bold" pitchFamily="34" charset="0"/>
            </a:endParaRPr>
          </a:p>
        </p:txBody>
      </p:sp>
      <p:sp>
        <p:nvSpPr>
          <p:cNvPr id="13" name="Rectangle 16"/>
          <p:cNvSpPr>
            <a:spLocks noChangeArrowheads="1"/>
          </p:cNvSpPr>
          <p:nvPr/>
        </p:nvSpPr>
        <p:spPr bwMode="auto">
          <a:xfrm>
            <a:off x="914400" y="228600"/>
            <a:ext cx="7924800" cy="533400"/>
          </a:xfrm>
          <a:prstGeom prst="rect">
            <a:avLst/>
          </a:prstGeom>
          <a:noFill/>
          <a:ln w="9525">
            <a:noFill/>
            <a:miter lim="800000"/>
            <a:headEnd/>
            <a:tailEnd/>
          </a:ln>
          <a:effectLst/>
        </p:spPr>
        <p:txBody>
          <a:bodyPr anchor="ctr"/>
          <a:lstStyle/>
          <a:p>
            <a:pPr>
              <a:spcBef>
                <a:spcPct val="0"/>
              </a:spcBef>
              <a:buClrTx/>
              <a:buFontTx/>
              <a:buNone/>
            </a:pPr>
            <a:r>
              <a:rPr lang="es-ES" sz="3000" smtClean="0">
                <a:solidFill>
                  <a:schemeClr val="accent2"/>
                </a:solidFill>
                <a:effectLst>
                  <a:outerShdw blurRad="38100" dist="38100" dir="2700000" algn="tl">
                    <a:srgbClr val="000000"/>
                  </a:outerShdw>
                </a:effectLst>
                <a:latin typeface="Arial Rounded MT Bold" pitchFamily="34" charset="0"/>
              </a:rPr>
              <a:t>Costeo de Productos a Nivel de Unidad</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95" name="Rectangle 11"/>
          <p:cNvSpPr>
            <a:spLocks noGrp="1" noChangeArrowheads="1"/>
          </p:cNvSpPr>
          <p:nvPr>
            <p:ph type="title"/>
          </p:nvPr>
        </p:nvSpPr>
        <p:spPr>
          <a:xfrm>
            <a:off x="914400" y="1066800"/>
            <a:ext cx="7543800" cy="381000"/>
          </a:xfrm>
          <a:solidFill>
            <a:schemeClr val="accent2"/>
          </a:solidFill>
          <a:ln>
            <a:solidFill>
              <a:schemeClr val="tx1"/>
            </a:solidFill>
          </a:ln>
          <a:effectLst>
            <a:outerShdw dist="107763" dir="2700000" algn="ctr" rotWithShape="0">
              <a:schemeClr val="tx1"/>
            </a:outerShdw>
          </a:effectLst>
        </p:spPr>
        <p:txBody>
          <a:bodyPr/>
          <a:lstStyle/>
          <a:p>
            <a:pPr algn="ctr"/>
            <a:r>
              <a:rPr lang="es-ES" sz="2400" smtClean="0">
                <a:solidFill>
                  <a:srgbClr val="FFFFFF"/>
                </a:solidFill>
                <a:latin typeface="Arial Rounded MT Bold" pitchFamily="34" charset="0"/>
              </a:rPr>
              <a:t>Costeo Indirecto por Unidad</a:t>
            </a:r>
            <a:endParaRPr lang="es-ES" sz="2400">
              <a:solidFill>
                <a:srgbClr val="FFFFFF"/>
              </a:solidFill>
              <a:latin typeface="Arial Rounded MT Bold" pitchFamily="34" charset="0"/>
            </a:endParaRPr>
          </a:p>
        </p:txBody>
      </p:sp>
      <p:sp>
        <p:nvSpPr>
          <p:cNvPr id="221197" name="Rectangle 13"/>
          <p:cNvSpPr>
            <a:spLocks noChangeArrowheads="1"/>
          </p:cNvSpPr>
          <p:nvPr/>
        </p:nvSpPr>
        <p:spPr bwMode="auto">
          <a:xfrm>
            <a:off x="838200" y="1981200"/>
            <a:ext cx="8305800" cy="2492990"/>
          </a:xfrm>
          <a:prstGeom prst="rect">
            <a:avLst/>
          </a:prstGeom>
          <a:noFill/>
          <a:ln w="9525" algn="ctr">
            <a:noFill/>
            <a:miter lim="800000"/>
            <a:headEnd/>
            <a:tailEnd/>
          </a:ln>
          <a:effectLst/>
        </p:spPr>
        <p:txBody>
          <a:bodyPr>
            <a:spAutoFit/>
          </a:bodyPr>
          <a:lstStyle/>
          <a:p>
            <a:pPr>
              <a:spcBef>
                <a:spcPct val="0"/>
              </a:spcBef>
              <a:buClrTx/>
              <a:buFontTx/>
              <a:buNone/>
            </a:pPr>
            <a:r>
              <a:rPr lang="es-ES" sz="2000" b="1" i="1" dirty="0" smtClean="0"/>
              <a:t>						 </a:t>
            </a:r>
          </a:p>
          <a:p>
            <a:pPr>
              <a:spcBef>
                <a:spcPct val="0"/>
              </a:spcBef>
              <a:buClrTx/>
              <a:buFontTx/>
              <a:buNone/>
            </a:pPr>
            <a:r>
              <a:rPr lang="es-ES" sz="2000" b="1" i="1" dirty="0" smtClean="0"/>
              <a:t>					         Calculadora  </a:t>
            </a:r>
            <a:r>
              <a:rPr lang="es-ES" sz="2000" b="1" i="1" dirty="0" err="1" smtClean="0"/>
              <a:t>Convesor</a:t>
            </a:r>
            <a:r>
              <a:rPr lang="es-ES" sz="800" b="1" i="1" dirty="0" smtClean="0"/>
              <a:t> </a:t>
            </a:r>
          </a:p>
          <a:p>
            <a:pPr>
              <a:spcBef>
                <a:spcPct val="0"/>
              </a:spcBef>
              <a:buClrTx/>
              <a:buFontTx/>
              <a:buNone/>
            </a:pPr>
            <a:endParaRPr lang="es-ES" sz="800" b="1" i="1" dirty="0" smtClean="0"/>
          </a:p>
          <a:p>
            <a:pPr>
              <a:spcBef>
                <a:spcPct val="0"/>
              </a:spcBef>
              <a:buClrTx/>
              <a:buFontTx/>
              <a:buNone/>
            </a:pPr>
            <a:r>
              <a:rPr lang="es-ES" sz="2000" dirty="0" smtClean="0"/>
              <a:t>Unidades Producidas        		   	80,000         90,000</a:t>
            </a:r>
          </a:p>
          <a:p>
            <a:pPr>
              <a:spcBef>
                <a:spcPct val="0"/>
              </a:spcBef>
              <a:buClrTx/>
              <a:buFontTx/>
              <a:buNone/>
            </a:pPr>
            <a:r>
              <a:rPr lang="es-ES" sz="2000" dirty="0" smtClean="0"/>
              <a:t>Horas MOD       			   	40,000 	       60,000</a:t>
            </a:r>
          </a:p>
          <a:p>
            <a:pPr>
              <a:spcBef>
                <a:spcPct val="0"/>
              </a:spcBef>
              <a:buClrTx/>
              <a:buFontTx/>
              <a:buNone/>
            </a:pPr>
            <a:r>
              <a:rPr lang="es-ES" sz="2000" dirty="0" smtClean="0"/>
              <a:t>CIF aplicados ($3  Hora MOD)                          $120,000     $180,000</a:t>
            </a:r>
          </a:p>
          <a:p>
            <a:pPr>
              <a:spcBef>
                <a:spcPct val="0"/>
              </a:spcBef>
              <a:buClrTx/>
              <a:buFontTx/>
              <a:buNone/>
            </a:pPr>
            <a:r>
              <a:rPr lang="es-ES" sz="2000" b="1" dirty="0" smtClean="0">
                <a:solidFill>
                  <a:schemeClr val="accent2"/>
                </a:solidFill>
              </a:rPr>
              <a:t>CIF por unidad* 				  $1.50 	         $2.00</a:t>
            </a:r>
          </a:p>
          <a:p>
            <a:pPr>
              <a:spcBef>
                <a:spcPct val="0"/>
              </a:spcBef>
              <a:buClrTx/>
              <a:buFontTx/>
              <a:buNone/>
            </a:pPr>
            <a:endParaRPr lang="es-ES" sz="1400" b="1" dirty="0" smtClean="0">
              <a:solidFill>
                <a:schemeClr val="accent2"/>
              </a:solidFill>
            </a:endParaRPr>
          </a:p>
          <a:p>
            <a:pPr>
              <a:spcBef>
                <a:spcPct val="0"/>
              </a:spcBef>
              <a:buClrTx/>
              <a:buFontTx/>
              <a:buNone/>
            </a:pPr>
            <a:r>
              <a:rPr lang="es-ES" sz="1400" dirty="0" smtClean="0"/>
              <a:t>*CIF aplicado/Unidades Producidas.</a:t>
            </a:r>
            <a:endParaRPr lang="es-ES" sz="1400" dirty="0"/>
          </a:p>
        </p:txBody>
      </p:sp>
      <p:pic>
        <p:nvPicPr>
          <p:cNvPr id="221199" name="Picture 15" descr="j0230249"/>
          <p:cNvPicPr>
            <a:picLocks noChangeAspect="1" noChangeArrowheads="1"/>
          </p:cNvPicPr>
          <p:nvPr/>
        </p:nvPicPr>
        <p:blipFill>
          <a:blip r:embed="rId3" cstate="print"/>
          <a:srcRect/>
          <a:stretch>
            <a:fillRect/>
          </a:stretch>
        </p:blipFill>
        <p:spPr bwMode="auto">
          <a:xfrm>
            <a:off x="2590800" y="4572000"/>
            <a:ext cx="2362200" cy="1711325"/>
          </a:xfrm>
          <a:prstGeom prst="rect">
            <a:avLst/>
          </a:prstGeom>
          <a:noFill/>
        </p:spPr>
      </p:pic>
      <p:pic>
        <p:nvPicPr>
          <p:cNvPr id="221202" name="Picture 18" descr="j0299559"/>
          <p:cNvPicPr>
            <a:picLocks noChangeAspect="1" noChangeArrowheads="1"/>
          </p:cNvPicPr>
          <p:nvPr/>
        </p:nvPicPr>
        <p:blipFill>
          <a:blip r:embed="rId4" cstate="print"/>
          <a:srcRect/>
          <a:stretch>
            <a:fillRect/>
          </a:stretch>
        </p:blipFill>
        <p:spPr bwMode="auto">
          <a:xfrm>
            <a:off x="5791200" y="4419600"/>
            <a:ext cx="1416050" cy="1827213"/>
          </a:xfrm>
          <a:prstGeom prst="rect">
            <a:avLst/>
          </a:prstGeom>
          <a:noFill/>
        </p:spPr>
      </p:pic>
      <p:sp>
        <p:nvSpPr>
          <p:cNvPr id="12" name="Rectangle 16"/>
          <p:cNvSpPr>
            <a:spLocks noChangeArrowheads="1"/>
          </p:cNvSpPr>
          <p:nvPr/>
        </p:nvSpPr>
        <p:spPr bwMode="auto">
          <a:xfrm>
            <a:off x="914400" y="228600"/>
            <a:ext cx="7924800" cy="533400"/>
          </a:xfrm>
          <a:prstGeom prst="rect">
            <a:avLst/>
          </a:prstGeom>
          <a:noFill/>
          <a:ln w="9525">
            <a:noFill/>
            <a:miter lim="800000"/>
            <a:headEnd/>
            <a:tailEnd/>
          </a:ln>
          <a:effectLst/>
        </p:spPr>
        <p:txBody>
          <a:bodyPr anchor="ctr"/>
          <a:lstStyle/>
          <a:p>
            <a:pPr>
              <a:spcBef>
                <a:spcPct val="0"/>
              </a:spcBef>
              <a:buClrTx/>
              <a:buFontTx/>
              <a:buNone/>
            </a:pPr>
            <a:r>
              <a:rPr lang="en-US" sz="3000" dirty="0" err="1" smtClean="0">
                <a:solidFill>
                  <a:schemeClr val="accent2"/>
                </a:solidFill>
                <a:effectLst>
                  <a:outerShdw blurRad="38100" dist="38100" dir="2700000" algn="tl">
                    <a:srgbClr val="000000"/>
                  </a:outerShdw>
                </a:effectLst>
                <a:latin typeface="Arial Rounded MT Bold" pitchFamily="34" charset="0"/>
              </a:rPr>
              <a:t>Costeo</a:t>
            </a:r>
            <a:r>
              <a:rPr lang="en-US" sz="3000" dirty="0" smtClean="0">
                <a:solidFill>
                  <a:schemeClr val="accent2"/>
                </a:solidFill>
                <a:effectLst>
                  <a:outerShdw blurRad="38100" dist="38100" dir="2700000" algn="tl">
                    <a:srgbClr val="000000"/>
                  </a:outerShdw>
                </a:effectLst>
                <a:latin typeface="Arial Rounded MT Bold" pitchFamily="34" charset="0"/>
              </a:rPr>
              <a:t> de </a:t>
            </a:r>
            <a:r>
              <a:rPr lang="en-US" sz="3000" dirty="0" err="1" smtClean="0">
                <a:solidFill>
                  <a:schemeClr val="accent2"/>
                </a:solidFill>
                <a:effectLst>
                  <a:outerShdw blurRad="38100" dist="38100" dir="2700000" algn="tl">
                    <a:srgbClr val="000000"/>
                  </a:outerShdw>
                </a:effectLst>
                <a:latin typeface="Arial Rounded MT Bold" pitchFamily="34" charset="0"/>
              </a:rPr>
              <a:t>Productos</a:t>
            </a:r>
            <a:r>
              <a:rPr lang="en-US" sz="3000" dirty="0" smtClean="0">
                <a:solidFill>
                  <a:schemeClr val="accent2"/>
                </a:solidFill>
                <a:effectLst>
                  <a:outerShdw blurRad="38100" dist="38100" dir="2700000" algn="tl">
                    <a:srgbClr val="000000"/>
                  </a:outerShdw>
                </a:effectLst>
                <a:latin typeface="Arial Rounded MT Bold" pitchFamily="34" charset="0"/>
              </a:rPr>
              <a:t> a </a:t>
            </a:r>
            <a:r>
              <a:rPr lang="en-US" sz="3000" dirty="0" err="1" smtClean="0">
                <a:solidFill>
                  <a:schemeClr val="accent2"/>
                </a:solidFill>
                <a:effectLst>
                  <a:outerShdw blurRad="38100" dist="38100" dir="2700000" algn="tl">
                    <a:srgbClr val="000000"/>
                  </a:outerShdw>
                </a:effectLst>
                <a:latin typeface="Arial Rounded MT Bold" pitchFamily="34" charset="0"/>
              </a:rPr>
              <a:t>Nivel</a:t>
            </a:r>
            <a:r>
              <a:rPr lang="en-US" sz="3000" dirty="0" smtClean="0">
                <a:solidFill>
                  <a:schemeClr val="accent2"/>
                </a:solidFill>
                <a:effectLst>
                  <a:outerShdw blurRad="38100" dist="38100" dir="2700000" algn="tl">
                    <a:srgbClr val="000000"/>
                  </a:outerShdw>
                </a:effectLst>
                <a:latin typeface="Arial Rounded MT Bold" pitchFamily="34" charset="0"/>
              </a:rPr>
              <a:t> de </a:t>
            </a:r>
            <a:r>
              <a:rPr lang="en-US" sz="3000" dirty="0" err="1" smtClean="0">
                <a:solidFill>
                  <a:schemeClr val="accent2"/>
                </a:solidFill>
                <a:effectLst>
                  <a:outerShdw blurRad="38100" dist="38100" dir="2700000" algn="tl">
                    <a:srgbClr val="000000"/>
                  </a:outerShdw>
                </a:effectLst>
                <a:latin typeface="Arial Rounded MT Bold" pitchFamily="34" charset="0"/>
              </a:rPr>
              <a:t>Unidad</a:t>
            </a:r>
            <a:endParaRPr lang="en-US" sz="3000" dirty="0" smtClean="0">
              <a:solidFill>
                <a:schemeClr val="accent2"/>
              </a:solidFill>
              <a:effectLst>
                <a:outerShdw blurRad="38100" dist="38100" dir="2700000" algn="tl">
                  <a:srgbClr val="000000"/>
                </a:outerShdw>
              </a:effectLst>
              <a:latin typeface="Arial Rounded MT Bold" pitchFamily="34" charset="0"/>
            </a:endParaRPr>
          </a:p>
        </p:txBody>
      </p:sp>
      <p:sp>
        <p:nvSpPr>
          <p:cNvPr id="8" name="7 CuadroTexto"/>
          <p:cNvSpPr txBox="1"/>
          <p:nvPr/>
        </p:nvSpPr>
        <p:spPr>
          <a:xfrm>
            <a:off x="990600" y="1752600"/>
            <a:ext cx="2675156" cy="461665"/>
          </a:xfrm>
          <a:prstGeom prst="rect">
            <a:avLst/>
          </a:prstGeom>
          <a:noFill/>
        </p:spPr>
        <p:txBody>
          <a:bodyPr wrap="none" rtlCol="0">
            <a:spAutoFit/>
          </a:bodyPr>
          <a:lstStyle/>
          <a:p>
            <a:r>
              <a:rPr lang="es-ES" dirty="0" smtClean="0">
                <a:latin typeface="Arial Rounded MT Bold" pitchFamily="34" charset="0"/>
              </a:rPr>
              <a:t>Tasas Generales</a:t>
            </a:r>
            <a:endParaRPr lang="es-AR"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6" name="Rectangle 8"/>
          <p:cNvSpPr>
            <a:spLocks noGrp="1" noChangeArrowheads="1"/>
          </p:cNvSpPr>
          <p:nvPr>
            <p:ph type="title"/>
          </p:nvPr>
        </p:nvSpPr>
        <p:spPr>
          <a:xfrm>
            <a:off x="914400" y="1066800"/>
            <a:ext cx="7543800" cy="381000"/>
          </a:xfrm>
          <a:solidFill>
            <a:schemeClr val="accent2"/>
          </a:solidFill>
          <a:ln>
            <a:solidFill>
              <a:schemeClr val="tx1"/>
            </a:solidFill>
          </a:ln>
          <a:effectLst>
            <a:outerShdw dist="107763" dir="2700000" algn="ctr" rotWithShape="0">
              <a:schemeClr val="tx1"/>
            </a:outerShdw>
          </a:effectLst>
        </p:spPr>
        <p:txBody>
          <a:bodyPr/>
          <a:lstStyle/>
          <a:p>
            <a:pPr algn="ctr"/>
            <a:r>
              <a:rPr lang="es-ES" sz="2400" smtClean="0">
                <a:solidFill>
                  <a:srgbClr val="FFFFFF"/>
                </a:solidFill>
                <a:latin typeface="Arial Rounded MT Bold" pitchFamily="34" charset="0"/>
              </a:rPr>
              <a:t>Variación de Indirectos</a:t>
            </a:r>
            <a:endParaRPr lang="es-ES" sz="2400">
              <a:solidFill>
                <a:srgbClr val="FFFFFF"/>
              </a:solidFill>
              <a:latin typeface="Arial Rounded MT Bold" pitchFamily="34" charset="0"/>
            </a:endParaRPr>
          </a:p>
        </p:txBody>
      </p:sp>
      <p:sp>
        <p:nvSpPr>
          <p:cNvPr id="217098" name="Text Box 10"/>
          <p:cNvSpPr txBox="1">
            <a:spLocks noChangeArrowheads="1"/>
          </p:cNvSpPr>
          <p:nvPr/>
        </p:nvSpPr>
        <p:spPr bwMode="auto">
          <a:xfrm>
            <a:off x="1295400" y="1600200"/>
            <a:ext cx="6934200" cy="830997"/>
          </a:xfrm>
          <a:prstGeom prst="rect">
            <a:avLst/>
          </a:prstGeom>
          <a:noFill/>
          <a:ln w="9525" algn="ctr">
            <a:noFill/>
            <a:miter lim="800000"/>
            <a:headEnd/>
            <a:tailEnd/>
          </a:ln>
          <a:effectLst/>
        </p:spPr>
        <p:txBody>
          <a:bodyPr>
            <a:spAutoFit/>
          </a:bodyPr>
          <a:lstStyle/>
          <a:p>
            <a:pPr algn="ctr">
              <a:buClrTx/>
              <a:buFontTx/>
              <a:buNone/>
            </a:pPr>
            <a:r>
              <a:rPr lang="es-ES" dirty="0" smtClean="0"/>
              <a:t>La diferencia entre los CIF reales y los aplicados es una </a:t>
            </a:r>
            <a:r>
              <a:rPr lang="es-ES" b="1" dirty="0" smtClean="0">
                <a:solidFill>
                  <a:schemeClr val="accent2"/>
                </a:solidFill>
              </a:rPr>
              <a:t>Variación de costos indirectos.</a:t>
            </a:r>
            <a:endParaRPr lang="es-ES" dirty="0"/>
          </a:p>
        </p:txBody>
      </p:sp>
      <p:sp>
        <p:nvSpPr>
          <p:cNvPr id="217099" name="Text Box 11"/>
          <p:cNvSpPr txBox="1">
            <a:spLocks noChangeArrowheads="1"/>
          </p:cNvSpPr>
          <p:nvPr/>
        </p:nvSpPr>
        <p:spPr bwMode="auto">
          <a:xfrm>
            <a:off x="1752600" y="2759075"/>
            <a:ext cx="6019800" cy="830997"/>
          </a:xfrm>
          <a:prstGeom prst="rect">
            <a:avLst/>
          </a:prstGeom>
          <a:noFill/>
          <a:ln w="9525" algn="ctr">
            <a:noFill/>
            <a:miter lim="800000"/>
            <a:headEnd/>
            <a:tailEnd/>
          </a:ln>
          <a:effectLst/>
        </p:spPr>
        <p:txBody>
          <a:bodyPr>
            <a:spAutoFit/>
          </a:bodyPr>
          <a:lstStyle/>
          <a:p>
            <a:pPr algn="ctr">
              <a:buClrTx/>
              <a:buFontTx/>
              <a:buNone/>
            </a:pPr>
            <a:r>
              <a:rPr lang="es-ES" b="1" dirty="0" smtClean="0">
                <a:solidFill>
                  <a:schemeClr val="accent2"/>
                </a:solidFill>
              </a:rPr>
              <a:t>Si los CIF reales &gt; CIF aplicados: </a:t>
            </a:r>
            <a:r>
              <a:rPr lang="es-ES" b="1" u="sng" dirty="0" err="1" smtClean="0">
                <a:solidFill>
                  <a:schemeClr val="accent2"/>
                </a:solidFill>
              </a:rPr>
              <a:t>subaplicación</a:t>
            </a:r>
            <a:r>
              <a:rPr lang="es-ES" b="1" dirty="0" smtClean="0">
                <a:solidFill>
                  <a:schemeClr val="accent2"/>
                </a:solidFill>
              </a:rPr>
              <a:t> de Indirectos</a:t>
            </a:r>
            <a:endParaRPr lang="es-ES" b="1" dirty="0">
              <a:solidFill>
                <a:schemeClr val="accent2"/>
              </a:solidFill>
            </a:endParaRPr>
          </a:p>
        </p:txBody>
      </p:sp>
      <p:pic>
        <p:nvPicPr>
          <p:cNvPr id="217101" name="Picture 13" descr="j0283749"/>
          <p:cNvPicPr>
            <a:picLocks noChangeAspect="1" noChangeArrowheads="1" noCrop="1"/>
          </p:cNvPicPr>
          <p:nvPr/>
        </p:nvPicPr>
        <p:blipFill>
          <a:blip r:embed="rId3" cstate="print"/>
          <a:srcRect/>
          <a:stretch>
            <a:fillRect/>
          </a:stretch>
        </p:blipFill>
        <p:spPr bwMode="auto">
          <a:xfrm>
            <a:off x="6248400" y="4554538"/>
            <a:ext cx="2514600" cy="1922462"/>
          </a:xfrm>
          <a:prstGeom prst="rect">
            <a:avLst/>
          </a:prstGeom>
          <a:noFill/>
        </p:spPr>
      </p:pic>
      <p:sp>
        <p:nvSpPr>
          <p:cNvPr id="217102" name="Text Box 14"/>
          <p:cNvSpPr txBox="1">
            <a:spLocks noChangeArrowheads="1"/>
          </p:cNvSpPr>
          <p:nvPr/>
        </p:nvSpPr>
        <p:spPr bwMode="auto">
          <a:xfrm>
            <a:off x="762000" y="4572000"/>
            <a:ext cx="5181600" cy="1938992"/>
          </a:xfrm>
          <a:prstGeom prst="rect">
            <a:avLst/>
          </a:prstGeom>
          <a:solidFill>
            <a:srgbClr val="8BB793"/>
          </a:solidFill>
          <a:ln w="9525" algn="ctr">
            <a:noFill/>
            <a:miter lim="800000"/>
            <a:headEnd/>
            <a:tailEnd/>
          </a:ln>
          <a:effectLst/>
        </p:spPr>
        <p:txBody>
          <a:bodyPr>
            <a:spAutoFit/>
          </a:bodyPr>
          <a:lstStyle/>
          <a:p>
            <a:pPr>
              <a:buClrTx/>
              <a:buFontTx/>
              <a:buNone/>
            </a:pPr>
            <a:r>
              <a:rPr lang="es-ES" sz="2000" smtClean="0"/>
              <a:t>Eliminación de la Variación:  </a:t>
            </a:r>
            <a:endParaRPr lang="es-ES" sz="800" smtClean="0"/>
          </a:p>
          <a:p>
            <a:pPr>
              <a:buClrTx/>
              <a:buFontTx/>
              <a:buNone/>
            </a:pPr>
            <a:r>
              <a:rPr lang="es-ES" sz="2000" smtClean="0"/>
              <a:t>Si es insignificante,  se asigna al costo de venta (gasto).</a:t>
            </a:r>
            <a:endParaRPr lang="es-ES" sz="800" smtClean="0"/>
          </a:p>
          <a:p>
            <a:pPr>
              <a:buClrTx/>
              <a:buFontTx/>
              <a:buNone/>
            </a:pPr>
            <a:r>
              <a:rPr lang="es-ES" sz="2000" smtClean="0"/>
              <a:t>Sino, se asigna entre el inventario (activo) y el costo de venta (gasto).</a:t>
            </a:r>
            <a:endParaRPr lang="es-ES" sz="2000"/>
          </a:p>
        </p:txBody>
      </p:sp>
      <p:sp>
        <p:nvSpPr>
          <p:cNvPr id="15" name="Rectangle 16"/>
          <p:cNvSpPr>
            <a:spLocks noChangeArrowheads="1"/>
          </p:cNvSpPr>
          <p:nvPr/>
        </p:nvSpPr>
        <p:spPr bwMode="auto">
          <a:xfrm>
            <a:off x="914400" y="228600"/>
            <a:ext cx="7924800" cy="533400"/>
          </a:xfrm>
          <a:prstGeom prst="rect">
            <a:avLst/>
          </a:prstGeom>
          <a:noFill/>
          <a:ln w="9525">
            <a:noFill/>
            <a:miter lim="800000"/>
            <a:headEnd/>
            <a:tailEnd/>
          </a:ln>
          <a:effectLst/>
        </p:spPr>
        <p:txBody>
          <a:bodyPr anchor="ctr"/>
          <a:lstStyle/>
          <a:p>
            <a:pPr>
              <a:spcBef>
                <a:spcPct val="0"/>
              </a:spcBef>
              <a:buClrTx/>
              <a:buFontTx/>
              <a:buNone/>
            </a:pPr>
            <a:r>
              <a:rPr lang="es-ES" sz="3000" smtClean="0">
                <a:solidFill>
                  <a:schemeClr val="accent2"/>
                </a:solidFill>
                <a:effectLst>
                  <a:outerShdw blurRad="38100" dist="38100" dir="2700000" algn="tl">
                    <a:srgbClr val="000000"/>
                  </a:outerShdw>
                </a:effectLst>
                <a:latin typeface="Arial Rounded MT Bold" pitchFamily="34" charset="0"/>
              </a:rPr>
              <a:t>Costeo de Productos a Nivel de Unidad</a:t>
            </a:r>
          </a:p>
        </p:txBody>
      </p:sp>
      <p:sp>
        <p:nvSpPr>
          <p:cNvPr id="16" name="Text Box 11"/>
          <p:cNvSpPr txBox="1">
            <a:spLocks noChangeArrowheads="1"/>
          </p:cNvSpPr>
          <p:nvPr/>
        </p:nvSpPr>
        <p:spPr bwMode="auto">
          <a:xfrm>
            <a:off x="1752600" y="3588603"/>
            <a:ext cx="6019800" cy="830997"/>
          </a:xfrm>
          <a:prstGeom prst="rect">
            <a:avLst/>
          </a:prstGeom>
          <a:noFill/>
          <a:ln w="9525" algn="ctr">
            <a:noFill/>
            <a:miter lim="800000"/>
            <a:headEnd/>
            <a:tailEnd/>
          </a:ln>
          <a:effectLst/>
        </p:spPr>
        <p:txBody>
          <a:bodyPr>
            <a:spAutoFit/>
          </a:bodyPr>
          <a:lstStyle/>
          <a:p>
            <a:pPr algn="ctr">
              <a:buClrTx/>
              <a:buFontTx/>
              <a:buNone/>
            </a:pPr>
            <a:r>
              <a:rPr lang="es-ES" b="1" dirty="0" smtClean="0">
                <a:solidFill>
                  <a:schemeClr val="accent2"/>
                </a:solidFill>
              </a:rPr>
              <a:t>Si los CIF reales &lt; CIF aplicados: </a:t>
            </a:r>
            <a:r>
              <a:rPr lang="es-ES" b="1" u="sng" dirty="0" err="1" smtClean="0">
                <a:solidFill>
                  <a:schemeClr val="accent2"/>
                </a:solidFill>
              </a:rPr>
              <a:t>sobreaplicación</a:t>
            </a:r>
            <a:r>
              <a:rPr lang="es-ES" b="1" dirty="0" smtClean="0">
                <a:solidFill>
                  <a:schemeClr val="accent2"/>
                </a:solidFill>
              </a:rPr>
              <a:t> de Indirectos</a:t>
            </a:r>
            <a:endParaRPr lang="es-ES" b="1" dirty="0">
              <a:solidFill>
                <a:schemeClr val="accent2"/>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255" name="Object 119"/>
          <p:cNvGraphicFramePr>
            <a:graphicFrameLocks noChangeAspect="1"/>
          </p:cNvGraphicFramePr>
          <p:nvPr/>
        </p:nvGraphicFramePr>
        <p:xfrm>
          <a:off x="1065213" y="1528763"/>
          <a:ext cx="6905625" cy="3889375"/>
        </p:xfrm>
        <a:graphic>
          <a:graphicData uri="http://schemas.openxmlformats.org/presentationml/2006/ole">
            <p:oleObj spid="_x0000_s219255" name="Worksheet" r:id="rId4" imgW="6801031" imgH="3848100" progId="Excel.Sheet.8">
              <p:embed/>
            </p:oleObj>
          </a:graphicData>
        </a:graphic>
      </p:graphicFrame>
      <p:sp>
        <p:nvSpPr>
          <p:cNvPr id="219256" name="Rectangle 120"/>
          <p:cNvSpPr>
            <a:spLocks noGrp="1" noChangeArrowheads="1"/>
          </p:cNvSpPr>
          <p:nvPr>
            <p:ph type="title"/>
          </p:nvPr>
        </p:nvSpPr>
        <p:spPr>
          <a:xfrm>
            <a:off x="914400" y="1066800"/>
            <a:ext cx="7543800" cy="381000"/>
          </a:xfrm>
          <a:solidFill>
            <a:schemeClr val="accent2"/>
          </a:solidFill>
          <a:ln>
            <a:solidFill>
              <a:schemeClr val="tx1"/>
            </a:solidFill>
          </a:ln>
          <a:effectLst>
            <a:outerShdw dist="107763" dir="2700000" algn="ctr" rotWithShape="0">
              <a:schemeClr val="tx1"/>
            </a:outerShdw>
          </a:effectLst>
        </p:spPr>
        <p:txBody>
          <a:bodyPr/>
          <a:lstStyle/>
          <a:p>
            <a:pPr algn="ctr"/>
            <a:r>
              <a:rPr lang="es-ES" sz="2400" dirty="0" smtClean="0">
                <a:solidFill>
                  <a:srgbClr val="FFFFFF"/>
                </a:solidFill>
                <a:latin typeface="Arial Rounded MT Bold" pitchFamily="34" charset="0"/>
              </a:rPr>
              <a:t>Asignación de CIF: Tasas Departamentales</a:t>
            </a:r>
            <a:endParaRPr lang="es-ES" sz="2400" dirty="0">
              <a:solidFill>
                <a:srgbClr val="FFFFFF"/>
              </a:solidFill>
              <a:latin typeface="Arial Rounded MT Bold" pitchFamily="34" charset="0"/>
            </a:endParaRPr>
          </a:p>
        </p:txBody>
      </p:sp>
      <p:sp>
        <p:nvSpPr>
          <p:cNvPr id="219257" name="Text Box 121"/>
          <p:cNvSpPr txBox="1">
            <a:spLocks noChangeArrowheads="1"/>
          </p:cNvSpPr>
          <p:nvPr/>
        </p:nvSpPr>
        <p:spPr bwMode="auto">
          <a:xfrm>
            <a:off x="228600" y="5334000"/>
            <a:ext cx="2590800" cy="396875"/>
          </a:xfrm>
          <a:prstGeom prst="rect">
            <a:avLst/>
          </a:prstGeom>
          <a:noFill/>
          <a:ln w="9525" algn="ctr">
            <a:noFill/>
            <a:miter lim="800000"/>
            <a:headEnd/>
            <a:tailEnd/>
          </a:ln>
          <a:effectLst/>
        </p:spPr>
        <p:txBody>
          <a:bodyPr>
            <a:spAutoFit/>
          </a:bodyPr>
          <a:lstStyle/>
          <a:p>
            <a:pPr algn="r">
              <a:buClrTx/>
              <a:buFontTx/>
              <a:buNone/>
            </a:pPr>
            <a:r>
              <a:rPr lang="es-ES" sz="2000" b="1" smtClean="0">
                <a:solidFill>
                  <a:schemeClr val="accent2"/>
                </a:solidFill>
              </a:rPr>
              <a:t>Tasa Fabricación=</a:t>
            </a:r>
            <a:endParaRPr lang="es-ES" sz="2000" b="1">
              <a:solidFill>
                <a:schemeClr val="accent2"/>
              </a:solidFill>
            </a:endParaRPr>
          </a:p>
        </p:txBody>
      </p:sp>
      <p:sp>
        <p:nvSpPr>
          <p:cNvPr id="219258" name="Text Box 122"/>
          <p:cNvSpPr txBox="1">
            <a:spLocks noChangeArrowheads="1"/>
          </p:cNvSpPr>
          <p:nvPr/>
        </p:nvSpPr>
        <p:spPr bwMode="auto">
          <a:xfrm>
            <a:off x="4343400" y="5334000"/>
            <a:ext cx="2514600" cy="400110"/>
          </a:xfrm>
          <a:prstGeom prst="rect">
            <a:avLst/>
          </a:prstGeom>
          <a:noFill/>
          <a:ln w="9525" algn="ctr">
            <a:noFill/>
            <a:miter lim="800000"/>
            <a:headEnd/>
            <a:tailEnd/>
          </a:ln>
          <a:effectLst/>
        </p:spPr>
        <p:txBody>
          <a:bodyPr wrap="square">
            <a:spAutoFit/>
          </a:bodyPr>
          <a:lstStyle/>
          <a:p>
            <a:pPr algn="r">
              <a:buClrTx/>
              <a:buFontTx/>
              <a:buNone/>
            </a:pPr>
            <a:r>
              <a:rPr lang="es-ES" sz="2000" b="1" smtClean="0">
                <a:solidFill>
                  <a:schemeClr val="accent2"/>
                </a:solidFill>
              </a:rPr>
              <a:t>Tasa Ensamblaje =</a:t>
            </a:r>
            <a:endParaRPr lang="es-ES" sz="2000" b="1">
              <a:solidFill>
                <a:schemeClr val="accent2"/>
              </a:solidFill>
            </a:endParaRPr>
          </a:p>
        </p:txBody>
      </p:sp>
      <p:sp>
        <p:nvSpPr>
          <p:cNvPr id="219260" name="Text Box 124"/>
          <p:cNvSpPr txBox="1">
            <a:spLocks noChangeArrowheads="1"/>
          </p:cNvSpPr>
          <p:nvPr/>
        </p:nvSpPr>
        <p:spPr bwMode="auto">
          <a:xfrm>
            <a:off x="2895600" y="5181600"/>
            <a:ext cx="1295400" cy="701675"/>
          </a:xfrm>
          <a:prstGeom prst="rect">
            <a:avLst/>
          </a:prstGeom>
          <a:noFill/>
          <a:ln w="9525" algn="ctr">
            <a:noFill/>
            <a:miter lim="800000"/>
            <a:headEnd/>
            <a:tailEnd/>
          </a:ln>
          <a:effectLst/>
        </p:spPr>
        <p:txBody>
          <a:bodyPr>
            <a:spAutoFit/>
          </a:bodyPr>
          <a:lstStyle/>
          <a:p>
            <a:pPr algn="ctr">
              <a:buClrTx/>
              <a:buFontTx/>
              <a:buNone/>
            </a:pPr>
            <a:r>
              <a:rPr lang="en-US" sz="2000" b="1" u="sng">
                <a:solidFill>
                  <a:schemeClr val="accent2"/>
                </a:solidFill>
              </a:rPr>
              <a:t>$280,000</a:t>
            </a:r>
            <a:r>
              <a:rPr lang="en-US" sz="2000" b="1">
                <a:solidFill>
                  <a:schemeClr val="accent2"/>
                </a:solidFill>
              </a:rPr>
              <a:t> 20,000</a:t>
            </a:r>
            <a:endParaRPr lang="en-US" sz="2000" b="1" u="sng">
              <a:solidFill>
                <a:schemeClr val="accent2"/>
              </a:solidFill>
            </a:endParaRPr>
          </a:p>
        </p:txBody>
      </p:sp>
      <p:sp>
        <p:nvSpPr>
          <p:cNvPr id="219261" name="Text Box 125"/>
          <p:cNvSpPr txBox="1">
            <a:spLocks noChangeArrowheads="1"/>
          </p:cNvSpPr>
          <p:nvPr/>
        </p:nvSpPr>
        <p:spPr bwMode="auto">
          <a:xfrm>
            <a:off x="2438400" y="5943600"/>
            <a:ext cx="2057400" cy="400110"/>
          </a:xfrm>
          <a:prstGeom prst="rect">
            <a:avLst/>
          </a:prstGeom>
          <a:noFill/>
          <a:ln w="9525" algn="ctr">
            <a:noFill/>
            <a:miter lim="800000"/>
            <a:headEnd/>
            <a:tailEnd/>
          </a:ln>
          <a:effectLst/>
        </p:spPr>
        <p:txBody>
          <a:bodyPr wrap="square">
            <a:spAutoFit/>
          </a:bodyPr>
          <a:lstStyle/>
          <a:p>
            <a:pPr>
              <a:buClrTx/>
              <a:buFontTx/>
              <a:buNone/>
            </a:pPr>
            <a:r>
              <a:rPr lang="en-US" sz="2000" b="1" dirty="0">
                <a:solidFill>
                  <a:schemeClr val="accent2"/>
                </a:solidFill>
              </a:rPr>
              <a:t>=  $14 </a:t>
            </a:r>
            <a:r>
              <a:rPr lang="en-US" sz="2000" b="1" dirty="0" err="1" smtClean="0">
                <a:solidFill>
                  <a:schemeClr val="accent2"/>
                </a:solidFill>
              </a:rPr>
              <a:t>por</a:t>
            </a:r>
            <a:r>
              <a:rPr lang="en-US" sz="2000" b="1" dirty="0" smtClean="0">
                <a:solidFill>
                  <a:schemeClr val="accent2"/>
                </a:solidFill>
              </a:rPr>
              <a:t> HM</a:t>
            </a:r>
            <a:endParaRPr lang="en-US" sz="2000" b="1" dirty="0">
              <a:solidFill>
                <a:schemeClr val="accent2"/>
              </a:solidFill>
            </a:endParaRPr>
          </a:p>
        </p:txBody>
      </p:sp>
      <p:sp>
        <p:nvSpPr>
          <p:cNvPr id="219262" name="Text Box 126"/>
          <p:cNvSpPr txBox="1">
            <a:spLocks noChangeArrowheads="1"/>
          </p:cNvSpPr>
          <p:nvPr/>
        </p:nvSpPr>
        <p:spPr bwMode="auto">
          <a:xfrm>
            <a:off x="6553200" y="5943600"/>
            <a:ext cx="2286000" cy="400110"/>
          </a:xfrm>
          <a:prstGeom prst="rect">
            <a:avLst/>
          </a:prstGeom>
          <a:noFill/>
          <a:ln w="9525" algn="ctr">
            <a:noFill/>
            <a:miter lim="800000"/>
            <a:headEnd/>
            <a:tailEnd/>
          </a:ln>
          <a:effectLst/>
        </p:spPr>
        <p:txBody>
          <a:bodyPr wrap="square">
            <a:spAutoFit/>
          </a:bodyPr>
          <a:lstStyle/>
          <a:p>
            <a:pPr>
              <a:buClrTx/>
              <a:buFontTx/>
              <a:buNone/>
            </a:pPr>
            <a:r>
              <a:rPr lang="en-US" sz="2000" b="1" dirty="0">
                <a:solidFill>
                  <a:schemeClr val="accent2"/>
                </a:solidFill>
              </a:rPr>
              <a:t>=  $1 per </a:t>
            </a:r>
            <a:r>
              <a:rPr lang="en-US" sz="2000" b="1" dirty="0" smtClean="0">
                <a:solidFill>
                  <a:schemeClr val="accent2"/>
                </a:solidFill>
              </a:rPr>
              <a:t>HMOD</a:t>
            </a:r>
            <a:endParaRPr lang="en-US" sz="2000" b="1" dirty="0">
              <a:solidFill>
                <a:schemeClr val="accent2"/>
              </a:solidFill>
            </a:endParaRPr>
          </a:p>
        </p:txBody>
      </p:sp>
      <p:sp>
        <p:nvSpPr>
          <p:cNvPr id="219264" name="Text Box 128"/>
          <p:cNvSpPr txBox="1">
            <a:spLocks noChangeArrowheads="1"/>
          </p:cNvSpPr>
          <p:nvPr/>
        </p:nvSpPr>
        <p:spPr bwMode="auto">
          <a:xfrm>
            <a:off x="6858000" y="5181600"/>
            <a:ext cx="1295400" cy="701675"/>
          </a:xfrm>
          <a:prstGeom prst="rect">
            <a:avLst/>
          </a:prstGeom>
          <a:noFill/>
          <a:ln w="9525" algn="ctr">
            <a:noFill/>
            <a:miter lim="800000"/>
            <a:headEnd/>
            <a:tailEnd/>
          </a:ln>
          <a:effectLst/>
        </p:spPr>
        <p:txBody>
          <a:bodyPr>
            <a:spAutoFit/>
          </a:bodyPr>
          <a:lstStyle/>
          <a:p>
            <a:pPr algn="ctr">
              <a:buClrTx/>
              <a:buFontTx/>
              <a:buNone/>
            </a:pPr>
            <a:r>
              <a:rPr lang="en-US" sz="2000" b="1" u="sng">
                <a:solidFill>
                  <a:schemeClr val="accent2"/>
                </a:solidFill>
              </a:rPr>
              <a:t>$80,000</a:t>
            </a:r>
            <a:r>
              <a:rPr lang="en-US" sz="2000" b="1">
                <a:solidFill>
                  <a:schemeClr val="accent2"/>
                </a:solidFill>
              </a:rPr>
              <a:t> 80,000</a:t>
            </a:r>
            <a:endParaRPr lang="en-US" sz="2000" b="1" u="sng">
              <a:solidFill>
                <a:schemeClr val="accent2"/>
              </a:solidFill>
            </a:endParaRPr>
          </a:p>
        </p:txBody>
      </p:sp>
      <p:sp>
        <p:nvSpPr>
          <p:cNvPr id="219267" name="AutoShape 131"/>
          <p:cNvSpPr>
            <a:spLocks noChangeArrowheads="1"/>
          </p:cNvSpPr>
          <p:nvPr/>
        </p:nvSpPr>
        <p:spPr bwMode="auto">
          <a:xfrm>
            <a:off x="3505200" y="2133600"/>
            <a:ext cx="381000" cy="152400"/>
          </a:xfrm>
          <a:prstGeom prst="rightArrow">
            <a:avLst>
              <a:gd name="adj1" fmla="val 50000"/>
              <a:gd name="adj2" fmla="val 62500"/>
            </a:avLst>
          </a:prstGeom>
          <a:solidFill>
            <a:schemeClr val="accent2"/>
          </a:solidFill>
          <a:ln w="9525" algn="ctr">
            <a:solidFill>
              <a:schemeClr val="tx1"/>
            </a:solidFill>
            <a:miter lim="800000"/>
            <a:headEnd/>
            <a:tailEnd/>
          </a:ln>
          <a:effectLst/>
        </p:spPr>
        <p:txBody>
          <a:bodyPr wrap="none" anchor="ctr"/>
          <a:lstStyle/>
          <a:p>
            <a:endParaRPr lang="es-ES_tradnl"/>
          </a:p>
        </p:txBody>
      </p:sp>
      <p:sp>
        <p:nvSpPr>
          <p:cNvPr id="219268" name="AutoShape 132"/>
          <p:cNvSpPr>
            <a:spLocks noChangeArrowheads="1"/>
          </p:cNvSpPr>
          <p:nvPr/>
        </p:nvSpPr>
        <p:spPr bwMode="auto">
          <a:xfrm>
            <a:off x="3810000" y="4648200"/>
            <a:ext cx="381000" cy="152400"/>
          </a:xfrm>
          <a:prstGeom prst="rightArrow">
            <a:avLst>
              <a:gd name="adj1" fmla="val 50000"/>
              <a:gd name="adj2" fmla="val 62500"/>
            </a:avLst>
          </a:prstGeom>
          <a:solidFill>
            <a:schemeClr val="accent2"/>
          </a:solidFill>
          <a:ln w="9525" algn="ctr">
            <a:solidFill>
              <a:schemeClr val="tx1"/>
            </a:solidFill>
            <a:miter lim="800000"/>
            <a:headEnd/>
            <a:tailEnd/>
          </a:ln>
          <a:effectLst/>
        </p:spPr>
        <p:txBody>
          <a:bodyPr wrap="none" anchor="ctr"/>
          <a:lstStyle/>
          <a:p>
            <a:endParaRPr lang="es-ES_tradnl"/>
          </a:p>
        </p:txBody>
      </p:sp>
      <p:sp>
        <p:nvSpPr>
          <p:cNvPr id="219269" name="AutoShape 133"/>
          <p:cNvSpPr>
            <a:spLocks noChangeArrowheads="1"/>
          </p:cNvSpPr>
          <p:nvPr/>
        </p:nvSpPr>
        <p:spPr bwMode="auto">
          <a:xfrm>
            <a:off x="5029200" y="2133600"/>
            <a:ext cx="381000" cy="152400"/>
          </a:xfrm>
          <a:prstGeom prst="rightArrow">
            <a:avLst>
              <a:gd name="adj1" fmla="val 50000"/>
              <a:gd name="adj2" fmla="val 62500"/>
            </a:avLst>
          </a:prstGeom>
          <a:solidFill>
            <a:schemeClr val="accent2"/>
          </a:solidFill>
          <a:ln w="9525" algn="ctr">
            <a:solidFill>
              <a:schemeClr val="tx1"/>
            </a:solidFill>
            <a:miter lim="800000"/>
            <a:headEnd/>
            <a:tailEnd/>
          </a:ln>
          <a:effectLst/>
        </p:spPr>
        <p:txBody>
          <a:bodyPr wrap="none" anchor="ctr"/>
          <a:lstStyle/>
          <a:p>
            <a:endParaRPr lang="es-ES_tradnl"/>
          </a:p>
        </p:txBody>
      </p:sp>
      <p:sp>
        <p:nvSpPr>
          <p:cNvPr id="219270" name="AutoShape 134"/>
          <p:cNvSpPr>
            <a:spLocks noChangeArrowheads="1"/>
          </p:cNvSpPr>
          <p:nvPr/>
        </p:nvSpPr>
        <p:spPr bwMode="auto">
          <a:xfrm>
            <a:off x="5257800" y="3352800"/>
            <a:ext cx="381000" cy="152400"/>
          </a:xfrm>
          <a:prstGeom prst="rightArrow">
            <a:avLst>
              <a:gd name="adj1" fmla="val 50000"/>
              <a:gd name="adj2" fmla="val 62500"/>
            </a:avLst>
          </a:prstGeom>
          <a:solidFill>
            <a:schemeClr val="accent2"/>
          </a:solidFill>
          <a:ln w="9525" algn="ctr">
            <a:solidFill>
              <a:schemeClr val="tx1"/>
            </a:solidFill>
            <a:miter lim="800000"/>
            <a:headEnd/>
            <a:tailEnd/>
          </a:ln>
          <a:effectLst/>
        </p:spPr>
        <p:txBody>
          <a:bodyPr wrap="none" anchor="ctr"/>
          <a:lstStyle/>
          <a:p>
            <a:endParaRPr lang="es-ES_tradnl"/>
          </a:p>
        </p:txBody>
      </p:sp>
      <p:sp>
        <p:nvSpPr>
          <p:cNvPr id="21" name="Rectangle 16"/>
          <p:cNvSpPr>
            <a:spLocks noChangeArrowheads="1"/>
          </p:cNvSpPr>
          <p:nvPr/>
        </p:nvSpPr>
        <p:spPr bwMode="auto">
          <a:xfrm>
            <a:off x="914400" y="228600"/>
            <a:ext cx="7924800" cy="533400"/>
          </a:xfrm>
          <a:prstGeom prst="rect">
            <a:avLst/>
          </a:prstGeom>
          <a:noFill/>
          <a:ln w="9525">
            <a:noFill/>
            <a:miter lim="800000"/>
            <a:headEnd/>
            <a:tailEnd/>
          </a:ln>
          <a:effectLst/>
        </p:spPr>
        <p:txBody>
          <a:bodyPr anchor="ctr"/>
          <a:lstStyle/>
          <a:p>
            <a:pPr>
              <a:spcBef>
                <a:spcPct val="0"/>
              </a:spcBef>
              <a:buClrTx/>
              <a:buFontTx/>
              <a:buNone/>
            </a:pPr>
            <a:r>
              <a:rPr lang="en-US" sz="3000" dirty="0" err="1" smtClean="0">
                <a:solidFill>
                  <a:schemeClr val="accent2"/>
                </a:solidFill>
                <a:effectLst>
                  <a:outerShdw blurRad="38100" dist="38100" dir="2700000" algn="tl">
                    <a:srgbClr val="000000"/>
                  </a:outerShdw>
                </a:effectLst>
                <a:latin typeface="Arial Rounded MT Bold" pitchFamily="34" charset="0"/>
              </a:rPr>
              <a:t>Costeo</a:t>
            </a:r>
            <a:r>
              <a:rPr lang="en-US" sz="3000" dirty="0" smtClean="0">
                <a:solidFill>
                  <a:schemeClr val="accent2"/>
                </a:solidFill>
                <a:effectLst>
                  <a:outerShdw blurRad="38100" dist="38100" dir="2700000" algn="tl">
                    <a:srgbClr val="000000"/>
                  </a:outerShdw>
                </a:effectLst>
                <a:latin typeface="Arial Rounded MT Bold" pitchFamily="34" charset="0"/>
              </a:rPr>
              <a:t> de </a:t>
            </a:r>
            <a:r>
              <a:rPr lang="en-US" sz="3000" dirty="0" err="1" smtClean="0">
                <a:solidFill>
                  <a:schemeClr val="accent2"/>
                </a:solidFill>
                <a:effectLst>
                  <a:outerShdw blurRad="38100" dist="38100" dir="2700000" algn="tl">
                    <a:srgbClr val="000000"/>
                  </a:outerShdw>
                </a:effectLst>
                <a:latin typeface="Arial Rounded MT Bold" pitchFamily="34" charset="0"/>
              </a:rPr>
              <a:t>Productos</a:t>
            </a:r>
            <a:r>
              <a:rPr lang="en-US" sz="3000" dirty="0" smtClean="0">
                <a:solidFill>
                  <a:schemeClr val="accent2"/>
                </a:solidFill>
                <a:effectLst>
                  <a:outerShdw blurRad="38100" dist="38100" dir="2700000" algn="tl">
                    <a:srgbClr val="000000"/>
                  </a:outerShdw>
                </a:effectLst>
                <a:latin typeface="Arial Rounded MT Bold" pitchFamily="34" charset="0"/>
              </a:rPr>
              <a:t> a </a:t>
            </a:r>
            <a:r>
              <a:rPr lang="en-US" sz="3000" dirty="0" err="1" smtClean="0">
                <a:solidFill>
                  <a:schemeClr val="accent2"/>
                </a:solidFill>
                <a:effectLst>
                  <a:outerShdw blurRad="38100" dist="38100" dir="2700000" algn="tl">
                    <a:srgbClr val="000000"/>
                  </a:outerShdw>
                </a:effectLst>
                <a:latin typeface="Arial Rounded MT Bold" pitchFamily="34" charset="0"/>
              </a:rPr>
              <a:t>Nivel</a:t>
            </a:r>
            <a:r>
              <a:rPr lang="en-US" sz="3000" dirty="0" smtClean="0">
                <a:solidFill>
                  <a:schemeClr val="accent2"/>
                </a:solidFill>
                <a:effectLst>
                  <a:outerShdw blurRad="38100" dist="38100" dir="2700000" algn="tl">
                    <a:srgbClr val="000000"/>
                  </a:outerShdw>
                </a:effectLst>
                <a:latin typeface="Arial Rounded MT Bold" pitchFamily="34" charset="0"/>
              </a:rPr>
              <a:t> de </a:t>
            </a:r>
            <a:r>
              <a:rPr lang="en-US" sz="3000" dirty="0" err="1" smtClean="0">
                <a:solidFill>
                  <a:schemeClr val="accent2"/>
                </a:solidFill>
                <a:effectLst>
                  <a:outerShdw blurRad="38100" dist="38100" dir="2700000" algn="tl">
                    <a:srgbClr val="000000"/>
                  </a:outerShdw>
                </a:effectLst>
                <a:latin typeface="Arial Rounded MT Bold" pitchFamily="34" charset="0"/>
              </a:rPr>
              <a:t>Unidad</a:t>
            </a:r>
            <a:endParaRPr lang="en-US" sz="3000" dirty="0" smtClean="0">
              <a:solidFill>
                <a:schemeClr val="accent2"/>
              </a:solidFill>
              <a:effectLst>
                <a:outerShdw blurRad="38100" dist="38100" dir="2700000" algn="tl">
                  <a:srgbClr val="000000"/>
                </a:outerShdw>
              </a:effectLst>
              <a:latin typeface="Arial Rounded MT Bold"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95" name="Rectangle 11"/>
          <p:cNvSpPr>
            <a:spLocks noGrp="1" noChangeArrowheads="1"/>
          </p:cNvSpPr>
          <p:nvPr>
            <p:ph type="title"/>
          </p:nvPr>
        </p:nvSpPr>
        <p:spPr>
          <a:xfrm>
            <a:off x="914400" y="1066800"/>
            <a:ext cx="7543800" cy="381000"/>
          </a:xfrm>
          <a:solidFill>
            <a:schemeClr val="accent2"/>
          </a:solidFill>
          <a:ln>
            <a:solidFill>
              <a:schemeClr val="tx1"/>
            </a:solidFill>
          </a:ln>
          <a:effectLst>
            <a:outerShdw dist="107763" dir="2700000" algn="ctr" rotWithShape="0">
              <a:schemeClr val="tx1"/>
            </a:outerShdw>
          </a:effectLst>
        </p:spPr>
        <p:txBody>
          <a:bodyPr/>
          <a:lstStyle/>
          <a:p>
            <a:pPr algn="ctr"/>
            <a:r>
              <a:rPr lang="es-ES" sz="2400" smtClean="0">
                <a:solidFill>
                  <a:srgbClr val="FFFFFF"/>
                </a:solidFill>
                <a:latin typeface="Arial Rounded MT Bold" pitchFamily="34" charset="0"/>
              </a:rPr>
              <a:t>Costeo Indirecto por Unidad</a:t>
            </a:r>
            <a:endParaRPr lang="es-ES" sz="2400">
              <a:solidFill>
                <a:srgbClr val="FFFFFF"/>
              </a:solidFill>
              <a:latin typeface="Arial Rounded MT Bold" pitchFamily="34" charset="0"/>
            </a:endParaRPr>
          </a:p>
        </p:txBody>
      </p:sp>
      <p:sp>
        <p:nvSpPr>
          <p:cNvPr id="221197" name="Rectangle 13"/>
          <p:cNvSpPr>
            <a:spLocks noChangeArrowheads="1"/>
          </p:cNvSpPr>
          <p:nvPr/>
        </p:nvSpPr>
        <p:spPr bwMode="auto">
          <a:xfrm>
            <a:off x="838200" y="1676400"/>
            <a:ext cx="8305800" cy="4647426"/>
          </a:xfrm>
          <a:prstGeom prst="rect">
            <a:avLst/>
          </a:prstGeom>
          <a:noFill/>
          <a:ln w="9525" algn="ctr">
            <a:noFill/>
            <a:miter lim="800000"/>
            <a:headEnd/>
            <a:tailEnd/>
          </a:ln>
          <a:effectLst/>
        </p:spPr>
        <p:txBody>
          <a:bodyPr>
            <a:spAutoFit/>
          </a:bodyPr>
          <a:lstStyle/>
          <a:p>
            <a:pPr>
              <a:spcBef>
                <a:spcPct val="0"/>
              </a:spcBef>
              <a:buClrTx/>
              <a:buFontTx/>
              <a:buNone/>
            </a:pPr>
            <a:r>
              <a:rPr lang="es-ES" sz="2000" b="1" i="1" dirty="0" smtClean="0"/>
              <a:t>						 </a:t>
            </a:r>
          </a:p>
          <a:p>
            <a:pPr>
              <a:spcBef>
                <a:spcPct val="0"/>
              </a:spcBef>
              <a:buClrTx/>
              <a:buFontTx/>
              <a:buNone/>
            </a:pPr>
            <a:r>
              <a:rPr lang="es-ES" sz="2000" b="1" i="1" dirty="0" smtClean="0"/>
              <a:t>					         Calculadora  </a:t>
            </a:r>
            <a:r>
              <a:rPr lang="es-ES" sz="2000" b="1" i="1" dirty="0" err="1" smtClean="0"/>
              <a:t>Convesor</a:t>
            </a:r>
            <a:r>
              <a:rPr lang="es-ES" sz="800" b="1" i="1" dirty="0" smtClean="0"/>
              <a:t> </a:t>
            </a:r>
          </a:p>
          <a:p>
            <a:pPr>
              <a:spcBef>
                <a:spcPct val="0"/>
              </a:spcBef>
              <a:buClrTx/>
              <a:buFontTx/>
              <a:buNone/>
            </a:pPr>
            <a:endParaRPr lang="es-ES" sz="800" b="1" i="1" dirty="0" smtClean="0"/>
          </a:p>
          <a:p>
            <a:pPr>
              <a:spcBef>
                <a:spcPct val="0"/>
              </a:spcBef>
              <a:buClrTx/>
              <a:buFontTx/>
              <a:buNone/>
            </a:pPr>
            <a:r>
              <a:rPr lang="es-ES" sz="2000" dirty="0" smtClean="0"/>
              <a:t>Unidades Producidas        		   	80,000         90,000</a:t>
            </a:r>
          </a:p>
          <a:p>
            <a:pPr>
              <a:spcBef>
                <a:spcPct val="0"/>
              </a:spcBef>
              <a:buClrTx/>
              <a:buFontTx/>
              <a:buNone/>
            </a:pPr>
            <a:r>
              <a:rPr lang="es-ES" sz="2000" dirty="0" smtClean="0"/>
              <a:t>CIF aplicados</a:t>
            </a:r>
          </a:p>
          <a:p>
            <a:pPr>
              <a:spcBef>
                <a:spcPct val="0"/>
              </a:spcBef>
              <a:buClrTx/>
              <a:buFontTx/>
              <a:buNone/>
            </a:pPr>
            <a:r>
              <a:rPr lang="es-ES" sz="2000" dirty="0" smtClean="0"/>
              <a:t>       Fabricación:</a:t>
            </a:r>
          </a:p>
          <a:p>
            <a:pPr>
              <a:spcBef>
                <a:spcPct val="0"/>
              </a:spcBef>
              <a:buClrTx/>
              <a:buFontTx/>
              <a:buNone/>
            </a:pPr>
            <a:r>
              <a:rPr lang="es-ES" sz="2000" dirty="0" smtClean="0"/>
              <a:t>	$14 x 5000			           $70,000</a:t>
            </a:r>
          </a:p>
          <a:p>
            <a:pPr>
              <a:spcBef>
                <a:spcPct val="0"/>
              </a:spcBef>
              <a:buClrTx/>
              <a:buFontTx/>
              <a:buNone/>
            </a:pPr>
            <a:r>
              <a:rPr lang="es-ES" sz="2000" dirty="0" smtClean="0"/>
              <a:t>	$14 x 15000                                                               $210,000</a:t>
            </a:r>
          </a:p>
          <a:p>
            <a:pPr>
              <a:spcBef>
                <a:spcPct val="0"/>
              </a:spcBef>
              <a:buClrTx/>
              <a:buFontTx/>
              <a:buNone/>
            </a:pPr>
            <a:r>
              <a:rPr lang="es-ES" sz="2000" dirty="0" smtClean="0"/>
              <a:t>       Ensamble:</a:t>
            </a:r>
          </a:p>
          <a:p>
            <a:pPr>
              <a:spcBef>
                <a:spcPct val="0"/>
              </a:spcBef>
              <a:buClrTx/>
              <a:buFontTx/>
              <a:buNone/>
            </a:pPr>
            <a:r>
              <a:rPr lang="es-ES" sz="2000" dirty="0" smtClean="0"/>
              <a:t>	$1 x 30000			           $30,000</a:t>
            </a:r>
          </a:p>
          <a:p>
            <a:pPr>
              <a:spcBef>
                <a:spcPct val="0"/>
              </a:spcBef>
              <a:buClrTx/>
              <a:buFontTx/>
              <a:buNone/>
            </a:pPr>
            <a:r>
              <a:rPr lang="es-ES" sz="2000" dirty="0" smtClean="0"/>
              <a:t>	$1 x 50000                                                                   $50,000 </a:t>
            </a:r>
          </a:p>
          <a:p>
            <a:pPr>
              <a:spcBef>
                <a:spcPct val="0"/>
              </a:spcBef>
              <a:buClrTx/>
              <a:buFontTx/>
              <a:buNone/>
            </a:pPr>
            <a:endParaRPr lang="es-ES" sz="2000" dirty="0" smtClean="0"/>
          </a:p>
          <a:p>
            <a:pPr>
              <a:spcBef>
                <a:spcPct val="0"/>
              </a:spcBef>
              <a:buClrTx/>
              <a:buFontTx/>
              <a:buNone/>
            </a:pPr>
            <a:r>
              <a:rPr lang="es-ES" sz="2000" dirty="0" smtClean="0"/>
              <a:t>TOTAL                                                                $100,000      $260,000</a:t>
            </a:r>
          </a:p>
          <a:p>
            <a:pPr>
              <a:spcBef>
                <a:spcPct val="0"/>
              </a:spcBef>
              <a:buClrTx/>
              <a:buFontTx/>
              <a:buNone/>
            </a:pPr>
            <a:r>
              <a:rPr lang="es-ES" sz="2000" b="1" dirty="0" smtClean="0">
                <a:solidFill>
                  <a:schemeClr val="accent2"/>
                </a:solidFill>
              </a:rPr>
              <a:t>CIF por unidad* 				  $1.25 	         $2.89</a:t>
            </a:r>
          </a:p>
          <a:p>
            <a:pPr>
              <a:spcBef>
                <a:spcPct val="0"/>
              </a:spcBef>
              <a:buClrTx/>
              <a:buFontTx/>
              <a:buNone/>
            </a:pPr>
            <a:endParaRPr lang="es-ES" sz="1400" b="1" dirty="0" smtClean="0">
              <a:solidFill>
                <a:schemeClr val="accent2"/>
              </a:solidFill>
            </a:endParaRPr>
          </a:p>
          <a:p>
            <a:pPr>
              <a:spcBef>
                <a:spcPct val="0"/>
              </a:spcBef>
              <a:buClrTx/>
              <a:buFontTx/>
              <a:buNone/>
            </a:pPr>
            <a:r>
              <a:rPr lang="es-ES" sz="1400" dirty="0" smtClean="0"/>
              <a:t>*CIF aplicado/Unidades Producidas.</a:t>
            </a:r>
            <a:endParaRPr lang="es-ES" sz="1400" dirty="0"/>
          </a:p>
        </p:txBody>
      </p:sp>
      <p:sp>
        <p:nvSpPr>
          <p:cNvPr id="12" name="Rectangle 16"/>
          <p:cNvSpPr>
            <a:spLocks noChangeArrowheads="1"/>
          </p:cNvSpPr>
          <p:nvPr/>
        </p:nvSpPr>
        <p:spPr bwMode="auto">
          <a:xfrm>
            <a:off x="914400" y="228600"/>
            <a:ext cx="7924800" cy="533400"/>
          </a:xfrm>
          <a:prstGeom prst="rect">
            <a:avLst/>
          </a:prstGeom>
          <a:noFill/>
          <a:ln w="9525">
            <a:noFill/>
            <a:miter lim="800000"/>
            <a:headEnd/>
            <a:tailEnd/>
          </a:ln>
          <a:effectLst/>
        </p:spPr>
        <p:txBody>
          <a:bodyPr anchor="ctr"/>
          <a:lstStyle/>
          <a:p>
            <a:pPr>
              <a:spcBef>
                <a:spcPct val="0"/>
              </a:spcBef>
              <a:buClrTx/>
              <a:buFontTx/>
              <a:buNone/>
            </a:pPr>
            <a:r>
              <a:rPr lang="en-US" sz="3000" dirty="0" err="1" smtClean="0">
                <a:solidFill>
                  <a:schemeClr val="accent2"/>
                </a:solidFill>
                <a:effectLst>
                  <a:outerShdw blurRad="38100" dist="38100" dir="2700000" algn="tl">
                    <a:srgbClr val="000000"/>
                  </a:outerShdw>
                </a:effectLst>
                <a:latin typeface="Arial Rounded MT Bold" pitchFamily="34" charset="0"/>
              </a:rPr>
              <a:t>Costeo</a:t>
            </a:r>
            <a:r>
              <a:rPr lang="en-US" sz="3000" dirty="0" smtClean="0">
                <a:solidFill>
                  <a:schemeClr val="accent2"/>
                </a:solidFill>
                <a:effectLst>
                  <a:outerShdw blurRad="38100" dist="38100" dir="2700000" algn="tl">
                    <a:srgbClr val="000000"/>
                  </a:outerShdw>
                </a:effectLst>
                <a:latin typeface="Arial Rounded MT Bold" pitchFamily="34" charset="0"/>
              </a:rPr>
              <a:t> de </a:t>
            </a:r>
            <a:r>
              <a:rPr lang="en-US" sz="3000" dirty="0" err="1" smtClean="0">
                <a:solidFill>
                  <a:schemeClr val="accent2"/>
                </a:solidFill>
                <a:effectLst>
                  <a:outerShdw blurRad="38100" dist="38100" dir="2700000" algn="tl">
                    <a:srgbClr val="000000"/>
                  </a:outerShdw>
                </a:effectLst>
                <a:latin typeface="Arial Rounded MT Bold" pitchFamily="34" charset="0"/>
              </a:rPr>
              <a:t>Productos</a:t>
            </a:r>
            <a:r>
              <a:rPr lang="en-US" sz="3000" dirty="0" smtClean="0">
                <a:solidFill>
                  <a:schemeClr val="accent2"/>
                </a:solidFill>
                <a:effectLst>
                  <a:outerShdw blurRad="38100" dist="38100" dir="2700000" algn="tl">
                    <a:srgbClr val="000000"/>
                  </a:outerShdw>
                </a:effectLst>
                <a:latin typeface="Arial Rounded MT Bold" pitchFamily="34" charset="0"/>
              </a:rPr>
              <a:t> a </a:t>
            </a:r>
            <a:r>
              <a:rPr lang="en-US" sz="3000" dirty="0" err="1" smtClean="0">
                <a:solidFill>
                  <a:schemeClr val="accent2"/>
                </a:solidFill>
                <a:effectLst>
                  <a:outerShdw blurRad="38100" dist="38100" dir="2700000" algn="tl">
                    <a:srgbClr val="000000"/>
                  </a:outerShdw>
                </a:effectLst>
                <a:latin typeface="Arial Rounded MT Bold" pitchFamily="34" charset="0"/>
              </a:rPr>
              <a:t>Nivel</a:t>
            </a:r>
            <a:r>
              <a:rPr lang="en-US" sz="3000" dirty="0" smtClean="0">
                <a:solidFill>
                  <a:schemeClr val="accent2"/>
                </a:solidFill>
                <a:effectLst>
                  <a:outerShdw blurRad="38100" dist="38100" dir="2700000" algn="tl">
                    <a:srgbClr val="000000"/>
                  </a:outerShdw>
                </a:effectLst>
                <a:latin typeface="Arial Rounded MT Bold" pitchFamily="34" charset="0"/>
              </a:rPr>
              <a:t> de </a:t>
            </a:r>
            <a:r>
              <a:rPr lang="en-US" sz="3000" dirty="0" err="1" smtClean="0">
                <a:solidFill>
                  <a:schemeClr val="accent2"/>
                </a:solidFill>
                <a:effectLst>
                  <a:outerShdw blurRad="38100" dist="38100" dir="2700000" algn="tl">
                    <a:srgbClr val="000000"/>
                  </a:outerShdw>
                </a:effectLst>
                <a:latin typeface="Arial Rounded MT Bold" pitchFamily="34" charset="0"/>
              </a:rPr>
              <a:t>Unidad</a:t>
            </a:r>
            <a:endParaRPr lang="en-US" sz="3000" dirty="0" smtClean="0">
              <a:solidFill>
                <a:schemeClr val="accent2"/>
              </a:solidFill>
              <a:effectLst>
                <a:outerShdw blurRad="38100" dist="38100" dir="2700000" algn="tl">
                  <a:srgbClr val="000000"/>
                </a:outerShdw>
              </a:effectLst>
              <a:latin typeface="Arial Rounded MT Bold" pitchFamily="34" charset="0"/>
            </a:endParaRPr>
          </a:p>
        </p:txBody>
      </p:sp>
      <p:sp>
        <p:nvSpPr>
          <p:cNvPr id="8" name="7 CuadroTexto"/>
          <p:cNvSpPr txBox="1"/>
          <p:nvPr/>
        </p:nvSpPr>
        <p:spPr>
          <a:xfrm>
            <a:off x="990600" y="1752600"/>
            <a:ext cx="3714928" cy="461665"/>
          </a:xfrm>
          <a:prstGeom prst="rect">
            <a:avLst/>
          </a:prstGeom>
          <a:noFill/>
        </p:spPr>
        <p:txBody>
          <a:bodyPr wrap="none" rtlCol="0">
            <a:spAutoFit/>
          </a:bodyPr>
          <a:lstStyle/>
          <a:p>
            <a:r>
              <a:rPr lang="es-ES" dirty="0" smtClean="0">
                <a:latin typeface="Arial Rounded MT Bold" pitchFamily="34" charset="0"/>
              </a:rPr>
              <a:t>Tasas Departamentales</a:t>
            </a:r>
            <a:endParaRPr lang="es-AR"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914400" y="228600"/>
            <a:ext cx="6248400" cy="533400"/>
          </a:xfrm>
        </p:spPr>
        <p:txBody>
          <a:bodyPr/>
          <a:lstStyle/>
          <a:p>
            <a:r>
              <a:rPr lang="es-ES" sz="2400" smtClean="0">
                <a:solidFill>
                  <a:schemeClr val="accent2"/>
                </a:solidFill>
                <a:effectLst>
                  <a:outerShdw blurRad="38100" dist="38100" dir="2700000" algn="tl">
                    <a:srgbClr val="000000"/>
                  </a:outerShdw>
                </a:effectLst>
                <a:latin typeface="Arial Rounded MT Bold" pitchFamily="34" charset="0"/>
              </a:rPr>
              <a:t>Limitaciones de tasas generales y departamentales</a:t>
            </a:r>
            <a:endParaRPr lang="es-ES" sz="2400">
              <a:solidFill>
                <a:schemeClr val="accent2"/>
              </a:solidFill>
              <a:effectLst>
                <a:outerShdw blurRad="38100" dist="38100" dir="2700000" algn="tl">
                  <a:srgbClr val="000000"/>
                </a:outerShdw>
              </a:effectLst>
              <a:latin typeface="Arial Rounded MT Bold" pitchFamily="34" charset="0"/>
            </a:endParaRPr>
          </a:p>
        </p:txBody>
      </p:sp>
      <p:sp>
        <p:nvSpPr>
          <p:cNvPr id="142343" name="Text Box 7"/>
          <p:cNvSpPr txBox="1">
            <a:spLocks noChangeArrowheads="1"/>
          </p:cNvSpPr>
          <p:nvPr/>
        </p:nvSpPr>
        <p:spPr bwMode="auto">
          <a:xfrm>
            <a:off x="1066800" y="1219200"/>
            <a:ext cx="7010400" cy="531813"/>
          </a:xfrm>
          <a:prstGeom prst="rect">
            <a:avLst/>
          </a:prstGeom>
          <a:solidFill>
            <a:schemeClr val="accent2"/>
          </a:solidFill>
          <a:ln w="12700">
            <a:solidFill>
              <a:schemeClr val="tx1"/>
            </a:solidFill>
            <a:miter lim="800000"/>
            <a:headEnd/>
            <a:tailEnd/>
          </a:ln>
          <a:effectLst>
            <a:outerShdw dist="107763" dir="2700000" algn="ctr" rotWithShape="0">
              <a:schemeClr val="tx1"/>
            </a:outerShdw>
          </a:effectLst>
        </p:spPr>
        <p:txBody>
          <a:bodyPr>
            <a:spAutoFit/>
          </a:bodyPr>
          <a:lstStyle/>
          <a:p>
            <a:pPr algn="ctr" eaLnBrk="0" hangingPunct="0">
              <a:buClrTx/>
              <a:buFontTx/>
              <a:buNone/>
            </a:pPr>
            <a:r>
              <a:rPr lang="es-ES" sz="2800" smtClean="0">
                <a:solidFill>
                  <a:schemeClr val="bg1"/>
                </a:solidFill>
                <a:latin typeface="Arial Rounded MT Bold" pitchFamily="34" charset="0"/>
              </a:rPr>
              <a:t>CIF no relacionados con las unidades</a:t>
            </a:r>
            <a:endParaRPr lang="es-ES" sz="2800">
              <a:solidFill>
                <a:schemeClr val="bg1"/>
              </a:solidFill>
              <a:latin typeface="Arial Rounded MT Bold" pitchFamily="34" charset="0"/>
            </a:endParaRPr>
          </a:p>
        </p:txBody>
      </p:sp>
      <p:sp>
        <p:nvSpPr>
          <p:cNvPr id="142344" name="Text Box 8"/>
          <p:cNvSpPr txBox="1">
            <a:spLocks noChangeArrowheads="1"/>
          </p:cNvSpPr>
          <p:nvPr/>
        </p:nvSpPr>
        <p:spPr bwMode="auto">
          <a:xfrm>
            <a:off x="1219200" y="2133600"/>
            <a:ext cx="6858000" cy="1200329"/>
          </a:xfrm>
          <a:prstGeom prst="rect">
            <a:avLst/>
          </a:prstGeom>
          <a:noFill/>
          <a:ln w="9525" algn="ctr">
            <a:noFill/>
            <a:miter lim="800000"/>
            <a:headEnd/>
            <a:tailEnd/>
          </a:ln>
          <a:effectLst/>
        </p:spPr>
        <p:txBody>
          <a:bodyPr>
            <a:spAutoFit/>
          </a:bodyPr>
          <a:lstStyle/>
          <a:p>
            <a:pPr algn="ctr">
              <a:buClrTx/>
              <a:buFontTx/>
              <a:buNone/>
            </a:pPr>
            <a:r>
              <a:rPr lang="es-ES" smtClean="0"/>
              <a:t>El uso de tasas generales y departamentales supone que el </a:t>
            </a:r>
            <a:r>
              <a:rPr lang="es-ES" b="1" smtClean="0"/>
              <a:t>número de unidades</a:t>
            </a:r>
            <a:r>
              <a:rPr lang="es-ES" smtClean="0"/>
              <a:t> producidas está relacionados estrictamente con los CIF.</a:t>
            </a:r>
            <a:endParaRPr lang="es-ES"/>
          </a:p>
        </p:txBody>
      </p:sp>
      <p:sp>
        <p:nvSpPr>
          <p:cNvPr id="142345" name="Text Box 9"/>
          <p:cNvSpPr txBox="1">
            <a:spLocks noChangeArrowheads="1"/>
          </p:cNvSpPr>
          <p:nvPr/>
        </p:nvSpPr>
        <p:spPr bwMode="auto">
          <a:xfrm>
            <a:off x="1295400" y="3276600"/>
            <a:ext cx="6858000" cy="457200"/>
          </a:xfrm>
          <a:prstGeom prst="rect">
            <a:avLst/>
          </a:prstGeom>
          <a:noFill/>
          <a:ln w="9525" algn="ctr">
            <a:noFill/>
            <a:miter lim="800000"/>
            <a:headEnd/>
            <a:tailEnd/>
          </a:ln>
          <a:effectLst/>
        </p:spPr>
        <p:txBody>
          <a:bodyPr>
            <a:spAutoFit/>
          </a:bodyPr>
          <a:lstStyle/>
          <a:p>
            <a:pPr lvl="1">
              <a:buClrTx/>
              <a:buFontTx/>
              <a:buNone/>
            </a:pPr>
            <a:endParaRPr lang="es-ES_tradnl"/>
          </a:p>
        </p:txBody>
      </p:sp>
      <p:sp>
        <p:nvSpPr>
          <p:cNvPr id="142348" name="Text Box 12"/>
          <p:cNvSpPr txBox="1">
            <a:spLocks noChangeArrowheads="1"/>
          </p:cNvSpPr>
          <p:nvPr/>
        </p:nvSpPr>
        <p:spPr bwMode="auto">
          <a:xfrm>
            <a:off x="990600" y="4267200"/>
            <a:ext cx="6858000" cy="830997"/>
          </a:xfrm>
          <a:prstGeom prst="rect">
            <a:avLst/>
          </a:prstGeom>
          <a:noFill/>
          <a:ln w="9525" algn="ctr">
            <a:noFill/>
            <a:miter lim="800000"/>
            <a:headEnd/>
            <a:tailEnd/>
          </a:ln>
          <a:effectLst/>
        </p:spPr>
        <p:txBody>
          <a:bodyPr>
            <a:spAutoFit/>
          </a:bodyPr>
          <a:lstStyle/>
          <a:p>
            <a:pPr lvl="1">
              <a:buClrTx/>
              <a:buFont typeface="Arial" pitchFamily="34" charset="0"/>
              <a:buChar char="•"/>
            </a:pPr>
            <a:r>
              <a:rPr lang="es-ES" smtClean="0"/>
              <a:t>Ejemplos: preparación de máquinas or costos de ingeniería</a:t>
            </a:r>
            <a:endParaRPr lang="es-ES"/>
          </a:p>
        </p:txBody>
      </p:sp>
      <p:sp>
        <p:nvSpPr>
          <p:cNvPr id="142349" name="Text Box 13"/>
          <p:cNvSpPr txBox="1">
            <a:spLocks noChangeArrowheads="1"/>
          </p:cNvSpPr>
          <p:nvPr/>
        </p:nvSpPr>
        <p:spPr bwMode="auto">
          <a:xfrm>
            <a:off x="1219200" y="3512403"/>
            <a:ext cx="6858000" cy="830997"/>
          </a:xfrm>
          <a:prstGeom prst="rect">
            <a:avLst/>
          </a:prstGeom>
          <a:noFill/>
          <a:ln w="9525" algn="ctr">
            <a:noFill/>
            <a:miter lim="800000"/>
            <a:headEnd/>
            <a:tailEnd/>
          </a:ln>
          <a:effectLst/>
        </p:spPr>
        <p:txBody>
          <a:bodyPr>
            <a:spAutoFit/>
          </a:bodyPr>
          <a:lstStyle/>
          <a:p>
            <a:pPr>
              <a:buClrTx/>
              <a:buFontTx/>
              <a:buNone/>
            </a:pPr>
            <a:r>
              <a:rPr lang="es-ES" smtClean="0"/>
              <a:t>Existen algunos CIF cuyos generadores no están relacionados con el volumen de producción.</a:t>
            </a:r>
            <a:endParaRPr lang="es-ES"/>
          </a:p>
        </p:txBody>
      </p:sp>
      <p:sp>
        <p:nvSpPr>
          <p:cNvPr id="142350" name="Text Box 14"/>
          <p:cNvSpPr txBox="1">
            <a:spLocks noChangeArrowheads="1"/>
          </p:cNvSpPr>
          <p:nvPr/>
        </p:nvSpPr>
        <p:spPr bwMode="auto">
          <a:xfrm>
            <a:off x="1219200" y="5273675"/>
            <a:ext cx="6858000" cy="830997"/>
          </a:xfrm>
          <a:prstGeom prst="rect">
            <a:avLst/>
          </a:prstGeom>
          <a:noFill/>
          <a:ln w="9525" algn="ctr">
            <a:noFill/>
            <a:miter lim="800000"/>
            <a:headEnd/>
            <a:tailEnd/>
          </a:ln>
          <a:effectLst/>
        </p:spPr>
        <p:txBody>
          <a:bodyPr>
            <a:spAutoFit/>
          </a:bodyPr>
          <a:lstStyle/>
          <a:p>
            <a:pPr algn="ctr">
              <a:buClrTx/>
              <a:buFontTx/>
              <a:buNone/>
            </a:pPr>
            <a:r>
              <a:rPr lang="es-ES" smtClean="0"/>
              <a:t>La diversidad de productos también puede causar distorciones en el costo de los productos</a:t>
            </a:r>
            <a:endParaRPr lang="es-E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ChangeArrowheads="1"/>
          </p:cNvSpPr>
          <p:nvPr/>
        </p:nvSpPr>
        <p:spPr bwMode="auto">
          <a:xfrm>
            <a:off x="1219200" y="1828800"/>
            <a:ext cx="7086600" cy="4305300"/>
          </a:xfrm>
          <a:prstGeom prst="rect">
            <a:avLst/>
          </a:prstGeom>
          <a:noFill/>
          <a:ln w="12700">
            <a:noFill/>
            <a:miter lim="800000"/>
            <a:headEnd/>
            <a:tailEnd/>
          </a:ln>
          <a:effectLst/>
        </p:spPr>
        <p:txBody>
          <a:bodyPr lIns="90488" tIns="44450" rIns="90488" bIns="44450"/>
          <a:lstStyle/>
          <a:p>
            <a:pPr marL="533400" indent="-533400" algn="l" eaLnBrk="0" hangingPunct="0">
              <a:lnSpc>
                <a:spcPct val="90000"/>
              </a:lnSpc>
              <a:spcBef>
                <a:spcPct val="50000"/>
              </a:spcBef>
              <a:buClr>
                <a:schemeClr val="tx2"/>
              </a:buClr>
              <a:buSzPct val="85000"/>
              <a:buFont typeface="Monotype Sorts" pitchFamily="2" charset="2"/>
              <a:buNone/>
              <a:tabLst>
                <a:tab pos="461963" algn="l"/>
                <a:tab pos="4184650" algn="l"/>
                <a:tab pos="4560888" algn="l"/>
              </a:tabLst>
            </a:pPr>
            <a:r>
              <a:rPr lang="en-US" sz="2800" dirty="0">
                <a:solidFill>
                  <a:srgbClr val="990000"/>
                </a:solidFill>
                <a:latin typeface="Times New Roman" charset="0"/>
              </a:rPr>
              <a:t>1.</a:t>
            </a:r>
            <a:r>
              <a:rPr lang="en-US" sz="2800" i="1" dirty="0">
                <a:solidFill>
                  <a:srgbClr val="990000"/>
                </a:solidFill>
                <a:latin typeface="Times New Roman" charset="0"/>
              </a:rPr>
              <a:t>	</a:t>
            </a:r>
            <a:r>
              <a:rPr lang="en-US" sz="2800" dirty="0" err="1" smtClean="0">
                <a:solidFill>
                  <a:srgbClr val="990000"/>
                </a:solidFill>
                <a:latin typeface="Times New Roman" charset="0"/>
              </a:rPr>
              <a:t>Generadores</a:t>
            </a:r>
            <a:r>
              <a:rPr lang="en-US" sz="2800" dirty="0" smtClean="0">
                <a:solidFill>
                  <a:srgbClr val="990000"/>
                </a:solidFill>
                <a:latin typeface="Times New Roman" charset="0"/>
              </a:rPr>
              <a:t> </a:t>
            </a:r>
            <a:r>
              <a:rPr lang="en-US" sz="2800" dirty="0" err="1" smtClean="0">
                <a:solidFill>
                  <a:srgbClr val="990000"/>
                </a:solidFill>
                <a:latin typeface="Times New Roman" charset="0"/>
              </a:rPr>
              <a:t>basados</a:t>
            </a:r>
            <a:r>
              <a:rPr lang="en-US" sz="2800" dirty="0" smtClean="0">
                <a:solidFill>
                  <a:srgbClr val="990000"/>
                </a:solidFill>
                <a:latin typeface="Times New Roman" charset="0"/>
              </a:rPr>
              <a:t> en </a:t>
            </a:r>
            <a:r>
              <a:rPr lang="en-US" sz="2800" dirty="0" err="1" smtClean="0">
                <a:solidFill>
                  <a:srgbClr val="990000"/>
                </a:solidFill>
                <a:latin typeface="Times New Roman" charset="0"/>
              </a:rPr>
              <a:t>unidades</a:t>
            </a:r>
            <a:r>
              <a:rPr lang="en-US" sz="2800" dirty="0" smtClean="0">
                <a:solidFill>
                  <a:srgbClr val="990000"/>
                </a:solidFill>
                <a:latin typeface="Times New Roman" charset="0"/>
              </a:rPr>
              <a:t> </a:t>
            </a:r>
            <a:r>
              <a:rPr lang="en-US" sz="2800" dirty="0">
                <a:solidFill>
                  <a:srgbClr val="990000"/>
                </a:solidFill>
                <a:latin typeface="Times New Roman" charset="0"/>
              </a:rPr>
              <a:t>	</a:t>
            </a:r>
          </a:p>
          <a:p>
            <a:pPr marL="533400" indent="-533400" eaLnBrk="0" hangingPunct="0">
              <a:lnSpc>
                <a:spcPct val="90000"/>
              </a:lnSpc>
              <a:buClr>
                <a:schemeClr val="tx2"/>
              </a:buClr>
              <a:buSzPct val="85000"/>
              <a:tabLst>
                <a:tab pos="461963" algn="l"/>
                <a:tab pos="4184650" algn="l"/>
                <a:tab pos="4560888" algn="l"/>
              </a:tabLst>
            </a:pPr>
            <a:r>
              <a:rPr lang="en-US" sz="2800" dirty="0">
                <a:solidFill>
                  <a:srgbClr val="990000"/>
                </a:solidFill>
                <a:latin typeface="Times New Roman" charset="0"/>
              </a:rPr>
              <a:t>2.	</a:t>
            </a:r>
            <a:r>
              <a:rPr lang="es-AR" sz="2800" dirty="0" smtClean="0">
                <a:solidFill>
                  <a:srgbClr val="990000"/>
                </a:solidFill>
                <a:latin typeface="Times New Roman" charset="0"/>
              </a:rPr>
              <a:t>Uso intensivo de la distribución</a:t>
            </a:r>
            <a:endParaRPr lang="en-US" sz="2800" dirty="0">
              <a:solidFill>
                <a:srgbClr val="990000"/>
              </a:solidFill>
              <a:latin typeface="Times New Roman" charset="0"/>
            </a:endParaRPr>
          </a:p>
          <a:p>
            <a:pPr marL="533400" indent="-533400" eaLnBrk="0" hangingPunct="0">
              <a:lnSpc>
                <a:spcPct val="90000"/>
              </a:lnSpc>
              <a:buClr>
                <a:schemeClr val="tx2"/>
              </a:buClr>
              <a:buSzPct val="85000"/>
              <a:tabLst>
                <a:tab pos="461963" algn="l"/>
                <a:tab pos="4184650" algn="l"/>
                <a:tab pos="4560888" algn="l"/>
              </a:tabLst>
            </a:pPr>
            <a:r>
              <a:rPr lang="en-US" sz="2800" dirty="0">
                <a:solidFill>
                  <a:srgbClr val="990000"/>
                </a:solidFill>
                <a:latin typeface="Times New Roman" charset="0"/>
              </a:rPr>
              <a:t>3.	</a:t>
            </a:r>
            <a:r>
              <a:rPr lang="es-AR" sz="2800" dirty="0" smtClean="0">
                <a:solidFill>
                  <a:srgbClr val="990000"/>
                </a:solidFill>
                <a:latin typeface="Times New Roman" charset="0"/>
              </a:rPr>
              <a:t>Costeo del producto limitado y rígido</a:t>
            </a:r>
            <a:endParaRPr lang="en-US" sz="2800" dirty="0">
              <a:solidFill>
                <a:srgbClr val="990000"/>
              </a:solidFill>
              <a:latin typeface="Times New Roman" charset="0"/>
            </a:endParaRPr>
          </a:p>
          <a:p>
            <a:pPr marL="533400" indent="-533400" eaLnBrk="0" hangingPunct="0">
              <a:lnSpc>
                <a:spcPct val="90000"/>
              </a:lnSpc>
              <a:buClr>
                <a:schemeClr val="tx2"/>
              </a:buClr>
              <a:buSzPct val="85000"/>
              <a:tabLst>
                <a:tab pos="461963" algn="l"/>
                <a:tab pos="4184650" algn="l"/>
                <a:tab pos="4560888" algn="l"/>
              </a:tabLst>
            </a:pPr>
            <a:r>
              <a:rPr lang="en-US" sz="2800" dirty="0">
                <a:solidFill>
                  <a:srgbClr val="990000"/>
                </a:solidFill>
                <a:latin typeface="Times New Roman" charset="0"/>
              </a:rPr>
              <a:t>4.	</a:t>
            </a:r>
            <a:r>
              <a:rPr lang="es-AR" sz="2800" dirty="0" smtClean="0">
                <a:solidFill>
                  <a:srgbClr val="990000"/>
                </a:solidFill>
                <a:latin typeface="Times New Roman" charset="0"/>
              </a:rPr>
              <a:t>Enfoque en la administración de costos</a:t>
            </a:r>
            <a:endParaRPr lang="en-US" sz="2800" dirty="0">
              <a:solidFill>
                <a:srgbClr val="990000"/>
              </a:solidFill>
              <a:latin typeface="Times New Roman" charset="0"/>
            </a:endParaRPr>
          </a:p>
          <a:p>
            <a:pPr marL="533400" indent="-533400" eaLnBrk="0" hangingPunct="0">
              <a:lnSpc>
                <a:spcPct val="90000"/>
              </a:lnSpc>
              <a:buClr>
                <a:schemeClr val="tx2"/>
              </a:buClr>
              <a:buSzPct val="85000"/>
              <a:tabLst>
                <a:tab pos="461963" algn="l"/>
                <a:tab pos="4184650" algn="l"/>
                <a:tab pos="4560888" algn="l"/>
              </a:tabLst>
            </a:pPr>
            <a:r>
              <a:rPr lang="en-US" sz="2800" dirty="0" smtClean="0">
                <a:solidFill>
                  <a:srgbClr val="990000"/>
                </a:solidFill>
                <a:latin typeface="Times New Roman" charset="0"/>
              </a:rPr>
              <a:t>5.	</a:t>
            </a:r>
            <a:r>
              <a:rPr lang="es-AR" sz="2800" dirty="0" smtClean="0">
                <a:solidFill>
                  <a:srgbClr val="990000"/>
                </a:solidFill>
                <a:latin typeface="Times New Roman" charset="0"/>
              </a:rPr>
              <a:t>Información de actividades en forma general</a:t>
            </a:r>
          </a:p>
          <a:p>
            <a:pPr marL="533400" indent="-533400" eaLnBrk="0" hangingPunct="0">
              <a:lnSpc>
                <a:spcPct val="90000"/>
              </a:lnSpc>
              <a:buClr>
                <a:schemeClr val="tx2"/>
              </a:buClr>
              <a:buSzPct val="85000"/>
              <a:tabLst>
                <a:tab pos="461963" algn="l"/>
                <a:tab pos="4184650" algn="l"/>
                <a:tab pos="4560888" algn="l"/>
              </a:tabLst>
            </a:pPr>
            <a:r>
              <a:rPr lang="en-US" sz="2800" dirty="0" smtClean="0">
                <a:solidFill>
                  <a:srgbClr val="990000"/>
                </a:solidFill>
                <a:latin typeface="Times New Roman" charset="0"/>
              </a:rPr>
              <a:t>6</a:t>
            </a:r>
            <a:r>
              <a:rPr lang="en-US" sz="2800" dirty="0">
                <a:solidFill>
                  <a:srgbClr val="990000"/>
                </a:solidFill>
                <a:latin typeface="Times New Roman" charset="0"/>
              </a:rPr>
              <a:t>.	</a:t>
            </a:r>
            <a:r>
              <a:rPr lang="en-US" sz="2800" dirty="0" err="1" smtClean="0">
                <a:solidFill>
                  <a:srgbClr val="990000"/>
                </a:solidFill>
                <a:latin typeface="Times New Roman" charset="0"/>
              </a:rPr>
              <a:t>Maximización</a:t>
            </a:r>
            <a:r>
              <a:rPr lang="en-US" sz="2800" dirty="0" smtClean="0">
                <a:solidFill>
                  <a:srgbClr val="990000"/>
                </a:solidFill>
                <a:latin typeface="Times New Roman" charset="0"/>
              </a:rPr>
              <a:t> del </a:t>
            </a:r>
            <a:r>
              <a:rPr lang="en-US" sz="2800" dirty="0" err="1" smtClean="0">
                <a:solidFill>
                  <a:srgbClr val="990000"/>
                </a:solidFill>
                <a:latin typeface="Times New Roman" charset="0"/>
              </a:rPr>
              <a:t>desempeño</a:t>
            </a:r>
            <a:r>
              <a:rPr lang="en-US" sz="2800" dirty="0" smtClean="0">
                <a:solidFill>
                  <a:srgbClr val="990000"/>
                </a:solidFill>
                <a:latin typeface="Times New Roman" charset="0"/>
              </a:rPr>
              <a:t> de </a:t>
            </a:r>
            <a:r>
              <a:rPr lang="en-US" sz="2800" dirty="0" err="1" smtClean="0">
                <a:solidFill>
                  <a:srgbClr val="990000"/>
                </a:solidFill>
                <a:latin typeface="Times New Roman" charset="0"/>
              </a:rPr>
              <a:t>unidades</a:t>
            </a:r>
            <a:r>
              <a:rPr lang="en-US" sz="2800" dirty="0" smtClean="0">
                <a:solidFill>
                  <a:srgbClr val="990000"/>
                </a:solidFill>
                <a:latin typeface="Times New Roman" charset="0"/>
              </a:rPr>
              <a:t> </a:t>
            </a:r>
            <a:r>
              <a:rPr lang="en-US" sz="2800" dirty="0" err="1" smtClean="0">
                <a:solidFill>
                  <a:srgbClr val="990000"/>
                </a:solidFill>
                <a:latin typeface="Times New Roman" charset="0"/>
              </a:rPr>
              <a:t>individuales</a:t>
            </a:r>
            <a:endParaRPr lang="en-US" sz="2800" dirty="0">
              <a:solidFill>
                <a:srgbClr val="990000"/>
              </a:solidFill>
              <a:latin typeface="Times New Roman" charset="0"/>
            </a:endParaRPr>
          </a:p>
          <a:p>
            <a:pPr marL="533400" indent="-533400" eaLnBrk="0" hangingPunct="0">
              <a:lnSpc>
                <a:spcPct val="90000"/>
              </a:lnSpc>
              <a:buClr>
                <a:schemeClr val="tx2"/>
              </a:buClr>
              <a:buSzPct val="85000"/>
              <a:tabLst>
                <a:tab pos="461963" algn="l"/>
                <a:tab pos="4184650" algn="l"/>
                <a:tab pos="4560888" algn="l"/>
              </a:tabLst>
            </a:pPr>
            <a:r>
              <a:rPr lang="en-US" sz="2800" dirty="0">
                <a:solidFill>
                  <a:srgbClr val="990000"/>
                </a:solidFill>
                <a:latin typeface="Times New Roman" charset="0"/>
              </a:rPr>
              <a:t>7.	</a:t>
            </a:r>
            <a:r>
              <a:rPr lang="es-AR" sz="2800" dirty="0" smtClean="0">
                <a:solidFill>
                  <a:srgbClr val="990000"/>
                </a:solidFill>
                <a:latin typeface="Times New Roman" charset="0"/>
              </a:rPr>
              <a:t>Uso de medidas financieras del desempeño</a:t>
            </a:r>
            <a:r>
              <a:rPr lang="en-US" sz="2800" dirty="0">
                <a:solidFill>
                  <a:srgbClr val="990000"/>
                </a:solidFill>
                <a:latin typeface="Times New Roman" charset="0"/>
              </a:rPr>
              <a:t>	</a:t>
            </a:r>
            <a:endParaRPr lang="en-US" sz="3600" dirty="0">
              <a:solidFill>
                <a:srgbClr val="990000"/>
              </a:solidFill>
              <a:latin typeface="Times New Roman" charset="0"/>
            </a:endParaRPr>
          </a:p>
        </p:txBody>
      </p:sp>
      <p:sp>
        <p:nvSpPr>
          <p:cNvPr id="138244" name="Text Box 4"/>
          <p:cNvSpPr txBox="1">
            <a:spLocks noChangeArrowheads="1"/>
          </p:cNvSpPr>
          <p:nvPr/>
        </p:nvSpPr>
        <p:spPr bwMode="auto">
          <a:xfrm>
            <a:off x="2590800" y="1219200"/>
            <a:ext cx="4038600" cy="523220"/>
          </a:xfrm>
          <a:prstGeom prst="rect">
            <a:avLst/>
          </a:prstGeom>
          <a:noFill/>
          <a:ln w="12700">
            <a:noFill/>
            <a:miter lim="800000"/>
            <a:headEnd/>
            <a:tailEnd/>
          </a:ln>
          <a:effectLst/>
        </p:spPr>
        <p:txBody>
          <a:bodyPr>
            <a:spAutoFit/>
          </a:bodyPr>
          <a:lstStyle/>
          <a:p>
            <a:pPr eaLnBrk="0" hangingPunct="0">
              <a:spcBef>
                <a:spcPct val="50000"/>
              </a:spcBef>
            </a:pPr>
            <a:r>
              <a:rPr lang="en-US" sz="2800" b="1" dirty="0" err="1" smtClean="0">
                <a:latin typeface="Times New Roman" charset="0"/>
              </a:rPr>
              <a:t>Basados</a:t>
            </a:r>
            <a:r>
              <a:rPr lang="en-US" sz="2800" b="1" dirty="0" smtClean="0">
                <a:latin typeface="Times New Roman" charset="0"/>
              </a:rPr>
              <a:t> en </a:t>
            </a:r>
            <a:r>
              <a:rPr lang="en-US" sz="2800" b="1" dirty="0" err="1" smtClean="0">
                <a:latin typeface="Times New Roman" charset="0"/>
              </a:rPr>
              <a:t>Funciones</a:t>
            </a:r>
            <a:endParaRPr lang="en-US" sz="2800" b="1" dirty="0">
              <a:latin typeface="Times New Roman" charset="0"/>
            </a:endParaRPr>
          </a:p>
        </p:txBody>
      </p:sp>
      <p:sp>
        <p:nvSpPr>
          <p:cNvPr id="138245" name="Rectangle 5"/>
          <p:cNvSpPr>
            <a:spLocks noChangeArrowheads="1"/>
          </p:cNvSpPr>
          <p:nvPr/>
        </p:nvSpPr>
        <p:spPr bwMode="auto">
          <a:xfrm>
            <a:off x="914400" y="0"/>
            <a:ext cx="6477000" cy="914400"/>
          </a:xfrm>
          <a:prstGeom prst="rect">
            <a:avLst/>
          </a:prstGeom>
          <a:noFill/>
          <a:ln w="9525">
            <a:noFill/>
            <a:miter lim="800000"/>
            <a:headEnd/>
            <a:tailEnd/>
          </a:ln>
          <a:effectLst/>
        </p:spPr>
        <p:txBody>
          <a:bodyPr anchor="ctr"/>
          <a:lstStyle/>
          <a:p>
            <a:r>
              <a:rPr lang="es-AR" dirty="0" smtClean="0">
                <a:solidFill>
                  <a:schemeClr val="accent2"/>
                </a:solidFill>
                <a:effectLst>
                  <a:outerShdw blurRad="38100" dist="38100" dir="2700000" algn="tl">
                    <a:srgbClr val="000000"/>
                  </a:outerShdw>
                </a:effectLst>
                <a:latin typeface="Arial Rounded MT Bold" pitchFamily="34" charset="0"/>
              </a:rPr>
              <a:t>Sistemas de administración de costos basados en funciones y ABC</a:t>
            </a:r>
            <a:endParaRPr lang="en-US" dirty="0">
              <a:solidFill>
                <a:schemeClr val="accent2"/>
              </a:solidFill>
              <a:effectLst>
                <a:outerShdw blurRad="38100" dist="38100" dir="2700000" algn="tl">
                  <a:srgbClr val="000000"/>
                </a:outerShdw>
              </a:effectLst>
              <a:latin typeface="Arial Rounded MT Bold" pitchFamily="34" charset="0"/>
            </a:endParaRPr>
          </a:p>
        </p:txBody>
      </p:sp>
      <p:sp>
        <p:nvSpPr>
          <p:cNvPr id="138247" name="AutoShape 7"/>
          <p:cNvSpPr>
            <a:spLocks noChangeArrowheads="1"/>
          </p:cNvSpPr>
          <p:nvPr/>
        </p:nvSpPr>
        <p:spPr bwMode="auto">
          <a:xfrm rot="6352167">
            <a:off x="7756525" y="30163"/>
            <a:ext cx="990601"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2700">
            <a:noFill/>
            <a:miter lim="800000"/>
            <a:headEnd/>
            <a:tailEnd/>
          </a:ln>
          <a:effectLst/>
        </p:spPr>
        <p:txBody>
          <a:bodyPr wrap="none" anchor="ctr"/>
          <a:lstStyle/>
          <a:p>
            <a:endParaRPr lang="es-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685800" y="2130425"/>
            <a:ext cx="7772400" cy="2898775"/>
          </a:xfrm>
        </p:spPr>
        <p:txBody>
          <a:bodyPr/>
          <a:lstStyle/>
          <a:p>
            <a:pPr algn="ctr"/>
            <a:r>
              <a:rPr lang="es-AR" sz="4400" dirty="0" smtClean="0"/>
              <a:t>Ing. Germán </a:t>
            </a:r>
            <a:r>
              <a:rPr lang="es-AR" sz="4400" dirty="0" err="1" smtClean="0"/>
              <a:t>Voloschin</a:t>
            </a:r>
            <a:r>
              <a:rPr lang="es-AR" sz="4400" dirty="0" smtClean="0"/>
              <a:t/>
            </a:r>
            <a:br>
              <a:rPr lang="es-AR" sz="4400" dirty="0" smtClean="0"/>
            </a:br>
            <a:r>
              <a:rPr lang="es-AR" sz="4400" dirty="0" smtClean="0"/>
              <a:t/>
            </a:r>
            <a:br>
              <a:rPr lang="es-AR" sz="4400" dirty="0" smtClean="0"/>
            </a:br>
            <a:r>
              <a:rPr lang="es-ES_tradnl" sz="4400" dirty="0" smtClean="0"/>
              <a:t>germanvoloschin@yahoo.com</a:t>
            </a:r>
            <a:br>
              <a:rPr lang="es-ES_tradnl" sz="4400" dirty="0" smtClean="0"/>
            </a:br>
            <a:endParaRPr lang="es-AR" sz="44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9" name="Text Box 9"/>
          <p:cNvSpPr txBox="1">
            <a:spLocks noChangeArrowheads="1"/>
          </p:cNvSpPr>
          <p:nvPr/>
        </p:nvSpPr>
        <p:spPr bwMode="auto">
          <a:xfrm>
            <a:off x="1295400" y="3276600"/>
            <a:ext cx="6858000" cy="457200"/>
          </a:xfrm>
          <a:prstGeom prst="rect">
            <a:avLst/>
          </a:prstGeom>
          <a:noFill/>
          <a:ln w="9525" algn="ctr">
            <a:noFill/>
            <a:miter lim="800000"/>
            <a:headEnd/>
            <a:tailEnd/>
          </a:ln>
          <a:effectLst/>
        </p:spPr>
        <p:txBody>
          <a:bodyPr>
            <a:spAutoFit/>
          </a:bodyPr>
          <a:lstStyle/>
          <a:p>
            <a:pPr lvl="1">
              <a:buClrTx/>
              <a:buFontTx/>
              <a:buNone/>
            </a:pPr>
            <a:endParaRPr lang="es-ES_tradnl"/>
          </a:p>
        </p:txBody>
      </p:sp>
      <p:sp>
        <p:nvSpPr>
          <p:cNvPr id="13" name="Rectangle 2"/>
          <p:cNvSpPr>
            <a:spLocks noGrp="1" noChangeArrowheads="1"/>
          </p:cNvSpPr>
          <p:nvPr>
            <p:ph type="title"/>
          </p:nvPr>
        </p:nvSpPr>
        <p:spPr/>
        <p:txBody>
          <a:bodyPr/>
          <a:lstStyle/>
          <a:p>
            <a:r>
              <a:rPr lang="es-ES" sz="2400" smtClean="0">
                <a:solidFill>
                  <a:schemeClr val="accent2"/>
                </a:solidFill>
                <a:effectLst>
                  <a:outerShdw blurRad="38100" dist="38100" dir="2700000" algn="tl">
                    <a:srgbClr val="000000"/>
                  </a:outerShdw>
                </a:effectLst>
                <a:latin typeface="Arial Rounded MT Bold" pitchFamily="34" charset="0"/>
              </a:rPr>
              <a:t>Limitaciones de tasas generales y departamentales</a:t>
            </a:r>
            <a:endParaRPr lang="es-ES" sz="2400">
              <a:solidFill>
                <a:schemeClr val="accent2"/>
              </a:solidFill>
              <a:effectLst>
                <a:outerShdw blurRad="38100" dist="38100" dir="2700000" algn="tl">
                  <a:srgbClr val="000000"/>
                </a:outerShdw>
              </a:effectLst>
              <a:latin typeface="Arial Rounded MT Bold" pitchFamily="34" charset="0"/>
            </a:endParaRPr>
          </a:p>
        </p:txBody>
      </p:sp>
      <p:pic>
        <p:nvPicPr>
          <p:cNvPr id="225296" name="Picture 16"/>
          <p:cNvPicPr>
            <a:picLocks noChangeAspect="1" noChangeArrowheads="1"/>
          </p:cNvPicPr>
          <p:nvPr/>
        </p:nvPicPr>
        <p:blipFill>
          <a:blip r:embed="rId2" cstate="print"/>
          <a:srcRect/>
          <a:stretch>
            <a:fillRect/>
          </a:stretch>
        </p:blipFill>
        <p:spPr bwMode="auto">
          <a:xfrm>
            <a:off x="1066800" y="1447800"/>
            <a:ext cx="7689668" cy="3352800"/>
          </a:xfrm>
          <a:prstGeom prst="rect">
            <a:avLst/>
          </a:prstGeom>
          <a:noFill/>
          <a:ln w="9525" cap="flat" cmpd="sng" algn="ctr">
            <a:noFill/>
            <a:prstDash val="solid"/>
            <a:miter lim="800000"/>
            <a:headEnd/>
            <a:tailEnd/>
          </a:ln>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9" name="Text Box 9"/>
          <p:cNvSpPr txBox="1">
            <a:spLocks noChangeArrowheads="1"/>
          </p:cNvSpPr>
          <p:nvPr/>
        </p:nvSpPr>
        <p:spPr bwMode="auto">
          <a:xfrm>
            <a:off x="1295400" y="3276600"/>
            <a:ext cx="6858000" cy="457200"/>
          </a:xfrm>
          <a:prstGeom prst="rect">
            <a:avLst/>
          </a:prstGeom>
          <a:noFill/>
          <a:ln w="9525" algn="ctr">
            <a:noFill/>
            <a:miter lim="800000"/>
            <a:headEnd/>
            <a:tailEnd/>
          </a:ln>
          <a:effectLst/>
        </p:spPr>
        <p:txBody>
          <a:bodyPr>
            <a:spAutoFit/>
          </a:bodyPr>
          <a:lstStyle/>
          <a:p>
            <a:pPr lvl="1">
              <a:buClrTx/>
              <a:buFontTx/>
              <a:buNone/>
            </a:pPr>
            <a:endParaRPr lang="es-ES_tradnl"/>
          </a:p>
        </p:txBody>
      </p:sp>
      <p:sp>
        <p:nvSpPr>
          <p:cNvPr id="13" name="Rectangle 2"/>
          <p:cNvSpPr>
            <a:spLocks noGrp="1" noChangeArrowheads="1"/>
          </p:cNvSpPr>
          <p:nvPr>
            <p:ph type="title"/>
          </p:nvPr>
        </p:nvSpPr>
        <p:spPr/>
        <p:txBody>
          <a:bodyPr/>
          <a:lstStyle/>
          <a:p>
            <a:r>
              <a:rPr lang="es-ES" sz="2400" smtClean="0">
                <a:solidFill>
                  <a:schemeClr val="accent2"/>
                </a:solidFill>
                <a:effectLst>
                  <a:outerShdw blurRad="38100" dist="38100" dir="2700000" algn="tl">
                    <a:srgbClr val="000000"/>
                  </a:outerShdw>
                </a:effectLst>
                <a:latin typeface="Arial Rounded MT Bold" pitchFamily="34" charset="0"/>
              </a:rPr>
              <a:t>Limitaciones de tasas generales y departamentales</a:t>
            </a:r>
            <a:endParaRPr lang="es-ES" sz="2400">
              <a:solidFill>
                <a:schemeClr val="accent2"/>
              </a:solidFill>
              <a:effectLst>
                <a:outerShdw blurRad="38100" dist="38100" dir="2700000" algn="tl">
                  <a:srgbClr val="000000"/>
                </a:outerShdw>
              </a:effectLst>
              <a:latin typeface="Arial Rounded MT Bold" pitchFamily="34" charset="0"/>
            </a:endParaRPr>
          </a:p>
        </p:txBody>
      </p:sp>
      <p:pic>
        <p:nvPicPr>
          <p:cNvPr id="225297" name="Picture 17"/>
          <p:cNvPicPr>
            <a:picLocks noChangeAspect="1" noChangeArrowheads="1"/>
          </p:cNvPicPr>
          <p:nvPr/>
        </p:nvPicPr>
        <p:blipFill>
          <a:blip r:embed="rId2" cstate="print"/>
          <a:srcRect l="1321" r="977"/>
          <a:stretch>
            <a:fillRect/>
          </a:stretch>
        </p:blipFill>
        <p:spPr bwMode="auto">
          <a:xfrm>
            <a:off x="1066800" y="1219200"/>
            <a:ext cx="7620000" cy="4821838"/>
          </a:xfrm>
          <a:prstGeom prst="rect">
            <a:avLst/>
          </a:prstGeom>
          <a:noFill/>
          <a:ln w="9525" cap="flat" cmpd="sng" algn="ctr">
            <a:noFill/>
            <a:prstDash val="solid"/>
            <a:miter lim="800000"/>
            <a:headEnd/>
            <a:tailEnd/>
          </a:ln>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9" name="Text Box 9"/>
          <p:cNvSpPr txBox="1">
            <a:spLocks noChangeArrowheads="1"/>
          </p:cNvSpPr>
          <p:nvPr/>
        </p:nvSpPr>
        <p:spPr bwMode="auto">
          <a:xfrm>
            <a:off x="1295400" y="3276600"/>
            <a:ext cx="6858000" cy="457200"/>
          </a:xfrm>
          <a:prstGeom prst="rect">
            <a:avLst/>
          </a:prstGeom>
          <a:noFill/>
          <a:ln w="9525" algn="ctr">
            <a:noFill/>
            <a:miter lim="800000"/>
            <a:headEnd/>
            <a:tailEnd/>
          </a:ln>
          <a:effectLst/>
        </p:spPr>
        <p:txBody>
          <a:bodyPr>
            <a:spAutoFit/>
          </a:bodyPr>
          <a:lstStyle/>
          <a:p>
            <a:pPr lvl="1">
              <a:buClrTx/>
              <a:buFontTx/>
              <a:buNone/>
            </a:pPr>
            <a:endParaRPr lang="es-ES_tradnl"/>
          </a:p>
        </p:txBody>
      </p:sp>
      <p:sp>
        <p:nvSpPr>
          <p:cNvPr id="13" name="Rectangle 2"/>
          <p:cNvSpPr>
            <a:spLocks noGrp="1" noChangeArrowheads="1"/>
          </p:cNvSpPr>
          <p:nvPr>
            <p:ph type="title"/>
          </p:nvPr>
        </p:nvSpPr>
        <p:spPr/>
        <p:txBody>
          <a:bodyPr/>
          <a:lstStyle/>
          <a:p>
            <a:r>
              <a:rPr lang="es-ES" sz="2400" smtClean="0">
                <a:solidFill>
                  <a:schemeClr val="accent2"/>
                </a:solidFill>
                <a:effectLst>
                  <a:outerShdw blurRad="38100" dist="38100" dir="2700000" algn="tl">
                    <a:srgbClr val="000000"/>
                  </a:outerShdw>
                </a:effectLst>
                <a:latin typeface="Arial Rounded MT Bold" pitchFamily="34" charset="0"/>
              </a:rPr>
              <a:t>Limitaciones de tasas generales y departamentales</a:t>
            </a:r>
            <a:endParaRPr lang="es-ES" sz="2400">
              <a:solidFill>
                <a:schemeClr val="accent2"/>
              </a:solidFill>
              <a:effectLst>
                <a:outerShdw blurRad="38100" dist="38100" dir="2700000" algn="tl">
                  <a:srgbClr val="000000"/>
                </a:outerShdw>
              </a:effectLst>
              <a:latin typeface="Arial Rounded MT Bold" pitchFamily="34" charset="0"/>
            </a:endParaRPr>
          </a:p>
        </p:txBody>
      </p:sp>
      <p:pic>
        <p:nvPicPr>
          <p:cNvPr id="241666" name="Picture 2"/>
          <p:cNvPicPr>
            <a:picLocks noChangeAspect="1" noChangeArrowheads="1"/>
          </p:cNvPicPr>
          <p:nvPr/>
        </p:nvPicPr>
        <p:blipFill>
          <a:blip r:embed="rId2" cstate="print"/>
          <a:srcRect/>
          <a:stretch>
            <a:fillRect/>
          </a:stretch>
        </p:blipFill>
        <p:spPr bwMode="auto">
          <a:xfrm>
            <a:off x="838200" y="1828800"/>
            <a:ext cx="8001000" cy="3796161"/>
          </a:xfrm>
          <a:prstGeom prst="rect">
            <a:avLst/>
          </a:prstGeom>
          <a:noFill/>
          <a:ln w="9525" cap="flat" cmpd="sng" algn="ctr">
            <a:noFill/>
            <a:prstDash val="solid"/>
            <a:miter lim="800000"/>
            <a:headEnd/>
            <a:tailEnd/>
          </a:ln>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9" name="Text Box 9"/>
          <p:cNvSpPr txBox="1">
            <a:spLocks noChangeArrowheads="1"/>
          </p:cNvSpPr>
          <p:nvPr/>
        </p:nvSpPr>
        <p:spPr bwMode="auto">
          <a:xfrm>
            <a:off x="1295400" y="3276600"/>
            <a:ext cx="6858000" cy="457200"/>
          </a:xfrm>
          <a:prstGeom prst="rect">
            <a:avLst/>
          </a:prstGeom>
          <a:noFill/>
          <a:ln w="9525" algn="ctr">
            <a:noFill/>
            <a:miter lim="800000"/>
            <a:headEnd/>
            <a:tailEnd/>
          </a:ln>
          <a:effectLst/>
        </p:spPr>
        <p:txBody>
          <a:bodyPr>
            <a:spAutoFit/>
          </a:bodyPr>
          <a:lstStyle/>
          <a:p>
            <a:pPr lvl="1">
              <a:buClrTx/>
              <a:buFontTx/>
              <a:buNone/>
            </a:pPr>
            <a:endParaRPr lang="es-ES_tradnl"/>
          </a:p>
        </p:txBody>
      </p:sp>
      <p:sp>
        <p:nvSpPr>
          <p:cNvPr id="13" name="Rectangle 2"/>
          <p:cNvSpPr>
            <a:spLocks noGrp="1" noChangeArrowheads="1"/>
          </p:cNvSpPr>
          <p:nvPr>
            <p:ph type="title"/>
          </p:nvPr>
        </p:nvSpPr>
        <p:spPr/>
        <p:txBody>
          <a:bodyPr/>
          <a:lstStyle/>
          <a:p>
            <a:r>
              <a:rPr lang="es-ES" sz="2400" smtClean="0">
                <a:solidFill>
                  <a:schemeClr val="accent2"/>
                </a:solidFill>
                <a:effectLst>
                  <a:outerShdw blurRad="38100" dist="38100" dir="2700000" algn="tl">
                    <a:srgbClr val="000000"/>
                  </a:outerShdw>
                </a:effectLst>
                <a:latin typeface="Arial Rounded MT Bold" pitchFamily="34" charset="0"/>
              </a:rPr>
              <a:t>Limitaciones de tasas generales y departamentales</a:t>
            </a:r>
            <a:endParaRPr lang="es-ES" sz="2400">
              <a:solidFill>
                <a:schemeClr val="accent2"/>
              </a:solidFill>
              <a:effectLst>
                <a:outerShdw blurRad="38100" dist="38100" dir="2700000" algn="tl">
                  <a:srgbClr val="000000"/>
                </a:outerShdw>
              </a:effectLst>
              <a:latin typeface="Arial Rounded MT Bold" pitchFamily="34" charset="0"/>
            </a:endParaRPr>
          </a:p>
        </p:txBody>
      </p:sp>
      <p:pic>
        <p:nvPicPr>
          <p:cNvPr id="225297" name="Picture 17"/>
          <p:cNvPicPr>
            <a:picLocks noChangeAspect="1" noChangeArrowheads="1"/>
          </p:cNvPicPr>
          <p:nvPr/>
        </p:nvPicPr>
        <p:blipFill>
          <a:blip r:embed="rId2" cstate="print"/>
          <a:srcRect l="1321" r="977"/>
          <a:stretch>
            <a:fillRect/>
          </a:stretch>
        </p:blipFill>
        <p:spPr bwMode="auto">
          <a:xfrm>
            <a:off x="1066800" y="1219200"/>
            <a:ext cx="7620000" cy="4821838"/>
          </a:xfrm>
          <a:prstGeom prst="rect">
            <a:avLst/>
          </a:prstGeom>
          <a:noFill/>
          <a:ln w="9525" cap="flat" cmpd="sng" algn="ctr">
            <a:noFill/>
            <a:prstDash val="solid"/>
            <a:miter lim="800000"/>
            <a:headEnd/>
            <a:tailEnd/>
          </a:ln>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7" name="Picture 3"/>
          <p:cNvPicPr>
            <a:picLocks noChangeAspect="1" noChangeArrowheads="1"/>
          </p:cNvPicPr>
          <p:nvPr/>
        </p:nvPicPr>
        <p:blipFill>
          <a:blip r:embed="rId2" cstate="print"/>
          <a:srcRect/>
          <a:stretch>
            <a:fillRect/>
          </a:stretch>
        </p:blipFill>
        <p:spPr bwMode="auto">
          <a:xfrm>
            <a:off x="838199" y="1371600"/>
            <a:ext cx="8146475" cy="3657600"/>
          </a:xfrm>
          <a:prstGeom prst="rect">
            <a:avLst/>
          </a:prstGeom>
          <a:noFill/>
          <a:ln w="9525" cap="flat" cmpd="sng" algn="ctr">
            <a:noFill/>
            <a:prstDash val="solid"/>
            <a:miter lim="800000"/>
            <a:headEnd/>
            <a:tailEnd/>
          </a:ln>
          <a:effectLst/>
        </p:spPr>
      </p:pic>
      <p:sp>
        <p:nvSpPr>
          <p:cNvPr id="225289" name="Text Box 9"/>
          <p:cNvSpPr txBox="1">
            <a:spLocks noChangeArrowheads="1"/>
          </p:cNvSpPr>
          <p:nvPr/>
        </p:nvSpPr>
        <p:spPr bwMode="auto">
          <a:xfrm>
            <a:off x="1295400" y="3276600"/>
            <a:ext cx="6858000" cy="457200"/>
          </a:xfrm>
          <a:prstGeom prst="rect">
            <a:avLst/>
          </a:prstGeom>
          <a:noFill/>
          <a:ln w="9525" algn="ctr">
            <a:noFill/>
            <a:miter lim="800000"/>
            <a:headEnd/>
            <a:tailEnd/>
          </a:ln>
          <a:effectLst/>
        </p:spPr>
        <p:txBody>
          <a:bodyPr>
            <a:spAutoFit/>
          </a:bodyPr>
          <a:lstStyle/>
          <a:p>
            <a:pPr lvl="1">
              <a:buClrTx/>
              <a:buFontTx/>
              <a:buNone/>
            </a:pPr>
            <a:endParaRPr lang="es-ES_tradnl"/>
          </a:p>
        </p:txBody>
      </p:sp>
      <p:sp>
        <p:nvSpPr>
          <p:cNvPr id="13" name="Rectangle 2"/>
          <p:cNvSpPr>
            <a:spLocks noGrp="1" noChangeArrowheads="1"/>
          </p:cNvSpPr>
          <p:nvPr>
            <p:ph type="title"/>
          </p:nvPr>
        </p:nvSpPr>
        <p:spPr/>
        <p:txBody>
          <a:bodyPr/>
          <a:lstStyle/>
          <a:p>
            <a:r>
              <a:rPr lang="en-US" sz="2400" dirty="0" err="1" smtClean="0">
                <a:solidFill>
                  <a:schemeClr val="accent2"/>
                </a:solidFill>
                <a:effectLst>
                  <a:outerShdw blurRad="38100" dist="38100" dir="2700000" algn="tl">
                    <a:srgbClr val="000000"/>
                  </a:outerShdw>
                </a:effectLst>
                <a:latin typeface="Arial Rounded MT Bold" pitchFamily="34" charset="0"/>
              </a:rPr>
              <a:t>Limitaciones</a:t>
            </a:r>
            <a:r>
              <a:rPr lang="en-US" sz="2400" dirty="0" smtClean="0">
                <a:solidFill>
                  <a:schemeClr val="accent2"/>
                </a:solidFill>
                <a:effectLst>
                  <a:outerShdw blurRad="38100" dist="38100" dir="2700000" algn="tl">
                    <a:srgbClr val="000000"/>
                  </a:outerShdw>
                </a:effectLst>
                <a:latin typeface="Arial Rounded MT Bold" pitchFamily="34" charset="0"/>
              </a:rPr>
              <a:t> de </a:t>
            </a:r>
            <a:r>
              <a:rPr lang="en-US" sz="2400" dirty="0" err="1" smtClean="0">
                <a:solidFill>
                  <a:schemeClr val="accent2"/>
                </a:solidFill>
                <a:effectLst>
                  <a:outerShdw blurRad="38100" dist="38100" dir="2700000" algn="tl">
                    <a:srgbClr val="000000"/>
                  </a:outerShdw>
                </a:effectLst>
                <a:latin typeface="Arial Rounded MT Bold" pitchFamily="34" charset="0"/>
              </a:rPr>
              <a:t>tasas</a:t>
            </a:r>
            <a:r>
              <a:rPr lang="en-US" sz="2400" dirty="0" smtClean="0">
                <a:solidFill>
                  <a:schemeClr val="accent2"/>
                </a:solidFill>
                <a:effectLst>
                  <a:outerShdw blurRad="38100" dist="38100" dir="2700000" algn="tl">
                    <a:srgbClr val="000000"/>
                  </a:outerShdw>
                </a:effectLst>
                <a:latin typeface="Arial Rounded MT Bold" pitchFamily="34" charset="0"/>
              </a:rPr>
              <a:t> </a:t>
            </a:r>
            <a:r>
              <a:rPr lang="en-US" sz="2400" dirty="0" err="1" smtClean="0">
                <a:solidFill>
                  <a:schemeClr val="accent2"/>
                </a:solidFill>
                <a:effectLst>
                  <a:outerShdw blurRad="38100" dist="38100" dir="2700000" algn="tl">
                    <a:srgbClr val="000000"/>
                  </a:outerShdw>
                </a:effectLst>
                <a:latin typeface="Arial Rounded MT Bold" pitchFamily="34" charset="0"/>
              </a:rPr>
              <a:t>generales</a:t>
            </a:r>
            <a:r>
              <a:rPr lang="en-US" sz="2400" dirty="0" smtClean="0">
                <a:solidFill>
                  <a:schemeClr val="accent2"/>
                </a:solidFill>
                <a:effectLst>
                  <a:outerShdw blurRad="38100" dist="38100" dir="2700000" algn="tl">
                    <a:srgbClr val="000000"/>
                  </a:outerShdw>
                </a:effectLst>
                <a:latin typeface="Arial Rounded MT Bold" pitchFamily="34" charset="0"/>
              </a:rPr>
              <a:t> y </a:t>
            </a:r>
            <a:r>
              <a:rPr lang="en-US" sz="2400" dirty="0" err="1" smtClean="0">
                <a:solidFill>
                  <a:schemeClr val="accent2"/>
                </a:solidFill>
                <a:effectLst>
                  <a:outerShdw blurRad="38100" dist="38100" dir="2700000" algn="tl">
                    <a:srgbClr val="000000"/>
                  </a:outerShdw>
                </a:effectLst>
                <a:latin typeface="Arial Rounded MT Bold" pitchFamily="34" charset="0"/>
              </a:rPr>
              <a:t>departamentales</a:t>
            </a:r>
            <a:endParaRPr lang="en-US" sz="2400" dirty="0">
              <a:solidFill>
                <a:schemeClr val="accent2"/>
              </a:solidFill>
              <a:effectLst>
                <a:outerShdw blurRad="38100" dist="38100" dir="2700000" algn="tl">
                  <a:srgbClr val="000000"/>
                </a:outerShdw>
              </a:effectLst>
              <a:latin typeface="Arial Rounded MT Bold"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9" name="Text Box 9"/>
          <p:cNvSpPr txBox="1">
            <a:spLocks noChangeArrowheads="1"/>
          </p:cNvSpPr>
          <p:nvPr/>
        </p:nvSpPr>
        <p:spPr bwMode="auto">
          <a:xfrm>
            <a:off x="1295400" y="3276600"/>
            <a:ext cx="6858000" cy="457200"/>
          </a:xfrm>
          <a:prstGeom prst="rect">
            <a:avLst/>
          </a:prstGeom>
          <a:noFill/>
          <a:ln w="9525" algn="ctr">
            <a:noFill/>
            <a:miter lim="800000"/>
            <a:headEnd/>
            <a:tailEnd/>
          </a:ln>
          <a:effectLst/>
        </p:spPr>
        <p:txBody>
          <a:bodyPr>
            <a:spAutoFit/>
          </a:bodyPr>
          <a:lstStyle/>
          <a:p>
            <a:pPr lvl="1">
              <a:buClrTx/>
              <a:buFontTx/>
              <a:buNone/>
            </a:pPr>
            <a:endParaRPr lang="es-ES_tradnl"/>
          </a:p>
        </p:txBody>
      </p:sp>
      <p:sp>
        <p:nvSpPr>
          <p:cNvPr id="13" name="Rectangle 2"/>
          <p:cNvSpPr>
            <a:spLocks noGrp="1" noChangeArrowheads="1"/>
          </p:cNvSpPr>
          <p:nvPr>
            <p:ph type="title"/>
          </p:nvPr>
        </p:nvSpPr>
        <p:spPr/>
        <p:txBody>
          <a:bodyPr/>
          <a:lstStyle/>
          <a:p>
            <a:r>
              <a:rPr lang="es-ES" sz="2400" smtClean="0">
                <a:solidFill>
                  <a:schemeClr val="accent2"/>
                </a:solidFill>
                <a:effectLst>
                  <a:outerShdw blurRad="38100" dist="38100" dir="2700000" algn="tl">
                    <a:srgbClr val="000000"/>
                  </a:outerShdw>
                </a:effectLst>
                <a:latin typeface="Arial Rounded MT Bold" pitchFamily="34" charset="0"/>
              </a:rPr>
              <a:t>Limitaciones de tasas generales y departamentales</a:t>
            </a:r>
            <a:endParaRPr lang="es-ES" sz="2400">
              <a:solidFill>
                <a:schemeClr val="accent2"/>
              </a:solidFill>
              <a:effectLst>
                <a:outerShdw blurRad="38100" dist="38100" dir="2700000" algn="tl">
                  <a:srgbClr val="000000"/>
                </a:outerShdw>
              </a:effectLst>
              <a:latin typeface="Arial Rounded MT Bold" pitchFamily="34" charset="0"/>
            </a:endParaRPr>
          </a:p>
        </p:txBody>
      </p:sp>
      <p:pic>
        <p:nvPicPr>
          <p:cNvPr id="257029" name="Picture 5"/>
          <p:cNvPicPr>
            <a:picLocks noChangeAspect="1" noChangeArrowheads="1"/>
          </p:cNvPicPr>
          <p:nvPr/>
        </p:nvPicPr>
        <p:blipFill>
          <a:blip r:embed="rId2" cstate="print"/>
          <a:srcRect l="23060" t="26042" r="14861" b="12500"/>
          <a:stretch>
            <a:fillRect/>
          </a:stretch>
        </p:blipFill>
        <p:spPr bwMode="auto">
          <a:xfrm>
            <a:off x="1447800" y="1676400"/>
            <a:ext cx="6629400" cy="368994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ChangeArrowheads="1"/>
          </p:cNvSpPr>
          <p:nvPr/>
        </p:nvSpPr>
        <p:spPr bwMode="auto">
          <a:xfrm>
            <a:off x="1219200" y="1828800"/>
            <a:ext cx="7086600" cy="4305300"/>
          </a:xfrm>
          <a:prstGeom prst="rect">
            <a:avLst/>
          </a:prstGeom>
          <a:noFill/>
          <a:ln w="12700">
            <a:noFill/>
            <a:miter lim="800000"/>
            <a:headEnd/>
            <a:tailEnd/>
          </a:ln>
          <a:effectLst/>
        </p:spPr>
        <p:txBody>
          <a:bodyPr lIns="90488" tIns="44450" rIns="90488" bIns="44450"/>
          <a:lstStyle/>
          <a:p>
            <a:pPr marL="533400" indent="-533400" algn="l" eaLnBrk="0" hangingPunct="0">
              <a:lnSpc>
                <a:spcPct val="90000"/>
              </a:lnSpc>
              <a:spcBef>
                <a:spcPct val="50000"/>
              </a:spcBef>
              <a:buClr>
                <a:schemeClr val="tx2"/>
              </a:buClr>
              <a:buSzPct val="85000"/>
              <a:buFont typeface="Monotype Sorts" pitchFamily="2" charset="2"/>
              <a:buNone/>
              <a:tabLst>
                <a:tab pos="461963" algn="l"/>
                <a:tab pos="4184650" algn="l"/>
                <a:tab pos="4560888" algn="l"/>
              </a:tabLst>
            </a:pPr>
            <a:r>
              <a:rPr lang="en-US" sz="2800" dirty="0">
                <a:solidFill>
                  <a:srgbClr val="990000"/>
                </a:solidFill>
                <a:latin typeface="Times New Roman" charset="0"/>
              </a:rPr>
              <a:t>1.</a:t>
            </a:r>
            <a:r>
              <a:rPr lang="en-US" sz="2800" i="1" dirty="0">
                <a:solidFill>
                  <a:srgbClr val="990000"/>
                </a:solidFill>
                <a:latin typeface="Times New Roman" charset="0"/>
              </a:rPr>
              <a:t>	</a:t>
            </a:r>
            <a:r>
              <a:rPr lang="en-US" sz="2800" dirty="0" err="1" smtClean="0">
                <a:solidFill>
                  <a:srgbClr val="990000"/>
                </a:solidFill>
                <a:latin typeface="Times New Roman" charset="0"/>
              </a:rPr>
              <a:t>Generadores</a:t>
            </a:r>
            <a:r>
              <a:rPr lang="en-US" sz="2800" dirty="0" smtClean="0">
                <a:solidFill>
                  <a:srgbClr val="990000"/>
                </a:solidFill>
                <a:latin typeface="Times New Roman" charset="0"/>
              </a:rPr>
              <a:t> </a:t>
            </a:r>
            <a:r>
              <a:rPr lang="en-US" sz="2800" dirty="0" err="1" smtClean="0">
                <a:solidFill>
                  <a:srgbClr val="990000"/>
                </a:solidFill>
                <a:latin typeface="Times New Roman" charset="0"/>
              </a:rPr>
              <a:t>basados</a:t>
            </a:r>
            <a:r>
              <a:rPr lang="en-US" sz="2800" dirty="0" smtClean="0">
                <a:solidFill>
                  <a:srgbClr val="990000"/>
                </a:solidFill>
                <a:latin typeface="Times New Roman" charset="0"/>
              </a:rPr>
              <a:t> en </a:t>
            </a:r>
            <a:r>
              <a:rPr lang="en-US" sz="2800" dirty="0" err="1" smtClean="0">
                <a:solidFill>
                  <a:srgbClr val="990000"/>
                </a:solidFill>
                <a:latin typeface="Times New Roman" charset="0"/>
              </a:rPr>
              <a:t>unidades</a:t>
            </a:r>
            <a:r>
              <a:rPr lang="en-US" sz="2800" dirty="0" smtClean="0">
                <a:solidFill>
                  <a:srgbClr val="990000"/>
                </a:solidFill>
                <a:latin typeface="Times New Roman" charset="0"/>
              </a:rPr>
              <a:t> </a:t>
            </a:r>
            <a:r>
              <a:rPr lang="en-US" sz="2800" dirty="0">
                <a:solidFill>
                  <a:srgbClr val="990000"/>
                </a:solidFill>
                <a:latin typeface="Times New Roman" charset="0"/>
              </a:rPr>
              <a:t>	</a:t>
            </a:r>
          </a:p>
          <a:p>
            <a:pPr marL="533400" indent="-533400" eaLnBrk="0" hangingPunct="0">
              <a:lnSpc>
                <a:spcPct val="90000"/>
              </a:lnSpc>
              <a:buClr>
                <a:schemeClr val="tx2"/>
              </a:buClr>
              <a:buSzPct val="85000"/>
              <a:tabLst>
                <a:tab pos="461963" algn="l"/>
                <a:tab pos="4184650" algn="l"/>
                <a:tab pos="4560888" algn="l"/>
              </a:tabLst>
            </a:pPr>
            <a:r>
              <a:rPr lang="en-US" sz="2800" dirty="0">
                <a:solidFill>
                  <a:srgbClr val="990000"/>
                </a:solidFill>
                <a:latin typeface="Times New Roman" charset="0"/>
              </a:rPr>
              <a:t>2.	</a:t>
            </a:r>
            <a:r>
              <a:rPr lang="es-AR" sz="2800" dirty="0" smtClean="0">
                <a:solidFill>
                  <a:srgbClr val="990000"/>
                </a:solidFill>
                <a:latin typeface="Times New Roman" charset="0"/>
              </a:rPr>
              <a:t>Uso intensivo de la distribución</a:t>
            </a:r>
            <a:endParaRPr lang="en-US" sz="2800" dirty="0">
              <a:solidFill>
                <a:srgbClr val="990000"/>
              </a:solidFill>
              <a:latin typeface="Times New Roman" charset="0"/>
            </a:endParaRPr>
          </a:p>
          <a:p>
            <a:pPr marL="533400" indent="-533400" eaLnBrk="0" hangingPunct="0">
              <a:lnSpc>
                <a:spcPct val="90000"/>
              </a:lnSpc>
              <a:buClr>
                <a:schemeClr val="tx2"/>
              </a:buClr>
              <a:buSzPct val="85000"/>
              <a:tabLst>
                <a:tab pos="461963" algn="l"/>
                <a:tab pos="4184650" algn="l"/>
                <a:tab pos="4560888" algn="l"/>
              </a:tabLst>
            </a:pPr>
            <a:r>
              <a:rPr lang="en-US" sz="2800" dirty="0">
                <a:solidFill>
                  <a:srgbClr val="990000"/>
                </a:solidFill>
                <a:latin typeface="Times New Roman" charset="0"/>
              </a:rPr>
              <a:t>3.	</a:t>
            </a:r>
            <a:r>
              <a:rPr lang="es-AR" sz="2800" dirty="0" smtClean="0">
                <a:solidFill>
                  <a:srgbClr val="990000"/>
                </a:solidFill>
                <a:latin typeface="Times New Roman" charset="0"/>
              </a:rPr>
              <a:t>Costeo del producto limitado y rígido</a:t>
            </a:r>
            <a:endParaRPr lang="en-US" sz="2800" dirty="0">
              <a:solidFill>
                <a:srgbClr val="990000"/>
              </a:solidFill>
              <a:latin typeface="Times New Roman" charset="0"/>
            </a:endParaRPr>
          </a:p>
          <a:p>
            <a:pPr marL="533400" indent="-533400" eaLnBrk="0" hangingPunct="0">
              <a:lnSpc>
                <a:spcPct val="90000"/>
              </a:lnSpc>
              <a:buClr>
                <a:schemeClr val="tx2"/>
              </a:buClr>
              <a:buSzPct val="85000"/>
              <a:tabLst>
                <a:tab pos="461963" algn="l"/>
                <a:tab pos="4184650" algn="l"/>
                <a:tab pos="4560888" algn="l"/>
              </a:tabLst>
            </a:pPr>
            <a:r>
              <a:rPr lang="en-US" sz="2800" dirty="0">
                <a:solidFill>
                  <a:srgbClr val="990000"/>
                </a:solidFill>
                <a:latin typeface="Times New Roman" charset="0"/>
              </a:rPr>
              <a:t>4.	</a:t>
            </a:r>
            <a:r>
              <a:rPr lang="es-AR" sz="2800" dirty="0" smtClean="0">
                <a:solidFill>
                  <a:srgbClr val="990000"/>
                </a:solidFill>
                <a:latin typeface="Times New Roman" charset="0"/>
              </a:rPr>
              <a:t>Enfoque en la administración de costos</a:t>
            </a:r>
            <a:endParaRPr lang="en-US" sz="2800" dirty="0">
              <a:solidFill>
                <a:srgbClr val="990000"/>
              </a:solidFill>
              <a:latin typeface="Times New Roman" charset="0"/>
            </a:endParaRPr>
          </a:p>
          <a:p>
            <a:pPr marL="533400" indent="-533400" eaLnBrk="0" hangingPunct="0">
              <a:lnSpc>
                <a:spcPct val="90000"/>
              </a:lnSpc>
              <a:buClr>
                <a:schemeClr val="tx2"/>
              </a:buClr>
              <a:buSzPct val="85000"/>
              <a:tabLst>
                <a:tab pos="461963" algn="l"/>
                <a:tab pos="4184650" algn="l"/>
                <a:tab pos="4560888" algn="l"/>
              </a:tabLst>
            </a:pPr>
            <a:r>
              <a:rPr lang="en-US" sz="2800" dirty="0" smtClean="0">
                <a:solidFill>
                  <a:srgbClr val="990000"/>
                </a:solidFill>
                <a:latin typeface="Times New Roman" charset="0"/>
              </a:rPr>
              <a:t>5.	</a:t>
            </a:r>
            <a:r>
              <a:rPr lang="es-AR" sz="2800" dirty="0" smtClean="0">
                <a:solidFill>
                  <a:srgbClr val="990000"/>
                </a:solidFill>
                <a:latin typeface="Times New Roman" charset="0"/>
              </a:rPr>
              <a:t>Información de actividades en forma general</a:t>
            </a:r>
          </a:p>
          <a:p>
            <a:pPr marL="533400" indent="-533400" eaLnBrk="0" hangingPunct="0">
              <a:lnSpc>
                <a:spcPct val="90000"/>
              </a:lnSpc>
              <a:buClr>
                <a:schemeClr val="tx2"/>
              </a:buClr>
              <a:buSzPct val="85000"/>
              <a:tabLst>
                <a:tab pos="461963" algn="l"/>
                <a:tab pos="4184650" algn="l"/>
                <a:tab pos="4560888" algn="l"/>
              </a:tabLst>
            </a:pPr>
            <a:r>
              <a:rPr lang="en-US" sz="2800" dirty="0" smtClean="0">
                <a:solidFill>
                  <a:srgbClr val="990000"/>
                </a:solidFill>
                <a:latin typeface="Times New Roman" charset="0"/>
              </a:rPr>
              <a:t>6</a:t>
            </a:r>
            <a:r>
              <a:rPr lang="en-US" sz="2800" dirty="0">
                <a:solidFill>
                  <a:srgbClr val="990000"/>
                </a:solidFill>
                <a:latin typeface="Times New Roman" charset="0"/>
              </a:rPr>
              <a:t>.	</a:t>
            </a:r>
            <a:r>
              <a:rPr lang="en-US" sz="2800" dirty="0" err="1" smtClean="0">
                <a:solidFill>
                  <a:srgbClr val="990000"/>
                </a:solidFill>
                <a:latin typeface="Times New Roman" charset="0"/>
              </a:rPr>
              <a:t>Maximización</a:t>
            </a:r>
            <a:r>
              <a:rPr lang="en-US" sz="2800" dirty="0" smtClean="0">
                <a:solidFill>
                  <a:srgbClr val="990000"/>
                </a:solidFill>
                <a:latin typeface="Times New Roman" charset="0"/>
              </a:rPr>
              <a:t> del </a:t>
            </a:r>
            <a:r>
              <a:rPr lang="en-US" sz="2800" dirty="0" err="1" smtClean="0">
                <a:solidFill>
                  <a:srgbClr val="990000"/>
                </a:solidFill>
                <a:latin typeface="Times New Roman" charset="0"/>
              </a:rPr>
              <a:t>desempeño</a:t>
            </a:r>
            <a:r>
              <a:rPr lang="en-US" sz="2800" dirty="0" smtClean="0">
                <a:solidFill>
                  <a:srgbClr val="990000"/>
                </a:solidFill>
                <a:latin typeface="Times New Roman" charset="0"/>
              </a:rPr>
              <a:t> de </a:t>
            </a:r>
            <a:r>
              <a:rPr lang="en-US" sz="2800" dirty="0" err="1" smtClean="0">
                <a:solidFill>
                  <a:srgbClr val="990000"/>
                </a:solidFill>
                <a:latin typeface="Times New Roman" charset="0"/>
              </a:rPr>
              <a:t>unidades</a:t>
            </a:r>
            <a:r>
              <a:rPr lang="en-US" sz="2800" dirty="0" smtClean="0">
                <a:solidFill>
                  <a:srgbClr val="990000"/>
                </a:solidFill>
                <a:latin typeface="Times New Roman" charset="0"/>
              </a:rPr>
              <a:t> </a:t>
            </a:r>
            <a:r>
              <a:rPr lang="en-US" sz="2800" dirty="0" err="1" smtClean="0">
                <a:solidFill>
                  <a:srgbClr val="990000"/>
                </a:solidFill>
                <a:latin typeface="Times New Roman" charset="0"/>
              </a:rPr>
              <a:t>individuales</a:t>
            </a:r>
            <a:endParaRPr lang="en-US" sz="2800" dirty="0">
              <a:solidFill>
                <a:srgbClr val="990000"/>
              </a:solidFill>
              <a:latin typeface="Times New Roman" charset="0"/>
            </a:endParaRPr>
          </a:p>
          <a:p>
            <a:pPr marL="533400" indent="-533400" eaLnBrk="0" hangingPunct="0">
              <a:lnSpc>
                <a:spcPct val="90000"/>
              </a:lnSpc>
              <a:buClr>
                <a:schemeClr val="tx2"/>
              </a:buClr>
              <a:buSzPct val="85000"/>
              <a:tabLst>
                <a:tab pos="461963" algn="l"/>
                <a:tab pos="4184650" algn="l"/>
                <a:tab pos="4560888" algn="l"/>
              </a:tabLst>
            </a:pPr>
            <a:r>
              <a:rPr lang="en-US" sz="2800" dirty="0">
                <a:solidFill>
                  <a:srgbClr val="990000"/>
                </a:solidFill>
                <a:latin typeface="Times New Roman" charset="0"/>
              </a:rPr>
              <a:t>7.	</a:t>
            </a:r>
            <a:r>
              <a:rPr lang="es-AR" sz="2800" dirty="0" smtClean="0">
                <a:solidFill>
                  <a:srgbClr val="990000"/>
                </a:solidFill>
                <a:latin typeface="Times New Roman" charset="0"/>
              </a:rPr>
              <a:t>Uso de medidas financieras del desempeño</a:t>
            </a:r>
            <a:r>
              <a:rPr lang="en-US" sz="2800" dirty="0">
                <a:solidFill>
                  <a:srgbClr val="990000"/>
                </a:solidFill>
                <a:latin typeface="Times New Roman" charset="0"/>
              </a:rPr>
              <a:t>	</a:t>
            </a:r>
            <a:endParaRPr lang="en-US" sz="3600" dirty="0">
              <a:solidFill>
                <a:srgbClr val="990000"/>
              </a:solidFill>
              <a:latin typeface="Times New Roman" charset="0"/>
            </a:endParaRPr>
          </a:p>
        </p:txBody>
      </p:sp>
      <p:sp>
        <p:nvSpPr>
          <p:cNvPr id="138244" name="Text Box 4"/>
          <p:cNvSpPr txBox="1">
            <a:spLocks noChangeArrowheads="1"/>
          </p:cNvSpPr>
          <p:nvPr/>
        </p:nvSpPr>
        <p:spPr bwMode="auto">
          <a:xfrm>
            <a:off x="2590800" y="1219200"/>
            <a:ext cx="4038600" cy="523220"/>
          </a:xfrm>
          <a:prstGeom prst="rect">
            <a:avLst/>
          </a:prstGeom>
          <a:noFill/>
          <a:ln w="12700">
            <a:noFill/>
            <a:miter lim="800000"/>
            <a:headEnd/>
            <a:tailEnd/>
          </a:ln>
          <a:effectLst/>
        </p:spPr>
        <p:txBody>
          <a:bodyPr>
            <a:spAutoFit/>
          </a:bodyPr>
          <a:lstStyle/>
          <a:p>
            <a:pPr eaLnBrk="0" hangingPunct="0">
              <a:spcBef>
                <a:spcPct val="50000"/>
              </a:spcBef>
            </a:pPr>
            <a:r>
              <a:rPr lang="en-US" sz="2800" b="1" dirty="0" err="1" smtClean="0">
                <a:latin typeface="Times New Roman" charset="0"/>
              </a:rPr>
              <a:t>Basados</a:t>
            </a:r>
            <a:r>
              <a:rPr lang="en-US" sz="2800" b="1" dirty="0" smtClean="0">
                <a:latin typeface="Times New Roman" charset="0"/>
              </a:rPr>
              <a:t> en </a:t>
            </a:r>
            <a:r>
              <a:rPr lang="en-US" sz="2800" b="1" dirty="0" err="1" smtClean="0">
                <a:latin typeface="Times New Roman" charset="0"/>
              </a:rPr>
              <a:t>Funciones</a:t>
            </a:r>
            <a:endParaRPr lang="en-US" sz="2800" b="1" dirty="0">
              <a:latin typeface="Times New Roman" charset="0"/>
            </a:endParaRPr>
          </a:p>
        </p:txBody>
      </p:sp>
      <p:sp>
        <p:nvSpPr>
          <p:cNvPr id="138245" name="Rectangle 5"/>
          <p:cNvSpPr>
            <a:spLocks noChangeArrowheads="1"/>
          </p:cNvSpPr>
          <p:nvPr/>
        </p:nvSpPr>
        <p:spPr bwMode="auto">
          <a:xfrm>
            <a:off x="914400" y="0"/>
            <a:ext cx="6477000" cy="914400"/>
          </a:xfrm>
          <a:prstGeom prst="rect">
            <a:avLst/>
          </a:prstGeom>
          <a:noFill/>
          <a:ln w="9525">
            <a:noFill/>
            <a:miter lim="800000"/>
            <a:headEnd/>
            <a:tailEnd/>
          </a:ln>
          <a:effectLst/>
        </p:spPr>
        <p:txBody>
          <a:bodyPr anchor="ctr"/>
          <a:lstStyle/>
          <a:p>
            <a:r>
              <a:rPr lang="es-AR" dirty="0" smtClean="0">
                <a:solidFill>
                  <a:schemeClr val="accent2"/>
                </a:solidFill>
                <a:effectLst>
                  <a:outerShdw blurRad="38100" dist="38100" dir="2700000" algn="tl">
                    <a:srgbClr val="000000"/>
                  </a:outerShdw>
                </a:effectLst>
                <a:latin typeface="Arial Rounded MT Bold" pitchFamily="34" charset="0"/>
              </a:rPr>
              <a:t>Sistemas de administración de costos basados en funciones y ABC</a:t>
            </a:r>
            <a:endParaRPr lang="en-US" dirty="0">
              <a:solidFill>
                <a:schemeClr val="accent2"/>
              </a:solidFill>
              <a:effectLst>
                <a:outerShdw blurRad="38100" dist="38100" dir="2700000" algn="tl">
                  <a:srgbClr val="000000"/>
                </a:outerShdw>
              </a:effectLst>
              <a:latin typeface="Arial Rounded MT Bold" pitchFamily="34" charset="0"/>
            </a:endParaRPr>
          </a:p>
        </p:txBody>
      </p:sp>
      <p:sp>
        <p:nvSpPr>
          <p:cNvPr id="138247" name="AutoShape 7"/>
          <p:cNvSpPr>
            <a:spLocks noChangeArrowheads="1"/>
          </p:cNvSpPr>
          <p:nvPr/>
        </p:nvSpPr>
        <p:spPr bwMode="auto">
          <a:xfrm rot="6352167">
            <a:off x="7756525" y="30163"/>
            <a:ext cx="990601"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2700">
            <a:noFill/>
            <a:miter lim="800000"/>
            <a:headEnd/>
            <a:tailEnd/>
          </a:ln>
          <a:effectLst/>
        </p:spPr>
        <p:txBody>
          <a:bodyPr wrap="none" anchor="ctr"/>
          <a:lstStyle/>
          <a:p>
            <a:endParaRPr lang="es-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subTitle" idx="1"/>
          </p:nvPr>
        </p:nvSpPr>
        <p:spPr>
          <a:noFill/>
        </p:spPr>
        <p:txBody>
          <a:bodyPr anchor="ctr" anchorCtr="1"/>
          <a:lstStyle/>
          <a:p>
            <a:r>
              <a:rPr lang="en-US" sz="4000" b="1">
                <a:solidFill>
                  <a:schemeClr val="accent1"/>
                </a:solidFill>
                <a:effectLst>
                  <a:outerShdw blurRad="38100" dist="38100" dir="2700000" algn="tl">
                    <a:srgbClr val="000000"/>
                  </a:outerShdw>
                </a:effectLst>
                <a:latin typeface="Times New Roman" charset="0"/>
              </a:rPr>
              <a:t>  </a:t>
            </a:r>
          </a:p>
        </p:txBody>
      </p:sp>
      <p:sp>
        <p:nvSpPr>
          <p:cNvPr id="63491" name="Text Box 3"/>
          <p:cNvSpPr txBox="1">
            <a:spLocks noGrp="1" noChangeArrowheads="1"/>
          </p:cNvSpPr>
          <p:nvPr>
            <p:ph type="ctrTitle"/>
          </p:nvPr>
        </p:nvSpPr>
        <p:spPr>
          <a:xfrm>
            <a:off x="533400" y="2667000"/>
            <a:ext cx="7391400" cy="1676400"/>
          </a:xfrm>
          <a:noFill/>
          <a:ln/>
        </p:spPr>
        <p:txBody>
          <a:bodyPr anchorCtr="1"/>
          <a:lstStyle/>
          <a:p>
            <a:pPr algn="ctr" eaLnBrk="0" hangingPunct="0">
              <a:spcBef>
                <a:spcPct val="50000"/>
              </a:spcBef>
            </a:pPr>
            <a:r>
              <a:rPr lang="es-ES" sz="3800" smtClean="0">
                <a:solidFill>
                  <a:schemeClr val="accent2"/>
                </a:solidFill>
                <a:effectLst>
                  <a:outerShdw blurRad="38100" dist="38100" dir="2700000" algn="tl">
                    <a:srgbClr val="000000"/>
                  </a:outerShdw>
                </a:effectLst>
                <a:latin typeface="Arial Rounded MT Bold" pitchFamily="34" charset="0"/>
              </a:rPr>
              <a:t>ABC – Costos Basados en Actividades</a:t>
            </a:r>
            <a:endParaRPr lang="es-ES" sz="3800">
              <a:solidFill>
                <a:schemeClr val="accent2"/>
              </a:solidFill>
              <a:effectLst>
                <a:outerShdw blurRad="38100" dist="38100" dir="2700000" algn="tl">
                  <a:srgbClr val="000000"/>
                </a:outerShdw>
              </a:effectLst>
              <a:latin typeface="Arial Rounded MT Bold" pitchFamily="34" charset="0"/>
            </a:endParaRPr>
          </a:p>
        </p:txBody>
      </p:sp>
      <p:sp>
        <p:nvSpPr>
          <p:cNvPr id="63492" name="AutoShape 4"/>
          <p:cNvSpPr>
            <a:spLocks noChangeArrowheads="1"/>
          </p:cNvSpPr>
          <p:nvPr/>
        </p:nvSpPr>
        <p:spPr bwMode="auto">
          <a:xfrm rot="10082293">
            <a:off x="6400800" y="2209800"/>
            <a:ext cx="2478088" cy="1062038"/>
          </a:xfrm>
          <a:prstGeom prst="rtTriangle">
            <a:avLst/>
          </a:prstGeom>
          <a:solidFill>
            <a:schemeClr val="accent1"/>
          </a:solidFill>
          <a:ln w="12700">
            <a:solidFill>
              <a:schemeClr val="accent1"/>
            </a:solidFill>
            <a:miter lim="800000"/>
            <a:headEnd/>
            <a:tailEnd/>
          </a:ln>
          <a:effectLst/>
        </p:spPr>
        <p:txBody>
          <a:bodyPr wrap="none" anchor="ctr"/>
          <a:lstStyle/>
          <a:p>
            <a:endParaRPr lang="es-ES_tradnl"/>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22" name="Rectangle 14"/>
          <p:cNvSpPr>
            <a:spLocks noChangeArrowheads="1"/>
          </p:cNvSpPr>
          <p:nvPr/>
        </p:nvSpPr>
        <p:spPr bwMode="auto">
          <a:xfrm>
            <a:off x="685800" y="228600"/>
            <a:ext cx="8229600" cy="533400"/>
          </a:xfrm>
          <a:prstGeom prst="rect">
            <a:avLst/>
          </a:prstGeom>
          <a:noFill/>
          <a:ln w="9525">
            <a:noFill/>
            <a:miter lim="800000"/>
            <a:headEnd/>
            <a:tailEnd/>
          </a:ln>
          <a:effectLst/>
        </p:spPr>
        <p:txBody>
          <a:bodyPr anchor="ctr"/>
          <a:lstStyle/>
          <a:p>
            <a:pPr>
              <a:spcBef>
                <a:spcPct val="0"/>
              </a:spcBef>
              <a:buClrTx/>
              <a:buFontTx/>
              <a:buNone/>
            </a:pPr>
            <a:r>
              <a:rPr lang="en-US" sz="3000" dirty="0" err="1" smtClean="0">
                <a:solidFill>
                  <a:schemeClr val="accent2"/>
                </a:solidFill>
                <a:effectLst>
                  <a:outerShdw blurRad="38100" dist="38100" dir="2700000" algn="tl">
                    <a:srgbClr val="000000"/>
                  </a:outerShdw>
                </a:effectLst>
                <a:latin typeface="Arial Rounded MT Bold" pitchFamily="34" charset="0"/>
              </a:rPr>
              <a:t>Costo</a:t>
            </a:r>
            <a:r>
              <a:rPr lang="en-US" sz="3000" dirty="0" smtClean="0">
                <a:solidFill>
                  <a:schemeClr val="accent2"/>
                </a:solidFill>
                <a:effectLst>
                  <a:outerShdw blurRad="38100" dist="38100" dir="2700000" algn="tl">
                    <a:srgbClr val="000000"/>
                  </a:outerShdw>
                </a:effectLst>
                <a:latin typeface="Arial Rounded MT Bold" pitchFamily="34" charset="0"/>
              </a:rPr>
              <a:t> </a:t>
            </a:r>
            <a:r>
              <a:rPr lang="en-US" sz="3000" dirty="0" err="1" smtClean="0">
                <a:solidFill>
                  <a:schemeClr val="accent2"/>
                </a:solidFill>
                <a:effectLst>
                  <a:outerShdw blurRad="38100" dist="38100" dir="2700000" algn="tl">
                    <a:srgbClr val="000000"/>
                  </a:outerShdw>
                </a:effectLst>
                <a:latin typeface="Arial Rounded MT Bold" pitchFamily="34" charset="0"/>
              </a:rPr>
              <a:t>Basado</a:t>
            </a:r>
            <a:r>
              <a:rPr lang="en-US" sz="3000" dirty="0" smtClean="0">
                <a:solidFill>
                  <a:schemeClr val="accent2"/>
                </a:solidFill>
                <a:effectLst>
                  <a:outerShdw blurRad="38100" dist="38100" dir="2700000" algn="tl">
                    <a:srgbClr val="000000"/>
                  </a:outerShdw>
                </a:effectLst>
                <a:latin typeface="Arial Rounded MT Bold" pitchFamily="34" charset="0"/>
              </a:rPr>
              <a:t> en </a:t>
            </a:r>
            <a:r>
              <a:rPr lang="en-US" sz="3000" dirty="0" err="1" smtClean="0">
                <a:solidFill>
                  <a:schemeClr val="accent2"/>
                </a:solidFill>
                <a:effectLst>
                  <a:outerShdw blurRad="38100" dist="38100" dir="2700000" algn="tl">
                    <a:srgbClr val="000000"/>
                  </a:outerShdw>
                </a:effectLst>
                <a:latin typeface="Arial Rounded MT Bold" pitchFamily="34" charset="0"/>
              </a:rPr>
              <a:t>Actividades</a:t>
            </a:r>
            <a:endParaRPr lang="en-US" sz="3000" dirty="0">
              <a:solidFill>
                <a:schemeClr val="accent2"/>
              </a:solidFill>
              <a:effectLst>
                <a:outerShdw blurRad="38100" dist="38100" dir="2700000" algn="tl">
                  <a:srgbClr val="000000"/>
                </a:outerShdw>
              </a:effectLst>
              <a:latin typeface="Arial Rounded MT Bold" pitchFamily="34" charset="0"/>
            </a:endParaRPr>
          </a:p>
        </p:txBody>
      </p:sp>
      <p:sp>
        <p:nvSpPr>
          <p:cNvPr id="196630" name="Text Box 22"/>
          <p:cNvSpPr txBox="1">
            <a:spLocks noChangeArrowheads="1"/>
          </p:cNvSpPr>
          <p:nvPr/>
        </p:nvSpPr>
        <p:spPr bwMode="auto">
          <a:xfrm>
            <a:off x="1295400" y="1371600"/>
            <a:ext cx="3352800" cy="3046988"/>
          </a:xfrm>
          <a:prstGeom prst="rect">
            <a:avLst/>
          </a:prstGeom>
          <a:noFill/>
          <a:ln w="9525" algn="ctr">
            <a:noFill/>
            <a:miter lim="800000"/>
            <a:headEnd/>
            <a:tailEnd/>
          </a:ln>
          <a:effectLst/>
        </p:spPr>
        <p:txBody>
          <a:bodyPr wrap="square">
            <a:spAutoFit/>
          </a:bodyPr>
          <a:lstStyle/>
          <a:p>
            <a:pPr>
              <a:buFont typeface="Wingdings" pitchFamily="2" charset="2"/>
              <a:buChar char="ü"/>
            </a:pPr>
            <a:r>
              <a:rPr lang="es-ES" smtClean="0"/>
              <a:t>Los productos “no consumen” recursos</a:t>
            </a:r>
          </a:p>
          <a:p>
            <a:pPr>
              <a:buFont typeface="Wingdings" pitchFamily="2" charset="2"/>
              <a:buChar char="ü"/>
            </a:pPr>
            <a:r>
              <a:rPr lang="es-ES" smtClean="0"/>
              <a:t> Los productos son originados por las actividades</a:t>
            </a:r>
          </a:p>
          <a:p>
            <a:pPr>
              <a:buFont typeface="Wingdings" pitchFamily="2" charset="2"/>
              <a:buChar char="ü"/>
            </a:pPr>
            <a:r>
              <a:rPr lang="es-ES" smtClean="0"/>
              <a:t> Solo las actividades “consumen” recursos</a:t>
            </a:r>
            <a:endParaRPr lang="es-ES"/>
          </a:p>
        </p:txBody>
      </p:sp>
      <p:pic>
        <p:nvPicPr>
          <p:cNvPr id="244738" name="Picture 2"/>
          <p:cNvPicPr>
            <a:picLocks noChangeAspect="1" noChangeArrowheads="1"/>
          </p:cNvPicPr>
          <p:nvPr/>
        </p:nvPicPr>
        <p:blipFill>
          <a:blip r:embed="rId2" cstate="print"/>
          <a:srcRect/>
          <a:stretch>
            <a:fillRect/>
          </a:stretch>
        </p:blipFill>
        <p:spPr bwMode="auto">
          <a:xfrm>
            <a:off x="5334000" y="1200150"/>
            <a:ext cx="3324225" cy="4743450"/>
          </a:xfrm>
          <a:prstGeom prst="rect">
            <a:avLst/>
          </a:prstGeom>
          <a:noFill/>
          <a:ln w="9525" cap="flat" cmpd="sng" algn="ctr">
            <a:noFill/>
            <a:prstDash val="solid"/>
            <a:miter lim="800000"/>
            <a:headEnd/>
            <a:tailEnd/>
          </a:ln>
          <a:effectLst/>
        </p:spPr>
      </p:pic>
      <p:sp>
        <p:nvSpPr>
          <p:cNvPr id="8" name="TextBox 7"/>
          <p:cNvSpPr txBox="1"/>
          <p:nvPr/>
        </p:nvSpPr>
        <p:spPr>
          <a:xfrm>
            <a:off x="1143000" y="4800600"/>
            <a:ext cx="4114800" cy="1569660"/>
          </a:xfrm>
          <a:prstGeom prst="rect">
            <a:avLst/>
          </a:prstGeom>
          <a:noFill/>
        </p:spPr>
        <p:txBody>
          <a:bodyPr wrap="square" rtlCol="0">
            <a:spAutoFit/>
          </a:bodyPr>
          <a:lstStyle/>
          <a:p>
            <a:pPr>
              <a:buFont typeface="Wingdings" pitchFamily="2" charset="2"/>
              <a:buChar char="v"/>
            </a:pPr>
            <a:r>
              <a:rPr lang="en-US" dirty="0" smtClean="0"/>
              <a:t> </a:t>
            </a:r>
            <a:r>
              <a:rPr lang="es-ES_tradnl" dirty="0"/>
              <a:t>Los costos primos se asignan de la misma forma que en el costeo por funciones</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22" name="Rectangle 14"/>
          <p:cNvSpPr>
            <a:spLocks noChangeArrowheads="1"/>
          </p:cNvSpPr>
          <p:nvPr/>
        </p:nvSpPr>
        <p:spPr bwMode="auto">
          <a:xfrm>
            <a:off x="685800" y="228600"/>
            <a:ext cx="8229600" cy="533400"/>
          </a:xfrm>
          <a:prstGeom prst="rect">
            <a:avLst/>
          </a:prstGeom>
          <a:noFill/>
          <a:ln w="9525">
            <a:noFill/>
            <a:miter lim="800000"/>
            <a:headEnd/>
            <a:tailEnd/>
          </a:ln>
          <a:effectLst/>
        </p:spPr>
        <p:txBody>
          <a:bodyPr anchor="ctr"/>
          <a:lstStyle/>
          <a:p>
            <a:pPr>
              <a:spcBef>
                <a:spcPct val="0"/>
              </a:spcBef>
              <a:buClrTx/>
              <a:buFontTx/>
              <a:buNone/>
            </a:pPr>
            <a:r>
              <a:rPr lang="en-US" sz="3000" dirty="0" err="1" smtClean="0">
                <a:solidFill>
                  <a:schemeClr val="accent2"/>
                </a:solidFill>
                <a:effectLst>
                  <a:outerShdw blurRad="38100" dist="38100" dir="2700000" algn="tl">
                    <a:srgbClr val="000000"/>
                  </a:outerShdw>
                </a:effectLst>
                <a:latin typeface="Arial Rounded MT Bold" pitchFamily="34" charset="0"/>
              </a:rPr>
              <a:t>Costo</a:t>
            </a:r>
            <a:r>
              <a:rPr lang="en-US" sz="3000" dirty="0" smtClean="0">
                <a:solidFill>
                  <a:schemeClr val="accent2"/>
                </a:solidFill>
                <a:effectLst>
                  <a:outerShdw blurRad="38100" dist="38100" dir="2700000" algn="tl">
                    <a:srgbClr val="000000"/>
                  </a:outerShdw>
                </a:effectLst>
                <a:latin typeface="Arial Rounded MT Bold" pitchFamily="34" charset="0"/>
              </a:rPr>
              <a:t> </a:t>
            </a:r>
            <a:r>
              <a:rPr lang="en-US" sz="3000" dirty="0" err="1" smtClean="0">
                <a:solidFill>
                  <a:schemeClr val="accent2"/>
                </a:solidFill>
                <a:effectLst>
                  <a:outerShdw blurRad="38100" dist="38100" dir="2700000" algn="tl">
                    <a:srgbClr val="000000"/>
                  </a:outerShdw>
                </a:effectLst>
                <a:latin typeface="Arial Rounded MT Bold" pitchFamily="34" charset="0"/>
              </a:rPr>
              <a:t>Basado</a:t>
            </a:r>
            <a:r>
              <a:rPr lang="en-US" sz="3000" dirty="0" smtClean="0">
                <a:solidFill>
                  <a:schemeClr val="accent2"/>
                </a:solidFill>
                <a:effectLst>
                  <a:outerShdw blurRad="38100" dist="38100" dir="2700000" algn="tl">
                    <a:srgbClr val="000000"/>
                  </a:outerShdw>
                </a:effectLst>
                <a:latin typeface="Arial Rounded MT Bold" pitchFamily="34" charset="0"/>
              </a:rPr>
              <a:t> en </a:t>
            </a:r>
            <a:r>
              <a:rPr lang="en-US" sz="3000" dirty="0" err="1" smtClean="0">
                <a:solidFill>
                  <a:schemeClr val="accent2"/>
                </a:solidFill>
                <a:effectLst>
                  <a:outerShdw blurRad="38100" dist="38100" dir="2700000" algn="tl">
                    <a:srgbClr val="000000"/>
                  </a:outerShdw>
                </a:effectLst>
                <a:latin typeface="Arial Rounded MT Bold" pitchFamily="34" charset="0"/>
              </a:rPr>
              <a:t>Actividades</a:t>
            </a:r>
            <a:endParaRPr lang="en-US" sz="3000" dirty="0">
              <a:solidFill>
                <a:schemeClr val="accent2"/>
              </a:solidFill>
              <a:effectLst>
                <a:outerShdw blurRad="38100" dist="38100" dir="2700000" algn="tl">
                  <a:srgbClr val="000000"/>
                </a:outerShdw>
              </a:effectLst>
              <a:latin typeface="Arial Rounded MT Bold" pitchFamily="34" charset="0"/>
            </a:endParaRPr>
          </a:p>
        </p:txBody>
      </p:sp>
      <p:pic>
        <p:nvPicPr>
          <p:cNvPr id="252930" name="Picture 2"/>
          <p:cNvPicPr>
            <a:picLocks noChangeAspect="1" noChangeArrowheads="1"/>
          </p:cNvPicPr>
          <p:nvPr/>
        </p:nvPicPr>
        <p:blipFill>
          <a:blip r:embed="rId2" cstate="print"/>
          <a:srcRect/>
          <a:stretch>
            <a:fillRect/>
          </a:stretch>
        </p:blipFill>
        <p:spPr bwMode="auto">
          <a:xfrm>
            <a:off x="1720060" y="1143000"/>
            <a:ext cx="6204740" cy="530712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685800" y="2130425"/>
            <a:ext cx="7772400" cy="2898775"/>
          </a:xfrm>
        </p:spPr>
        <p:txBody>
          <a:bodyPr/>
          <a:lstStyle/>
          <a:p>
            <a:pPr algn="ctr"/>
            <a:r>
              <a:rPr lang="es-AR" sz="4400" dirty="0" smtClean="0"/>
              <a:t>e-mail de cátedra</a:t>
            </a:r>
            <a:br>
              <a:rPr lang="es-AR" sz="4400" dirty="0" smtClean="0"/>
            </a:br>
            <a:r>
              <a:rPr lang="es-AR" sz="4400" dirty="0" err="1" smtClean="0"/>
              <a:t>finanzasunc</a:t>
            </a:r>
            <a:r>
              <a:rPr lang="es-ES_tradnl" sz="4400" dirty="0" smtClean="0"/>
              <a:t>@</a:t>
            </a:r>
            <a:r>
              <a:rPr lang="es-ES_tradnl" sz="4400" dirty="0" err="1" smtClean="0"/>
              <a:t>gmail.com</a:t>
            </a:r>
            <a:endParaRPr lang="es-AR" sz="44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Text Box 3"/>
          <p:cNvSpPr txBox="1">
            <a:spLocks noChangeArrowheads="1"/>
          </p:cNvSpPr>
          <p:nvPr/>
        </p:nvSpPr>
        <p:spPr bwMode="auto">
          <a:xfrm>
            <a:off x="2590800" y="1219200"/>
            <a:ext cx="4038600" cy="519113"/>
          </a:xfrm>
          <a:prstGeom prst="rect">
            <a:avLst/>
          </a:prstGeom>
          <a:noFill/>
          <a:ln w="12700">
            <a:noFill/>
            <a:miter lim="800000"/>
            <a:headEnd/>
            <a:tailEnd/>
          </a:ln>
          <a:effectLst/>
        </p:spPr>
        <p:txBody>
          <a:bodyPr>
            <a:spAutoFit/>
          </a:bodyPr>
          <a:lstStyle/>
          <a:p>
            <a:pPr eaLnBrk="0" hangingPunct="0">
              <a:spcBef>
                <a:spcPct val="50000"/>
              </a:spcBef>
            </a:pPr>
            <a:r>
              <a:rPr lang="en-US" sz="2800" b="1" dirty="0" err="1" smtClean="0">
                <a:latin typeface="Times New Roman" charset="0"/>
              </a:rPr>
              <a:t>Basado</a:t>
            </a:r>
            <a:r>
              <a:rPr lang="en-US" sz="2800" b="1" dirty="0" smtClean="0">
                <a:latin typeface="Times New Roman" charset="0"/>
              </a:rPr>
              <a:t> en </a:t>
            </a:r>
            <a:r>
              <a:rPr lang="en-US" sz="2800" b="1" dirty="0" err="1" smtClean="0">
                <a:latin typeface="Times New Roman" charset="0"/>
              </a:rPr>
              <a:t>Actividades</a:t>
            </a:r>
            <a:endParaRPr lang="en-US" sz="2800" b="1" dirty="0">
              <a:latin typeface="Times New Roman" charset="0"/>
            </a:endParaRPr>
          </a:p>
        </p:txBody>
      </p:sp>
      <p:sp>
        <p:nvSpPr>
          <p:cNvPr id="139268" name="Rectangle 4"/>
          <p:cNvSpPr>
            <a:spLocks noChangeArrowheads="1"/>
          </p:cNvSpPr>
          <p:nvPr/>
        </p:nvSpPr>
        <p:spPr bwMode="auto">
          <a:xfrm>
            <a:off x="1143000" y="1828800"/>
            <a:ext cx="6896100" cy="4305300"/>
          </a:xfrm>
          <a:prstGeom prst="rect">
            <a:avLst/>
          </a:prstGeom>
          <a:noFill/>
          <a:ln w="12700">
            <a:noFill/>
            <a:miter lim="800000"/>
            <a:headEnd/>
            <a:tailEnd/>
          </a:ln>
          <a:effectLst/>
        </p:spPr>
        <p:txBody>
          <a:bodyPr lIns="90488" tIns="44450" rIns="90488" bIns="44450"/>
          <a:lstStyle/>
          <a:p>
            <a:pPr marL="457200" indent="-457200" eaLnBrk="0" hangingPunct="0">
              <a:lnSpc>
                <a:spcPct val="90000"/>
              </a:lnSpc>
              <a:buClr>
                <a:srgbClr val="000099"/>
              </a:buClr>
              <a:buSzPct val="85000"/>
              <a:tabLst>
                <a:tab pos="461963" algn="l"/>
                <a:tab pos="4184650" algn="l"/>
                <a:tab pos="4560888" algn="l"/>
              </a:tabLst>
            </a:pPr>
            <a:r>
              <a:rPr lang="en-US" dirty="0">
                <a:solidFill>
                  <a:schemeClr val="accent2"/>
                </a:solidFill>
                <a:latin typeface="Times New Roman" charset="0"/>
              </a:rPr>
              <a:t>1.	</a:t>
            </a:r>
            <a:r>
              <a:rPr lang="es-AR" dirty="0" smtClean="0">
                <a:solidFill>
                  <a:schemeClr val="accent2"/>
                </a:solidFill>
                <a:latin typeface="Times New Roman" charset="0"/>
              </a:rPr>
              <a:t>Generadores basados en unidades y no basados en unidades</a:t>
            </a:r>
            <a:endParaRPr lang="en-US" dirty="0">
              <a:solidFill>
                <a:schemeClr val="accent2"/>
              </a:solidFill>
              <a:latin typeface="Times New Roman" charset="0"/>
            </a:endParaRPr>
          </a:p>
          <a:p>
            <a:pPr marL="457200" indent="-457200" eaLnBrk="0" hangingPunct="0">
              <a:lnSpc>
                <a:spcPct val="90000"/>
              </a:lnSpc>
              <a:buClr>
                <a:srgbClr val="000099"/>
              </a:buClr>
              <a:buSzPct val="85000"/>
              <a:tabLst>
                <a:tab pos="461963" algn="l"/>
                <a:tab pos="4184650" algn="l"/>
                <a:tab pos="4560888" algn="l"/>
              </a:tabLst>
            </a:pPr>
            <a:r>
              <a:rPr lang="en-US" dirty="0">
                <a:solidFill>
                  <a:schemeClr val="accent2"/>
                </a:solidFill>
                <a:latin typeface="Times New Roman" charset="0"/>
              </a:rPr>
              <a:t>2.	</a:t>
            </a:r>
            <a:r>
              <a:rPr lang="en-US" dirty="0" err="1" smtClean="0">
                <a:solidFill>
                  <a:schemeClr val="accent2"/>
                </a:solidFill>
                <a:latin typeface="Times New Roman" charset="0"/>
              </a:rPr>
              <a:t>Uso</a:t>
            </a:r>
            <a:r>
              <a:rPr lang="en-US" dirty="0" smtClean="0">
                <a:solidFill>
                  <a:schemeClr val="accent2"/>
                </a:solidFill>
                <a:latin typeface="Times New Roman" charset="0"/>
              </a:rPr>
              <a:t> </a:t>
            </a:r>
            <a:r>
              <a:rPr lang="en-US" dirty="0" err="1" smtClean="0">
                <a:solidFill>
                  <a:schemeClr val="accent2"/>
                </a:solidFill>
                <a:latin typeface="Times New Roman" charset="0"/>
              </a:rPr>
              <a:t>intensivo</a:t>
            </a:r>
            <a:r>
              <a:rPr lang="en-US" dirty="0" smtClean="0">
                <a:solidFill>
                  <a:schemeClr val="accent2"/>
                </a:solidFill>
                <a:latin typeface="Times New Roman" charset="0"/>
              </a:rPr>
              <a:t> del </a:t>
            </a:r>
            <a:r>
              <a:rPr lang="en-US" dirty="0" err="1" smtClean="0">
                <a:solidFill>
                  <a:schemeClr val="accent2"/>
                </a:solidFill>
                <a:latin typeface="Times New Roman" charset="0"/>
              </a:rPr>
              <a:t>rastreo</a:t>
            </a:r>
            <a:endParaRPr lang="en-US" dirty="0">
              <a:solidFill>
                <a:schemeClr val="accent2"/>
              </a:solidFill>
              <a:latin typeface="Times New Roman" charset="0"/>
            </a:endParaRPr>
          </a:p>
          <a:p>
            <a:pPr marL="457200" indent="-457200" eaLnBrk="0" hangingPunct="0">
              <a:lnSpc>
                <a:spcPct val="90000"/>
              </a:lnSpc>
              <a:buClr>
                <a:srgbClr val="000099"/>
              </a:buClr>
              <a:buSzPct val="85000"/>
              <a:tabLst>
                <a:tab pos="461963" algn="l"/>
                <a:tab pos="4184650" algn="l"/>
                <a:tab pos="4560888" algn="l"/>
              </a:tabLst>
            </a:pPr>
            <a:r>
              <a:rPr lang="en-US" dirty="0">
                <a:solidFill>
                  <a:schemeClr val="accent2"/>
                </a:solidFill>
                <a:latin typeface="Times New Roman" charset="0"/>
              </a:rPr>
              <a:t>3.	</a:t>
            </a:r>
            <a:r>
              <a:rPr lang="es-AR" dirty="0" smtClean="0">
                <a:solidFill>
                  <a:schemeClr val="accent2"/>
                </a:solidFill>
                <a:latin typeface="Times New Roman" charset="0"/>
              </a:rPr>
              <a:t>Costeo del producto amplio y flexible</a:t>
            </a:r>
            <a:endParaRPr lang="en-US" dirty="0">
              <a:solidFill>
                <a:schemeClr val="accent2"/>
              </a:solidFill>
              <a:latin typeface="Times New Roman" charset="0"/>
            </a:endParaRPr>
          </a:p>
          <a:p>
            <a:pPr marL="457200" indent="-457200" eaLnBrk="0" hangingPunct="0">
              <a:lnSpc>
                <a:spcPct val="90000"/>
              </a:lnSpc>
              <a:buClr>
                <a:srgbClr val="000099"/>
              </a:buClr>
              <a:buSzPct val="85000"/>
              <a:tabLst>
                <a:tab pos="461963" algn="l"/>
                <a:tab pos="4184650" algn="l"/>
                <a:tab pos="4560888" algn="l"/>
              </a:tabLst>
            </a:pPr>
            <a:r>
              <a:rPr lang="en-US" dirty="0">
                <a:solidFill>
                  <a:schemeClr val="accent2"/>
                </a:solidFill>
                <a:latin typeface="Times New Roman" charset="0"/>
              </a:rPr>
              <a:t>4.	</a:t>
            </a:r>
            <a:r>
              <a:rPr lang="es-AR" dirty="0" smtClean="0">
                <a:solidFill>
                  <a:schemeClr val="accent2"/>
                </a:solidFill>
                <a:latin typeface="Times New Roman" charset="0"/>
              </a:rPr>
              <a:t>Enfoque en la administración de las actividades</a:t>
            </a:r>
            <a:endParaRPr lang="en-US" dirty="0">
              <a:solidFill>
                <a:schemeClr val="accent2"/>
              </a:solidFill>
              <a:latin typeface="Times New Roman" charset="0"/>
            </a:endParaRPr>
          </a:p>
          <a:p>
            <a:pPr marL="457200" indent="-457200" eaLnBrk="0" hangingPunct="0">
              <a:lnSpc>
                <a:spcPct val="90000"/>
              </a:lnSpc>
              <a:buClr>
                <a:srgbClr val="000099"/>
              </a:buClr>
              <a:buSzPct val="85000"/>
              <a:tabLst>
                <a:tab pos="461963" algn="l"/>
                <a:tab pos="4184650" algn="l"/>
                <a:tab pos="4560888" algn="l"/>
              </a:tabLst>
            </a:pPr>
            <a:r>
              <a:rPr lang="en-US" dirty="0">
                <a:solidFill>
                  <a:schemeClr val="accent2"/>
                </a:solidFill>
                <a:latin typeface="Times New Roman" charset="0"/>
              </a:rPr>
              <a:t>5.	</a:t>
            </a:r>
            <a:r>
              <a:rPr lang="en-US" dirty="0" err="1" smtClean="0">
                <a:solidFill>
                  <a:schemeClr val="accent2"/>
                </a:solidFill>
                <a:latin typeface="Times New Roman" charset="0"/>
              </a:rPr>
              <a:t>Información</a:t>
            </a:r>
            <a:r>
              <a:rPr lang="en-US" dirty="0" smtClean="0">
                <a:solidFill>
                  <a:schemeClr val="accent2"/>
                </a:solidFill>
                <a:latin typeface="Times New Roman" charset="0"/>
              </a:rPr>
              <a:t> de </a:t>
            </a:r>
            <a:r>
              <a:rPr lang="en-US" dirty="0" err="1" smtClean="0">
                <a:solidFill>
                  <a:schemeClr val="accent2"/>
                </a:solidFill>
                <a:latin typeface="Times New Roman" charset="0"/>
              </a:rPr>
              <a:t>actividades</a:t>
            </a:r>
            <a:r>
              <a:rPr lang="en-US" dirty="0" smtClean="0">
                <a:solidFill>
                  <a:schemeClr val="accent2"/>
                </a:solidFill>
                <a:latin typeface="Times New Roman" charset="0"/>
              </a:rPr>
              <a:t> </a:t>
            </a:r>
            <a:r>
              <a:rPr lang="en-US" dirty="0" err="1" smtClean="0">
                <a:solidFill>
                  <a:schemeClr val="accent2"/>
                </a:solidFill>
                <a:latin typeface="Times New Roman" charset="0"/>
              </a:rPr>
              <a:t>detalladas</a:t>
            </a:r>
            <a:endParaRPr lang="en-US" dirty="0">
              <a:solidFill>
                <a:schemeClr val="accent2"/>
              </a:solidFill>
              <a:latin typeface="Times New Roman" charset="0"/>
            </a:endParaRPr>
          </a:p>
          <a:p>
            <a:pPr marL="457200" indent="-457200" algn="l" eaLnBrk="0" hangingPunct="0">
              <a:lnSpc>
                <a:spcPct val="90000"/>
              </a:lnSpc>
              <a:spcBef>
                <a:spcPct val="50000"/>
              </a:spcBef>
              <a:buClr>
                <a:srgbClr val="000099"/>
              </a:buClr>
              <a:buSzPct val="85000"/>
              <a:buFont typeface="Monotype Sorts" pitchFamily="2" charset="2"/>
              <a:buNone/>
              <a:tabLst>
                <a:tab pos="461963" algn="l"/>
                <a:tab pos="4184650" algn="l"/>
                <a:tab pos="4560888" algn="l"/>
              </a:tabLst>
            </a:pPr>
            <a:r>
              <a:rPr lang="en-US" dirty="0">
                <a:solidFill>
                  <a:schemeClr val="accent2"/>
                </a:solidFill>
                <a:latin typeface="Times New Roman" charset="0"/>
              </a:rPr>
              <a:t>6.	</a:t>
            </a:r>
            <a:r>
              <a:rPr lang="en-US" dirty="0" err="1" smtClean="0">
                <a:solidFill>
                  <a:schemeClr val="accent2"/>
                </a:solidFill>
                <a:latin typeface="Times New Roman" charset="0"/>
              </a:rPr>
              <a:t>Maximización</a:t>
            </a:r>
            <a:r>
              <a:rPr lang="en-US" dirty="0" smtClean="0">
                <a:solidFill>
                  <a:schemeClr val="accent2"/>
                </a:solidFill>
                <a:latin typeface="Times New Roman" charset="0"/>
              </a:rPr>
              <a:t> del </a:t>
            </a:r>
            <a:r>
              <a:rPr lang="en-US" dirty="0" err="1" smtClean="0">
                <a:solidFill>
                  <a:schemeClr val="accent2"/>
                </a:solidFill>
                <a:latin typeface="Times New Roman" charset="0"/>
              </a:rPr>
              <a:t>desempeño</a:t>
            </a:r>
            <a:r>
              <a:rPr lang="en-US" dirty="0" smtClean="0">
                <a:solidFill>
                  <a:schemeClr val="accent2"/>
                </a:solidFill>
                <a:latin typeface="Times New Roman" charset="0"/>
              </a:rPr>
              <a:t> de la </a:t>
            </a:r>
            <a:r>
              <a:rPr lang="en-US" dirty="0" err="1" smtClean="0">
                <a:solidFill>
                  <a:schemeClr val="accent2"/>
                </a:solidFill>
                <a:latin typeface="Times New Roman" charset="0"/>
              </a:rPr>
              <a:t>organización</a:t>
            </a:r>
            <a:endParaRPr lang="en-US" dirty="0">
              <a:solidFill>
                <a:schemeClr val="accent2"/>
              </a:solidFill>
              <a:latin typeface="Times New Roman" charset="0"/>
            </a:endParaRPr>
          </a:p>
          <a:p>
            <a:pPr marL="457200" indent="-457200" eaLnBrk="0" hangingPunct="0">
              <a:lnSpc>
                <a:spcPct val="90000"/>
              </a:lnSpc>
              <a:buClr>
                <a:srgbClr val="000099"/>
              </a:buClr>
              <a:buSzPct val="85000"/>
              <a:tabLst>
                <a:tab pos="461963" algn="l"/>
                <a:tab pos="4184650" algn="l"/>
                <a:tab pos="4560888" algn="l"/>
              </a:tabLst>
            </a:pPr>
            <a:r>
              <a:rPr lang="en-US" dirty="0">
                <a:solidFill>
                  <a:schemeClr val="accent2"/>
                </a:solidFill>
                <a:latin typeface="Times New Roman" charset="0"/>
              </a:rPr>
              <a:t>7.	</a:t>
            </a:r>
            <a:r>
              <a:rPr lang="es-AR" dirty="0" smtClean="0">
                <a:solidFill>
                  <a:schemeClr val="accent2"/>
                </a:solidFill>
                <a:latin typeface="Times New Roman" charset="0"/>
              </a:rPr>
              <a:t>Uso de medidas del desempeño tanto financieras como no financieras</a:t>
            </a:r>
            <a:endParaRPr lang="en-US" dirty="0">
              <a:solidFill>
                <a:schemeClr val="accent2"/>
              </a:solidFill>
              <a:latin typeface="Times New Roman" charset="0"/>
            </a:endParaRPr>
          </a:p>
        </p:txBody>
      </p:sp>
      <p:sp>
        <p:nvSpPr>
          <p:cNvPr id="139269" name="Rectangle 5"/>
          <p:cNvSpPr>
            <a:spLocks noChangeArrowheads="1"/>
          </p:cNvSpPr>
          <p:nvPr/>
        </p:nvSpPr>
        <p:spPr bwMode="auto">
          <a:xfrm>
            <a:off x="914400" y="0"/>
            <a:ext cx="6477000" cy="914400"/>
          </a:xfrm>
          <a:prstGeom prst="rect">
            <a:avLst/>
          </a:prstGeom>
          <a:noFill/>
          <a:ln w="9525">
            <a:noFill/>
            <a:miter lim="800000"/>
            <a:headEnd/>
            <a:tailEnd/>
          </a:ln>
          <a:effectLst/>
        </p:spPr>
        <p:txBody>
          <a:bodyPr anchor="ctr"/>
          <a:lstStyle/>
          <a:p>
            <a:r>
              <a:rPr lang="es-AR" dirty="0" smtClean="0">
                <a:solidFill>
                  <a:schemeClr val="accent2"/>
                </a:solidFill>
                <a:effectLst>
                  <a:outerShdw blurRad="38100" dist="38100" dir="2700000" algn="tl">
                    <a:srgbClr val="000000"/>
                  </a:outerShdw>
                </a:effectLst>
                <a:latin typeface="Arial Rounded MT Bold" pitchFamily="34" charset="0"/>
              </a:rPr>
              <a:t>Sistemas de administración de costos basados en funciones y ABC</a:t>
            </a:r>
            <a:endParaRPr lang="en-US" dirty="0">
              <a:solidFill>
                <a:schemeClr val="accent2"/>
              </a:solidFill>
              <a:effectLst>
                <a:outerShdw blurRad="38100" dist="38100" dir="2700000" algn="tl">
                  <a:srgbClr val="000000"/>
                </a:outerShdw>
              </a:effectLst>
              <a:latin typeface="Arial Rounded MT Bold" pitchFamily="34" charset="0"/>
            </a:endParaRPr>
          </a:p>
        </p:txBody>
      </p:sp>
      <p:sp>
        <p:nvSpPr>
          <p:cNvPr id="139271" name="AutoShape 7"/>
          <p:cNvSpPr>
            <a:spLocks noChangeArrowheads="1"/>
          </p:cNvSpPr>
          <p:nvPr/>
        </p:nvSpPr>
        <p:spPr bwMode="auto">
          <a:xfrm rot="6352167">
            <a:off x="7756525" y="30163"/>
            <a:ext cx="990601"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2700">
            <a:noFill/>
            <a:miter lim="800000"/>
            <a:headEnd/>
            <a:tailEnd/>
          </a:ln>
          <a:effectLst/>
        </p:spPr>
        <p:txBody>
          <a:bodyPr wrap="none" anchor="ctr"/>
          <a:lstStyle/>
          <a:p>
            <a:endParaRPr lang="es-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8" name="Text Box 8"/>
          <p:cNvSpPr txBox="1">
            <a:spLocks noChangeArrowheads="1"/>
          </p:cNvSpPr>
          <p:nvPr/>
        </p:nvSpPr>
        <p:spPr bwMode="auto">
          <a:xfrm>
            <a:off x="1295400" y="3276600"/>
            <a:ext cx="6858000" cy="457200"/>
          </a:xfrm>
          <a:prstGeom prst="rect">
            <a:avLst/>
          </a:prstGeom>
          <a:noFill/>
          <a:ln w="9525" algn="ctr">
            <a:noFill/>
            <a:miter lim="800000"/>
            <a:headEnd/>
            <a:tailEnd/>
          </a:ln>
          <a:effectLst/>
        </p:spPr>
        <p:txBody>
          <a:bodyPr>
            <a:spAutoFit/>
          </a:bodyPr>
          <a:lstStyle/>
          <a:p>
            <a:pPr lvl="1">
              <a:buClrTx/>
              <a:buFontTx/>
              <a:buNone/>
            </a:pPr>
            <a:endParaRPr lang="es-ES_tradnl"/>
          </a:p>
        </p:txBody>
      </p:sp>
      <p:sp>
        <p:nvSpPr>
          <p:cNvPr id="230410" name="Text Box 10"/>
          <p:cNvSpPr txBox="1">
            <a:spLocks noChangeArrowheads="1"/>
          </p:cNvSpPr>
          <p:nvPr/>
        </p:nvSpPr>
        <p:spPr bwMode="auto">
          <a:xfrm>
            <a:off x="6918325" y="4191000"/>
            <a:ext cx="184150" cy="457200"/>
          </a:xfrm>
          <a:prstGeom prst="rect">
            <a:avLst/>
          </a:prstGeom>
          <a:solidFill>
            <a:schemeClr val="bg1"/>
          </a:solidFill>
          <a:ln w="9525" algn="ctr">
            <a:noFill/>
            <a:miter lim="800000"/>
            <a:headEnd/>
            <a:tailEnd/>
          </a:ln>
          <a:effectLst/>
        </p:spPr>
        <p:txBody>
          <a:bodyPr>
            <a:spAutoFit/>
          </a:bodyPr>
          <a:lstStyle/>
          <a:p>
            <a:pPr algn="ctr">
              <a:buClrTx/>
              <a:buFontTx/>
              <a:buNone/>
            </a:pPr>
            <a:r>
              <a:rPr lang="en-US"/>
              <a:t> </a:t>
            </a:r>
          </a:p>
        </p:txBody>
      </p:sp>
      <p:sp>
        <p:nvSpPr>
          <p:cNvPr id="230411" name="Text Box 11"/>
          <p:cNvSpPr txBox="1">
            <a:spLocks noChangeArrowheads="1"/>
          </p:cNvSpPr>
          <p:nvPr/>
        </p:nvSpPr>
        <p:spPr bwMode="auto">
          <a:xfrm>
            <a:off x="8458200" y="4191000"/>
            <a:ext cx="184150" cy="457200"/>
          </a:xfrm>
          <a:prstGeom prst="rect">
            <a:avLst/>
          </a:prstGeom>
          <a:solidFill>
            <a:schemeClr val="bg1"/>
          </a:solidFill>
          <a:ln w="9525" algn="ctr">
            <a:noFill/>
            <a:miter lim="800000"/>
            <a:headEnd/>
            <a:tailEnd/>
          </a:ln>
          <a:effectLst/>
        </p:spPr>
        <p:txBody>
          <a:bodyPr>
            <a:spAutoFit/>
          </a:bodyPr>
          <a:lstStyle/>
          <a:p>
            <a:pPr algn="ctr">
              <a:buClrTx/>
              <a:buFontTx/>
              <a:buNone/>
            </a:pPr>
            <a:r>
              <a:rPr lang="en-US"/>
              <a:t> </a:t>
            </a:r>
          </a:p>
        </p:txBody>
      </p:sp>
      <p:sp>
        <p:nvSpPr>
          <p:cNvPr id="230412" name="Text Box 12"/>
          <p:cNvSpPr txBox="1">
            <a:spLocks noChangeArrowheads="1"/>
          </p:cNvSpPr>
          <p:nvPr/>
        </p:nvSpPr>
        <p:spPr bwMode="auto">
          <a:xfrm>
            <a:off x="990600" y="990600"/>
            <a:ext cx="7696200" cy="3416320"/>
          </a:xfrm>
          <a:prstGeom prst="rect">
            <a:avLst/>
          </a:prstGeom>
          <a:noFill/>
          <a:ln w="9525" algn="ctr">
            <a:noFill/>
            <a:miter lim="800000"/>
            <a:headEnd/>
            <a:tailEnd/>
          </a:ln>
          <a:effectLst/>
        </p:spPr>
        <p:txBody>
          <a:bodyPr wrap="square">
            <a:spAutoFit/>
          </a:bodyPr>
          <a:lstStyle/>
          <a:p>
            <a:pPr marL="342900" indent="-342900">
              <a:buFont typeface="Wingdings" pitchFamily="2" charset="2"/>
              <a:buChar char="Ø"/>
            </a:pPr>
            <a:r>
              <a:rPr lang="es-ES" smtClean="0"/>
              <a:t>El Costo Basado en Actividades no ofrece un incremento en la exactitud en un ambiente de un solo producto.</a:t>
            </a:r>
          </a:p>
          <a:p>
            <a:pPr marL="342900" indent="-342900">
              <a:buFont typeface="Wingdings" pitchFamily="2" charset="2"/>
              <a:buChar char="Ø"/>
            </a:pPr>
            <a:r>
              <a:rPr lang="es-ES" smtClean="0"/>
              <a:t>Debe existir diversidad de productos. El consumo de actividades no relacionadas con el volumen de producción vs. relacionadas con el vol. de prod.</a:t>
            </a:r>
          </a:p>
          <a:p>
            <a:pPr marL="342900" indent="-342900">
              <a:buFont typeface="Wingdings" pitchFamily="2" charset="2"/>
              <a:buChar char="Ø"/>
            </a:pPr>
            <a:r>
              <a:rPr lang="es-ES" smtClean="0"/>
              <a:t>Los CIF no relacionados con el volumen de producción debe ser significativo</a:t>
            </a:r>
            <a:endParaRPr lang="es-ES"/>
          </a:p>
        </p:txBody>
      </p:sp>
      <p:pic>
        <p:nvPicPr>
          <p:cNvPr id="230413" name="Picture 13" descr="j0217442"/>
          <p:cNvPicPr>
            <a:picLocks noChangeAspect="1" noChangeArrowheads="1"/>
          </p:cNvPicPr>
          <p:nvPr/>
        </p:nvPicPr>
        <p:blipFill>
          <a:blip r:embed="rId2" cstate="print"/>
          <a:srcRect/>
          <a:stretch>
            <a:fillRect/>
          </a:stretch>
        </p:blipFill>
        <p:spPr bwMode="auto">
          <a:xfrm>
            <a:off x="2133600" y="4635500"/>
            <a:ext cx="1819275" cy="1746250"/>
          </a:xfrm>
          <a:prstGeom prst="rect">
            <a:avLst/>
          </a:prstGeom>
          <a:noFill/>
        </p:spPr>
      </p:pic>
      <p:pic>
        <p:nvPicPr>
          <p:cNvPr id="230414" name="Picture 14" descr="j0217526"/>
          <p:cNvPicPr>
            <a:picLocks noChangeAspect="1" noChangeArrowheads="1"/>
          </p:cNvPicPr>
          <p:nvPr/>
        </p:nvPicPr>
        <p:blipFill>
          <a:blip r:embed="rId3" cstate="print"/>
          <a:srcRect/>
          <a:stretch>
            <a:fillRect/>
          </a:stretch>
        </p:blipFill>
        <p:spPr bwMode="auto">
          <a:xfrm>
            <a:off x="6096000" y="4635500"/>
            <a:ext cx="1679575" cy="1765300"/>
          </a:xfrm>
          <a:prstGeom prst="rect">
            <a:avLst/>
          </a:prstGeom>
          <a:noFill/>
        </p:spPr>
      </p:pic>
      <p:sp>
        <p:nvSpPr>
          <p:cNvPr id="15" name="Rectangle 2"/>
          <p:cNvSpPr txBox="1">
            <a:spLocks noChangeArrowheads="1"/>
          </p:cNvSpPr>
          <p:nvPr/>
        </p:nvSpPr>
        <p:spPr bwMode="auto">
          <a:xfrm>
            <a:off x="1066800" y="22860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smtClean="0">
                <a:ln>
                  <a:noFill/>
                </a:ln>
                <a:solidFill>
                  <a:schemeClr val="accent2"/>
                </a:solidFill>
                <a:effectLst>
                  <a:outerShdw blurRad="38100" dist="38100" dir="2700000" algn="tl">
                    <a:srgbClr val="000000"/>
                  </a:outerShdw>
                </a:effectLst>
                <a:uLnTx/>
                <a:uFillTx/>
                <a:latin typeface="Arial Rounded MT Bold" pitchFamily="34" charset="0"/>
                <a:ea typeface="+mj-ea"/>
                <a:cs typeface="+mj-cs"/>
              </a:rPr>
              <a:t>Limitaciones</a:t>
            </a:r>
            <a:r>
              <a:rPr kumimoji="0" lang="en-US" sz="2400" b="0" i="0" u="none" strike="noStrike" kern="0" cap="none" spc="0" normalizeH="0" baseline="0" noProof="0" dirty="0" smtClean="0">
                <a:ln>
                  <a:noFill/>
                </a:ln>
                <a:solidFill>
                  <a:schemeClr val="accent2"/>
                </a:solidFill>
                <a:effectLst>
                  <a:outerShdw blurRad="38100" dist="38100" dir="2700000" algn="tl">
                    <a:srgbClr val="000000"/>
                  </a:outerShdw>
                </a:effectLst>
                <a:uLnTx/>
                <a:uFillTx/>
                <a:latin typeface="Arial Rounded MT Bold" pitchFamily="34" charset="0"/>
                <a:ea typeface="+mj-ea"/>
                <a:cs typeface="+mj-cs"/>
              </a:rPr>
              <a:t> de </a:t>
            </a:r>
            <a:r>
              <a:rPr kumimoji="0" lang="en-US" sz="2400" b="0" i="0" u="none" strike="noStrike" kern="0" cap="none" spc="0" normalizeH="0" baseline="0" noProof="0" dirty="0" err="1" smtClean="0">
                <a:ln>
                  <a:noFill/>
                </a:ln>
                <a:solidFill>
                  <a:schemeClr val="accent2"/>
                </a:solidFill>
                <a:effectLst>
                  <a:outerShdw blurRad="38100" dist="38100" dir="2700000" algn="tl">
                    <a:srgbClr val="000000"/>
                  </a:outerShdw>
                </a:effectLst>
                <a:uLnTx/>
                <a:uFillTx/>
                <a:latin typeface="Arial Rounded MT Bold" pitchFamily="34" charset="0"/>
                <a:ea typeface="+mj-ea"/>
                <a:cs typeface="+mj-cs"/>
              </a:rPr>
              <a:t>tasas</a:t>
            </a:r>
            <a:r>
              <a:rPr kumimoji="0" lang="en-US" sz="2400" b="0" i="0" u="none" strike="noStrike" kern="0" cap="none" spc="0" normalizeH="0" baseline="0" noProof="0" dirty="0" smtClean="0">
                <a:ln>
                  <a:noFill/>
                </a:ln>
                <a:solidFill>
                  <a:schemeClr val="accent2"/>
                </a:solidFill>
                <a:effectLst>
                  <a:outerShdw blurRad="38100" dist="38100" dir="2700000" algn="tl">
                    <a:srgbClr val="000000"/>
                  </a:outerShdw>
                </a:effectLst>
                <a:uLnTx/>
                <a:uFillTx/>
                <a:latin typeface="Arial Rounded MT Bold" pitchFamily="34" charset="0"/>
                <a:ea typeface="+mj-ea"/>
                <a:cs typeface="+mj-cs"/>
              </a:rPr>
              <a:t> </a:t>
            </a:r>
            <a:r>
              <a:rPr kumimoji="0" lang="en-US" sz="2400" b="0" i="0" u="none" strike="noStrike" kern="0" cap="none" spc="0" normalizeH="0" baseline="0" noProof="0" dirty="0" err="1" smtClean="0">
                <a:ln>
                  <a:noFill/>
                </a:ln>
                <a:solidFill>
                  <a:schemeClr val="accent2"/>
                </a:solidFill>
                <a:effectLst>
                  <a:outerShdw blurRad="38100" dist="38100" dir="2700000" algn="tl">
                    <a:srgbClr val="000000"/>
                  </a:outerShdw>
                </a:effectLst>
                <a:uLnTx/>
                <a:uFillTx/>
                <a:latin typeface="Arial Rounded MT Bold" pitchFamily="34" charset="0"/>
                <a:ea typeface="+mj-ea"/>
                <a:cs typeface="+mj-cs"/>
              </a:rPr>
              <a:t>generales</a:t>
            </a:r>
            <a:r>
              <a:rPr kumimoji="0" lang="en-US" sz="2400" b="0" i="0" u="none" strike="noStrike" kern="0" cap="none" spc="0" normalizeH="0" baseline="0" noProof="0" dirty="0" smtClean="0">
                <a:ln>
                  <a:noFill/>
                </a:ln>
                <a:solidFill>
                  <a:schemeClr val="accent2"/>
                </a:solidFill>
                <a:effectLst>
                  <a:outerShdw blurRad="38100" dist="38100" dir="2700000" algn="tl">
                    <a:srgbClr val="000000"/>
                  </a:outerShdw>
                </a:effectLst>
                <a:uLnTx/>
                <a:uFillTx/>
                <a:latin typeface="Arial Rounded MT Bold" pitchFamily="34" charset="0"/>
                <a:ea typeface="+mj-ea"/>
                <a:cs typeface="+mj-cs"/>
              </a:rPr>
              <a:t> y </a:t>
            </a:r>
            <a:r>
              <a:rPr kumimoji="0" lang="en-US" sz="2400" b="0" i="0" u="none" strike="noStrike" kern="0" cap="none" spc="0" normalizeH="0" baseline="0" noProof="0" dirty="0" err="1" smtClean="0">
                <a:ln>
                  <a:noFill/>
                </a:ln>
                <a:solidFill>
                  <a:schemeClr val="accent2"/>
                </a:solidFill>
                <a:effectLst>
                  <a:outerShdw blurRad="38100" dist="38100" dir="2700000" algn="tl">
                    <a:srgbClr val="000000"/>
                  </a:outerShdw>
                </a:effectLst>
                <a:uLnTx/>
                <a:uFillTx/>
                <a:latin typeface="Arial Rounded MT Bold" pitchFamily="34" charset="0"/>
                <a:ea typeface="+mj-ea"/>
                <a:cs typeface="+mj-cs"/>
              </a:rPr>
              <a:t>departamentales</a:t>
            </a:r>
            <a:endParaRPr kumimoji="0" lang="en-US" sz="2400" b="0" i="0" u="none" strike="noStrike" kern="0" cap="none" spc="0" normalizeH="0" baseline="0" noProof="0" dirty="0" smtClean="0">
              <a:ln>
                <a:noFill/>
              </a:ln>
              <a:solidFill>
                <a:schemeClr val="accent2"/>
              </a:solidFill>
              <a:effectLst>
                <a:outerShdw blurRad="38100" dist="38100" dir="2700000" algn="tl">
                  <a:srgbClr val="000000"/>
                </a:outerShdw>
              </a:effectLst>
              <a:uLnTx/>
              <a:uFillTx/>
              <a:latin typeface="Arial Rounded MT Bold" pitchFamily="34" charset="0"/>
              <a:ea typeface="+mj-ea"/>
              <a:cs typeface="+mj-cs"/>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9" name="Text Box 9"/>
          <p:cNvSpPr txBox="1">
            <a:spLocks noChangeArrowheads="1"/>
          </p:cNvSpPr>
          <p:nvPr/>
        </p:nvSpPr>
        <p:spPr bwMode="auto">
          <a:xfrm>
            <a:off x="1295400" y="3276600"/>
            <a:ext cx="6858000" cy="457200"/>
          </a:xfrm>
          <a:prstGeom prst="rect">
            <a:avLst/>
          </a:prstGeom>
          <a:noFill/>
          <a:ln w="9525" algn="ctr">
            <a:noFill/>
            <a:miter lim="800000"/>
            <a:headEnd/>
            <a:tailEnd/>
          </a:ln>
          <a:effectLst/>
        </p:spPr>
        <p:txBody>
          <a:bodyPr>
            <a:spAutoFit/>
          </a:bodyPr>
          <a:lstStyle/>
          <a:p>
            <a:pPr lvl="1">
              <a:buClrTx/>
              <a:buFontTx/>
              <a:buNone/>
            </a:pPr>
            <a:endParaRPr lang="es-ES_tradnl"/>
          </a:p>
        </p:txBody>
      </p:sp>
      <p:sp>
        <p:nvSpPr>
          <p:cNvPr id="13" name="Rectangle 2"/>
          <p:cNvSpPr>
            <a:spLocks noGrp="1" noChangeArrowheads="1"/>
          </p:cNvSpPr>
          <p:nvPr>
            <p:ph type="title"/>
          </p:nvPr>
        </p:nvSpPr>
        <p:spPr/>
        <p:txBody>
          <a:bodyPr/>
          <a:lstStyle/>
          <a:p>
            <a:r>
              <a:rPr lang="es-ES" sz="2400" smtClean="0">
                <a:solidFill>
                  <a:schemeClr val="accent2"/>
                </a:solidFill>
                <a:effectLst>
                  <a:outerShdw blurRad="38100" dist="38100" dir="2700000" algn="tl">
                    <a:srgbClr val="000000"/>
                  </a:outerShdw>
                </a:effectLst>
                <a:latin typeface="Arial Rounded MT Bold" pitchFamily="34" charset="0"/>
              </a:rPr>
              <a:t>Limitaciones de tasas generales y departamentales</a:t>
            </a:r>
            <a:endParaRPr lang="es-ES" sz="2400">
              <a:solidFill>
                <a:schemeClr val="accent2"/>
              </a:solidFill>
              <a:effectLst>
                <a:outerShdw blurRad="38100" dist="38100" dir="2700000" algn="tl">
                  <a:srgbClr val="000000"/>
                </a:outerShdw>
              </a:effectLst>
              <a:latin typeface="Arial Rounded MT Bold" pitchFamily="34" charset="0"/>
            </a:endParaRPr>
          </a:p>
        </p:txBody>
      </p:sp>
      <p:pic>
        <p:nvPicPr>
          <p:cNvPr id="225296" name="Picture 16"/>
          <p:cNvPicPr>
            <a:picLocks noChangeAspect="1" noChangeArrowheads="1"/>
          </p:cNvPicPr>
          <p:nvPr/>
        </p:nvPicPr>
        <p:blipFill>
          <a:blip r:embed="rId2" cstate="print"/>
          <a:srcRect/>
          <a:stretch>
            <a:fillRect/>
          </a:stretch>
        </p:blipFill>
        <p:spPr bwMode="auto">
          <a:xfrm>
            <a:off x="1066800" y="1447800"/>
            <a:ext cx="7689668" cy="3352800"/>
          </a:xfrm>
          <a:prstGeom prst="rect">
            <a:avLst/>
          </a:prstGeom>
          <a:noFill/>
          <a:ln w="9525" cap="flat" cmpd="sng" algn="ctr">
            <a:noFill/>
            <a:prstDash val="solid"/>
            <a:miter lim="800000"/>
            <a:headEnd/>
            <a:tailEnd/>
          </a:ln>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9" name="Text Box 9"/>
          <p:cNvSpPr txBox="1">
            <a:spLocks noChangeArrowheads="1"/>
          </p:cNvSpPr>
          <p:nvPr/>
        </p:nvSpPr>
        <p:spPr bwMode="auto">
          <a:xfrm>
            <a:off x="1295400" y="3276600"/>
            <a:ext cx="6858000" cy="457200"/>
          </a:xfrm>
          <a:prstGeom prst="rect">
            <a:avLst/>
          </a:prstGeom>
          <a:noFill/>
          <a:ln w="9525" algn="ctr">
            <a:noFill/>
            <a:miter lim="800000"/>
            <a:headEnd/>
            <a:tailEnd/>
          </a:ln>
          <a:effectLst/>
        </p:spPr>
        <p:txBody>
          <a:bodyPr>
            <a:spAutoFit/>
          </a:bodyPr>
          <a:lstStyle/>
          <a:p>
            <a:pPr lvl="1">
              <a:buClrTx/>
              <a:buFontTx/>
              <a:buNone/>
            </a:pPr>
            <a:endParaRPr lang="es-ES_tradnl"/>
          </a:p>
        </p:txBody>
      </p:sp>
      <p:sp>
        <p:nvSpPr>
          <p:cNvPr id="13" name="Rectangle 2"/>
          <p:cNvSpPr>
            <a:spLocks noGrp="1" noChangeArrowheads="1"/>
          </p:cNvSpPr>
          <p:nvPr>
            <p:ph type="title"/>
          </p:nvPr>
        </p:nvSpPr>
        <p:spPr/>
        <p:txBody>
          <a:bodyPr/>
          <a:lstStyle/>
          <a:p>
            <a:r>
              <a:rPr lang="es-ES" sz="2400" smtClean="0">
                <a:solidFill>
                  <a:schemeClr val="accent2"/>
                </a:solidFill>
                <a:effectLst>
                  <a:outerShdw blurRad="38100" dist="38100" dir="2700000" algn="tl">
                    <a:srgbClr val="000000"/>
                  </a:outerShdw>
                </a:effectLst>
                <a:latin typeface="Arial Rounded MT Bold" pitchFamily="34" charset="0"/>
              </a:rPr>
              <a:t>Limitaciones de tasas generales y departamentales</a:t>
            </a:r>
            <a:endParaRPr lang="es-ES" sz="2400">
              <a:solidFill>
                <a:schemeClr val="accent2"/>
              </a:solidFill>
              <a:effectLst>
                <a:outerShdw blurRad="38100" dist="38100" dir="2700000" algn="tl">
                  <a:srgbClr val="000000"/>
                </a:outerShdw>
              </a:effectLst>
              <a:latin typeface="Arial Rounded MT Bold" pitchFamily="34" charset="0"/>
            </a:endParaRPr>
          </a:p>
        </p:txBody>
      </p:sp>
      <p:pic>
        <p:nvPicPr>
          <p:cNvPr id="225297" name="Picture 17"/>
          <p:cNvPicPr>
            <a:picLocks noChangeAspect="1" noChangeArrowheads="1"/>
          </p:cNvPicPr>
          <p:nvPr/>
        </p:nvPicPr>
        <p:blipFill>
          <a:blip r:embed="rId2" cstate="print"/>
          <a:srcRect l="1321" r="977"/>
          <a:stretch>
            <a:fillRect/>
          </a:stretch>
        </p:blipFill>
        <p:spPr bwMode="auto">
          <a:xfrm>
            <a:off x="1066800" y="1219200"/>
            <a:ext cx="7620000" cy="4821838"/>
          </a:xfrm>
          <a:prstGeom prst="rect">
            <a:avLst/>
          </a:prstGeom>
          <a:noFill/>
          <a:ln w="9525" cap="flat" cmpd="sng" algn="ctr">
            <a:noFill/>
            <a:prstDash val="solid"/>
            <a:miter lim="800000"/>
            <a:headEnd/>
            <a:tailEnd/>
          </a:ln>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9" name="Text Box 9"/>
          <p:cNvSpPr txBox="1">
            <a:spLocks noChangeArrowheads="1"/>
          </p:cNvSpPr>
          <p:nvPr/>
        </p:nvSpPr>
        <p:spPr bwMode="auto">
          <a:xfrm>
            <a:off x="1295400" y="3276600"/>
            <a:ext cx="6858000" cy="457200"/>
          </a:xfrm>
          <a:prstGeom prst="rect">
            <a:avLst/>
          </a:prstGeom>
          <a:noFill/>
          <a:ln w="9525" algn="ctr">
            <a:noFill/>
            <a:miter lim="800000"/>
            <a:headEnd/>
            <a:tailEnd/>
          </a:ln>
          <a:effectLst/>
        </p:spPr>
        <p:txBody>
          <a:bodyPr>
            <a:spAutoFit/>
          </a:bodyPr>
          <a:lstStyle/>
          <a:p>
            <a:pPr lvl="1">
              <a:buClrTx/>
              <a:buFontTx/>
              <a:buNone/>
            </a:pPr>
            <a:endParaRPr lang="es-ES_tradnl"/>
          </a:p>
        </p:txBody>
      </p:sp>
      <p:sp>
        <p:nvSpPr>
          <p:cNvPr id="13" name="Rectangle 2"/>
          <p:cNvSpPr>
            <a:spLocks noGrp="1" noChangeArrowheads="1"/>
          </p:cNvSpPr>
          <p:nvPr>
            <p:ph type="title"/>
          </p:nvPr>
        </p:nvSpPr>
        <p:spPr/>
        <p:txBody>
          <a:bodyPr/>
          <a:lstStyle/>
          <a:p>
            <a:r>
              <a:rPr lang="es-ES" sz="2400" smtClean="0">
                <a:solidFill>
                  <a:schemeClr val="accent2"/>
                </a:solidFill>
                <a:effectLst>
                  <a:outerShdw blurRad="38100" dist="38100" dir="2700000" algn="tl">
                    <a:srgbClr val="000000"/>
                  </a:outerShdw>
                </a:effectLst>
                <a:latin typeface="Arial Rounded MT Bold" pitchFamily="34" charset="0"/>
              </a:rPr>
              <a:t>Limitaciones de tasas generales y departamentales</a:t>
            </a:r>
            <a:endParaRPr lang="es-ES" sz="2400">
              <a:solidFill>
                <a:schemeClr val="accent2"/>
              </a:solidFill>
              <a:effectLst>
                <a:outerShdw blurRad="38100" dist="38100" dir="2700000" algn="tl">
                  <a:srgbClr val="000000"/>
                </a:outerShdw>
              </a:effectLst>
              <a:latin typeface="Arial Rounded MT Bold" pitchFamily="34" charset="0"/>
            </a:endParaRPr>
          </a:p>
        </p:txBody>
      </p:sp>
      <p:pic>
        <p:nvPicPr>
          <p:cNvPr id="241666" name="Picture 2"/>
          <p:cNvPicPr>
            <a:picLocks noChangeAspect="1" noChangeArrowheads="1"/>
          </p:cNvPicPr>
          <p:nvPr/>
        </p:nvPicPr>
        <p:blipFill>
          <a:blip r:embed="rId2" cstate="print"/>
          <a:srcRect/>
          <a:stretch>
            <a:fillRect/>
          </a:stretch>
        </p:blipFill>
        <p:spPr bwMode="auto">
          <a:xfrm>
            <a:off x="838200" y="1828800"/>
            <a:ext cx="8001000" cy="3796161"/>
          </a:xfrm>
          <a:prstGeom prst="rect">
            <a:avLst/>
          </a:prstGeom>
          <a:noFill/>
          <a:ln w="9525" cap="flat" cmpd="sng" algn="ctr">
            <a:noFill/>
            <a:prstDash val="solid"/>
            <a:miter lim="800000"/>
            <a:headEnd/>
            <a:tailEnd/>
          </a:ln>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7" name="Picture 3"/>
          <p:cNvPicPr>
            <a:picLocks noChangeAspect="1" noChangeArrowheads="1"/>
          </p:cNvPicPr>
          <p:nvPr/>
        </p:nvPicPr>
        <p:blipFill>
          <a:blip r:embed="rId2" cstate="print"/>
          <a:srcRect/>
          <a:stretch>
            <a:fillRect/>
          </a:stretch>
        </p:blipFill>
        <p:spPr bwMode="auto">
          <a:xfrm>
            <a:off x="838199" y="1371600"/>
            <a:ext cx="8146475" cy="3657600"/>
          </a:xfrm>
          <a:prstGeom prst="rect">
            <a:avLst/>
          </a:prstGeom>
          <a:noFill/>
          <a:ln w="9525" cap="flat" cmpd="sng" algn="ctr">
            <a:noFill/>
            <a:prstDash val="solid"/>
            <a:miter lim="800000"/>
            <a:headEnd/>
            <a:tailEnd/>
          </a:ln>
          <a:effectLst/>
        </p:spPr>
      </p:pic>
      <p:sp>
        <p:nvSpPr>
          <p:cNvPr id="225289" name="Text Box 9"/>
          <p:cNvSpPr txBox="1">
            <a:spLocks noChangeArrowheads="1"/>
          </p:cNvSpPr>
          <p:nvPr/>
        </p:nvSpPr>
        <p:spPr bwMode="auto">
          <a:xfrm>
            <a:off x="1295400" y="3276600"/>
            <a:ext cx="6858000" cy="457200"/>
          </a:xfrm>
          <a:prstGeom prst="rect">
            <a:avLst/>
          </a:prstGeom>
          <a:noFill/>
          <a:ln w="9525" algn="ctr">
            <a:noFill/>
            <a:miter lim="800000"/>
            <a:headEnd/>
            <a:tailEnd/>
          </a:ln>
          <a:effectLst/>
        </p:spPr>
        <p:txBody>
          <a:bodyPr>
            <a:spAutoFit/>
          </a:bodyPr>
          <a:lstStyle/>
          <a:p>
            <a:pPr lvl="1">
              <a:buClrTx/>
              <a:buFontTx/>
              <a:buNone/>
            </a:pPr>
            <a:endParaRPr lang="es-ES_tradnl"/>
          </a:p>
        </p:txBody>
      </p:sp>
      <p:sp>
        <p:nvSpPr>
          <p:cNvPr id="13" name="Rectangle 2"/>
          <p:cNvSpPr>
            <a:spLocks noGrp="1" noChangeArrowheads="1"/>
          </p:cNvSpPr>
          <p:nvPr>
            <p:ph type="title"/>
          </p:nvPr>
        </p:nvSpPr>
        <p:spPr/>
        <p:txBody>
          <a:bodyPr/>
          <a:lstStyle/>
          <a:p>
            <a:r>
              <a:rPr lang="en-US" sz="2400" dirty="0" err="1" smtClean="0">
                <a:solidFill>
                  <a:schemeClr val="accent2"/>
                </a:solidFill>
                <a:effectLst>
                  <a:outerShdw blurRad="38100" dist="38100" dir="2700000" algn="tl">
                    <a:srgbClr val="000000"/>
                  </a:outerShdw>
                </a:effectLst>
                <a:latin typeface="Arial Rounded MT Bold" pitchFamily="34" charset="0"/>
              </a:rPr>
              <a:t>Limitaciones</a:t>
            </a:r>
            <a:r>
              <a:rPr lang="en-US" sz="2400" dirty="0" smtClean="0">
                <a:solidFill>
                  <a:schemeClr val="accent2"/>
                </a:solidFill>
                <a:effectLst>
                  <a:outerShdw blurRad="38100" dist="38100" dir="2700000" algn="tl">
                    <a:srgbClr val="000000"/>
                  </a:outerShdw>
                </a:effectLst>
                <a:latin typeface="Arial Rounded MT Bold" pitchFamily="34" charset="0"/>
              </a:rPr>
              <a:t> de </a:t>
            </a:r>
            <a:r>
              <a:rPr lang="en-US" sz="2400" dirty="0" err="1" smtClean="0">
                <a:solidFill>
                  <a:schemeClr val="accent2"/>
                </a:solidFill>
                <a:effectLst>
                  <a:outerShdw blurRad="38100" dist="38100" dir="2700000" algn="tl">
                    <a:srgbClr val="000000"/>
                  </a:outerShdw>
                </a:effectLst>
                <a:latin typeface="Arial Rounded MT Bold" pitchFamily="34" charset="0"/>
              </a:rPr>
              <a:t>tasas</a:t>
            </a:r>
            <a:r>
              <a:rPr lang="en-US" sz="2400" dirty="0" smtClean="0">
                <a:solidFill>
                  <a:schemeClr val="accent2"/>
                </a:solidFill>
                <a:effectLst>
                  <a:outerShdw blurRad="38100" dist="38100" dir="2700000" algn="tl">
                    <a:srgbClr val="000000"/>
                  </a:outerShdw>
                </a:effectLst>
                <a:latin typeface="Arial Rounded MT Bold" pitchFamily="34" charset="0"/>
              </a:rPr>
              <a:t> </a:t>
            </a:r>
            <a:r>
              <a:rPr lang="en-US" sz="2400" dirty="0" err="1" smtClean="0">
                <a:solidFill>
                  <a:schemeClr val="accent2"/>
                </a:solidFill>
                <a:effectLst>
                  <a:outerShdw blurRad="38100" dist="38100" dir="2700000" algn="tl">
                    <a:srgbClr val="000000"/>
                  </a:outerShdw>
                </a:effectLst>
                <a:latin typeface="Arial Rounded MT Bold" pitchFamily="34" charset="0"/>
              </a:rPr>
              <a:t>generales</a:t>
            </a:r>
            <a:r>
              <a:rPr lang="en-US" sz="2400" dirty="0" smtClean="0">
                <a:solidFill>
                  <a:schemeClr val="accent2"/>
                </a:solidFill>
                <a:effectLst>
                  <a:outerShdw blurRad="38100" dist="38100" dir="2700000" algn="tl">
                    <a:srgbClr val="000000"/>
                  </a:outerShdw>
                </a:effectLst>
                <a:latin typeface="Arial Rounded MT Bold" pitchFamily="34" charset="0"/>
              </a:rPr>
              <a:t> y </a:t>
            </a:r>
            <a:r>
              <a:rPr lang="en-US" sz="2400" dirty="0" err="1" smtClean="0">
                <a:solidFill>
                  <a:schemeClr val="accent2"/>
                </a:solidFill>
                <a:effectLst>
                  <a:outerShdw blurRad="38100" dist="38100" dir="2700000" algn="tl">
                    <a:srgbClr val="000000"/>
                  </a:outerShdw>
                </a:effectLst>
                <a:latin typeface="Arial Rounded MT Bold" pitchFamily="34" charset="0"/>
              </a:rPr>
              <a:t>departamentales</a:t>
            </a:r>
            <a:endParaRPr lang="en-US" sz="2400" dirty="0">
              <a:solidFill>
                <a:schemeClr val="accent2"/>
              </a:solidFill>
              <a:effectLst>
                <a:outerShdw blurRad="38100" dist="38100" dir="2700000" algn="tl">
                  <a:srgbClr val="000000"/>
                </a:outerShdw>
              </a:effectLst>
              <a:latin typeface="Arial Rounded MT Bold"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42" name="Picture 14"/>
          <p:cNvPicPr>
            <a:picLocks noChangeAspect="1" noChangeArrowheads="1"/>
          </p:cNvPicPr>
          <p:nvPr/>
        </p:nvPicPr>
        <p:blipFill>
          <a:blip r:embed="rId2" cstate="print"/>
          <a:srcRect/>
          <a:stretch>
            <a:fillRect/>
          </a:stretch>
        </p:blipFill>
        <p:spPr bwMode="auto">
          <a:xfrm>
            <a:off x="1066800" y="1066800"/>
            <a:ext cx="7571125" cy="5415519"/>
          </a:xfrm>
          <a:prstGeom prst="rect">
            <a:avLst/>
          </a:prstGeom>
          <a:noFill/>
          <a:ln w="9525" cap="flat" cmpd="sng" algn="ctr">
            <a:noFill/>
            <a:prstDash val="solid"/>
            <a:miter lim="800000"/>
            <a:headEnd/>
            <a:tailEnd/>
          </a:ln>
          <a:effectLst/>
        </p:spPr>
      </p:pic>
      <p:sp>
        <p:nvSpPr>
          <p:cNvPr id="227336" name="Text Box 8"/>
          <p:cNvSpPr txBox="1">
            <a:spLocks noChangeArrowheads="1"/>
          </p:cNvSpPr>
          <p:nvPr/>
        </p:nvSpPr>
        <p:spPr bwMode="auto">
          <a:xfrm>
            <a:off x="1295400" y="3276600"/>
            <a:ext cx="6858000" cy="457200"/>
          </a:xfrm>
          <a:prstGeom prst="rect">
            <a:avLst/>
          </a:prstGeom>
          <a:noFill/>
          <a:ln w="9525" algn="ctr">
            <a:noFill/>
            <a:miter lim="800000"/>
            <a:headEnd/>
            <a:tailEnd/>
          </a:ln>
          <a:effectLst/>
        </p:spPr>
        <p:txBody>
          <a:bodyPr>
            <a:spAutoFit/>
          </a:bodyPr>
          <a:lstStyle/>
          <a:p>
            <a:pPr lvl="1">
              <a:buClrTx/>
              <a:buFontTx/>
              <a:buNone/>
            </a:pPr>
            <a:endParaRPr lang="es-ES_tradnl"/>
          </a:p>
        </p:txBody>
      </p:sp>
      <p:sp>
        <p:nvSpPr>
          <p:cNvPr id="227339" name="Text Box 11"/>
          <p:cNvSpPr txBox="1">
            <a:spLocks noChangeArrowheads="1"/>
          </p:cNvSpPr>
          <p:nvPr/>
        </p:nvSpPr>
        <p:spPr bwMode="auto">
          <a:xfrm>
            <a:off x="6918325" y="4191000"/>
            <a:ext cx="184150" cy="457200"/>
          </a:xfrm>
          <a:prstGeom prst="rect">
            <a:avLst/>
          </a:prstGeom>
          <a:solidFill>
            <a:schemeClr val="bg1"/>
          </a:solidFill>
          <a:ln w="9525" algn="ctr">
            <a:noFill/>
            <a:miter lim="800000"/>
            <a:headEnd/>
            <a:tailEnd/>
          </a:ln>
          <a:effectLst/>
        </p:spPr>
        <p:txBody>
          <a:bodyPr>
            <a:spAutoFit/>
          </a:bodyPr>
          <a:lstStyle/>
          <a:p>
            <a:pPr algn="ctr">
              <a:buClrTx/>
              <a:buFontTx/>
              <a:buNone/>
            </a:pPr>
            <a:r>
              <a:rPr lang="en-US"/>
              <a:t> </a:t>
            </a:r>
          </a:p>
        </p:txBody>
      </p:sp>
      <p:sp>
        <p:nvSpPr>
          <p:cNvPr id="227340" name="Text Box 12"/>
          <p:cNvSpPr txBox="1">
            <a:spLocks noChangeArrowheads="1"/>
          </p:cNvSpPr>
          <p:nvPr/>
        </p:nvSpPr>
        <p:spPr bwMode="auto">
          <a:xfrm>
            <a:off x="8458200" y="4191000"/>
            <a:ext cx="184150" cy="457200"/>
          </a:xfrm>
          <a:prstGeom prst="rect">
            <a:avLst/>
          </a:prstGeom>
          <a:solidFill>
            <a:schemeClr val="bg1"/>
          </a:solidFill>
          <a:ln w="9525" algn="ctr">
            <a:noFill/>
            <a:miter lim="800000"/>
            <a:headEnd/>
            <a:tailEnd/>
          </a:ln>
          <a:effectLst/>
        </p:spPr>
        <p:txBody>
          <a:bodyPr>
            <a:spAutoFit/>
          </a:bodyPr>
          <a:lstStyle/>
          <a:p>
            <a:pPr algn="ctr">
              <a:buClrTx/>
              <a:buFontTx/>
              <a:buNone/>
            </a:pPr>
            <a:r>
              <a:rPr lang="en-US"/>
              <a:t> </a:t>
            </a:r>
          </a:p>
        </p:txBody>
      </p:sp>
      <p:sp>
        <p:nvSpPr>
          <p:cNvPr id="14" name="Rectangle 2"/>
          <p:cNvSpPr>
            <a:spLocks noGrp="1" noChangeArrowheads="1"/>
          </p:cNvSpPr>
          <p:nvPr>
            <p:ph type="title"/>
          </p:nvPr>
        </p:nvSpPr>
        <p:spPr>
          <a:xfrm>
            <a:off x="914400" y="228600"/>
            <a:ext cx="7772400" cy="533400"/>
          </a:xfrm>
        </p:spPr>
        <p:txBody>
          <a:bodyPr/>
          <a:lstStyle/>
          <a:p>
            <a:r>
              <a:rPr lang="en-US" sz="2400" dirty="0" err="1" smtClean="0">
                <a:solidFill>
                  <a:schemeClr val="accent2"/>
                </a:solidFill>
                <a:effectLst>
                  <a:outerShdw blurRad="38100" dist="38100" dir="2700000" algn="tl">
                    <a:srgbClr val="000000"/>
                  </a:outerShdw>
                </a:effectLst>
                <a:latin typeface="Arial Rounded MT Bold" pitchFamily="34" charset="0"/>
              </a:rPr>
              <a:t>Limitaciones</a:t>
            </a:r>
            <a:r>
              <a:rPr lang="en-US" sz="2400" dirty="0" smtClean="0">
                <a:solidFill>
                  <a:schemeClr val="accent2"/>
                </a:solidFill>
                <a:effectLst>
                  <a:outerShdw blurRad="38100" dist="38100" dir="2700000" algn="tl">
                    <a:srgbClr val="000000"/>
                  </a:outerShdw>
                </a:effectLst>
                <a:latin typeface="Arial Rounded MT Bold" pitchFamily="34" charset="0"/>
              </a:rPr>
              <a:t> de </a:t>
            </a:r>
            <a:r>
              <a:rPr lang="en-US" sz="2400" dirty="0" err="1" smtClean="0">
                <a:solidFill>
                  <a:schemeClr val="accent2"/>
                </a:solidFill>
                <a:effectLst>
                  <a:outerShdw blurRad="38100" dist="38100" dir="2700000" algn="tl">
                    <a:srgbClr val="000000"/>
                  </a:outerShdw>
                </a:effectLst>
                <a:latin typeface="Arial Rounded MT Bold" pitchFamily="34" charset="0"/>
              </a:rPr>
              <a:t>tasas</a:t>
            </a:r>
            <a:r>
              <a:rPr lang="en-US" sz="2400" dirty="0" smtClean="0">
                <a:solidFill>
                  <a:schemeClr val="accent2"/>
                </a:solidFill>
                <a:effectLst>
                  <a:outerShdw blurRad="38100" dist="38100" dir="2700000" algn="tl">
                    <a:srgbClr val="000000"/>
                  </a:outerShdw>
                </a:effectLst>
                <a:latin typeface="Arial Rounded MT Bold" pitchFamily="34" charset="0"/>
              </a:rPr>
              <a:t> </a:t>
            </a:r>
            <a:r>
              <a:rPr lang="en-US" sz="2400" dirty="0" err="1" smtClean="0">
                <a:solidFill>
                  <a:schemeClr val="accent2"/>
                </a:solidFill>
                <a:effectLst>
                  <a:outerShdw blurRad="38100" dist="38100" dir="2700000" algn="tl">
                    <a:srgbClr val="000000"/>
                  </a:outerShdw>
                </a:effectLst>
                <a:latin typeface="Arial Rounded MT Bold" pitchFamily="34" charset="0"/>
              </a:rPr>
              <a:t>generales</a:t>
            </a:r>
            <a:r>
              <a:rPr lang="en-US" sz="2400" dirty="0" smtClean="0">
                <a:solidFill>
                  <a:schemeClr val="accent2"/>
                </a:solidFill>
                <a:effectLst>
                  <a:outerShdw blurRad="38100" dist="38100" dir="2700000" algn="tl">
                    <a:srgbClr val="000000"/>
                  </a:outerShdw>
                </a:effectLst>
                <a:latin typeface="Arial Rounded MT Bold" pitchFamily="34" charset="0"/>
              </a:rPr>
              <a:t> y </a:t>
            </a:r>
            <a:r>
              <a:rPr lang="en-US" sz="2400" dirty="0" err="1" smtClean="0">
                <a:solidFill>
                  <a:schemeClr val="accent2"/>
                </a:solidFill>
                <a:effectLst>
                  <a:outerShdw blurRad="38100" dist="38100" dir="2700000" algn="tl">
                    <a:srgbClr val="000000"/>
                  </a:outerShdw>
                </a:effectLst>
                <a:latin typeface="Arial Rounded MT Bold" pitchFamily="34" charset="0"/>
              </a:rPr>
              <a:t>departamentales</a:t>
            </a:r>
            <a:endParaRPr lang="en-US" sz="2400" dirty="0">
              <a:solidFill>
                <a:schemeClr val="accent2"/>
              </a:solidFill>
              <a:effectLst>
                <a:outerShdw blurRad="38100" dist="38100" dir="2700000" algn="tl">
                  <a:srgbClr val="000000"/>
                </a:outerShdw>
              </a:effectLst>
              <a:latin typeface="Arial Rounded MT Bold" pitchFamily="34"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6" name="Text Box 8"/>
          <p:cNvSpPr txBox="1">
            <a:spLocks noChangeArrowheads="1"/>
          </p:cNvSpPr>
          <p:nvPr/>
        </p:nvSpPr>
        <p:spPr bwMode="auto">
          <a:xfrm>
            <a:off x="1295400" y="3276600"/>
            <a:ext cx="6858000" cy="457200"/>
          </a:xfrm>
          <a:prstGeom prst="rect">
            <a:avLst/>
          </a:prstGeom>
          <a:noFill/>
          <a:ln w="9525" algn="ctr">
            <a:noFill/>
            <a:miter lim="800000"/>
            <a:headEnd/>
            <a:tailEnd/>
          </a:ln>
          <a:effectLst/>
        </p:spPr>
        <p:txBody>
          <a:bodyPr>
            <a:spAutoFit/>
          </a:bodyPr>
          <a:lstStyle/>
          <a:p>
            <a:pPr lvl="1">
              <a:buClrTx/>
              <a:buFontTx/>
              <a:buNone/>
            </a:pPr>
            <a:endParaRPr lang="es-ES_tradnl"/>
          </a:p>
        </p:txBody>
      </p:sp>
      <p:sp>
        <p:nvSpPr>
          <p:cNvPr id="227339" name="Text Box 11"/>
          <p:cNvSpPr txBox="1">
            <a:spLocks noChangeArrowheads="1"/>
          </p:cNvSpPr>
          <p:nvPr/>
        </p:nvSpPr>
        <p:spPr bwMode="auto">
          <a:xfrm>
            <a:off x="6918325" y="4191000"/>
            <a:ext cx="184150" cy="457200"/>
          </a:xfrm>
          <a:prstGeom prst="rect">
            <a:avLst/>
          </a:prstGeom>
          <a:solidFill>
            <a:schemeClr val="bg1"/>
          </a:solidFill>
          <a:ln w="9525" algn="ctr">
            <a:noFill/>
            <a:miter lim="800000"/>
            <a:headEnd/>
            <a:tailEnd/>
          </a:ln>
          <a:effectLst/>
        </p:spPr>
        <p:txBody>
          <a:bodyPr>
            <a:spAutoFit/>
          </a:bodyPr>
          <a:lstStyle/>
          <a:p>
            <a:pPr algn="ctr">
              <a:buClrTx/>
              <a:buFontTx/>
              <a:buNone/>
            </a:pPr>
            <a:r>
              <a:rPr lang="en-US"/>
              <a:t> </a:t>
            </a:r>
          </a:p>
        </p:txBody>
      </p:sp>
      <p:sp>
        <p:nvSpPr>
          <p:cNvPr id="227340" name="Text Box 12"/>
          <p:cNvSpPr txBox="1">
            <a:spLocks noChangeArrowheads="1"/>
          </p:cNvSpPr>
          <p:nvPr/>
        </p:nvSpPr>
        <p:spPr bwMode="auto">
          <a:xfrm>
            <a:off x="8458200" y="4191000"/>
            <a:ext cx="184150" cy="457200"/>
          </a:xfrm>
          <a:prstGeom prst="rect">
            <a:avLst/>
          </a:prstGeom>
          <a:solidFill>
            <a:schemeClr val="bg1"/>
          </a:solidFill>
          <a:ln w="9525" algn="ctr">
            <a:noFill/>
            <a:miter lim="800000"/>
            <a:headEnd/>
            <a:tailEnd/>
          </a:ln>
          <a:effectLst/>
        </p:spPr>
        <p:txBody>
          <a:bodyPr>
            <a:spAutoFit/>
          </a:bodyPr>
          <a:lstStyle/>
          <a:p>
            <a:pPr algn="ctr">
              <a:buClrTx/>
              <a:buFontTx/>
              <a:buNone/>
            </a:pPr>
            <a:r>
              <a:rPr lang="en-US"/>
              <a:t> </a:t>
            </a:r>
          </a:p>
        </p:txBody>
      </p:sp>
      <p:sp>
        <p:nvSpPr>
          <p:cNvPr id="14" name="Rectangle 2"/>
          <p:cNvSpPr>
            <a:spLocks noGrp="1" noChangeArrowheads="1"/>
          </p:cNvSpPr>
          <p:nvPr>
            <p:ph type="title"/>
          </p:nvPr>
        </p:nvSpPr>
        <p:spPr>
          <a:xfrm>
            <a:off x="914400" y="228600"/>
            <a:ext cx="7772400" cy="533400"/>
          </a:xfrm>
        </p:spPr>
        <p:txBody>
          <a:bodyPr/>
          <a:lstStyle/>
          <a:p>
            <a:r>
              <a:rPr lang="en-US" sz="2400" dirty="0" err="1" smtClean="0">
                <a:solidFill>
                  <a:schemeClr val="accent2"/>
                </a:solidFill>
                <a:effectLst>
                  <a:outerShdw blurRad="38100" dist="38100" dir="2700000" algn="tl">
                    <a:srgbClr val="000000"/>
                  </a:outerShdw>
                </a:effectLst>
                <a:latin typeface="Arial Rounded MT Bold" pitchFamily="34" charset="0"/>
              </a:rPr>
              <a:t>Limitaciones</a:t>
            </a:r>
            <a:r>
              <a:rPr lang="en-US" sz="2400" dirty="0" smtClean="0">
                <a:solidFill>
                  <a:schemeClr val="accent2"/>
                </a:solidFill>
                <a:effectLst>
                  <a:outerShdw blurRad="38100" dist="38100" dir="2700000" algn="tl">
                    <a:srgbClr val="000000"/>
                  </a:outerShdw>
                </a:effectLst>
                <a:latin typeface="Arial Rounded MT Bold" pitchFamily="34" charset="0"/>
              </a:rPr>
              <a:t> de </a:t>
            </a:r>
            <a:r>
              <a:rPr lang="en-US" sz="2400" dirty="0" err="1" smtClean="0">
                <a:solidFill>
                  <a:schemeClr val="accent2"/>
                </a:solidFill>
                <a:effectLst>
                  <a:outerShdw blurRad="38100" dist="38100" dir="2700000" algn="tl">
                    <a:srgbClr val="000000"/>
                  </a:outerShdw>
                </a:effectLst>
                <a:latin typeface="Arial Rounded MT Bold" pitchFamily="34" charset="0"/>
              </a:rPr>
              <a:t>tasas</a:t>
            </a:r>
            <a:r>
              <a:rPr lang="en-US" sz="2400" dirty="0" smtClean="0">
                <a:solidFill>
                  <a:schemeClr val="accent2"/>
                </a:solidFill>
                <a:effectLst>
                  <a:outerShdw blurRad="38100" dist="38100" dir="2700000" algn="tl">
                    <a:srgbClr val="000000"/>
                  </a:outerShdw>
                </a:effectLst>
                <a:latin typeface="Arial Rounded MT Bold" pitchFamily="34" charset="0"/>
              </a:rPr>
              <a:t> </a:t>
            </a:r>
            <a:r>
              <a:rPr lang="en-US" sz="2400" dirty="0" err="1" smtClean="0">
                <a:solidFill>
                  <a:schemeClr val="accent2"/>
                </a:solidFill>
                <a:effectLst>
                  <a:outerShdw blurRad="38100" dist="38100" dir="2700000" algn="tl">
                    <a:srgbClr val="000000"/>
                  </a:outerShdw>
                </a:effectLst>
                <a:latin typeface="Arial Rounded MT Bold" pitchFamily="34" charset="0"/>
              </a:rPr>
              <a:t>generales</a:t>
            </a:r>
            <a:r>
              <a:rPr lang="en-US" sz="2400" dirty="0" smtClean="0">
                <a:solidFill>
                  <a:schemeClr val="accent2"/>
                </a:solidFill>
                <a:effectLst>
                  <a:outerShdw blurRad="38100" dist="38100" dir="2700000" algn="tl">
                    <a:srgbClr val="000000"/>
                  </a:outerShdw>
                </a:effectLst>
                <a:latin typeface="Arial Rounded MT Bold" pitchFamily="34" charset="0"/>
              </a:rPr>
              <a:t> y </a:t>
            </a:r>
            <a:r>
              <a:rPr lang="en-US" sz="2400" dirty="0" err="1" smtClean="0">
                <a:solidFill>
                  <a:schemeClr val="accent2"/>
                </a:solidFill>
                <a:effectLst>
                  <a:outerShdw blurRad="38100" dist="38100" dir="2700000" algn="tl">
                    <a:srgbClr val="000000"/>
                  </a:outerShdw>
                </a:effectLst>
                <a:latin typeface="Arial Rounded MT Bold" pitchFamily="34" charset="0"/>
              </a:rPr>
              <a:t>departamentales</a:t>
            </a:r>
            <a:endParaRPr lang="en-US" sz="2400" dirty="0">
              <a:solidFill>
                <a:schemeClr val="accent2"/>
              </a:solidFill>
              <a:effectLst>
                <a:outerShdw blurRad="38100" dist="38100" dir="2700000" algn="tl">
                  <a:srgbClr val="000000"/>
                </a:outerShdw>
              </a:effectLst>
              <a:latin typeface="Arial Rounded MT Bold" pitchFamily="34" charset="0"/>
            </a:endParaRPr>
          </a:p>
        </p:txBody>
      </p:sp>
      <p:pic>
        <p:nvPicPr>
          <p:cNvPr id="243714" name="Picture 2"/>
          <p:cNvPicPr>
            <a:picLocks noChangeAspect="1" noChangeArrowheads="1"/>
          </p:cNvPicPr>
          <p:nvPr/>
        </p:nvPicPr>
        <p:blipFill>
          <a:blip r:embed="rId2" cstate="print"/>
          <a:srcRect/>
          <a:stretch>
            <a:fillRect/>
          </a:stretch>
        </p:blipFill>
        <p:spPr bwMode="auto">
          <a:xfrm>
            <a:off x="970498" y="1876425"/>
            <a:ext cx="7678202" cy="2924175"/>
          </a:xfrm>
          <a:prstGeom prst="rect">
            <a:avLst/>
          </a:prstGeom>
          <a:noFill/>
          <a:ln w="9525" cap="flat" cmpd="sng" algn="ctr">
            <a:noFill/>
            <a:prstDash val="solid"/>
            <a:miter lim="800000"/>
            <a:headEnd/>
            <a:tailEnd/>
          </a:ln>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1371600" y="1905000"/>
            <a:ext cx="7010400" cy="4038600"/>
          </a:xfrm>
          <a:prstGeom prst="rect">
            <a:avLst/>
          </a:prstGeom>
          <a:solidFill>
            <a:srgbClr val="FFE1C3"/>
          </a:solidFill>
          <a:ln w="12700">
            <a:solidFill>
              <a:schemeClr val="tx1"/>
            </a:solidFill>
            <a:miter lim="800000"/>
            <a:headEnd/>
            <a:tailEnd/>
          </a:ln>
          <a:effectLst/>
        </p:spPr>
        <p:txBody>
          <a:bodyPr wrap="none" anchor="ctr"/>
          <a:lstStyle/>
          <a:p>
            <a:endParaRPr lang="es-AR"/>
          </a:p>
        </p:txBody>
      </p:sp>
      <p:sp>
        <p:nvSpPr>
          <p:cNvPr id="140291" name="Line 3"/>
          <p:cNvSpPr>
            <a:spLocks noChangeShapeType="1"/>
          </p:cNvSpPr>
          <p:nvPr/>
        </p:nvSpPr>
        <p:spPr bwMode="auto">
          <a:xfrm flipV="1">
            <a:off x="4876800" y="3276600"/>
            <a:ext cx="0" cy="2514600"/>
          </a:xfrm>
          <a:prstGeom prst="line">
            <a:avLst/>
          </a:prstGeom>
          <a:noFill/>
          <a:ln w="12700">
            <a:solidFill>
              <a:schemeClr val="tx1"/>
            </a:solidFill>
            <a:prstDash val="lgDash"/>
            <a:round/>
            <a:headEnd/>
            <a:tailEnd/>
          </a:ln>
          <a:effectLst/>
        </p:spPr>
        <p:txBody>
          <a:bodyPr anchor="ctr"/>
          <a:lstStyle/>
          <a:p>
            <a:endParaRPr lang="es-AR"/>
          </a:p>
        </p:txBody>
      </p:sp>
      <p:sp>
        <p:nvSpPr>
          <p:cNvPr id="140292" name="Freeform 4"/>
          <p:cNvSpPr>
            <a:spLocks/>
          </p:cNvSpPr>
          <p:nvPr/>
        </p:nvSpPr>
        <p:spPr bwMode="auto">
          <a:xfrm>
            <a:off x="1905000" y="2133600"/>
            <a:ext cx="6477000" cy="3216275"/>
          </a:xfrm>
          <a:custGeom>
            <a:avLst/>
            <a:gdLst/>
            <a:ahLst/>
            <a:cxnLst>
              <a:cxn ang="0">
                <a:pos x="0" y="0"/>
              </a:cxn>
              <a:cxn ang="0">
                <a:pos x="240" y="288"/>
              </a:cxn>
              <a:cxn ang="0">
                <a:pos x="672" y="624"/>
              </a:cxn>
              <a:cxn ang="0">
                <a:pos x="1152" y="864"/>
              </a:cxn>
              <a:cxn ang="0">
                <a:pos x="1584" y="1056"/>
              </a:cxn>
              <a:cxn ang="0">
                <a:pos x="1680" y="1104"/>
              </a:cxn>
              <a:cxn ang="0">
                <a:pos x="2304" y="1344"/>
              </a:cxn>
              <a:cxn ang="0">
                <a:pos x="2928" y="1584"/>
              </a:cxn>
              <a:cxn ang="0">
                <a:pos x="3456" y="1776"/>
              </a:cxn>
              <a:cxn ang="0">
                <a:pos x="3840" y="1920"/>
              </a:cxn>
              <a:cxn ang="0">
                <a:pos x="4032" y="1968"/>
              </a:cxn>
            </a:cxnLst>
            <a:rect l="0" t="0" r="r" b="b"/>
            <a:pathLst>
              <a:path w="4032" h="1968">
                <a:moveTo>
                  <a:pt x="0" y="0"/>
                </a:moveTo>
                <a:cubicBezTo>
                  <a:pt x="64" y="92"/>
                  <a:pt x="128" y="184"/>
                  <a:pt x="240" y="288"/>
                </a:cubicBezTo>
                <a:cubicBezTo>
                  <a:pt x="352" y="392"/>
                  <a:pt x="520" y="528"/>
                  <a:pt x="672" y="624"/>
                </a:cubicBezTo>
                <a:cubicBezTo>
                  <a:pt x="824" y="720"/>
                  <a:pt x="1000" y="792"/>
                  <a:pt x="1152" y="864"/>
                </a:cubicBezTo>
                <a:cubicBezTo>
                  <a:pt x="1304" y="936"/>
                  <a:pt x="1496" y="1016"/>
                  <a:pt x="1584" y="1056"/>
                </a:cubicBezTo>
                <a:cubicBezTo>
                  <a:pt x="1672" y="1096"/>
                  <a:pt x="1560" y="1056"/>
                  <a:pt x="1680" y="1104"/>
                </a:cubicBezTo>
                <a:cubicBezTo>
                  <a:pt x="1800" y="1152"/>
                  <a:pt x="2096" y="1264"/>
                  <a:pt x="2304" y="1344"/>
                </a:cubicBezTo>
                <a:cubicBezTo>
                  <a:pt x="2512" y="1424"/>
                  <a:pt x="2736" y="1512"/>
                  <a:pt x="2928" y="1584"/>
                </a:cubicBezTo>
                <a:cubicBezTo>
                  <a:pt x="3120" y="1656"/>
                  <a:pt x="3304" y="1720"/>
                  <a:pt x="3456" y="1776"/>
                </a:cubicBezTo>
                <a:cubicBezTo>
                  <a:pt x="3608" y="1832"/>
                  <a:pt x="3744" y="1888"/>
                  <a:pt x="3840" y="1920"/>
                </a:cubicBezTo>
                <a:cubicBezTo>
                  <a:pt x="3936" y="1952"/>
                  <a:pt x="4000" y="1960"/>
                  <a:pt x="4032" y="1968"/>
                </a:cubicBezTo>
              </a:path>
            </a:pathLst>
          </a:custGeom>
          <a:noFill/>
          <a:ln w="38100" cap="flat" cmpd="sng">
            <a:solidFill>
              <a:srgbClr val="990099"/>
            </a:solidFill>
            <a:prstDash val="solid"/>
            <a:round/>
            <a:headEnd type="none" w="med" len="med"/>
            <a:tailEnd type="none" w="med" len="med"/>
          </a:ln>
          <a:effectLst/>
        </p:spPr>
        <p:txBody>
          <a:bodyPr anchor="ctr"/>
          <a:lstStyle/>
          <a:p>
            <a:endParaRPr lang="es-AR"/>
          </a:p>
        </p:txBody>
      </p:sp>
      <p:sp>
        <p:nvSpPr>
          <p:cNvPr id="140293" name="Freeform 5"/>
          <p:cNvSpPr>
            <a:spLocks/>
          </p:cNvSpPr>
          <p:nvPr/>
        </p:nvSpPr>
        <p:spPr bwMode="auto">
          <a:xfrm flipH="1">
            <a:off x="1600200" y="2057400"/>
            <a:ext cx="6019800" cy="3413125"/>
          </a:xfrm>
          <a:custGeom>
            <a:avLst/>
            <a:gdLst/>
            <a:ahLst/>
            <a:cxnLst>
              <a:cxn ang="0">
                <a:pos x="0" y="0"/>
              </a:cxn>
              <a:cxn ang="0">
                <a:pos x="240" y="288"/>
              </a:cxn>
              <a:cxn ang="0">
                <a:pos x="672" y="624"/>
              </a:cxn>
              <a:cxn ang="0">
                <a:pos x="1152" y="864"/>
              </a:cxn>
              <a:cxn ang="0">
                <a:pos x="1584" y="1056"/>
              </a:cxn>
              <a:cxn ang="0">
                <a:pos x="1680" y="1104"/>
              </a:cxn>
              <a:cxn ang="0">
                <a:pos x="2304" y="1344"/>
              </a:cxn>
              <a:cxn ang="0">
                <a:pos x="2928" y="1584"/>
              </a:cxn>
              <a:cxn ang="0">
                <a:pos x="3456" y="1776"/>
              </a:cxn>
              <a:cxn ang="0">
                <a:pos x="3840" y="1920"/>
              </a:cxn>
              <a:cxn ang="0">
                <a:pos x="4032" y="1968"/>
              </a:cxn>
            </a:cxnLst>
            <a:rect l="0" t="0" r="r" b="b"/>
            <a:pathLst>
              <a:path w="4032" h="1968">
                <a:moveTo>
                  <a:pt x="0" y="0"/>
                </a:moveTo>
                <a:cubicBezTo>
                  <a:pt x="64" y="92"/>
                  <a:pt x="128" y="184"/>
                  <a:pt x="240" y="288"/>
                </a:cubicBezTo>
                <a:cubicBezTo>
                  <a:pt x="352" y="392"/>
                  <a:pt x="520" y="528"/>
                  <a:pt x="672" y="624"/>
                </a:cubicBezTo>
                <a:cubicBezTo>
                  <a:pt x="824" y="720"/>
                  <a:pt x="1000" y="792"/>
                  <a:pt x="1152" y="864"/>
                </a:cubicBezTo>
                <a:cubicBezTo>
                  <a:pt x="1304" y="936"/>
                  <a:pt x="1496" y="1016"/>
                  <a:pt x="1584" y="1056"/>
                </a:cubicBezTo>
                <a:cubicBezTo>
                  <a:pt x="1672" y="1096"/>
                  <a:pt x="1560" y="1056"/>
                  <a:pt x="1680" y="1104"/>
                </a:cubicBezTo>
                <a:cubicBezTo>
                  <a:pt x="1800" y="1152"/>
                  <a:pt x="2096" y="1264"/>
                  <a:pt x="2304" y="1344"/>
                </a:cubicBezTo>
                <a:cubicBezTo>
                  <a:pt x="2512" y="1424"/>
                  <a:pt x="2736" y="1512"/>
                  <a:pt x="2928" y="1584"/>
                </a:cubicBezTo>
                <a:cubicBezTo>
                  <a:pt x="3120" y="1656"/>
                  <a:pt x="3304" y="1720"/>
                  <a:pt x="3456" y="1776"/>
                </a:cubicBezTo>
                <a:cubicBezTo>
                  <a:pt x="3608" y="1832"/>
                  <a:pt x="3744" y="1888"/>
                  <a:pt x="3840" y="1920"/>
                </a:cubicBezTo>
                <a:cubicBezTo>
                  <a:pt x="3936" y="1952"/>
                  <a:pt x="4000" y="1960"/>
                  <a:pt x="4032" y="1968"/>
                </a:cubicBezTo>
              </a:path>
            </a:pathLst>
          </a:custGeom>
          <a:noFill/>
          <a:ln w="38100" cap="flat" cmpd="sng">
            <a:solidFill>
              <a:srgbClr val="990099"/>
            </a:solidFill>
            <a:prstDash val="solid"/>
            <a:round/>
            <a:headEnd type="none" w="med" len="med"/>
            <a:tailEnd type="none" w="med" len="med"/>
          </a:ln>
          <a:effectLst/>
        </p:spPr>
        <p:txBody>
          <a:bodyPr anchor="ctr"/>
          <a:lstStyle/>
          <a:p>
            <a:endParaRPr lang="es-AR"/>
          </a:p>
        </p:txBody>
      </p:sp>
      <p:sp>
        <p:nvSpPr>
          <p:cNvPr id="140294" name="Text Box 6"/>
          <p:cNvSpPr txBox="1">
            <a:spLocks noChangeArrowheads="1"/>
          </p:cNvSpPr>
          <p:nvPr/>
        </p:nvSpPr>
        <p:spPr bwMode="auto">
          <a:xfrm>
            <a:off x="1371600" y="5943600"/>
            <a:ext cx="1524000" cy="701675"/>
          </a:xfrm>
          <a:prstGeom prst="rect">
            <a:avLst/>
          </a:prstGeom>
          <a:noFill/>
          <a:ln w="12700">
            <a:noFill/>
            <a:miter lim="800000"/>
            <a:headEnd/>
            <a:tailEnd/>
          </a:ln>
          <a:effectLst/>
        </p:spPr>
        <p:txBody>
          <a:bodyPr>
            <a:spAutoFit/>
          </a:bodyPr>
          <a:lstStyle/>
          <a:p>
            <a:pPr algn="l" eaLnBrk="0" hangingPunct="0">
              <a:spcBef>
                <a:spcPct val="50000"/>
              </a:spcBef>
            </a:pPr>
            <a:r>
              <a:rPr lang="en-US" sz="2000">
                <a:latin typeface="Times New Roman" charset="0"/>
              </a:rPr>
              <a:t>Low Accuracy</a:t>
            </a:r>
          </a:p>
        </p:txBody>
      </p:sp>
      <p:sp>
        <p:nvSpPr>
          <p:cNvPr id="140295" name="Text Box 7"/>
          <p:cNvSpPr txBox="1">
            <a:spLocks noChangeArrowheads="1"/>
          </p:cNvSpPr>
          <p:nvPr/>
        </p:nvSpPr>
        <p:spPr bwMode="auto">
          <a:xfrm>
            <a:off x="7010400" y="5943600"/>
            <a:ext cx="1295400" cy="701675"/>
          </a:xfrm>
          <a:prstGeom prst="rect">
            <a:avLst/>
          </a:prstGeom>
          <a:noFill/>
          <a:ln w="12700">
            <a:noFill/>
            <a:miter lim="800000"/>
            <a:headEnd/>
            <a:tailEnd/>
          </a:ln>
          <a:effectLst/>
        </p:spPr>
        <p:txBody>
          <a:bodyPr>
            <a:spAutoFit/>
          </a:bodyPr>
          <a:lstStyle/>
          <a:p>
            <a:pPr eaLnBrk="0" hangingPunct="0">
              <a:spcBef>
                <a:spcPct val="50000"/>
              </a:spcBef>
            </a:pPr>
            <a:r>
              <a:rPr lang="en-US" sz="2000">
                <a:latin typeface="Times New Roman" charset="0"/>
              </a:rPr>
              <a:t>High Accuracy</a:t>
            </a:r>
          </a:p>
        </p:txBody>
      </p:sp>
      <p:sp>
        <p:nvSpPr>
          <p:cNvPr id="140296" name="Text Box 8"/>
          <p:cNvSpPr txBox="1">
            <a:spLocks noChangeArrowheads="1"/>
          </p:cNvSpPr>
          <p:nvPr/>
        </p:nvSpPr>
        <p:spPr bwMode="auto">
          <a:xfrm>
            <a:off x="4114800" y="5943600"/>
            <a:ext cx="1524000" cy="701675"/>
          </a:xfrm>
          <a:prstGeom prst="rect">
            <a:avLst/>
          </a:prstGeom>
          <a:noFill/>
          <a:ln w="12700">
            <a:noFill/>
            <a:miter lim="800000"/>
            <a:headEnd/>
            <a:tailEnd/>
          </a:ln>
          <a:effectLst/>
        </p:spPr>
        <p:txBody>
          <a:bodyPr>
            <a:spAutoFit/>
          </a:bodyPr>
          <a:lstStyle/>
          <a:p>
            <a:pPr eaLnBrk="0" hangingPunct="0">
              <a:spcBef>
                <a:spcPct val="50000"/>
              </a:spcBef>
            </a:pPr>
            <a:r>
              <a:rPr lang="en-US" sz="2000">
                <a:latin typeface="Times New Roman" charset="0"/>
              </a:rPr>
              <a:t>Optimal Level</a:t>
            </a:r>
          </a:p>
        </p:txBody>
      </p:sp>
      <p:sp>
        <p:nvSpPr>
          <p:cNvPr id="140297" name="Oval 9"/>
          <p:cNvSpPr>
            <a:spLocks noChangeArrowheads="1"/>
          </p:cNvSpPr>
          <p:nvPr/>
        </p:nvSpPr>
        <p:spPr bwMode="auto">
          <a:xfrm>
            <a:off x="4800600" y="5791200"/>
            <a:ext cx="228600" cy="228600"/>
          </a:xfrm>
          <a:prstGeom prst="ellipse">
            <a:avLst/>
          </a:prstGeom>
          <a:solidFill>
            <a:srgbClr val="FF0000"/>
          </a:solidFill>
          <a:ln w="38100">
            <a:solidFill>
              <a:schemeClr val="tx2"/>
            </a:solidFill>
            <a:round/>
            <a:headEnd/>
            <a:tailEnd/>
          </a:ln>
          <a:effectLst/>
        </p:spPr>
        <p:txBody>
          <a:bodyPr wrap="none" anchor="ctr"/>
          <a:lstStyle/>
          <a:p>
            <a:endParaRPr lang="es-AR"/>
          </a:p>
        </p:txBody>
      </p:sp>
      <p:sp>
        <p:nvSpPr>
          <p:cNvPr id="140298" name="Text Box 10"/>
          <p:cNvSpPr txBox="1">
            <a:spLocks noChangeArrowheads="1"/>
          </p:cNvSpPr>
          <p:nvPr/>
        </p:nvSpPr>
        <p:spPr bwMode="auto">
          <a:xfrm>
            <a:off x="6705600" y="2971800"/>
            <a:ext cx="1905000" cy="701675"/>
          </a:xfrm>
          <a:prstGeom prst="rect">
            <a:avLst/>
          </a:prstGeom>
          <a:noFill/>
          <a:ln w="12700">
            <a:noFill/>
            <a:miter lim="800000"/>
            <a:headEnd/>
            <a:tailEnd/>
          </a:ln>
          <a:effectLst/>
        </p:spPr>
        <p:txBody>
          <a:bodyPr>
            <a:spAutoFit/>
          </a:bodyPr>
          <a:lstStyle/>
          <a:p>
            <a:pPr algn="l" eaLnBrk="0" hangingPunct="0">
              <a:spcBef>
                <a:spcPct val="50000"/>
              </a:spcBef>
            </a:pPr>
            <a:r>
              <a:rPr lang="en-US" sz="2000">
                <a:latin typeface="Times New Roman" charset="0"/>
              </a:rPr>
              <a:t>Measurement Cost</a:t>
            </a:r>
          </a:p>
        </p:txBody>
      </p:sp>
      <p:sp>
        <p:nvSpPr>
          <p:cNvPr id="140299" name="Text Box 11"/>
          <p:cNvSpPr txBox="1">
            <a:spLocks noChangeArrowheads="1"/>
          </p:cNvSpPr>
          <p:nvPr/>
        </p:nvSpPr>
        <p:spPr bwMode="auto">
          <a:xfrm>
            <a:off x="533400" y="1828800"/>
            <a:ext cx="838200" cy="396875"/>
          </a:xfrm>
          <a:prstGeom prst="rect">
            <a:avLst/>
          </a:prstGeom>
          <a:noFill/>
          <a:ln w="12700">
            <a:noFill/>
            <a:miter lim="800000"/>
            <a:headEnd/>
            <a:tailEnd/>
          </a:ln>
          <a:effectLst/>
        </p:spPr>
        <p:txBody>
          <a:bodyPr>
            <a:spAutoFit/>
          </a:bodyPr>
          <a:lstStyle/>
          <a:p>
            <a:pPr algn="r" eaLnBrk="0" hangingPunct="0">
              <a:spcBef>
                <a:spcPct val="50000"/>
              </a:spcBef>
            </a:pPr>
            <a:r>
              <a:rPr lang="en-US" sz="2000">
                <a:latin typeface="Times New Roman" charset="0"/>
              </a:rPr>
              <a:t>Cost</a:t>
            </a:r>
          </a:p>
        </p:txBody>
      </p:sp>
      <p:sp>
        <p:nvSpPr>
          <p:cNvPr id="140300" name="Text Box 12"/>
          <p:cNvSpPr txBox="1">
            <a:spLocks noChangeArrowheads="1"/>
          </p:cNvSpPr>
          <p:nvPr/>
        </p:nvSpPr>
        <p:spPr bwMode="auto">
          <a:xfrm>
            <a:off x="7086600" y="4435475"/>
            <a:ext cx="1600200" cy="396875"/>
          </a:xfrm>
          <a:prstGeom prst="rect">
            <a:avLst/>
          </a:prstGeom>
          <a:noFill/>
          <a:ln w="12700">
            <a:noFill/>
            <a:miter lim="800000"/>
            <a:headEnd/>
            <a:tailEnd/>
          </a:ln>
          <a:effectLst/>
        </p:spPr>
        <p:txBody>
          <a:bodyPr>
            <a:spAutoFit/>
          </a:bodyPr>
          <a:lstStyle/>
          <a:p>
            <a:pPr eaLnBrk="0" hangingPunct="0">
              <a:spcBef>
                <a:spcPct val="50000"/>
              </a:spcBef>
            </a:pPr>
            <a:r>
              <a:rPr lang="en-US" sz="2000">
                <a:latin typeface="Times New Roman" charset="0"/>
              </a:rPr>
              <a:t>Error Cost</a:t>
            </a:r>
          </a:p>
        </p:txBody>
      </p:sp>
      <p:grpSp>
        <p:nvGrpSpPr>
          <p:cNvPr id="2" name="Group 13"/>
          <p:cNvGrpSpPr>
            <a:grpSpLocks/>
          </p:cNvGrpSpPr>
          <p:nvPr/>
        </p:nvGrpSpPr>
        <p:grpSpPr bwMode="auto">
          <a:xfrm>
            <a:off x="2286000" y="2133600"/>
            <a:ext cx="5105400" cy="1143000"/>
            <a:chOff x="1296" y="1056"/>
            <a:chExt cx="3120" cy="584"/>
          </a:xfrm>
        </p:grpSpPr>
        <p:sp>
          <p:nvSpPr>
            <p:cNvPr id="140302" name="Freeform 14"/>
            <p:cNvSpPr>
              <a:spLocks/>
            </p:cNvSpPr>
            <p:nvPr/>
          </p:nvSpPr>
          <p:spPr bwMode="auto">
            <a:xfrm>
              <a:off x="1296" y="1056"/>
              <a:ext cx="1584" cy="584"/>
            </a:xfrm>
            <a:custGeom>
              <a:avLst/>
              <a:gdLst/>
              <a:ahLst/>
              <a:cxnLst>
                <a:cxn ang="0">
                  <a:pos x="0" y="0"/>
                </a:cxn>
                <a:cxn ang="0">
                  <a:pos x="192" y="192"/>
                </a:cxn>
                <a:cxn ang="0">
                  <a:pos x="336" y="288"/>
                </a:cxn>
                <a:cxn ang="0">
                  <a:pos x="576" y="384"/>
                </a:cxn>
                <a:cxn ang="0">
                  <a:pos x="912" y="480"/>
                </a:cxn>
                <a:cxn ang="0">
                  <a:pos x="1152" y="528"/>
                </a:cxn>
                <a:cxn ang="0">
                  <a:pos x="1440" y="576"/>
                </a:cxn>
                <a:cxn ang="0">
                  <a:pos x="1584" y="576"/>
                </a:cxn>
              </a:cxnLst>
              <a:rect l="0" t="0" r="r" b="b"/>
              <a:pathLst>
                <a:path w="1584" h="584">
                  <a:moveTo>
                    <a:pt x="0" y="0"/>
                  </a:moveTo>
                  <a:cubicBezTo>
                    <a:pt x="68" y="72"/>
                    <a:pt x="136" y="144"/>
                    <a:pt x="192" y="192"/>
                  </a:cubicBezTo>
                  <a:cubicBezTo>
                    <a:pt x="248" y="240"/>
                    <a:pt x="272" y="256"/>
                    <a:pt x="336" y="288"/>
                  </a:cubicBezTo>
                  <a:cubicBezTo>
                    <a:pt x="400" y="320"/>
                    <a:pt x="480" y="352"/>
                    <a:pt x="576" y="384"/>
                  </a:cubicBezTo>
                  <a:cubicBezTo>
                    <a:pt x="672" y="416"/>
                    <a:pt x="816" y="456"/>
                    <a:pt x="912" y="480"/>
                  </a:cubicBezTo>
                  <a:cubicBezTo>
                    <a:pt x="1008" y="504"/>
                    <a:pt x="1064" y="512"/>
                    <a:pt x="1152" y="528"/>
                  </a:cubicBezTo>
                  <a:cubicBezTo>
                    <a:pt x="1240" y="544"/>
                    <a:pt x="1368" y="568"/>
                    <a:pt x="1440" y="576"/>
                  </a:cubicBezTo>
                  <a:cubicBezTo>
                    <a:pt x="1512" y="584"/>
                    <a:pt x="1548" y="580"/>
                    <a:pt x="1584" y="576"/>
                  </a:cubicBezTo>
                </a:path>
              </a:pathLst>
            </a:custGeom>
            <a:noFill/>
            <a:ln w="38100" cap="flat" cmpd="sng">
              <a:solidFill>
                <a:srgbClr val="FF0000"/>
              </a:solidFill>
              <a:prstDash val="solid"/>
              <a:round/>
              <a:headEnd type="none" w="med" len="med"/>
              <a:tailEnd type="none" w="med" len="med"/>
            </a:ln>
            <a:effectLst/>
          </p:spPr>
          <p:txBody>
            <a:bodyPr anchor="ctr"/>
            <a:lstStyle/>
            <a:p>
              <a:endParaRPr lang="es-AR"/>
            </a:p>
          </p:txBody>
        </p:sp>
        <p:sp>
          <p:nvSpPr>
            <p:cNvPr id="140303" name="Freeform 15"/>
            <p:cNvSpPr>
              <a:spLocks/>
            </p:cNvSpPr>
            <p:nvPr/>
          </p:nvSpPr>
          <p:spPr bwMode="auto">
            <a:xfrm flipH="1">
              <a:off x="2832" y="1056"/>
              <a:ext cx="1584" cy="584"/>
            </a:xfrm>
            <a:custGeom>
              <a:avLst/>
              <a:gdLst/>
              <a:ahLst/>
              <a:cxnLst>
                <a:cxn ang="0">
                  <a:pos x="0" y="0"/>
                </a:cxn>
                <a:cxn ang="0">
                  <a:pos x="192" y="192"/>
                </a:cxn>
                <a:cxn ang="0">
                  <a:pos x="336" y="288"/>
                </a:cxn>
                <a:cxn ang="0">
                  <a:pos x="576" y="384"/>
                </a:cxn>
                <a:cxn ang="0">
                  <a:pos x="912" y="480"/>
                </a:cxn>
                <a:cxn ang="0">
                  <a:pos x="1152" y="528"/>
                </a:cxn>
                <a:cxn ang="0">
                  <a:pos x="1440" y="576"/>
                </a:cxn>
                <a:cxn ang="0">
                  <a:pos x="1584" y="576"/>
                </a:cxn>
              </a:cxnLst>
              <a:rect l="0" t="0" r="r" b="b"/>
              <a:pathLst>
                <a:path w="1584" h="584">
                  <a:moveTo>
                    <a:pt x="0" y="0"/>
                  </a:moveTo>
                  <a:cubicBezTo>
                    <a:pt x="68" y="72"/>
                    <a:pt x="136" y="144"/>
                    <a:pt x="192" y="192"/>
                  </a:cubicBezTo>
                  <a:cubicBezTo>
                    <a:pt x="248" y="240"/>
                    <a:pt x="272" y="256"/>
                    <a:pt x="336" y="288"/>
                  </a:cubicBezTo>
                  <a:cubicBezTo>
                    <a:pt x="400" y="320"/>
                    <a:pt x="480" y="352"/>
                    <a:pt x="576" y="384"/>
                  </a:cubicBezTo>
                  <a:cubicBezTo>
                    <a:pt x="672" y="416"/>
                    <a:pt x="816" y="456"/>
                    <a:pt x="912" y="480"/>
                  </a:cubicBezTo>
                  <a:cubicBezTo>
                    <a:pt x="1008" y="504"/>
                    <a:pt x="1064" y="512"/>
                    <a:pt x="1152" y="528"/>
                  </a:cubicBezTo>
                  <a:cubicBezTo>
                    <a:pt x="1240" y="544"/>
                    <a:pt x="1368" y="568"/>
                    <a:pt x="1440" y="576"/>
                  </a:cubicBezTo>
                  <a:cubicBezTo>
                    <a:pt x="1512" y="584"/>
                    <a:pt x="1548" y="580"/>
                    <a:pt x="1584" y="576"/>
                  </a:cubicBezTo>
                </a:path>
              </a:pathLst>
            </a:custGeom>
            <a:noFill/>
            <a:ln w="38100" cap="flat" cmpd="sng">
              <a:solidFill>
                <a:srgbClr val="FF0000"/>
              </a:solidFill>
              <a:prstDash val="solid"/>
              <a:round/>
              <a:headEnd type="none" w="med" len="med"/>
              <a:tailEnd type="none" w="med" len="med"/>
            </a:ln>
            <a:effectLst/>
          </p:spPr>
          <p:txBody>
            <a:bodyPr anchor="ctr"/>
            <a:lstStyle/>
            <a:p>
              <a:endParaRPr lang="es-AR"/>
            </a:p>
          </p:txBody>
        </p:sp>
      </p:grpSp>
      <p:sp>
        <p:nvSpPr>
          <p:cNvPr id="140304" name="Text Box 16"/>
          <p:cNvSpPr txBox="1">
            <a:spLocks noChangeArrowheads="1"/>
          </p:cNvSpPr>
          <p:nvPr/>
        </p:nvSpPr>
        <p:spPr bwMode="auto">
          <a:xfrm>
            <a:off x="5638800" y="2133600"/>
            <a:ext cx="1447800" cy="396875"/>
          </a:xfrm>
          <a:prstGeom prst="rect">
            <a:avLst/>
          </a:prstGeom>
          <a:noFill/>
          <a:ln w="12700">
            <a:noFill/>
            <a:miter lim="800000"/>
            <a:headEnd/>
            <a:tailEnd/>
          </a:ln>
          <a:effectLst/>
        </p:spPr>
        <p:txBody>
          <a:bodyPr>
            <a:spAutoFit/>
          </a:bodyPr>
          <a:lstStyle/>
          <a:p>
            <a:pPr eaLnBrk="0" hangingPunct="0">
              <a:spcBef>
                <a:spcPct val="50000"/>
              </a:spcBef>
            </a:pPr>
            <a:r>
              <a:rPr lang="en-US" sz="2000">
                <a:latin typeface="Times New Roman" charset="0"/>
              </a:rPr>
              <a:t>Total Cost</a:t>
            </a:r>
          </a:p>
        </p:txBody>
      </p:sp>
      <p:sp>
        <p:nvSpPr>
          <p:cNvPr id="140305" name="Text Box 17"/>
          <p:cNvSpPr txBox="1">
            <a:spLocks noChangeArrowheads="1"/>
          </p:cNvSpPr>
          <p:nvPr/>
        </p:nvSpPr>
        <p:spPr bwMode="auto">
          <a:xfrm>
            <a:off x="685800" y="1143000"/>
            <a:ext cx="8153400" cy="469900"/>
          </a:xfrm>
          <a:prstGeom prst="rect">
            <a:avLst/>
          </a:prstGeom>
          <a:solidFill>
            <a:schemeClr val="accent2"/>
          </a:solidFill>
          <a:ln w="12700">
            <a:solidFill>
              <a:schemeClr val="tx2"/>
            </a:solidFill>
            <a:miter lim="800000"/>
            <a:headEnd/>
            <a:tailEnd/>
          </a:ln>
          <a:effectLst>
            <a:outerShdw dist="107763" dir="2700000" algn="ctr" rotWithShape="0">
              <a:schemeClr val="tx1"/>
            </a:outerShdw>
          </a:effectLst>
        </p:spPr>
        <p:txBody>
          <a:bodyPr>
            <a:spAutoFit/>
          </a:bodyPr>
          <a:lstStyle/>
          <a:p>
            <a:pPr eaLnBrk="0" hangingPunct="0">
              <a:spcBef>
                <a:spcPct val="50000"/>
              </a:spcBef>
            </a:pPr>
            <a:r>
              <a:rPr lang="en-US">
                <a:solidFill>
                  <a:schemeClr val="bg1"/>
                </a:solidFill>
                <a:effectLst>
                  <a:outerShdw blurRad="38100" dist="38100" dir="2700000" algn="tl">
                    <a:srgbClr val="000000"/>
                  </a:outerShdw>
                </a:effectLst>
                <a:latin typeface="Arial Rounded MT Bold" pitchFamily="34" charset="0"/>
              </a:rPr>
              <a:t>Trade-Off Between Measurement and Error Costs</a:t>
            </a:r>
          </a:p>
        </p:txBody>
      </p:sp>
      <p:sp>
        <p:nvSpPr>
          <p:cNvPr id="140306" name="Rectangle 18"/>
          <p:cNvSpPr>
            <a:spLocks noChangeArrowheads="1"/>
          </p:cNvSpPr>
          <p:nvPr/>
        </p:nvSpPr>
        <p:spPr bwMode="auto">
          <a:xfrm>
            <a:off x="914400" y="0"/>
            <a:ext cx="6477000" cy="914400"/>
          </a:xfrm>
          <a:prstGeom prst="rect">
            <a:avLst/>
          </a:prstGeom>
          <a:noFill/>
          <a:ln w="9525">
            <a:noFill/>
            <a:miter lim="800000"/>
            <a:headEnd/>
            <a:tailEnd/>
          </a:ln>
          <a:effectLst/>
        </p:spPr>
        <p:txBody>
          <a:bodyPr anchor="ctr"/>
          <a:lstStyle/>
          <a:p>
            <a:r>
              <a:rPr lang="es-AR" dirty="0" smtClean="0">
                <a:solidFill>
                  <a:schemeClr val="accent2"/>
                </a:solidFill>
                <a:effectLst>
                  <a:outerShdw blurRad="38100" dist="38100" dir="2700000" algn="tl">
                    <a:srgbClr val="000000"/>
                  </a:outerShdw>
                </a:effectLst>
                <a:latin typeface="Arial Rounded MT Bold" pitchFamily="34" charset="0"/>
              </a:rPr>
              <a:t>Sistemas de administración de costos basados en funciones y ABC</a:t>
            </a:r>
            <a:endParaRPr lang="en-US" dirty="0">
              <a:solidFill>
                <a:schemeClr val="accent2"/>
              </a:solidFill>
              <a:effectLst>
                <a:outerShdw blurRad="38100" dist="38100" dir="2700000" algn="tl">
                  <a:srgbClr val="000000"/>
                </a:outerShdw>
              </a:effectLst>
              <a:latin typeface="Arial Rounded MT Bold" pitchFamily="34" charset="0"/>
            </a:endParaRPr>
          </a:p>
        </p:txBody>
      </p:sp>
      <p:sp>
        <p:nvSpPr>
          <p:cNvPr id="140308" name="AutoShape 20"/>
          <p:cNvSpPr>
            <a:spLocks noChangeArrowheads="1"/>
          </p:cNvSpPr>
          <p:nvPr/>
        </p:nvSpPr>
        <p:spPr bwMode="auto">
          <a:xfrm rot="6352167">
            <a:off x="7756525" y="30163"/>
            <a:ext cx="990601"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2700">
            <a:noFill/>
            <a:miter lim="800000"/>
            <a:headEnd/>
            <a:tailEnd/>
          </a:ln>
          <a:effectLst/>
        </p:spPr>
        <p:txBody>
          <a:bodyPr wrap="none" anchor="ctr"/>
          <a:lstStyle/>
          <a:p>
            <a:endParaRPr lang="es-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wipe(left)">
                                      <p:cBhvr>
                                        <p:cTn id="7" dur="500"/>
                                        <p:tgtEl>
                                          <p:spTgt spid="14029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402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0292"/>
                                        </p:tgtEl>
                                        <p:attrNameLst>
                                          <p:attrName>style.visibility</p:attrName>
                                        </p:attrNameLst>
                                      </p:cBhvr>
                                      <p:to>
                                        <p:strVal val="visible"/>
                                      </p:to>
                                    </p:set>
                                    <p:animEffect transition="in" filter="wipe(left)">
                                      <p:cBhvr>
                                        <p:cTn id="15" dur="500"/>
                                        <p:tgtEl>
                                          <p:spTgt spid="14029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403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1403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40291"/>
                                        </p:tgtEl>
                                        <p:attrNameLst>
                                          <p:attrName>style.visibility</p:attrName>
                                        </p:attrNameLst>
                                      </p:cBhvr>
                                      <p:to>
                                        <p:strVal val="visible"/>
                                      </p:to>
                                    </p:set>
                                    <p:animEffect transition="in" filter="wipe(up)">
                                      <p:cBhvr>
                                        <p:cTn id="31" dur="500"/>
                                        <p:tgtEl>
                                          <p:spTgt spid="140291"/>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40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animBg="1"/>
      <p:bldP spid="140292" grpId="0" animBg="1"/>
      <p:bldP spid="140293" grpId="0" animBg="1"/>
      <p:bldP spid="140297" grpId="0" animBg="1"/>
      <p:bldP spid="140298" grpId="0" autoUpdateAnimBg="0"/>
      <p:bldP spid="140300" grpId="0" autoUpdateAnimBg="0"/>
      <p:bldP spid="14030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28" name="Text Box 20"/>
          <p:cNvSpPr txBox="1">
            <a:spLocks noChangeArrowheads="1"/>
          </p:cNvSpPr>
          <p:nvPr/>
        </p:nvSpPr>
        <p:spPr bwMode="auto">
          <a:xfrm>
            <a:off x="1066800" y="1219200"/>
            <a:ext cx="7543800" cy="492443"/>
          </a:xfrm>
          <a:prstGeom prst="rect">
            <a:avLst/>
          </a:prstGeom>
          <a:solidFill>
            <a:schemeClr val="accent2"/>
          </a:solidFill>
          <a:ln w="12700">
            <a:solidFill>
              <a:schemeClr val="tx1"/>
            </a:solidFill>
            <a:miter lim="800000"/>
            <a:headEnd/>
            <a:tailEnd/>
          </a:ln>
          <a:effectLst>
            <a:outerShdw dist="107763" dir="2700000" algn="ctr" rotWithShape="0">
              <a:schemeClr val="tx1"/>
            </a:outerShdw>
          </a:effectLst>
        </p:spPr>
        <p:txBody>
          <a:bodyPr>
            <a:spAutoFit/>
          </a:bodyPr>
          <a:lstStyle/>
          <a:p>
            <a:pPr algn="ctr" eaLnBrk="0" hangingPunct="0">
              <a:buClrTx/>
              <a:buFontTx/>
              <a:buNone/>
            </a:pPr>
            <a:r>
              <a:rPr lang="en-US" sz="2600" dirty="0" err="1" smtClean="0">
                <a:solidFill>
                  <a:schemeClr val="bg1"/>
                </a:solidFill>
                <a:latin typeface="Arial Rounded MT Bold" pitchFamily="34" charset="0"/>
              </a:rPr>
              <a:t>Diseño</a:t>
            </a:r>
            <a:r>
              <a:rPr lang="en-US" sz="2600" dirty="0" smtClean="0">
                <a:solidFill>
                  <a:schemeClr val="bg1"/>
                </a:solidFill>
                <a:latin typeface="Arial Rounded MT Bold" pitchFamily="34" charset="0"/>
              </a:rPr>
              <a:t> de un </a:t>
            </a:r>
            <a:r>
              <a:rPr lang="en-US" sz="2600" dirty="0" err="1" smtClean="0">
                <a:solidFill>
                  <a:schemeClr val="bg1"/>
                </a:solidFill>
                <a:latin typeface="Arial Rounded MT Bold" pitchFamily="34" charset="0"/>
              </a:rPr>
              <a:t>sistema</a:t>
            </a:r>
            <a:r>
              <a:rPr lang="en-US" sz="2600" dirty="0" smtClean="0">
                <a:solidFill>
                  <a:schemeClr val="bg1"/>
                </a:solidFill>
                <a:latin typeface="Arial Rounded MT Bold" pitchFamily="34" charset="0"/>
              </a:rPr>
              <a:t> ABC</a:t>
            </a:r>
            <a:endParaRPr lang="en-US" sz="2600" dirty="0">
              <a:solidFill>
                <a:schemeClr val="bg1"/>
              </a:solidFill>
              <a:latin typeface="Arial Rounded MT Bold" pitchFamily="34" charset="0"/>
            </a:endParaRPr>
          </a:p>
        </p:txBody>
      </p:sp>
      <p:sp>
        <p:nvSpPr>
          <p:cNvPr id="196629" name="Text Box 21"/>
          <p:cNvSpPr txBox="1">
            <a:spLocks noChangeArrowheads="1"/>
          </p:cNvSpPr>
          <p:nvPr/>
        </p:nvSpPr>
        <p:spPr bwMode="auto">
          <a:xfrm>
            <a:off x="1219200" y="2133600"/>
            <a:ext cx="6858000" cy="830997"/>
          </a:xfrm>
          <a:prstGeom prst="rect">
            <a:avLst/>
          </a:prstGeom>
          <a:noFill/>
          <a:ln w="9525" algn="ctr">
            <a:noFill/>
            <a:miter lim="800000"/>
            <a:headEnd/>
            <a:tailEnd/>
          </a:ln>
          <a:effectLst/>
        </p:spPr>
        <p:txBody>
          <a:bodyPr>
            <a:spAutoFit/>
          </a:bodyPr>
          <a:lstStyle/>
          <a:p>
            <a:pPr marL="342900" indent="-342900">
              <a:buClrTx/>
              <a:buFontTx/>
              <a:buAutoNum type="arabicPeriod"/>
            </a:pPr>
            <a:r>
              <a:rPr lang="es-ES" b="1" smtClean="0"/>
              <a:t>Identificar las actividades, definir y clasificar.</a:t>
            </a:r>
            <a:endParaRPr lang="es-ES" b="1"/>
          </a:p>
        </p:txBody>
      </p:sp>
      <p:sp>
        <p:nvSpPr>
          <p:cNvPr id="196630" name="Text Box 22"/>
          <p:cNvSpPr txBox="1">
            <a:spLocks noChangeArrowheads="1"/>
          </p:cNvSpPr>
          <p:nvPr/>
        </p:nvSpPr>
        <p:spPr bwMode="auto">
          <a:xfrm>
            <a:off x="1447800" y="3276600"/>
            <a:ext cx="6477000" cy="1938992"/>
          </a:xfrm>
          <a:prstGeom prst="rect">
            <a:avLst/>
          </a:prstGeom>
          <a:noFill/>
          <a:ln w="9525" algn="ctr">
            <a:noFill/>
            <a:miter lim="800000"/>
            <a:headEnd/>
            <a:tailEnd/>
          </a:ln>
          <a:effectLst/>
        </p:spPr>
        <p:txBody>
          <a:bodyPr>
            <a:spAutoFit/>
          </a:bodyPr>
          <a:lstStyle/>
          <a:p>
            <a:pPr>
              <a:buFont typeface="Wingdings" pitchFamily="2" charset="2"/>
              <a:buChar char="ü"/>
            </a:pPr>
            <a:r>
              <a:rPr lang="es-ES" smtClean="0"/>
              <a:t> Inventario de Actividades</a:t>
            </a:r>
          </a:p>
          <a:p>
            <a:pPr>
              <a:buFont typeface="Wingdings" pitchFamily="2" charset="2"/>
              <a:buChar char="ü"/>
            </a:pPr>
            <a:r>
              <a:rPr lang="es-ES" smtClean="0"/>
              <a:t> Diccionario de Actividades</a:t>
            </a:r>
          </a:p>
          <a:p>
            <a:pPr>
              <a:buFont typeface="Wingdings" pitchFamily="2" charset="2"/>
              <a:buChar char="ü"/>
            </a:pPr>
            <a:r>
              <a:rPr lang="es-ES" smtClean="0"/>
              <a:t> Clasificación de Actividades (primarias o secundarias)</a:t>
            </a:r>
            <a:endParaRPr lang="es-ES"/>
          </a:p>
        </p:txBody>
      </p:sp>
      <p:sp>
        <p:nvSpPr>
          <p:cNvPr id="11" name="Rectangle 14"/>
          <p:cNvSpPr>
            <a:spLocks noChangeArrowheads="1"/>
          </p:cNvSpPr>
          <p:nvPr/>
        </p:nvSpPr>
        <p:spPr bwMode="auto">
          <a:xfrm>
            <a:off x="838200" y="304800"/>
            <a:ext cx="8229600" cy="533400"/>
          </a:xfrm>
          <a:prstGeom prst="rect">
            <a:avLst/>
          </a:prstGeom>
          <a:noFill/>
          <a:ln w="9525">
            <a:noFill/>
            <a:miter lim="800000"/>
            <a:headEnd/>
            <a:tailEnd/>
          </a:ln>
          <a:effectLst/>
        </p:spPr>
        <p:txBody>
          <a:bodyPr anchor="ctr"/>
          <a:lstStyle/>
          <a:p>
            <a:pPr>
              <a:spcBef>
                <a:spcPct val="0"/>
              </a:spcBef>
              <a:buClrTx/>
              <a:buFontTx/>
              <a:buNone/>
            </a:pPr>
            <a:r>
              <a:rPr lang="en-US" sz="3000" dirty="0" err="1" smtClean="0">
                <a:solidFill>
                  <a:schemeClr val="accent2"/>
                </a:solidFill>
                <a:effectLst>
                  <a:outerShdw blurRad="38100" dist="38100" dir="2700000" algn="tl">
                    <a:srgbClr val="000000"/>
                  </a:outerShdw>
                </a:effectLst>
                <a:latin typeface="Arial Rounded MT Bold" pitchFamily="34" charset="0"/>
              </a:rPr>
              <a:t>Costo</a:t>
            </a:r>
            <a:r>
              <a:rPr lang="en-US" sz="3000" dirty="0" smtClean="0">
                <a:solidFill>
                  <a:schemeClr val="accent2"/>
                </a:solidFill>
                <a:effectLst>
                  <a:outerShdw blurRad="38100" dist="38100" dir="2700000" algn="tl">
                    <a:srgbClr val="000000"/>
                  </a:outerShdw>
                </a:effectLst>
                <a:latin typeface="Arial Rounded MT Bold" pitchFamily="34" charset="0"/>
              </a:rPr>
              <a:t> </a:t>
            </a:r>
            <a:r>
              <a:rPr lang="en-US" sz="3000" dirty="0" err="1" smtClean="0">
                <a:solidFill>
                  <a:schemeClr val="accent2"/>
                </a:solidFill>
                <a:effectLst>
                  <a:outerShdw blurRad="38100" dist="38100" dir="2700000" algn="tl">
                    <a:srgbClr val="000000"/>
                  </a:outerShdw>
                </a:effectLst>
                <a:latin typeface="Arial Rounded MT Bold" pitchFamily="34" charset="0"/>
              </a:rPr>
              <a:t>Basado</a:t>
            </a:r>
            <a:r>
              <a:rPr lang="en-US" sz="3000" dirty="0" smtClean="0">
                <a:solidFill>
                  <a:schemeClr val="accent2"/>
                </a:solidFill>
                <a:effectLst>
                  <a:outerShdw blurRad="38100" dist="38100" dir="2700000" algn="tl">
                    <a:srgbClr val="000000"/>
                  </a:outerShdw>
                </a:effectLst>
                <a:latin typeface="Arial Rounded MT Bold" pitchFamily="34" charset="0"/>
              </a:rPr>
              <a:t> en </a:t>
            </a:r>
            <a:r>
              <a:rPr lang="en-US" sz="3000" dirty="0" err="1" smtClean="0">
                <a:solidFill>
                  <a:schemeClr val="accent2"/>
                </a:solidFill>
                <a:effectLst>
                  <a:outerShdw blurRad="38100" dist="38100" dir="2700000" algn="tl">
                    <a:srgbClr val="000000"/>
                  </a:outerShdw>
                </a:effectLst>
                <a:latin typeface="Arial Rounded MT Bold" pitchFamily="34" charset="0"/>
              </a:rPr>
              <a:t>Actividades</a:t>
            </a:r>
            <a:endParaRPr lang="en-US" sz="3000" dirty="0">
              <a:solidFill>
                <a:schemeClr val="accent2"/>
              </a:solidFill>
              <a:effectLst>
                <a:outerShdw blurRad="38100" dist="38100" dir="2700000" algn="tl">
                  <a:srgbClr val="000000"/>
                </a:outerShdw>
              </a:effectLst>
              <a:latin typeface="Arial Rounded MT Bold"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914400" y="0"/>
            <a:ext cx="6477000" cy="914400"/>
          </a:xfrm>
          <a:noFill/>
          <a:ln/>
        </p:spPr>
        <p:txBody>
          <a:bodyPr/>
          <a:lstStyle/>
          <a:p>
            <a:r>
              <a:rPr lang="en-US" sz="2600" dirty="0" err="1" smtClean="0">
                <a:solidFill>
                  <a:schemeClr val="accent2"/>
                </a:solidFill>
                <a:effectLst>
                  <a:outerShdw blurRad="38100" dist="38100" dir="2700000" algn="tl">
                    <a:srgbClr val="000000"/>
                  </a:outerShdw>
                </a:effectLst>
                <a:latin typeface="Arial Rounded MT Bold" pitchFamily="34" charset="0"/>
              </a:rPr>
              <a:t>Costeo</a:t>
            </a:r>
            <a:r>
              <a:rPr lang="en-US" sz="2600" dirty="0" smtClean="0">
                <a:solidFill>
                  <a:schemeClr val="accent2"/>
                </a:solidFill>
                <a:effectLst>
                  <a:outerShdw blurRad="38100" dist="38100" dir="2700000" algn="tl">
                    <a:srgbClr val="000000"/>
                  </a:outerShdw>
                </a:effectLst>
                <a:latin typeface="Arial Rounded MT Bold" pitchFamily="34" charset="0"/>
              </a:rPr>
              <a:t>: </a:t>
            </a:r>
            <a:r>
              <a:rPr lang="en-US" sz="2600" dirty="0" err="1" smtClean="0">
                <a:solidFill>
                  <a:schemeClr val="accent2"/>
                </a:solidFill>
                <a:effectLst>
                  <a:outerShdw blurRad="38100" dist="38100" dir="2700000" algn="tl">
                    <a:srgbClr val="000000"/>
                  </a:outerShdw>
                </a:effectLst>
                <a:latin typeface="Arial Rounded MT Bold" pitchFamily="34" charset="0"/>
              </a:rPr>
              <a:t>Rastreo</a:t>
            </a:r>
            <a:r>
              <a:rPr lang="en-US" sz="2600" dirty="0" smtClean="0">
                <a:solidFill>
                  <a:schemeClr val="accent2"/>
                </a:solidFill>
                <a:effectLst>
                  <a:outerShdw blurRad="38100" dist="38100" dir="2700000" algn="tl">
                    <a:srgbClr val="000000"/>
                  </a:outerShdw>
                </a:effectLst>
                <a:latin typeface="Arial Rounded MT Bold" pitchFamily="34" charset="0"/>
              </a:rPr>
              <a:t> </a:t>
            </a:r>
            <a:r>
              <a:rPr lang="en-US" sz="2600" dirty="0" err="1" smtClean="0">
                <a:solidFill>
                  <a:schemeClr val="accent2"/>
                </a:solidFill>
                <a:effectLst>
                  <a:outerShdw blurRad="38100" dist="38100" dir="2700000" algn="tl">
                    <a:srgbClr val="000000"/>
                  </a:outerShdw>
                </a:effectLst>
                <a:latin typeface="Arial Rounded MT Bold" pitchFamily="34" charset="0"/>
              </a:rPr>
              <a:t>Directo</a:t>
            </a:r>
            <a:r>
              <a:rPr lang="en-US" sz="2600" dirty="0" smtClean="0">
                <a:solidFill>
                  <a:schemeClr val="accent2"/>
                </a:solidFill>
                <a:effectLst>
                  <a:outerShdw blurRad="38100" dist="38100" dir="2700000" algn="tl">
                    <a:srgbClr val="000000"/>
                  </a:outerShdw>
                </a:effectLst>
                <a:latin typeface="Arial Rounded MT Bold" pitchFamily="34" charset="0"/>
              </a:rPr>
              <a:t>, </a:t>
            </a:r>
            <a:r>
              <a:rPr lang="en-US" sz="2600" dirty="0">
                <a:solidFill>
                  <a:schemeClr val="accent2"/>
                </a:solidFill>
                <a:effectLst>
                  <a:outerShdw blurRad="38100" dist="38100" dir="2700000" algn="tl">
                    <a:srgbClr val="000000"/>
                  </a:outerShdw>
                </a:effectLst>
                <a:latin typeface="Arial Rounded MT Bold" pitchFamily="34" charset="0"/>
              </a:rPr>
              <a:t/>
            </a:r>
            <a:br>
              <a:rPr lang="en-US" sz="2600" dirty="0">
                <a:solidFill>
                  <a:schemeClr val="accent2"/>
                </a:solidFill>
                <a:effectLst>
                  <a:outerShdw blurRad="38100" dist="38100" dir="2700000" algn="tl">
                    <a:srgbClr val="000000"/>
                  </a:outerShdw>
                </a:effectLst>
                <a:latin typeface="Arial Rounded MT Bold" pitchFamily="34" charset="0"/>
              </a:rPr>
            </a:br>
            <a:r>
              <a:rPr lang="en-US" sz="2600" dirty="0" err="1" smtClean="0">
                <a:solidFill>
                  <a:schemeClr val="accent2"/>
                </a:solidFill>
                <a:effectLst>
                  <a:outerShdw blurRad="38100" dist="38100" dir="2700000" algn="tl">
                    <a:srgbClr val="000000"/>
                  </a:outerShdw>
                </a:effectLst>
                <a:latin typeface="Arial Rounded MT Bold" pitchFamily="34" charset="0"/>
              </a:rPr>
              <a:t>Rastreo</a:t>
            </a:r>
            <a:r>
              <a:rPr lang="en-US" sz="2600" dirty="0" smtClean="0">
                <a:solidFill>
                  <a:schemeClr val="accent2"/>
                </a:solidFill>
                <a:effectLst>
                  <a:outerShdw blurRad="38100" dist="38100" dir="2700000" algn="tl">
                    <a:srgbClr val="000000"/>
                  </a:outerShdw>
                </a:effectLst>
                <a:latin typeface="Arial Rounded MT Bold" pitchFamily="34" charset="0"/>
              </a:rPr>
              <a:t> de </a:t>
            </a:r>
            <a:r>
              <a:rPr lang="en-US" sz="2600" dirty="0" err="1" smtClean="0">
                <a:solidFill>
                  <a:schemeClr val="accent2"/>
                </a:solidFill>
                <a:effectLst>
                  <a:outerShdw blurRad="38100" dist="38100" dir="2700000" algn="tl">
                    <a:srgbClr val="000000"/>
                  </a:outerShdw>
                </a:effectLst>
                <a:latin typeface="Arial Rounded MT Bold" pitchFamily="34" charset="0"/>
              </a:rPr>
              <a:t>Generador</a:t>
            </a:r>
            <a:r>
              <a:rPr lang="en-US" sz="2600" dirty="0" smtClean="0">
                <a:solidFill>
                  <a:schemeClr val="accent2"/>
                </a:solidFill>
                <a:effectLst>
                  <a:outerShdw blurRad="38100" dist="38100" dir="2700000" algn="tl">
                    <a:srgbClr val="000000"/>
                  </a:outerShdw>
                </a:effectLst>
                <a:latin typeface="Arial Rounded MT Bold" pitchFamily="34" charset="0"/>
              </a:rPr>
              <a:t> y </a:t>
            </a:r>
            <a:r>
              <a:rPr lang="en-US" sz="2600" dirty="0" err="1" smtClean="0">
                <a:solidFill>
                  <a:schemeClr val="accent2"/>
                </a:solidFill>
                <a:effectLst>
                  <a:outerShdw blurRad="38100" dist="38100" dir="2700000" algn="tl">
                    <a:srgbClr val="000000"/>
                  </a:outerShdw>
                </a:effectLst>
                <a:latin typeface="Arial Rounded MT Bold" pitchFamily="34" charset="0"/>
              </a:rPr>
              <a:t>Distribución</a:t>
            </a:r>
            <a:endParaRPr lang="en-US" sz="2600" dirty="0">
              <a:solidFill>
                <a:schemeClr val="accent2"/>
              </a:solidFill>
              <a:effectLst>
                <a:outerShdw blurRad="38100" dist="38100" dir="2700000" algn="tl">
                  <a:srgbClr val="000000"/>
                </a:outerShdw>
              </a:effectLst>
              <a:latin typeface="Arial Rounded MT Bold" pitchFamily="34" charset="0"/>
            </a:endParaRPr>
          </a:p>
        </p:txBody>
      </p:sp>
      <p:sp>
        <p:nvSpPr>
          <p:cNvPr id="115715" name="AutoShape 3"/>
          <p:cNvSpPr>
            <a:spLocks noChangeArrowheads="1"/>
          </p:cNvSpPr>
          <p:nvPr/>
        </p:nvSpPr>
        <p:spPr bwMode="auto">
          <a:xfrm rot="6352167">
            <a:off x="7756524" y="30163"/>
            <a:ext cx="990601"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2700">
            <a:noFill/>
            <a:miter lim="800000"/>
            <a:headEnd/>
            <a:tailEnd/>
          </a:ln>
          <a:effectLst/>
        </p:spPr>
        <p:txBody>
          <a:bodyPr wrap="none" anchor="ctr"/>
          <a:lstStyle/>
          <a:p>
            <a:endParaRPr lang="es-AR"/>
          </a:p>
        </p:txBody>
      </p:sp>
      <p:sp>
        <p:nvSpPr>
          <p:cNvPr id="115718" name="Rectangle 6"/>
          <p:cNvSpPr>
            <a:spLocks noGrp="1" noChangeArrowheads="1"/>
          </p:cNvSpPr>
          <p:nvPr>
            <p:ph type="body" idx="1"/>
          </p:nvPr>
        </p:nvSpPr>
        <p:spPr>
          <a:xfrm>
            <a:off x="914400" y="1524000"/>
            <a:ext cx="8229600" cy="4724400"/>
          </a:xfrm>
          <a:noFill/>
          <a:ln/>
        </p:spPr>
        <p:txBody>
          <a:bodyPr lIns="90488" tIns="44450" rIns="90488" bIns="44450"/>
          <a:lstStyle/>
          <a:p>
            <a:pPr marL="0" indent="0">
              <a:buSzTx/>
              <a:buNone/>
            </a:pPr>
            <a:r>
              <a:rPr lang="es-AR" dirty="0" smtClean="0"/>
              <a:t>El costo es el efectivo o un valor equivalente de efectivo sacrificado por productos y servicios que se espera que aporten un beneficio presente o futuro a una organización.</a:t>
            </a:r>
          </a:p>
          <a:p>
            <a:pPr marL="0" indent="0">
              <a:buSzTx/>
              <a:buNone/>
            </a:pPr>
            <a:endParaRPr lang="es-AR" dirty="0" smtClean="0"/>
          </a:p>
          <a:p>
            <a:pPr marL="0" indent="0">
              <a:buSzTx/>
            </a:pPr>
            <a:endParaRPr lang="es-ES_tradnl" sz="2200" dirty="0" smtClean="0"/>
          </a:p>
          <a:p>
            <a:pPr marL="0" indent="0" algn="ctr">
              <a:buSzTx/>
              <a:buNone/>
            </a:pPr>
            <a:r>
              <a:rPr lang="es-AR" sz="3600" dirty="0" smtClean="0"/>
              <a:t>Los costos se incurren para producir beneficios futuros</a:t>
            </a:r>
            <a:endParaRPr lang="en-US" sz="3600" dirty="0" smtClean="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32" name="Text Box 8"/>
          <p:cNvSpPr txBox="1">
            <a:spLocks noChangeArrowheads="1"/>
          </p:cNvSpPr>
          <p:nvPr/>
        </p:nvSpPr>
        <p:spPr bwMode="auto">
          <a:xfrm>
            <a:off x="1219200" y="2133600"/>
            <a:ext cx="6858000" cy="1200329"/>
          </a:xfrm>
          <a:prstGeom prst="rect">
            <a:avLst/>
          </a:prstGeom>
          <a:noFill/>
          <a:ln w="9525" algn="ctr">
            <a:noFill/>
            <a:miter lim="800000"/>
            <a:headEnd/>
            <a:tailEnd/>
          </a:ln>
          <a:effectLst/>
        </p:spPr>
        <p:txBody>
          <a:bodyPr>
            <a:spAutoFit/>
          </a:bodyPr>
          <a:lstStyle/>
          <a:p>
            <a:pPr marL="342900" indent="-342900">
              <a:buClrTx/>
              <a:buFontTx/>
              <a:buAutoNum type="arabicPeriod" startAt="2"/>
            </a:pPr>
            <a:r>
              <a:rPr lang="es-ES" b="1" smtClean="0"/>
              <a:t>Asignar los costos a las actividades usando un rastreo directo y de generador </a:t>
            </a:r>
            <a:r>
              <a:rPr lang="es-ES" b="1" i="1" smtClean="0"/>
              <a:t>(driver)</a:t>
            </a:r>
            <a:r>
              <a:rPr lang="es-ES" b="1" smtClean="0"/>
              <a:t> </a:t>
            </a:r>
            <a:endParaRPr lang="es-ES" b="1"/>
          </a:p>
        </p:txBody>
      </p:sp>
      <p:sp>
        <p:nvSpPr>
          <p:cNvPr id="231433" name="Text Box 9"/>
          <p:cNvSpPr txBox="1">
            <a:spLocks noChangeArrowheads="1"/>
          </p:cNvSpPr>
          <p:nvPr/>
        </p:nvSpPr>
        <p:spPr bwMode="auto">
          <a:xfrm>
            <a:off x="1981200" y="3581400"/>
            <a:ext cx="4038600" cy="2123658"/>
          </a:xfrm>
          <a:prstGeom prst="rect">
            <a:avLst/>
          </a:prstGeom>
          <a:noFill/>
          <a:ln w="9525" algn="ctr">
            <a:noFill/>
            <a:miter lim="800000"/>
            <a:headEnd/>
            <a:tailEnd/>
          </a:ln>
          <a:effectLst/>
        </p:spPr>
        <p:txBody>
          <a:bodyPr>
            <a:spAutoFit/>
          </a:bodyPr>
          <a:lstStyle/>
          <a:p>
            <a:pPr>
              <a:buFont typeface="Wingdings" pitchFamily="2" charset="2"/>
              <a:buChar char="ü"/>
            </a:pPr>
            <a:r>
              <a:rPr lang="es-ES" smtClean="0"/>
              <a:t> MO</a:t>
            </a:r>
          </a:p>
          <a:p>
            <a:pPr>
              <a:buFont typeface="Wingdings" pitchFamily="2" charset="2"/>
              <a:buChar char="ü"/>
            </a:pPr>
            <a:r>
              <a:rPr lang="es-ES" smtClean="0"/>
              <a:t> materiales</a:t>
            </a:r>
          </a:p>
          <a:p>
            <a:pPr>
              <a:buFont typeface="Wingdings" pitchFamily="2" charset="2"/>
              <a:buChar char="ü"/>
            </a:pPr>
            <a:r>
              <a:rPr lang="es-ES" smtClean="0"/>
              <a:t> capital</a:t>
            </a:r>
          </a:p>
          <a:p>
            <a:pPr>
              <a:buFont typeface="Wingdings" pitchFamily="2" charset="2"/>
              <a:buChar char="ü"/>
            </a:pPr>
            <a:r>
              <a:rPr lang="es-ES" smtClean="0"/>
              <a:t> energía</a:t>
            </a:r>
            <a:endParaRPr lang="es-ES"/>
          </a:p>
        </p:txBody>
      </p:sp>
      <p:pic>
        <p:nvPicPr>
          <p:cNvPr id="231436" name="Picture 12" descr="j0183476"/>
          <p:cNvPicPr>
            <a:picLocks noChangeAspect="1" noChangeArrowheads="1"/>
          </p:cNvPicPr>
          <p:nvPr/>
        </p:nvPicPr>
        <p:blipFill>
          <a:blip r:embed="rId2" cstate="print"/>
          <a:srcRect/>
          <a:stretch>
            <a:fillRect/>
          </a:stretch>
        </p:blipFill>
        <p:spPr bwMode="auto">
          <a:xfrm>
            <a:off x="4191000" y="3352800"/>
            <a:ext cx="1825625" cy="1824038"/>
          </a:xfrm>
          <a:prstGeom prst="rect">
            <a:avLst/>
          </a:prstGeom>
          <a:noFill/>
        </p:spPr>
      </p:pic>
      <p:pic>
        <p:nvPicPr>
          <p:cNvPr id="231438" name="Picture 14" descr="j0234137"/>
          <p:cNvPicPr>
            <a:picLocks noChangeAspect="1" noChangeArrowheads="1"/>
          </p:cNvPicPr>
          <p:nvPr/>
        </p:nvPicPr>
        <p:blipFill>
          <a:blip r:embed="rId3" cstate="print"/>
          <a:srcRect/>
          <a:stretch>
            <a:fillRect/>
          </a:stretch>
        </p:blipFill>
        <p:spPr bwMode="auto">
          <a:xfrm>
            <a:off x="5029200" y="4267200"/>
            <a:ext cx="1644650" cy="2301875"/>
          </a:xfrm>
          <a:prstGeom prst="rect">
            <a:avLst/>
          </a:prstGeom>
          <a:noFill/>
        </p:spPr>
      </p:pic>
      <p:pic>
        <p:nvPicPr>
          <p:cNvPr id="231439" name="Picture 15" descr="j0237325"/>
          <p:cNvPicPr>
            <a:picLocks noChangeAspect="1" noChangeArrowheads="1"/>
          </p:cNvPicPr>
          <p:nvPr/>
        </p:nvPicPr>
        <p:blipFill>
          <a:blip r:embed="rId4" cstate="print"/>
          <a:srcRect/>
          <a:stretch>
            <a:fillRect/>
          </a:stretch>
        </p:blipFill>
        <p:spPr bwMode="auto">
          <a:xfrm>
            <a:off x="6858000" y="3276600"/>
            <a:ext cx="1905000" cy="1847850"/>
          </a:xfrm>
          <a:prstGeom prst="rect">
            <a:avLst/>
          </a:prstGeom>
          <a:noFill/>
        </p:spPr>
      </p:pic>
      <p:pic>
        <p:nvPicPr>
          <p:cNvPr id="231441" name="Picture 17" descr="j0283243"/>
          <p:cNvPicPr>
            <a:picLocks noChangeAspect="1" noChangeArrowheads="1" noCrop="1"/>
          </p:cNvPicPr>
          <p:nvPr/>
        </p:nvPicPr>
        <p:blipFill>
          <a:blip r:embed="rId5" cstate="print"/>
          <a:srcRect/>
          <a:stretch>
            <a:fillRect/>
          </a:stretch>
        </p:blipFill>
        <p:spPr bwMode="auto">
          <a:xfrm>
            <a:off x="7162800" y="5334000"/>
            <a:ext cx="1219200" cy="971550"/>
          </a:xfrm>
          <a:prstGeom prst="rect">
            <a:avLst/>
          </a:prstGeom>
          <a:noFill/>
        </p:spPr>
      </p:pic>
      <p:sp>
        <p:nvSpPr>
          <p:cNvPr id="15" name="Text Box 20"/>
          <p:cNvSpPr txBox="1">
            <a:spLocks noChangeArrowheads="1"/>
          </p:cNvSpPr>
          <p:nvPr/>
        </p:nvSpPr>
        <p:spPr bwMode="auto">
          <a:xfrm>
            <a:off x="1066800" y="1219200"/>
            <a:ext cx="7543800" cy="492443"/>
          </a:xfrm>
          <a:prstGeom prst="rect">
            <a:avLst/>
          </a:prstGeom>
          <a:solidFill>
            <a:schemeClr val="accent2"/>
          </a:solidFill>
          <a:ln w="12700">
            <a:solidFill>
              <a:schemeClr val="tx1"/>
            </a:solidFill>
            <a:miter lim="800000"/>
            <a:headEnd/>
            <a:tailEnd/>
          </a:ln>
          <a:effectLst>
            <a:outerShdw dist="107763" dir="2700000" algn="ctr" rotWithShape="0">
              <a:schemeClr val="tx1"/>
            </a:outerShdw>
          </a:effectLst>
        </p:spPr>
        <p:txBody>
          <a:bodyPr>
            <a:spAutoFit/>
          </a:bodyPr>
          <a:lstStyle/>
          <a:p>
            <a:pPr algn="ctr" eaLnBrk="0" hangingPunct="0">
              <a:buClrTx/>
              <a:buFontTx/>
              <a:buNone/>
            </a:pPr>
            <a:r>
              <a:rPr lang="en-US" sz="2600" dirty="0" err="1" smtClean="0">
                <a:solidFill>
                  <a:schemeClr val="bg1"/>
                </a:solidFill>
                <a:latin typeface="Arial Rounded MT Bold" pitchFamily="34" charset="0"/>
              </a:rPr>
              <a:t>Diseño</a:t>
            </a:r>
            <a:r>
              <a:rPr lang="en-US" sz="2600" dirty="0" smtClean="0">
                <a:solidFill>
                  <a:schemeClr val="bg1"/>
                </a:solidFill>
                <a:latin typeface="Arial Rounded MT Bold" pitchFamily="34" charset="0"/>
              </a:rPr>
              <a:t> de un </a:t>
            </a:r>
            <a:r>
              <a:rPr lang="en-US" sz="2600" dirty="0" err="1" smtClean="0">
                <a:solidFill>
                  <a:schemeClr val="bg1"/>
                </a:solidFill>
                <a:latin typeface="Arial Rounded MT Bold" pitchFamily="34" charset="0"/>
              </a:rPr>
              <a:t>sistema</a:t>
            </a:r>
            <a:r>
              <a:rPr lang="en-US" sz="2600" dirty="0" smtClean="0">
                <a:solidFill>
                  <a:schemeClr val="bg1"/>
                </a:solidFill>
                <a:latin typeface="Arial Rounded MT Bold" pitchFamily="34" charset="0"/>
              </a:rPr>
              <a:t> ABC</a:t>
            </a:r>
            <a:endParaRPr lang="en-US" sz="2600" dirty="0">
              <a:solidFill>
                <a:schemeClr val="bg1"/>
              </a:solidFill>
              <a:latin typeface="Arial Rounded MT Bold" pitchFamily="34" charset="0"/>
            </a:endParaRPr>
          </a:p>
        </p:txBody>
      </p:sp>
      <p:sp>
        <p:nvSpPr>
          <p:cNvPr id="16" name="Rectangle 14"/>
          <p:cNvSpPr>
            <a:spLocks noChangeArrowheads="1"/>
          </p:cNvSpPr>
          <p:nvPr/>
        </p:nvSpPr>
        <p:spPr bwMode="auto">
          <a:xfrm>
            <a:off x="838200" y="304800"/>
            <a:ext cx="8229600" cy="533400"/>
          </a:xfrm>
          <a:prstGeom prst="rect">
            <a:avLst/>
          </a:prstGeom>
          <a:noFill/>
          <a:ln w="9525">
            <a:noFill/>
            <a:miter lim="800000"/>
            <a:headEnd/>
            <a:tailEnd/>
          </a:ln>
          <a:effectLst/>
        </p:spPr>
        <p:txBody>
          <a:bodyPr anchor="ctr"/>
          <a:lstStyle/>
          <a:p>
            <a:pPr>
              <a:spcBef>
                <a:spcPct val="0"/>
              </a:spcBef>
              <a:buClrTx/>
              <a:buFontTx/>
              <a:buNone/>
            </a:pPr>
            <a:r>
              <a:rPr lang="en-US" sz="3000" dirty="0" err="1" smtClean="0">
                <a:solidFill>
                  <a:schemeClr val="accent2"/>
                </a:solidFill>
                <a:effectLst>
                  <a:outerShdw blurRad="38100" dist="38100" dir="2700000" algn="tl">
                    <a:srgbClr val="000000"/>
                  </a:outerShdw>
                </a:effectLst>
                <a:latin typeface="Arial Rounded MT Bold" pitchFamily="34" charset="0"/>
              </a:rPr>
              <a:t>Costo</a:t>
            </a:r>
            <a:r>
              <a:rPr lang="en-US" sz="3000" dirty="0" smtClean="0">
                <a:solidFill>
                  <a:schemeClr val="accent2"/>
                </a:solidFill>
                <a:effectLst>
                  <a:outerShdw blurRad="38100" dist="38100" dir="2700000" algn="tl">
                    <a:srgbClr val="000000"/>
                  </a:outerShdw>
                </a:effectLst>
                <a:latin typeface="Arial Rounded MT Bold" pitchFamily="34" charset="0"/>
              </a:rPr>
              <a:t> </a:t>
            </a:r>
            <a:r>
              <a:rPr lang="en-US" sz="3000" dirty="0" err="1" smtClean="0">
                <a:solidFill>
                  <a:schemeClr val="accent2"/>
                </a:solidFill>
                <a:effectLst>
                  <a:outerShdw blurRad="38100" dist="38100" dir="2700000" algn="tl">
                    <a:srgbClr val="000000"/>
                  </a:outerShdw>
                </a:effectLst>
                <a:latin typeface="Arial Rounded MT Bold" pitchFamily="34" charset="0"/>
              </a:rPr>
              <a:t>Basado</a:t>
            </a:r>
            <a:r>
              <a:rPr lang="en-US" sz="3000" dirty="0" smtClean="0">
                <a:solidFill>
                  <a:schemeClr val="accent2"/>
                </a:solidFill>
                <a:effectLst>
                  <a:outerShdw blurRad="38100" dist="38100" dir="2700000" algn="tl">
                    <a:srgbClr val="000000"/>
                  </a:outerShdw>
                </a:effectLst>
                <a:latin typeface="Arial Rounded MT Bold" pitchFamily="34" charset="0"/>
              </a:rPr>
              <a:t> en </a:t>
            </a:r>
            <a:r>
              <a:rPr lang="en-US" sz="3000" dirty="0" err="1" smtClean="0">
                <a:solidFill>
                  <a:schemeClr val="accent2"/>
                </a:solidFill>
                <a:effectLst>
                  <a:outerShdw blurRad="38100" dist="38100" dir="2700000" algn="tl">
                    <a:srgbClr val="000000"/>
                  </a:outerShdw>
                </a:effectLst>
                <a:latin typeface="Arial Rounded MT Bold" pitchFamily="34" charset="0"/>
              </a:rPr>
              <a:t>Actividades</a:t>
            </a:r>
            <a:endParaRPr lang="en-US" sz="3000" dirty="0">
              <a:solidFill>
                <a:schemeClr val="accent2"/>
              </a:solidFill>
              <a:effectLst>
                <a:outerShdw blurRad="38100" dist="38100" dir="2700000" algn="tl">
                  <a:srgbClr val="000000"/>
                </a:outerShdw>
              </a:effectLst>
              <a:latin typeface="Arial Rounded MT Bold" pitchFamily="34"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8" name="Picture 10" descr="j0238290"/>
          <p:cNvPicPr>
            <a:picLocks noChangeAspect="1" noChangeArrowheads="1"/>
          </p:cNvPicPr>
          <p:nvPr/>
        </p:nvPicPr>
        <p:blipFill>
          <a:blip r:embed="rId2" cstate="print"/>
          <a:srcRect/>
          <a:stretch>
            <a:fillRect/>
          </a:stretch>
        </p:blipFill>
        <p:spPr bwMode="auto">
          <a:xfrm>
            <a:off x="5410200" y="3429000"/>
            <a:ext cx="1636713" cy="2192338"/>
          </a:xfrm>
          <a:prstGeom prst="rect">
            <a:avLst/>
          </a:prstGeom>
          <a:noFill/>
        </p:spPr>
      </p:pic>
      <p:sp>
        <p:nvSpPr>
          <p:cNvPr id="232456" name="Text Box 8"/>
          <p:cNvSpPr txBox="1">
            <a:spLocks noChangeArrowheads="1"/>
          </p:cNvSpPr>
          <p:nvPr/>
        </p:nvSpPr>
        <p:spPr bwMode="auto">
          <a:xfrm>
            <a:off x="1219200" y="2133600"/>
            <a:ext cx="6858000" cy="830997"/>
          </a:xfrm>
          <a:prstGeom prst="rect">
            <a:avLst/>
          </a:prstGeom>
          <a:noFill/>
          <a:ln w="9525" algn="ctr">
            <a:noFill/>
            <a:miter lim="800000"/>
            <a:headEnd/>
            <a:tailEnd/>
          </a:ln>
          <a:effectLst/>
        </p:spPr>
        <p:txBody>
          <a:bodyPr>
            <a:spAutoFit/>
          </a:bodyPr>
          <a:lstStyle/>
          <a:p>
            <a:pPr marL="342900" indent="-342900">
              <a:buClrTx/>
              <a:buFontTx/>
              <a:buAutoNum type="arabicPeriod" startAt="3"/>
            </a:pPr>
            <a:r>
              <a:rPr lang="es-ES" b="1" smtClean="0"/>
              <a:t>Asignar los costos de las actividades secundarias a las actividades primarias.</a:t>
            </a:r>
            <a:endParaRPr lang="es-ES" b="1"/>
          </a:p>
        </p:txBody>
      </p:sp>
      <p:sp>
        <p:nvSpPr>
          <p:cNvPr id="232457" name="Text Box 9"/>
          <p:cNvSpPr txBox="1">
            <a:spLocks noChangeArrowheads="1"/>
          </p:cNvSpPr>
          <p:nvPr/>
        </p:nvSpPr>
        <p:spPr bwMode="auto">
          <a:xfrm>
            <a:off x="1066800" y="3505200"/>
            <a:ext cx="4648200" cy="1200329"/>
          </a:xfrm>
          <a:prstGeom prst="rect">
            <a:avLst/>
          </a:prstGeom>
          <a:noFill/>
          <a:ln w="9525" algn="ctr">
            <a:noFill/>
            <a:miter lim="800000"/>
            <a:headEnd/>
            <a:tailEnd/>
          </a:ln>
          <a:effectLst/>
        </p:spPr>
        <p:txBody>
          <a:bodyPr>
            <a:spAutoFit/>
          </a:bodyPr>
          <a:lstStyle/>
          <a:p>
            <a:r>
              <a:rPr lang="es-ES" smtClean="0"/>
              <a:t>Ejemplo: el salario de un supervisor es asignado la actividad primaria</a:t>
            </a:r>
            <a:endParaRPr lang="es-ES"/>
          </a:p>
        </p:txBody>
      </p:sp>
      <p:sp>
        <p:nvSpPr>
          <p:cNvPr id="12" name="Text Box 20"/>
          <p:cNvSpPr txBox="1">
            <a:spLocks noChangeArrowheads="1"/>
          </p:cNvSpPr>
          <p:nvPr/>
        </p:nvSpPr>
        <p:spPr bwMode="auto">
          <a:xfrm>
            <a:off x="1066800" y="1219200"/>
            <a:ext cx="7543800" cy="492443"/>
          </a:xfrm>
          <a:prstGeom prst="rect">
            <a:avLst/>
          </a:prstGeom>
          <a:solidFill>
            <a:schemeClr val="accent2"/>
          </a:solidFill>
          <a:ln w="12700">
            <a:solidFill>
              <a:schemeClr val="tx1"/>
            </a:solidFill>
            <a:miter lim="800000"/>
            <a:headEnd/>
            <a:tailEnd/>
          </a:ln>
          <a:effectLst>
            <a:outerShdw dist="107763" dir="2700000" algn="ctr" rotWithShape="0">
              <a:schemeClr val="tx1"/>
            </a:outerShdw>
          </a:effectLst>
        </p:spPr>
        <p:txBody>
          <a:bodyPr>
            <a:spAutoFit/>
          </a:bodyPr>
          <a:lstStyle/>
          <a:p>
            <a:pPr algn="ctr" eaLnBrk="0" hangingPunct="0">
              <a:buClrTx/>
              <a:buFontTx/>
              <a:buNone/>
            </a:pPr>
            <a:r>
              <a:rPr lang="en-US" sz="2600" dirty="0" err="1" smtClean="0">
                <a:solidFill>
                  <a:schemeClr val="bg1"/>
                </a:solidFill>
                <a:latin typeface="Arial Rounded MT Bold" pitchFamily="34" charset="0"/>
              </a:rPr>
              <a:t>Diseño</a:t>
            </a:r>
            <a:r>
              <a:rPr lang="en-US" sz="2600" dirty="0" smtClean="0">
                <a:solidFill>
                  <a:schemeClr val="bg1"/>
                </a:solidFill>
                <a:latin typeface="Arial Rounded MT Bold" pitchFamily="34" charset="0"/>
              </a:rPr>
              <a:t> de un </a:t>
            </a:r>
            <a:r>
              <a:rPr lang="en-US" sz="2600" dirty="0" err="1" smtClean="0">
                <a:solidFill>
                  <a:schemeClr val="bg1"/>
                </a:solidFill>
                <a:latin typeface="Arial Rounded MT Bold" pitchFamily="34" charset="0"/>
              </a:rPr>
              <a:t>sistema</a:t>
            </a:r>
            <a:r>
              <a:rPr lang="en-US" sz="2600" dirty="0" smtClean="0">
                <a:solidFill>
                  <a:schemeClr val="bg1"/>
                </a:solidFill>
                <a:latin typeface="Arial Rounded MT Bold" pitchFamily="34" charset="0"/>
              </a:rPr>
              <a:t> ABC</a:t>
            </a:r>
            <a:endParaRPr lang="en-US" sz="2600" dirty="0">
              <a:solidFill>
                <a:schemeClr val="bg1"/>
              </a:solidFill>
              <a:latin typeface="Arial Rounded MT Bold" pitchFamily="34" charset="0"/>
            </a:endParaRPr>
          </a:p>
        </p:txBody>
      </p:sp>
      <p:sp>
        <p:nvSpPr>
          <p:cNvPr id="13" name="Rectangle 14"/>
          <p:cNvSpPr>
            <a:spLocks noChangeArrowheads="1"/>
          </p:cNvSpPr>
          <p:nvPr/>
        </p:nvSpPr>
        <p:spPr bwMode="auto">
          <a:xfrm>
            <a:off x="838200" y="304800"/>
            <a:ext cx="8229600" cy="533400"/>
          </a:xfrm>
          <a:prstGeom prst="rect">
            <a:avLst/>
          </a:prstGeom>
          <a:noFill/>
          <a:ln w="9525">
            <a:noFill/>
            <a:miter lim="800000"/>
            <a:headEnd/>
            <a:tailEnd/>
          </a:ln>
          <a:effectLst/>
        </p:spPr>
        <p:txBody>
          <a:bodyPr anchor="ctr"/>
          <a:lstStyle/>
          <a:p>
            <a:pPr>
              <a:spcBef>
                <a:spcPct val="0"/>
              </a:spcBef>
              <a:buClrTx/>
              <a:buFontTx/>
              <a:buNone/>
            </a:pPr>
            <a:r>
              <a:rPr lang="en-US" sz="3000" dirty="0" err="1" smtClean="0">
                <a:solidFill>
                  <a:schemeClr val="accent2"/>
                </a:solidFill>
                <a:effectLst>
                  <a:outerShdw blurRad="38100" dist="38100" dir="2700000" algn="tl">
                    <a:srgbClr val="000000"/>
                  </a:outerShdw>
                </a:effectLst>
                <a:latin typeface="Arial Rounded MT Bold" pitchFamily="34" charset="0"/>
              </a:rPr>
              <a:t>Costo</a:t>
            </a:r>
            <a:r>
              <a:rPr lang="en-US" sz="3000" dirty="0" smtClean="0">
                <a:solidFill>
                  <a:schemeClr val="accent2"/>
                </a:solidFill>
                <a:effectLst>
                  <a:outerShdw blurRad="38100" dist="38100" dir="2700000" algn="tl">
                    <a:srgbClr val="000000"/>
                  </a:outerShdw>
                </a:effectLst>
                <a:latin typeface="Arial Rounded MT Bold" pitchFamily="34" charset="0"/>
              </a:rPr>
              <a:t> </a:t>
            </a:r>
            <a:r>
              <a:rPr lang="en-US" sz="3000" dirty="0" err="1" smtClean="0">
                <a:solidFill>
                  <a:schemeClr val="accent2"/>
                </a:solidFill>
                <a:effectLst>
                  <a:outerShdw blurRad="38100" dist="38100" dir="2700000" algn="tl">
                    <a:srgbClr val="000000"/>
                  </a:outerShdw>
                </a:effectLst>
                <a:latin typeface="Arial Rounded MT Bold" pitchFamily="34" charset="0"/>
              </a:rPr>
              <a:t>Basado</a:t>
            </a:r>
            <a:r>
              <a:rPr lang="en-US" sz="3000" dirty="0" smtClean="0">
                <a:solidFill>
                  <a:schemeClr val="accent2"/>
                </a:solidFill>
                <a:effectLst>
                  <a:outerShdw blurRad="38100" dist="38100" dir="2700000" algn="tl">
                    <a:srgbClr val="000000"/>
                  </a:outerShdw>
                </a:effectLst>
                <a:latin typeface="Arial Rounded MT Bold" pitchFamily="34" charset="0"/>
              </a:rPr>
              <a:t> en </a:t>
            </a:r>
            <a:r>
              <a:rPr lang="en-US" sz="3000" dirty="0" err="1" smtClean="0">
                <a:solidFill>
                  <a:schemeClr val="accent2"/>
                </a:solidFill>
                <a:effectLst>
                  <a:outerShdw blurRad="38100" dist="38100" dir="2700000" algn="tl">
                    <a:srgbClr val="000000"/>
                  </a:outerShdw>
                </a:effectLst>
                <a:latin typeface="Arial Rounded MT Bold" pitchFamily="34" charset="0"/>
              </a:rPr>
              <a:t>Actividades</a:t>
            </a:r>
            <a:endParaRPr lang="en-US" sz="3000" dirty="0">
              <a:solidFill>
                <a:schemeClr val="accent2"/>
              </a:solidFill>
              <a:effectLst>
                <a:outerShdw blurRad="38100" dist="38100" dir="2700000" algn="tl">
                  <a:srgbClr val="000000"/>
                </a:outerShdw>
              </a:effectLst>
              <a:latin typeface="Arial Rounded MT Bold" pitchFamily="34"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80" name="Text Box 8"/>
          <p:cNvSpPr txBox="1">
            <a:spLocks noChangeArrowheads="1"/>
          </p:cNvSpPr>
          <p:nvPr/>
        </p:nvSpPr>
        <p:spPr bwMode="auto">
          <a:xfrm>
            <a:off x="1219200" y="2133600"/>
            <a:ext cx="6858000" cy="1200329"/>
          </a:xfrm>
          <a:prstGeom prst="rect">
            <a:avLst/>
          </a:prstGeom>
          <a:noFill/>
          <a:ln w="9525" algn="ctr">
            <a:noFill/>
            <a:miter lim="800000"/>
            <a:headEnd/>
            <a:tailEnd/>
          </a:ln>
          <a:effectLst/>
        </p:spPr>
        <p:txBody>
          <a:bodyPr>
            <a:spAutoFit/>
          </a:bodyPr>
          <a:lstStyle/>
          <a:p>
            <a:pPr marL="342900" indent="-342900">
              <a:buClrTx/>
              <a:buFontTx/>
              <a:buAutoNum type="arabicPeriod" startAt="4"/>
            </a:pPr>
            <a:r>
              <a:rPr lang="en-US" b="1" dirty="0" err="1" smtClean="0"/>
              <a:t>Identificar</a:t>
            </a:r>
            <a:r>
              <a:rPr lang="en-US" b="1" dirty="0" smtClean="0"/>
              <a:t> los </a:t>
            </a:r>
            <a:r>
              <a:rPr lang="en-US" b="1" dirty="0" err="1" smtClean="0"/>
              <a:t>objetos</a:t>
            </a:r>
            <a:r>
              <a:rPr lang="en-US" b="1" dirty="0" smtClean="0"/>
              <a:t> de </a:t>
            </a:r>
            <a:r>
              <a:rPr lang="en-US" b="1" dirty="0" err="1" smtClean="0"/>
              <a:t>costo</a:t>
            </a:r>
            <a:r>
              <a:rPr lang="en-US" b="1" dirty="0" smtClean="0"/>
              <a:t> y </a:t>
            </a:r>
            <a:r>
              <a:rPr lang="en-US" b="1" dirty="0" err="1" smtClean="0"/>
              <a:t>especificar</a:t>
            </a:r>
            <a:r>
              <a:rPr lang="en-US" b="1" dirty="0" smtClean="0"/>
              <a:t> la </a:t>
            </a:r>
            <a:r>
              <a:rPr lang="en-US" b="1" dirty="0" err="1" smtClean="0"/>
              <a:t>cantidad</a:t>
            </a:r>
            <a:r>
              <a:rPr lang="en-US" b="1" dirty="0" smtClean="0"/>
              <a:t> de </a:t>
            </a:r>
            <a:r>
              <a:rPr lang="en-US" b="1" dirty="0" err="1" smtClean="0"/>
              <a:t>cada</a:t>
            </a:r>
            <a:r>
              <a:rPr lang="en-US" b="1" dirty="0" smtClean="0"/>
              <a:t> </a:t>
            </a:r>
            <a:r>
              <a:rPr lang="en-US" b="1" dirty="0" err="1" smtClean="0"/>
              <a:t>actividad</a:t>
            </a:r>
            <a:r>
              <a:rPr lang="en-US" b="1" dirty="0" smtClean="0"/>
              <a:t> </a:t>
            </a:r>
            <a:r>
              <a:rPr lang="en-US" b="1" dirty="0" err="1" smtClean="0"/>
              <a:t>consumida</a:t>
            </a:r>
            <a:r>
              <a:rPr lang="en-US" b="1" dirty="0" smtClean="0"/>
              <a:t> </a:t>
            </a:r>
            <a:r>
              <a:rPr lang="en-US" b="1" dirty="0" err="1" smtClean="0"/>
              <a:t>por</a:t>
            </a:r>
            <a:r>
              <a:rPr lang="en-US" b="1" dirty="0" smtClean="0"/>
              <a:t> </a:t>
            </a:r>
            <a:r>
              <a:rPr lang="en-US" b="1" dirty="0" err="1" smtClean="0"/>
              <a:t>estos</a:t>
            </a:r>
            <a:r>
              <a:rPr lang="en-US" b="1" dirty="0" smtClean="0"/>
              <a:t>.</a:t>
            </a:r>
            <a:endParaRPr lang="en-US" b="1" dirty="0"/>
          </a:p>
        </p:txBody>
      </p:sp>
      <p:sp>
        <p:nvSpPr>
          <p:cNvPr id="233481" name="Text Box 9"/>
          <p:cNvSpPr txBox="1">
            <a:spLocks noChangeArrowheads="1"/>
          </p:cNvSpPr>
          <p:nvPr/>
        </p:nvSpPr>
        <p:spPr bwMode="auto">
          <a:xfrm>
            <a:off x="1447800" y="3505200"/>
            <a:ext cx="6705600" cy="2862322"/>
          </a:xfrm>
          <a:prstGeom prst="rect">
            <a:avLst/>
          </a:prstGeom>
          <a:noFill/>
          <a:ln w="9525" algn="ctr">
            <a:noFill/>
            <a:miter lim="800000"/>
            <a:headEnd/>
            <a:tailEnd/>
          </a:ln>
          <a:effectLst/>
        </p:spPr>
        <p:txBody>
          <a:bodyPr>
            <a:spAutoFit/>
          </a:bodyPr>
          <a:lstStyle/>
          <a:p>
            <a:pPr marL="342900" indent="-342900">
              <a:buFont typeface="Wingdings" pitchFamily="2" charset="2"/>
              <a:buAutoNum type="arabicPeriod"/>
            </a:pPr>
            <a:r>
              <a:rPr lang="en-US" dirty="0" err="1" smtClean="0"/>
              <a:t>Identificar</a:t>
            </a:r>
            <a:r>
              <a:rPr lang="en-US" dirty="0" smtClean="0"/>
              <a:t> los </a:t>
            </a:r>
            <a:r>
              <a:rPr lang="en-US" dirty="0" err="1" smtClean="0"/>
              <a:t>objetos</a:t>
            </a:r>
            <a:r>
              <a:rPr lang="en-US" dirty="0" smtClean="0"/>
              <a:t> de </a:t>
            </a:r>
            <a:r>
              <a:rPr lang="en-US" dirty="0" err="1" smtClean="0"/>
              <a:t>costo</a:t>
            </a:r>
            <a:r>
              <a:rPr lang="en-US" dirty="0" smtClean="0"/>
              <a:t>.  </a:t>
            </a:r>
            <a:r>
              <a:rPr lang="en-US" dirty="0" err="1" smtClean="0"/>
              <a:t>Ejemplos</a:t>
            </a:r>
            <a:r>
              <a:rPr lang="en-US" dirty="0" smtClean="0"/>
              <a:t>: </a:t>
            </a:r>
            <a:r>
              <a:rPr lang="en-US" dirty="0" err="1" smtClean="0"/>
              <a:t>productos</a:t>
            </a:r>
            <a:r>
              <a:rPr lang="en-US" dirty="0" smtClean="0"/>
              <a:t>, </a:t>
            </a:r>
            <a:r>
              <a:rPr lang="en-US" dirty="0" err="1" smtClean="0"/>
              <a:t>servicios</a:t>
            </a:r>
            <a:r>
              <a:rPr lang="en-US" dirty="0" smtClean="0"/>
              <a:t>, </a:t>
            </a:r>
            <a:r>
              <a:rPr lang="en-US" dirty="0" err="1" smtClean="0"/>
              <a:t>materiales</a:t>
            </a:r>
            <a:r>
              <a:rPr lang="en-US" dirty="0" smtClean="0"/>
              <a:t> y </a:t>
            </a:r>
            <a:r>
              <a:rPr lang="en-US" dirty="0" err="1" smtClean="0"/>
              <a:t>clientes</a:t>
            </a:r>
            <a:r>
              <a:rPr lang="en-US" dirty="0" smtClean="0"/>
              <a:t>.</a:t>
            </a:r>
            <a:endParaRPr lang="en-US" dirty="0"/>
          </a:p>
          <a:p>
            <a:pPr marL="342900" indent="-342900">
              <a:buFont typeface="Wingdings" pitchFamily="2" charset="2"/>
              <a:buAutoNum type="arabicPeriod"/>
            </a:pPr>
            <a:r>
              <a:rPr lang="en-US" dirty="0" err="1" smtClean="0"/>
              <a:t>Generadores</a:t>
            </a:r>
            <a:r>
              <a:rPr lang="en-US" dirty="0" smtClean="0"/>
              <a:t> de </a:t>
            </a:r>
            <a:r>
              <a:rPr lang="en-US" dirty="0" err="1" smtClean="0"/>
              <a:t>actividades</a:t>
            </a:r>
            <a:r>
              <a:rPr lang="en-US" dirty="0" smtClean="0"/>
              <a:t> son </a:t>
            </a:r>
            <a:r>
              <a:rPr lang="en-US" dirty="0" err="1" smtClean="0"/>
              <a:t>usados</a:t>
            </a:r>
            <a:r>
              <a:rPr lang="en-US" dirty="0" smtClean="0"/>
              <a:t> </a:t>
            </a:r>
            <a:r>
              <a:rPr lang="en-US" dirty="0" err="1" smtClean="0"/>
              <a:t>para</a:t>
            </a:r>
            <a:r>
              <a:rPr lang="en-US" dirty="0" smtClean="0"/>
              <a:t> </a:t>
            </a:r>
            <a:r>
              <a:rPr lang="en-US" dirty="0" err="1" smtClean="0"/>
              <a:t>medir</a:t>
            </a:r>
            <a:r>
              <a:rPr lang="en-US" dirty="0" smtClean="0"/>
              <a:t> </a:t>
            </a:r>
            <a:r>
              <a:rPr lang="en-US" dirty="0" err="1" smtClean="0"/>
              <a:t>las</a:t>
            </a:r>
            <a:r>
              <a:rPr lang="en-US" dirty="0" smtClean="0"/>
              <a:t> </a:t>
            </a:r>
            <a:r>
              <a:rPr lang="en-US" dirty="0" err="1" smtClean="0"/>
              <a:t>exigencias</a:t>
            </a:r>
            <a:r>
              <a:rPr lang="en-US" dirty="0" smtClean="0"/>
              <a:t> </a:t>
            </a:r>
            <a:r>
              <a:rPr lang="en-US" dirty="0" err="1" smtClean="0"/>
              <a:t>sobre</a:t>
            </a:r>
            <a:r>
              <a:rPr lang="en-US" dirty="0" smtClean="0"/>
              <a:t> </a:t>
            </a:r>
            <a:r>
              <a:rPr lang="en-US" dirty="0" err="1" smtClean="0"/>
              <a:t>las</a:t>
            </a:r>
            <a:r>
              <a:rPr lang="en-US" dirty="0" smtClean="0"/>
              <a:t> </a:t>
            </a:r>
            <a:r>
              <a:rPr lang="en-US" dirty="0" err="1" smtClean="0"/>
              <a:t>actividades</a:t>
            </a:r>
            <a:r>
              <a:rPr lang="en-US" dirty="0" smtClean="0"/>
              <a:t>. </a:t>
            </a:r>
          </a:p>
          <a:p>
            <a:pPr marL="800100" lvl="1" indent="-342900">
              <a:buFont typeface="Arial" pitchFamily="34" charset="0"/>
              <a:buChar char="•"/>
            </a:pPr>
            <a:r>
              <a:rPr lang="en-US" dirty="0" smtClean="0"/>
              <a:t>De </a:t>
            </a:r>
            <a:r>
              <a:rPr lang="en-US" dirty="0" err="1" smtClean="0"/>
              <a:t>transacción</a:t>
            </a:r>
            <a:r>
              <a:rPr lang="en-US" dirty="0" smtClean="0"/>
              <a:t>.</a:t>
            </a:r>
          </a:p>
          <a:p>
            <a:pPr marL="800100" lvl="1" indent="-342900">
              <a:buFont typeface="Arial" pitchFamily="34" charset="0"/>
              <a:buChar char="•"/>
            </a:pPr>
            <a:r>
              <a:rPr lang="en-US" dirty="0" smtClean="0"/>
              <a:t>De </a:t>
            </a:r>
            <a:r>
              <a:rPr lang="en-US" dirty="0" err="1" smtClean="0"/>
              <a:t>duración</a:t>
            </a:r>
            <a:r>
              <a:rPr lang="en-US" dirty="0" smtClean="0"/>
              <a:t>.</a:t>
            </a:r>
            <a:endParaRPr lang="en-US" dirty="0"/>
          </a:p>
        </p:txBody>
      </p:sp>
      <p:sp>
        <p:nvSpPr>
          <p:cNvPr id="11" name="Text Box 20"/>
          <p:cNvSpPr txBox="1">
            <a:spLocks noChangeArrowheads="1"/>
          </p:cNvSpPr>
          <p:nvPr/>
        </p:nvSpPr>
        <p:spPr bwMode="auto">
          <a:xfrm>
            <a:off x="1066800" y="1219200"/>
            <a:ext cx="7543800" cy="492443"/>
          </a:xfrm>
          <a:prstGeom prst="rect">
            <a:avLst/>
          </a:prstGeom>
          <a:solidFill>
            <a:schemeClr val="accent2"/>
          </a:solidFill>
          <a:ln w="12700">
            <a:solidFill>
              <a:schemeClr val="tx1"/>
            </a:solidFill>
            <a:miter lim="800000"/>
            <a:headEnd/>
            <a:tailEnd/>
          </a:ln>
          <a:effectLst>
            <a:outerShdw dist="107763" dir="2700000" algn="ctr" rotWithShape="0">
              <a:schemeClr val="tx1"/>
            </a:outerShdw>
          </a:effectLst>
        </p:spPr>
        <p:txBody>
          <a:bodyPr>
            <a:spAutoFit/>
          </a:bodyPr>
          <a:lstStyle/>
          <a:p>
            <a:pPr algn="ctr" eaLnBrk="0" hangingPunct="0">
              <a:buClrTx/>
              <a:buFontTx/>
              <a:buNone/>
            </a:pPr>
            <a:r>
              <a:rPr lang="en-US" sz="2600" dirty="0" err="1" smtClean="0">
                <a:solidFill>
                  <a:schemeClr val="bg1"/>
                </a:solidFill>
                <a:latin typeface="Arial Rounded MT Bold" pitchFamily="34" charset="0"/>
              </a:rPr>
              <a:t>Diseño</a:t>
            </a:r>
            <a:r>
              <a:rPr lang="en-US" sz="2600" dirty="0" smtClean="0">
                <a:solidFill>
                  <a:schemeClr val="bg1"/>
                </a:solidFill>
                <a:latin typeface="Arial Rounded MT Bold" pitchFamily="34" charset="0"/>
              </a:rPr>
              <a:t> de un </a:t>
            </a:r>
            <a:r>
              <a:rPr lang="en-US" sz="2600" dirty="0" err="1" smtClean="0">
                <a:solidFill>
                  <a:schemeClr val="bg1"/>
                </a:solidFill>
                <a:latin typeface="Arial Rounded MT Bold" pitchFamily="34" charset="0"/>
              </a:rPr>
              <a:t>sistema</a:t>
            </a:r>
            <a:r>
              <a:rPr lang="en-US" sz="2600" dirty="0" smtClean="0">
                <a:solidFill>
                  <a:schemeClr val="bg1"/>
                </a:solidFill>
                <a:latin typeface="Arial Rounded MT Bold" pitchFamily="34" charset="0"/>
              </a:rPr>
              <a:t> ABC</a:t>
            </a:r>
            <a:endParaRPr lang="en-US" sz="2600" dirty="0">
              <a:solidFill>
                <a:schemeClr val="bg1"/>
              </a:solidFill>
              <a:latin typeface="Arial Rounded MT Bold" pitchFamily="34" charset="0"/>
            </a:endParaRPr>
          </a:p>
        </p:txBody>
      </p:sp>
      <p:sp>
        <p:nvSpPr>
          <p:cNvPr id="12" name="Rectangle 14"/>
          <p:cNvSpPr>
            <a:spLocks noChangeArrowheads="1"/>
          </p:cNvSpPr>
          <p:nvPr/>
        </p:nvSpPr>
        <p:spPr bwMode="auto">
          <a:xfrm>
            <a:off x="838200" y="304800"/>
            <a:ext cx="8229600" cy="533400"/>
          </a:xfrm>
          <a:prstGeom prst="rect">
            <a:avLst/>
          </a:prstGeom>
          <a:noFill/>
          <a:ln w="9525">
            <a:noFill/>
            <a:miter lim="800000"/>
            <a:headEnd/>
            <a:tailEnd/>
          </a:ln>
          <a:effectLst/>
        </p:spPr>
        <p:txBody>
          <a:bodyPr anchor="ctr"/>
          <a:lstStyle/>
          <a:p>
            <a:pPr>
              <a:spcBef>
                <a:spcPct val="0"/>
              </a:spcBef>
              <a:buClrTx/>
              <a:buFontTx/>
              <a:buNone/>
            </a:pPr>
            <a:r>
              <a:rPr lang="en-US" sz="3000" dirty="0" err="1" smtClean="0">
                <a:solidFill>
                  <a:schemeClr val="accent2"/>
                </a:solidFill>
                <a:effectLst>
                  <a:outerShdw blurRad="38100" dist="38100" dir="2700000" algn="tl">
                    <a:srgbClr val="000000"/>
                  </a:outerShdw>
                </a:effectLst>
                <a:latin typeface="Arial Rounded MT Bold" pitchFamily="34" charset="0"/>
              </a:rPr>
              <a:t>Costo</a:t>
            </a:r>
            <a:r>
              <a:rPr lang="en-US" sz="3000" dirty="0" smtClean="0">
                <a:solidFill>
                  <a:schemeClr val="accent2"/>
                </a:solidFill>
                <a:effectLst>
                  <a:outerShdw blurRad="38100" dist="38100" dir="2700000" algn="tl">
                    <a:srgbClr val="000000"/>
                  </a:outerShdw>
                </a:effectLst>
                <a:latin typeface="Arial Rounded MT Bold" pitchFamily="34" charset="0"/>
              </a:rPr>
              <a:t> </a:t>
            </a:r>
            <a:r>
              <a:rPr lang="en-US" sz="3000" dirty="0" err="1" smtClean="0">
                <a:solidFill>
                  <a:schemeClr val="accent2"/>
                </a:solidFill>
                <a:effectLst>
                  <a:outerShdw blurRad="38100" dist="38100" dir="2700000" algn="tl">
                    <a:srgbClr val="000000"/>
                  </a:outerShdw>
                </a:effectLst>
                <a:latin typeface="Arial Rounded MT Bold" pitchFamily="34" charset="0"/>
              </a:rPr>
              <a:t>Basado</a:t>
            </a:r>
            <a:r>
              <a:rPr lang="en-US" sz="3000" dirty="0" smtClean="0">
                <a:solidFill>
                  <a:schemeClr val="accent2"/>
                </a:solidFill>
                <a:effectLst>
                  <a:outerShdw blurRad="38100" dist="38100" dir="2700000" algn="tl">
                    <a:srgbClr val="000000"/>
                  </a:outerShdw>
                </a:effectLst>
                <a:latin typeface="Arial Rounded MT Bold" pitchFamily="34" charset="0"/>
              </a:rPr>
              <a:t> en </a:t>
            </a:r>
            <a:r>
              <a:rPr lang="en-US" sz="3000" dirty="0" err="1" smtClean="0">
                <a:solidFill>
                  <a:schemeClr val="accent2"/>
                </a:solidFill>
                <a:effectLst>
                  <a:outerShdw blurRad="38100" dist="38100" dir="2700000" algn="tl">
                    <a:srgbClr val="000000"/>
                  </a:outerShdw>
                </a:effectLst>
                <a:latin typeface="Arial Rounded MT Bold" pitchFamily="34" charset="0"/>
              </a:rPr>
              <a:t>Actividades</a:t>
            </a:r>
            <a:endParaRPr lang="en-US" sz="3000" dirty="0">
              <a:solidFill>
                <a:schemeClr val="accent2"/>
              </a:solidFill>
              <a:effectLst>
                <a:outerShdw blurRad="38100" dist="38100" dir="2700000" algn="tl">
                  <a:srgbClr val="000000"/>
                </a:outerShdw>
              </a:effectLst>
              <a:latin typeface="Arial Rounded MT Bold" pitchFamily="34" charset="0"/>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4" name="Text Box 8"/>
          <p:cNvSpPr txBox="1">
            <a:spLocks noChangeArrowheads="1"/>
          </p:cNvSpPr>
          <p:nvPr/>
        </p:nvSpPr>
        <p:spPr bwMode="auto">
          <a:xfrm>
            <a:off x="990600" y="2057400"/>
            <a:ext cx="6858000" cy="461665"/>
          </a:xfrm>
          <a:prstGeom prst="rect">
            <a:avLst/>
          </a:prstGeom>
          <a:noFill/>
          <a:ln w="9525" algn="ctr">
            <a:noFill/>
            <a:miter lim="800000"/>
            <a:headEnd/>
            <a:tailEnd/>
          </a:ln>
          <a:effectLst/>
        </p:spPr>
        <p:txBody>
          <a:bodyPr>
            <a:spAutoFit/>
          </a:bodyPr>
          <a:lstStyle/>
          <a:p>
            <a:pPr marL="342900" indent="-342900">
              <a:buClrTx/>
              <a:buFontTx/>
              <a:buAutoNum type="arabicPeriod" startAt="5"/>
            </a:pPr>
            <a:r>
              <a:rPr lang="es-ES" b="1" smtClean="0"/>
              <a:t>Calcular las tasas primarias de actividad</a:t>
            </a:r>
            <a:endParaRPr lang="es-ES" b="1"/>
          </a:p>
        </p:txBody>
      </p:sp>
      <p:sp>
        <p:nvSpPr>
          <p:cNvPr id="234505" name="Text Box 9"/>
          <p:cNvSpPr txBox="1">
            <a:spLocks noChangeArrowheads="1"/>
          </p:cNvSpPr>
          <p:nvPr/>
        </p:nvSpPr>
        <p:spPr bwMode="auto">
          <a:xfrm>
            <a:off x="1600200" y="2514600"/>
            <a:ext cx="6705600" cy="1200329"/>
          </a:xfrm>
          <a:prstGeom prst="rect">
            <a:avLst/>
          </a:prstGeom>
          <a:noFill/>
          <a:ln w="9525" algn="ctr">
            <a:noFill/>
            <a:miter lim="800000"/>
            <a:headEnd/>
            <a:tailEnd/>
          </a:ln>
          <a:effectLst/>
        </p:spPr>
        <p:txBody>
          <a:bodyPr>
            <a:spAutoFit/>
          </a:bodyPr>
          <a:lstStyle/>
          <a:p>
            <a:r>
              <a:rPr lang="es-ES" smtClean="0"/>
              <a:t>Cociente entre el costo prespuestado de las actividades y la capacidad practica de la actividad.</a:t>
            </a:r>
            <a:endParaRPr lang="es-ES"/>
          </a:p>
        </p:txBody>
      </p:sp>
      <p:sp>
        <p:nvSpPr>
          <p:cNvPr id="234506" name="Text Box 10"/>
          <p:cNvSpPr txBox="1">
            <a:spLocks noChangeArrowheads="1"/>
          </p:cNvSpPr>
          <p:nvPr/>
        </p:nvSpPr>
        <p:spPr bwMode="auto">
          <a:xfrm>
            <a:off x="1600200" y="4695825"/>
            <a:ext cx="6705600" cy="1938992"/>
          </a:xfrm>
          <a:prstGeom prst="rect">
            <a:avLst/>
          </a:prstGeom>
          <a:noFill/>
          <a:ln w="9525" algn="ctr">
            <a:noFill/>
            <a:miter lim="800000"/>
            <a:headEnd/>
            <a:tailEnd/>
          </a:ln>
          <a:effectLst/>
        </p:spPr>
        <p:txBody>
          <a:bodyPr>
            <a:spAutoFit/>
          </a:bodyPr>
          <a:lstStyle/>
          <a:p>
            <a:r>
              <a:rPr lang="es-ES" smtClean="0"/>
              <a:t>Las tasas primarias actividad son multiplicadas por el nivel real de consumo de la actividad. Los costos totales luego se dividen por el número de unidades producidas para obtener el costo unitario.</a:t>
            </a:r>
            <a:endParaRPr lang="es-ES"/>
          </a:p>
        </p:txBody>
      </p:sp>
      <p:sp>
        <p:nvSpPr>
          <p:cNvPr id="234507" name="Text Box 11"/>
          <p:cNvSpPr txBox="1">
            <a:spLocks noChangeArrowheads="1"/>
          </p:cNvSpPr>
          <p:nvPr/>
        </p:nvSpPr>
        <p:spPr bwMode="auto">
          <a:xfrm>
            <a:off x="990600" y="3886200"/>
            <a:ext cx="6858000" cy="830997"/>
          </a:xfrm>
          <a:prstGeom prst="rect">
            <a:avLst/>
          </a:prstGeom>
          <a:noFill/>
          <a:ln w="9525" algn="ctr">
            <a:noFill/>
            <a:miter lim="800000"/>
            <a:headEnd/>
            <a:tailEnd/>
          </a:ln>
          <a:effectLst/>
        </p:spPr>
        <p:txBody>
          <a:bodyPr>
            <a:spAutoFit/>
          </a:bodyPr>
          <a:lstStyle/>
          <a:p>
            <a:pPr marL="342900" indent="-342900">
              <a:buClrTx/>
              <a:buFontTx/>
              <a:buAutoNum type="arabicPeriod" startAt="6"/>
            </a:pPr>
            <a:r>
              <a:rPr lang="es-ES" b="1" smtClean="0"/>
              <a:t>Asignar los costos de las actividades a los objetos de costo.</a:t>
            </a:r>
            <a:endParaRPr lang="es-ES" b="1"/>
          </a:p>
        </p:txBody>
      </p:sp>
      <p:sp>
        <p:nvSpPr>
          <p:cNvPr id="13" name="Text Box 20"/>
          <p:cNvSpPr txBox="1">
            <a:spLocks noChangeArrowheads="1"/>
          </p:cNvSpPr>
          <p:nvPr/>
        </p:nvSpPr>
        <p:spPr bwMode="auto">
          <a:xfrm>
            <a:off x="1066800" y="1219200"/>
            <a:ext cx="7543800" cy="492443"/>
          </a:xfrm>
          <a:prstGeom prst="rect">
            <a:avLst/>
          </a:prstGeom>
          <a:solidFill>
            <a:schemeClr val="accent2"/>
          </a:solidFill>
          <a:ln w="12700">
            <a:solidFill>
              <a:schemeClr val="tx1"/>
            </a:solidFill>
            <a:miter lim="800000"/>
            <a:headEnd/>
            <a:tailEnd/>
          </a:ln>
          <a:effectLst>
            <a:outerShdw dist="107763" dir="2700000" algn="ctr" rotWithShape="0">
              <a:schemeClr val="tx1"/>
            </a:outerShdw>
          </a:effectLst>
        </p:spPr>
        <p:txBody>
          <a:bodyPr>
            <a:spAutoFit/>
          </a:bodyPr>
          <a:lstStyle/>
          <a:p>
            <a:pPr algn="ctr" eaLnBrk="0" hangingPunct="0">
              <a:buClrTx/>
              <a:buFontTx/>
              <a:buNone/>
            </a:pPr>
            <a:r>
              <a:rPr lang="es-ES" sz="2600" smtClean="0">
                <a:solidFill>
                  <a:schemeClr val="bg1"/>
                </a:solidFill>
                <a:latin typeface="Arial Rounded MT Bold" pitchFamily="34" charset="0"/>
              </a:rPr>
              <a:t>Diseño de un sistema ABC</a:t>
            </a:r>
            <a:endParaRPr lang="es-ES" sz="2600">
              <a:solidFill>
                <a:schemeClr val="bg1"/>
              </a:solidFill>
              <a:latin typeface="Arial Rounded MT Bold" pitchFamily="34" charset="0"/>
            </a:endParaRPr>
          </a:p>
        </p:txBody>
      </p:sp>
      <p:sp>
        <p:nvSpPr>
          <p:cNvPr id="14" name="Rectangle 14"/>
          <p:cNvSpPr>
            <a:spLocks noChangeArrowheads="1"/>
          </p:cNvSpPr>
          <p:nvPr/>
        </p:nvSpPr>
        <p:spPr bwMode="auto">
          <a:xfrm>
            <a:off x="838200" y="304800"/>
            <a:ext cx="8229600" cy="533400"/>
          </a:xfrm>
          <a:prstGeom prst="rect">
            <a:avLst/>
          </a:prstGeom>
          <a:noFill/>
          <a:ln w="9525">
            <a:noFill/>
            <a:miter lim="800000"/>
            <a:headEnd/>
            <a:tailEnd/>
          </a:ln>
          <a:effectLst/>
        </p:spPr>
        <p:txBody>
          <a:bodyPr anchor="ctr"/>
          <a:lstStyle/>
          <a:p>
            <a:pPr>
              <a:spcBef>
                <a:spcPct val="0"/>
              </a:spcBef>
              <a:buClrTx/>
              <a:buFontTx/>
              <a:buNone/>
            </a:pPr>
            <a:r>
              <a:rPr lang="es-ES" sz="3000" smtClean="0">
                <a:solidFill>
                  <a:schemeClr val="accent2"/>
                </a:solidFill>
                <a:effectLst>
                  <a:outerShdw blurRad="38100" dist="38100" dir="2700000" algn="tl">
                    <a:srgbClr val="000000"/>
                  </a:outerShdw>
                </a:effectLst>
                <a:latin typeface="Arial Rounded MT Bold" pitchFamily="34" charset="0"/>
              </a:rPr>
              <a:t>Costo Basado en Actividades</a:t>
            </a:r>
            <a:endParaRPr lang="es-ES" sz="3000">
              <a:solidFill>
                <a:schemeClr val="accent2"/>
              </a:solidFill>
              <a:effectLst>
                <a:outerShdw blurRad="38100" dist="38100" dir="2700000" algn="tl">
                  <a:srgbClr val="000000"/>
                </a:outerShdw>
              </a:effectLst>
              <a:latin typeface="Arial Rounded MT Bold" pitchFamily="34"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9" name="Text Box 9"/>
          <p:cNvSpPr txBox="1">
            <a:spLocks noChangeArrowheads="1"/>
          </p:cNvSpPr>
          <p:nvPr/>
        </p:nvSpPr>
        <p:spPr bwMode="auto">
          <a:xfrm>
            <a:off x="1143000" y="2133600"/>
            <a:ext cx="7162800" cy="3416320"/>
          </a:xfrm>
          <a:prstGeom prst="rect">
            <a:avLst/>
          </a:prstGeom>
          <a:noFill/>
          <a:ln w="9525" algn="ctr">
            <a:noFill/>
            <a:miter lim="800000"/>
            <a:headEnd/>
            <a:tailEnd/>
          </a:ln>
          <a:effectLst/>
        </p:spPr>
        <p:txBody>
          <a:bodyPr>
            <a:spAutoFit/>
          </a:bodyPr>
          <a:lstStyle/>
          <a:p>
            <a:r>
              <a:rPr lang="es-ES" dirty="0" smtClean="0"/>
              <a:t>La clasificación de actividades en categorías ayuda a mejorar la identificación y el comportamiento de estas. Típicamente se clasifican en cuatro niveles:</a:t>
            </a:r>
          </a:p>
          <a:p>
            <a:pPr>
              <a:buFont typeface="Wingdings" pitchFamily="2" charset="2"/>
              <a:buChar char="ü"/>
            </a:pPr>
            <a:r>
              <a:rPr lang="es-ES" dirty="0" smtClean="0"/>
              <a:t>  Unidad</a:t>
            </a:r>
          </a:p>
          <a:p>
            <a:pPr>
              <a:buFont typeface="Wingdings" pitchFamily="2" charset="2"/>
              <a:buChar char="ü"/>
            </a:pPr>
            <a:r>
              <a:rPr lang="es-ES" dirty="0" smtClean="0"/>
              <a:t>  Lote</a:t>
            </a:r>
          </a:p>
          <a:p>
            <a:pPr>
              <a:buFont typeface="Wingdings" pitchFamily="2" charset="2"/>
              <a:buChar char="ü"/>
            </a:pPr>
            <a:r>
              <a:rPr lang="es-ES" dirty="0" smtClean="0"/>
              <a:t>  Producto</a:t>
            </a:r>
          </a:p>
          <a:p>
            <a:pPr>
              <a:buFont typeface="Wingdings" pitchFamily="2" charset="2"/>
              <a:buChar char="ü"/>
            </a:pPr>
            <a:r>
              <a:rPr lang="es-ES" dirty="0" smtClean="0"/>
              <a:t>  Planta</a:t>
            </a:r>
            <a:endParaRPr lang="es-ES" dirty="0"/>
          </a:p>
        </p:txBody>
      </p:sp>
      <p:sp>
        <p:nvSpPr>
          <p:cNvPr id="10" name="Text Box 20"/>
          <p:cNvSpPr txBox="1">
            <a:spLocks noChangeArrowheads="1"/>
          </p:cNvSpPr>
          <p:nvPr/>
        </p:nvSpPr>
        <p:spPr bwMode="auto">
          <a:xfrm>
            <a:off x="1066800" y="1219200"/>
            <a:ext cx="7543800" cy="492443"/>
          </a:xfrm>
          <a:prstGeom prst="rect">
            <a:avLst/>
          </a:prstGeom>
          <a:solidFill>
            <a:schemeClr val="accent2"/>
          </a:solidFill>
          <a:ln w="12700">
            <a:solidFill>
              <a:schemeClr val="tx1"/>
            </a:solidFill>
            <a:miter lim="800000"/>
            <a:headEnd/>
            <a:tailEnd/>
          </a:ln>
          <a:effectLst>
            <a:outerShdw dist="107763" dir="2700000" algn="ctr" rotWithShape="0">
              <a:schemeClr val="tx1"/>
            </a:outerShdw>
          </a:effectLst>
        </p:spPr>
        <p:txBody>
          <a:bodyPr>
            <a:spAutoFit/>
          </a:bodyPr>
          <a:lstStyle/>
          <a:p>
            <a:pPr algn="ctr" eaLnBrk="0" hangingPunct="0">
              <a:buClrTx/>
              <a:buFontTx/>
              <a:buNone/>
            </a:pPr>
            <a:r>
              <a:rPr lang="es-ES" sz="2600" dirty="0" smtClean="0">
                <a:solidFill>
                  <a:schemeClr val="bg1"/>
                </a:solidFill>
                <a:latin typeface="Arial Rounded MT Bold" pitchFamily="34" charset="0"/>
              </a:rPr>
              <a:t>Clasificación de Actividades</a:t>
            </a:r>
            <a:endParaRPr lang="es-ES" sz="2600" dirty="0">
              <a:solidFill>
                <a:schemeClr val="bg1"/>
              </a:solidFill>
              <a:latin typeface="Arial Rounded MT Bold" pitchFamily="34" charset="0"/>
            </a:endParaRPr>
          </a:p>
        </p:txBody>
      </p:sp>
      <p:sp>
        <p:nvSpPr>
          <p:cNvPr id="11" name="Rectangle 14"/>
          <p:cNvSpPr>
            <a:spLocks noChangeArrowheads="1"/>
          </p:cNvSpPr>
          <p:nvPr/>
        </p:nvSpPr>
        <p:spPr bwMode="auto">
          <a:xfrm>
            <a:off x="838200" y="304800"/>
            <a:ext cx="8229600" cy="533400"/>
          </a:xfrm>
          <a:prstGeom prst="rect">
            <a:avLst/>
          </a:prstGeom>
          <a:noFill/>
          <a:ln w="9525">
            <a:noFill/>
            <a:miter lim="800000"/>
            <a:headEnd/>
            <a:tailEnd/>
          </a:ln>
          <a:effectLst/>
        </p:spPr>
        <p:txBody>
          <a:bodyPr anchor="ctr"/>
          <a:lstStyle/>
          <a:p>
            <a:pPr>
              <a:spcBef>
                <a:spcPct val="0"/>
              </a:spcBef>
              <a:buClrTx/>
              <a:buFontTx/>
              <a:buNone/>
            </a:pPr>
            <a:r>
              <a:rPr lang="es-ES" sz="3000" smtClean="0">
                <a:solidFill>
                  <a:schemeClr val="accent2"/>
                </a:solidFill>
                <a:effectLst>
                  <a:outerShdw blurRad="38100" dist="38100" dir="2700000" algn="tl">
                    <a:srgbClr val="000000"/>
                  </a:outerShdw>
                </a:effectLst>
                <a:latin typeface="Arial Rounded MT Bold" pitchFamily="34" charset="0"/>
              </a:rPr>
              <a:t>Costo Basado en Actividades</a:t>
            </a:r>
            <a:endParaRPr lang="es-ES" sz="3000">
              <a:solidFill>
                <a:schemeClr val="accent2"/>
              </a:solidFill>
              <a:effectLst>
                <a:outerShdw blurRad="38100" dist="38100" dir="2700000" algn="tl">
                  <a:srgbClr val="000000"/>
                </a:outerShdw>
              </a:effectLst>
              <a:latin typeface="Arial Rounded MT Bold"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914400" y="0"/>
            <a:ext cx="6477000" cy="914400"/>
          </a:xfrm>
          <a:noFill/>
          <a:ln/>
        </p:spPr>
        <p:txBody>
          <a:bodyPr/>
          <a:lstStyle/>
          <a:p>
            <a:r>
              <a:rPr lang="en-US" sz="2600" dirty="0" err="1" smtClean="0">
                <a:solidFill>
                  <a:schemeClr val="accent2"/>
                </a:solidFill>
                <a:effectLst>
                  <a:outerShdw blurRad="38100" dist="38100" dir="2700000" algn="tl">
                    <a:srgbClr val="000000"/>
                  </a:outerShdw>
                </a:effectLst>
                <a:latin typeface="Arial Rounded MT Bold" pitchFamily="34" charset="0"/>
              </a:rPr>
              <a:t>Costeo</a:t>
            </a:r>
            <a:r>
              <a:rPr lang="en-US" sz="2600" dirty="0" smtClean="0">
                <a:solidFill>
                  <a:schemeClr val="accent2"/>
                </a:solidFill>
                <a:effectLst>
                  <a:outerShdw blurRad="38100" dist="38100" dir="2700000" algn="tl">
                    <a:srgbClr val="000000"/>
                  </a:outerShdw>
                </a:effectLst>
                <a:latin typeface="Arial Rounded MT Bold" pitchFamily="34" charset="0"/>
              </a:rPr>
              <a:t>: </a:t>
            </a:r>
            <a:r>
              <a:rPr lang="en-US" sz="2600" dirty="0" err="1" smtClean="0">
                <a:solidFill>
                  <a:schemeClr val="accent2"/>
                </a:solidFill>
                <a:effectLst>
                  <a:outerShdw blurRad="38100" dist="38100" dir="2700000" algn="tl">
                    <a:srgbClr val="000000"/>
                  </a:outerShdw>
                </a:effectLst>
                <a:latin typeface="Arial Rounded MT Bold" pitchFamily="34" charset="0"/>
              </a:rPr>
              <a:t>Rastreo</a:t>
            </a:r>
            <a:r>
              <a:rPr lang="en-US" sz="2600" dirty="0" smtClean="0">
                <a:solidFill>
                  <a:schemeClr val="accent2"/>
                </a:solidFill>
                <a:effectLst>
                  <a:outerShdw blurRad="38100" dist="38100" dir="2700000" algn="tl">
                    <a:srgbClr val="000000"/>
                  </a:outerShdw>
                </a:effectLst>
                <a:latin typeface="Arial Rounded MT Bold" pitchFamily="34" charset="0"/>
              </a:rPr>
              <a:t> </a:t>
            </a:r>
            <a:r>
              <a:rPr lang="en-US" sz="2600" dirty="0" err="1" smtClean="0">
                <a:solidFill>
                  <a:schemeClr val="accent2"/>
                </a:solidFill>
                <a:effectLst>
                  <a:outerShdw blurRad="38100" dist="38100" dir="2700000" algn="tl">
                    <a:srgbClr val="000000"/>
                  </a:outerShdw>
                </a:effectLst>
                <a:latin typeface="Arial Rounded MT Bold" pitchFamily="34" charset="0"/>
              </a:rPr>
              <a:t>Directo</a:t>
            </a:r>
            <a:r>
              <a:rPr lang="en-US" sz="2600" dirty="0" smtClean="0">
                <a:solidFill>
                  <a:schemeClr val="accent2"/>
                </a:solidFill>
                <a:effectLst>
                  <a:outerShdw blurRad="38100" dist="38100" dir="2700000" algn="tl">
                    <a:srgbClr val="000000"/>
                  </a:outerShdw>
                </a:effectLst>
                <a:latin typeface="Arial Rounded MT Bold" pitchFamily="34" charset="0"/>
              </a:rPr>
              <a:t>, </a:t>
            </a:r>
            <a:r>
              <a:rPr lang="en-US" sz="2600" dirty="0">
                <a:solidFill>
                  <a:schemeClr val="accent2"/>
                </a:solidFill>
                <a:effectLst>
                  <a:outerShdw blurRad="38100" dist="38100" dir="2700000" algn="tl">
                    <a:srgbClr val="000000"/>
                  </a:outerShdw>
                </a:effectLst>
                <a:latin typeface="Arial Rounded MT Bold" pitchFamily="34" charset="0"/>
              </a:rPr>
              <a:t/>
            </a:r>
            <a:br>
              <a:rPr lang="en-US" sz="2600" dirty="0">
                <a:solidFill>
                  <a:schemeClr val="accent2"/>
                </a:solidFill>
                <a:effectLst>
                  <a:outerShdw blurRad="38100" dist="38100" dir="2700000" algn="tl">
                    <a:srgbClr val="000000"/>
                  </a:outerShdw>
                </a:effectLst>
                <a:latin typeface="Arial Rounded MT Bold" pitchFamily="34" charset="0"/>
              </a:rPr>
            </a:br>
            <a:r>
              <a:rPr lang="en-US" sz="2600" dirty="0" err="1" smtClean="0">
                <a:solidFill>
                  <a:schemeClr val="accent2"/>
                </a:solidFill>
                <a:effectLst>
                  <a:outerShdw blurRad="38100" dist="38100" dir="2700000" algn="tl">
                    <a:srgbClr val="000000"/>
                  </a:outerShdw>
                </a:effectLst>
                <a:latin typeface="Arial Rounded MT Bold" pitchFamily="34" charset="0"/>
              </a:rPr>
              <a:t>Rastreo</a:t>
            </a:r>
            <a:r>
              <a:rPr lang="en-US" sz="2600" dirty="0" smtClean="0">
                <a:solidFill>
                  <a:schemeClr val="accent2"/>
                </a:solidFill>
                <a:effectLst>
                  <a:outerShdw blurRad="38100" dist="38100" dir="2700000" algn="tl">
                    <a:srgbClr val="000000"/>
                  </a:outerShdw>
                </a:effectLst>
                <a:latin typeface="Arial Rounded MT Bold" pitchFamily="34" charset="0"/>
              </a:rPr>
              <a:t> de </a:t>
            </a:r>
            <a:r>
              <a:rPr lang="en-US" sz="2600" dirty="0" err="1" smtClean="0">
                <a:solidFill>
                  <a:schemeClr val="accent2"/>
                </a:solidFill>
                <a:effectLst>
                  <a:outerShdw blurRad="38100" dist="38100" dir="2700000" algn="tl">
                    <a:srgbClr val="000000"/>
                  </a:outerShdw>
                </a:effectLst>
                <a:latin typeface="Arial Rounded MT Bold" pitchFamily="34" charset="0"/>
              </a:rPr>
              <a:t>Generador</a:t>
            </a:r>
            <a:r>
              <a:rPr lang="en-US" sz="2600" dirty="0" smtClean="0">
                <a:solidFill>
                  <a:schemeClr val="accent2"/>
                </a:solidFill>
                <a:effectLst>
                  <a:outerShdw blurRad="38100" dist="38100" dir="2700000" algn="tl">
                    <a:srgbClr val="000000"/>
                  </a:outerShdw>
                </a:effectLst>
                <a:latin typeface="Arial Rounded MT Bold" pitchFamily="34" charset="0"/>
              </a:rPr>
              <a:t> y </a:t>
            </a:r>
            <a:r>
              <a:rPr lang="en-US" sz="2600" dirty="0" err="1" smtClean="0">
                <a:solidFill>
                  <a:schemeClr val="accent2"/>
                </a:solidFill>
                <a:effectLst>
                  <a:outerShdw blurRad="38100" dist="38100" dir="2700000" algn="tl">
                    <a:srgbClr val="000000"/>
                  </a:outerShdw>
                </a:effectLst>
                <a:latin typeface="Arial Rounded MT Bold" pitchFamily="34" charset="0"/>
              </a:rPr>
              <a:t>Distribución</a:t>
            </a:r>
            <a:endParaRPr lang="en-US" sz="2600" dirty="0">
              <a:solidFill>
                <a:schemeClr val="accent2"/>
              </a:solidFill>
              <a:effectLst>
                <a:outerShdw blurRad="38100" dist="38100" dir="2700000" algn="tl">
                  <a:srgbClr val="000000"/>
                </a:outerShdw>
              </a:effectLst>
              <a:latin typeface="Arial Rounded MT Bold" pitchFamily="34" charset="0"/>
            </a:endParaRPr>
          </a:p>
        </p:txBody>
      </p:sp>
      <p:sp>
        <p:nvSpPr>
          <p:cNvPr id="115715" name="AutoShape 3"/>
          <p:cNvSpPr>
            <a:spLocks noChangeArrowheads="1"/>
          </p:cNvSpPr>
          <p:nvPr/>
        </p:nvSpPr>
        <p:spPr bwMode="auto">
          <a:xfrm rot="6352167">
            <a:off x="7756524" y="30163"/>
            <a:ext cx="990601"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2700">
            <a:noFill/>
            <a:miter lim="800000"/>
            <a:headEnd/>
            <a:tailEnd/>
          </a:ln>
          <a:effectLst/>
        </p:spPr>
        <p:txBody>
          <a:bodyPr wrap="none" anchor="ctr"/>
          <a:lstStyle/>
          <a:p>
            <a:endParaRPr lang="es-AR"/>
          </a:p>
        </p:txBody>
      </p:sp>
      <p:sp>
        <p:nvSpPr>
          <p:cNvPr id="115718" name="Rectangle 6"/>
          <p:cNvSpPr>
            <a:spLocks noGrp="1" noChangeArrowheads="1"/>
          </p:cNvSpPr>
          <p:nvPr>
            <p:ph type="body" idx="1"/>
          </p:nvPr>
        </p:nvSpPr>
        <p:spPr>
          <a:xfrm>
            <a:off x="914400" y="1524000"/>
            <a:ext cx="8229600" cy="4724400"/>
          </a:xfrm>
          <a:noFill/>
          <a:ln/>
        </p:spPr>
        <p:txBody>
          <a:bodyPr lIns="90488" tIns="44450" rIns="90488" bIns="44450"/>
          <a:lstStyle/>
          <a:p>
            <a:pPr marL="0" indent="0">
              <a:buSzTx/>
            </a:pPr>
            <a:r>
              <a:rPr lang="en-US" sz="2200" dirty="0"/>
              <a:t> </a:t>
            </a:r>
            <a:r>
              <a:rPr lang="es-AR" sz="2400" dirty="0" smtClean="0"/>
              <a:t>Un </a:t>
            </a:r>
            <a:r>
              <a:rPr lang="es-AR" sz="2400" b="1" dirty="0" smtClean="0"/>
              <a:t>objeto de costo</a:t>
            </a:r>
            <a:r>
              <a:rPr lang="es-AR" sz="2400" dirty="0" smtClean="0"/>
              <a:t> es cualquier rubro, como los productos, los clientes, los departamentos, los proyectos, las actividades y así sucesivamente, respecto del cuál los costos se miden y asignan</a:t>
            </a:r>
          </a:p>
          <a:p>
            <a:pPr marL="400050" lvl="1" indent="0">
              <a:buSzTx/>
            </a:pPr>
            <a:r>
              <a:rPr lang="en-US" sz="2200" i="1" dirty="0" smtClean="0"/>
              <a:t> </a:t>
            </a:r>
            <a:r>
              <a:rPr lang="en-US" sz="2200" i="1" dirty="0" err="1" smtClean="0"/>
              <a:t>Ejemplo</a:t>
            </a:r>
            <a:r>
              <a:rPr lang="en-US" sz="2200" i="1" dirty="0" smtClean="0"/>
              <a:t>:  </a:t>
            </a:r>
            <a:r>
              <a:rPr lang="en-US" sz="2200" i="1" dirty="0" err="1" smtClean="0"/>
              <a:t>Una</a:t>
            </a:r>
            <a:r>
              <a:rPr lang="en-US" sz="2200" i="1" dirty="0" smtClean="0"/>
              <a:t> </a:t>
            </a:r>
            <a:r>
              <a:rPr lang="en-US" sz="2200" i="1" dirty="0" err="1" smtClean="0"/>
              <a:t>bicicleta</a:t>
            </a:r>
            <a:r>
              <a:rPr lang="en-US" sz="2200" i="1" dirty="0" smtClean="0"/>
              <a:t> </a:t>
            </a:r>
            <a:r>
              <a:rPr lang="en-US" sz="2200" i="1" dirty="0" err="1" smtClean="0"/>
              <a:t>es</a:t>
            </a:r>
            <a:r>
              <a:rPr lang="en-US" sz="2200" i="1" dirty="0" smtClean="0"/>
              <a:t> un </a:t>
            </a:r>
            <a:r>
              <a:rPr lang="en-US" sz="2200" i="1" dirty="0" err="1" smtClean="0"/>
              <a:t>objeto</a:t>
            </a:r>
            <a:r>
              <a:rPr lang="en-US" sz="2200" i="1" dirty="0" smtClean="0"/>
              <a:t> de </a:t>
            </a:r>
            <a:r>
              <a:rPr lang="en-US" sz="2200" i="1" dirty="0" err="1" smtClean="0"/>
              <a:t>costo</a:t>
            </a:r>
            <a:r>
              <a:rPr lang="en-US" sz="2200" i="1" dirty="0" smtClean="0"/>
              <a:t> </a:t>
            </a:r>
            <a:r>
              <a:rPr lang="en-US" sz="2200" i="1" dirty="0" err="1" smtClean="0"/>
              <a:t>cuando</a:t>
            </a:r>
            <a:r>
              <a:rPr lang="en-US" sz="2200" i="1" dirty="0" smtClean="0"/>
              <a:t> </a:t>
            </a:r>
            <a:r>
              <a:rPr lang="en-US" sz="2200" i="1" dirty="0" err="1" smtClean="0"/>
              <a:t>buscamos</a:t>
            </a:r>
            <a:r>
              <a:rPr lang="en-US" sz="2200" i="1" dirty="0" smtClean="0"/>
              <a:t> </a:t>
            </a:r>
            <a:r>
              <a:rPr lang="en-US" sz="2200" i="1" dirty="0" err="1" smtClean="0"/>
              <a:t>determinar</a:t>
            </a:r>
            <a:r>
              <a:rPr lang="en-US" sz="2200" i="1" dirty="0" smtClean="0"/>
              <a:t> el </a:t>
            </a:r>
            <a:r>
              <a:rPr lang="en-US" sz="2200" i="1" dirty="0" err="1" smtClean="0"/>
              <a:t>costo</a:t>
            </a:r>
            <a:r>
              <a:rPr lang="en-US" sz="2200" i="1" dirty="0" smtClean="0"/>
              <a:t> del </a:t>
            </a:r>
            <a:r>
              <a:rPr lang="en-US" sz="2200" i="1" dirty="0" err="1" smtClean="0"/>
              <a:t>producir</a:t>
            </a:r>
            <a:r>
              <a:rPr lang="en-US" sz="2200" i="1" dirty="0" smtClean="0"/>
              <a:t> </a:t>
            </a:r>
            <a:r>
              <a:rPr lang="en-US" sz="2200" i="1" dirty="0" err="1" smtClean="0"/>
              <a:t>una</a:t>
            </a:r>
            <a:r>
              <a:rPr lang="en-US" sz="2200" i="1" dirty="0" smtClean="0"/>
              <a:t> </a:t>
            </a:r>
            <a:r>
              <a:rPr lang="en-US" sz="2200" i="1" dirty="0" err="1" smtClean="0"/>
              <a:t>bicicleta</a:t>
            </a:r>
            <a:endParaRPr lang="en-US" sz="2200" i="1" dirty="0"/>
          </a:p>
          <a:p>
            <a:pPr marL="914400" lvl="1" indent="-452438">
              <a:buSzTx/>
              <a:buFont typeface="Wingdings" pitchFamily="2" charset="2"/>
              <a:buNone/>
            </a:pPr>
            <a:endParaRPr lang="en-US" sz="2400" dirty="0"/>
          </a:p>
          <a:p>
            <a:pPr marL="0" indent="0">
              <a:buSzTx/>
            </a:pPr>
            <a:r>
              <a:rPr lang="en-US" sz="2400" dirty="0"/>
              <a:t> </a:t>
            </a:r>
            <a:r>
              <a:rPr lang="es-AR" sz="2400" dirty="0" smtClean="0"/>
              <a:t>Una actividad es una unidad de trabajo básica que se desempeña dentro de una organización. Una actividad también puede definirse como la suma de acciones</a:t>
            </a:r>
            <a:r>
              <a:rPr lang="en-US" sz="2400" dirty="0" smtClean="0"/>
              <a:t>.</a:t>
            </a:r>
            <a:r>
              <a:rPr lang="en-US" sz="2400" b="1" dirty="0" smtClean="0"/>
              <a:t> </a:t>
            </a:r>
          </a:p>
          <a:p>
            <a:pPr marL="400050" lvl="1" indent="0">
              <a:buSzTx/>
            </a:pPr>
            <a:r>
              <a:rPr lang="en-US" sz="2000" i="1" dirty="0" smtClean="0"/>
              <a:t> </a:t>
            </a:r>
            <a:r>
              <a:rPr lang="en-US" sz="2200" i="1" dirty="0" err="1" smtClean="0"/>
              <a:t>Ejemplo</a:t>
            </a:r>
            <a:r>
              <a:rPr lang="en-US" sz="2200" i="1" dirty="0" smtClean="0"/>
              <a:t>:  </a:t>
            </a:r>
            <a:r>
              <a:rPr lang="en-US" sz="2200" i="1" dirty="0" err="1" smtClean="0"/>
              <a:t>Puesta</a:t>
            </a:r>
            <a:r>
              <a:rPr lang="en-US" sz="2200" i="1" dirty="0" smtClean="0"/>
              <a:t> a </a:t>
            </a:r>
            <a:r>
              <a:rPr lang="en-US" sz="2200" i="1" dirty="0" err="1" smtClean="0"/>
              <a:t>punto</a:t>
            </a:r>
            <a:r>
              <a:rPr lang="en-US" sz="2200" i="1" dirty="0" smtClean="0"/>
              <a:t> de </a:t>
            </a:r>
            <a:r>
              <a:rPr lang="en-US" sz="2200" i="1" dirty="0" err="1" smtClean="0"/>
              <a:t>máquinas</a:t>
            </a:r>
            <a:r>
              <a:rPr lang="en-US" sz="2200" i="1" dirty="0" smtClean="0"/>
              <a:t>, </a:t>
            </a:r>
            <a:r>
              <a:rPr lang="en-US" sz="2200" i="1" dirty="0" err="1" smtClean="0"/>
              <a:t>movimiento</a:t>
            </a:r>
            <a:r>
              <a:rPr lang="en-US" sz="2200" i="1" dirty="0" smtClean="0"/>
              <a:t> de </a:t>
            </a:r>
            <a:r>
              <a:rPr lang="en-US" sz="2200" i="1" dirty="0" err="1" smtClean="0"/>
              <a:t>materiales</a:t>
            </a:r>
            <a:r>
              <a:rPr lang="en-US" sz="2200" i="1" dirty="0" smtClean="0"/>
              <a:t>, </a:t>
            </a:r>
            <a:r>
              <a:rPr lang="en-US" sz="2200" i="1" dirty="0" err="1" smtClean="0"/>
              <a:t>diseño</a:t>
            </a:r>
            <a:r>
              <a:rPr lang="en-US" sz="2200" i="1" dirty="0" smtClean="0"/>
              <a:t> de </a:t>
            </a:r>
            <a:r>
              <a:rPr lang="en-US" sz="2200" i="1" dirty="0" err="1" smtClean="0"/>
              <a:t>productos</a:t>
            </a:r>
            <a:r>
              <a:rPr lang="en-US" sz="2200" i="1" dirty="0" smtClean="0"/>
              <a:t>, etc.</a:t>
            </a:r>
            <a:r>
              <a:rPr lang="en-US" sz="2200" dirty="0" smtClean="0"/>
              <a:t>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65" name="AutoShape 29"/>
          <p:cNvSpPr>
            <a:spLocks noChangeArrowheads="1"/>
          </p:cNvSpPr>
          <p:nvPr/>
        </p:nvSpPr>
        <p:spPr bwMode="auto">
          <a:xfrm rot="6352167">
            <a:off x="7756525" y="30163"/>
            <a:ext cx="990601"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2700">
            <a:noFill/>
            <a:miter lim="800000"/>
            <a:headEnd/>
            <a:tailEnd/>
          </a:ln>
          <a:effectLst/>
        </p:spPr>
        <p:txBody>
          <a:bodyPr wrap="none" anchor="ctr"/>
          <a:lstStyle/>
          <a:p>
            <a:endParaRPr lang="es-ES_tradnl"/>
          </a:p>
        </p:txBody>
      </p:sp>
      <p:sp>
        <p:nvSpPr>
          <p:cNvPr id="167970" name="Rectangle 34"/>
          <p:cNvSpPr>
            <a:spLocks noChangeArrowheads="1"/>
          </p:cNvSpPr>
          <p:nvPr/>
        </p:nvSpPr>
        <p:spPr bwMode="auto">
          <a:xfrm>
            <a:off x="914400" y="228600"/>
            <a:ext cx="6172200" cy="533400"/>
          </a:xfrm>
          <a:prstGeom prst="rect">
            <a:avLst/>
          </a:prstGeom>
          <a:noFill/>
          <a:ln w="9525">
            <a:noFill/>
            <a:miter lim="800000"/>
            <a:headEnd/>
            <a:tailEnd/>
          </a:ln>
          <a:effectLst/>
        </p:spPr>
        <p:txBody>
          <a:bodyPr anchor="ctr"/>
          <a:lstStyle/>
          <a:p>
            <a:pPr>
              <a:spcBef>
                <a:spcPct val="0"/>
              </a:spcBef>
              <a:buClrTx/>
              <a:buFontTx/>
              <a:buNone/>
            </a:pPr>
            <a:r>
              <a:rPr lang="en-US" sz="2600" dirty="0" err="1" smtClean="0">
                <a:solidFill>
                  <a:schemeClr val="accent2"/>
                </a:solidFill>
                <a:effectLst>
                  <a:outerShdw blurRad="38100" dist="38100" dir="2700000" algn="tl">
                    <a:srgbClr val="000000"/>
                  </a:outerShdw>
                </a:effectLst>
                <a:latin typeface="Arial Rounded MT Bold" pitchFamily="34" charset="0"/>
              </a:rPr>
              <a:t>Costeo</a:t>
            </a:r>
            <a:r>
              <a:rPr lang="en-US" sz="2600" dirty="0" smtClean="0">
                <a:solidFill>
                  <a:schemeClr val="accent2"/>
                </a:solidFill>
                <a:effectLst>
                  <a:outerShdw blurRad="38100" dist="38100" dir="2700000" algn="tl">
                    <a:srgbClr val="000000"/>
                  </a:outerShdw>
                </a:effectLst>
                <a:latin typeface="Arial Rounded MT Bold" pitchFamily="34" charset="0"/>
              </a:rPr>
              <a:t>: </a:t>
            </a:r>
            <a:r>
              <a:rPr lang="en-US" sz="2600" dirty="0" err="1" smtClean="0">
                <a:solidFill>
                  <a:schemeClr val="accent2"/>
                </a:solidFill>
                <a:effectLst>
                  <a:outerShdw blurRad="38100" dist="38100" dir="2700000" algn="tl">
                    <a:srgbClr val="000000"/>
                  </a:outerShdw>
                </a:effectLst>
                <a:latin typeface="Arial Rounded MT Bold" pitchFamily="34" charset="0"/>
              </a:rPr>
              <a:t>Rastreo</a:t>
            </a:r>
            <a:r>
              <a:rPr lang="en-US" sz="2600" dirty="0" smtClean="0">
                <a:solidFill>
                  <a:schemeClr val="accent2"/>
                </a:solidFill>
                <a:effectLst>
                  <a:outerShdw blurRad="38100" dist="38100" dir="2700000" algn="tl">
                    <a:srgbClr val="000000"/>
                  </a:outerShdw>
                </a:effectLst>
                <a:latin typeface="Arial Rounded MT Bold" pitchFamily="34" charset="0"/>
              </a:rPr>
              <a:t> </a:t>
            </a:r>
            <a:r>
              <a:rPr lang="en-US" sz="2600" dirty="0" err="1" smtClean="0">
                <a:solidFill>
                  <a:schemeClr val="accent2"/>
                </a:solidFill>
                <a:effectLst>
                  <a:outerShdw blurRad="38100" dist="38100" dir="2700000" algn="tl">
                    <a:srgbClr val="000000"/>
                  </a:outerShdw>
                </a:effectLst>
                <a:latin typeface="Arial Rounded MT Bold" pitchFamily="34" charset="0"/>
              </a:rPr>
              <a:t>Directo</a:t>
            </a:r>
            <a:r>
              <a:rPr lang="en-US" sz="2600" dirty="0" smtClean="0">
                <a:solidFill>
                  <a:schemeClr val="accent2"/>
                </a:solidFill>
                <a:effectLst>
                  <a:outerShdw blurRad="38100" dist="38100" dir="2700000" algn="tl">
                    <a:srgbClr val="000000"/>
                  </a:outerShdw>
                </a:effectLst>
                <a:latin typeface="Arial Rounded MT Bold" pitchFamily="34" charset="0"/>
              </a:rPr>
              <a:t>, </a:t>
            </a:r>
            <a:br>
              <a:rPr lang="en-US" sz="2600" dirty="0" smtClean="0">
                <a:solidFill>
                  <a:schemeClr val="accent2"/>
                </a:solidFill>
                <a:effectLst>
                  <a:outerShdw blurRad="38100" dist="38100" dir="2700000" algn="tl">
                    <a:srgbClr val="000000"/>
                  </a:outerShdw>
                </a:effectLst>
                <a:latin typeface="Arial Rounded MT Bold" pitchFamily="34" charset="0"/>
              </a:rPr>
            </a:br>
            <a:r>
              <a:rPr lang="en-US" sz="2600" dirty="0" err="1" smtClean="0">
                <a:solidFill>
                  <a:schemeClr val="accent2"/>
                </a:solidFill>
                <a:effectLst>
                  <a:outerShdw blurRad="38100" dist="38100" dir="2700000" algn="tl">
                    <a:srgbClr val="000000"/>
                  </a:outerShdw>
                </a:effectLst>
                <a:latin typeface="Arial Rounded MT Bold" pitchFamily="34" charset="0"/>
              </a:rPr>
              <a:t>Rastreo</a:t>
            </a:r>
            <a:r>
              <a:rPr lang="en-US" sz="2600" dirty="0" smtClean="0">
                <a:solidFill>
                  <a:schemeClr val="accent2"/>
                </a:solidFill>
                <a:effectLst>
                  <a:outerShdw blurRad="38100" dist="38100" dir="2700000" algn="tl">
                    <a:srgbClr val="000000"/>
                  </a:outerShdw>
                </a:effectLst>
                <a:latin typeface="Arial Rounded MT Bold" pitchFamily="34" charset="0"/>
              </a:rPr>
              <a:t> de </a:t>
            </a:r>
            <a:r>
              <a:rPr lang="en-US" sz="2600" dirty="0" err="1" smtClean="0">
                <a:solidFill>
                  <a:schemeClr val="accent2"/>
                </a:solidFill>
                <a:effectLst>
                  <a:outerShdw blurRad="38100" dist="38100" dir="2700000" algn="tl">
                    <a:srgbClr val="000000"/>
                  </a:outerShdw>
                </a:effectLst>
                <a:latin typeface="Arial Rounded MT Bold" pitchFamily="34" charset="0"/>
              </a:rPr>
              <a:t>Generador</a:t>
            </a:r>
            <a:r>
              <a:rPr lang="en-US" sz="2600" dirty="0" smtClean="0">
                <a:solidFill>
                  <a:schemeClr val="accent2"/>
                </a:solidFill>
                <a:effectLst>
                  <a:outerShdw blurRad="38100" dist="38100" dir="2700000" algn="tl">
                    <a:srgbClr val="000000"/>
                  </a:outerShdw>
                </a:effectLst>
                <a:latin typeface="Arial Rounded MT Bold" pitchFamily="34" charset="0"/>
              </a:rPr>
              <a:t> y </a:t>
            </a:r>
            <a:r>
              <a:rPr lang="en-US" sz="2600" dirty="0" err="1" smtClean="0">
                <a:solidFill>
                  <a:schemeClr val="accent2"/>
                </a:solidFill>
                <a:effectLst>
                  <a:outerShdw blurRad="38100" dist="38100" dir="2700000" algn="tl">
                    <a:srgbClr val="000000"/>
                  </a:outerShdw>
                </a:effectLst>
                <a:latin typeface="Arial Rounded MT Bold" pitchFamily="34" charset="0"/>
              </a:rPr>
              <a:t>Distribución</a:t>
            </a:r>
            <a:endParaRPr lang="es-ES" sz="2600" dirty="0" smtClean="0">
              <a:solidFill>
                <a:schemeClr val="accent2"/>
              </a:solidFill>
              <a:effectLst>
                <a:outerShdw blurRad="38100" dist="38100" dir="2700000" algn="tl">
                  <a:srgbClr val="000000"/>
                </a:outerShdw>
              </a:effectLst>
              <a:latin typeface="Arial Rounded MT Bold" pitchFamily="34" charset="0"/>
            </a:endParaRPr>
          </a:p>
        </p:txBody>
      </p:sp>
      <p:pic>
        <p:nvPicPr>
          <p:cNvPr id="251906" name="Picture 2"/>
          <p:cNvPicPr>
            <a:picLocks noChangeAspect="1" noChangeArrowheads="1"/>
          </p:cNvPicPr>
          <p:nvPr/>
        </p:nvPicPr>
        <p:blipFill>
          <a:blip r:embed="rId3" cstate="print"/>
          <a:srcRect/>
          <a:stretch>
            <a:fillRect/>
          </a:stretch>
        </p:blipFill>
        <p:spPr bwMode="auto">
          <a:xfrm>
            <a:off x="1219200" y="1219200"/>
            <a:ext cx="6973587" cy="482050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914400" y="0"/>
            <a:ext cx="6477000" cy="914400"/>
          </a:xfrm>
          <a:noFill/>
          <a:ln/>
        </p:spPr>
        <p:txBody>
          <a:bodyPr/>
          <a:lstStyle/>
          <a:p>
            <a:r>
              <a:rPr lang="en-US" sz="2600" dirty="0" err="1" smtClean="0">
                <a:solidFill>
                  <a:schemeClr val="accent2"/>
                </a:solidFill>
                <a:effectLst>
                  <a:outerShdw blurRad="38100" dist="38100" dir="2700000" algn="tl">
                    <a:srgbClr val="000000"/>
                  </a:outerShdw>
                </a:effectLst>
                <a:latin typeface="Arial Rounded MT Bold" pitchFamily="34" charset="0"/>
              </a:rPr>
              <a:t>Costeo</a:t>
            </a:r>
            <a:r>
              <a:rPr lang="en-US" sz="2600" dirty="0" smtClean="0">
                <a:solidFill>
                  <a:schemeClr val="accent2"/>
                </a:solidFill>
                <a:effectLst>
                  <a:outerShdw blurRad="38100" dist="38100" dir="2700000" algn="tl">
                    <a:srgbClr val="000000"/>
                  </a:outerShdw>
                </a:effectLst>
                <a:latin typeface="Arial Rounded MT Bold" pitchFamily="34" charset="0"/>
              </a:rPr>
              <a:t>: </a:t>
            </a:r>
            <a:r>
              <a:rPr lang="en-US" sz="2600" dirty="0" err="1" smtClean="0">
                <a:solidFill>
                  <a:schemeClr val="accent2"/>
                </a:solidFill>
                <a:effectLst>
                  <a:outerShdw blurRad="38100" dist="38100" dir="2700000" algn="tl">
                    <a:srgbClr val="000000"/>
                  </a:outerShdw>
                </a:effectLst>
                <a:latin typeface="Arial Rounded MT Bold" pitchFamily="34" charset="0"/>
              </a:rPr>
              <a:t>Rastreo</a:t>
            </a:r>
            <a:r>
              <a:rPr lang="en-US" sz="2600" dirty="0" smtClean="0">
                <a:solidFill>
                  <a:schemeClr val="accent2"/>
                </a:solidFill>
                <a:effectLst>
                  <a:outerShdw blurRad="38100" dist="38100" dir="2700000" algn="tl">
                    <a:srgbClr val="000000"/>
                  </a:outerShdw>
                </a:effectLst>
                <a:latin typeface="Arial Rounded MT Bold" pitchFamily="34" charset="0"/>
              </a:rPr>
              <a:t> </a:t>
            </a:r>
            <a:r>
              <a:rPr lang="en-US" sz="2600" dirty="0" err="1" smtClean="0">
                <a:solidFill>
                  <a:schemeClr val="accent2"/>
                </a:solidFill>
                <a:effectLst>
                  <a:outerShdw blurRad="38100" dist="38100" dir="2700000" algn="tl">
                    <a:srgbClr val="000000"/>
                  </a:outerShdw>
                </a:effectLst>
                <a:latin typeface="Arial Rounded MT Bold" pitchFamily="34" charset="0"/>
              </a:rPr>
              <a:t>Directo</a:t>
            </a:r>
            <a:r>
              <a:rPr lang="en-US" sz="2600" dirty="0" smtClean="0">
                <a:solidFill>
                  <a:schemeClr val="accent2"/>
                </a:solidFill>
                <a:effectLst>
                  <a:outerShdw blurRad="38100" dist="38100" dir="2700000" algn="tl">
                    <a:srgbClr val="000000"/>
                  </a:outerShdw>
                </a:effectLst>
                <a:latin typeface="Arial Rounded MT Bold" pitchFamily="34" charset="0"/>
              </a:rPr>
              <a:t>, </a:t>
            </a:r>
            <a:br>
              <a:rPr lang="en-US" sz="2600" dirty="0" smtClean="0">
                <a:solidFill>
                  <a:schemeClr val="accent2"/>
                </a:solidFill>
                <a:effectLst>
                  <a:outerShdw blurRad="38100" dist="38100" dir="2700000" algn="tl">
                    <a:srgbClr val="000000"/>
                  </a:outerShdw>
                </a:effectLst>
                <a:latin typeface="Arial Rounded MT Bold" pitchFamily="34" charset="0"/>
              </a:rPr>
            </a:br>
            <a:r>
              <a:rPr lang="en-US" sz="2600" dirty="0" err="1" smtClean="0">
                <a:solidFill>
                  <a:schemeClr val="accent2"/>
                </a:solidFill>
                <a:effectLst>
                  <a:outerShdw blurRad="38100" dist="38100" dir="2700000" algn="tl">
                    <a:srgbClr val="000000"/>
                  </a:outerShdw>
                </a:effectLst>
                <a:latin typeface="Arial Rounded MT Bold" pitchFamily="34" charset="0"/>
              </a:rPr>
              <a:t>Rastreo</a:t>
            </a:r>
            <a:r>
              <a:rPr lang="en-US" sz="2600" dirty="0" smtClean="0">
                <a:solidFill>
                  <a:schemeClr val="accent2"/>
                </a:solidFill>
                <a:effectLst>
                  <a:outerShdw blurRad="38100" dist="38100" dir="2700000" algn="tl">
                    <a:srgbClr val="000000"/>
                  </a:outerShdw>
                </a:effectLst>
                <a:latin typeface="Arial Rounded MT Bold" pitchFamily="34" charset="0"/>
              </a:rPr>
              <a:t> de </a:t>
            </a:r>
            <a:r>
              <a:rPr lang="en-US" sz="2600" dirty="0" err="1" smtClean="0">
                <a:solidFill>
                  <a:schemeClr val="accent2"/>
                </a:solidFill>
                <a:effectLst>
                  <a:outerShdw blurRad="38100" dist="38100" dir="2700000" algn="tl">
                    <a:srgbClr val="000000"/>
                  </a:outerShdw>
                </a:effectLst>
                <a:latin typeface="Arial Rounded MT Bold" pitchFamily="34" charset="0"/>
              </a:rPr>
              <a:t>Generador</a:t>
            </a:r>
            <a:r>
              <a:rPr lang="en-US" sz="2600" dirty="0" smtClean="0">
                <a:solidFill>
                  <a:schemeClr val="accent2"/>
                </a:solidFill>
                <a:effectLst>
                  <a:outerShdw blurRad="38100" dist="38100" dir="2700000" algn="tl">
                    <a:srgbClr val="000000"/>
                  </a:outerShdw>
                </a:effectLst>
                <a:latin typeface="Arial Rounded MT Bold" pitchFamily="34" charset="0"/>
              </a:rPr>
              <a:t> y </a:t>
            </a:r>
            <a:r>
              <a:rPr lang="en-US" sz="2600" dirty="0" err="1" smtClean="0">
                <a:solidFill>
                  <a:schemeClr val="accent2"/>
                </a:solidFill>
                <a:effectLst>
                  <a:outerShdw blurRad="38100" dist="38100" dir="2700000" algn="tl">
                    <a:srgbClr val="000000"/>
                  </a:outerShdw>
                </a:effectLst>
                <a:latin typeface="Arial Rounded MT Bold" pitchFamily="34" charset="0"/>
              </a:rPr>
              <a:t>Distribución</a:t>
            </a:r>
            <a:endParaRPr lang="en-US" sz="2600" dirty="0">
              <a:solidFill>
                <a:schemeClr val="accent2"/>
              </a:solidFill>
              <a:effectLst>
                <a:outerShdw blurRad="38100" dist="38100" dir="2700000" algn="tl">
                  <a:srgbClr val="000000"/>
                </a:outerShdw>
              </a:effectLst>
              <a:latin typeface="Arial Rounded MT Bold" pitchFamily="34" charset="0"/>
            </a:endParaRPr>
          </a:p>
        </p:txBody>
      </p:sp>
      <p:sp>
        <p:nvSpPr>
          <p:cNvPr id="117763" name="AutoShape 3"/>
          <p:cNvSpPr>
            <a:spLocks noChangeArrowheads="1"/>
          </p:cNvSpPr>
          <p:nvPr/>
        </p:nvSpPr>
        <p:spPr bwMode="auto">
          <a:xfrm rot="6352167">
            <a:off x="7756524" y="30163"/>
            <a:ext cx="990601"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2700">
            <a:noFill/>
            <a:miter lim="800000"/>
            <a:headEnd/>
            <a:tailEnd/>
          </a:ln>
          <a:effectLst/>
        </p:spPr>
        <p:txBody>
          <a:bodyPr wrap="none" anchor="ctr"/>
          <a:lstStyle/>
          <a:p>
            <a:endParaRPr lang="es-AR"/>
          </a:p>
        </p:txBody>
      </p:sp>
      <p:sp>
        <p:nvSpPr>
          <p:cNvPr id="117766" name="Rectangle 6"/>
          <p:cNvSpPr>
            <a:spLocks noGrp="1" noChangeArrowheads="1"/>
          </p:cNvSpPr>
          <p:nvPr>
            <p:ph type="body" idx="1"/>
          </p:nvPr>
        </p:nvSpPr>
        <p:spPr>
          <a:xfrm>
            <a:off x="914400" y="1219200"/>
            <a:ext cx="7848600" cy="4953000"/>
          </a:xfrm>
          <a:noFill/>
          <a:ln/>
        </p:spPr>
        <p:txBody>
          <a:bodyPr lIns="90488" tIns="44450" rIns="90488" bIns="44450"/>
          <a:lstStyle/>
          <a:p>
            <a:pPr marL="400050" indent="-400050">
              <a:buSzTx/>
              <a:buFont typeface="Wingdings" pitchFamily="2" charset="2"/>
              <a:buNone/>
            </a:pPr>
            <a:r>
              <a:rPr lang="en-US" sz="2200" dirty="0"/>
              <a:t> </a:t>
            </a:r>
            <a:r>
              <a:rPr lang="en-US" sz="2400" b="1" i="1" dirty="0" err="1" smtClean="0"/>
              <a:t>Rastreabilidad</a:t>
            </a:r>
            <a:r>
              <a:rPr lang="en-US" sz="2400" dirty="0" smtClean="0"/>
              <a:t> </a:t>
            </a:r>
            <a:r>
              <a:rPr lang="en-US" sz="2400" dirty="0" err="1" smtClean="0"/>
              <a:t>significa</a:t>
            </a:r>
            <a:r>
              <a:rPr lang="en-US" sz="2400" dirty="0" smtClean="0"/>
              <a:t> </a:t>
            </a:r>
            <a:r>
              <a:rPr lang="en-US" sz="2400" dirty="0" err="1" smtClean="0"/>
              <a:t>que</a:t>
            </a:r>
            <a:r>
              <a:rPr lang="en-US" sz="2400" dirty="0" smtClean="0"/>
              <a:t> los </a:t>
            </a:r>
            <a:r>
              <a:rPr lang="en-US" sz="2400" dirty="0" err="1" smtClean="0"/>
              <a:t>costos</a:t>
            </a:r>
            <a:r>
              <a:rPr lang="en-US" sz="2400" dirty="0" smtClean="0"/>
              <a:t> </a:t>
            </a:r>
            <a:r>
              <a:rPr lang="en-US" sz="2400" dirty="0" err="1" smtClean="0"/>
              <a:t>pueden</a:t>
            </a:r>
            <a:r>
              <a:rPr lang="en-US" sz="2400" dirty="0" smtClean="0"/>
              <a:t> ser </a:t>
            </a:r>
            <a:r>
              <a:rPr lang="en-US" sz="2400" dirty="0" err="1" smtClean="0"/>
              <a:t>asigados</a:t>
            </a:r>
            <a:r>
              <a:rPr lang="en-US" sz="2400" dirty="0" smtClean="0"/>
              <a:t> </a:t>
            </a:r>
            <a:r>
              <a:rPr lang="en-US" sz="2400" dirty="0" err="1" smtClean="0"/>
              <a:t>fácil</a:t>
            </a:r>
            <a:r>
              <a:rPr lang="en-US" sz="2400" dirty="0" smtClean="0"/>
              <a:t> y </a:t>
            </a:r>
            <a:r>
              <a:rPr lang="en-US" sz="2400" dirty="0" err="1" smtClean="0"/>
              <a:t>exactamente</a:t>
            </a:r>
            <a:r>
              <a:rPr lang="en-US" sz="2400" dirty="0" smtClean="0"/>
              <a:t> </a:t>
            </a:r>
            <a:r>
              <a:rPr lang="en-US" sz="2400" dirty="0" err="1" smtClean="0"/>
              <a:t>usando</a:t>
            </a:r>
            <a:r>
              <a:rPr lang="en-US" sz="2400" dirty="0" smtClean="0"/>
              <a:t> </a:t>
            </a:r>
            <a:r>
              <a:rPr lang="en-US" sz="2400" dirty="0" err="1" smtClean="0"/>
              <a:t>una</a:t>
            </a:r>
            <a:r>
              <a:rPr lang="en-US" sz="2400" dirty="0" smtClean="0"/>
              <a:t> </a:t>
            </a:r>
            <a:r>
              <a:rPr lang="en-US" sz="2400" dirty="0" err="1" smtClean="0"/>
              <a:t>relación</a:t>
            </a:r>
            <a:r>
              <a:rPr lang="en-US" sz="2400" dirty="0" smtClean="0"/>
              <a:t> causal</a:t>
            </a:r>
          </a:p>
          <a:p>
            <a:pPr marL="400050" indent="-400050">
              <a:buSzTx/>
              <a:buFont typeface="Wingdings" pitchFamily="2" charset="2"/>
              <a:buNone/>
            </a:pPr>
            <a:endParaRPr lang="en-US" sz="2400" dirty="0" smtClean="0"/>
          </a:p>
          <a:p>
            <a:pPr marL="400050" indent="-400050">
              <a:buSzTx/>
              <a:buFont typeface="Wingdings" pitchFamily="2" charset="2"/>
              <a:buNone/>
            </a:pPr>
            <a:r>
              <a:rPr lang="en-US" sz="2400" dirty="0" err="1" smtClean="0"/>
              <a:t>Metodos</a:t>
            </a:r>
            <a:r>
              <a:rPr lang="en-US" sz="2400" dirty="0" smtClean="0"/>
              <a:t> de </a:t>
            </a:r>
            <a:r>
              <a:rPr lang="en-US" sz="2400" dirty="0" err="1" smtClean="0"/>
              <a:t>rastreo</a:t>
            </a:r>
            <a:r>
              <a:rPr lang="en-US" sz="2400" dirty="0" smtClean="0"/>
              <a:t>:</a:t>
            </a:r>
            <a:endParaRPr lang="en-US" sz="2400" dirty="0"/>
          </a:p>
          <a:p>
            <a:pPr marL="400050" indent="-400050">
              <a:buSzTx/>
              <a:buFont typeface="Wingdings" pitchFamily="2" charset="2"/>
              <a:buAutoNum type="arabicPeriod"/>
            </a:pPr>
            <a:r>
              <a:rPr lang="en-US" sz="2400" b="1" dirty="0" err="1" smtClean="0"/>
              <a:t>Rastreo</a:t>
            </a:r>
            <a:r>
              <a:rPr lang="en-US" sz="2400" b="1" dirty="0" smtClean="0"/>
              <a:t> </a:t>
            </a:r>
            <a:r>
              <a:rPr lang="en-US" sz="2400" b="1" dirty="0" err="1" smtClean="0"/>
              <a:t>Directo</a:t>
            </a:r>
            <a:r>
              <a:rPr lang="en-US" sz="2400" dirty="0" smtClean="0"/>
              <a:t>: la </a:t>
            </a:r>
            <a:r>
              <a:rPr lang="en-US" sz="2400" dirty="0" err="1" smtClean="0"/>
              <a:t>identificación</a:t>
            </a:r>
            <a:r>
              <a:rPr lang="en-US" sz="2400" dirty="0" smtClean="0"/>
              <a:t> </a:t>
            </a:r>
            <a:r>
              <a:rPr lang="es-AR" sz="2400" dirty="0" smtClean="0"/>
              <a:t>La identificación de los costos se logra con mayor frecuencia por medio de la observación física</a:t>
            </a:r>
            <a:r>
              <a:rPr lang="en-US" sz="2400" dirty="0" smtClean="0"/>
              <a:t>.</a:t>
            </a:r>
            <a:endParaRPr lang="en-US" sz="2400" dirty="0"/>
          </a:p>
          <a:p>
            <a:pPr marL="400050" indent="-400050">
              <a:buSzTx/>
              <a:buFont typeface="Wingdings" pitchFamily="2" charset="2"/>
              <a:buAutoNum type="arabicPeriod"/>
            </a:pPr>
            <a:r>
              <a:rPr lang="en-US" sz="2400" b="1" dirty="0" err="1" smtClean="0"/>
              <a:t>Rastreo</a:t>
            </a:r>
            <a:r>
              <a:rPr lang="en-US" sz="2400" b="1" dirty="0" smtClean="0"/>
              <a:t> de </a:t>
            </a:r>
            <a:r>
              <a:rPr lang="en-US" sz="2400" b="1" dirty="0" err="1" smtClean="0"/>
              <a:t>Generador</a:t>
            </a:r>
            <a:r>
              <a:rPr lang="en-US" sz="2400" dirty="0" smtClean="0"/>
              <a:t>: </a:t>
            </a:r>
            <a:r>
              <a:rPr lang="es-AR" sz="2400" dirty="0" smtClean="0"/>
              <a:t>Los generadores son factores que ocasionan cambios en el consumo de recursos,  actividades. Implica el uso de generadores para asignar costos a los objetos de costo</a:t>
            </a:r>
            <a:endParaRPr lang="en-US" sz="24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65" name="AutoShape 29"/>
          <p:cNvSpPr>
            <a:spLocks noChangeArrowheads="1"/>
          </p:cNvSpPr>
          <p:nvPr/>
        </p:nvSpPr>
        <p:spPr bwMode="auto">
          <a:xfrm rot="6352167">
            <a:off x="7756525" y="30163"/>
            <a:ext cx="990601"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12700">
            <a:noFill/>
            <a:miter lim="800000"/>
            <a:headEnd/>
            <a:tailEnd/>
          </a:ln>
          <a:effectLst/>
        </p:spPr>
        <p:txBody>
          <a:bodyPr wrap="none" anchor="ctr"/>
          <a:lstStyle/>
          <a:p>
            <a:endParaRPr lang="es-ES_tradnl"/>
          </a:p>
        </p:txBody>
      </p:sp>
      <p:sp>
        <p:nvSpPr>
          <p:cNvPr id="167970" name="Rectangle 34"/>
          <p:cNvSpPr>
            <a:spLocks noChangeArrowheads="1"/>
          </p:cNvSpPr>
          <p:nvPr/>
        </p:nvSpPr>
        <p:spPr bwMode="auto">
          <a:xfrm>
            <a:off x="914400" y="228600"/>
            <a:ext cx="5867400" cy="533400"/>
          </a:xfrm>
          <a:prstGeom prst="rect">
            <a:avLst/>
          </a:prstGeom>
          <a:noFill/>
          <a:ln w="9525">
            <a:noFill/>
            <a:miter lim="800000"/>
            <a:headEnd/>
            <a:tailEnd/>
          </a:ln>
          <a:effectLst/>
        </p:spPr>
        <p:txBody>
          <a:bodyPr anchor="ctr"/>
          <a:lstStyle/>
          <a:p>
            <a:pPr>
              <a:spcBef>
                <a:spcPct val="0"/>
              </a:spcBef>
              <a:buClrTx/>
              <a:buFontTx/>
              <a:buNone/>
            </a:pPr>
            <a:r>
              <a:rPr lang="es-ES" sz="3000" smtClean="0">
                <a:solidFill>
                  <a:schemeClr val="accent2"/>
                </a:solidFill>
                <a:effectLst>
                  <a:outerShdw blurRad="38100" dist="38100" dir="2700000" algn="tl">
                    <a:srgbClr val="000000"/>
                  </a:outerShdw>
                </a:effectLst>
                <a:latin typeface="Arial Rounded MT Bold" pitchFamily="34" charset="0"/>
              </a:rPr>
              <a:t>Costeo de Productos a Nivel de Unidad</a:t>
            </a:r>
          </a:p>
        </p:txBody>
      </p:sp>
      <p:graphicFrame>
        <p:nvGraphicFramePr>
          <p:cNvPr id="10" name="9 Diagrama"/>
          <p:cNvGraphicFramePr/>
          <p:nvPr/>
        </p:nvGraphicFramePr>
        <p:xfrm>
          <a:off x="1676400" y="1676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subTitle" idx="1"/>
          </p:nvPr>
        </p:nvSpPr>
        <p:spPr>
          <a:noFill/>
        </p:spPr>
        <p:txBody>
          <a:bodyPr anchor="ctr" anchorCtr="1"/>
          <a:lstStyle/>
          <a:p>
            <a:r>
              <a:rPr lang="en-US" sz="4000" b="1">
                <a:solidFill>
                  <a:schemeClr val="accent1"/>
                </a:solidFill>
                <a:effectLst>
                  <a:outerShdw blurRad="38100" dist="38100" dir="2700000" algn="tl">
                    <a:srgbClr val="000000"/>
                  </a:outerShdw>
                </a:effectLst>
                <a:latin typeface="Times New Roman" charset="0"/>
              </a:rPr>
              <a:t>  </a:t>
            </a:r>
          </a:p>
        </p:txBody>
      </p:sp>
      <p:sp>
        <p:nvSpPr>
          <p:cNvPr id="63491" name="Text Box 3"/>
          <p:cNvSpPr txBox="1">
            <a:spLocks noGrp="1" noChangeArrowheads="1"/>
          </p:cNvSpPr>
          <p:nvPr>
            <p:ph type="ctrTitle"/>
          </p:nvPr>
        </p:nvSpPr>
        <p:spPr>
          <a:xfrm>
            <a:off x="914400" y="2438400"/>
            <a:ext cx="7086600" cy="2362200"/>
          </a:xfrm>
          <a:noFill/>
          <a:ln/>
        </p:spPr>
        <p:txBody>
          <a:bodyPr anchorCtr="1"/>
          <a:lstStyle/>
          <a:p>
            <a:pPr algn="ctr" eaLnBrk="0" hangingPunct="0">
              <a:spcBef>
                <a:spcPct val="50000"/>
              </a:spcBef>
            </a:pPr>
            <a:r>
              <a:rPr lang="es-AR" sz="3800" dirty="0" smtClean="0">
                <a:solidFill>
                  <a:schemeClr val="accent2"/>
                </a:solidFill>
                <a:effectLst>
                  <a:outerShdw blurRad="38100" dist="38100" dir="2700000" algn="tl">
                    <a:srgbClr val="000000"/>
                  </a:outerShdw>
                </a:effectLst>
                <a:latin typeface="Arial Rounded MT Bold" pitchFamily="34" charset="0"/>
              </a:rPr>
              <a:t>Sistemas de administración de costos basados en funciones y basados en actividades</a:t>
            </a:r>
            <a:endParaRPr lang="es-ES" sz="3800" dirty="0">
              <a:solidFill>
                <a:schemeClr val="accent2"/>
              </a:solidFill>
              <a:effectLst>
                <a:outerShdw blurRad="38100" dist="38100" dir="2700000" algn="tl">
                  <a:srgbClr val="000000"/>
                </a:outerShdw>
              </a:effectLst>
              <a:latin typeface="Arial Rounded MT Bold"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ayers">
  <a:themeElements>
    <a:clrScheme name="Layers 15">
      <a:dk1>
        <a:srgbClr val="000000"/>
      </a:dk1>
      <a:lt1>
        <a:srgbClr val="FEF6E2"/>
      </a:lt1>
      <a:dk2>
        <a:srgbClr val="330033"/>
      </a:dk2>
      <a:lt2>
        <a:srgbClr val="330033"/>
      </a:lt2>
      <a:accent1>
        <a:srgbClr val="E3D177"/>
      </a:accent1>
      <a:accent2>
        <a:srgbClr val="993300"/>
      </a:accent2>
      <a:accent3>
        <a:srgbClr val="FEFAEE"/>
      </a:accent3>
      <a:accent4>
        <a:srgbClr val="000000"/>
      </a:accent4>
      <a:accent5>
        <a:srgbClr val="EFE5BD"/>
      </a:accent5>
      <a:accent6>
        <a:srgbClr val="8A2D00"/>
      </a:accent6>
      <a:hlink>
        <a:srgbClr val="990033"/>
      </a:hlink>
      <a:folHlink>
        <a:srgbClr val="993300"/>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50000"/>
          </a:spcBef>
          <a:spcAft>
            <a:spcPct val="0"/>
          </a:spcAft>
          <a:buClr>
            <a:schemeClr val="accent2"/>
          </a:buClr>
          <a:buSzTx/>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50000"/>
          </a:spcBef>
          <a:spcAft>
            <a:spcPct val="0"/>
          </a:spcAft>
          <a:buClr>
            <a:schemeClr val="accent2"/>
          </a:buClr>
          <a:buSzTx/>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Layers 11">
        <a:dk1>
          <a:srgbClr val="000000"/>
        </a:dk1>
        <a:lt1>
          <a:srgbClr val="FEF6E2"/>
        </a:lt1>
        <a:dk2>
          <a:srgbClr val="330033"/>
        </a:dk2>
        <a:lt2>
          <a:srgbClr val="330033"/>
        </a:lt2>
        <a:accent1>
          <a:srgbClr val="E8D15E"/>
        </a:accent1>
        <a:accent2>
          <a:srgbClr val="993300"/>
        </a:accent2>
        <a:accent3>
          <a:srgbClr val="FEFAEE"/>
        </a:accent3>
        <a:accent4>
          <a:srgbClr val="000000"/>
        </a:accent4>
        <a:accent5>
          <a:srgbClr val="F2E5B6"/>
        </a:accent5>
        <a:accent6>
          <a:srgbClr val="8A2D00"/>
        </a:accent6>
        <a:hlink>
          <a:srgbClr val="990033"/>
        </a:hlink>
        <a:folHlink>
          <a:srgbClr val="993300"/>
        </a:folHlink>
      </a:clrScheme>
      <a:clrMap bg1="lt1" tx1="dk1" bg2="lt2" tx2="dk2" accent1="accent1" accent2="accent2" accent3="accent3" accent4="accent4" accent5="accent5" accent6="accent6" hlink="hlink" folHlink="folHlink"/>
    </a:extraClrScheme>
    <a:extraClrScheme>
      <a:clrScheme name="Layers 12">
        <a:dk1>
          <a:srgbClr val="000000"/>
        </a:dk1>
        <a:lt1>
          <a:srgbClr val="FEF6E2"/>
        </a:lt1>
        <a:dk2>
          <a:srgbClr val="330033"/>
        </a:dk2>
        <a:lt2>
          <a:srgbClr val="330033"/>
        </a:lt2>
        <a:accent1>
          <a:srgbClr val="E3CE77"/>
        </a:accent1>
        <a:accent2>
          <a:srgbClr val="993300"/>
        </a:accent2>
        <a:accent3>
          <a:srgbClr val="FEFAEE"/>
        </a:accent3>
        <a:accent4>
          <a:srgbClr val="000000"/>
        </a:accent4>
        <a:accent5>
          <a:srgbClr val="EFE3BD"/>
        </a:accent5>
        <a:accent6>
          <a:srgbClr val="8A2D00"/>
        </a:accent6>
        <a:hlink>
          <a:srgbClr val="990033"/>
        </a:hlink>
        <a:folHlink>
          <a:srgbClr val="993300"/>
        </a:folHlink>
      </a:clrScheme>
      <a:clrMap bg1="lt1" tx1="dk1" bg2="lt2" tx2="dk2" accent1="accent1" accent2="accent2" accent3="accent3" accent4="accent4" accent5="accent5" accent6="accent6" hlink="hlink" folHlink="folHlink"/>
    </a:extraClrScheme>
    <a:extraClrScheme>
      <a:clrScheme name="Layers 13">
        <a:dk1>
          <a:srgbClr val="000000"/>
        </a:dk1>
        <a:lt1>
          <a:srgbClr val="FEF6E2"/>
        </a:lt1>
        <a:dk2>
          <a:srgbClr val="330033"/>
        </a:dk2>
        <a:lt2>
          <a:srgbClr val="330033"/>
        </a:lt2>
        <a:accent1>
          <a:srgbClr val="E7C973"/>
        </a:accent1>
        <a:accent2>
          <a:srgbClr val="993300"/>
        </a:accent2>
        <a:accent3>
          <a:srgbClr val="FEFAEE"/>
        </a:accent3>
        <a:accent4>
          <a:srgbClr val="000000"/>
        </a:accent4>
        <a:accent5>
          <a:srgbClr val="F1E1BC"/>
        </a:accent5>
        <a:accent6>
          <a:srgbClr val="8A2D00"/>
        </a:accent6>
        <a:hlink>
          <a:srgbClr val="990033"/>
        </a:hlink>
        <a:folHlink>
          <a:srgbClr val="993300"/>
        </a:folHlink>
      </a:clrScheme>
      <a:clrMap bg1="lt1" tx1="dk1" bg2="lt2" tx2="dk2" accent1="accent1" accent2="accent2" accent3="accent3" accent4="accent4" accent5="accent5" accent6="accent6" hlink="hlink" folHlink="folHlink"/>
    </a:extraClrScheme>
    <a:extraClrScheme>
      <a:clrScheme name="Layers 14">
        <a:dk1>
          <a:srgbClr val="000000"/>
        </a:dk1>
        <a:lt1>
          <a:srgbClr val="FEF6E2"/>
        </a:lt1>
        <a:dk2>
          <a:srgbClr val="330033"/>
        </a:dk2>
        <a:lt2>
          <a:srgbClr val="330033"/>
        </a:lt2>
        <a:accent1>
          <a:srgbClr val="E6D374"/>
        </a:accent1>
        <a:accent2>
          <a:srgbClr val="993300"/>
        </a:accent2>
        <a:accent3>
          <a:srgbClr val="FEFAEE"/>
        </a:accent3>
        <a:accent4>
          <a:srgbClr val="000000"/>
        </a:accent4>
        <a:accent5>
          <a:srgbClr val="F0E6BC"/>
        </a:accent5>
        <a:accent6>
          <a:srgbClr val="8A2D00"/>
        </a:accent6>
        <a:hlink>
          <a:srgbClr val="990033"/>
        </a:hlink>
        <a:folHlink>
          <a:srgbClr val="993300"/>
        </a:folHlink>
      </a:clrScheme>
      <a:clrMap bg1="lt1" tx1="dk1" bg2="lt2" tx2="dk2" accent1="accent1" accent2="accent2" accent3="accent3" accent4="accent4" accent5="accent5" accent6="accent6" hlink="hlink" folHlink="folHlink"/>
    </a:extraClrScheme>
    <a:extraClrScheme>
      <a:clrScheme name="Layers 15">
        <a:dk1>
          <a:srgbClr val="000000"/>
        </a:dk1>
        <a:lt1>
          <a:srgbClr val="FEF6E2"/>
        </a:lt1>
        <a:dk2>
          <a:srgbClr val="330033"/>
        </a:dk2>
        <a:lt2>
          <a:srgbClr val="330033"/>
        </a:lt2>
        <a:accent1>
          <a:srgbClr val="E3D177"/>
        </a:accent1>
        <a:accent2>
          <a:srgbClr val="993300"/>
        </a:accent2>
        <a:accent3>
          <a:srgbClr val="FEFAEE"/>
        </a:accent3>
        <a:accent4>
          <a:srgbClr val="000000"/>
        </a:accent4>
        <a:accent5>
          <a:srgbClr val="EFE5BD"/>
        </a:accent5>
        <a:accent6>
          <a:srgbClr val="8A2D00"/>
        </a:accent6>
        <a:hlink>
          <a:srgbClr val="9900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5158</TotalTime>
  <Words>1170</Words>
  <Application>Microsoft Office PowerPoint</Application>
  <PresentationFormat>Presentación en pantalla (4:3)</PresentationFormat>
  <Paragraphs>226</Paragraphs>
  <Slides>44</Slides>
  <Notes>10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46" baseType="lpstr">
      <vt:lpstr>Layers</vt:lpstr>
      <vt:lpstr>Worksheet</vt:lpstr>
      <vt:lpstr>Administración de Costos </vt:lpstr>
      <vt:lpstr>Ing. Germán Voloschin  germanvoloschin@yahoo.com </vt:lpstr>
      <vt:lpstr>e-mail de cátedra finanzasunc@gmail.com</vt:lpstr>
      <vt:lpstr>Costeo: Rastreo Directo,  Rastreo de Generador y Distribución</vt:lpstr>
      <vt:lpstr>Costeo: Rastreo Directo,  Rastreo de Generador y Distribución</vt:lpstr>
      <vt:lpstr>Diapositiva 6</vt:lpstr>
      <vt:lpstr>Costeo: Rastreo Directo,  Rastreo de Generador y Distribución</vt:lpstr>
      <vt:lpstr>Diapositiva 8</vt:lpstr>
      <vt:lpstr>Sistemas de administración de costos basados en funciones y basados en actividades</vt:lpstr>
      <vt:lpstr>Diapositiva 10</vt:lpstr>
      <vt:lpstr>Diapositiva 11</vt:lpstr>
      <vt:lpstr>Diapositiva 12</vt:lpstr>
      <vt:lpstr>Asignación de CIF: Tasa Generales</vt:lpstr>
      <vt:lpstr>Costeo Indirecto por Unidad</vt:lpstr>
      <vt:lpstr>Variación de Indirectos</vt:lpstr>
      <vt:lpstr>Asignación de CIF: Tasas Departamentales</vt:lpstr>
      <vt:lpstr>Costeo Indirecto por Unidad</vt:lpstr>
      <vt:lpstr>Limitaciones de tasas generales y departamentales</vt:lpstr>
      <vt:lpstr>Diapositiva 19</vt:lpstr>
      <vt:lpstr>Limitaciones de tasas generales y departamentales</vt:lpstr>
      <vt:lpstr>Limitaciones de tasas generales y departamentales</vt:lpstr>
      <vt:lpstr>Limitaciones de tasas generales y departamentales</vt:lpstr>
      <vt:lpstr>Limitaciones de tasas generales y departamentales</vt:lpstr>
      <vt:lpstr>Limitaciones de tasas generales y departamentales</vt:lpstr>
      <vt:lpstr>Limitaciones de tasas generales y departamentales</vt:lpstr>
      <vt:lpstr>Diapositiva 26</vt:lpstr>
      <vt:lpstr>ABC – Costos Basados en Actividades</vt:lpstr>
      <vt:lpstr>Diapositiva 28</vt:lpstr>
      <vt:lpstr>Diapositiva 29</vt:lpstr>
      <vt:lpstr>Diapositiva 30</vt:lpstr>
      <vt:lpstr>Diapositiva 31</vt:lpstr>
      <vt:lpstr>Limitaciones de tasas generales y departamentales</vt:lpstr>
      <vt:lpstr>Limitaciones de tasas generales y departamentales</vt:lpstr>
      <vt:lpstr>Limitaciones de tasas generales y departamentales</vt:lpstr>
      <vt:lpstr>Limitaciones de tasas generales y departamentales</vt:lpstr>
      <vt:lpstr>Limitaciones de tasas generales y departamentales</vt:lpstr>
      <vt:lpstr>Limitaciones de tasas generales y departamentales</vt:lpstr>
      <vt:lpstr>Diapositiva 38</vt:lpstr>
      <vt:lpstr>Diapositiva 39</vt:lpstr>
      <vt:lpstr>Diapositiva 40</vt:lpstr>
      <vt:lpstr>Diapositiva 41</vt:lpstr>
      <vt:lpstr>Diapositiva 42</vt:lpstr>
      <vt:lpstr>Diapositiva 43</vt:lpstr>
      <vt:lpstr>Diapositiva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Peggy Hussey</dc:creator>
  <cp:lastModifiedBy>German V</cp:lastModifiedBy>
  <cp:revision>207</cp:revision>
  <dcterms:created xsi:type="dcterms:W3CDTF">2004-12-12T20:30:13Z</dcterms:created>
  <dcterms:modified xsi:type="dcterms:W3CDTF">2018-03-16T13:49:35Z</dcterms:modified>
</cp:coreProperties>
</file>