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9" r:id="rId5"/>
    <p:sldId id="258" r:id="rId6"/>
    <p:sldId id="273" r:id="rId7"/>
    <p:sldId id="274" r:id="rId8"/>
    <p:sldId id="275" r:id="rId9"/>
    <p:sldId id="276" r:id="rId10"/>
    <p:sldId id="277" r:id="rId11"/>
    <p:sldId id="266" r:id="rId12"/>
    <p:sldId id="267" r:id="rId13"/>
    <p:sldId id="268" r:id="rId14"/>
    <p:sldId id="270" r:id="rId15"/>
    <p:sldId id="271" r:id="rId16"/>
    <p:sldId id="272" r:id="rId17"/>
    <p:sldId id="279" r:id="rId18"/>
    <p:sldId id="260" r:id="rId19"/>
    <p:sldId id="261" r:id="rId20"/>
    <p:sldId id="262" r:id="rId21"/>
    <p:sldId id="263" r:id="rId22"/>
    <p:sldId id="264" r:id="rId23"/>
    <p:sldId id="265" r:id="rId2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AR"/>
          </a:p>
        </p:txBody>
      </p:sp>
      <p:sp>
        <p:nvSpPr>
          <p:cNvPr id="4" name="Marcador de fecha 3"/>
          <p:cNvSpPr>
            <a:spLocks noGrp="1"/>
          </p:cNvSpPr>
          <p:nvPr>
            <p:ph type="dt" sz="half" idx="10"/>
          </p:nvPr>
        </p:nvSpPr>
        <p:spPr/>
        <p:txBody>
          <a:bodyPr/>
          <a:lstStyle/>
          <a:p>
            <a:fld id="{17D0A352-344D-4D33-A3AE-CB98708FECBC}" type="datetimeFigureOut">
              <a:rPr lang="es-AR" smtClean="0"/>
              <a:t>23/5/2023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918A55A-BD38-4BA1-B7C4-8FF877832F74}" type="slidenum">
              <a:rPr lang="es-AR" smtClean="0"/>
              <a:t>‹Nº›</a:t>
            </a:fld>
            <a:endParaRPr lang="es-AR"/>
          </a:p>
        </p:txBody>
      </p:sp>
    </p:spTree>
    <p:extLst>
      <p:ext uri="{BB962C8B-B14F-4D97-AF65-F5344CB8AC3E}">
        <p14:creationId xmlns:p14="http://schemas.microsoft.com/office/powerpoint/2010/main" val="376121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7D0A352-344D-4D33-A3AE-CB98708FECBC}" type="datetimeFigureOut">
              <a:rPr lang="es-AR" smtClean="0"/>
              <a:t>23/5/2023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918A55A-BD38-4BA1-B7C4-8FF877832F74}" type="slidenum">
              <a:rPr lang="es-AR" smtClean="0"/>
              <a:t>‹Nº›</a:t>
            </a:fld>
            <a:endParaRPr lang="es-AR"/>
          </a:p>
        </p:txBody>
      </p:sp>
    </p:spTree>
    <p:extLst>
      <p:ext uri="{BB962C8B-B14F-4D97-AF65-F5344CB8AC3E}">
        <p14:creationId xmlns:p14="http://schemas.microsoft.com/office/powerpoint/2010/main" val="154811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7D0A352-344D-4D33-A3AE-CB98708FECBC}" type="datetimeFigureOut">
              <a:rPr lang="es-AR" smtClean="0"/>
              <a:t>23/5/2023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918A55A-BD38-4BA1-B7C4-8FF877832F74}" type="slidenum">
              <a:rPr lang="es-AR" smtClean="0"/>
              <a:t>‹Nº›</a:t>
            </a:fld>
            <a:endParaRPr lang="es-AR"/>
          </a:p>
        </p:txBody>
      </p:sp>
    </p:spTree>
    <p:extLst>
      <p:ext uri="{BB962C8B-B14F-4D97-AF65-F5344CB8AC3E}">
        <p14:creationId xmlns:p14="http://schemas.microsoft.com/office/powerpoint/2010/main" val="83307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7D0A352-344D-4D33-A3AE-CB98708FECBC}" type="datetimeFigureOut">
              <a:rPr lang="es-AR" smtClean="0"/>
              <a:t>23/5/2023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918A55A-BD38-4BA1-B7C4-8FF877832F74}" type="slidenum">
              <a:rPr lang="es-AR" smtClean="0"/>
              <a:t>‹Nº›</a:t>
            </a:fld>
            <a:endParaRPr lang="es-AR"/>
          </a:p>
        </p:txBody>
      </p:sp>
    </p:spTree>
    <p:extLst>
      <p:ext uri="{BB962C8B-B14F-4D97-AF65-F5344CB8AC3E}">
        <p14:creationId xmlns:p14="http://schemas.microsoft.com/office/powerpoint/2010/main" val="302139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7D0A352-344D-4D33-A3AE-CB98708FECBC}" type="datetimeFigureOut">
              <a:rPr lang="es-AR" smtClean="0"/>
              <a:t>23/5/2023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E918A55A-BD38-4BA1-B7C4-8FF877832F74}" type="slidenum">
              <a:rPr lang="es-AR" smtClean="0"/>
              <a:t>‹Nº›</a:t>
            </a:fld>
            <a:endParaRPr lang="es-AR"/>
          </a:p>
        </p:txBody>
      </p:sp>
    </p:spTree>
    <p:extLst>
      <p:ext uri="{BB962C8B-B14F-4D97-AF65-F5344CB8AC3E}">
        <p14:creationId xmlns:p14="http://schemas.microsoft.com/office/powerpoint/2010/main" val="338496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17D0A352-344D-4D33-A3AE-CB98708FECBC}" type="datetimeFigureOut">
              <a:rPr lang="es-AR" smtClean="0"/>
              <a:t>23/5/2023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918A55A-BD38-4BA1-B7C4-8FF877832F74}" type="slidenum">
              <a:rPr lang="es-AR" smtClean="0"/>
              <a:t>‹Nº›</a:t>
            </a:fld>
            <a:endParaRPr lang="es-AR"/>
          </a:p>
        </p:txBody>
      </p:sp>
    </p:spTree>
    <p:extLst>
      <p:ext uri="{BB962C8B-B14F-4D97-AF65-F5344CB8AC3E}">
        <p14:creationId xmlns:p14="http://schemas.microsoft.com/office/powerpoint/2010/main" val="317123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17D0A352-344D-4D33-A3AE-CB98708FECBC}" type="datetimeFigureOut">
              <a:rPr lang="es-AR" smtClean="0"/>
              <a:t>23/5/2023</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E918A55A-BD38-4BA1-B7C4-8FF877832F74}" type="slidenum">
              <a:rPr lang="es-AR" smtClean="0"/>
              <a:t>‹Nº›</a:t>
            </a:fld>
            <a:endParaRPr lang="es-AR"/>
          </a:p>
        </p:txBody>
      </p:sp>
    </p:spTree>
    <p:extLst>
      <p:ext uri="{BB962C8B-B14F-4D97-AF65-F5344CB8AC3E}">
        <p14:creationId xmlns:p14="http://schemas.microsoft.com/office/powerpoint/2010/main" val="35790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17D0A352-344D-4D33-A3AE-CB98708FECBC}" type="datetimeFigureOut">
              <a:rPr lang="es-AR" smtClean="0"/>
              <a:t>23/5/2023</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E918A55A-BD38-4BA1-B7C4-8FF877832F74}" type="slidenum">
              <a:rPr lang="es-AR" smtClean="0"/>
              <a:t>‹Nº›</a:t>
            </a:fld>
            <a:endParaRPr lang="es-AR"/>
          </a:p>
        </p:txBody>
      </p:sp>
    </p:spTree>
    <p:extLst>
      <p:ext uri="{BB962C8B-B14F-4D97-AF65-F5344CB8AC3E}">
        <p14:creationId xmlns:p14="http://schemas.microsoft.com/office/powerpoint/2010/main" val="356909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7D0A352-344D-4D33-A3AE-CB98708FECBC}" type="datetimeFigureOut">
              <a:rPr lang="es-AR" smtClean="0"/>
              <a:t>23/5/2023</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E918A55A-BD38-4BA1-B7C4-8FF877832F74}" type="slidenum">
              <a:rPr lang="es-AR" smtClean="0"/>
              <a:t>‹Nº›</a:t>
            </a:fld>
            <a:endParaRPr lang="es-AR"/>
          </a:p>
        </p:txBody>
      </p:sp>
    </p:spTree>
    <p:extLst>
      <p:ext uri="{BB962C8B-B14F-4D97-AF65-F5344CB8AC3E}">
        <p14:creationId xmlns:p14="http://schemas.microsoft.com/office/powerpoint/2010/main" val="164917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7D0A352-344D-4D33-A3AE-CB98708FECBC}" type="datetimeFigureOut">
              <a:rPr lang="es-AR" smtClean="0"/>
              <a:t>23/5/2023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918A55A-BD38-4BA1-B7C4-8FF877832F74}" type="slidenum">
              <a:rPr lang="es-AR" smtClean="0"/>
              <a:t>‹Nº›</a:t>
            </a:fld>
            <a:endParaRPr lang="es-AR"/>
          </a:p>
        </p:txBody>
      </p:sp>
    </p:spTree>
    <p:extLst>
      <p:ext uri="{BB962C8B-B14F-4D97-AF65-F5344CB8AC3E}">
        <p14:creationId xmlns:p14="http://schemas.microsoft.com/office/powerpoint/2010/main" val="342870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7D0A352-344D-4D33-A3AE-CB98708FECBC}" type="datetimeFigureOut">
              <a:rPr lang="es-AR" smtClean="0"/>
              <a:t>23/5/2023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E918A55A-BD38-4BA1-B7C4-8FF877832F74}" type="slidenum">
              <a:rPr lang="es-AR" smtClean="0"/>
              <a:t>‹Nº›</a:t>
            </a:fld>
            <a:endParaRPr lang="es-AR"/>
          </a:p>
        </p:txBody>
      </p:sp>
    </p:spTree>
    <p:extLst>
      <p:ext uri="{BB962C8B-B14F-4D97-AF65-F5344CB8AC3E}">
        <p14:creationId xmlns:p14="http://schemas.microsoft.com/office/powerpoint/2010/main" val="2873721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0A352-344D-4D33-A3AE-CB98708FECBC}" type="datetimeFigureOut">
              <a:rPr lang="es-AR" smtClean="0"/>
              <a:t>23/5/2023</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18A55A-BD38-4BA1-B7C4-8FF877832F74}" type="slidenum">
              <a:rPr lang="es-AR" smtClean="0"/>
              <a:t>‹Nº›</a:t>
            </a:fld>
            <a:endParaRPr lang="es-AR"/>
          </a:p>
        </p:txBody>
      </p:sp>
    </p:spTree>
    <p:extLst>
      <p:ext uri="{BB962C8B-B14F-4D97-AF65-F5344CB8AC3E}">
        <p14:creationId xmlns:p14="http://schemas.microsoft.com/office/powerpoint/2010/main" val="2837335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2"/>
            <a:ext cx="9144000" cy="2729201"/>
          </a:xfrm>
        </p:spPr>
        <p:txBody>
          <a:bodyPr>
            <a:normAutofit/>
          </a:bodyPr>
          <a:lstStyle/>
          <a:p>
            <a:r>
              <a:rPr lang="es-AR" dirty="0">
                <a:solidFill>
                  <a:srgbClr val="FF3300"/>
                </a:solidFill>
                <a:latin typeface="Arial Black" panose="020B0A04020102020204" pitchFamily="34" charset="0"/>
              </a:rPr>
              <a:t>VERBOS DE DOS O MÁS </a:t>
            </a:r>
            <a:r>
              <a:rPr lang="es-AR" dirty="0" smtClean="0">
                <a:solidFill>
                  <a:srgbClr val="FF3300"/>
                </a:solidFill>
                <a:latin typeface="Arial Black" panose="020B0A04020102020204" pitchFamily="34" charset="0"/>
              </a:rPr>
              <a:t>PALABRAS</a:t>
            </a:r>
            <a:endParaRPr lang="es-AR" dirty="0"/>
          </a:p>
        </p:txBody>
      </p:sp>
      <p:sp>
        <p:nvSpPr>
          <p:cNvPr id="3" name="Subtítulo 2"/>
          <p:cNvSpPr>
            <a:spLocks noGrp="1"/>
          </p:cNvSpPr>
          <p:nvPr>
            <p:ph type="subTitle" idx="1"/>
          </p:nvPr>
        </p:nvSpPr>
        <p:spPr>
          <a:xfrm>
            <a:off x="1524000" y="4655126"/>
            <a:ext cx="9144000" cy="602673"/>
          </a:xfrm>
        </p:spPr>
        <p:txBody>
          <a:bodyPr/>
          <a:lstStyle/>
          <a:p>
            <a:r>
              <a:rPr lang="es-AR" dirty="0">
                <a:solidFill>
                  <a:srgbClr val="FF3300"/>
                </a:solidFill>
                <a:latin typeface="Arial Black" panose="020B0A04020102020204" pitchFamily="34" charset="0"/>
              </a:rPr>
              <a:t>(PHRASAL VERB</a:t>
            </a:r>
            <a:r>
              <a:rPr lang="es-AR" b="1" dirty="0">
                <a:solidFill>
                  <a:srgbClr val="FF0000"/>
                </a:solidFill>
                <a:latin typeface="Arial Black" panose="020B0A04020102020204" pitchFamily="34" charset="0"/>
              </a:rPr>
              <a:t>S</a:t>
            </a:r>
            <a:r>
              <a:rPr lang="es-AR" b="1" dirty="0">
                <a:solidFill>
                  <a:srgbClr val="FF0000"/>
                </a:solidFill>
              </a:rPr>
              <a:t>)</a:t>
            </a:r>
          </a:p>
        </p:txBody>
      </p:sp>
    </p:spTree>
    <p:extLst>
      <p:ext uri="{BB962C8B-B14F-4D97-AF65-F5344CB8AC3E}">
        <p14:creationId xmlns:p14="http://schemas.microsoft.com/office/powerpoint/2010/main" val="1336728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A5829D6-297C-45FA-B226-A77DEDFE6BF6}"/>
              </a:ext>
            </a:extLst>
          </p:cNvPr>
          <p:cNvPicPr>
            <a:picLocks noChangeAspect="1"/>
          </p:cNvPicPr>
          <p:nvPr/>
        </p:nvPicPr>
        <p:blipFill>
          <a:blip r:embed="rId2"/>
          <a:stretch>
            <a:fillRect/>
          </a:stretch>
        </p:blipFill>
        <p:spPr>
          <a:xfrm>
            <a:off x="1771031" y="355101"/>
            <a:ext cx="8189067" cy="6393458"/>
          </a:xfrm>
          <a:prstGeom prst="rect">
            <a:avLst/>
          </a:prstGeom>
        </p:spPr>
      </p:pic>
    </p:spTree>
    <p:extLst>
      <p:ext uri="{BB962C8B-B14F-4D97-AF65-F5344CB8AC3E}">
        <p14:creationId xmlns:p14="http://schemas.microsoft.com/office/powerpoint/2010/main" val="353872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3600" dirty="0" smtClean="0">
                <a:solidFill>
                  <a:srgbClr val="FF0000"/>
                </a:solidFill>
                <a:latin typeface="Arial Black" panose="020B0A04020102020204" pitchFamily="34" charset="0"/>
              </a:rPr>
              <a:t>El significado de verbos con partícula</a:t>
            </a:r>
            <a:endParaRPr lang="es-AR" sz="3600" dirty="0">
              <a:solidFill>
                <a:srgbClr val="FF0000"/>
              </a:solidFill>
              <a:latin typeface="Arial Black" panose="020B0A04020102020204" pitchFamily="34" charset="0"/>
            </a:endParaRPr>
          </a:p>
        </p:txBody>
      </p:sp>
      <p:sp>
        <p:nvSpPr>
          <p:cNvPr id="3" name="Marcador de contenido 2"/>
          <p:cNvSpPr>
            <a:spLocks noGrp="1"/>
          </p:cNvSpPr>
          <p:nvPr>
            <p:ph idx="1"/>
          </p:nvPr>
        </p:nvSpPr>
        <p:spPr/>
        <p:txBody>
          <a:bodyPr/>
          <a:lstStyle/>
          <a:p>
            <a:r>
              <a:rPr lang="es-AR" dirty="0" smtClean="0">
                <a:latin typeface="Times New Roman" panose="02020603050405020304" pitchFamily="18" charset="0"/>
                <a:cs typeface="Times New Roman" panose="02020603050405020304" pitchFamily="18" charset="0"/>
              </a:rPr>
              <a:t>En muchos casos, la suma de las partes que forman un verbo con partícula no permite deducir su significado. Sin embargo, en algunos casos, una preposición determinada confiere un significado similar a una serie de verbos. Esto ocurre especialmente en el caso de los verbos de movimiento, pero también se da en otros casos.</a:t>
            </a:r>
            <a:endParaRPr lang="es-A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984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solidFill>
                  <a:srgbClr val="FF0000"/>
                </a:solidFill>
                <a:latin typeface="Arial Black" panose="020B0A04020102020204" pitchFamily="34" charset="0"/>
              </a:rPr>
              <a:t>Verbos de movimiento</a:t>
            </a:r>
            <a:endParaRPr lang="es-AR" dirty="0">
              <a:solidFill>
                <a:srgbClr val="FF0000"/>
              </a:solidFill>
              <a:latin typeface="Arial Black" panose="020B0A04020102020204" pitchFamily="34" charset="0"/>
            </a:endParaRPr>
          </a:p>
        </p:txBody>
      </p:sp>
      <p:sp>
        <p:nvSpPr>
          <p:cNvPr id="3" name="Marcador de contenido 2"/>
          <p:cNvSpPr>
            <a:spLocks noGrp="1"/>
          </p:cNvSpPr>
          <p:nvPr>
            <p:ph idx="1"/>
          </p:nvPr>
        </p:nvSpPr>
        <p:spPr/>
        <p:txBody>
          <a:bodyPr/>
          <a:lstStyle/>
          <a:p>
            <a:r>
              <a:rPr lang="es-AR" dirty="0" smtClean="0">
                <a:latin typeface="Times New Roman" panose="02020603050405020304" pitchFamily="18" charset="0"/>
                <a:cs typeface="Times New Roman" panose="02020603050405020304" pitchFamily="18" charset="0"/>
              </a:rPr>
              <a:t>Es frecuente que en inglés el verbo en sí mismo indique un tipo de movimiento determinado, y que la preposición muestre el camino o la dirección de ese movimiento. </a:t>
            </a:r>
          </a:p>
          <a:p>
            <a:r>
              <a:rPr lang="es-AR" dirty="0" smtClean="0">
                <a:latin typeface="Times New Roman" panose="02020603050405020304" pitchFamily="18" charset="0"/>
                <a:cs typeface="Times New Roman" panose="02020603050405020304" pitchFamily="18" charset="0"/>
              </a:rPr>
              <a:t>Estos verbos se traducen normalmente en español con un verbo que indica la dirección del movimiento. Un complemento circunstancial indica el tipo de movimiento.</a:t>
            </a:r>
            <a:endParaRPr lang="es-AR" dirty="0">
              <a:latin typeface="Times New Roman" panose="02020603050405020304" pitchFamily="18" charset="0"/>
              <a:cs typeface="Times New Roman" panose="02020603050405020304" pitchFamily="18" charset="0"/>
            </a:endParaRPr>
          </a:p>
          <a:p>
            <a:endParaRPr lang="es-AR" dirty="0" smtClean="0">
              <a:latin typeface="Times New Roman" panose="02020603050405020304" pitchFamily="18" charset="0"/>
              <a:cs typeface="Times New Roman" panose="02020603050405020304" pitchFamily="18" charset="0"/>
            </a:endParaRPr>
          </a:p>
          <a:p>
            <a:r>
              <a:rPr lang="es-AR" dirty="0" smtClean="0">
                <a:latin typeface="Times New Roman" panose="02020603050405020304" pitchFamily="18" charset="0"/>
                <a:cs typeface="Times New Roman" panose="02020603050405020304" pitchFamily="18" charset="0"/>
              </a:rPr>
              <a:t>Algunos verbos de movimiento son: </a:t>
            </a:r>
            <a:r>
              <a:rPr lang="es-AR" dirty="0" err="1" smtClean="0">
                <a:latin typeface="Times New Roman" panose="02020603050405020304" pitchFamily="18" charset="0"/>
                <a:cs typeface="Times New Roman" panose="02020603050405020304" pitchFamily="18" charset="0"/>
              </a:rPr>
              <a:t>walk</a:t>
            </a:r>
            <a:r>
              <a:rPr lang="es-AR" dirty="0">
                <a:latin typeface="Times New Roman" panose="02020603050405020304" pitchFamily="18" charset="0"/>
                <a:cs typeface="Times New Roman" panose="02020603050405020304" pitchFamily="18" charset="0"/>
              </a:rPr>
              <a:t>, </a:t>
            </a:r>
            <a:r>
              <a:rPr lang="es-AR" dirty="0" err="1">
                <a:latin typeface="Times New Roman" panose="02020603050405020304" pitchFamily="18" charset="0"/>
                <a:cs typeface="Times New Roman" panose="02020603050405020304" pitchFamily="18" charset="0"/>
              </a:rPr>
              <a:t>step</a:t>
            </a:r>
            <a:r>
              <a:rPr lang="es-AR" dirty="0">
                <a:latin typeface="Times New Roman" panose="02020603050405020304" pitchFamily="18" charset="0"/>
                <a:cs typeface="Times New Roman" panose="02020603050405020304" pitchFamily="18" charset="0"/>
              </a:rPr>
              <a:t>, </a:t>
            </a:r>
            <a:r>
              <a:rPr lang="es-AR" dirty="0" err="1">
                <a:latin typeface="Times New Roman" panose="02020603050405020304" pitchFamily="18" charset="0"/>
                <a:cs typeface="Times New Roman" panose="02020603050405020304" pitchFamily="18" charset="0"/>
              </a:rPr>
              <a:t>go</a:t>
            </a:r>
            <a:r>
              <a:rPr lang="es-AR" dirty="0">
                <a:latin typeface="Times New Roman" panose="02020603050405020304" pitchFamily="18" charset="0"/>
                <a:cs typeface="Times New Roman" panose="02020603050405020304" pitchFamily="18" charset="0"/>
              </a:rPr>
              <a:t>, </a:t>
            </a:r>
            <a:r>
              <a:rPr lang="es-AR" dirty="0" err="1">
                <a:latin typeface="Times New Roman" panose="02020603050405020304" pitchFamily="18" charset="0"/>
                <a:cs typeface="Times New Roman" panose="02020603050405020304" pitchFamily="18" charset="0"/>
              </a:rPr>
              <a:t>run</a:t>
            </a:r>
            <a:r>
              <a:rPr lang="es-AR" dirty="0">
                <a:latin typeface="Times New Roman" panose="02020603050405020304" pitchFamily="18" charset="0"/>
                <a:cs typeface="Times New Roman" panose="02020603050405020304" pitchFamily="18" charset="0"/>
              </a:rPr>
              <a:t>, </a:t>
            </a:r>
            <a:r>
              <a:rPr lang="es-AR" dirty="0" err="1">
                <a:latin typeface="Times New Roman" panose="02020603050405020304" pitchFamily="18" charset="0"/>
                <a:cs typeface="Times New Roman" panose="02020603050405020304" pitchFamily="18" charset="0"/>
              </a:rPr>
              <a:t>hurry</a:t>
            </a:r>
            <a:r>
              <a:rPr lang="es-AR" dirty="0">
                <a:latin typeface="Times New Roman" panose="02020603050405020304" pitchFamily="18" charset="0"/>
                <a:cs typeface="Times New Roman" panose="02020603050405020304" pitchFamily="18" charset="0"/>
              </a:rPr>
              <a:t>, </a:t>
            </a:r>
            <a:r>
              <a:rPr lang="es-AR" dirty="0" err="1">
                <a:latin typeface="Times New Roman" panose="02020603050405020304" pitchFamily="18" charset="0"/>
                <a:cs typeface="Times New Roman" panose="02020603050405020304" pitchFamily="18" charset="0"/>
              </a:rPr>
              <a:t>speed</a:t>
            </a:r>
            <a:r>
              <a:rPr lang="es-AR" dirty="0">
                <a:latin typeface="Times New Roman" panose="02020603050405020304" pitchFamily="18" charset="0"/>
                <a:cs typeface="Times New Roman" panose="02020603050405020304" pitchFamily="18" charset="0"/>
              </a:rPr>
              <a:t>, </a:t>
            </a:r>
            <a:r>
              <a:rPr lang="es-AR" dirty="0" err="1">
                <a:latin typeface="Times New Roman" panose="02020603050405020304" pitchFamily="18" charset="0"/>
                <a:cs typeface="Times New Roman" panose="02020603050405020304" pitchFamily="18" charset="0"/>
              </a:rPr>
              <a:t>fly</a:t>
            </a:r>
            <a:r>
              <a:rPr lang="es-AR" dirty="0">
                <a:latin typeface="Times New Roman" panose="02020603050405020304" pitchFamily="18" charset="0"/>
                <a:cs typeface="Times New Roman" panose="02020603050405020304" pitchFamily="18" charset="0"/>
              </a:rPr>
              <a:t>, slip, escape, </a:t>
            </a:r>
            <a:r>
              <a:rPr lang="es-AR" dirty="0" err="1">
                <a:latin typeface="Times New Roman" panose="02020603050405020304" pitchFamily="18" charset="0"/>
                <a:cs typeface="Times New Roman" panose="02020603050405020304" pitchFamily="18" charset="0"/>
              </a:rPr>
              <a:t>creep</a:t>
            </a:r>
            <a:r>
              <a:rPr lang="es-AR" dirty="0">
                <a:latin typeface="Times New Roman" panose="02020603050405020304" pitchFamily="18" charset="0"/>
                <a:cs typeface="Times New Roman" panose="02020603050405020304" pitchFamily="18" charset="0"/>
              </a:rPr>
              <a:t>, </a:t>
            </a:r>
            <a:r>
              <a:rPr lang="es-AR" dirty="0" err="1">
                <a:latin typeface="Times New Roman" panose="02020603050405020304" pitchFamily="18" charset="0"/>
                <a:cs typeface="Times New Roman" panose="02020603050405020304" pitchFamily="18" charset="0"/>
              </a:rPr>
              <a:t>limp</a:t>
            </a:r>
            <a:r>
              <a:rPr lang="es-AR" dirty="0">
                <a:latin typeface="Times New Roman" panose="02020603050405020304" pitchFamily="18" charset="0"/>
                <a:cs typeface="Times New Roman" panose="02020603050405020304" pitchFamily="18" charset="0"/>
              </a:rPr>
              <a:t>, etc.</a:t>
            </a:r>
          </a:p>
          <a:p>
            <a:endParaRPr lang="es-A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947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4935"/>
          </a:xfrm>
        </p:spPr>
        <p:txBody>
          <a:bodyPr>
            <a:normAutofit fontScale="90000"/>
          </a:bodyPr>
          <a:lstStyle/>
          <a:p>
            <a:endParaRPr lang="es-AR" dirty="0"/>
          </a:p>
        </p:txBody>
      </p:sp>
      <p:sp>
        <p:nvSpPr>
          <p:cNvPr id="3" name="Marcador de contenido 2"/>
          <p:cNvSpPr>
            <a:spLocks noGrp="1"/>
          </p:cNvSpPr>
          <p:nvPr>
            <p:ph idx="1"/>
          </p:nvPr>
        </p:nvSpPr>
        <p:spPr>
          <a:xfrm>
            <a:off x="838200" y="480060"/>
            <a:ext cx="10515600" cy="5696903"/>
          </a:xfrm>
        </p:spPr>
        <p:txBody>
          <a:bodyPr/>
          <a:lstStyle/>
          <a:p>
            <a:pPr>
              <a:lnSpc>
                <a:spcPct val="150000"/>
              </a:lnSpc>
            </a:pPr>
            <a:endParaRPr lang="es-AR" dirty="0" smtClean="0">
              <a:latin typeface="Arial" panose="020B0604020202020204" pitchFamily="34" charset="0"/>
              <a:cs typeface="Arial" panose="020B0604020202020204" pitchFamily="34" charset="0"/>
            </a:endParaRPr>
          </a:p>
          <a:p>
            <a:pPr>
              <a:lnSpc>
                <a:spcPct val="150000"/>
              </a:lnSpc>
            </a:pPr>
            <a:r>
              <a:rPr lang="es-AR" dirty="0" err="1" smtClean="0">
                <a:solidFill>
                  <a:srgbClr val="FF0000"/>
                </a:solidFill>
                <a:latin typeface="Arial" panose="020B0604020202020204" pitchFamily="34" charset="0"/>
                <a:cs typeface="Arial" panose="020B0604020202020204" pitchFamily="34" charset="0"/>
              </a:rPr>
              <a:t>To</a:t>
            </a:r>
            <a:r>
              <a:rPr lang="es-AR" dirty="0" smtClean="0">
                <a:solidFill>
                  <a:srgbClr val="FF0000"/>
                </a:solidFill>
                <a:latin typeface="Arial" panose="020B0604020202020204" pitchFamily="34" charset="0"/>
                <a:cs typeface="Arial" panose="020B0604020202020204" pitchFamily="34" charset="0"/>
              </a:rPr>
              <a:t> </a:t>
            </a:r>
            <a:r>
              <a:rPr lang="es-AR" dirty="0" err="1" smtClean="0">
                <a:solidFill>
                  <a:srgbClr val="FF0000"/>
                </a:solidFill>
                <a:latin typeface="Arial" panose="020B0604020202020204" pitchFamily="34" charset="0"/>
                <a:cs typeface="Arial" panose="020B0604020202020204" pitchFamily="34" charset="0"/>
              </a:rPr>
              <a:t>creep</a:t>
            </a:r>
            <a:r>
              <a:rPr lang="es-AR" dirty="0" smtClean="0">
                <a:solidFill>
                  <a:srgbClr val="FF0000"/>
                </a:solidFill>
                <a:latin typeface="Arial" panose="020B0604020202020204" pitchFamily="34" charset="0"/>
                <a:cs typeface="Arial" panose="020B0604020202020204" pitchFamily="34" charset="0"/>
              </a:rPr>
              <a:t> </a:t>
            </a:r>
            <a:r>
              <a:rPr lang="es-AR" dirty="0" err="1" smtClean="0">
                <a:solidFill>
                  <a:srgbClr val="FF0000"/>
                </a:solidFill>
                <a:latin typeface="Arial" panose="020B0604020202020204" pitchFamily="34" charset="0"/>
                <a:cs typeface="Arial" panose="020B0604020202020204" pitchFamily="34" charset="0"/>
              </a:rPr>
              <a:t>out</a:t>
            </a:r>
            <a:r>
              <a:rPr lang="es-AR" dirty="0" smtClean="0">
                <a:latin typeface="Arial" panose="020B0604020202020204" pitchFamily="34" charset="0"/>
                <a:cs typeface="Arial" panose="020B0604020202020204" pitchFamily="34" charset="0"/>
              </a:rPr>
              <a:t>	escapar sigilosamente</a:t>
            </a:r>
          </a:p>
          <a:p>
            <a:pPr>
              <a:lnSpc>
                <a:spcPct val="150000"/>
              </a:lnSpc>
            </a:pPr>
            <a:r>
              <a:rPr lang="es-AR" dirty="0" err="1" smtClean="0">
                <a:solidFill>
                  <a:srgbClr val="FF0000"/>
                </a:solidFill>
                <a:latin typeface="Arial" panose="020B0604020202020204" pitchFamily="34" charset="0"/>
                <a:cs typeface="Arial" panose="020B0604020202020204" pitchFamily="34" charset="0"/>
              </a:rPr>
              <a:t>To</a:t>
            </a:r>
            <a:r>
              <a:rPr lang="es-AR" dirty="0" smtClean="0">
                <a:solidFill>
                  <a:srgbClr val="FF0000"/>
                </a:solidFill>
                <a:latin typeface="Arial" panose="020B0604020202020204" pitchFamily="34" charset="0"/>
                <a:cs typeface="Arial" panose="020B0604020202020204" pitchFamily="34" charset="0"/>
              </a:rPr>
              <a:t> </a:t>
            </a:r>
            <a:r>
              <a:rPr lang="es-AR" dirty="0" err="1" smtClean="0">
                <a:solidFill>
                  <a:srgbClr val="FF0000"/>
                </a:solidFill>
                <a:latin typeface="Arial" panose="020B0604020202020204" pitchFamily="34" charset="0"/>
                <a:cs typeface="Arial" panose="020B0604020202020204" pitchFamily="34" charset="0"/>
              </a:rPr>
              <a:t>march</a:t>
            </a:r>
            <a:r>
              <a:rPr lang="es-AR" dirty="0" smtClean="0">
                <a:solidFill>
                  <a:srgbClr val="FF0000"/>
                </a:solidFill>
                <a:latin typeface="Arial" panose="020B0604020202020204" pitchFamily="34" charset="0"/>
                <a:cs typeface="Arial" panose="020B0604020202020204" pitchFamily="34" charset="0"/>
              </a:rPr>
              <a:t> up</a:t>
            </a:r>
            <a:r>
              <a:rPr lang="es-AR" dirty="0" smtClean="0">
                <a:latin typeface="Arial" panose="020B0604020202020204" pitchFamily="34" charset="0"/>
                <a:cs typeface="Arial" panose="020B0604020202020204" pitchFamily="34" charset="0"/>
              </a:rPr>
              <a:t>	dirigirse hacia alguien con paso decidido</a:t>
            </a:r>
          </a:p>
          <a:p>
            <a:pPr>
              <a:lnSpc>
                <a:spcPct val="150000"/>
              </a:lnSpc>
            </a:pPr>
            <a:r>
              <a:rPr lang="es-AR" dirty="0" err="1" smtClean="0">
                <a:solidFill>
                  <a:srgbClr val="FF0000"/>
                </a:solidFill>
                <a:latin typeface="Arial" panose="020B0604020202020204" pitchFamily="34" charset="0"/>
                <a:cs typeface="Arial" panose="020B0604020202020204" pitchFamily="34" charset="0"/>
              </a:rPr>
              <a:t>To</a:t>
            </a:r>
            <a:r>
              <a:rPr lang="es-AR" dirty="0" smtClean="0">
                <a:solidFill>
                  <a:srgbClr val="FF0000"/>
                </a:solidFill>
                <a:latin typeface="Arial" panose="020B0604020202020204" pitchFamily="34" charset="0"/>
                <a:cs typeface="Arial" panose="020B0604020202020204" pitchFamily="34" charset="0"/>
              </a:rPr>
              <a:t> </a:t>
            </a:r>
            <a:r>
              <a:rPr lang="es-AR" dirty="0" err="1" smtClean="0">
                <a:solidFill>
                  <a:srgbClr val="FF0000"/>
                </a:solidFill>
                <a:latin typeface="Arial" panose="020B0604020202020204" pitchFamily="34" charset="0"/>
                <a:cs typeface="Arial" panose="020B0604020202020204" pitchFamily="34" charset="0"/>
              </a:rPr>
              <a:t>rush</a:t>
            </a:r>
            <a:r>
              <a:rPr lang="es-AR" dirty="0" smtClean="0">
                <a:solidFill>
                  <a:srgbClr val="FF0000"/>
                </a:solidFill>
                <a:latin typeface="Arial" panose="020B0604020202020204" pitchFamily="34" charset="0"/>
                <a:cs typeface="Arial" panose="020B0604020202020204" pitchFamily="34" charset="0"/>
              </a:rPr>
              <a:t> in	</a:t>
            </a:r>
            <a:r>
              <a:rPr lang="es-AR" dirty="0" smtClean="0">
                <a:latin typeface="Arial" panose="020B0604020202020204" pitchFamily="34" charset="0"/>
                <a:cs typeface="Arial" panose="020B0604020202020204" pitchFamily="34" charset="0"/>
              </a:rPr>
              <a:t>	entrar apresuradamente, entrar a toda prisa</a:t>
            </a:r>
          </a:p>
          <a:p>
            <a:pPr>
              <a:lnSpc>
                <a:spcPct val="150000"/>
              </a:lnSpc>
            </a:pPr>
            <a:r>
              <a:rPr lang="es-AR" dirty="0" err="1" smtClean="0">
                <a:solidFill>
                  <a:srgbClr val="FF0000"/>
                </a:solidFill>
                <a:latin typeface="Arial" panose="020B0604020202020204" pitchFamily="34" charset="0"/>
                <a:cs typeface="Arial" panose="020B0604020202020204" pitchFamily="34" charset="0"/>
              </a:rPr>
              <a:t>To</a:t>
            </a:r>
            <a:r>
              <a:rPr lang="es-AR" dirty="0" smtClean="0">
                <a:solidFill>
                  <a:srgbClr val="FF0000"/>
                </a:solidFill>
                <a:latin typeface="Arial" panose="020B0604020202020204" pitchFamily="34" charset="0"/>
                <a:cs typeface="Arial" panose="020B0604020202020204" pitchFamily="34" charset="0"/>
              </a:rPr>
              <a:t> </a:t>
            </a:r>
            <a:r>
              <a:rPr lang="es-AR" dirty="0" err="1" smtClean="0">
                <a:solidFill>
                  <a:srgbClr val="FF0000"/>
                </a:solidFill>
                <a:latin typeface="Arial" panose="020B0604020202020204" pitchFamily="34" charset="0"/>
                <a:cs typeface="Arial" panose="020B0604020202020204" pitchFamily="34" charset="0"/>
              </a:rPr>
              <a:t>run</a:t>
            </a:r>
            <a:r>
              <a:rPr lang="es-AR" dirty="0" smtClean="0">
                <a:solidFill>
                  <a:srgbClr val="FF0000"/>
                </a:solidFill>
                <a:latin typeface="Arial" panose="020B0604020202020204" pitchFamily="34" charset="0"/>
                <a:cs typeface="Arial" panose="020B0604020202020204" pitchFamily="34" charset="0"/>
              </a:rPr>
              <a:t> </a:t>
            </a:r>
            <a:r>
              <a:rPr lang="es-AR" dirty="0" err="1" smtClean="0">
                <a:solidFill>
                  <a:srgbClr val="FF0000"/>
                </a:solidFill>
                <a:latin typeface="Arial" panose="020B0604020202020204" pitchFamily="34" charset="0"/>
                <a:cs typeface="Arial" panose="020B0604020202020204" pitchFamily="34" charset="0"/>
              </a:rPr>
              <a:t>away</a:t>
            </a:r>
            <a:r>
              <a:rPr lang="es-AR" dirty="0" smtClean="0">
                <a:latin typeface="Arial" panose="020B0604020202020204" pitchFamily="34" charset="0"/>
                <a:cs typeface="Arial" panose="020B0604020202020204" pitchFamily="34" charset="0"/>
              </a:rPr>
              <a:t>	alejarse corriendo</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339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4366"/>
          </a:xfrm>
        </p:spPr>
        <p:txBody>
          <a:bodyPr>
            <a:normAutofit fontScale="90000"/>
          </a:bodyPr>
          <a:lstStyle/>
          <a:p>
            <a:endParaRPr lang="es-AR" dirty="0"/>
          </a:p>
        </p:txBody>
      </p:sp>
      <p:sp>
        <p:nvSpPr>
          <p:cNvPr id="3" name="Marcador de contenido 2"/>
          <p:cNvSpPr>
            <a:spLocks noGrp="1"/>
          </p:cNvSpPr>
          <p:nvPr>
            <p:ph idx="1"/>
          </p:nvPr>
        </p:nvSpPr>
        <p:spPr>
          <a:xfrm>
            <a:off x="838200" y="429492"/>
            <a:ext cx="10515600" cy="5747471"/>
          </a:xfrm>
        </p:spPr>
        <p:txBody>
          <a:bodyPr>
            <a:normAutofit lnSpcReduction="10000"/>
          </a:bodyPr>
          <a:lstStyle/>
          <a:p>
            <a:pPr marL="457200" lvl="1" indent="0">
              <a:lnSpc>
                <a:spcPct val="110000"/>
              </a:lnSpc>
              <a:buNone/>
            </a:pPr>
            <a:r>
              <a:rPr lang="en-GB" sz="2800" dirty="0" smtClean="0">
                <a:latin typeface="Times New Roman" panose="02020603050405020304" pitchFamily="18" charset="0"/>
                <a:cs typeface="Times New Roman" panose="02020603050405020304" pitchFamily="18" charset="0"/>
              </a:rPr>
              <a:t>1. Keep </a:t>
            </a:r>
            <a:r>
              <a:rPr lang="en-GB" sz="2800" dirty="0">
                <a:latin typeface="Times New Roman" panose="02020603050405020304" pitchFamily="18" charset="0"/>
                <a:cs typeface="Times New Roman" panose="02020603050405020304" pitchFamily="18" charset="0"/>
              </a:rPr>
              <a:t>shale shakers well maintained, and never bypass them.</a:t>
            </a:r>
            <a:endParaRPr lang="es-AR" sz="2800" dirty="0">
              <a:latin typeface="Times New Roman" panose="02020603050405020304" pitchFamily="18" charset="0"/>
              <a:cs typeface="Times New Roman" panose="02020603050405020304" pitchFamily="18" charset="0"/>
            </a:endParaRPr>
          </a:p>
          <a:p>
            <a:pPr marL="457200" lvl="1" indent="0">
              <a:lnSpc>
                <a:spcPct val="110000"/>
              </a:lnSpc>
              <a:buNone/>
            </a:pPr>
            <a:r>
              <a:rPr lang="en-GB" sz="2800" dirty="0" smtClean="0">
                <a:latin typeface="Times New Roman" panose="02020603050405020304" pitchFamily="18" charset="0"/>
                <a:cs typeface="Times New Roman" panose="02020603050405020304" pitchFamily="18" charset="0"/>
              </a:rPr>
              <a:t>2. Install </a:t>
            </a:r>
            <a:r>
              <a:rPr lang="en-GB" sz="2800" dirty="0">
                <a:latin typeface="Times New Roman" panose="02020603050405020304" pitchFamily="18" charset="0"/>
                <a:cs typeface="Times New Roman" panose="02020603050405020304" pitchFamily="18" charset="0"/>
              </a:rPr>
              <a:t>a removable screen over the suction to keep out large solids </a:t>
            </a:r>
            <a:r>
              <a:rPr lang="en-GB" sz="2800" dirty="0" smtClean="0">
                <a:latin typeface="Times New Roman" panose="02020603050405020304" pitchFamily="18" charset="0"/>
                <a:cs typeface="Times New Roman" panose="02020603050405020304" pitchFamily="18" charset="0"/>
              </a:rPr>
              <a:t>	and </a:t>
            </a:r>
            <a:r>
              <a:rPr lang="en-GB" sz="2800" dirty="0">
                <a:latin typeface="Times New Roman" panose="02020603050405020304" pitchFamily="18" charset="0"/>
                <a:cs typeface="Times New Roman" panose="02020603050405020304" pitchFamily="18" charset="0"/>
              </a:rPr>
              <a:t>trash.</a:t>
            </a:r>
            <a:endParaRPr lang="es-AR" sz="2800" dirty="0">
              <a:latin typeface="Times New Roman" panose="02020603050405020304" pitchFamily="18" charset="0"/>
              <a:cs typeface="Times New Roman" panose="02020603050405020304" pitchFamily="18" charset="0"/>
            </a:endParaRPr>
          </a:p>
          <a:p>
            <a:pPr marL="457200" lvl="1" indent="0">
              <a:lnSpc>
                <a:spcPct val="110000"/>
              </a:lnSpc>
              <a:buNone/>
            </a:pPr>
            <a:r>
              <a:rPr lang="en-GB" sz="2800" dirty="0" smtClean="0">
                <a:latin typeface="Times New Roman" panose="02020603050405020304" pitchFamily="18" charset="0"/>
                <a:cs typeface="Times New Roman" panose="02020603050405020304" pitchFamily="18" charset="0"/>
              </a:rPr>
              <a:t>3. The </a:t>
            </a:r>
            <a:r>
              <a:rPr lang="en-GB" sz="2800" dirty="0">
                <a:latin typeface="Times New Roman" panose="02020603050405020304" pitchFamily="18" charset="0"/>
                <a:cs typeface="Times New Roman" panose="02020603050405020304" pitchFamily="18" charset="0"/>
              </a:rPr>
              <a:t>surface system needs to have the capability to keep up with </a:t>
            </a:r>
            <a:r>
              <a:rPr lang="en-GB" sz="2800" dirty="0" smtClean="0">
                <a:latin typeface="Times New Roman" panose="02020603050405020304" pitchFamily="18" charset="0"/>
                <a:cs typeface="Times New Roman" panose="02020603050405020304" pitchFamily="18" charset="0"/>
              </a:rPr>
              <a:t>	the </a:t>
            </a:r>
            <a:r>
              <a:rPr lang="en-GB" sz="2800" dirty="0">
                <a:latin typeface="Times New Roman" panose="02020603050405020304" pitchFamily="18" charset="0"/>
                <a:cs typeface="Times New Roman" panose="02020603050405020304" pitchFamily="18" charset="0"/>
              </a:rPr>
              <a:t>volume-building needs while drilling; otherwise, advanced </a:t>
            </a:r>
            <a:r>
              <a:rPr lang="en-GB" sz="2800" dirty="0" smtClean="0">
                <a:latin typeface="Times New Roman" panose="02020603050405020304" pitchFamily="18" charset="0"/>
                <a:cs typeface="Times New Roman" panose="02020603050405020304" pitchFamily="18" charset="0"/>
              </a:rPr>
              <a:t>	planning </a:t>
            </a:r>
            <a:r>
              <a:rPr lang="en-GB" sz="2800" dirty="0">
                <a:latin typeface="Times New Roman" panose="02020603050405020304" pitchFamily="18" charset="0"/>
                <a:cs typeface="Times New Roman" panose="02020603050405020304" pitchFamily="18" charset="0"/>
              </a:rPr>
              <a:t>and premixing of reserve mud should be considered</a:t>
            </a:r>
            <a:endParaRPr lang="es-AR" sz="2800" dirty="0">
              <a:latin typeface="Times New Roman" panose="02020603050405020304" pitchFamily="18" charset="0"/>
              <a:cs typeface="Times New Roman" panose="02020603050405020304" pitchFamily="18" charset="0"/>
            </a:endParaRPr>
          </a:p>
          <a:p>
            <a:pPr marL="457200" lvl="1" indent="0">
              <a:lnSpc>
                <a:spcPct val="110000"/>
              </a:lnSpc>
              <a:buNone/>
            </a:pPr>
            <a:r>
              <a:rPr lang="en-GB" sz="2800" dirty="0" smtClean="0">
                <a:latin typeface="Times New Roman" panose="02020603050405020304" pitchFamily="18" charset="0"/>
                <a:cs typeface="Times New Roman" panose="02020603050405020304" pitchFamily="18" charset="0"/>
              </a:rPr>
              <a:t>4. The </a:t>
            </a:r>
            <a:r>
              <a:rPr lang="en-GB" sz="2800" dirty="0">
                <a:latin typeface="Times New Roman" panose="02020603050405020304" pitchFamily="18" charset="0"/>
                <a:cs typeface="Times New Roman" panose="02020603050405020304" pitchFamily="18" charset="0"/>
              </a:rPr>
              <a:t>main drawback has been the slow and tedious process to </a:t>
            </a:r>
            <a:r>
              <a:rPr lang="en-GB" sz="2800" dirty="0" smtClean="0">
                <a:latin typeface="Times New Roman" panose="02020603050405020304" pitchFamily="18" charset="0"/>
                <a:cs typeface="Times New Roman" panose="02020603050405020304" pitchFamily="18" charset="0"/>
              </a:rPr>
              <a:t>	change </a:t>
            </a:r>
            <a:r>
              <a:rPr lang="en-GB" sz="2800" dirty="0">
                <a:latin typeface="Times New Roman" panose="02020603050405020304" pitchFamily="18" charset="0"/>
                <a:cs typeface="Times New Roman" panose="02020603050405020304" pitchFamily="18" charset="0"/>
              </a:rPr>
              <a:t>requirements to keep up with technology.</a:t>
            </a:r>
            <a:endParaRPr lang="es-AR" sz="2800" dirty="0">
              <a:latin typeface="Times New Roman" panose="02020603050405020304" pitchFamily="18" charset="0"/>
              <a:cs typeface="Times New Roman" panose="02020603050405020304" pitchFamily="18" charset="0"/>
            </a:endParaRPr>
          </a:p>
          <a:p>
            <a:pPr marL="457200" lvl="1" indent="0">
              <a:lnSpc>
                <a:spcPct val="110000"/>
              </a:lnSpc>
              <a:buNone/>
            </a:pPr>
            <a:r>
              <a:rPr lang="en-GB" sz="2800" dirty="0" smtClean="0">
                <a:latin typeface="Times New Roman" panose="02020603050405020304" pitchFamily="18" charset="0"/>
                <a:cs typeface="Times New Roman" panose="02020603050405020304" pitchFamily="18" charset="0"/>
              </a:rPr>
              <a:t>5. If </a:t>
            </a:r>
            <a:r>
              <a:rPr lang="en-GB" sz="2800" dirty="0">
                <a:latin typeface="Times New Roman" panose="02020603050405020304" pitchFamily="18" charset="0"/>
                <a:cs typeface="Times New Roman" panose="02020603050405020304" pitchFamily="18" charset="0"/>
              </a:rPr>
              <a:t>the rig cannot mix drilling fluid fast enough to keep up with </a:t>
            </a:r>
            <a:r>
              <a:rPr lang="en-GB" sz="2800" dirty="0" smtClean="0">
                <a:latin typeface="Times New Roman" panose="02020603050405020304" pitchFamily="18" charset="0"/>
                <a:cs typeface="Times New Roman" panose="02020603050405020304" pitchFamily="18" charset="0"/>
              </a:rPr>
              <a:t>	these </a:t>
            </a:r>
            <a:r>
              <a:rPr lang="en-GB" sz="2800" dirty="0">
                <a:latin typeface="Times New Roman" panose="02020603050405020304" pitchFamily="18" charset="0"/>
                <a:cs typeface="Times New Roman" panose="02020603050405020304" pitchFamily="18" charset="0"/>
              </a:rPr>
              <a:t>losses, reserve mud and or premixed drilling fluid should be </a:t>
            </a:r>
            <a:r>
              <a:rPr lang="en-GB" sz="2800" dirty="0" smtClean="0">
                <a:latin typeface="Times New Roman" panose="02020603050405020304" pitchFamily="18" charset="0"/>
                <a:cs typeface="Times New Roman" panose="02020603050405020304" pitchFamily="18" charset="0"/>
              </a:rPr>
              <a:t>	available </a:t>
            </a:r>
            <a:r>
              <a:rPr lang="en-GB" sz="2800" dirty="0">
                <a:latin typeface="Times New Roman" panose="02020603050405020304" pitchFamily="18" charset="0"/>
                <a:cs typeface="Times New Roman" panose="02020603050405020304" pitchFamily="18" charset="0"/>
              </a:rPr>
              <a:t>to blend into the active system to maintain the proper </a:t>
            </a:r>
            <a:r>
              <a:rPr lang="en-GB" sz="2800" dirty="0" smtClean="0">
                <a:latin typeface="Times New Roman" panose="02020603050405020304" pitchFamily="18" charset="0"/>
                <a:cs typeface="Times New Roman" panose="02020603050405020304" pitchFamily="18" charset="0"/>
              </a:rPr>
              <a:t>	volume</a:t>
            </a:r>
            <a:r>
              <a:rPr lang="en-GB" sz="2800" dirty="0">
                <a:latin typeface="Times New Roman" panose="02020603050405020304" pitchFamily="18" charset="0"/>
                <a:cs typeface="Times New Roman" panose="02020603050405020304" pitchFamily="18" charset="0"/>
              </a:rPr>
              <a:t>.</a:t>
            </a:r>
            <a:endParaRPr lang="es-AR" sz="2800" dirty="0">
              <a:latin typeface="Times New Roman" panose="02020603050405020304" pitchFamily="18" charset="0"/>
              <a:cs typeface="Times New Roman" panose="02020603050405020304" pitchFamily="18" charset="0"/>
            </a:endParaRPr>
          </a:p>
          <a:p>
            <a:endParaRPr lang="es-AR" dirty="0"/>
          </a:p>
        </p:txBody>
      </p:sp>
    </p:spTree>
    <p:extLst>
      <p:ext uri="{BB962C8B-B14F-4D97-AF65-F5344CB8AC3E}">
        <p14:creationId xmlns:p14="http://schemas.microsoft.com/office/powerpoint/2010/main" val="2583596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5719"/>
          </a:xfrm>
        </p:spPr>
        <p:txBody>
          <a:bodyPr>
            <a:normAutofit fontScale="90000"/>
          </a:bodyPr>
          <a:lstStyle/>
          <a:p>
            <a:endParaRPr lang="es-AR" dirty="0"/>
          </a:p>
        </p:txBody>
      </p:sp>
      <p:sp>
        <p:nvSpPr>
          <p:cNvPr id="3" name="Marcador de contenido 2"/>
          <p:cNvSpPr>
            <a:spLocks noGrp="1"/>
          </p:cNvSpPr>
          <p:nvPr>
            <p:ph idx="1"/>
          </p:nvPr>
        </p:nvSpPr>
        <p:spPr>
          <a:xfrm>
            <a:off x="838200" y="526473"/>
            <a:ext cx="10515600" cy="5650490"/>
          </a:xfrm>
        </p:spPr>
        <p:txBody>
          <a:bodyPr>
            <a:normAutofit/>
          </a:bodyPr>
          <a:lstStyle/>
          <a:p>
            <a:pPr marL="457200" lvl="1" indent="0">
              <a:lnSpc>
                <a:spcPct val="100000"/>
              </a:lnSpc>
              <a:buNone/>
            </a:pPr>
            <a:r>
              <a:rPr lang="en-GB" sz="2800" dirty="0" smtClean="0">
                <a:latin typeface="Times New Roman" panose="02020603050405020304" pitchFamily="18" charset="0"/>
                <a:cs typeface="Times New Roman" panose="02020603050405020304" pitchFamily="18" charset="0"/>
              </a:rPr>
              <a:t>6. Screen </a:t>
            </a:r>
            <a:r>
              <a:rPr lang="en-GB" sz="2800" dirty="0">
                <a:latin typeface="Times New Roman" panose="02020603050405020304" pitchFamily="18" charset="0"/>
                <a:cs typeface="Times New Roman" panose="02020603050405020304" pitchFamily="18" charset="0"/>
              </a:rPr>
              <a:t>blinding occurs when grains of </a:t>
            </a:r>
            <a:r>
              <a:rPr lang="en-GB" sz="2800" u="sng" dirty="0">
                <a:latin typeface="Times New Roman" panose="02020603050405020304" pitchFamily="18" charset="0"/>
                <a:cs typeface="Times New Roman" panose="02020603050405020304" pitchFamily="18" charset="0"/>
              </a:rPr>
              <a:t>solids being screened</a:t>
            </a:r>
            <a:r>
              <a:rPr lang="en-GB" sz="2800" dirty="0">
                <a:latin typeface="Times New Roman" panose="02020603050405020304" pitchFamily="18" charset="0"/>
                <a:cs typeface="Times New Roman" panose="02020603050405020304" pitchFamily="18" charset="0"/>
              </a:rPr>
              <a:t> find a </a:t>
            </a:r>
            <a:r>
              <a:rPr lang="en-GB" sz="2800" dirty="0" smtClean="0">
                <a:latin typeface="Times New Roman" panose="02020603050405020304" pitchFamily="18" charset="0"/>
                <a:cs typeface="Times New Roman" panose="02020603050405020304" pitchFamily="18" charset="0"/>
              </a:rPr>
              <a:t>	hole in the </a:t>
            </a:r>
            <a:r>
              <a:rPr lang="en-GB" sz="2800" dirty="0">
                <a:latin typeface="Times New Roman" panose="02020603050405020304" pitchFamily="18" charset="0"/>
                <a:cs typeface="Times New Roman" panose="02020603050405020304" pitchFamily="18" charset="0"/>
              </a:rPr>
              <a:t>screen just large enough to get stuck in.</a:t>
            </a:r>
            <a:endParaRPr lang="es-AR" sz="2800" dirty="0">
              <a:latin typeface="Times New Roman" panose="02020603050405020304" pitchFamily="18" charset="0"/>
              <a:cs typeface="Times New Roman" panose="02020603050405020304" pitchFamily="18" charset="0"/>
            </a:endParaRPr>
          </a:p>
          <a:p>
            <a:pPr marL="457200" lvl="1" indent="0">
              <a:lnSpc>
                <a:spcPct val="100000"/>
              </a:lnSpc>
              <a:buNone/>
            </a:pPr>
            <a:r>
              <a:rPr lang="en-GB" sz="2800" dirty="0" smtClean="0">
                <a:latin typeface="Times New Roman" panose="02020603050405020304" pitchFamily="18" charset="0"/>
                <a:cs typeface="Times New Roman" panose="02020603050405020304" pitchFamily="18" charset="0"/>
              </a:rPr>
              <a:t>7. Now </a:t>
            </a:r>
            <a:r>
              <a:rPr lang="en-GB" sz="2800" dirty="0">
                <a:latin typeface="Times New Roman" panose="02020603050405020304" pitchFamily="18" charset="0"/>
                <a:cs typeface="Times New Roman" panose="02020603050405020304" pitchFamily="18" charset="0"/>
              </a:rPr>
              <a:t>there is better control over what gets into the pit.</a:t>
            </a:r>
            <a:endParaRPr lang="es-AR" sz="2800" dirty="0">
              <a:latin typeface="Times New Roman" panose="02020603050405020304" pitchFamily="18" charset="0"/>
              <a:cs typeface="Times New Roman" panose="02020603050405020304" pitchFamily="18" charset="0"/>
            </a:endParaRPr>
          </a:p>
          <a:p>
            <a:pPr marL="457200" lvl="1" indent="0">
              <a:lnSpc>
                <a:spcPct val="100000"/>
              </a:lnSpc>
              <a:buNone/>
            </a:pPr>
            <a:r>
              <a:rPr lang="en-GB" sz="2800" dirty="0" smtClean="0">
                <a:latin typeface="Times New Roman" panose="02020603050405020304" pitchFamily="18" charset="0"/>
                <a:cs typeface="Times New Roman" panose="02020603050405020304" pitchFamily="18" charset="0"/>
              </a:rPr>
              <a:t>8. Suspended </a:t>
            </a:r>
            <a:r>
              <a:rPr lang="en-GB" sz="2800" dirty="0">
                <a:latin typeface="Times New Roman" panose="02020603050405020304" pitchFamily="18" charset="0"/>
                <a:cs typeface="Times New Roman" panose="02020603050405020304" pitchFamily="18" charset="0"/>
              </a:rPr>
              <a:t>solids make up the wall cake; dissolved solids remain </a:t>
            </a:r>
            <a:r>
              <a:rPr lang="en-GB" sz="2800" dirty="0" smtClean="0">
                <a:latin typeface="Times New Roman" panose="02020603050405020304" pitchFamily="18" charset="0"/>
                <a:cs typeface="Times New Roman" panose="02020603050405020304" pitchFamily="18" charset="0"/>
              </a:rPr>
              <a:t>	in </a:t>
            </a:r>
            <a:r>
              <a:rPr lang="en-GB" sz="2800" dirty="0">
                <a:latin typeface="Times New Roman" panose="02020603050405020304" pitchFamily="18" charset="0"/>
                <a:cs typeface="Times New Roman" panose="02020603050405020304" pitchFamily="18" charset="0"/>
              </a:rPr>
              <a:t>the filtrate.</a:t>
            </a:r>
            <a:endParaRPr lang="es-AR" sz="2800" dirty="0">
              <a:latin typeface="Times New Roman" panose="02020603050405020304" pitchFamily="18" charset="0"/>
              <a:cs typeface="Times New Roman" panose="02020603050405020304" pitchFamily="18" charset="0"/>
            </a:endParaRPr>
          </a:p>
          <a:p>
            <a:pPr marL="457200" lvl="1" indent="0">
              <a:lnSpc>
                <a:spcPct val="100000"/>
              </a:lnSpc>
              <a:buNone/>
            </a:pPr>
            <a:r>
              <a:rPr lang="en-GB" sz="2800" dirty="0" smtClean="0">
                <a:latin typeface="Times New Roman" panose="02020603050405020304" pitchFamily="18" charset="0"/>
                <a:cs typeface="Times New Roman" panose="02020603050405020304" pitchFamily="18" charset="0"/>
              </a:rPr>
              <a:t>9. Agitation </a:t>
            </a:r>
            <a:r>
              <a:rPr lang="en-GB" sz="2800" dirty="0">
                <a:latin typeface="Times New Roman" panose="02020603050405020304" pitchFamily="18" charset="0"/>
                <a:cs typeface="Times New Roman" panose="02020603050405020304" pitchFamily="18" charset="0"/>
              </a:rPr>
              <a:t>will also help in the removal of gas, if any is present, by </a:t>
            </a:r>
            <a:r>
              <a:rPr lang="en-GB" sz="2800" dirty="0" smtClean="0">
                <a:latin typeface="Times New Roman" panose="02020603050405020304" pitchFamily="18" charset="0"/>
                <a:cs typeface="Times New Roman" panose="02020603050405020304" pitchFamily="18" charset="0"/>
              </a:rPr>
              <a:t>	moving </a:t>
            </a:r>
            <a:r>
              <a:rPr lang="en-GB" sz="2800" dirty="0">
                <a:latin typeface="Times New Roman" panose="02020603050405020304" pitchFamily="18" charset="0"/>
                <a:cs typeface="Times New Roman" panose="02020603050405020304" pitchFamily="18" charset="0"/>
              </a:rPr>
              <a:t>the gaseous drilling fluid to the surface of the tank, </a:t>
            </a:r>
            <a:r>
              <a:rPr lang="en-GB" sz="2800" dirty="0" smtClean="0">
                <a:latin typeface="Times New Roman" panose="02020603050405020304" pitchFamily="18" charset="0"/>
                <a:cs typeface="Times New Roman" panose="02020603050405020304" pitchFamily="18" charset="0"/>
              </a:rPr>
              <a:t>	providing </a:t>
            </a:r>
            <a:r>
              <a:rPr lang="en-GB" sz="2800" dirty="0">
                <a:latin typeface="Times New Roman" panose="02020603050405020304" pitchFamily="18" charset="0"/>
                <a:cs typeface="Times New Roman" panose="02020603050405020304" pitchFamily="18" charset="0"/>
              </a:rPr>
              <a:t>an opportunity for the gas to break out.</a:t>
            </a:r>
            <a:endParaRPr lang="es-AR" sz="2800" dirty="0">
              <a:latin typeface="Times New Roman" panose="02020603050405020304" pitchFamily="18" charset="0"/>
              <a:cs typeface="Times New Roman" panose="02020603050405020304" pitchFamily="18" charset="0"/>
            </a:endParaRPr>
          </a:p>
          <a:p>
            <a:pPr marL="457200" lvl="1" indent="0">
              <a:lnSpc>
                <a:spcPct val="100000"/>
              </a:lnSpc>
              <a:buNone/>
            </a:pPr>
            <a:r>
              <a:rPr lang="en-US" sz="2800" dirty="0" smtClean="0">
                <a:latin typeface="Times New Roman" panose="02020603050405020304" pitchFamily="18" charset="0"/>
                <a:cs typeface="Times New Roman" panose="02020603050405020304" pitchFamily="18" charset="0"/>
              </a:rPr>
              <a:t>10. All </a:t>
            </a:r>
            <a:r>
              <a:rPr lang="en-US" sz="2800" dirty="0">
                <a:latin typeface="Times New Roman" panose="02020603050405020304" pitchFamily="18" charset="0"/>
                <a:cs typeface="Times New Roman" panose="02020603050405020304" pitchFamily="18" charset="0"/>
              </a:rPr>
              <a:t>the wells were dried up by the long drought.</a:t>
            </a:r>
            <a:endParaRPr lang="es-AR" sz="2800" dirty="0">
              <a:latin typeface="Times New Roman" panose="02020603050405020304" pitchFamily="18" charset="0"/>
              <a:cs typeface="Times New Roman" panose="02020603050405020304" pitchFamily="18" charset="0"/>
            </a:endParaRPr>
          </a:p>
          <a:p>
            <a:pPr marL="457200" lvl="1" indent="0">
              <a:lnSpc>
                <a:spcPct val="100000"/>
              </a:lnSpc>
              <a:buNone/>
            </a:pPr>
            <a:r>
              <a:rPr lang="en-US" sz="2800" dirty="0" smtClean="0">
                <a:latin typeface="Times New Roman" panose="02020603050405020304" pitchFamily="18" charset="0"/>
                <a:cs typeface="Times New Roman" panose="02020603050405020304" pitchFamily="18" charset="0"/>
              </a:rPr>
              <a:t>11. Well </a:t>
            </a:r>
            <a:r>
              <a:rPr lang="en-US" sz="2800" dirty="0">
                <a:latin typeface="Times New Roman" panose="02020603050405020304" pitchFamily="18" charset="0"/>
                <a:cs typeface="Times New Roman" panose="02020603050405020304" pitchFamily="18" charset="0"/>
              </a:rPr>
              <a:t>workers could not put up with salary cuts.</a:t>
            </a:r>
            <a:endParaRPr lang="es-AR" sz="2800" dirty="0">
              <a:latin typeface="Times New Roman" panose="02020603050405020304" pitchFamily="18" charset="0"/>
              <a:cs typeface="Times New Roman" panose="02020603050405020304" pitchFamily="18" charset="0"/>
            </a:endParaRPr>
          </a:p>
          <a:p>
            <a:pPr marL="457200" lvl="1" indent="0">
              <a:lnSpc>
                <a:spcPct val="100000"/>
              </a:lnSpc>
              <a:buNone/>
            </a:pPr>
            <a:r>
              <a:rPr lang="en-US" sz="2800" dirty="0" smtClean="0">
                <a:latin typeface="Times New Roman" panose="02020603050405020304" pitchFamily="18" charset="0"/>
                <a:cs typeface="Times New Roman" panose="02020603050405020304" pitchFamily="18" charset="0"/>
              </a:rPr>
              <a:t>12. Storing </a:t>
            </a:r>
            <a:r>
              <a:rPr lang="en-US" sz="2800" dirty="0">
                <a:latin typeface="Times New Roman" panose="02020603050405020304" pitchFamily="18" charset="0"/>
                <a:cs typeface="Times New Roman" panose="02020603050405020304" pitchFamily="18" charset="0"/>
              </a:rPr>
              <a:t>operations are difficult to carry out if you cannot handle </a:t>
            </a:r>
            <a:r>
              <a:rPr lang="en-US" sz="2800" dirty="0" smtClean="0">
                <a:latin typeface="Times New Roman" panose="02020603050405020304" pitchFamily="18" charset="0"/>
                <a:cs typeface="Times New Roman" panose="02020603050405020304" pitchFamily="18" charset="0"/>
              </a:rPr>
              <a:t>	the machine</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6071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4366"/>
          </a:xfrm>
        </p:spPr>
        <p:txBody>
          <a:bodyPr>
            <a:normAutofit fontScale="90000"/>
          </a:bodyPr>
          <a:lstStyle/>
          <a:p>
            <a:endParaRPr lang="es-AR" dirty="0"/>
          </a:p>
        </p:txBody>
      </p:sp>
      <p:sp>
        <p:nvSpPr>
          <p:cNvPr id="3" name="Marcador de contenido 2"/>
          <p:cNvSpPr>
            <a:spLocks noGrp="1"/>
          </p:cNvSpPr>
          <p:nvPr>
            <p:ph idx="1"/>
          </p:nvPr>
        </p:nvSpPr>
        <p:spPr>
          <a:xfrm>
            <a:off x="838200" y="429492"/>
            <a:ext cx="10515600" cy="5747471"/>
          </a:xfrm>
        </p:spPr>
        <p:txBody>
          <a:bodyPr>
            <a:normAutofit/>
          </a:bodyPr>
          <a:lstStyle/>
          <a:p>
            <a:pPr marL="457200" lvl="1" indent="0">
              <a:lnSpc>
                <a:spcPct val="100000"/>
              </a:lnSpc>
              <a:buNone/>
            </a:pPr>
            <a:r>
              <a:rPr lang="en-US" sz="2800" dirty="0" smtClean="0">
                <a:latin typeface="Times New Roman" panose="02020603050405020304" pitchFamily="18" charset="0"/>
                <a:cs typeface="Times New Roman" panose="02020603050405020304" pitchFamily="18" charset="0"/>
              </a:rPr>
              <a:t>13. They </a:t>
            </a:r>
            <a:r>
              <a:rPr lang="en-US" sz="2800" dirty="0">
                <a:latin typeface="Times New Roman" panose="02020603050405020304" pitchFamily="18" charset="0"/>
                <a:cs typeface="Times New Roman" panose="02020603050405020304" pitchFamily="18" charset="0"/>
              </a:rPr>
              <a:t>have developed a product to do away with rust.</a:t>
            </a:r>
            <a:endParaRPr lang="es-AR" sz="2800" dirty="0">
              <a:latin typeface="Times New Roman" panose="02020603050405020304" pitchFamily="18" charset="0"/>
              <a:cs typeface="Times New Roman" panose="02020603050405020304" pitchFamily="18" charset="0"/>
            </a:endParaRPr>
          </a:p>
          <a:p>
            <a:pPr marL="457200" lvl="1" indent="0">
              <a:lnSpc>
                <a:spcPct val="100000"/>
              </a:lnSpc>
              <a:buNone/>
            </a:pPr>
            <a:r>
              <a:rPr lang="en-US" sz="2800" dirty="0" smtClean="0">
                <a:latin typeface="Times New Roman" panose="02020603050405020304" pitchFamily="18" charset="0"/>
                <a:cs typeface="Times New Roman" panose="02020603050405020304" pitchFamily="18" charset="0"/>
              </a:rPr>
              <a:t>14. After </a:t>
            </a:r>
            <a:r>
              <a:rPr lang="en-US" sz="2800" dirty="0">
                <a:latin typeface="Times New Roman" panose="02020603050405020304" pitchFamily="18" charset="0"/>
                <a:cs typeface="Times New Roman" panose="02020603050405020304" pitchFamily="18" charset="0"/>
              </a:rPr>
              <a:t>the oil overflows a weir or plate inside the tank, it is </a:t>
            </a:r>
            <a:r>
              <a:rPr lang="en-US" sz="2800" dirty="0" smtClean="0">
                <a:latin typeface="Times New Roman" panose="02020603050405020304" pitchFamily="18" charset="0"/>
                <a:cs typeface="Times New Roman" panose="02020603050405020304" pitchFamily="18" charset="0"/>
              </a:rPr>
              <a:t>	pumped </a:t>
            </a:r>
            <a:r>
              <a:rPr lang="en-US" sz="2800" dirty="0">
                <a:latin typeface="Times New Roman" panose="02020603050405020304" pitchFamily="18" charset="0"/>
                <a:cs typeface="Times New Roman" panose="02020603050405020304" pitchFamily="18" charset="0"/>
              </a:rPr>
              <a:t>away.</a:t>
            </a:r>
            <a:endParaRPr lang="es-AR" sz="2800" dirty="0">
              <a:latin typeface="Times New Roman" panose="02020603050405020304" pitchFamily="18" charset="0"/>
              <a:cs typeface="Times New Roman" panose="02020603050405020304" pitchFamily="18" charset="0"/>
            </a:endParaRPr>
          </a:p>
          <a:p>
            <a:pPr marL="457200" lvl="1" indent="0">
              <a:lnSpc>
                <a:spcPct val="100000"/>
              </a:lnSpc>
              <a:buNone/>
            </a:pPr>
            <a:r>
              <a:rPr lang="en-US" sz="2800" dirty="0" smtClean="0">
                <a:latin typeface="Times New Roman" panose="02020603050405020304" pitchFamily="18" charset="0"/>
                <a:cs typeface="Times New Roman" panose="02020603050405020304" pitchFamily="18" charset="0"/>
              </a:rPr>
              <a:t>15. A </a:t>
            </a:r>
            <a:r>
              <a:rPr lang="en-US" sz="2800" dirty="0">
                <a:latin typeface="Times New Roman" panose="02020603050405020304" pitchFamily="18" charset="0"/>
                <a:cs typeface="Times New Roman" panose="02020603050405020304" pitchFamily="18" charset="0"/>
              </a:rPr>
              <a:t>pipe on the top carries the gas away.</a:t>
            </a:r>
            <a:endParaRPr lang="es-AR" sz="2800" dirty="0">
              <a:latin typeface="Times New Roman" panose="02020603050405020304" pitchFamily="18" charset="0"/>
              <a:cs typeface="Times New Roman" panose="02020603050405020304" pitchFamily="18" charset="0"/>
            </a:endParaRPr>
          </a:p>
          <a:p>
            <a:pPr marL="457200" lvl="1" indent="0">
              <a:lnSpc>
                <a:spcPct val="100000"/>
              </a:lnSpc>
              <a:buNone/>
            </a:pPr>
            <a:r>
              <a:rPr lang="en-US" sz="2800" dirty="0" smtClean="0">
                <a:latin typeface="Times New Roman" panose="02020603050405020304" pitchFamily="18" charset="0"/>
                <a:cs typeface="Times New Roman" panose="02020603050405020304" pitchFamily="18" charset="0"/>
              </a:rPr>
              <a:t>16. With </a:t>
            </a:r>
            <a:r>
              <a:rPr lang="en-US" sz="2800" dirty="0">
                <a:latin typeface="Times New Roman" panose="02020603050405020304" pitchFamily="18" charset="0"/>
                <a:cs typeface="Times New Roman" panose="02020603050405020304" pitchFamily="18" charset="0"/>
              </a:rPr>
              <a:t>the pump shut down, remove the hopper and valve from the </a:t>
            </a:r>
            <a:r>
              <a:rPr lang="en-US" sz="2800" dirty="0" smtClean="0">
                <a:latin typeface="Times New Roman" panose="02020603050405020304" pitchFamily="18" charset="0"/>
                <a:cs typeface="Times New Roman" panose="02020603050405020304" pitchFamily="18" charset="0"/>
              </a:rPr>
              <a:t>	tee</a:t>
            </a:r>
            <a:r>
              <a:rPr lang="en-US" sz="2800" dirty="0">
                <a:latin typeface="Times New Roman" panose="02020603050405020304" pitchFamily="18" charset="0"/>
                <a:cs typeface="Times New Roman" panose="02020603050405020304" pitchFamily="18" charset="0"/>
              </a:rPr>
              <a:t>.</a:t>
            </a:r>
            <a:endParaRPr lang="es-AR" sz="2800" dirty="0">
              <a:latin typeface="Times New Roman" panose="02020603050405020304" pitchFamily="18" charset="0"/>
              <a:cs typeface="Times New Roman" panose="02020603050405020304" pitchFamily="18" charset="0"/>
            </a:endParaRPr>
          </a:p>
          <a:p>
            <a:pPr marL="457200" lvl="1" indent="0">
              <a:lnSpc>
                <a:spcPct val="100000"/>
              </a:lnSpc>
              <a:buNone/>
            </a:pPr>
            <a:r>
              <a:rPr lang="en-US" sz="2800" dirty="0" smtClean="0">
                <a:latin typeface="Times New Roman" panose="02020603050405020304" pitchFamily="18" charset="0"/>
                <a:cs typeface="Times New Roman" panose="02020603050405020304" pitchFamily="18" charset="0"/>
              </a:rPr>
              <a:t>17. When </a:t>
            </a:r>
            <a:r>
              <a:rPr lang="en-US" sz="2800" dirty="0">
                <a:latin typeface="Times New Roman" panose="02020603050405020304" pitchFamily="18" charset="0"/>
                <a:cs typeface="Times New Roman" panose="02020603050405020304" pitchFamily="18" charset="0"/>
              </a:rPr>
              <a:t>the first mud cleaners were introduced into the field, they </a:t>
            </a:r>
            <a:r>
              <a:rPr lang="en-US" sz="2800" dirty="0" smtClean="0">
                <a:latin typeface="Times New Roman" panose="02020603050405020304" pitchFamily="18" charset="0"/>
                <a:cs typeface="Times New Roman" panose="02020603050405020304" pitchFamily="18" charset="0"/>
              </a:rPr>
              <a:t>	had </a:t>
            </a:r>
            <a:r>
              <a:rPr lang="en-US" sz="2800" dirty="0">
                <a:latin typeface="Times New Roman" panose="02020603050405020304" pitchFamily="18" charset="0"/>
                <a:cs typeface="Times New Roman" panose="02020603050405020304" pitchFamily="18" charset="0"/>
              </a:rPr>
              <a:t>to be shut off during weight-up.</a:t>
            </a:r>
            <a:endParaRPr lang="es-AR" sz="2800" dirty="0">
              <a:latin typeface="Times New Roman" panose="02020603050405020304" pitchFamily="18" charset="0"/>
              <a:cs typeface="Times New Roman" panose="02020603050405020304" pitchFamily="18" charset="0"/>
            </a:endParaRPr>
          </a:p>
          <a:p>
            <a:pPr marL="457200" lvl="1" indent="0">
              <a:lnSpc>
                <a:spcPct val="100000"/>
              </a:lnSpc>
              <a:buNone/>
            </a:pPr>
            <a:r>
              <a:rPr lang="en-US" sz="2800" dirty="0" smtClean="0">
                <a:latin typeface="Times New Roman" panose="02020603050405020304" pitchFamily="18" charset="0"/>
                <a:cs typeface="Times New Roman" panose="02020603050405020304" pitchFamily="18" charset="0"/>
              </a:rPr>
              <a:t>18. Since </a:t>
            </a:r>
            <a:r>
              <a:rPr lang="en-US" sz="2800" dirty="0">
                <a:latin typeface="Times New Roman" panose="02020603050405020304" pitchFamily="18" charset="0"/>
                <a:cs typeface="Times New Roman" panose="02020603050405020304" pitchFamily="18" charset="0"/>
              </a:rPr>
              <a:t>fluid will naturally flow in the direction of least resistance, </a:t>
            </a:r>
            <a:r>
              <a:rPr lang="en-US" sz="2800" dirty="0" smtClean="0">
                <a:latin typeface="Times New Roman" panose="02020603050405020304" pitchFamily="18" charset="0"/>
                <a:cs typeface="Times New Roman" panose="02020603050405020304" pitchFamily="18" charset="0"/>
              </a:rPr>
              <a:t>	it </a:t>
            </a:r>
            <a:r>
              <a:rPr lang="en-US" sz="2800" dirty="0">
                <a:latin typeface="Times New Roman" panose="02020603050405020304" pitchFamily="18" charset="0"/>
                <a:cs typeface="Times New Roman" panose="02020603050405020304" pitchFamily="18" charset="0"/>
              </a:rPr>
              <a:t>will tend to flow back (recirculate) toward the suction inlet, </a:t>
            </a:r>
            <a:r>
              <a:rPr lang="en-US" sz="2800" dirty="0" smtClean="0">
                <a:latin typeface="Times New Roman" panose="02020603050405020304" pitchFamily="18" charset="0"/>
                <a:cs typeface="Times New Roman" panose="02020603050405020304" pitchFamily="18" charset="0"/>
              </a:rPr>
              <a:t>	where </a:t>
            </a:r>
            <a:r>
              <a:rPr lang="en-US" sz="2800" dirty="0">
                <a:latin typeface="Times New Roman" panose="02020603050405020304" pitchFamily="18" charset="0"/>
                <a:cs typeface="Times New Roman" panose="02020603050405020304" pitchFamily="18" charset="0"/>
              </a:rPr>
              <a:t>fluid entering the impeller is at a relatively low head</a:t>
            </a:r>
            <a:r>
              <a:rPr lang="en-US" sz="2800" dirty="0" smtClean="0">
                <a:latin typeface="Times New Roman" panose="02020603050405020304" pitchFamily="18" charset="0"/>
                <a:cs typeface="Times New Roman" panose="02020603050405020304" pitchFamily="18" charset="0"/>
              </a:rPr>
              <a:t>.</a:t>
            </a:r>
            <a:endParaRPr lang="es-A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8493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5181"/>
          </a:xfrm>
        </p:spPr>
        <p:txBody>
          <a:bodyPr>
            <a:normAutofit fontScale="90000"/>
          </a:bodyPr>
          <a:lstStyle/>
          <a:p>
            <a:endParaRPr lang="es-AR" dirty="0"/>
          </a:p>
        </p:txBody>
      </p:sp>
      <p:sp>
        <p:nvSpPr>
          <p:cNvPr id="3" name="Marcador de contenido 2"/>
          <p:cNvSpPr>
            <a:spLocks noGrp="1"/>
          </p:cNvSpPr>
          <p:nvPr>
            <p:ph idx="1"/>
          </p:nvPr>
        </p:nvSpPr>
        <p:spPr>
          <a:xfrm>
            <a:off x="838200" y="430306"/>
            <a:ext cx="10515600" cy="5746657"/>
          </a:xfrm>
        </p:spPr>
        <p:txBody>
          <a:bodyPr/>
          <a:lstStyle/>
          <a:p>
            <a:r>
              <a:rPr lang="es-AR" dirty="0"/>
              <a:t>19. </a:t>
            </a:r>
            <a:r>
              <a:rPr lang="en-US" dirty="0"/>
              <a:t>The symbol </a:t>
            </a:r>
            <a:r>
              <a:rPr lang="en-US" i="1" dirty="0"/>
              <a:t>t</a:t>
            </a:r>
            <a:r>
              <a:rPr lang="en-US" dirty="0"/>
              <a:t> </a:t>
            </a:r>
            <a:r>
              <a:rPr lang="en-US" b="1" dirty="0"/>
              <a:t>stands for </a:t>
            </a:r>
            <a:r>
              <a:rPr lang="en-US" dirty="0"/>
              <a:t>the time during which the object moved.</a:t>
            </a:r>
            <a:endParaRPr lang="es-AR" dirty="0"/>
          </a:p>
          <a:p>
            <a:r>
              <a:rPr lang="en-US" dirty="0"/>
              <a:t>20. </a:t>
            </a:r>
            <a:r>
              <a:rPr lang="en-US"/>
              <a:t>We must change the requirements to </a:t>
            </a:r>
            <a:r>
              <a:rPr lang="en-US" b="1"/>
              <a:t>keep up with </a:t>
            </a:r>
            <a:r>
              <a:rPr lang="en-US"/>
              <a:t>technology</a:t>
            </a:r>
            <a:endParaRPr lang="es-AR" dirty="0"/>
          </a:p>
        </p:txBody>
      </p:sp>
    </p:spTree>
    <p:extLst>
      <p:ext uri="{BB962C8B-B14F-4D97-AF65-F5344CB8AC3E}">
        <p14:creationId xmlns:p14="http://schemas.microsoft.com/office/powerpoint/2010/main" val="1386353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33475"/>
          </a:xfrm>
        </p:spPr>
        <p:txBody>
          <a:bodyPr>
            <a:normAutofit/>
          </a:bodyPr>
          <a:lstStyle/>
          <a:p>
            <a:r>
              <a:rPr lang="es-AR" dirty="0" smtClean="0">
                <a:solidFill>
                  <a:srgbClr val="FF0000"/>
                </a:solidFill>
                <a:latin typeface="Arial Black" panose="020B0A04020102020204" pitchFamily="34" charset="0"/>
              </a:rPr>
              <a:t>Clases de verbos con partículas</a:t>
            </a:r>
            <a:endParaRPr lang="es-AR" dirty="0">
              <a:solidFill>
                <a:srgbClr val="FF0000"/>
              </a:solidFill>
              <a:latin typeface="Arial Black" panose="020B0A04020102020204" pitchFamily="34" charset="0"/>
            </a:endParaRPr>
          </a:p>
        </p:txBody>
      </p:sp>
      <p:sp>
        <p:nvSpPr>
          <p:cNvPr id="3" name="Marcador de contenido 2"/>
          <p:cNvSpPr>
            <a:spLocks noGrp="1"/>
          </p:cNvSpPr>
          <p:nvPr>
            <p:ph idx="1"/>
          </p:nvPr>
        </p:nvSpPr>
        <p:spPr>
          <a:xfrm>
            <a:off x="838200" y="1498600"/>
            <a:ext cx="10515600" cy="4678363"/>
          </a:xfrm>
        </p:spPr>
        <p:txBody>
          <a:bodyPr/>
          <a:lstStyle/>
          <a:p>
            <a:pPr marL="0" indent="0">
              <a:buNone/>
            </a:pPr>
            <a:r>
              <a:rPr lang="es-AR" dirty="0" smtClean="0">
                <a:latin typeface="Times New Roman" panose="02020603050405020304" pitchFamily="18" charset="0"/>
                <a:cs typeface="Times New Roman" panose="02020603050405020304" pitchFamily="18" charset="0"/>
              </a:rPr>
              <a:t>Los verbos normales se dividen en transitivos (</a:t>
            </a:r>
            <a:r>
              <a:rPr lang="es-AR" dirty="0" err="1" smtClean="0">
                <a:latin typeface="Times New Roman" panose="02020603050405020304" pitchFamily="18" charset="0"/>
                <a:cs typeface="Times New Roman" panose="02020603050405020304" pitchFamily="18" charset="0"/>
              </a:rPr>
              <a:t>vt</a:t>
            </a:r>
            <a:r>
              <a:rPr lang="es-AR" dirty="0" smtClean="0">
                <a:latin typeface="Times New Roman" panose="02020603050405020304" pitchFamily="18" charset="0"/>
                <a:cs typeface="Times New Roman" panose="02020603050405020304" pitchFamily="18" charset="0"/>
              </a:rPr>
              <a:t>) e intransitivos (vi). Los verbos con partícula, en cambio, se dividen en las siguientes clases:</a:t>
            </a:r>
          </a:p>
          <a:p>
            <a:endParaRPr lang="es-AR" dirty="0">
              <a:latin typeface="Times New Roman" panose="02020603050405020304" pitchFamily="18" charset="0"/>
              <a:cs typeface="Times New Roman" panose="02020603050405020304" pitchFamily="18" charset="0"/>
            </a:endParaRPr>
          </a:p>
          <a:p>
            <a:r>
              <a:rPr lang="es-AR" dirty="0" err="1" smtClean="0">
                <a:latin typeface="Times New Roman" panose="02020603050405020304" pitchFamily="18" charset="0"/>
                <a:cs typeface="Times New Roman" panose="02020603050405020304" pitchFamily="18" charset="0"/>
              </a:rPr>
              <a:t>Vt</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insep</a:t>
            </a:r>
            <a:endParaRPr lang="es-AR" dirty="0" smtClean="0">
              <a:latin typeface="Times New Roman" panose="02020603050405020304" pitchFamily="18" charset="0"/>
              <a:cs typeface="Times New Roman" panose="02020603050405020304" pitchFamily="18" charset="0"/>
            </a:endParaRPr>
          </a:p>
          <a:p>
            <a:r>
              <a:rPr lang="es-AR" dirty="0" err="1" smtClean="0">
                <a:latin typeface="Times New Roman" panose="02020603050405020304" pitchFamily="18" charset="0"/>
                <a:cs typeface="Times New Roman" panose="02020603050405020304" pitchFamily="18" charset="0"/>
              </a:rPr>
              <a:t>Vt</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sep</a:t>
            </a:r>
            <a:endParaRPr lang="es-AR" dirty="0" smtClean="0">
              <a:latin typeface="Times New Roman" panose="02020603050405020304" pitchFamily="18" charset="0"/>
              <a:cs typeface="Times New Roman" panose="02020603050405020304" pitchFamily="18" charset="0"/>
            </a:endParaRPr>
          </a:p>
          <a:p>
            <a:r>
              <a:rPr lang="es-AR" dirty="0" smtClean="0">
                <a:latin typeface="Times New Roman" panose="02020603050405020304" pitchFamily="18" charset="0"/>
                <a:cs typeface="Times New Roman" panose="02020603050405020304" pitchFamily="18" charset="0"/>
              </a:rPr>
              <a:t>Vi</a:t>
            </a:r>
          </a:p>
          <a:p>
            <a:endParaRPr lang="es-AR" dirty="0"/>
          </a:p>
        </p:txBody>
      </p:sp>
    </p:spTree>
    <p:extLst>
      <p:ext uri="{BB962C8B-B14F-4D97-AF65-F5344CB8AC3E}">
        <p14:creationId xmlns:p14="http://schemas.microsoft.com/office/powerpoint/2010/main" val="292661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68275"/>
          </a:xfrm>
        </p:spPr>
        <p:txBody>
          <a:bodyPr>
            <a:normAutofit fontScale="90000"/>
          </a:bodyPr>
          <a:lstStyle/>
          <a:p>
            <a:endParaRPr lang="es-AR" dirty="0"/>
          </a:p>
        </p:txBody>
      </p:sp>
      <p:sp>
        <p:nvSpPr>
          <p:cNvPr id="3" name="Marcador de contenido 2"/>
          <p:cNvSpPr>
            <a:spLocks noGrp="1"/>
          </p:cNvSpPr>
          <p:nvPr>
            <p:ph idx="1"/>
          </p:nvPr>
        </p:nvSpPr>
        <p:spPr>
          <a:xfrm>
            <a:off x="838200" y="533400"/>
            <a:ext cx="10515600" cy="5643563"/>
          </a:xfrm>
        </p:spPr>
        <p:txBody>
          <a:bodyPr/>
          <a:lstStyle/>
          <a:p>
            <a:r>
              <a:rPr lang="es-AR" dirty="0" smtClean="0">
                <a:latin typeface="Times New Roman" panose="02020603050405020304" pitchFamily="18" charset="0"/>
                <a:cs typeface="Times New Roman" panose="02020603050405020304" pitchFamily="18" charset="0"/>
              </a:rPr>
              <a:t>Un verbo con partícula puede pertenecer a dos de estas categorías (como </a:t>
            </a:r>
            <a:r>
              <a:rPr lang="es-AR" dirty="0" smtClean="0">
                <a:latin typeface="Arial" panose="020B0604020202020204" pitchFamily="34" charset="0"/>
                <a:cs typeface="Arial" panose="020B0604020202020204" pitchFamily="34" charset="0"/>
              </a:rPr>
              <a:t>“</a:t>
            </a:r>
            <a:r>
              <a:rPr lang="es-AR" dirty="0" err="1" smtClean="0">
                <a:latin typeface="Arial" panose="020B0604020202020204" pitchFamily="34" charset="0"/>
                <a:cs typeface="Arial" panose="020B0604020202020204" pitchFamily="34" charset="0"/>
              </a:rPr>
              <a:t>pull</a:t>
            </a:r>
            <a:r>
              <a:rPr lang="es-AR" dirty="0" smtClean="0">
                <a:latin typeface="Arial" panose="020B0604020202020204" pitchFamily="34" charset="0"/>
                <a:cs typeface="Arial" panose="020B0604020202020204" pitchFamily="34" charset="0"/>
              </a:rPr>
              <a:t> back”</a:t>
            </a:r>
            <a:r>
              <a:rPr lang="es-AR" dirty="0" smtClean="0">
                <a:latin typeface="Times New Roman" panose="02020603050405020304" pitchFamily="18" charset="0"/>
                <a:cs typeface="Times New Roman" panose="02020603050405020304" pitchFamily="18" charset="0"/>
              </a:rPr>
              <a:t>) o a las tres (como </a:t>
            </a:r>
            <a:r>
              <a:rPr lang="es-AR" dirty="0" smtClean="0">
                <a:latin typeface="Arial" panose="020B0604020202020204" pitchFamily="34" charset="0"/>
                <a:cs typeface="Arial" panose="020B0604020202020204" pitchFamily="34" charset="0"/>
              </a:rPr>
              <a:t>“</a:t>
            </a:r>
            <a:r>
              <a:rPr lang="es-AR" dirty="0" err="1" smtClean="0">
                <a:latin typeface="Arial" panose="020B0604020202020204" pitchFamily="34" charset="0"/>
                <a:cs typeface="Arial" panose="020B0604020202020204" pitchFamily="34" charset="0"/>
              </a:rPr>
              <a:t>pull</a:t>
            </a:r>
            <a:r>
              <a:rPr lang="es-AR" dirty="0" smtClean="0">
                <a:latin typeface="Arial" panose="020B0604020202020204" pitchFamily="34" charset="0"/>
                <a:cs typeface="Arial" panose="020B0604020202020204" pitchFamily="34" charset="0"/>
              </a:rPr>
              <a:t> </a:t>
            </a:r>
            <a:r>
              <a:rPr lang="es-AR" dirty="0" err="1" smtClean="0">
                <a:latin typeface="Arial" panose="020B0604020202020204" pitchFamily="34" charset="0"/>
                <a:cs typeface="Arial" panose="020B0604020202020204" pitchFamily="34" charset="0"/>
              </a:rPr>
              <a:t>through</a:t>
            </a:r>
            <a:r>
              <a:rPr lang="es-AR" dirty="0" smtClean="0">
                <a:latin typeface="Arial" panose="020B0604020202020204" pitchFamily="34" charset="0"/>
                <a:cs typeface="Arial" panose="020B0604020202020204" pitchFamily="34" charset="0"/>
              </a:rPr>
              <a:t>”</a:t>
            </a:r>
            <a:r>
              <a:rPr lang="es-AR" dirty="0" smtClean="0">
                <a:latin typeface="Times New Roman" panose="02020603050405020304" pitchFamily="18" charset="0"/>
                <a:cs typeface="Times New Roman" panose="02020603050405020304" pitchFamily="18" charset="0"/>
              </a:rPr>
              <a:t>) </a:t>
            </a:r>
          </a:p>
          <a:p>
            <a:r>
              <a:rPr lang="es-AR" dirty="0" smtClean="0">
                <a:latin typeface="Times New Roman" panose="02020603050405020304" pitchFamily="18" charset="0"/>
                <a:cs typeface="Times New Roman" panose="02020603050405020304" pitchFamily="18" charset="0"/>
              </a:rPr>
              <a:t>Puede que los significados dentro de las diferentes categorías sean muy similares (como “</a:t>
            </a:r>
            <a:r>
              <a:rPr lang="es-AR" dirty="0" err="1" smtClean="0">
                <a:latin typeface="Times New Roman" panose="02020603050405020304" pitchFamily="18" charset="0"/>
                <a:cs typeface="Times New Roman" panose="02020603050405020304" pitchFamily="18" charset="0"/>
              </a:rPr>
              <a:t>pull</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through</a:t>
            </a:r>
            <a:r>
              <a:rPr lang="es-AR" dirty="0" smtClean="0">
                <a:latin typeface="Times New Roman" panose="02020603050405020304" pitchFamily="18" charset="0"/>
                <a:cs typeface="Times New Roman" panose="02020603050405020304" pitchFamily="18" charset="0"/>
              </a:rPr>
              <a:t>”) pero no ocurre así con “</a:t>
            </a:r>
            <a:r>
              <a:rPr lang="es-AR" dirty="0" err="1" smtClean="0">
                <a:latin typeface="Times New Roman" panose="02020603050405020304" pitchFamily="18" charset="0"/>
                <a:cs typeface="Times New Roman" panose="02020603050405020304" pitchFamily="18" charset="0"/>
              </a:rPr>
              <a:t>pull</a:t>
            </a:r>
            <a:r>
              <a:rPr lang="es-AR" dirty="0" smtClean="0">
                <a:latin typeface="Times New Roman" panose="02020603050405020304" pitchFamily="18" charset="0"/>
                <a:cs typeface="Times New Roman" panose="02020603050405020304" pitchFamily="18" charset="0"/>
              </a:rPr>
              <a:t> back”</a:t>
            </a:r>
          </a:p>
          <a:p>
            <a:endParaRPr lang="es-AR" dirty="0"/>
          </a:p>
          <a:p>
            <a:endParaRPr lang="es-AR" dirty="0" smtClean="0"/>
          </a:p>
          <a:p>
            <a:endParaRPr lang="es-AR" dirty="0"/>
          </a:p>
          <a:p>
            <a:endParaRPr lang="es-AR" dirty="0" smtClean="0"/>
          </a:p>
          <a:p>
            <a:endParaRPr lang="es-AR" dirty="0"/>
          </a:p>
          <a:p>
            <a:endParaRPr lang="es-AR" dirty="0"/>
          </a:p>
        </p:txBody>
      </p:sp>
      <p:graphicFrame>
        <p:nvGraphicFramePr>
          <p:cNvPr id="4" name="Tabla 3"/>
          <p:cNvGraphicFramePr>
            <a:graphicFrameLocks noGrp="1"/>
          </p:cNvGraphicFramePr>
          <p:nvPr>
            <p:extLst>
              <p:ext uri="{D42A27DB-BD31-4B8C-83A1-F6EECF244321}">
                <p14:modId xmlns:p14="http://schemas.microsoft.com/office/powerpoint/2010/main" val="4192433441"/>
              </p:ext>
            </p:extLst>
          </p:nvPr>
        </p:nvGraphicFramePr>
        <p:xfrm>
          <a:off x="1244600" y="2904065"/>
          <a:ext cx="8128000" cy="1293862"/>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1293862">
                <a:tc>
                  <a:txBody>
                    <a:bodyPr/>
                    <a:lstStyle/>
                    <a:p>
                      <a:r>
                        <a:rPr lang="es-AR" dirty="0" smtClean="0">
                          <a:sym typeface="Webdings" panose="05030102010509060703" pitchFamily="18" charset="2"/>
                        </a:rPr>
                        <a:t></a:t>
                      </a:r>
                      <a:r>
                        <a:rPr lang="es-AR" sz="2400" dirty="0" err="1" smtClean="0">
                          <a:latin typeface="Arial" panose="020B0604020202020204" pitchFamily="34" charset="0"/>
                          <a:cs typeface="Arial" panose="020B0604020202020204" pitchFamily="34" charset="0"/>
                          <a:sym typeface="Webdings" panose="05030102010509060703" pitchFamily="18" charset="2"/>
                        </a:rPr>
                        <a:t>pull</a:t>
                      </a:r>
                      <a:r>
                        <a:rPr lang="es-AR" sz="2400" dirty="0" smtClean="0">
                          <a:sym typeface="Webdings" panose="05030102010509060703" pitchFamily="18" charset="2"/>
                        </a:rPr>
                        <a:t> back  1 </a:t>
                      </a:r>
                      <a:r>
                        <a:rPr lang="es-AR" sz="2400" b="0" i="1" dirty="0" err="1" smtClean="0">
                          <a:sym typeface="Webdings" panose="05030102010509060703" pitchFamily="18" charset="2"/>
                        </a:rPr>
                        <a:t>vt</a:t>
                      </a:r>
                      <a:r>
                        <a:rPr lang="es-AR" sz="2400" b="0" i="1" dirty="0" smtClean="0">
                          <a:sym typeface="Webdings" panose="05030102010509060703" pitchFamily="18" charset="2"/>
                        </a:rPr>
                        <a:t> </a:t>
                      </a:r>
                      <a:r>
                        <a:rPr lang="es-AR" sz="2400" b="0" i="1" dirty="0" err="1" smtClean="0">
                          <a:sym typeface="Webdings" panose="05030102010509060703" pitchFamily="18" charset="2"/>
                        </a:rPr>
                        <a:t>sep</a:t>
                      </a:r>
                      <a:r>
                        <a:rPr lang="es-AR" sz="2400" b="0" i="1" dirty="0" smtClean="0">
                          <a:sym typeface="Webdings" panose="05030102010509060703" pitchFamily="18" charset="2"/>
                        </a:rPr>
                        <a:t> (</a:t>
                      </a:r>
                      <a:r>
                        <a:rPr lang="es-AR" sz="2400" b="0" i="1" dirty="0" err="1" smtClean="0">
                          <a:sym typeface="Webdings" panose="05030102010509060703" pitchFamily="18" charset="2"/>
                        </a:rPr>
                        <a:t>curtains</a:t>
                      </a:r>
                      <a:r>
                        <a:rPr lang="es-AR" sz="2400" b="0" i="1" dirty="0" smtClean="0">
                          <a:sym typeface="Webdings" panose="05030102010509060703" pitchFamily="18" charset="2"/>
                        </a:rPr>
                        <a:t>) </a:t>
                      </a:r>
                      <a:r>
                        <a:rPr lang="es-AR" sz="2400" b="0" dirty="0" smtClean="0">
                          <a:sym typeface="Webdings" panose="05030102010509060703" pitchFamily="18" charset="2"/>
                        </a:rPr>
                        <a:t>descorrer;   </a:t>
                      </a:r>
                      <a:r>
                        <a:rPr lang="es-AR" sz="2400" dirty="0" smtClean="0">
                          <a:sym typeface="Webdings" panose="05030102010509060703" pitchFamily="18" charset="2"/>
                        </a:rPr>
                        <a:t>2  </a:t>
                      </a:r>
                      <a:r>
                        <a:rPr lang="es-AR" sz="2400" b="0" i="1" dirty="0" smtClean="0">
                          <a:sym typeface="Webdings" panose="05030102010509060703" pitchFamily="18" charset="2"/>
                        </a:rPr>
                        <a:t>vi  (of a </a:t>
                      </a:r>
                      <a:r>
                        <a:rPr lang="es-AR" sz="2400" b="0" i="1" dirty="0" err="1" smtClean="0">
                          <a:sym typeface="Webdings" panose="05030102010509060703" pitchFamily="18" charset="2"/>
                        </a:rPr>
                        <a:t>person</a:t>
                      </a:r>
                      <a:r>
                        <a:rPr lang="es-AR" sz="2400" b="0" i="1" dirty="0" smtClean="0">
                          <a:sym typeface="Webdings" panose="05030102010509060703" pitchFamily="18" charset="2"/>
                        </a:rPr>
                        <a:t>) </a:t>
                      </a:r>
                      <a:r>
                        <a:rPr lang="es-AR" sz="2400" b="0" dirty="0" smtClean="0">
                          <a:sym typeface="Webdings" panose="05030102010509060703" pitchFamily="18" charset="2"/>
                        </a:rPr>
                        <a:t>echarse atrás</a:t>
                      </a:r>
                      <a:r>
                        <a:rPr lang="es-AR" sz="2400" b="0" i="1" dirty="0" smtClean="0">
                          <a:sym typeface="Webdings" panose="05030102010509060703" pitchFamily="18" charset="2"/>
                        </a:rPr>
                        <a:t>;  (of tropos)</a:t>
                      </a:r>
                      <a:r>
                        <a:rPr lang="es-AR" sz="2400" b="0" dirty="0" smtClean="0">
                          <a:sym typeface="Webdings" panose="05030102010509060703" pitchFamily="18" charset="2"/>
                        </a:rPr>
                        <a:t> retirarse; </a:t>
                      </a:r>
                      <a:r>
                        <a:rPr lang="es-AR" sz="2400" b="0" i="1" dirty="0" err="1" smtClean="0">
                          <a:sym typeface="Webdings" panose="05030102010509060703" pitchFamily="18" charset="2"/>
                        </a:rPr>
                        <a:t>Fig</a:t>
                      </a:r>
                      <a:r>
                        <a:rPr lang="es-AR" sz="2400" b="0" dirty="0" smtClean="0">
                          <a:sym typeface="Webdings" panose="05030102010509060703" pitchFamily="18" charset="2"/>
                        </a:rPr>
                        <a:t> </a:t>
                      </a:r>
                      <a:r>
                        <a:rPr lang="es-AR" sz="2400" dirty="0" err="1" smtClean="0">
                          <a:sym typeface="Webdings" panose="05030102010509060703" pitchFamily="18" charset="2"/>
                        </a:rPr>
                        <a:t>to</a:t>
                      </a:r>
                      <a:r>
                        <a:rPr lang="es-AR" sz="2400" dirty="0" smtClean="0">
                          <a:sym typeface="Webdings" panose="05030102010509060703" pitchFamily="18" charset="2"/>
                        </a:rPr>
                        <a:t> p. back </a:t>
                      </a:r>
                      <a:r>
                        <a:rPr lang="es-AR" sz="2400" dirty="0" err="1" smtClean="0">
                          <a:sym typeface="Webdings" panose="05030102010509060703" pitchFamily="18" charset="2"/>
                        </a:rPr>
                        <a:t>from</a:t>
                      </a:r>
                      <a:r>
                        <a:rPr lang="es-AR" sz="2400" dirty="0" smtClean="0">
                          <a:sym typeface="Webdings" panose="05030102010509060703" pitchFamily="18" charset="2"/>
                        </a:rPr>
                        <a:t> </a:t>
                      </a:r>
                      <a:r>
                        <a:rPr lang="es-AR" sz="2400" dirty="0" err="1" smtClean="0">
                          <a:sym typeface="Webdings" panose="05030102010509060703" pitchFamily="18" charset="2"/>
                        </a:rPr>
                        <a:t>doing</a:t>
                      </a:r>
                      <a:r>
                        <a:rPr lang="es-AR" sz="2400" dirty="0" smtClean="0">
                          <a:sym typeface="Webdings" panose="05030102010509060703" pitchFamily="18" charset="2"/>
                        </a:rPr>
                        <a:t> </a:t>
                      </a:r>
                      <a:r>
                        <a:rPr lang="es-AR" sz="2400" dirty="0" err="1" smtClean="0">
                          <a:sym typeface="Webdings" panose="05030102010509060703" pitchFamily="18" charset="2"/>
                        </a:rPr>
                        <a:t>sth</a:t>
                      </a:r>
                      <a:r>
                        <a:rPr lang="es-AR" sz="2400" dirty="0" smtClean="0">
                          <a:sym typeface="Webdings" panose="05030102010509060703" pitchFamily="18" charset="2"/>
                        </a:rPr>
                        <a:t>  </a:t>
                      </a:r>
                      <a:r>
                        <a:rPr lang="es-AR" sz="2400" b="0" dirty="0" smtClean="0">
                          <a:sym typeface="Webdings" panose="05030102010509060703" pitchFamily="18" charset="2"/>
                        </a:rPr>
                        <a:t>echarse atrás a la hora de hacer algo</a:t>
                      </a:r>
                      <a:endParaRPr lang="es-AR" sz="2400" b="0" dirty="0"/>
                    </a:p>
                  </a:txBody>
                  <a:tcPr>
                    <a:solidFill>
                      <a:srgbClr val="FF5050"/>
                    </a:solidFill>
                  </a:tcPr>
                </a:tc>
                <a:extLst>
                  <a:ext uri="{0D108BD9-81ED-4DB2-BD59-A6C34878D82A}">
                    <a16:rowId xmlns:a16="http://schemas.microsoft.com/office/drawing/2014/main" val="10000"/>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733118195"/>
              </p:ext>
            </p:extLst>
          </p:nvPr>
        </p:nvGraphicFramePr>
        <p:xfrm>
          <a:off x="1192245" y="4239380"/>
          <a:ext cx="8128000" cy="19202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1898184">
                <a:tc>
                  <a:txBody>
                    <a:bodyPr/>
                    <a:lstStyle/>
                    <a:p>
                      <a:r>
                        <a:rPr lang="es-AR" dirty="0" smtClean="0">
                          <a:sym typeface="Webdings" panose="05030102010509060703" pitchFamily="18" charset="2"/>
                        </a:rPr>
                        <a:t></a:t>
                      </a:r>
                      <a:r>
                        <a:rPr lang="es-AR" sz="2400" dirty="0" err="1" smtClean="0">
                          <a:sym typeface="Webdings" panose="05030102010509060703" pitchFamily="18" charset="2"/>
                        </a:rPr>
                        <a:t>pull</a:t>
                      </a:r>
                      <a:r>
                        <a:rPr lang="es-AR" sz="2400" dirty="0" smtClean="0">
                          <a:sym typeface="Webdings" panose="05030102010509060703" pitchFamily="18" charset="2"/>
                        </a:rPr>
                        <a:t> </a:t>
                      </a:r>
                      <a:r>
                        <a:rPr lang="es-AR" sz="2400" dirty="0" err="1" smtClean="0">
                          <a:sym typeface="Webdings" panose="05030102010509060703" pitchFamily="18" charset="2"/>
                        </a:rPr>
                        <a:t>through</a:t>
                      </a:r>
                      <a:r>
                        <a:rPr lang="es-AR" sz="2400" baseline="0" dirty="0" smtClean="0">
                          <a:sym typeface="Webdings" panose="05030102010509060703" pitchFamily="18" charset="2"/>
                        </a:rPr>
                        <a:t>   1   </a:t>
                      </a:r>
                      <a:r>
                        <a:rPr lang="es-AR" sz="2400" b="0" i="1" baseline="0" dirty="0" err="1" smtClean="0">
                          <a:sym typeface="Webdings" panose="05030102010509060703" pitchFamily="18" charset="2"/>
                        </a:rPr>
                        <a:t>vt</a:t>
                      </a:r>
                      <a:r>
                        <a:rPr lang="es-AR" sz="2400" b="0" i="1" baseline="0" dirty="0" smtClean="0">
                          <a:sym typeface="Webdings" panose="05030102010509060703" pitchFamily="18" charset="2"/>
                        </a:rPr>
                        <a:t> </a:t>
                      </a:r>
                      <a:r>
                        <a:rPr lang="es-AR" sz="2400" b="0" i="1" baseline="0" dirty="0" err="1" smtClean="0">
                          <a:sym typeface="Webdings" panose="05030102010509060703" pitchFamily="18" charset="2"/>
                        </a:rPr>
                        <a:t>msep</a:t>
                      </a:r>
                      <a:r>
                        <a:rPr lang="es-AR" sz="2400" b="0" i="1" baseline="0" dirty="0" smtClean="0">
                          <a:sym typeface="Webdings" panose="05030102010509060703" pitchFamily="18" charset="2"/>
                        </a:rPr>
                        <a:t>  (</a:t>
                      </a:r>
                      <a:r>
                        <a:rPr lang="es-AR" sz="2400" b="0" i="1" baseline="0" dirty="0" err="1" smtClean="0">
                          <a:sym typeface="Webdings" panose="05030102010509060703" pitchFamily="18" charset="2"/>
                        </a:rPr>
                        <a:t>recover</a:t>
                      </a:r>
                      <a:r>
                        <a:rPr lang="es-AR" sz="2400" b="0" i="1" baseline="0" dirty="0" smtClean="0">
                          <a:sym typeface="Webdings" panose="05030102010509060703" pitchFamily="18" charset="2"/>
                        </a:rPr>
                        <a:t> </a:t>
                      </a:r>
                      <a:r>
                        <a:rPr lang="es-AR" sz="2400" b="0" i="1" baseline="0" dirty="0" err="1" smtClean="0">
                          <a:sym typeface="Webdings" panose="05030102010509060703" pitchFamily="18" charset="2"/>
                        </a:rPr>
                        <a:t>from</a:t>
                      </a:r>
                      <a:r>
                        <a:rPr lang="es-AR" sz="2400" b="0" i="1" baseline="0" dirty="0" smtClean="0">
                          <a:sym typeface="Webdings" panose="05030102010509060703" pitchFamily="18" charset="2"/>
                        </a:rPr>
                        <a:t>) (</a:t>
                      </a:r>
                      <a:r>
                        <a:rPr lang="es-AR" sz="2400" b="0" i="1" baseline="0" dirty="0" err="1" smtClean="0">
                          <a:sym typeface="Webdings" panose="05030102010509060703" pitchFamily="18" charset="2"/>
                        </a:rPr>
                        <a:t>illness</a:t>
                      </a:r>
                      <a:r>
                        <a:rPr lang="es-AR" sz="2400" b="0" i="1" baseline="0" dirty="0" smtClean="0">
                          <a:sym typeface="Webdings" panose="05030102010509060703" pitchFamily="18" charset="2"/>
                        </a:rPr>
                        <a:t>) </a:t>
                      </a:r>
                      <a:r>
                        <a:rPr lang="es-AR" sz="2400" b="0" baseline="0" dirty="0" smtClean="0">
                          <a:sym typeface="Webdings" panose="05030102010509060703" pitchFamily="18" charset="2"/>
                        </a:rPr>
                        <a:t>recuperarse de; </a:t>
                      </a:r>
                      <a:r>
                        <a:rPr lang="es-AR" sz="2400" b="0" i="1" baseline="0" dirty="0" smtClean="0">
                          <a:sym typeface="Webdings" panose="05030102010509060703" pitchFamily="18" charset="2"/>
                        </a:rPr>
                        <a:t>(crisis) </a:t>
                      </a:r>
                      <a:r>
                        <a:rPr lang="es-AR" sz="2400" b="0" baseline="0" dirty="0" smtClean="0">
                          <a:sym typeface="Webdings" panose="05030102010509060703" pitchFamily="18" charset="2"/>
                        </a:rPr>
                        <a:t>superar; </a:t>
                      </a:r>
                      <a:r>
                        <a:rPr lang="es-AR" sz="2400" baseline="0" dirty="0" smtClean="0">
                          <a:sym typeface="Webdings" panose="05030102010509060703" pitchFamily="18" charset="2"/>
                        </a:rPr>
                        <a:t>2   </a:t>
                      </a:r>
                      <a:r>
                        <a:rPr lang="es-AR" sz="2400" b="0" i="1" baseline="0" dirty="0" err="1" smtClean="0">
                          <a:sym typeface="Webdings" panose="05030102010509060703" pitchFamily="18" charset="2"/>
                        </a:rPr>
                        <a:t>vt</a:t>
                      </a:r>
                      <a:r>
                        <a:rPr lang="es-AR" sz="2400" b="0" i="1" baseline="0" dirty="0" smtClean="0">
                          <a:sym typeface="Webdings" panose="05030102010509060703" pitchFamily="18" charset="2"/>
                        </a:rPr>
                        <a:t> </a:t>
                      </a:r>
                      <a:r>
                        <a:rPr lang="es-AR" sz="2400" b="0" i="1" baseline="0" dirty="0" err="1" smtClean="0">
                          <a:sym typeface="Webdings" panose="05030102010509060703" pitchFamily="18" charset="2"/>
                        </a:rPr>
                        <a:t>sep</a:t>
                      </a:r>
                      <a:r>
                        <a:rPr lang="es-AR" sz="2400" b="0" i="1" baseline="0" dirty="0" smtClean="0">
                          <a:sym typeface="Webdings" panose="05030102010509060703" pitchFamily="18" charset="2"/>
                        </a:rPr>
                        <a:t> (</a:t>
                      </a:r>
                      <a:r>
                        <a:rPr lang="es-AR" sz="2400" b="0" i="1" baseline="0" dirty="0" err="1" smtClean="0">
                          <a:sym typeface="Webdings" panose="05030102010509060703" pitchFamily="18" charset="2"/>
                        </a:rPr>
                        <a:t>help</a:t>
                      </a:r>
                      <a:r>
                        <a:rPr lang="es-AR" sz="2400" b="0" i="1" baseline="0" dirty="0" smtClean="0">
                          <a:sym typeface="Webdings" panose="05030102010509060703" pitchFamily="18" charset="2"/>
                        </a:rPr>
                        <a:t> </a:t>
                      </a:r>
                      <a:r>
                        <a:rPr lang="es-AR" sz="2400" b="0" i="1" baseline="0" dirty="0" err="1" smtClean="0">
                          <a:sym typeface="Webdings" panose="05030102010509060703" pitchFamily="18" charset="2"/>
                        </a:rPr>
                        <a:t>to</a:t>
                      </a:r>
                      <a:r>
                        <a:rPr lang="es-AR" sz="2400" b="0" i="1" baseline="0" dirty="0" smtClean="0">
                          <a:sym typeface="Webdings" panose="05030102010509060703" pitchFamily="18" charset="2"/>
                        </a:rPr>
                        <a:t> </a:t>
                      </a:r>
                      <a:r>
                        <a:rPr lang="es-AR" sz="2400" b="0" i="1" baseline="0" dirty="0" err="1" smtClean="0">
                          <a:sym typeface="Webdings" panose="05030102010509060703" pitchFamily="18" charset="2"/>
                        </a:rPr>
                        <a:t>recover</a:t>
                      </a:r>
                      <a:r>
                        <a:rPr lang="es-AR" sz="2400" b="0" i="1" baseline="0" dirty="0" smtClean="0">
                          <a:sym typeface="Webdings" panose="05030102010509060703" pitchFamily="18" charset="2"/>
                        </a:rPr>
                        <a:t>) </a:t>
                      </a:r>
                      <a:r>
                        <a:rPr lang="es-AR" sz="2400" baseline="0" dirty="0" err="1" smtClean="0">
                          <a:sym typeface="Webdings" panose="05030102010509060703" pitchFamily="18" charset="2"/>
                        </a:rPr>
                        <a:t>my</a:t>
                      </a:r>
                      <a:r>
                        <a:rPr lang="es-AR" sz="2400" baseline="0" dirty="0" smtClean="0">
                          <a:sym typeface="Webdings" panose="05030102010509060703" pitchFamily="18" charset="2"/>
                        </a:rPr>
                        <a:t> </a:t>
                      </a:r>
                      <a:r>
                        <a:rPr lang="es-AR" sz="2400" baseline="0" dirty="0" err="1" smtClean="0">
                          <a:sym typeface="Webdings" panose="05030102010509060703" pitchFamily="18" charset="2"/>
                        </a:rPr>
                        <a:t>friends</a:t>
                      </a:r>
                      <a:r>
                        <a:rPr lang="es-AR" sz="2400" baseline="0" dirty="0" smtClean="0">
                          <a:sym typeface="Webdings" panose="05030102010509060703" pitchFamily="18" charset="2"/>
                        </a:rPr>
                        <a:t> </a:t>
                      </a:r>
                      <a:r>
                        <a:rPr lang="es-AR" sz="2400" baseline="0" dirty="0" err="1" smtClean="0">
                          <a:sym typeface="Webdings" panose="05030102010509060703" pitchFamily="18" charset="2"/>
                        </a:rPr>
                        <a:t>pulled</a:t>
                      </a:r>
                      <a:r>
                        <a:rPr lang="es-AR" sz="2400" baseline="0" dirty="0" smtClean="0">
                          <a:sym typeface="Webdings" panose="05030102010509060703" pitchFamily="18" charset="2"/>
                        </a:rPr>
                        <a:t> me </a:t>
                      </a:r>
                      <a:r>
                        <a:rPr lang="es-AR" sz="2400" baseline="0" dirty="0" err="1" smtClean="0">
                          <a:sym typeface="Webdings" panose="05030102010509060703" pitchFamily="18" charset="2"/>
                        </a:rPr>
                        <a:t>through</a:t>
                      </a:r>
                      <a:r>
                        <a:rPr lang="es-AR" sz="2400" baseline="0" dirty="0" smtClean="0">
                          <a:sym typeface="Webdings" panose="05030102010509060703" pitchFamily="18" charset="2"/>
                        </a:rPr>
                        <a:t> (</a:t>
                      </a:r>
                      <a:r>
                        <a:rPr lang="es-AR" sz="2400" baseline="0" dirty="0" err="1" smtClean="0">
                          <a:sym typeface="Webdings" panose="05030102010509060703" pitchFamily="18" charset="2"/>
                        </a:rPr>
                        <a:t>the</a:t>
                      </a:r>
                      <a:r>
                        <a:rPr lang="es-AR" sz="2400" baseline="0" dirty="0" smtClean="0">
                          <a:sym typeface="Webdings" panose="05030102010509060703" pitchFamily="18" charset="2"/>
                        </a:rPr>
                        <a:t> </a:t>
                      </a:r>
                      <a:r>
                        <a:rPr lang="es-AR" sz="2400" baseline="0" dirty="0" err="1" smtClean="0">
                          <a:sym typeface="Webdings" panose="05030102010509060703" pitchFamily="18" charset="2"/>
                        </a:rPr>
                        <a:t>divorce</a:t>
                      </a:r>
                      <a:r>
                        <a:rPr lang="es-AR" sz="2400" b="0" baseline="0" dirty="0" smtClean="0">
                          <a:sym typeface="Webdings" panose="05030102010509060703" pitchFamily="18" charset="2"/>
                        </a:rPr>
                        <a:t>) mis amigos me ayudaron a recuperarme (del divorcio) </a:t>
                      </a:r>
                      <a:r>
                        <a:rPr lang="es-AR" sz="2400" baseline="0" dirty="0" smtClean="0">
                          <a:sym typeface="Webdings" panose="05030102010509060703" pitchFamily="18" charset="2"/>
                        </a:rPr>
                        <a:t>  3  </a:t>
                      </a:r>
                      <a:r>
                        <a:rPr lang="es-AR" sz="2400" b="0" i="1" baseline="0" dirty="0" smtClean="0">
                          <a:sym typeface="Webdings" panose="05030102010509060703" pitchFamily="18" charset="2"/>
                        </a:rPr>
                        <a:t>vi  (</a:t>
                      </a:r>
                      <a:r>
                        <a:rPr lang="es-AR" sz="2400" b="0" i="1" baseline="0" dirty="0" err="1" smtClean="0">
                          <a:sym typeface="Webdings" panose="05030102010509060703" pitchFamily="18" charset="2"/>
                        </a:rPr>
                        <a:t>recover</a:t>
                      </a:r>
                      <a:r>
                        <a:rPr lang="es-AR" sz="2400" b="0" i="1" baseline="0" dirty="0" smtClean="0">
                          <a:sym typeface="Webdings" panose="05030102010509060703" pitchFamily="18" charset="2"/>
                        </a:rPr>
                        <a:t>) (</a:t>
                      </a:r>
                      <a:r>
                        <a:rPr lang="es-AR" sz="2400" b="0" i="1" baseline="0" dirty="0" err="1" smtClean="0">
                          <a:sym typeface="Webdings" panose="05030102010509060703" pitchFamily="18" charset="2"/>
                        </a:rPr>
                        <a:t>from</a:t>
                      </a:r>
                      <a:r>
                        <a:rPr lang="es-AR" sz="2400" b="0" i="1" baseline="0" dirty="0" smtClean="0">
                          <a:sym typeface="Webdings" panose="05030102010509060703" pitchFamily="18" charset="2"/>
                        </a:rPr>
                        <a:t> </a:t>
                      </a:r>
                      <a:r>
                        <a:rPr lang="es-AR" sz="2400" b="0" i="1" baseline="0" dirty="0" err="1" smtClean="0">
                          <a:sym typeface="Webdings" panose="05030102010509060703" pitchFamily="18" charset="2"/>
                        </a:rPr>
                        <a:t>illness</a:t>
                      </a:r>
                      <a:r>
                        <a:rPr lang="es-AR" sz="2400" b="0" i="1" baseline="0" dirty="0" smtClean="0">
                          <a:sym typeface="Webdings" panose="05030102010509060703" pitchFamily="18" charset="2"/>
                        </a:rPr>
                        <a:t>)</a:t>
                      </a:r>
                      <a:r>
                        <a:rPr lang="es-AR" sz="2400" b="0" baseline="0" dirty="0" smtClean="0">
                          <a:sym typeface="Webdings" panose="05030102010509060703" pitchFamily="18" charset="2"/>
                        </a:rPr>
                        <a:t> recuperarse;   </a:t>
                      </a:r>
                      <a:r>
                        <a:rPr lang="es-AR" sz="2400" b="0" i="1" baseline="0" dirty="0" smtClean="0">
                          <a:sym typeface="Webdings" panose="05030102010509060703" pitchFamily="18" charset="2"/>
                        </a:rPr>
                        <a:t>(</a:t>
                      </a:r>
                      <a:r>
                        <a:rPr lang="es-AR" sz="2400" b="0" i="1" baseline="0" dirty="0" err="1" smtClean="0">
                          <a:sym typeface="Webdings" panose="05030102010509060703" pitchFamily="18" charset="2"/>
                        </a:rPr>
                        <a:t>from</a:t>
                      </a:r>
                      <a:r>
                        <a:rPr lang="es-AR" sz="2400" b="0" i="1" baseline="0" dirty="0" smtClean="0">
                          <a:sym typeface="Webdings" panose="05030102010509060703" pitchFamily="18" charset="2"/>
                        </a:rPr>
                        <a:t> a crisis) </a:t>
                      </a:r>
                      <a:r>
                        <a:rPr lang="es-AR" sz="2400" b="0" baseline="0" dirty="0" smtClean="0">
                          <a:sym typeface="Webdings" panose="05030102010509060703" pitchFamily="18" charset="2"/>
                        </a:rPr>
                        <a:t>salir adelante</a:t>
                      </a:r>
                      <a:endParaRPr lang="es-AR" sz="2400" b="0" dirty="0"/>
                    </a:p>
                  </a:txBody>
                  <a:tcPr>
                    <a:solidFill>
                      <a:srgbClr val="FF5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6603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1981200" y="1268761"/>
            <a:ext cx="8229600" cy="4840303"/>
          </a:xfrm>
        </p:spPr>
        <p:txBody>
          <a:bodyPr>
            <a:normAutofit/>
          </a:bodyPr>
          <a:lstStyle/>
          <a:p>
            <a:pPr algn="ctr">
              <a:buNone/>
            </a:pPr>
            <a:r>
              <a:rPr lang="es-AR" sz="5400" b="1" dirty="0">
                <a:solidFill>
                  <a:srgbClr val="0070C0"/>
                </a:solidFill>
                <a:effectLst>
                  <a:outerShdw blurRad="38100" dist="38100" dir="2700000" algn="tl">
                    <a:srgbClr val="000000">
                      <a:alpha val="43137"/>
                    </a:srgbClr>
                  </a:outerShdw>
                </a:effectLst>
              </a:rPr>
              <a:t>VERBO </a:t>
            </a:r>
          </a:p>
          <a:p>
            <a:pPr marL="324000" algn="ctr">
              <a:spcBef>
                <a:spcPts val="600"/>
              </a:spcBef>
              <a:buNone/>
            </a:pPr>
            <a:r>
              <a:rPr lang="es-AR" sz="4400" b="1" dirty="0">
                <a:solidFill>
                  <a:srgbClr val="FF0000"/>
                </a:solidFill>
                <a:effectLst>
                  <a:outerShdw blurRad="38100" dist="38100" dir="2700000" algn="tl">
                    <a:srgbClr val="000000">
                      <a:alpha val="43137"/>
                    </a:srgbClr>
                  </a:outerShdw>
                </a:effectLst>
              </a:rPr>
              <a:t>+</a:t>
            </a:r>
            <a:r>
              <a:rPr lang="es-AR" sz="5400" b="1" dirty="0">
                <a:solidFill>
                  <a:srgbClr val="0070C0"/>
                </a:solidFill>
                <a:effectLst>
                  <a:outerShdw blurRad="38100" dist="38100" dir="2700000" algn="tl">
                    <a:srgbClr val="000000">
                      <a:alpha val="43137"/>
                    </a:srgbClr>
                  </a:outerShdw>
                </a:effectLst>
              </a:rPr>
              <a:t> </a:t>
            </a:r>
          </a:p>
          <a:p>
            <a:pPr algn="ctr">
              <a:lnSpc>
                <a:spcPts val="3200"/>
              </a:lnSpc>
              <a:buNone/>
            </a:pPr>
            <a:r>
              <a:rPr lang="es-AR" sz="5400" b="1" dirty="0">
                <a:solidFill>
                  <a:srgbClr val="0070C0"/>
                </a:solidFill>
                <a:effectLst>
                  <a:outerShdw blurRad="38100" dist="38100" dir="2700000" algn="tl">
                    <a:srgbClr val="000000">
                      <a:alpha val="43137"/>
                    </a:srgbClr>
                  </a:outerShdw>
                </a:effectLst>
              </a:rPr>
              <a:t>PREPOSICIÓN </a:t>
            </a:r>
          </a:p>
          <a:p>
            <a:pPr algn="ctr">
              <a:lnSpc>
                <a:spcPts val="3200"/>
              </a:lnSpc>
              <a:buNone/>
            </a:pPr>
            <a:r>
              <a:rPr lang="es-AR" sz="3600" b="1" dirty="0">
                <a:solidFill>
                  <a:srgbClr val="0070C0"/>
                </a:solidFill>
                <a:effectLst>
                  <a:outerShdw blurRad="38100" dist="38100" dir="2700000" algn="tl">
                    <a:srgbClr val="000000">
                      <a:alpha val="43137"/>
                    </a:srgbClr>
                  </a:outerShdw>
                </a:effectLst>
              </a:rPr>
              <a:t>O </a:t>
            </a:r>
          </a:p>
          <a:p>
            <a:pPr algn="ctr">
              <a:lnSpc>
                <a:spcPts val="3200"/>
              </a:lnSpc>
              <a:buNone/>
            </a:pPr>
            <a:r>
              <a:rPr lang="es-AR" sz="5400" b="1" dirty="0">
                <a:solidFill>
                  <a:srgbClr val="0070C0"/>
                </a:solidFill>
                <a:effectLst>
                  <a:outerShdw blurRad="38100" dist="38100" dir="2700000" algn="tl">
                    <a:srgbClr val="000000">
                      <a:alpha val="43137"/>
                    </a:srgbClr>
                  </a:outerShdw>
                </a:effectLst>
              </a:rPr>
              <a:t>PARTÍCULA ADVERBIAL</a:t>
            </a:r>
          </a:p>
          <a:p>
            <a:pPr algn="ctr">
              <a:lnSpc>
                <a:spcPts val="3200"/>
              </a:lnSpc>
              <a:buNone/>
            </a:pPr>
            <a:endParaRPr lang="es-AR" sz="5400" b="1" dirty="0">
              <a:solidFill>
                <a:srgbClr val="0070C0"/>
              </a:solidFill>
              <a:effectLst>
                <a:outerShdw blurRad="38100" dist="38100" dir="2700000" algn="tl">
                  <a:srgbClr val="000000">
                    <a:alpha val="43137"/>
                  </a:srgbClr>
                </a:outerShdw>
              </a:effectLst>
            </a:endParaRPr>
          </a:p>
          <a:p>
            <a:pPr algn="ctr">
              <a:buNone/>
            </a:pPr>
            <a:r>
              <a:rPr lang="es-AR" b="1" dirty="0">
                <a:solidFill>
                  <a:srgbClr val="0070C0"/>
                </a:solidFill>
                <a:effectLst>
                  <a:outerShdw blurRad="38100" dist="38100" dir="2700000" algn="tl">
                    <a:srgbClr val="000000">
                      <a:alpha val="43137"/>
                    </a:srgbClr>
                  </a:outerShdw>
                </a:effectLst>
              </a:rPr>
              <a:t>Páginas 46 a 49 cuadernillo de teoría</a:t>
            </a:r>
          </a:p>
        </p:txBody>
      </p:sp>
    </p:spTree>
    <p:extLst>
      <p:ext uri="{BB962C8B-B14F-4D97-AF65-F5344CB8AC3E}">
        <p14:creationId xmlns:p14="http://schemas.microsoft.com/office/powerpoint/2010/main" val="3904833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288018"/>
          </a:xfrm>
        </p:spPr>
        <p:txBody>
          <a:bodyPr>
            <a:normAutofit fontScale="90000"/>
          </a:bodyPr>
          <a:lstStyle/>
          <a:p>
            <a:endParaRPr lang="es-AR" dirty="0"/>
          </a:p>
        </p:txBody>
      </p:sp>
      <p:sp>
        <p:nvSpPr>
          <p:cNvPr id="3" name="Marcador de contenido 2"/>
          <p:cNvSpPr>
            <a:spLocks noGrp="1"/>
          </p:cNvSpPr>
          <p:nvPr>
            <p:ph idx="1"/>
          </p:nvPr>
        </p:nvSpPr>
        <p:spPr>
          <a:xfrm>
            <a:off x="838200" y="858416"/>
            <a:ext cx="10515600" cy="5318547"/>
          </a:xfrm>
        </p:spPr>
        <p:txBody>
          <a:bodyPr/>
          <a:lstStyle/>
          <a:p>
            <a:r>
              <a:rPr lang="es-AR" dirty="0" smtClean="0">
                <a:solidFill>
                  <a:srgbClr val="FF0000"/>
                </a:solidFill>
                <a:latin typeface="Times New Roman" panose="02020603050405020304" pitchFamily="18" charset="0"/>
                <a:cs typeface="Times New Roman" panose="02020603050405020304" pitchFamily="18" charset="0"/>
              </a:rPr>
              <a:t>VT INSEP (verbo transitivo con partícula inseparable)</a:t>
            </a:r>
          </a:p>
          <a:p>
            <a:pPr marL="0" indent="0">
              <a:buNone/>
            </a:pPr>
            <a:r>
              <a:rPr lang="es-AR" dirty="0" smtClean="0">
                <a:latin typeface="Times New Roman" panose="02020603050405020304" pitchFamily="18" charset="0"/>
                <a:cs typeface="Times New Roman" panose="02020603050405020304" pitchFamily="18" charset="0"/>
              </a:rPr>
              <a:t>Éstos son verbos transitivos a los que acompaña una partícula que va seguida inmediatamente después de un complemento: </a:t>
            </a:r>
          </a:p>
          <a:p>
            <a:pPr marL="914400" lvl="2" indent="0">
              <a:buNone/>
            </a:pPr>
            <a:r>
              <a:rPr lang="es-AR" sz="2800" b="1" dirty="0" err="1" smtClean="0">
                <a:latin typeface="Arial" panose="020B0604020202020204" pitchFamily="34" charset="0"/>
                <a:cs typeface="Arial" panose="020B0604020202020204" pitchFamily="34" charset="0"/>
              </a:rPr>
              <a:t>Pull</a:t>
            </a:r>
            <a:r>
              <a:rPr lang="es-AR" sz="2800" b="1" dirty="0" smtClean="0">
                <a:latin typeface="Arial" panose="020B0604020202020204" pitchFamily="34" charset="0"/>
                <a:cs typeface="Arial" panose="020B0604020202020204" pitchFamily="34" charset="0"/>
              </a:rPr>
              <a:t> at: He </a:t>
            </a:r>
            <a:r>
              <a:rPr lang="es-AR" sz="2800" b="1" dirty="0" err="1" smtClean="0">
                <a:latin typeface="Arial" panose="020B0604020202020204" pitchFamily="34" charset="0"/>
                <a:cs typeface="Arial" panose="020B0604020202020204" pitchFamily="34" charset="0"/>
              </a:rPr>
              <a:t>pulled</a:t>
            </a:r>
            <a:r>
              <a:rPr lang="es-AR" sz="2800" b="1" dirty="0" smtClean="0">
                <a:latin typeface="Arial" panose="020B0604020202020204" pitchFamily="34" charset="0"/>
                <a:cs typeface="Arial" panose="020B0604020202020204" pitchFamily="34" charset="0"/>
              </a:rPr>
              <a:t> at </a:t>
            </a:r>
            <a:r>
              <a:rPr lang="es-AR" sz="2800" b="1" dirty="0" err="1" smtClean="0">
                <a:latin typeface="Arial" panose="020B0604020202020204" pitchFamily="34" charset="0"/>
                <a:cs typeface="Arial" panose="020B0604020202020204" pitchFamily="34" charset="0"/>
              </a:rPr>
              <a:t>his</a:t>
            </a:r>
            <a:r>
              <a:rPr lang="es-AR" sz="2800" b="1" dirty="0" smtClean="0">
                <a:latin typeface="Arial" panose="020B0604020202020204" pitchFamily="34" charset="0"/>
                <a:cs typeface="Arial" panose="020B0604020202020204" pitchFamily="34" charset="0"/>
              </a:rPr>
              <a:t> </a:t>
            </a:r>
            <a:r>
              <a:rPr lang="es-AR" sz="2800" b="1" dirty="0" err="1" smtClean="0">
                <a:latin typeface="Arial" panose="020B0604020202020204" pitchFamily="34" charset="0"/>
                <a:cs typeface="Arial" panose="020B0604020202020204" pitchFamily="34" charset="0"/>
              </a:rPr>
              <a:t>cigarette</a:t>
            </a:r>
            <a:endParaRPr lang="es-AR" sz="2800" b="1" dirty="0" smtClean="0">
              <a:latin typeface="Arial" panose="020B0604020202020204" pitchFamily="34" charset="0"/>
              <a:cs typeface="Arial" panose="020B0604020202020204" pitchFamily="34" charset="0"/>
            </a:endParaRPr>
          </a:p>
          <a:p>
            <a:pPr marL="914400" lvl="2" indent="0">
              <a:buNone/>
            </a:pPr>
            <a:r>
              <a:rPr lang="es-AR" sz="2800" dirty="0">
                <a:latin typeface="Arial" panose="020B0604020202020204" pitchFamily="34" charset="0"/>
                <a:cs typeface="Arial" panose="020B0604020202020204" pitchFamily="34" charset="0"/>
              </a:rPr>
              <a:t> </a:t>
            </a:r>
            <a:r>
              <a:rPr lang="es-AR" sz="2800" dirty="0" smtClean="0">
                <a:latin typeface="Arial" panose="020B0604020202020204" pitchFamily="34" charset="0"/>
                <a:cs typeface="Arial" panose="020B0604020202020204" pitchFamily="34" charset="0"/>
              </a:rPr>
              <a:t>             Dio una pitada al cigarrillo</a:t>
            </a:r>
          </a:p>
          <a:p>
            <a:pPr marL="914400" lvl="2" indent="0">
              <a:buNone/>
            </a:pPr>
            <a:r>
              <a:rPr lang="es-AR" sz="2800" b="1" dirty="0" smtClean="0">
                <a:latin typeface="Arial" panose="020B0604020202020204" pitchFamily="34" charset="0"/>
                <a:cs typeface="Arial" panose="020B0604020202020204" pitchFamily="34" charset="0"/>
              </a:rPr>
              <a:t>Pick </a:t>
            </a:r>
            <a:r>
              <a:rPr lang="es-AR" sz="2800" b="1" dirty="0" err="1" smtClean="0">
                <a:latin typeface="Arial" panose="020B0604020202020204" pitchFamily="34" charset="0"/>
                <a:cs typeface="Arial" panose="020B0604020202020204" pitchFamily="34" charset="0"/>
              </a:rPr>
              <a:t>on</a:t>
            </a:r>
            <a:r>
              <a:rPr lang="es-AR" sz="2800" b="1" dirty="0" smtClean="0">
                <a:latin typeface="Arial" panose="020B0604020202020204" pitchFamily="34" charset="0"/>
                <a:cs typeface="Arial" panose="020B0604020202020204" pitchFamily="34" charset="0"/>
              </a:rPr>
              <a:t>: He </a:t>
            </a:r>
            <a:r>
              <a:rPr lang="es-AR" sz="2800" b="1" dirty="0" err="1" smtClean="0">
                <a:latin typeface="Arial" panose="020B0604020202020204" pitchFamily="34" charset="0"/>
                <a:cs typeface="Arial" panose="020B0604020202020204" pitchFamily="34" charset="0"/>
              </a:rPr>
              <a:t>picked</a:t>
            </a:r>
            <a:r>
              <a:rPr lang="es-AR" sz="2800" b="1" dirty="0" smtClean="0">
                <a:latin typeface="Arial" panose="020B0604020202020204" pitchFamily="34" charset="0"/>
                <a:cs typeface="Arial" panose="020B0604020202020204" pitchFamily="34" charset="0"/>
              </a:rPr>
              <a:t> </a:t>
            </a:r>
            <a:r>
              <a:rPr lang="es-AR" sz="2800" b="1" dirty="0" err="1" smtClean="0">
                <a:latin typeface="Arial" panose="020B0604020202020204" pitchFamily="34" charset="0"/>
                <a:cs typeface="Arial" panose="020B0604020202020204" pitchFamily="34" charset="0"/>
              </a:rPr>
              <a:t>on</a:t>
            </a:r>
            <a:r>
              <a:rPr lang="es-AR" sz="2800" b="1" dirty="0" smtClean="0">
                <a:latin typeface="Arial" panose="020B0604020202020204" pitchFamily="34" charset="0"/>
                <a:cs typeface="Arial" panose="020B0604020202020204" pitchFamily="34" charset="0"/>
              </a:rPr>
              <a:t> </a:t>
            </a:r>
            <a:r>
              <a:rPr lang="es-AR" sz="2800" b="1" dirty="0" err="1" smtClean="0">
                <a:latin typeface="Arial" panose="020B0604020202020204" pitchFamily="34" charset="0"/>
                <a:cs typeface="Arial" panose="020B0604020202020204" pitchFamily="34" charset="0"/>
              </a:rPr>
              <a:t>the</a:t>
            </a:r>
            <a:r>
              <a:rPr lang="es-AR" sz="2800" b="1" dirty="0" smtClean="0">
                <a:latin typeface="Arial" panose="020B0604020202020204" pitchFamily="34" charset="0"/>
                <a:cs typeface="Arial" panose="020B0604020202020204" pitchFamily="34" charset="0"/>
              </a:rPr>
              <a:t> </a:t>
            </a:r>
            <a:r>
              <a:rPr lang="es-AR" sz="2800" b="1" dirty="0" err="1" smtClean="0">
                <a:latin typeface="Arial" panose="020B0604020202020204" pitchFamily="34" charset="0"/>
                <a:cs typeface="Arial" panose="020B0604020202020204" pitchFamily="34" charset="0"/>
              </a:rPr>
              <a:t>weaker</a:t>
            </a:r>
            <a:r>
              <a:rPr lang="es-AR" sz="2800" b="1" dirty="0" smtClean="0">
                <a:latin typeface="Arial" panose="020B0604020202020204" pitchFamily="34" charset="0"/>
                <a:cs typeface="Arial" panose="020B0604020202020204" pitchFamily="34" charset="0"/>
              </a:rPr>
              <a:t> </a:t>
            </a:r>
            <a:r>
              <a:rPr lang="es-AR" sz="2800" b="1" dirty="0" err="1" smtClean="0">
                <a:latin typeface="Arial" panose="020B0604020202020204" pitchFamily="34" charset="0"/>
                <a:cs typeface="Arial" panose="020B0604020202020204" pitchFamily="34" charset="0"/>
              </a:rPr>
              <a:t>pupils</a:t>
            </a:r>
            <a:endParaRPr lang="es-AR" sz="2800" b="1" dirty="0" smtClean="0">
              <a:latin typeface="Arial" panose="020B0604020202020204" pitchFamily="34" charset="0"/>
              <a:cs typeface="Arial" panose="020B0604020202020204" pitchFamily="34" charset="0"/>
            </a:endParaRPr>
          </a:p>
          <a:p>
            <a:pPr marL="914400" lvl="2" indent="0">
              <a:buNone/>
            </a:pPr>
            <a:r>
              <a:rPr lang="es-AR" sz="2800" dirty="0">
                <a:latin typeface="Arial" panose="020B0604020202020204" pitchFamily="34" charset="0"/>
                <a:cs typeface="Arial" panose="020B0604020202020204" pitchFamily="34" charset="0"/>
              </a:rPr>
              <a:t> </a:t>
            </a:r>
            <a:r>
              <a:rPr lang="es-AR" sz="2800" dirty="0" smtClean="0">
                <a:latin typeface="Arial" panose="020B0604020202020204" pitchFamily="34" charset="0"/>
                <a:cs typeface="Arial" panose="020B0604020202020204" pitchFamily="34" charset="0"/>
              </a:rPr>
              <a:t>               Se metía con los alumnos más débiles</a:t>
            </a:r>
          </a:p>
          <a:p>
            <a:pPr marL="0" indent="0">
              <a:buNone/>
            </a:pPr>
            <a:endParaRPr lang="es-AR" dirty="0" smtClean="0">
              <a:latin typeface="Times New Roman" panose="02020603050405020304" pitchFamily="18" charset="0"/>
              <a:cs typeface="Times New Roman" panose="02020603050405020304" pitchFamily="18" charset="0"/>
            </a:endParaRPr>
          </a:p>
          <a:p>
            <a:pPr marL="0" indent="0">
              <a:buNone/>
            </a:pPr>
            <a:r>
              <a:rPr lang="es-AR" dirty="0" smtClean="0">
                <a:latin typeface="Times New Roman" panose="02020603050405020304" pitchFamily="18" charset="0"/>
                <a:cs typeface="Times New Roman" panose="02020603050405020304" pitchFamily="18" charset="0"/>
              </a:rPr>
              <a:t>Esta construcción puede darse en forma pasiva:</a:t>
            </a:r>
          </a:p>
          <a:p>
            <a:pPr marL="0" indent="0">
              <a:buNone/>
            </a:pPr>
            <a:r>
              <a:rPr lang="es-AR" dirty="0"/>
              <a:t>	</a:t>
            </a:r>
            <a:r>
              <a:rPr lang="es-AR" b="1" dirty="0" smtClean="0">
                <a:latin typeface="Arial" panose="020B0604020202020204" pitchFamily="34" charset="0"/>
                <a:cs typeface="Arial" panose="020B0604020202020204" pitchFamily="34" charset="0"/>
              </a:rPr>
              <a:t>I </a:t>
            </a:r>
            <a:r>
              <a:rPr lang="es-AR" b="1" dirty="0" err="1" smtClean="0">
                <a:latin typeface="Arial" panose="020B0604020202020204" pitchFamily="34" charset="0"/>
                <a:cs typeface="Arial" panose="020B0604020202020204" pitchFamily="34" charset="0"/>
              </a:rPr>
              <a:t>got</a:t>
            </a:r>
            <a:r>
              <a:rPr lang="es-AR" b="1" dirty="0" smtClean="0">
                <a:latin typeface="Arial" panose="020B0604020202020204" pitchFamily="34" charset="0"/>
                <a:cs typeface="Arial" panose="020B0604020202020204" pitchFamily="34" charset="0"/>
              </a:rPr>
              <a:t> </a:t>
            </a:r>
            <a:r>
              <a:rPr lang="es-AR" b="1" dirty="0" err="1" smtClean="0">
                <a:latin typeface="Arial" panose="020B0604020202020204" pitchFamily="34" charset="0"/>
                <a:cs typeface="Arial" panose="020B0604020202020204" pitchFamily="34" charset="0"/>
              </a:rPr>
              <a:t>picked</a:t>
            </a:r>
            <a:r>
              <a:rPr lang="es-AR" b="1" dirty="0" smtClean="0">
                <a:latin typeface="Arial" panose="020B0604020202020204" pitchFamily="34" charset="0"/>
                <a:cs typeface="Arial" panose="020B0604020202020204" pitchFamily="34" charset="0"/>
              </a:rPr>
              <a:t> </a:t>
            </a:r>
            <a:r>
              <a:rPr lang="es-AR" b="1" dirty="0" err="1" smtClean="0">
                <a:latin typeface="Arial" panose="020B0604020202020204" pitchFamily="34" charset="0"/>
                <a:cs typeface="Arial" panose="020B0604020202020204" pitchFamily="34" charset="0"/>
              </a:rPr>
              <a:t>on</a:t>
            </a:r>
            <a:r>
              <a:rPr lang="es-AR" b="1" dirty="0" smtClean="0">
                <a:latin typeface="Arial" panose="020B0604020202020204" pitchFamily="34" charset="0"/>
                <a:cs typeface="Arial" panose="020B0604020202020204" pitchFamily="34" charset="0"/>
              </a:rPr>
              <a:t> at </a:t>
            </a:r>
            <a:r>
              <a:rPr lang="es-AR" b="1" dirty="0" err="1" smtClean="0">
                <a:latin typeface="Arial" panose="020B0604020202020204" pitchFamily="34" charset="0"/>
                <a:cs typeface="Arial" panose="020B0604020202020204" pitchFamily="34" charset="0"/>
              </a:rPr>
              <a:t>school</a:t>
            </a:r>
            <a:endParaRPr lang="es-AR" b="1" dirty="0" smtClean="0">
              <a:latin typeface="Arial" panose="020B0604020202020204" pitchFamily="34" charset="0"/>
              <a:cs typeface="Arial" panose="020B0604020202020204" pitchFamily="34" charset="0"/>
            </a:endParaRPr>
          </a:p>
          <a:p>
            <a:pPr marL="0" indent="0">
              <a:buNone/>
            </a:pPr>
            <a:r>
              <a:rPr lang="es-AR" dirty="0">
                <a:latin typeface="Arial" panose="020B0604020202020204" pitchFamily="34" charset="0"/>
                <a:cs typeface="Arial" panose="020B0604020202020204" pitchFamily="34" charset="0"/>
              </a:rPr>
              <a:t>	S</a:t>
            </a:r>
            <a:r>
              <a:rPr lang="es-AR" dirty="0" smtClean="0">
                <a:latin typeface="Arial" panose="020B0604020202020204" pitchFamily="34" charset="0"/>
                <a:cs typeface="Arial" panose="020B0604020202020204" pitchFamily="34" charset="0"/>
              </a:rPr>
              <a:t>e metían conmigo en el colegio</a:t>
            </a:r>
          </a:p>
        </p:txBody>
      </p:sp>
    </p:spTree>
    <p:extLst>
      <p:ext uri="{BB962C8B-B14F-4D97-AF65-F5344CB8AC3E}">
        <p14:creationId xmlns:p14="http://schemas.microsoft.com/office/powerpoint/2010/main" val="2562828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54420"/>
          </a:xfrm>
        </p:spPr>
        <p:txBody>
          <a:bodyPr>
            <a:normAutofit fontScale="90000"/>
          </a:bodyPr>
          <a:lstStyle/>
          <a:p>
            <a:endParaRPr lang="es-AR" dirty="0"/>
          </a:p>
        </p:txBody>
      </p:sp>
      <p:sp>
        <p:nvSpPr>
          <p:cNvPr id="3" name="Marcador de contenido 2"/>
          <p:cNvSpPr>
            <a:spLocks noGrp="1"/>
          </p:cNvSpPr>
          <p:nvPr>
            <p:ph idx="1"/>
          </p:nvPr>
        </p:nvSpPr>
        <p:spPr>
          <a:xfrm>
            <a:off x="838200" y="519546"/>
            <a:ext cx="10515600" cy="5698980"/>
          </a:xfrm>
        </p:spPr>
        <p:txBody>
          <a:bodyPr>
            <a:normAutofit fontScale="92500" lnSpcReduction="10000"/>
          </a:bodyPr>
          <a:lstStyle/>
          <a:p>
            <a:pPr marL="0" indent="0">
              <a:buNone/>
            </a:pPr>
            <a:r>
              <a:rPr lang="es-AR" b="1" dirty="0" smtClean="0">
                <a:solidFill>
                  <a:srgbClr val="FF0000"/>
                </a:solidFill>
                <a:latin typeface="Times New Roman" panose="02020603050405020304" pitchFamily="18" charset="0"/>
                <a:cs typeface="Times New Roman" panose="02020603050405020304" pitchFamily="18" charset="0"/>
              </a:rPr>
              <a:t>VT SEP </a:t>
            </a:r>
            <a:r>
              <a:rPr lang="es-AR" dirty="0" smtClean="0">
                <a:solidFill>
                  <a:srgbClr val="FF0000"/>
                </a:solidFill>
                <a:latin typeface="Times New Roman" panose="02020603050405020304" pitchFamily="18" charset="0"/>
                <a:cs typeface="Times New Roman" panose="02020603050405020304" pitchFamily="18" charset="0"/>
              </a:rPr>
              <a:t>(verbo transitivo con partícula separable)</a:t>
            </a:r>
          </a:p>
          <a:p>
            <a:pPr marL="0" indent="0">
              <a:buNone/>
            </a:pPr>
            <a:r>
              <a:rPr lang="es-AR" dirty="0" smtClean="0">
                <a:latin typeface="Times New Roman" panose="02020603050405020304" pitchFamily="18" charset="0"/>
                <a:cs typeface="Times New Roman" panose="02020603050405020304" pitchFamily="18" charset="0"/>
              </a:rPr>
              <a:t>Se pueden separar las dos partes del verbo:</a:t>
            </a:r>
          </a:p>
          <a:p>
            <a:pPr marL="0" indent="0">
              <a:buNone/>
            </a:pPr>
            <a:r>
              <a:rPr lang="es-AR" dirty="0"/>
              <a:t>	</a:t>
            </a:r>
            <a:r>
              <a:rPr lang="es-AR" sz="2600" b="1" dirty="0" smtClean="0">
                <a:latin typeface="Arial" panose="020B0604020202020204" pitchFamily="34" charset="0"/>
                <a:cs typeface="Arial" panose="020B0604020202020204" pitchFamily="34" charset="0"/>
              </a:rPr>
              <a:t>Pin up: he </a:t>
            </a:r>
            <a:r>
              <a:rPr lang="es-AR" sz="2600" b="1" dirty="0" err="1" smtClean="0">
                <a:latin typeface="Arial" panose="020B0604020202020204" pitchFamily="34" charset="0"/>
                <a:cs typeface="Arial" panose="020B0604020202020204" pitchFamily="34" charset="0"/>
              </a:rPr>
              <a:t>pinned</a:t>
            </a:r>
            <a:r>
              <a:rPr lang="es-AR" sz="2600" b="1" dirty="0" smtClean="0">
                <a:latin typeface="Arial" panose="020B0604020202020204" pitchFamily="34" charset="0"/>
                <a:cs typeface="Arial" panose="020B0604020202020204" pitchFamily="34" charset="0"/>
              </a:rPr>
              <a:t> up </a:t>
            </a:r>
            <a:r>
              <a:rPr lang="es-AR" sz="2600" b="1" dirty="0" err="1" smtClean="0">
                <a:latin typeface="Arial" panose="020B0604020202020204" pitchFamily="34" charset="0"/>
                <a:cs typeface="Arial" panose="020B0604020202020204" pitchFamily="34" charset="0"/>
              </a:rPr>
              <a:t>the</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notice</a:t>
            </a:r>
            <a:r>
              <a:rPr lang="es-AR" sz="2600" dirty="0" smtClean="0">
                <a:latin typeface="Arial" panose="020B0604020202020204" pitchFamily="34" charset="0"/>
                <a:cs typeface="Arial" panose="020B0604020202020204" pitchFamily="34" charset="0"/>
              </a:rPr>
              <a:t> o </a:t>
            </a:r>
            <a:r>
              <a:rPr lang="es-AR" sz="2600" b="1" dirty="0" smtClean="0">
                <a:latin typeface="Arial" panose="020B0604020202020204" pitchFamily="34" charset="0"/>
                <a:cs typeface="Arial" panose="020B0604020202020204" pitchFamily="34" charset="0"/>
              </a:rPr>
              <a:t>he </a:t>
            </a:r>
            <a:r>
              <a:rPr lang="es-AR" sz="2600" b="1" dirty="0" err="1" smtClean="0">
                <a:latin typeface="Arial" panose="020B0604020202020204" pitchFamily="34" charset="0"/>
                <a:cs typeface="Arial" panose="020B0604020202020204" pitchFamily="34" charset="0"/>
              </a:rPr>
              <a:t>pinned</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the</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notice</a:t>
            </a:r>
            <a:r>
              <a:rPr lang="es-AR" sz="2600" b="1" dirty="0" smtClean="0">
                <a:latin typeface="Arial" panose="020B0604020202020204" pitchFamily="34" charset="0"/>
                <a:cs typeface="Arial" panose="020B0604020202020204" pitchFamily="34" charset="0"/>
              </a:rPr>
              <a:t> up</a:t>
            </a:r>
          </a:p>
          <a:p>
            <a:pPr marL="1371600" lvl="3" indent="0">
              <a:buNone/>
            </a:pPr>
            <a:r>
              <a:rPr lang="es-AR" sz="2600" dirty="0" smtClean="0">
                <a:latin typeface="Arial" panose="020B0604020202020204" pitchFamily="34" charset="0"/>
                <a:cs typeface="Arial" panose="020B0604020202020204" pitchFamily="34" charset="0"/>
              </a:rPr>
              <a:t>            Clavó el aviso</a:t>
            </a:r>
          </a:p>
          <a:p>
            <a:pPr marL="0" indent="0">
              <a:buNone/>
            </a:pPr>
            <a:r>
              <a:rPr lang="es-AR" dirty="0" smtClean="0">
                <a:latin typeface="Times New Roman" panose="02020603050405020304" pitchFamily="18" charset="0"/>
                <a:cs typeface="Times New Roman" panose="02020603050405020304" pitchFamily="18" charset="0"/>
              </a:rPr>
              <a:t>Existe forma pasiva:</a:t>
            </a:r>
          </a:p>
          <a:p>
            <a:pPr marL="0" indent="0">
              <a:buNone/>
            </a:pPr>
            <a:r>
              <a:rPr lang="es-AR" dirty="0"/>
              <a:t>	</a:t>
            </a:r>
            <a:r>
              <a:rPr lang="es-AR" sz="2600" b="1" dirty="0" err="1" smtClean="0">
                <a:latin typeface="Arial" panose="020B0604020202020204" pitchFamily="34" charset="0"/>
                <a:cs typeface="Arial" panose="020B0604020202020204" pitchFamily="34" charset="0"/>
              </a:rPr>
              <a:t>The</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notice</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was</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pinned</a:t>
            </a:r>
            <a:r>
              <a:rPr lang="es-AR" sz="2600" b="1" dirty="0" smtClean="0">
                <a:latin typeface="Arial" panose="020B0604020202020204" pitchFamily="34" charset="0"/>
                <a:cs typeface="Arial" panose="020B0604020202020204" pitchFamily="34" charset="0"/>
              </a:rPr>
              <a:t> up </a:t>
            </a:r>
            <a:r>
              <a:rPr lang="es-AR" sz="2600" b="1" dirty="0" err="1" smtClean="0">
                <a:latin typeface="Arial" panose="020B0604020202020204" pitchFamily="34" charset="0"/>
                <a:cs typeface="Arial" panose="020B0604020202020204" pitchFamily="34" charset="0"/>
              </a:rPr>
              <a:t>on</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the</a:t>
            </a:r>
            <a:r>
              <a:rPr lang="es-AR" sz="2600" b="1" dirty="0" smtClean="0">
                <a:latin typeface="Arial" panose="020B0604020202020204" pitchFamily="34" charset="0"/>
                <a:cs typeface="Arial" panose="020B0604020202020204" pitchFamily="34" charset="0"/>
              </a:rPr>
              <a:t> Wall</a:t>
            </a:r>
          </a:p>
          <a:p>
            <a:pPr marL="0" indent="0">
              <a:buNone/>
            </a:pPr>
            <a:r>
              <a:rPr lang="es-AR" sz="2600" dirty="0">
                <a:latin typeface="Arial" panose="020B0604020202020204" pitchFamily="34" charset="0"/>
                <a:cs typeface="Arial" panose="020B0604020202020204" pitchFamily="34" charset="0"/>
              </a:rPr>
              <a:t>	S</a:t>
            </a:r>
            <a:r>
              <a:rPr lang="es-AR" sz="2600" dirty="0" smtClean="0">
                <a:latin typeface="Arial" panose="020B0604020202020204" pitchFamily="34" charset="0"/>
                <a:cs typeface="Arial" panose="020B0604020202020204" pitchFamily="34" charset="0"/>
              </a:rPr>
              <a:t>e clavó el aviso en la pared / El aviso fue clavado en la pared.</a:t>
            </a:r>
          </a:p>
          <a:p>
            <a:pPr marL="0" indent="0">
              <a:buNone/>
            </a:pPr>
            <a:endParaRPr lang="es-AR" sz="2600" dirty="0" smtClean="0">
              <a:latin typeface="Arial" panose="020B0604020202020204" pitchFamily="34" charset="0"/>
              <a:cs typeface="Arial" panose="020B0604020202020204" pitchFamily="34" charset="0"/>
            </a:endParaRPr>
          </a:p>
          <a:p>
            <a:pPr marL="0" indent="0">
              <a:buNone/>
            </a:pPr>
            <a:r>
              <a:rPr lang="es-AR" dirty="0" smtClean="0">
                <a:latin typeface="Times New Roman" panose="02020603050405020304" pitchFamily="18" charset="0"/>
                <a:cs typeface="Times New Roman" panose="02020603050405020304" pitchFamily="18" charset="0"/>
              </a:rPr>
              <a:t>Si el complemento del verbo es un pronombre personal, las dos partes </a:t>
            </a:r>
            <a:r>
              <a:rPr lang="es-AR" b="1" dirty="0" smtClean="0">
                <a:latin typeface="Times New Roman" panose="02020603050405020304" pitchFamily="18" charset="0"/>
                <a:cs typeface="Times New Roman" panose="02020603050405020304" pitchFamily="18" charset="0"/>
              </a:rPr>
              <a:t>aparecerán, </a:t>
            </a:r>
            <a:r>
              <a:rPr lang="es-AR" b="1" u="sng" dirty="0" smtClean="0">
                <a:latin typeface="Times New Roman" panose="02020603050405020304" pitchFamily="18" charset="0"/>
                <a:cs typeface="Times New Roman" panose="02020603050405020304" pitchFamily="18" charset="0"/>
              </a:rPr>
              <a:t>indefectiblemente</a:t>
            </a:r>
            <a:r>
              <a:rPr lang="es-AR" b="1" dirty="0" smtClean="0">
                <a:latin typeface="Times New Roman" panose="02020603050405020304" pitchFamily="18" charset="0"/>
                <a:cs typeface="Times New Roman" panose="02020603050405020304" pitchFamily="18" charset="0"/>
              </a:rPr>
              <a:t>, separadas</a:t>
            </a:r>
            <a:r>
              <a:rPr lang="es-AR" dirty="0" smtClean="0">
                <a:latin typeface="Times New Roman" panose="02020603050405020304" pitchFamily="18" charset="0"/>
                <a:cs typeface="Times New Roman" panose="02020603050405020304" pitchFamily="18" charset="0"/>
              </a:rPr>
              <a:t>.</a:t>
            </a:r>
          </a:p>
          <a:p>
            <a:pPr marL="0" indent="0">
              <a:buNone/>
            </a:pPr>
            <a:r>
              <a:rPr lang="es-AR" dirty="0" smtClean="0"/>
              <a:t>	</a:t>
            </a:r>
            <a:r>
              <a:rPr lang="es-AR" sz="2600" b="1" dirty="0" err="1" smtClean="0">
                <a:latin typeface="Arial" panose="020B0604020202020204" pitchFamily="34" charset="0"/>
                <a:cs typeface="Arial" panose="020B0604020202020204" pitchFamily="34" charset="0"/>
              </a:rPr>
              <a:t>pull</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apart</a:t>
            </a:r>
            <a:r>
              <a:rPr lang="es-AR" sz="2600" b="1" dirty="0" smtClean="0">
                <a:latin typeface="Arial" panose="020B0604020202020204" pitchFamily="34" charset="0"/>
                <a:cs typeface="Arial" panose="020B0604020202020204" pitchFamily="34" charset="0"/>
              </a:rPr>
              <a:t>: He </a:t>
            </a:r>
            <a:r>
              <a:rPr lang="es-AR" sz="2600" b="1" dirty="0" err="1" smtClean="0">
                <a:latin typeface="Arial" panose="020B0604020202020204" pitchFamily="34" charset="0"/>
                <a:cs typeface="Arial" panose="020B0604020202020204" pitchFamily="34" charset="0"/>
              </a:rPr>
              <a:t>grabbed</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the</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piece</a:t>
            </a:r>
            <a:r>
              <a:rPr lang="es-AR" sz="2600" b="1" dirty="0" smtClean="0">
                <a:latin typeface="Arial" panose="020B0604020202020204" pitchFamily="34" charset="0"/>
                <a:cs typeface="Arial" panose="020B0604020202020204" pitchFamily="34" charset="0"/>
              </a:rPr>
              <a:t> and, </a:t>
            </a:r>
            <a:r>
              <a:rPr lang="es-AR" sz="2600" b="1" dirty="0" err="1" smtClean="0">
                <a:latin typeface="Arial" panose="020B0604020202020204" pitchFamily="34" charset="0"/>
                <a:cs typeface="Arial" panose="020B0604020202020204" pitchFamily="34" charset="0"/>
              </a:rPr>
              <a:t>accidentally</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pulled</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it</a:t>
            </a:r>
            <a:r>
              <a:rPr lang="es-AR" sz="2600" b="1" dirty="0" smtClean="0">
                <a:latin typeface="Arial" panose="020B0604020202020204" pitchFamily="34" charset="0"/>
                <a:cs typeface="Arial" panose="020B0604020202020204" pitchFamily="34" charset="0"/>
              </a:rPr>
              <a:t> </a:t>
            </a:r>
            <a:r>
              <a:rPr lang="es-AR" sz="2600" b="1" dirty="0" err="1" smtClean="0">
                <a:latin typeface="Arial" panose="020B0604020202020204" pitchFamily="34" charset="0"/>
                <a:cs typeface="Arial" panose="020B0604020202020204" pitchFamily="34" charset="0"/>
              </a:rPr>
              <a:t>apart</a:t>
            </a:r>
            <a:r>
              <a:rPr lang="es-AR" sz="2600" b="1" dirty="0" smtClean="0">
                <a:latin typeface="Arial" panose="020B0604020202020204" pitchFamily="34" charset="0"/>
                <a:cs typeface="Arial" panose="020B0604020202020204" pitchFamily="34" charset="0"/>
              </a:rPr>
              <a:t>.</a:t>
            </a:r>
          </a:p>
          <a:p>
            <a:pPr marL="0" indent="0">
              <a:buNone/>
            </a:pPr>
            <a:r>
              <a:rPr lang="es-AR" sz="2600" dirty="0" smtClean="0">
                <a:latin typeface="Arial" panose="020B0604020202020204" pitchFamily="34" charset="0"/>
                <a:cs typeface="Arial" panose="020B0604020202020204" pitchFamily="34" charset="0"/>
              </a:rPr>
              <a:t>                               Tomó la pieza y, </a:t>
            </a:r>
            <a:r>
              <a:rPr lang="es-AR" sz="2600" dirty="0" err="1" smtClean="0">
                <a:latin typeface="Arial" panose="020B0604020202020204" pitchFamily="34" charset="0"/>
                <a:cs typeface="Arial" panose="020B0604020202020204" pitchFamily="34" charset="0"/>
              </a:rPr>
              <a:t>accidentalemente</a:t>
            </a:r>
            <a:r>
              <a:rPr lang="es-AR" sz="2600" dirty="0" smtClean="0">
                <a:latin typeface="Arial" panose="020B0604020202020204" pitchFamily="34" charset="0"/>
                <a:cs typeface="Arial" panose="020B0604020202020204" pitchFamily="34" charset="0"/>
              </a:rPr>
              <a:t>, la hizo trizas.</a:t>
            </a:r>
          </a:p>
          <a:p>
            <a:pPr marL="0" indent="0">
              <a:buNone/>
            </a:pPr>
            <a:r>
              <a:rPr lang="es-AR" sz="2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5566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61216"/>
            <a:ext cx="10515600" cy="71293"/>
          </a:xfrm>
        </p:spPr>
        <p:txBody>
          <a:bodyPr>
            <a:normAutofit fontScale="90000"/>
          </a:bodyPr>
          <a:lstStyle/>
          <a:p>
            <a:endParaRPr lang="es-AR" dirty="0"/>
          </a:p>
        </p:txBody>
      </p:sp>
      <p:sp>
        <p:nvSpPr>
          <p:cNvPr id="3" name="Marcador de contenido 2"/>
          <p:cNvSpPr>
            <a:spLocks noGrp="1"/>
          </p:cNvSpPr>
          <p:nvPr>
            <p:ph idx="1"/>
          </p:nvPr>
        </p:nvSpPr>
        <p:spPr>
          <a:xfrm>
            <a:off x="838200" y="623455"/>
            <a:ext cx="10515600" cy="5553507"/>
          </a:xfrm>
        </p:spPr>
        <p:txBody>
          <a:bodyPr/>
          <a:lstStyle/>
          <a:p>
            <a:r>
              <a:rPr lang="es-AR" dirty="0" smtClean="0">
                <a:latin typeface="Times New Roman" panose="02020603050405020304" pitchFamily="18" charset="0"/>
                <a:cs typeface="Times New Roman" panose="02020603050405020304" pitchFamily="18" charset="0"/>
              </a:rPr>
              <a:t>En el caso de ciertos verbos transitivos con partícula separable el complemento NO puede situarse detrás de la partícula</a:t>
            </a:r>
          </a:p>
          <a:p>
            <a:pPr marL="0" indent="0">
              <a:buNone/>
            </a:pPr>
            <a:r>
              <a:rPr lang="es-AR" dirty="0"/>
              <a:t>	</a:t>
            </a:r>
            <a:r>
              <a:rPr lang="es-AR" dirty="0" smtClean="0"/>
              <a:t>	</a:t>
            </a:r>
            <a:r>
              <a:rPr lang="es-AR" sz="2400" b="1" dirty="0" err="1">
                <a:latin typeface="Arial" panose="020B0604020202020204" pitchFamily="34" charset="0"/>
                <a:cs typeface="Arial" panose="020B0604020202020204" pitchFamily="34" charset="0"/>
              </a:rPr>
              <a:t>P</a:t>
            </a:r>
            <a:r>
              <a:rPr lang="es-AR" sz="2400" b="1" dirty="0" err="1" smtClean="0">
                <a:latin typeface="Arial" panose="020B0604020202020204" pitchFamily="34" charset="0"/>
                <a:cs typeface="Arial" panose="020B0604020202020204" pitchFamily="34" charset="0"/>
              </a:rPr>
              <a:t>ut</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through</a:t>
            </a:r>
            <a:r>
              <a:rPr lang="es-AR" sz="2400" b="1" dirty="0" smtClean="0">
                <a:latin typeface="Arial" panose="020B0604020202020204" pitchFamily="34" charset="0"/>
                <a:cs typeface="Arial" panose="020B0604020202020204" pitchFamily="34" charset="0"/>
              </a:rPr>
              <a:t>: He </a:t>
            </a:r>
            <a:r>
              <a:rPr lang="es-AR" sz="2400" b="1" dirty="0" err="1" smtClean="0">
                <a:latin typeface="Arial" panose="020B0604020202020204" pitchFamily="34" charset="0"/>
                <a:cs typeface="Arial" panose="020B0604020202020204" pitchFamily="34" charset="0"/>
              </a:rPr>
              <a:t>put</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his</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nephew</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through</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university</a:t>
            </a:r>
            <a:endParaRPr lang="es-AR" sz="2400" b="1" dirty="0" smtClean="0">
              <a:latin typeface="Arial" panose="020B0604020202020204" pitchFamily="34" charset="0"/>
              <a:cs typeface="Arial" panose="020B0604020202020204" pitchFamily="34" charset="0"/>
            </a:endParaRPr>
          </a:p>
          <a:p>
            <a:pPr marL="0" indent="0">
              <a:buNone/>
            </a:pPr>
            <a:r>
              <a:rPr lang="es-AR" sz="2400" dirty="0">
                <a:latin typeface="Arial" panose="020B0604020202020204" pitchFamily="34" charset="0"/>
                <a:cs typeface="Arial" panose="020B0604020202020204" pitchFamily="34" charset="0"/>
              </a:rPr>
              <a:t>		P</a:t>
            </a:r>
            <a:r>
              <a:rPr lang="es-AR" sz="2400" dirty="0" smtClean="0">
                <a:latin typeface="Arial" panose="020B0604020202020204" pitchFamily="34" charset="0"/>
                <a:cs typeface="Arial" panose="020B0604020202020204" pitchFamily="34" charset="0"/>
              </a:rPr>
              <a:t>agó los estudios universitarios de su sobrino</a:t>
            </a:r>
          </a:p>
          <a:p>
            <a:pPr marL="0" indent="0">
              <a:buNone/>
            </a:pPr>
            <a:endParaRPr lang="es-AR" dirty="0" smtClean="0"/>
          </a:p>
          <a:p>
            <a:pPr marL="0" indent="0">
              <a:buNone/>
            </a:pPr>
            <a:r>
              <a:rPr lang="es-AR" dirty="0" smtClean="0">
                <a:latin typeface="Times New Roman" panose="02020603050405020304" pitchFamily="18" charset="0"/>
                <a:cs typeface="Times New Roman" panose="02020603050405020304" pitchFamily="18" charset="0"/>
              </a:rPr>
              <a:t>En otros casos la partícula siempre debe separarse del verbo y hay que colocar un complemento después del verbo y otro después de la partícula.</a:t>
            </a:r>
          </a:p>
          <a:p>
            <a:pPr marL="0" indent="0">
              <a:buNone/>
            </a:pPr>
            <a:r>
              <a:rPr lang="es-AR" dirty="0"/>
              <a:t>	</a:t>
            </a:r>
            <a:r>
              <a:rPr lang="es-AR" dirty="0" smtClean="0"/>
              <a:t>	</a:t>
            </a:r>
            <a:r>
              <a:rPr lang="es-AR" sz="2400" b="1" dirty="0" err="1">
                <a:latin typeface="Arial" panose="020B0604020202020204" pitchFamily="34" charset="0"/>
                <a:cs typeface="Arial" panose="020B0604020202020204" pitchFamily="34" charset="0"/>
              </a:rPr>
              <a:t>R</a:t>
            </a:r>
            <a:r>
              <a:rPr lang="es-AR" sz="2400" b="1" dirty="0" err="1" smtClean="0">
                <a:latin typeface="Arial" panose="020B0604020202020204" pitchFamily="34" charset="0"/>
                <a:cs typeface="Arial" panose="020B0604020202020204" pitchFamily="34" charset="0"/>
              </a:rPr>
              <a:t>ead</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into</a:t>
            </a:r>
            <a:r>
              <a:rPr lang="es-AR" sz="2400" b="1" dirty="0" smtClean="0">
                <a:latin typeface="Arial" panose="020B0604020202020204" pitchFamily="34" charset="0"/>
                <a:cs typeface="Arial" panose="020B0604020202020204" pitchFamily="34" charset="0"/>
              </a:rPr>
              <a:t>: I </a:t>
            </a:r>
            <a:r>
              <a:rPr lang="es-AR" sz="2400" b="1" dirty="0" err="1" smtClean="0">
                <a:latin typeface="Arial" panose="020B0604020202020204" pitchFamily="34" charset="0"/>
                <a:cs typeface="Arial" panose="020B0604020202020204" pitchFamily="34" charset="0"/>
              </a:rPr>
              <a:t>wouldn’t</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read</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too</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much</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into</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his</a:t>
            </a:r>
            <a:r>
              <a:rPr lang="es-AR" sz="2400" b="1" dirty="0" smtClean="0">
                <a:latin typeface="Arial" panose="020B0604020202020204" pitchFamily="34" charset="0"/>
                <a:cs typeface="Arial" panose="020B0604020202020204" pitchFamily="34" charset="0"/>
              </a:rPr>
              <a:t> </a:t>
            </a:r>
            <a:r>
              <a:rPr lang="es-AR" sz="2400" b="1" dirty="0" err="1" smtClean="0">
                <a:latin typeface="Arial" panose="020B0604020202020204" pitchFamily="34" charset="0"/>
                <a:cs typeface="Arial" panose="020B0604020202020204" pitchFamily="34" charset="0"/>
              </a:rPr>
              <a:t>comments</a:t>
            </a:r>
            <a:endParaRPr lang="es-AR" sz="2400" b="1" dirty="0" smtClean="0">
              <a:latin typeface="Arial" panose="020B0604020202020204" pitchFamily="34" charset="0"/>
              <a:cs typeface="Arial" panose="020B0604020202020204" pitchFamily="34" charset="0"/>
            </a:endParaRPr>
          </a:p>
          <a:p>
            <a:pPr marL="0" indent="0">
              <a:buNone/>
            </a:pPr>
            <a:r>
              <a:rPr lang="es-AR" sz="2400" dirty="0">
                <a:latin typeface="Arial" panose="020B0604020202020204" pitchFamily="34" charset="0"/>
                <a:cs typeface="Arial" panose="020B0604020202020204" pitchFamily="34" charset="0"/>
              </a:rPr>
              <a:t>	</a:t>
            </a:r>
            <a:r>
              <a:rPr lang="es-AR" sz="2400" dirty="0" smtClean="0">
                <a:latin typeface="Arial" panose="020B0604020202020204" pitchFamily="34" charset="0"/>
                <a:cs typeface="Arial" panose="020B0604020202020204" pitchFamily="34" charset="0"/>
              </a:rPr>
              <a:t>	Yo no le daría demasiada importancia a sus comentarios</a:t>
            </a:r>
          </a:p>
        </p:txBody>
      </p:sp>
    </p:spTree>
    <p:extLst>
      <p:ext uri="{BB962C8B-B14F-4D97-AF65-F5344CB8AC3E}">
        <p14:creationId xmlns:p14="http://schemas.microsoft.com/office/powerpoint/2010/main" val="2240238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154420"/>
          </a:xfrm>
        </p:spPr>
        <p:txBody>
          <a:bodyPr>
            <a:normAutofit fontScale="90000"/>
          </a:bodyPr>
          <a:lstStyle/>
          <a:p>
            <a:endParaRPr lang="es-AR" dirty="0"/>
          </a:p>
        </p:txBody>
      </p:sp>
      <p:sp>
        <p:nvSpPr>
          <p:cNvPr id="3" name="Marcador de contenido 2"/>
          <p:cNvSpPr>
            <a:spLocks noGrp="1"/>
          </p:cNvSpPr>
          <p:nvPr>
            <p:ph idx="1"/>
          </p:nvPr>
        </p:nvSpPr>
        <p:spPr>
          <a:xfrm>
            <a:off x="838200" y="727364"/>
            <a:ext cx="10515600" cy="5491162"/>
          </a:xfrm>
        </p:spPr>
        <p:txBody>
          <a:bodyPr/>
          <a:lstStyle/>
          <a:p>
            <a:pPr marL="0" indent="0">
              <a:buNone/>
            </a:pPr>
            <a:r>
              <a:rPr lang="es-AR" b="1" dirty="0" smtClean="0">
                <a:solidFill>
                  <a:srgbClr val="FF0000"/>
                </a:solidFill>
              </a:rPr>
              <a:t>VI (verbo intransitivo)</a:t>
            </a:r>
          </a:p>
          <a:p>
            <a:pPr marL="0" indent="0">
              <a:buNone/>
            </a:pPr>
            <a:r>
              <a:rPr lang="es-AR" dirty="0" smtClean="0"/>
              <a:t>	</a:t>
            </a:r>
            <a:r>
              <a:rPr lang="es-AR" b="1" dirty="0" err="1" smtClean="0">
                <a:latin typeface="Arial" panose="020B0604020202020204" pitchFamily="34" charset="0"/>
                <a:cs typeface="Arial" panose="020B0604020202020204" pitchFamily="34" charset="0"/>
              </a:rPr>
              <a:t>Pull</a:t>
            </a:r>
            <a:r>
              <a:rPr lang="es-AR" b="1" dirty="0" smtClean="0">
                <a:latin typeface="Arial" panose="020B0604020202020204" pitchFamily="34" charset="0"/>
                <a:cs typeface="Arial" panose="020B0604020202020204" pitchFamily="34" charset="0"/>
              </a:rPr>
              <a:t> </a:t>
            </a:r>
            <a:r>
              <a:rPr lang="es-AR" b="1" dirty="0" err="1" smtClean="0">
                <a:latin typeface="Arial" panose="020B0604020202020204" pitchFamily="34" charset="0"/>
                <a:cs typeface="Arial" panose="020B0604020202020204" pitchFamily="34" charset="0"/>
              </a:rPr>
              <a:t>away</a:t>
            </a:r>
            <a:r>
              <a:rPr lang="es-AR" b="1" dirty="0" smtClean="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W</a:t>
            </a:r>
            <a:r>
              <a:rPr lang="es-AR" b="1" dirty="0" err="1" smtClean="0">
                <a:latin typeface="Arial" panose="020B0604020202020204" pitchFamily="34" charset="0"/>
                <a:cs typeface="Arial" panose="020B0604020202020204" pitchFamily="34" charset="0"/>
              </a:rPr>
              <a:t>e</a:t>
            </a:r>
            <a:r>
              <a:rPr lang="es-AR" b="1" dirty="0" smtClean="0">
                <a:latin typeface="Arial" panose="020B0604020202020204" pitchFamily="34" charset="0"/>
                <a:cs typeface="Arial" panose="020B0604020202020204" pitchFamily="34" charset="0"/>
              </a:rPr>
              <a:t> </a:t>
            </a:r>
            <a:r>
              <a:rPr lang="es-AR" b="1" dirty="0" err="1" smtClean="0">
                <a:latin typeface="Arial" panose="020B0604020202020204" pitchFamily="34" charset="0"/>
                <a:cs typeface="Arial" panose="020B0604020202020204" pitchFamily="34" charset="0"/>
              </a:rPr>
              <a:t>watched</a:t>
            </a:r>
            <a:r>
              <a:rPr lang="es-AR" b="1" dirty="0" smtClean="0">
                <a:latin typeface="Arial" panose="020B0604020202020204" pitchFamily="34" charset="0"/>
                <a:cs typeface="Arial" panose="020B0604020202020204" pitchFamily="34" charset="0"/>
              </a:rPr>
              <a:t> as </a:t>
            </a:r>
            <a:r>
              <a:rPr lang="es-AR" b="1" dirty="0" err="1" smtClean="0">
                <a:latin typeface="Arial" panose="020B0604020202020204" pitchFamily="34" charset="0"/>
                <a:cs typeface="Arial" panose="020B0604020202020204" pitchFamily="34" charset="0"/>
              </a:rPr>
              <a:t>the</a:t>
            </a:r>
            <a:r>
              <a:rPr lang="es-AR" b="1" dirty="0" smtClean="0">
                <a:latin typeface="Arial" panose="020B0604020202020204" pitchFamily="34" charset="0"/>
                <a:cs typeface="Arial" panose="020B0604020202020204" pitchFamily="34" charset="0"/>
              </a:rPr>
              <a:t> </a:t>
            </a:r>
            <a:r>
              <a:rPr lang="es-AR" b="1" dirty="0" err="1" smtClean="0">
                <a:latin typeface="Arial" panose="020B0604020202020204" pitchFamily="34" charset="0"/>
                <a:cs typeface="Arial" panose="020B0604020202020204" pitchFamily="34" charset="0"/>
              </a:rPr>
              <a:t>train</a:t>
            </a:r>
            <a:r>
              <a:rPr lang="es-AR" b="1" dirty="0" smtClean="0">
                <a:latin typeface="Arial" panose="020B0604020202020204" pitchFamily="34" charset="0"/>
                <a:cs typeface="Arial" panose="020B0604020202020204" pitchFamily="34" charset="0"/>
              </a:rPr>
              <a:t> </a:t>
            </a:r>
            <a:r>
              <a:rPr lang="es-AR" b="1" dirty="0" err="1" smtClean="0">
                <a:latin typeface="Arial" panose="020B0604020202020204" pitchFamily="34" charset="0"/>
                <a:cs typeface="Arial" panose="020B0604020202020204" pitchFamily="34" charset="0"/>
              </a:rPr>
              <a:t>pulled</a:t>
            </a:r>
            <a:r>
              <a:rPr lang="es-AR" b="1" dirty="0" smtClean="0">
                <a:latin typeface="Arial" panose="020B0604020202020204" pitchFamily="34" charset="0"/>
                <a:cs typeface="Arial" panose="020B0604020202020204" pitchFamily="34" charset="0"/>
              </a:rPr>
              <a:t> </a:t>
            </a:r>
            <a:r>
              <a:rPr lang="es-AR" b="1" dirty="0" err="1" smtClean="0">
                <a:latin typeface="Arial" panose="020B0604020202020204" pitchFamily="34" charset="0"/>
                <a:cs typeface="Arial" panose="020B0604020202020204" pitchFamily="34" charset="0"/>
              </a:rPr>
              <a:t>away</a:t>
            </a:r>
            <a:endParaRPr lang="es-AR" b="1" dirty="0" smtClean="0">
              <a:latin typeface="Arial" panose="020B0604020202020204" pitchFamily="34" charset="0"/>
              <a:cs typeface="Arial" panose="020B0604020202020204" pitchFamily="34" charset="0"/>
            </a:endParaRPr>
          </a:p>
          <a:p>
            <a:pPr marL="0" indent="0">
              <a:buNone/>
            </a:pPr>
            <a:r>
              <a:rPr lang="es-AR" dirty="0">
                <a:latin typeface="Arial" panose="020B0604020202020204" pitchFamily="34" charset="0"/>
                <a:cs typeface="Arial" panose="020B0604020202020204" pitchFamily="34" charset="0"/>
              </a:rPr>
              <a:t>	O</a:t>
            </a:r>
            <a:r>
              <a:rPr lang="es-AR" dirty="0" smtClean="0">
                <a:latin typeface="Arial" panose="020B0604020202020204" pitchFamily="34" charset="0"/>
                <a:cs typeface="Arial" panose="020B0604020202020204" pitchFamily="34" charset="0"/>
              </a:rPr>
              <a:t>bservamos alejarse al tren</a:t>
            </a:r>
          </a:p>
          <a:p>
            <a:pPr marL="0" indent="0">
              <a:buNone/>
            </a:pPr>
            <a:endParaRPr lang="es-AR" dirty="0"/>
          </a:p>
          <a:p>
            <a:pPr marL="0" indent="0">
              <a:buNone/>
            </a:pPr>
            <a:r>
              <a:rPr lang="es-AR" dirty="0" smtClean="0">
                <a:latin typeface="Times New Roman" panose="02020603050405020304" pitchFamily="18" charset="0"/>
                <a:cs typeface="Times New Roman" panose="02020603050405020304" pitchFamily="18" charset="0"/>
              </a:rPr>
              <a:t>Algunos de estos verbos con partícula intransitivos pueden ir acompañados de un complemento precedido por preposición:</a:t>
            </a:r>
          </a:p>
          <a:p>
            <a:pPr marL="0" indent="0">
              <a:buNone/>
            </a:pPr>
            <a:r>
              <a:rPr lang="es-AR" dirty="0"/>
              <a:t>	</a:t>
            </a:r>
            <a:r>
              <a:rPr lang="es-AR" b="1" dirty="0">
                <a:latin typeface="Arial" panose="020B0604020202020204" pitchFamily="34" charset="0"/>
                <a:cs typeface="Arial" panose="020B0604020202020204" pitchFamily="34" charset="0"/>
              </a:rPr>
              <a:t>H</a:t>
            </a:r>
            <a:r>
              <a:rPr lang="es-AR" b="1" dirty="0" smtClean="0">
                <a:latin typeface="Arial" panose="020B0604020202020204" pitchFamily="34" charset="0"/>
                <a:cs typeface="Arial" panose="020B0604020202020204" pitchFamily="34" charset="0"/>
              </a:rPr>
              <a:t>e </a:t>
            </a:r>
            <a:r>
              <a:rPr lang="es-AR" b="1" dirty="0" err="1" smtClean="0">
                <a:latin typeface="Arial" panose="020B0604020202020204" pitchFamily="34" charset="0"/>
                <a:cs typeface="Arial" panose="020B0604020202020204" pitchFamily="34" charset="0"/>
              </a:rPr>
              <a:t>pulled</a:t>
            </a:r>
            <a:r>
              <a:rPr lang="es-AR" b="1" dirty="0" smtClean="0">
                <a:latin typeface="Arial" panose="020B0604020202020204" pitchFamily="34" charset="0"/>
                <a:cs typeface="Arial" panose="020B0604020202020204" pitchFamily="34" charset="0"/>
              </a:rPr>
              <a:t> </a:t>
            </a:r>
            <a:r>
              <a:rPr lang="es-AR" b="1" dirty="0" err="1" smtClean="0">
                <a:latin typeface="Arial" panose="020B0604020202020204" pitchFamily="34" charset="0"/>
                <a:cs typeface="Arial" panose="020B0604020202020204" pitchFamily="34" charset="0"/>
              </a:rPr>
              <a:t>ahead</a:t>
            </a:r>
            <a:r>
              <a:rPr lang="es-AR" b="1" dirty="0" smtClean="0">
                <a:latin typeface="Arial" panose="020B0604020202020204" pitchFamily="34" charset="0"/>
                <a:cs typeface="Arial" panose="020B0604020202020204" pitchFamily="34" charset="0"/>
              </a:rPr>
              <a:t> of </a:t>
            </a:r>
            <a:r>
              <a:rPr lang="es-AR" b="1" dirty="0" err="1" smtClean="0">
                <a:latin typeface="Arial" panose="020B0604020202020204" pitchFamily="34" charset="0"/>
                <a:cs typeface="Arial" panose="020B0604020202020204" pitchFamily="34" charset="0"/>
              </a:rPr>
              <a:t>others</a:t>
            </a:r>
            <a:endParaRPr lang="es-AR" b="1" dirty="0" smtClean="0">
              <a:latin typeface="Arial" panose="020B0604020202020204" pitchFamily="34" charset="0"/>
              <a:cs typeface="Arial" panose="020B0604020202020204" pitchFamily="34" charset="0"/>
            </a:endParaRPr>
          </a:p>
          <a:p>
            <a:pPr marL="0" indent="0">
              <a:buNone/>
            </a:pPr>
            <a:r>
              <a:rPr lang="es-AR" dirty="0">
                <a:latin typeface="Arial" panose="020B0604020202020204" pitchFamily="34" charset="0"/>
                <a:cs typeface="Arial" panose="020B0604020202020204" pitchFamily="34" charset="0"/>
              </a:rPr>
              <a:t>	S</a:t>
            </a:r>
            <a:r>
              <a:rPr lang="es-AR" dirty="0" smtClean="0">
                <a:latin typeface="Arial" panose="020B0604020202020204" pitchFamily="34" charset="0"/>
                <a:cs typeface="Arial" panose="020B0604020202020204" pitchFamily="34" charset="0"/>
              </a:rPr>
              <a:t>e adelantó a los demás</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157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solidFill>
                  <a:srgbClr val="FF0000"/>
                </a:solidFill>
                <a:latin typeface="Times New Roman" panose="02020603050405020304" pitchFamily="18" charset="0"/>
                <a:cs typeface="Times New Roman" panose="02020603050405020304" pitchFamily="18" charset="0"/>
              </a:rPr>
              <a:t>¿Cómo </a:t>
            </a:r>
            <a:r>
              <a:rPr lang="es-AR" b="1" dirty="0" smtClean="0">
                <a:solidFill>
                  <a:srgbClr val="FF0000"/>
                </a:solidFill>
                <a:latin typeface="Times New Roman" panose="02020603050405020304" pitchFamily="18" charset="0"/>
                <a:cs typeface="Times New Roman" panose="02020603050405020304" pitchFamily="18" charset="0"/>
              </a:rPr>
              <a:t>se busca </a:t>
            </a:r>
            <a:r>
              <a:rPr lang="es-AR" b="1" dirty="0">
                <a:solidFill>
                  <a:srgbClr val="FF0000"/>
                </a:solidFill>
                <a:latin typeface="Times New Roman" panose="02020603050405020304" pitchFamily="18" charset="0"/>
                <a:cs typeface="Times New Roman" panose="02020603050405020304" pitchFamily="18" charset="0"/>
              </a:rPr>
              <a:t>en el diccionario?</a:t>
            </a:r>
          </a:p>
        </p:txBody>
      </p:sp>
      <p:sp>
        <p:nvSpPr>
          <p:cNvPr id="3" name="Marcador de contenido 2"/>
          <p:cNvSpPr>
            <a:spLocks noGrp="1"/>
          </p:cNvSpPr>
          <p:nvPr>
            <p:ph idx="1"/>
          </p:nvPr>
        </p:nvSpPr>
        <p:spPr/>
        <p:txBody>
          <a:bodyPr/>
          <a:lstStyle/>
          <a:p>
            <a:pPr>
              <a:lnSpc>
                <a:spcPct val="150000"/>
              </a:lnSpc>
            </a:pPr>
            <a:r>
              <a:rPr lang="es-AR" b="1" dirty="0" err="1">
                <a:solidFill>
                  <a:srgbClr val="FF0000"/>
                </a:solidFill>
                <a:latin typeface="Arial" panose="020B0604020202020204" pitchFamily="34" charset="0"/>
                <a:cs typeface="Arial" panose="020B0604020202020204" pitchFamily="34" charset="0"/>
              </a:rPr>
              <a:t>Turn</a:t>
            </a:r>
            <a:r>
              <a:rPr lang="es-AR" dirty="0">
                <a:latin typeface="Arial" panose="020B0604020202020204" pitchFamily="34" charset="0"/>
                <a:cs typeface="Arial" panose="020B0604020202020204" pitchFamily="34" charset="0"/>
              </a:rPr>
              <a:t> </a:t>
            </a:r>
            <a:r>
              <a:rPr lang="es-AR" i="1" dirty="0" err="1">
                <a:latin typeface="Arial" panose="020B0604020202020204" pitchFamily="34" charset="0"/>
                <a:cs typeface="Arial" panose="020B0604020202020204" pitchFamily="34" charset="0"/>
              </a:rPr>
              <a:t>va.</a:t>
            </a:r>
            <a:r>
              <a:rPr lang="es-AR" dirty="0" err="1">
                <a:latin typeface="Arial" panose="020B0604020202020204" pitchFamily="34" charset="0"/>
                <a:cs typeface="Arial" panose="020B0604020202020204" pitchFamily="34" charset="0"/>
              </a:rPr>
              <a:t>volver</a:t>
            </a:r>
            <a:r>
              <a:rPr lang="es-AR" dirty="0">
                <a:latin typeface="Arial" panose="020B0604020202020204" pitchFamily="34" charset="0"/>
                <a:cs typeface="Arial" panose="020B0604020202020204" pitchFamily="34" charset="0"/>
              </a:rPr>
              <a:t>, voltear; dar vueltas a; hacer girar; cambiar, transformar, convertir; (</a:t>
            </a:r>
            <a:r>
              <a:rPr lang="es-AR" dirty="0" err="1">
                <a:latin typeface="Arial" panose="020B0604020202020204" pitchFamily="34" charset="0"/>
                <a:cs typeface="Arial" panose="020B0604020202020204" pitchFamily="34" charset="0"/>
              </a:rPr>
              <a:t>mec</a:t>
            </a:r>
            <a:r>
              <a:rPr lang="es-AR" dirty="0">
                <a:latin typeface="Arial" panose="020B0604020202020204" pitchFamily="34" charset="0"/>
                <a:cs typeface="Arial" panose="020B0604020202020204" pitchFamily="34" charset="0"/>
              </a:rPr>
              <a:t>.) tornear…; dar la vuelta (una esquina).....-</a:t>
            </a:r>
            <a:r>
              <a:rPr lang="es-AR" b="1" dirty="0" err="1">
                <a:solidFill>
                  <a:srgbClr val="FF0000"/>
                </a:solidFill>
                <a:latin typeface="Arial" panose="020B0604020202020204" pitchFamily="34" charset="0"/>
                <a:cs typeface="Arial" panose="020B0604020202020204" pitchFamily="34" charset="0"/>
              </a:rPr>
              <a:t>to</a:t>
            </a:r>
            <a:r>
              <a:rPr lang="es-AR" b="1" dirty="0">
                <a:solidFill>
                  <a:srgbClr val="FF0000"/>
                </a:solidFill>
                <a:latin typeface="Arial" panose="020B0604020202020204" pitchFamily="34" charset="0"/>
                <a:cs typeface="Arial" panose="020B0604020202020204" pitchFamily="34" charset="0"/>
              </a:rPr>
              <a:t> t. </a:t>
            </a:r>
            <a:r>
              <a:rPr lang="es-AR" b="1" dirty="0" err="1">
                <a:solidFill>
                  <a:srgbClr val="FF0000"/>
                </a:solidFill>
                <a:latin typeface="Arial" panose="020B0604020202020204" pitchFamily="34" charset="0"/>
                <a:cs typeface="Arial" panose="020B0604020202020204" pitchFamily="34" charset="0"/>
              </a:rPr>
              <a:t>aside</a:t>
            </a:r>
            <a:r>
              <a:rPr lang="es-AR" b="1"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desviar; hacer a un lado…-</a:t>
            </a:r>
            <a:r>
              <a:rPr lang="es-AR" b="1" dirty="0" err="1">
                <a:solidFill>
                  <a:srgbClr val="FF0000"/>
                </a:solidFill>
                <a:latin typeface="Arial" panose="020B0604020202020204" pitchFamily="34" charset="0"/>
                <a:cs typeface="Arial" panose="020B0604020202020204" pitchFamily="34" charset="0"/>
              </a:rPr>
              <a:t>to</a:t>
            </a:r>
            <a:r>
              <a:rPr lang="es-AR" b="1" dirty="0">
                <a:solidFill>
                  <a:srgbClr val="FF0000"/>
                </a:solidFill>
                <a:latin typeface="Arial" panose="020B0604020202020204" pitchFamily="34" charset="0"/>
                <a:cs typeface="Arial" panose="020B0604020202020204" pitchFamily="34" charset="0"/>
              </a:rPr>
              <a:t> t. </a:t>
            </a:r>
            <a:r>
              <a:rPr lang="es-AR" b="1" dirty="0" err="1">
                <a:solidFill>
                  <a:srgbClr val="FF0000"/>
                </a:solidFill>
                <a:latin typeface="Arial" panose="020B0604020202020204" pitchFamily="34" charset="0"/>
                <a:cs typeface="Arial" panose="020B0604020202020204" pitchFamily="34" charset="0"/>
              </a:rPr>
              <a:t>away</a:t>
            </a:r>
            <a:r>
              <a:rPr lang="es-AR" dirty="0">
                <a:latin typeface="Arial" panose="020B0604020202020204" pitchFamily="34" charset="0"/>
                <a:cs typeface="Arial" panose="020B0604020202020204" pitchFamily="34" charset="0"/>
              </a:rPr>
              <a:t>, despedir, echar; desviar…-</a:t>
            </a:r>
            <a:r>
              <a:rPr lang="es-AR" b="1" dirty="0" err="1">
                <a:solidFill>
                  <a:srgbClr val="FF0000"/>
                </a:solidFill>
                <a:latin typeface="Arial" panose="020B0604020202020204" pitchFamily="34" charset="0"/>
                <a:cs typeface="Arial" panose="020B0604020202020204" pitchFamily="34" charset="0"/>
              </a:rPr>
              <a:t>to</a:t>
            </a:r>
            <a:r>
              <a:rPr lang="es-AR" b="1" dirty="0">
                <a:solidFill>
                  <a:srgbClr val="FF0000"/>
                </a:solidFill>
                <a:latin typeface="Arial" panose="020B0604020202020204" pitchFamily="34" charset="0"/>
                <a:cs typeface="Arial" panose="020B0604020202020204" pitchFamily="34" charset="0"/>
              </a:rPr>
              <a:t> t. back</a:t>
            </a:r>
            <a:r>
              <a:rPr lang="es-AR" dirty="0">
                <a:latin typeface="Arial" panose="020B0604020202020204" pitchFamily="34" charset="0"/>
                <a:cs typeface="Arial" panose="020B0604020202020204" pitchFamily="34" charset="0"/>
              </a:rPr>
              <a:t>, volver atrás; devolver, restituir…-</a:t>
            </a:r>
            <a:r>
              <a:rPr lang="es-AR" b="1" dirty="0" err="1">
                <a:solidFill>
                  <a:srgbClr val="FF0000"/>
                </a:solidFill>
                <a:latin typeface="Arial" panose="020B0604020202020204" pitchFamily="34" charset="0"/>
                <a:cs typeface="Arial" panose="020B0604020202020204" pitchFamily="34" charset="0"/>
              </a:rPr>
              <a:t>to</a:t>
            </a:r>
            <a:r>
              <a:rPr lang="es-AR" b="1" dirty="0">
                <a:solidFill>
                  <a:srgbClr val="FF0000"/>
                </a:solidFill>
                <a:latin typeface="Arial" panose="020B0604020202020204" pitchFamily="34" charset="0"/>
                <a:cs typeface="Arial" panose="020B0604020202020204" pitchFamily="34" charset="0"/>
              </a:rPr>
              <a:t> t. </a:t>
            </a:r>
            <a:r>
              <a:rPr lang="es-AR" b="1" dirty="0" err="1">
                <a:solidFill>
                  <a:srgbClr val="FF0000"/>
                </a:solidFill>
                <a:latin typeface="Arial" panose="020B0604020202020204" pitchFamily="34" charset="0"/>
                <a:cs typeface="Arial" panose="020B0604020202020204" pitchFamily="34" charset="0"/>
              </a:rPr>
              <a:t>down</a:t>
            </a:r>
            <a:r>
              <a:rPr lang="es-AR" dirty="0">
                <a:latin typeface="Arial" panose="020B0604020202020204" pitchFamily="34" charset="0"/>
                <a:cs typeface="Arial" panose="020B0604020202020204" pitchFamily="34" charset="0"/>
              </a:rPr>
              <a:t>, plegar, doblar, poner boca abajo; bajar (el gas)…-</a:t>
            </a:r>
            <a:r>
              <a:rPr lang="es-AR" b="1" dirty="0" err="1">
                <a:solidFill>
                  <a:srgbClr val="FF0000"/>
                </a:solidFill>
                <a:latin typeface="Arial" panose="020B0604020202020204" pitchFamily="34" charset="0"/>
                <a:cs typeface="Arial" panose="020B0604020202020204" pitchFamily="34" charset="0"/>
              </a:rPr>
              <a:t>to</a:t>
            </a:r>
            <a:r>
              <a:rPr lang="es-AR" b="1" dirty="0">
                <a:solidFill>
                  <a:srgbClr val="FF0000"/>
                </a:solidFill>
                <a:latin typeface="Arial" panose="020B0604020202020204" pitchFamily="34" charset="0"/>
                <a:cs typeface="Arial" panose="020B0604020202020204" pitchFamily="34" charset="0"/>
              </a:rPr>
              <a:t> t. </a:t>
            </a:r>
            <a:r>
              <a:rPr lang="es-AR" b="1" dirty="0" err="1">
                <a:solidFill>
                  <a:srgbClr val="FF0000"/>
                </a:solidFill>
                <a:latin typeface="Arial" panose="020B0604020202020204" pitchFamily="34" charset="0"/>
                <a:cs typeface="Arial" panose="020B0604020202020204" pitchFamily="34" charset="0"/>
              </a:rPr>
              <a:t>on</a:t>
            </a:r>
            <a:r>
              <a:rPr lang="es-AR" dirty="0">
                <a:latin typeface="Arial" panose="020B0604020202020204" pitchFamily="34" charset="0"/>
                <a:cs typeface="Arial" panose="020B0604020202020204" pitchFamily="34" charset="0"/>
              </a:rPr>
              <a:t>,(</a:t>
            </a:r>
            <a:r>
              <a:rPr lang="es-AR" i="1" dirty="0" err="1">
                <a:latin typeface="Arial" panose="020B0604020202020204" pitchFamily="34" charset="0"/>
                <a:cs typeface="Arial" panose="020B0604020202020204" pitchFamily="34" charset="0"/>
              </a:rPr>
              <a:t>water</a:t>
            </a:r>
            <a:r>
              <a:rPr lang="es-AR" i="1" dirty="0">
                <a:latin typeface="Arial" panose="020B0604020202020204" pitchFamily="34" charset="0"/>
                <a:cs typeface="Arial" panose="020B0604020202020204" pitchFamily="34" charset="0"/>
              </a:rPr>
              <a:t>, </a:t>
            </a:r>
            <a:r>
              <a:rPr lang="es-AR" i="1" dirty="0" err="1">
                <a:latin typeface="Arial" panose="020B0604020202020204" pitchFamily="34" charset="0"/>
                <a:cs typeface="Arial" panose="020B0604020202020204" pitchFamily="34" charset="0"/>
              </a:rPr>
              <a:t>st</a:t>
            </a:r>
            <a:r>
              <a:rPr lang="es-AR" dirty="0" err="1">
                <a:latin typeface="Arial" panose="020B0604020202020204" pitchFamily="34" charset="0"/>
                <a:cs typeface="Arial" panose="020B0604020202020204" pitchFamily="34" charset="0"/>
              </a:rPr>
              <a:t>eam</a:t>
            </a:r>
            <a:r>
              <a:rPr lang="es-AR" dirty="0">
                <a:latin typeface="Arial" panose="020B0604020202020204" pitchFamily="34" charset="0"/>
                <a:cs typeface="Arial" panose="020B0604020202020204" pitchFamily="34" charset="0"/>
              </a:rPr>
              <a:t>)</a:t>
            </a:r>
            <a:r>
              <a:rPr lang="es-AR" b="1"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abrir la llave; encender (la luz)…</a:t>
            </a:r>
          </a:p>
        </p:txBody>
      </p:sp>
    </p:spTree>
    <p:extLst>
      <p:ext uri="{BB962C8B-B14F-4D97-AF65-F5344CB8AC3E}">
        <p14:creationId xmlns:p14="http://schemas.microsoft.com/office/powerpoint/2010/main" val="13309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45719"/>
          </a:xfrm>
        </p:spPr>
        <p:txBody>
          <a:bodyPr>
            <a:normAutofit fontScale="90000"/>
          </a:bodyPr>
          <a:lstStyle/>
          <a:p>
            <a:endParaRPr lang="es-AR" dirty="0"/>
          </a:p>
        </p:txBody>
      </p:sp>
      <p:sp>
        <p:nvSpPr>
          <p:cNvPr id="3" name="Marcador de contenido 2"/>
          <p:cNvSpPr>
            <a:spLocks noGrp="1"/>
          </p:cNvSpPr>
          <p:nvPr>
            <p:ph idx="1"/>
          </p:nvPr>
        </p:nvSpPr>
        <p:spPr>
          <a:xfrm>
            <a:off x="838200" y="762000"/>
            <a:ext cx="10515600" cy="5414963"/>
          </a:xfrm>
        </p:spPr>
        <p:txBody>
          <a:bodyPr/>
          <a:lstStyle/>
          <a:p>
            <a:pPr>
              <a:lnSpc>
                <a:spcPct val="150000"/>
              </a:lnSpc>
            </a:pPr>
            <a:r>
              <a:rPr lang="es-AR" dirty="0" smtClean="0">
                <a:latin typeface="Times New Roman" panose="02020603050405020304" pitchFamily="18" charset="0"/>
                <a:cs typeface="Times New Roman" panose="02020603050405020304" pitchFamily="18" charset="0"/>
              </a:rPr>
              <a:t>En algunos diccionarios, los verbos con partículas aparecen a continuación de la entrada correspondiente a cada verbo . Están claramente identificados, con ejemplos extraídos del texto que se muestran en la página.</a:t>
            </a:r>
            <a:endParaRPr lang="es-A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24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solidFill>
                  <a:srgbClr val="FF0000"/>
                </a:solidFill>
                <a:latin typeface="Times New Roman" panose="02020603050405020304" pitchFamily="18" charset="0"/>
                <a:cs typeface="Times New Roman" panose="02020603050405020304" pitchFamily="18" charset="0"/>
              </a:rPr>
              <a:t>¿Cómo </a:t>
            </a:r>
            <a:r>
              <a:rPr lang="es-AR" b="1" dirty="0" smtClean="0">
                <a:solidFill>
                  <a:srgbClr val="FF0000"/>
                </a:solidFill>
                <a:latin typeface="Times New Roman" panose="02020603050405020304" pitchFamily="18" charset="0"/>
                <a:cs typeface="Times New Roman" panose="02020603050405020304" pitchFamily="18" charset="0"/>
              </a:rPr>
              <a:t>se traduce</a:t>
            </a:r>
            <a:r>
              <a:rPr lang="es-AR" b="1" dirty="0">
                <a:solidFill>
                  <a:srgbClr val="FF0000"/>
                </a:solidFill>
                <a:latin typeface="Times New Roman" panose="02020603050405020304" pitchFamily="18" charset="0"/>
                <a:cs typeface="Times New Roman" panose="02020603050405020304" pitchFamily="18" charset="0"/>
              </a:rPr>
              <a:t>?</a:t>
            </a:r>
          </a:p>
        </p:txBody>
      </p:sp>
      <p:sp>
        <p:nvSpPr>
          <p:cNvPr id="3" name="Marcador de contenido 2"/>
          <p:cNvSpPr>
            <a:spLocks noGrp="1"/>
          </p:cNvSpPr>
          <p:nvPr>
            <p:ph idx="1"/>
          </p:nvPr>
        </p:nvSpPr>
        <p:spPr/>
        <p:txBody>
          <a:bodyPr/>
          <a:lstStyle/>
          <a:p>
            <a:pPr>
              <a:lnSpc>
                <a:spcPct val="100000"/>
              </a:lnSpc>
            </a:pPr>
            <a:endParaRPr lang="es-AR" dirty="0" smtClean="0">
              <a:latin typeface="Times New Roman" panose="02020603050405020304" pitchFamily="18" charset="0"/>
              <a:cs typeface="Times New Roman" panose="02020603050405020304" pitchFamily="18" charset="0"/>
            </a:endParaRPr>
          </a:p>
          <a:p>
            <a:pPr>
              <a:lnSpc>
                <a:spcPct val="100000"/>
              </a:lnSpc>
            </a:pPr>
            <a:endParaRPr lang="es-AR" dirty="0">
              <a:latin typeface="Times New Roman" panose="02020603050405020304" pitchFamily="18" charset="0"/>
              <a:cs typeface="Times New Roman" panose="02020603050405020304" pitchFamily="18" charset="0"/>
            </a:endParaRPr>
          </a:p>
          <a:p>
            <a:pPr marL="0" indent="0">
              <a:lnSpc>
                <a:spcPct val="100000"/>
              </a:lnSpc>
              <a:buNone/>
            </a:pPr>
            <a:endParaRPr lang="es-AR" dirty="0" smtClean="0">
              <a:latin typeface="Times New Roman" panose="02020603050405020304" pitchFamily="18" charset="0"/>
              <a:cs typeface="Times New Roman" panose="02020603050405020304" pitchFamily="18" charset="0"/>
            </a:endParaRPr>
          </a:p>
          <a:p>
            <a:pPr marL="0" indent="0">
              <a:lnSpc>
                <a:spcPct val="100000"/>
              </a:lnSpc>
              <a:buNone/>
            </a:pPr>
            <a:endParaRPr lang="es-AR" dirty="0">
              <a:latin typeface="Times New Roman" panose="02020603050405020304" pitchFamily="18" charset="0"/>
              <a:cs typeface="Times New Roman" panose="02020603050405020304" pitchFamily="18" charset="0"/>
            </a:endParaRPr>
          </a:p>
          <a:p>
            <a:pPr>
              <a:lnSpc>
                <a:spcPct val="100000"/>
              </a:lnSpc>
            </a:pPr>
            <a:r>
              <a:rPr lang="es-AR" dirty="0" err="1" smtClean="0">
                <a:latin typeface="Times New Roman" panose="02020603050405020304" pitchFamily="18" charset="0"/>
                <a:cs typeface="Times New Roman" panose="02020603050405020304" pitchFamily="18" charset="0"/>
              </a:rPr>
              <a:t>They</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were</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looking</a:t>
            </a:r>
            <a:r>
              <a:rPr lang="es-AR" dirty="0" smtClean="0">
                <a:latin typeface="Times New Roman" panose="02020603050405020304" pitchFamily="18" charset="0"/>
                <a:cs typeface="Times New Roman" panose="02020603050405020304" pitchFamily="18" charset="0"/>
              </a:rPr>
              <a:t> up at </a:t>
            </a:r>
            <a:r>
              <a:rPr lang="es-AR" dirty="0" err="1" smtClean="0">
                <a:latin typeface="Times New Roman" panose="02020603050405020304" pitchFamily="18" charset="0"/>
                <a:cs typeface="Times New Roman" panose="02020603050405020304" pitchFamily="18" charset="0"/>
              </a:rPr>
              <a:t>the</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sky</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to</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see</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the</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morning</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star</a:t>
            </a:r>
            <a:r>
              <a:rPr lang="es-AR" dirty="0" smtClean="0">
                <a:latin typeface="Times New Roman" panose="02020603050405020304" pitchFamily="18" charset="0"/>
                <a:cs typeface="Times New Roman" panose="02020603050405020304" pitchFamily="18" charset="0"/>
              </a:rPr>
              <a:t>.</a:t>
            </a:r>
          </a:p>
          <a:p>
            <a:pPr>
              <a:lnSpc>
                <a:spcPct val="100000"/>
              </a:lnSpc>
            </a:pPr>
            <a:r>
              <a:rPr lang="es-AR" dirty="0" err="1" smtClean="0">
                <a:latin typeface="Times New Roman" panose="02020603050405020304" pitchFamily="18" charset="0"/>
                <a:cs typeface="Times New Roman" panose="02020603050405020304" pitchFamily="18" charset="0"/>
              </a:rPr>
              <a:t>If</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you</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don’t</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know</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the</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meaning</a:t>
            </a:r>
            <a:r>
              <a:rPr lang="es-AR" dirty="0" smtClean="0">
                <a:latin typeface="Times New Roman" panose="02020603050405020304" pitchFamily="18" charset="0"/>
                <a:cs typeface="Times New Roman" panose="02020603050405020304" pitchFamily="18" charset="0"/>
              </a:rPr>
              <a:t> of a </a:t>
            </a:r>
            <a:r>
              <a:rPr lang="es-AR" dirty="0" err="1" smtClean="0">
                <a:latin typeface="Times New Roman" panose="02020603050405020304" pitchFamily="18" charset="0"/>
                <a:cs typeface="Times New Roman" panose="02020603050405020304" pitchFamily="18" charset="0"/>
              </a:rPr>
              <a:t>word</a:t>
            </a:r>
            <a:r>
              <a:rPr lang="es-AR" dirty="0" smtClean="0">
                <a:latin typeface="Times New Roman" panose="02020603050405020304" pitchFamily="18" charset="0"/>
                <a:cs typeface="Times New Roman" panose="02020603050405020304" pitchFamily="18" charset="0"/>
              </a:rPr>
              <a:t>, look </a:t>
            </a:r>
            <a:r>
              <a:rPr lang="es-AR" dirty="0" err="1" smtClean="0">
                <a:latin typeface="Times New Roman" panose="02020603050405020304" pitchFamily="18" charset="0"/>
                <a:cs typeface="Times New Roman" panose="02020603050405020304" pitchFamily="18" charset="0"/>
              </a:rPr>
              <a:t>it</a:t>
            </a:r>
            <a:r>
              <a:rPr lang="es-AR" dirty="0" smtClean="0">
                <a:latin typeface="Times New Roman" panose="02020603050405020304" pitchFamily="18" charset="0"/>
                <a:cs typeface="Times New Roman" panose="02020603050405020304" pitchFamily="18" charset="0"/>
              </a:rPr>
              <a:t> up in a </a:t>
            </a:r>
            <a:r>
              <a:rPr lang="es-AR" dirty="0" err="1" smtClean="0">
                <a:latin typeface="Times New Roman" panose="02020603050405020304" pitchFamily="18" charset="0"/>
                <a:cs typeface="Times New Roman" panose="02020603050405020304" pitchFamily="18" charset="0"/>
              </a:rPr>
              <a:t>good</a:t>
            </a:r>
            <a:r>
              <a:rPr lang="es-AR" dirty="0" smtClean="0">
                <a:latin typeface="Times New Roman" panose="02020603050405020304" pitchFamily="18" charset="0"/>
                <a:cs typeface="Times New Roman" panose="02020603050405020304" pitchFamily="18" charset="0"/>
              </a:rPr>
              <a:t> </a:t>
            </a:r>
            <a:r>
              <a:rPr lang="es-AR" dirty="0" err="1" smtClean="0">
                <a:latin typeface="Times New Roman" panose="02020603050405020304" pitchFamily="18" charset="0"/>
                <a:cs typeface="Times New Roman" panose="02020603050405020304" pitchFamily="18" charset="0"/>
              </a:rPr>
              <a:t>dictionary</a:t>
            </a:r>
            <a:endParaRPr lang="es-AR" dirty="0" smtClean="0">
              <a:latin typeface="Times New Roman" panose="02020603050405020304" pitchFamily="18" charset="0"/>
              <a:cs typeface="Times New Roman" panose="02020603050405020304" pitchFamily="18" charset="0"/>
            </a:endParaRPr>
          </a:p>
          <a:p>
            <a:pPr>
              <a:lnSpc>
                <a:spcPct val="100000"/>
              </a:lnSpc>
            </a:pPr>
            <a:endParaRPr lang="es-AR"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797795847"/>
              </p:ext>
            </p:extLst>
          </p:nvPr>
        </p:nvGraphicFramePr>
        <p:xfrm>
          <a:off x="1048328" y="2305412"/>
          <a:ext cx="8128000" cy="13716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000"/>
                    </a:ext>
                  </a:extLst>
                </a:gridCol>
              </a:tblGrid>
              <a:tr h="370840">
                <a:tc>
                  <a:txBody>
                    <a:bodyPr/>
                    <a:lstStyle/>
                    <a:p>
                      <a:pPr>
                        <a:lnSpc>
                          <a:spcPct val="100000"/>
                        </a:lnSpc>
                      </a:pPr>
                      <a:r>
                        <a:rPr lang="es-AR" sz="2800" dirty="0" smtClean="0">
                          <a:latin typeface="Times New Roman" panose="02020603050405020304" pitchFamily="18" charset="0"/>
                          <a:cs typeface="Times New Roman" panose="02020603050405020304" pitchFamily="18" charset="0"/>
                        </a:rPr>
                        <a:t>Teniendo en cuenta el significado del diccionario y</a:t>
                      </a:r>
                    </a:p>
                    <a:p>
                      <a:pPr>
                        <a:lnSpc>
                          <a:spcPct val="100000"/>
                        </a:lnSpc>
                      </a:pPr>
                      <a:r>
                        <a:rPr lang="es-AR" sz="2800" dirty="0" smtClean="0">
                          <a:latin typeface="Times New Roman" panose="02020603050405020304" pitchFamily="18" charset="0"/>
                          <a:cs typeface="Times New Roman" panose="02020603050405020304" pitchFamily="18" charset="0"/>
                        </a:rPr>
                        <a:t>Teniendo en cuenta el significado contextual.</a:t>
                      </a:r>
                    </a:p>
                    <a:p>
                      <a:endParaRPr lang="es-AR" sz="2800" dirty="0"/>
                    </a:p>
                  </a:txBody>
                  <a:tcPr>
                    <a:solidFill>
                      <a:srgbClr val="FF5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0696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idx="1"/>
          </p:nvPr>
        </p:nvSpPr>
        <p:spPr>
          <a:xfrm>
            <a:off x="1981200" y="1268761"/>
            <a:ext cx="8229600" cy="4840303"/>
          </a:xfrm>
        </p:spPr>
        <p:txBody>
          <a:bodyPr>
            <a:normAutofit/>
          </a:bodyPr>
          <a:lstStyle/>
          <a:p>
            <a:pPr algn="ctr">
              <a:buNone/>
            </a:pPr>
            <a:r>
              <a:rPr lang="es-AR" sz="5400" b="1" dirty="0">
                <a:solidFill>
                  <a:srgbClr val="0070C0"/>
                </a:solidFill>
                <a:effectLst>
                  <a:outerShdw blurRad="38100" dist="38100" dir="2700000" algn="tl">
                    <a:srgbClr val="000000">
                      <a:alpha val="43137"/>
                    </a:srgbClr>
                  </a:outerShdw>
                </a:effectLst>
              </a:rPr>
              <a:t>VERBO </a:t>
            </a:r>
          </a:p>
          <a:p>
            <a:pPr marL="324000" algn="ctr">
              <a:spcBef>
                <a:spcPts val="600"/>
              </a:spcBef>
              <a:buNone/>
            </a:pPr>
            <a:r>
              <a:rPr lang="es-AR" sz="4400" b="1" dirty="0">
                <a:solidFill>
                  <a:srgbClr val="FF0000"/>
                </a:solidFill>
                <a:effectLst>
                  <a:outerShdw blurRad="38100" dist="38100" dir="2700000" algn="tl">
                    <a:srgbClr val="000000">
                      <a:alpha val="43137"/>
                    </a:srgbClr>
                  </a:outerShdw>
                </a:effectLst>
              </a:rPr>
              <a:t>+</a:t>
            </a:r>
            <a:r>
              <a:rPr lang="es-AR" sz="5400" b="1" dirty="0">
                <a:solidFill>
                  <a:srgbClr val="0070C0"/>
                </a:solidFill>
                <a:effectLst>
                  <a:outerShdw blurRad="38100" dist="38100" dir="2700000" algn="tl">
                    <a:srgbClr val="000000">
                      <a:alpha val="43137"/>
                    </a:srgbClr>
                  </a:outerShdw>
                </a:effectLst>
              </a:rPr>
              <a:t> </a:t>
            </a:r>
          </a:p>
          <a:p>
            <a:pPr algn="ctr">
              <a:lnSpc>
                <a:spcPts val="3200"/>
              </a:lnSpc>
              <a:buNone/>
            </a:pPr>
            <a:r>
              <a:rPr lang="es-AR" sz="5400" b="1" dirty="0">
                <a:solidFill>
                  <a:srgbClr val="0070C0"/>
                </a:solidFill>
                <a:effectLst>
                  <a:outerShdw blurRad="38100" dist="38100" dir="2700000" algn="tl">
                    <a:srgbClr val="000000">
                      <a:alpha val="43137"/>
                    </a:srgbClr>
                  </a:outerShdw>
                </a:effectLst>
              </a:rPr>
              <a:t>PREPOSICIÓN </a:t>
            </a:r>
          </a:p>
          <a:p>
            <a:pPr algn="ctr">
              <a:lnSpc>
                <a:spcPts val="3200"/>
              </a:lnSpc>
              <a:buNone/>
            </a:pPr>
            <a:r>
              <a:rPr lang="es-AR" sz="3600" b="1" dirty="0">
                <a:solidFill>
                  <a:srgbClr val="0070C0"/>
                </a:solidFill>
                <a:effectLst>
                  <a:outerShdw blurRad="38100" dist="38100" dir="2700000" algn="tl">
                    <a:srgbClr val="000000">
                      <a:alpha val="43137"/>
                    </a:srgbClr>
                  </a:outerShdw>
                </a:effectLst>
              </a:rPr>
              <a:t>O </a:t>
            </a:r>
          </a:p>
          <a:p>
            <a:pPr algn="ctr">
              <a:lnSpc>
                <a:spcPts val="3200"/>
              </a:lnSpc>
              <a:buNone/>
            </a:pPr>
            <a:r>
              <a:rPr lang="es-AR" sz="5400" b="1" dirty="0">
                <a:solidFill>
                  <a:srgbClr val="0070C0"/>
                </a:solidFill>
                <a:effectLst>
                  <a:outerShdw blurRad="38100" dist="38100" dir="2700000" algn="tl">
                    <a:srgbClr val="000000">
                      <a:alpha val="43137"/>
                    </a:srgbClr>
                  </a:outerShdw>
                </a:effectLst>
              </a:rPr>
              <a:t>PARTÍCULA ADVERBIAL</a:t>
            </a:r>
          </a:p>
          <a:p>
            <a:pPr algn="ctr">
              <a:lnSpc>
                <a:spcPts val="3200"/>
              </a:lnSpc>
              <a:buNone/>
            </a:pPr>
            <a:endParaRPr lang="es-AR" sz="5400" b="1" dirty="0">
              <a:solidFill>
                <a:srgbClr val="0070C0"/>
              </a:solidFill>
              <a:effectLst>
                <a:outerShdw blurRad="38100" dist="38100" dir="2700000" algn="tl">
                  <a:srgbClr val="000000">
                    <a:alpha val="43137"/>
                  </a:srgbClr>
                </a:outerShdw>
              </a:effectLst>
            </a:endParaRPr>
          </a:p>
          <a:p>
            <a:pPr algn="ctr">
              <a:buNone/>
            </a:pPr>
            <a:r>
              <a:rPr lang="es-AR" b="1" dirty="0">
                <a:solidFill>
                  <a:srgbClr val="0070C0"/>
                </a:solidFill>
                <a:effectLst>
                  <a:outerShdw blurRad="38100" dist="38100" dir="2700000" algn="tl">
                    <a:srgbClr val="000000">
                      <a:alpha val="43137"/>
                    </a:srgbClr>
                  </a:outerShdw>
                </a:effectLst>
              </a:rPr>
              <a:t>Páginas 46 a 49 cuadernillo de teoría</a:t>
            </a:r>
          </a:p>
        </p:txBody>
      </p:sp>
    </p:spTree>
    <p:extLst>
      <p:ext uri="{BB962C8B-B14F-4D97-AF65-F5344CB8AC3E}">
        <p14:creationId xmlns:p14="http://schemas.microsoft.com/office/powerpoint/2010/main" val="252028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96908"/>
          </a:xfrm>
        </p:spPr>
        <p:txBody>
          <a:bodyPr/>
          <a:lstStyle/>
          <a:p>
            <a:r>
              <a:rPr lang="es-AR" b="1" dirty="0">
                <a:solidFill>
                  <a:srgbClr val="0070C0"/>
                </a:solidFill>
                <a:effectLst>
                  <a:outerShdw blurRad="38100" dist="38100" dir="2700000" algn="tl">
                    <a:srgbClr val="000000">
                      <a:alpha val="43137"/>
                    </a:srgbClr>
                  </a:outerShdw>
                </a:effectLst>
              </a:rPr>
              <a:t>LOOK</a:t>
            </a:r>
          </a:p>
        </p:txBody>
      </p:sp>
      <p:sp>
        <p:nvSpPr>
          <p:cNvPr id="3" name="2 Marcador de contenido"/>
          <p:cNvSpPr>
            <a:spLocks noGrp="1"/>
          </p:cNvSpPr>
          <p:nvPr>
            <p:ph idx="1"/>
          </p:nvPr>
        </p:nvSpPr>
        <p:spPr>
          <a:xfrm>
            <a:off x="1881158" y="1000108"/>
            <a:ext cx="8501122" cy="5643602"/>
          </a:xfrm>
          <a:ln w="38100">
            <a:solidFill>
              <a:srgbClr val="0000FF"/>
            </a:solidFill>
          </a:ln>
        </p:spPr>
        <p:txBody>
          <a:bodyPr>
            <a:noAutofit/>
          </a:bodyPr>
          <a:lstStyle/>
          <a:p>
            <a:pPr marL="514350" indent="-514350">
              <a:buFont typeface="+mj-lt"/>
              <a:buAutoNum type="arabicPeriod"/>
            </a:pPr>
            <a:r>
              <a:rPr lang="es-ES" sz="3600" b="1" dirty="0">
                <a:solidFill>
                  <a:srgbClr val="0070C0"/>
                </a:solidFill>
                <a:effectLst>
                  <a:outerShdw blurRad="38100" dist="38100" dir="2700000" algn="tl">
                    <a:srgbClr val="000000">
                      <a:alpha val="43137"/>
                    </a:srgbClr>
                  </a:outerShdw>
                </a:effectLst>
              </a:rPr>
              <a:t>look at	</a:t>
            </a:r>
            <a:r>
              <a:rPr lang="es-ES" sz="3600" dirty="0"/>
              <a:t>		Look at me.</a:t>
            </a:r>
            <a:endParaRPr lang="es-AR" sz="3600" dirty="0"/>
          </a:p>
          <a:p>
            <a:pPr marL="514350" indent="-514350">
              <a:buFont typeface="+mj-lt"/>
              <a:buAutoNum type="arabicPeriod"/>
            </a:pPr>
            <a:r>
              <a:rPr lang="es-ES" sz="3600" b="1" dirty="0">
                <a:solidFill>
                  <a:srgbClr val="0070C0"/>
                </a:solidFill>
                <a:effectLst>
                  <a:outerShdw blurRad="38100" dist="38100" dir="2700000" algn="tl">
                    <a:srgbClr val="000000">
                      <a:alpha val="43137"/>
                    </a:srgbClr>
                  </a:outerShdw>
                </a:effectLst>
              </a:rPr>
              <a:t>look </a:t>
            </a:r>
            <a:r>
              <a:rPr lang="es-ES" sz="3600" b="1" dirty="0" err="1">
                <a:solidFill>
                  <a:srgbClr val="0070C0"/>
                </a:solidFill>
                <a:effectLst>
                  <a:outerShdw blurRad="38100" dist="38100" dir="2700000" algn="tl">
                    <a:srgbClr val="000000">
                      <a:alpha val="43137"/>
                    </a:srgbClr>
                  </a:outerShdw>
                </a:effectLst>
              </a:rPr>
              <a:t>for</a:t>
            </a:r>
            <a:r>
              <a:rPr lang="es-ES" sz="3600" dirty="0"/>
              <a:t>		Look </a:t>
            </a:r>
            <a:r>
              <a:rPr lang="es-ES" sz="3600" dirty="0" err="1"/>
              <a:t>for</a:t>
            </a:r>
            <a:r>
              <a:rPr lang="es-ES" sz="3600" dirty="0"/>
              <a:t> me.</a:t>
            </a:r>
            <a:endParaRPr lang="es-AR" sz="3600" dirty="0"/>
          </a:p>
          <a:p>
            <a:pPr marL="514350" indent="-514350">
              <a:buFont typeface="+mj-lt"/>
              <a:buAutoNum type="arabicPeriod"/>
            </a:pPr>
            <a:r>
              <a:rPr lang="es-ES" sz="3600" b="1" dirty="0">
                <a:solidFill>
                  <a:srgbClr val="0070C0"/>
                </a:solidFill>
                <a:effectLst>
                  <a:outerShdw blurRad="38100" dist="38100" dir="2700000" algn="tl">
                    <a:srgbClr val="000000">
                      <a:alpha val="43137"/>
                    </a:srgbClr>
                  </a:outerShdw>
                </a:effectLst>
              </a:rPr>
              <a:t>look forward </a:t>
            </a:r>
            <a:r>
              <a:rPr lang="es-ES" sz="3600" b="1" dirty="0" err="1">
                <a:solidFill>
                  <a:srgbClr val="0070C0"/>
                </a:solidFill>
                <a:effectLst>
                  <a:outerShdw blurRad="38100" dist="38100" dir="2700000" algn="tl">
                    <a:srgbClr val="000000">
                      <a:alpha val="43137"/>
                    </a:srgbClr>
                  </a:outerShdw>
                </a:effectLst>
              </a:rPr>
              <a:t>to</a:t>
            </a:r>
            <a:r>
              <a:rPr lang="es-ES" sz="3600" dirty="0"/>
              <a:t>	I </a:t>
            </a:r>
            <a:r>
              <a:rPr lang="es-ES" sz="3600" u="sng" dirty="0"/>
              <a:t>look forward </a:t>
            </a:r>
            <a:r>
              <a:rPr lang="es-ES" sz="3600" u="sng" dirty="0" err="1"/>
              <a:t>to</a:t>
            </a:r>
            <a:r>
              <a:rPr lang="es-ES" sz="3600" u="sng" dirty="0"/>
              <a:t> </a:t>
            </a:r>
            <a:r>
              <a:rPr lang="es-ES" sz="3600" dirty="0"/>
              <a:t>						</a:t>
            </a:r>
            <a:r>
              <a:rPr lang="es-ES" sz="3600" dirty="0" err="1"/>
              <a:t>seeing</a:t>
            </a:r>
            <a:r>
              <a:rPr lang="es-ES" sz="3600" dirty="0"/>
              <a:t> </a:t>
            </a:r>
            <a:r>
              <a:rPr lang="es-ES" sz="3600" dirty="0" err="1"/>
              <a:t>you</a:t>
            </a:r>
            <a:r>
              <a:rPr lang="es-ES" sz="3600" dirty="0"/>
              <a:t>.</a:t>
            </a:r>
            <a:endParaRPr lang="es-AR" sz="3600" dirty="0"/>
          </a:p>
          <a:p>
            <a:pPr marL="514350" indent="-514350">
              <a:buFont typeface="+mj-lt"/>
              <a:buAutoNum type="arabicPeriod"/>
            </a:pPr>
            <a:r>
              <a:rPr lang="es-ES" sz="3600" b="1" dirty="0">
                <a:solidFill>
                  <a:srgbClr val="0070C0"/>
                </a:solidFill>
                <a:effectLst>
                  <a:outerShdw blurRad="38100" dist="38100" dir="2700000" algn="tl">
                    <a:srgbClr val="000000">
                      <a:alpha val="43137"/>
                    </a:srgbClr>
                  </a:outerShdw>
                </a:effectLst>
              </a:rPr>
              <a:t>look </a:t>
            </a:r>
            <a:r>
              <a:rPr lang="es-ES" sz="3600" b="1" dirty="0" err="1">
                <a:solidFill>
                  <a:srgbClr val="0070C0"/>
                </a:solidFill>
                <a:effectLst>
                  <a:outerShdw blurRad="38100" dist="38100" dir="2700000" algn="tl">
                    <a:srgbClr val="000000">
                      <a:alpha val="43137"/>
                    </a:srgbClr>
                  </a:outerShdw>
                </a:effectLst>
              </a:rPr>
              <a:t>like</a:t>
            </a:r>
            <a:r>
              <a:rPr lang="es-ES" sz="3600" dirty="0"/>
              <a:t>		I look </a:t>
            </a:r>
            <a:r>
              <a:rPr lang="es-ES" sz="3600" dirty="0" err="1"/>
              <a:t>like</a:t>
            </a:r>
            <a:r>
              <a:rPr lang="es-ES" sz="3600" dirty="0"/>
              <a:t> my </a:t>
            </a:r>
            <a:r>
              <a:rPr lang="es-ES" sz="3600" dirty="0" err="1"/>
              <a:t>father</a:t>
            </a:r>
            <a:r>
              <a:rPr lang="es-ES" sz="3600" dirty="0"/>
              <a:t>.</a:t>
            </a:r>
            <a:endParaRPr lang="es-AR" sz="3600" dirty="0"/>
          </a:p>
          <a:p>
            <a:pPr marL="514350" indent="-514350">
              <a:buFont typeface="+mj-lt"/>
              <a:buAutoNum type="arabicPeriod"/>
            </a:pPr>
            <a:r>
              <a:rPr lang="es-ES" sz="3600" b="1" dirty="0">
                <a:solidFill>
                  <a:srgbClr val="0070C0"/>
                </a:solidFill>
                <a:effectLst>
                  <a:outerShdw blurRad="38100" dist="38100" dir="2700000" algn="tl">
                    <a:srgbClr val="000000">
                      <a:alpha val="43137"/>
                    </a:srgbClr>
                  </a:outerShdw>
                </a:effectLst>
              </a:rPr>
              <a:t>look </a:t>
            </a:r>
            <a:r>
              <a:rPr lang="es-ES" sz="3600" b="1" dirty="0" err="1">
                <a:solidFill>
                  <a:srgbClr val="0070C0"/>
                </a:solidFill>
                <a:effectLst>
                  <a:outerShdw blurRad="38100" dist="38100" dir="2700000" algn="tl">
                    <a:srgbClr val="000000">
                      <a:alpha val="43137"/>
                    </a:srgbClr>
                  </a:outerShdw>
                </a:effectLst>
              </a:rPr>
              <a:t>out</a:t>
            </a:r>
            <a:r>
              <a:rPr lang="es-ES" sz="3600" b="1" dirty="0">
                <a:solidFill>
                  <a:srgbClr val="0070C0"/>
                </a:solidFill>
                <a:effectLst>
                  <a:outerShdw blurRad="38100" dist="38100" dir="2700000" algn="tl">
                    <a:srgbClr val="000000">
                      <a:alpha val="43137"/>
                    </a:srgbClr>
                  </a:outerShdw>
                </a:effectLst>
              </a:rPr>
              <a:t> (</a:t>
            </a:r>
            <a:r>
              <a:rPr lang="es-ES" sz="3600" b="1" dirty="0" err="1">
                <a:solidFill>
                  <a:srgbClr val="0070C0"/>
                </a:solidFill>
                <a:effectLst>
                  <a:outerShdw blurRad="38100" dist="38100" dir="2700000" algn="tl">
                    <a:srgbClr val="000000">
                      <a:alpha val="43137"/>
                    </a:srgbClr>
                  </a:outerShdw>
                </a:effectLst>
              </a:rPr>
              <a:t>for</a:t>
            </a:r>
            <a:r>
              <a:rPr lang="es-ES" sz="3600" b="1" dirty="0">
                <a:solidFill>
                  <a:srgbClr val="0070C0"/>
                </a:solidFill>
                <a:effectLst>
                  <a:outerShdw blurRad="38100" dist="38100" dir="2700000" algn="tl">
                    <a:srgbClr val="000000">
                      <a:alpha val="43137"/>
                    </a:srgbClr>
                  </a:outerShdw>
                </a:effectLst>
              </a:rPr>
              <a:t>)</a:t>
            </a:r>
            <a:r>
              <a:rPr lang="es-ES" sz="3600" dirty="0"/>
              <a:t>	</a:t>
            </a:r>
            <a:r>
              <a:rPr lang="es-ES" sz="3600" u="sng" dirty="0"/>
              <a:t>Look </a:t>
            </a:r>
            <a:r>
              <a:rPr lang="es-ES" sz="3600" u="sng" dirty="0" err="1"/>
              <a:t>out</a:t>
            </a:r>
            <a:r>
              <a:rPr lang="es-ES" sz="3600" u="sng" dirty="0"/>
              <a:t> </a:t>
            </a:r>
            <a:r>
              <a:rPr lang="es-ES" sz="3600" u="sng" dirty="0" err="1"/>
              <a:t>for</a:t>
            </a:r>
            <a:r>
              <a:rPr lang="es-ES" sz="3600" u="sng" dirty="0"/>
              <a:t> </a:t>
            </a:r>
            <a:r>
              <a:rPr lang="es-ES" sz="3600" dirty="0" err="1"/>
              <a:t>the</a:t>
            </a:r>
            <a:r>
              <a:rPr lang="es-ES" sz="3600" dirty="0"/>
              <a:t> </a:t>
            </a:r>
            <a:r>
              <a:rPr lang="es-ES" sz="3600" dirty="0" err="1"/>
              <a:t>dog</a:t>
            </a:r>
            <a:r>
              <a:rPr lang="es-ES" sz="3600" dirty="0"/>
              <a:t>!</a:t>
            </a:r>
            <a:endParaRPr lang="es-AR" sz="3600" dirty="0"/>
          </a:p>
          <a:p>
            <a:pPr marL="514350" indent="-514350">
              <a:buFont typeface="+mj-lt"/>
              <a:buAutoNum type="arabicPeriod"/>
            </a:pPr>
            <a:r>
              <a:rPr lang="es-ES" sz="3600" b="1" dirty="0">
                <a:solidFill>
                  <a:srgbClr val="0070C0"/>
                </a:solidFill>
                <a:effectLst>
                  <a:outerShdw blurRad="38100" dist="38100" dir="2700000" algn="tl">
                    <a:srgbClr val="000000">
                      <a:alpha val="43137"/>
                    </a:srgbClr>
                  </a:outerShdw>
                </a:effectLst>
              </a:rPr>
              <a:t>look </a:t>
            </a:r>
            <a:r>
              <a:rPr lang="es-ES" sz="3600" b="1" dirty="0" err="1">
                <a:solidFill>
                  <a:srgbClr val="0070C0"/>
                </a:solidFill>
                <a:effectLst>
                  <a:outerShdw blurRad="38100" dist="38100" dir="2700000" algn="tl">
                    <a:srgbClr val="000000">
                      <a:alpha val="43137"/>
                    </a:srgbClr>
                  </a:outerShdw>
                </a:effectLst>
              </a:rPr>
              <a:t>after</a:t>
            </a:r>
            <a:r>
              <a:rPr lang="es-ES" sz="3600" dirty="0"/>
              <a:t>		</a:t>
            </a:r>
            <a:r>
              <a:rPr lang="es-ES" sz="3600" dirty="0" err="1"/>
              <a:t>Please</a:t>
            </a:r>
            <a:r>
              <a:rPr lang="es-ES" sz="3600" dirty="0"/>
              <a:t>, look </a:t>
            </a:r>
            <a:r>
              <a:rPr lang="es-ES" sz="3600" dirty="0" err="1"/>
              <a:t>after</a:t>
            </a:r>
            <a:r>
              <a:rPr lang="es-ES" sz="3600" dirty="0"/>
              <a:t> my 					</a:t>
            </a:r>
            <a:r>
              <a:rPr lang="es-ES" sz="3600" dirty="0" err="1"/>
              <a:t>dog</a:t>
            </a:r>
            <a:r>
              <a:rPr lang="es-ES" sz="3600" dirty="0"/>
              <a:t>.</a:t>
            </a:r>
          </a:p>
          <a:p>
            <a:pPr marL="514350" indent="-514350">
              <a:buFont typeface="+mj-lt"/>
              <a:buAutoNum type="arabicPeriod"/>
            </a:pPr>
            <a:r>
              <a:rPr lang="es-ES" sz="3600" b="1" dirty="0">
                <a:solidFill>
                  <a:srgbClr val="0070C0"/>
                </a:solidFill>
                <a:effectLst>
                  <a:outerShdw blurRad="38100" dist="38100" dir="2700000" algn="tl">
                    <a:srgbClr val="000000">
                      <a:alpha val="43137"/>
                    </a:srgbClr>
                  </a:outerShdw>
                </a:effectLst>
              </a:rPr>
              <a:t>Look </a:t>
            </a:r>
            <a:r>
              <a:rPr lang="es-ES" sz="3600" b="1" dirty="0" err="1">
                <a:solidFill>
                  <a:srgbClr val="0070C0"/>
                </a:solidFill>
                <a:effectLst>
                  <a:outerShdw blurRad="38100" dist="38100" dir="2700000" algn="tl">
                    <a:srgbClr val="000000">
                      <a:alpha val="43137"/>
                    </a:srgbClr>
                  </a:outerShdw>
                </a:effectLst>
              </a:rPr>
              <a:t>into</a:t>
            </a:r>
            <a:r>
              <a:rPr lang="es-ES" sz="3600" dirty="0"/>
              <a:t>		</a:t>
            </a:r>
            <a:r>
              <a:rPr lang="es-ES" sz="3600" dirty="0" err="1"/>
              <a:t>I´ll</a:t>
            </a:r>
            <a:r>
              <a:rPr lang="es-ES" sz="3600" dirty="0"/>
              <a:t> look </a:t>
            </a:r>
            <a:r>
              <a:rPr lang="es-ES" sz="3600" dirty="0" err="1"/>
              <a:t>into</a:t>
            </a:r>
            <a:r>
              <a:rPr lang="es-ES" sz="3600" dirty="0"/>
              <a:t> </a:t>
            </a:r>
            <a:r>
              <a:rPr lang="es-ES" sz="3600" dirty="0" err="1"/>
              <a:t>the</a:t>
            </a:r>
            <a:r>
              <a:rPr lang="es-ES" sz="3600" dirty="0"/>
              <a:t> </a:t>
            </a:r>
            <a:r>
              <a:rPr lang="es-ES" sz="3600" dirty="0" err="1"/>
              <a:t>problem</a:t>
            </a:r>
            <a:endParaRPr lang="es-AR" sz="3600" dirty="0"/>
          </a:p>
          <a:p>
            <a:endParaRPr lang="es-AR" sz="3600" dirty="0"/>
          </a:p>
        </p:txBody>
      </p:sp>
      <p:pic>
        <p:nvPicPr>
          <p:cNvPr id="4" name="Audio 3">
            <a:hlinkClick r:id="" action="ppaction://media"/>
            <a:extLst>
              <a:ext uri="{FF2B5EF4-FFF2-40B4-BE49-F238E27FC236}">
                <a16:creationId xmlns:a16="http://schemas.microsoft.com/office/drawing/2014/main" id="{55ACA2CF-61AD-4765-B538-83A5796115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36360" y="1628800"/>
            <a:ext cx="609600" cy="609600"/>
          </a:xfrm>
          <a:prstGeom prst="rect">
            <a:avLst/>
          </a:prstGeom>
        </p:spPr>
      </p:pic>
    </p:spTree>
    <p:extLst>
      <p:ext uri="{BB962C8B-B14F-4D97-AF65-F5344CB8AC3E}">
        <p14:creationId xmlns:p14="http://schemas.microsoft.com/office/powerpoint/2010/main" val="2553874762"/>
      </p:ext>
    </p:extLst>
  </p:cSld>
  <p:clrMapOvr>
    <a:masterClrMapping/>
  </p:clrMapOvr>
  <mc:AlternateContent xmlns:mc="http://schemas.openxmlformats.org/markup-compatibility/2006" xmlns:p14="http://schemas.microsoft.com/office/powerpoint/2010/main">
    <mc:Choice Requires="p14">
      <p:transition spd="slow" p14:dur="2000" advTm="94723"/>
    </mc:Choice>
    <mc:Fallback xmlns="">
      <p:transition spd="slow" advTm="947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33061" y="1214422"/>
            <a:ext cx="10217425" cy="5357850"/>
          </a:xfrm>
          <a:ln>
            <a:solidFill>
              <a:srgbClr val="0000FF"/>
            </a:solidFill>
          </a:ln>
        </p:spPr>
        <p:txBody>
          <a:bodyPr>
            <a:normAutofit fontScale="92500" lnSpcReduction="10000"/>
          </a:bodyPr>
          <a:lstStyle/>
          <a:p>
            <a:pPr marL="742950" indent="-742950">
              <a:buFont typeface="+mj-lt"/>
              <a:buAutoNum type="arabicPeriod" startAt="8"/>
            </a:pPr>
            <a:r>
              <a:rPr lang="es-ES" sz="3700" b="1" dirty="0">
                <a:solidFill>
                  <a:srgbClr val="0070C0"/>
                </a:solidFill>
                <a:effectLst>
                  <a:outerShdw blurRad="38100" dist="38100" dir="2700000" algn="tl">
                    <a:srgbClr val="000000">
                      <a:alpha val="43137"/>
                    </a:srgbClr>
                  </a:outerShdw>
                </a:effectLst>
              </a:rPr>
              <a:t>look </a:t>
            </a:r>
            <a:r>
              <a:rPr lang="es-ES" sz="3700" b="1" dirty="0" err="1">
                <a:solidFill>
                  <a:srgbClr val="0070C0"/>
                </a:solidFill>
                <a:effectLst>
                  <a:outerShdw blurRad="38100" dist="38100" dir="2700000" algn="tl">
                    <a:srgbClr val="000000">
                      <a:alpha val="43137"/>
                    </a:srgbClr>
                  </a:outerShdw>
                </a:effectLst>
              </a:rPr>
              <a:t>through</a:t>
            </a:r>
            <a:r>
              <a:rPr lang="es-ES" sz="3700" dirty="0"/>
              <a:t>		Look </a:t>
            </a:r>
            <a:r>
              <a:rPr lang="es-ES" sz="3700" dirty="0" err="1"/>
              <a:t>through</a:t>
            </a:r>
            <a:r>
              <a:rPr lang="es-ES" sz="3700" dirty="0"/>
              <a:t> </a:t>
            </a:r>
            <a:r>
              <a:rPr lang="es-ES" sz="3700" dirty="0" err="1"/>
              <a:t>this</a:t>
            </a:r>
            <a:r>
              <a:rPr lang="es-ES" sz="3700" dirty="0"/>
              <a:t> </a:t>
            </a:r>
            <a:r>
              <a:rPr lang="es-ES" sz="3700" dirty="0" err="1"/>
              <a:t>list</a:t>
            </a:r>
            <a:r>
              <a:rPr lang="es-ES" sz="3700" dirty="0"/>
              <a:t>. 					</a:t>
            </a:r>
            <a:r>
              <a:rPr lang="es-ES" sz="3700" dirty="0" err="1"/>
              <a:t>Don´t</a:t>
            </a:r>
            <a:r>
              <a:rPr lang="es-ES" sz="3700" dirty="0"/>
              <a:t> look </a:t>
            </a:r>
            <a:r>
              <a:rPr lang="es-ES" sz="3700" dirty="0" err="1"/>
              <a:t>through</a:t>
            </a:r>
            <a:r>
              <a:rPr lang="es-ES" sz="3700" dirty="0"/>
              <a:t> me. </a:t>
            </a:r>
            <a:r>
              <a:rPr lang="es-ES" sz="3700" dirty="0" err="1"/>
              <a:t>I´m</a:t>
            </a:r>
            <a:r>
              <a:rPr lang="es-ES" sz="3700" dirty="0"/>
              <a:t> </a:t>
            </a:r>
            <a:r>
              <a:rPr lang="es-ES" sz="3700" dirty="0" err="1"/>
              <a:t>here</a:t>
            </a:r>
            <a:r>
              <a:rPr lang="es-ES" sz="3700" dirty="0"/>
              <a:t>!</a:t>
            </a:r>
            <a:endParaRPr lang="es-AR" sz="3700" dirty="0"/>
          </a:p>
          <a:p>
            <a:pPr marL="742950" indent="-742950">
              <a:buFont typeface="+mj-lt"/>
              <a:buAutoNum type="arabicPeriod" startAt="8"/>
            </a:pPr>
            <a:r>
              <a:rPr lang="es-ES" sz="3700" b="1" dirty="0">
                <a:solidFill>
                  <a:srgbClr val="0070C0"/>
                </a:solidFill>
                <a:effectLst>
                  <a:outerShdw blurRad="38100" dist="38100" dir="2700000" algn="tl">
                    <a:srgbClr val="000000">
                      <a:alpha val="43137"/>
                    </a:srgbClr>
                  </a:outerShdw>
                </a:effectLst>
              </a:rPr>
              <a:t>look up</a:t>
            </a:r>
            <a:r>
              <a:rPr lang="es-ES" sz="3700" dirty="0"/>
              <a:t>		Look up </a:t>
            </a:r>
            <a:r>
              <a:rPr lang="es-ES" sz="3700" dirty="0" err="1"/>
              <a:t>the</a:t>
            </a:r>
            <a:r>
              <a:rPr lang="es-ES" sz="3700" dirty="0"/>
              <a:t> </a:t>
            </a:r>
            <a:r>
              <a:rPr lang="es-ES" sz="3700" dirty="0" err="1"/>
              <a:t>word</a:t>
            </a:r>
            <a:r>
              <a:rPr lang="es-ES" sz="3700" dirty="0"/>
              <a:t> in </a:t>
            </a:r>
            <a:r>
              <a:rPr lang="es-ES" sz="3700" dirty="0" err="1"/>
              <a:t>the</a:t>
            </a:r>
            <a:r>
              <a:rPr lang="es-ES" sz="3700" dirty="0"/>
              <a:t> 				        		 </a:t>
            </a:r>
            <a:r>
              <a:rPr lang="es-ES" sz="3700" dirty="0" err="1"/>
              <a:t>dictionary</a:t>
            </a:r>
            <a:r>
              <a:rPr lang="es-ES" sz="3700" dirty="0"/>
              <a:t>. Look </a:t>
            </a:r>
            <a:r>
              <a:rPr lang="es-ES" sz="3700" dirty="0" err="1"/>
              <a:t>her</a:t>
            </a:r>
            <a:r>
              <a:rPr lang="es-ES" sz="3700" dirty="0"/>
              <a:t> up online.</a:t>
            </a:r>
            <a:endParaRPr lang="es-AR" sz="3700" dirty="0"/>
          </a:p>
          <a:p>
            <a:pPr marL="742950" indent="-742950">
              <a:buFont typeface="+mj-lt"/>
              <a:buAutoNum type="arabicPeriod" startAt="8"/>
            </a:pPr>
            <a:r>
              <a:rPr lang="es-ES" sz="3700" b="1" dirty="0">
                <a:solidFill>
                  <a:srgbClr val="0070C0"/>
                </a:solidFill>
                <a:effectLst>
                  <a:outerShdw blurRad="38100" dist="38100" dir="2700000" algn="tl">
                    <a:srgbClr val="000000">
                      <a:alpha val="43137"/>
                    </a:srgbClr>
                  </a:outerShdw>
                </a:effectLst>
              </a:rPr>
              <a:t>look </a:t>
            </a:r>
            <a:r>
              <a:rPr lang="es-ES" sz="3700" b="1" dirty="0" err="1">
                <a:solidFill>
                  <a:srgbClr val="0070C0"/>
                </a:solidFill>
                <a:effectLst>
                  <a:outerShdw blurRad="38100" dist="38100" dir="2700000" algn="tl">
                    <a:srgbClr val="000000">
                      <a:alpha val="43137"/>
                    </a:srgbClr>
                  </a:outerShdw>
                </a:effectLst>
              </a:rPr>
              <a:t>down</a:t>
            </a:r>
            <a:r>
              <a:rPr lang="es-ES" sz="3700" b="1" dirty="0">
                <a:solidFill>
                  <a:srgbClr val="0070C0"/>
                </a:solidFill>
                <a:effectLst>
                  <a:outerShdw blurRad="38100" dist="38100" dir="2700000" algn="tl">
                    <a:srgbClr val="000000">
                      <a:alpha val="43137"/>
                    </a:srgbClr>
                  </a:outerShdw>
                </a:effectLst>
              </a:rPr>
              <a:t> </a:t>
            </a:r>
            <a:r>
              <a:rPr lang="es-ES" sz="3700" b="1" dirty="0" err="1">
                <a:solidFill>
                  <a:srgbClr val="0070C0"/>
                </a:solidFill>
                <a:effectLst>
                  <a:outerShdw blurRad="38100" dist="38100" dir="2700000" algn="tl">
                    <a:srgbClr val="000000">
                      <a:alpha val="43137"/>
                    </a:srgbClr>
                  </a:outerShdw>
                </a:effectLst>
              </a:rPr>
              <a:t>upon</a:t>
            </a:r>
            <a:r>
              <a:rPr lang="es-ES" sz="3700" b="1" dirty="0">
                <a:solidFill>
                  <a:srgbClr val="0070C0"/>
                </a:solidFill>
                <a:effectLst>
                  <a:outerShdw blurRad="38100" dist="38100" dir="2700000" algn="tl">
                    <a:srgbClr val="000000">
                      <a:alpha val="43137"/>
                    </a:srgbClr>
                  </a:outerShdw>
                </a:effectLst>
              </a:rPr>
              <a:t>/</a:t>
            </a:r>
            <a:r>
              <a:rPr lang="es-ES" sz="3700" b="1" dirty="0" err="1">
                <a:solidFill>
                  <a:srgbClr val="0070C0"/>
                </a:solidFill>
                <a:effectLst>
                  <a:outerShdw blurRad="38100" dist="38100" dir="2700000" algn="tl">
                    <a:srgbClr val="000000">
                      <a:alpha val="43137"/>
                    </a:srgbClr>
                  </a:outerShdw>
                </a:effectLst>
              </a:rPr>
              <a:t>on</a:t>
            </a:r>
            <a:r>
              <a:rPr lang="es-ES" sz="3700" dirty="0"/>
              <a:t>	</a:t>
            </a:r>
            <a:r>
              <a:rPr lang="es-ES" sz="3700" dirty="0" err="1"/>
              <a:t>From</a:t>
            </a:r>
            <a:r>
              <a:rPr lang="es-ES" sz="3700" dirty="0"/>
              <a:t> </a:t>
            </a:r>
            <a:r>
              <a:rPr lang="es-ES" sz="3700" dirty="0" err="1"/>
              <a:t>here</a:t>
            </a:r>
            <a:r>
              <a:rPr lang="es-ES" sz="3700" dirty="0"/>
              <a:t> </a:t>
            </a:r>
            <a:r>
              <a:rPr lang="es-ES" sz="3700" dirty="0" err="1"/>
              <a:t>you</a:t>
            </a:r>
            <a:r>
              <a:rPr lang="es-ES" sz="3700" dirty="0"/>
              <a:t> can look </a:t>
            </a:r>
            <a:r>
              <a:rPr lang="es-ES" sz="3700" dirty="0" err="1"/>
              <a:t>look</a:t>
            </a:r>
            <a:r>
              <a:rPr lang="es-ES" sz="3700" dirty="0"/>
              <a:t> 					</a:t>
            </a:r>
            <a:r>
              <a:rPr lang="es-ES" sz="3700" dirty="0" err="1"/>
              <a:t>down</a:t>
            </a:r>
            <a:r>
              <a:rPr lang="es-ES" sz="3700" dirty="0"/>
              <a:t> </a:t>
            </a:r>
            <a:r>
              <a:rPr lang="es-ES" sz="3700" dirty="0" err="1"/>
              <a:t>upon</a:t>
            </a:r>
            <a:r>
              <a:rPr lang="es-ES" sz="3700" dirty="0"/>
              <a:t> </a:t>
            </a:r>
            <a:r>
              <a:rPr lang="es-ES" sz="3700" dirty="0" err="1"/>
              <a:t>the</a:t>
            </a:r>
            <a:r>
              <a:rPr lang="es-ES" sz="3700" dirty="0"/>
              <a:t> </a:t>
            </a:r>
            <a:r>
              <a:rPr lang="es-ES" sz="3700" dirty="0" err="1"/>
              <a:t>valley</a:t>
            </a:r>
            <a:r>
              <a:rPr lang="es-ES" sz="3700" dirty="0"/>
              <a:t>. 	</a:t>
            </a:r>
          </a:p>
          <a:p>
            <a:pPr marL="0" indent="0">
              <a:buNone/>
            </a:pPr>
            <a:r>
              <a:rPr lang="es-ES" sz="3700" dirty="0"/>
              <a:t>					</a:t>
            </a:r>
            <a:r>
              <a:rPr lang="es-ES" sz="3700" dirty="0" err="1"/>
              <a:t>Don´t</a:t>
            </a:r>
            <a:r>
              <a:rPr lang="es-ES" sz="3700" dirty="0"/>
              <a:t> look </a:t>
            </a:r>
            <a:r>
              <a:rPr lang="es-ES" sz="3700" dirty="0" err="1"/>
              <a:t>down</a:t>
            </a:r>
            <a:r>
              <a:rPr lang="es-ES" sz="3700" dirty="0"/>
              <a:t> </a:t>
            </a:r>
            <a:r>
              <a:rPr lang="es-ES" sz="3700" dirty="0" err="1"/>
              <a:t>on</a:t>
            </a:r>
            <a:r>
              <a:rPr lang="es-ES" sz="3700" dirty="0"/>
              <a:t> </a:t>
            </a:r>
            <a:r>
              <a:rPr lang="es-ES" sz="3700" dirty="0" err="1"/>
              <a:t>people</a:t>
            </a:r>
            <a:r>
              <a:rPr lang="es-ES" sz="3700" dirty="0"/>
              <a:t>.</a:t>
            </a:r>
          </a:p>
          <a:p>
            <a:pPr marL="742950" indent="-742950">
              <a:buAutoNum type="arabicPeriod" startAt="11"/>
            </a:pPr>
            <a:r>
              <a:rPr lang="es-ES" sz="3700" b="1" dirty="0" smtClean="0">
                <a:solidFill>
                  <a:srgbClr val="0070C0"/>
                </a:solidFill>
                <a:effectLst>
                  <a:outerShdw blurRad="38100" dist="38100" dir="2700000" algn="tl">
                    <a:srgbClr val="000000">
                      <a:alpha val="43137"/>
                    </a:srgbClr>
                  </a:outerShdw>
                </a:effectLst>
              </a:rPr>
              <a:t>look </a:t>
            </a:r>
            <a:r>
              <a:rPr lang="es-ES" sz="3700" b="1" dirty="0" err="1">
                <a:solidFill>
                  <a:srgbClr val="0070C0"/>
                </a:solidFill>
                <a:effectLst>
                  <a:outerShdw blurRad="38100" dist="38100" dir="2700000" algn="tl">
                    <a:srgbClr val="000000">
                      <a:alpha val="43137"/>
                    </a:srgbClr>
                  </a:outerShdw>
                </a:effectLst>
              </a:rPr>
              <a:t>upon</a:t>
            </a:r>
            <a:r>
              <a:rPr lang="es-ES" sz="3700" dirty="0"/>
              <a:t>		I look </a:t>
            </a:r>
            <a:r>
              <a:rPr lang="es-ES" sz="3700" dirty="0" err="1"/>
              <a:t>upon</a:t>
            </a:r>
            <a:r>
              <a:rPr lang="es-ES" sz="3700" dirty="0"/>
              <a:t> </a:t>
            </a:r>
            <a:r>
              <a:rPr lang="es-ES" sz="3700" dirty="0" err="1"/>
              <a:t>television</a:t>
            </a:r>
            <a:r>
              <a:rPr lang="es-ES" sz="3700" dirty="0"/>
              <a:t> as a 					</a:t>
            </a:r>
            <a:r>
              <a:rPr lang="es-ES" sz="3700" dirty="0" err="1"/>
              <a:t>bad</a:t>
            </a:r>
            <a:r>
              <a:rPr lang="es-ES" sz="3700" dirty="0"/>
              <a:t> </a:t>
            </a:r>
            <a:r>
              <a:rPr lang="es-ES" sz="3700" dirty="0" err="1" smtClean="0"/>
              <a:t>influence</a:t>
            </a:r>
            <a:r>
              <a:rPr lang="es-ES" sz="3700" dirty="0" smtClean="0"/>
              <a:t>.</a:t>
            </a:r>
          </a:p>
          <a:p>
            <a:pPr marL="742950" indent="-742950">
              <a:buAutoNum type="arabicPeriod" startAt="11"/>
            </a:pPr>
            <a:r>
              <a:rPr lang="es-ES" sz="3700" b="1" dirty="0" smtClean="0">
                <a:solidFill>
                  <a:srgbClr val="0070C0"/>
                </a:solidFill>
                <a:effectLst>
                  <a:outerShdw blurRad="38100" dist="38100" dir="2700000" algn="tl">
                    <a:srgbClr val="000000">
                      <a:alpha val="43137"/>
                    </a:srgbClr>
                  </a:outerShdw>
                </a:effectLst>
              </a:rPr>
              <a:t>look </a:t>
            </a:r>
            <a:r>
              <a:rPr lang="es-ES" sz="3700" b="1" dirty="0" err="1">
                <a:solidFill>
                  <a:srgbClr val="0070C0"/>
                </a:solidFill>
                <a:effectLst>
                  <a:outerShdw blurRad="38100" dist="38100" dir="2700000" algn="tl">
                    <a:srgbClr val="000000">
                      <a:alpha val="43137"/>
                    </a:srgbClr>
                  </a:outerShdw>
                </a:effectLst>
              </a:rPr>
              <a:t>on</a:t>
            </a:r>
            <a:r>
              <a:rPr lang="es-ES" sz="3700" b="1" dirty="0">
                <a:solidFill>
                  <a:srgbClr val="0070C0"/>
                </a:solidFill>
                <a:effectLst>
                  <a:outerShdw blurRad="38100" dist="38100" dir="2700000" algn="tl">
                    <a:srgbClr val="000000">
                      <a:alpha val="43137"/>
                    </a:srgbClr>
                  </a:outerShdw>
                </a:effectLst>
              </a:rPr>
              <a:t>		</a:t>
            </a:r>
            <a:r>
              <a:rPr lang="es-ES" sz="3700" dirty="0" err="1"/>
              <a:t>I´ll</a:t>
            </a:r>
            <a:r>
              <a:rPr lang="es-ES" sz="3700" dirty="0"/>
              <a:t> look </a:t>
            </a:r>
            <a:r>
              <a:rPr lang="es-ES" sz="3700" dirty="0" err="1"/>
              <a:t>on</a:t>
            </a:r>
            <a:r>
              <a:rPr lang="es-ES" sz="3700" dirty="0"/>
              <a:t> </a:t>
            </a:r>
            <a:r>
              <a:rPr lang="es-ES" sz="3700" dirty="0" err="1"/>
              <a:t>the</a:t>
            </a:r>
            <a:r>
              <a:rPr lang="es-ES" sz="3700" dirty="0"/>
              <a:t> </a:t>
            </a:r>
            <a:r>
              <a:rPr lang="es-ES" sz="3700" dirty="0" err="1"/>
              <a:t>problem</a:t>
            </a:r>
            <a:r>
              <a:rPr lang="es-ES" sz="3700" dirty="0"/>
              <a:t>. </a:t>
            </a:r>
            <a:endParaRPr lang="es-AR" sz="3700" b="1" dirty="0">
              <a:solidFill>
                <a:srgbClr val="0070C0"/>
              </a:solidFill>
              <a:effectLst>
                <a:outerShdw blurRad="38100" dist="38100" dir="2700000" algn="tl">
                  <a:srgbClr val="000000">
                    <a:alpha val="43137"/>
                  </a:srgbClr>
                </a:outerShdw>
              </a:effectLst>
            </a:endParaRPr>
          </a:p>
          <a:p>
            <a:endParaRPr lang="es-AR" dirty="0"/>
          </a:p>
        </p:txBody>
      </p:sp>
      <p:pic>
        <p:nvPicPr>
          <p:cNvPr id="5" name="Audio 4">
            <a:hlinkClick r:id="" action="ppaction://media"/>
            <a:extLst>
              <a:ext uri="{FF2B5EF4-FFF2-40B4-BE49-F238E27FC236}">
                <a16:creationId xmlns:a16="http://schemas.microsoft.com/office/drawing/2014/main" id="{A01D4686-008D-4261-AE43-E77F1A31E2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79822" y="5197613"/>
            <a:ext cx="609600" cy="609600"/>
          </a:xfrm>
          <a:prstGeom prst="rect">
            <a:avLst/>
          </a:prstGeom>
        </p:spPr>
      </p:pic>
    </p:spTree>
    <p:extLst>
      <p:ext uri="{BB962C8B-B14F-4D97-AF65-F5344CB8AC3E}">
        <p14:creationId xmlns:p14="http://schemas.microsoft.com/office/powerpoint/2010/main" val="1259490815"/>
      </p:ext>
    </p:extLst>
  </p:cSld>
  <p:clrMapOvr>
    <a:masterClrMapping/>
  </p:clrMapOvr>
  <mc:AlternateContent xmlns:mc="http://schemas.openxmlformats.org/markup-compatibility/2006" xmlns:p14="http://schemas.microsoft.com/office/powerpoint/2010/main">
    <mc:Choice Requires="p14">
      <p:transition spd="slow" p14:dur="2000" advTm="143590"/>
    </mc:Choice>
    <mc:Fallback xmlns="">
      <p:transition spd="slow" advTm="143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92087" y="1828800"/>
            <a:ext cx="9998765" cy="4672034"/>
          </a:xfrm>
          <a:ln>
            <a:solidFill>
              <a:srgbClr val="C00000"/>
            </a:solidFill>
          </a:ln>
        </p:spPr>
        <p:txBody>
          <a:bodyPr>
            <a:normAutofit lnSpcReduction="10000"/>
          </a:bodyPr>
          <a:lstStyle/>
          <a:p>
            <a:r>
              <a:rPr lang="es-ES" sz="3600" dirty="0"/>
              <a:t>break </a:t>
            </a:r>
            <a:r>
              <a:rPr lang="es-ES" sz="3600" dirty="0" err="1"/>
              <a:t>away</a:t>
            </a:r>
            <a:r>
              <a:rPr lang="es-AR" sz="3600" dirty="0"/>
              <a:t>		</a:t>
            </a:r>
            <a:r>
              <a:rPr lang="es-ES" sz="3600" dirty="0"/>
              <a:t>soltarse, escapar</a:t>
            </a:r>
            <a:endParaRPr lang="es-AR" sz="3600" dirty="0"/>
          </a:p>
          <a:p>
            <a:r>
              <a:rPr lang="es-ES" sz="3600" dirty="0"/>
              <a:t>break </a:t>
            </a:r>
            <a:r>
              <a:rPr lang="es-ES" sz="3600" dirty="0" err="1"/>
              <a:t>down</a:t>
            </a:r>
            <a:r>
              <a:rPr lang="es-AR" sz="3600" dirty="0"/>
              <a:t>		</a:t>
            </a:r>
            <a:r>
              <a:rPr lang="es-ES" sz="3600" dirty="0"/>
              <a:t>romperse, averiarse</a:t>
            </a:r>
            <a:endParaRPr lang="es-AR" sz="3600" dirty="0"/>
          </a:p>
          <a:p>
            <a:r>
              <a:rPr lang="es-ES" sz="3600" dirty="0"/>
              <a:t>break </a:t>
            </a:r>
            <a:r>
              <a:rPr lang="es-ES" sz="3600" dirty="0" err="1"/>
              <a:t>from</a:t>
            </a:r>
            <a:r>
              <a:rPr lang="es-AR" sz="3600" dirty="0"/>
              <a:t>		</a:t>
            </a:r>
            <a:r>
              <a:rPr lang="es-ES" sz="3600" dirty="0"/>
              <a:t>desprenderse</a:t>
            </a:r>
            <a:endParaRPr lang="es-AR" sz="3600" dirty="0"/>
          </a:p>
          <a:p>
            <a:r>
              <a:rPr lang="es-ES" sz="3600" dirty="0"/>
              <a:t>break in</a:t>
            </a:r>
            <a:r>
              <a:rPr lang="es-AR" sz="3600" dirty="0"/>
              <a:t>			</a:t>
            </a:r>
            <a:r>
              <a:rPr lang="es-ES" sz="3600" dirty="0"/>
              <a:t>forzar, intervenir</a:t>
            </a:r>
            <a:endParaRPr lang="es-AR" sz="3600" dirty="0"/>
          </a:p>
          <a:p>
            <a:r>
              <a:rPr lang="es-ES" sz="3600" dirty="0"/>
              <a:t>break off</a:t>
            </a:r>
            <a:r>
              <a:rPr lang="es-AR" sz="3600" dirty="0"/>
              <a:t>			</a:t>
            </a:r>
            <a:r>
              <a:rPr lang="es-ES" sz="3600" dirty="0"/>
              <a:t>separar, cortar, cesar</a:t>
            </a:r>
            <a:endParaRPr lang="es-AR" sz="3600" dirty="0"/>
          </a:p>
          <a:p>
            <a:r>
              <a:rPr lang="es-ES" sz="3600" dirty="0"/>
              <a:t>break </a:t>
            </a:r>
            <a:r>
              <a:rPr lang="es-ES" sz="3600" dirty="0" err="1"/>
              <a:t>out</a:t>
            </a:r>
            <a:r>
              <a:rPr lang="es-AR" sz="3600" dirty="0"/>
              <a:t>			</a:t>
            </a:r>
            <a:r>
              <a:rPr lang="es-ES" sz="3600" dirty="0"/>
              <a:t>escapar, comenzar</a:t>
            </a:r>
            <a:endParaRPr lang="es-AR" sz="3600" dirty="0"/>
          </a:p>
          <a:p>
            <a:r>
              <a:rPr lang="es-ES" sz="3600" dirty="0"/>
              <a:t>break </a:t>
            </a:r>
            <a:r>
              <a:rPr lang="es-ES" sz="3600" dirty="0" err="1"/>
              <a:t>through</a:t>
            </a:r>
            <a:r>
              <a:rPr lang="es-AR" sz="3600" dirty="0"/>
              <a:t>		</a:t>
            </a:r>
            <a:r>
              <a:rPr lang="es-ES" sz="3600" dirty="0"/>
              <a:t>superar, atravesar</a:t>
            </a:r>
            <a:endParaRPr lang="es-AR" sz="3600" dirty="0"/>
          </a:p>
          <a:p>
            <a:r>
              <a:rPr lang="es-ES" sz="3600" dirty="0"/>
              <a:t>Break up</a:t>
            </a:r>
            <a:r>
              <a:rPr lang="es-AR" sz="3600" dirty="0"/>
              <a:t>			</a:t>
            </a:r>
            <a:r>
              <a:rPr lang="es-ES" sz="3600" dirty="0"/>
              <a:t>Desmenuzar, terminar</a:t>
            </a:r>
            <a:endParaRPr lang="es-AR" sz="3600" dirty="0"/>
          </a:p>
        </p:txBody>
      </p:sp>
      <p:sp>
        <p:nvSpPr>
          <p:cNvPr id="4" name="Rectángulo 3">
            <a:extLst>
              <a:ext uri="{FF2B5EF4-FFF2-40B4-BE49-F238E27FC236}">
                <a16:creationId xmlns:a16="http://schemas.microsoft.com/office/drawing/2014/main" id="{F3011C6D-2F85-4CEE-91DE-F6486A109AF5}"/>
              </a:ext>
            </a:extLst>
          </p:cNvPr>
          <p:cNvSpPr/>
          <p:nvPr/>
        </p:nvSpPr>
        <p:spPr>
          <a:xfrm>
            <a:off x="9820421" y="997803"/>
            <a:ext cx="1877950" cy="830997"/>
          </a:xfrm>
          <a:prstGeom prst="rect">
            <a:avLst/>
          </a:prstGeom>
        </p:spPr>
        <p:txBody>
          <a:bodyPr wrap="none">
            <a:spAutoFit/>
          </a:bodyPr>
          <a:lstStyle/>
          <a:p>
            <a:r>
              <a:rPr lang="es-AR" sz="4800" b="1" dirty="0">
                <a:effectLst>
                  <a:outerShdw blurRad="38100" dist="38100" dir="2700000" algn="tl">
                    <a:srgbClr val="000000">
                      <a:alpha val="43137"/>
                    </a:srgbClr>
                  </a:outerShdw>
                </a:effectLst>
              </a:rPr>
              <a:t>BREAK</a:t>
            </a:r>
            <a:endParaRPr lang="es-AR" sz="4800" dirty="0"/>
          </a:p>
        </p:txBody>
      </p:sp>
      <p:sp>
        <p:nvSpPr>
          <p:cNvPr id="5" name="CuadroTexto 4">
            <a:extLst>
              <a:ext uri="{FF2B5EF4-FFF2-40B4-BE49-F238E27FC236}">
                <a16:creationId xmlns:a16="http://schemas.microsoft.com/office/drawing/2014/main" id="{F4FCE2DF-690A-4916-874D-FE6807437825}"/>
              </a:ext>
            </a:extLst>
          </p:cNvPr>
          <p:cNvSpPr txBox="1"/>
          <p:nvPr/>
        </p:nvSpPr>
        <p:spPr>
          <a:xfrm>
            <a:off x="1292087" y="217724"/>
            <a:ext cx="8120815" cy="1477328"/>
          </a:xfrm>
          <a:prstGeom prst="rect">
            <a:avLst/>
          </a:prstGeom>
          <a:noFill/>
          <a:ln>
            <a:solidFill>
              <a:srgbClr val="FF0000"/>
            </a:solidFill>
          </a:ln>
        </p:spPr>
        <p:txBody>
          <a:bodyPr wrap="square" rtlCol="0">
            <a:spAutoFit/>
          </a:bodyPr>
          <a:lstStyle/>
          <a:p>
            <a:r>
              <a:rPr lang="es-AR" b="1" dirty="0">
                <a:solidFill>
                  <a:srgbClr val="FF0000"/>
                </a:solidFill>
              </a:rPr>
              <a:t>Vea el listado de verbos de dos o más palabras en las páginas 46, 47, 48 y tenga en cuenta lo siguiente: 1- el listado no es exhaustivo, ya que hay muchos más </a:t>
            </a:r>
            <a:r>
              <a:rPr lang="es-AR" b="1" i="1" dirty="0" err="1">
                <a:solidFill>
                  <a:srgbClr val="FF0000"/>
                </a:solidFill>
              </a:rPr>
              <a:t>phrasal</a:t>
            </a:r>
            <a:r>
              <a:rPr lang="es-AR" b="1" i="1" dirty="0">
                <a:solidFill>
                  <a:srgbClr val="FF0000"/>
                </a:solidFill>
              </a:rPr>
              <a:t> </a:t>
            </a:r>
            <a:r>
              <a:rPr lang="es-AR" b="1" i="1" dirty="0" err="1">
                <a:solidFill>
                  <a:srgbClr val="FF0000"/>
                </a:solidFill>
              </a:rPr>
              <a:t>verbs</a:t>
            </a:r>
            <a:r>
              <a:rPr lang="es-AR" b="1" dirty="0">
                <a:solidFill>
                  <a:srgbClr val="FF0000"/>
                </a:solidFill>
              </a:rPr>
              <a:t>, los que deberán buscarse en el diccionario,  2-  cada verbo de la lista puede tener más significados que los presentados allí, por lo tanto también habrá que buscarlos en el diccionario si el significado del listado no parece ser el adecuado.  </a:t>
            </a:r>
          </a:p>
        </p:txBody>
      </p:sp>
    </p:spTree>
    <p:extLst>
      <p:ext uri="{BB962C8B-B14F-4D97-AF65-F5344CB8AC3E}">
        <p14:creationId xmlns:p14="http://schemas.microsoft.com/office/powerpoint/2010/main" val="34703339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890</Words>
  <Application>Microsoft Office PowerPoint</Application>
  <PresentationFormat>Panorámica</PresentationFormat>
  <Paragraphs>134</Paragraphs>
  <Slides>23</Slides>
  <Notes>0</Notes>
  <HiddenSlides>0</HiddenSlides>
  <MMClips>2</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Arial Black</vt:lpstr>
      <vt:lpstr>Calibri</vt:lpstr>
      <vt:lpstr>Calibri Light</vt:lpstr>
      <vt:lpstr>Times New Roman</vt:lpstr>
      <vt:lpstr>Webdings</vt:lpstr>
      <vt:lpstr>Tema de Office</vt:lpstr>
      <vt:lpstr>VERBOS DE DOS O MÁS PALABRAS</vt:lpstr>
      <vt:lpstr>Presentación de PowerPoint</vt:lpstr>
      <vt:lpstr>¿Cómo se busca en el diccionario?</vt:lpstr>
      <vt:lpstr>Presentación de PowerPoint</vt:lpstr>
      <vt:lpstr>¿Cómo se traduce?</vt:lpstr>
      <vt:lpstr>Presentación de PowerPoint</vt:lpstr>
      <vt:lpstr>LOOK</vt:lpstr>
      <vt:lpstr>Presentación de PowerPoint</vt:lpstr>
      <vt:lpstr>Presentación de PowerPoint</vt:lpstr>
      <vt:lpstr>Presentación de PowerPoint</vt:lpstr>
      <vt:lpstr>El significado de verbos con partícula</vt:lpstr>
      <vt:lpstr>Verbos de movimiento</vt:lpstr>
      <vt:lpstr>Presentación de PowerPoint</vt:lpstr>
      <vt:lpstr>Presentación de PowerPoint</vt:lpstr>
      <vt:lpstr>Presentación de PowerPoint</vt:lpstr>
      <vt:lpstr>Presentación de PowerPoint</vt:lpstr>
      <vt:lpstr>Presentación de PowerPoint</vt:lpstr>
      <vt:lpstr>Clases de verbos con partículas</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VERBOS DE DOS O MÁS PALABRAS (PHRASAL VERBS)</dc:title>
  <dc:creator>Stella pellicer</dc:creator>
  <cp:lastModifiedBy>Stella Pellicer</cp:lastModifiedBy>
  <cp:revision>22</cp:revision>
  <dcterms:created xsi:type="dcterms:W3CDTF">2018-05-22T02:42:21Z</dcterms:created>
  <dcterms:modified xsi:type="dcterms:W3CDTF">2023-05-23T05:45:11Z</dcterms:modified>
</cp:coreProperties>
</file>