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4" r:id="rId3"/>
    <p:sldId id="345" r:id="rId4"/>
    <p:sldId id="346" r:id="rId5"/>
    <p:sldId id="741" r:id="rId6"/>
    <p:sldId id="347" r:id="rId7"/>
    <p:sldId id="739" r:id="rId8"/>
    <p:sldId id="348" r:id="rId9"/>
    <p:sldId id="349" r:id="rId10"/>
    <p:sldId id="350" r:id="rId11"/>
    <p:sldId id="742" r:id="rId12"/>
    <p:sldId id="351" r:id="rId13"/>
    <p:sldId id="352" r:id="rId14"/>
    <p:sldId id="743" r:id="rId15"/>
    <p:sldId id="353" r:id="rId16"/>
    <p:sldId id="744" r:id="rId17"/>
    <p:sldId id="745" r:id="rId18"/>
    <p:sldId id="354" r:id="rId19"/>
    <p:sldId id="746" r:id="rId20"/>
    <p:sldId id="747" r:id="rId21"/>
    <p:sldId id="748" r:id="rId22"/>
    <p:sldId id="355" r:id="rId23"/>
    <p:sldId id="356" r:id="rId24"/>
    <p:sldId id="749" r:id="rId25"/>
    <p:sldId id="357" r:id="rId26"/>
    <p:sldId id="358" r:id="rId27"/>
    <p:sldId id="750" r:id="rId28"/>
    <p:sldId id="751" r:id="rId29"/>
    <p:sldId id="752" r:id="rId30"/>
    <p:sldId id="753" r:id="rId31"/>
    <p:sldId id="754" r:id="rId32"/>
    <p:sldId id="755" r:id="rId33"/>
    <p:sldId id="361" r:id="rId34"/>
    <p:sldId id="362" r:id="rId35"/>
    <p:sldId id="364" r:id="rId36"/>
    <p:sldId id="363" r:id="rId37"/>
    <p:sldId id="740" r:id="rId3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DFDBF"/>
    <a:srgbClr val="EFF7D3"/>
    <a:srgbClr val="D4F48C"/>
    <a:srgbClr val="DAFD83"/>
    <a:srgbClr val="EEF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5" autoAdjust="0"/>
    <p:restoredTop sz="94660"/>
  </p:normalViewPr>
  <p:slideViewPr>
    <p:cSldViewPr snapToGrid="0">
      <p:cViewPr varScale="1">
        <p:scale>
          <a:sx n="73" d="100"/>
          <a:sy n="73" d="100"/>
        </p:scale>
        <p:origin x="4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8-03-26T18:40:25.1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7913 7317,'25'25,"0"-25,49 0,-49 25,24-25,-24 0,50 0,-50 0,24 0,-24 0,25 0,-1 0,1 0,-1 25,1-25,-25 0,49 0,-24 0,-1 0,-24 0,25 0,-1 0,1 0,24 0,-49 0,25 0,-25 0,24 0,-24 0,0 0,0 0,24 0,-24 0,0 0,25 0,-26 0,26 0,-25 0,0 0,-1 0,1 0,0 0,25 0,-26 0,26 0,-25 0,24-25,1 25,-25 0,0 0,24-25,1 25,-25 0,-1 0,26 0,-25 0,0 0,-1 0,1 0,0 0,25 0,-1 0,-24 0,0 0,0 0,24-25,-24 25,25 0,-25 0,-1 0,26-24,-25 24,0 0,-1 0,26 0,-25 0,0 0,24 0,-24 0,25 0,-26 0,26 0,-25-25,0 25,-1 0,26 0,-25 0,0-25,-1 25,1 0,0-25,25 25,-26 0,1 0,0 0,25 0,-25 0,-1 0,26 0,0 0,-26 0,1 0,25 0,-25 0,-1 0,26 0,-25 0,0 0,-1 0,26 0,-25 0,0 0,-1 0,1 0,0 0,25 0,-26 0,26 0,-25 0,0 0,-1 0,1 0,0 25,25-25,-26 0,1 0,0 0,-25 25,25-25,0 0,-1 0,1 0,0 25,0-25,0 0,0 24,-1-24,1 0,25 0,-25 0,24 0,-24 0,25 0,-26 0,51 0,-50 0,-1 0,26 0,0 25,-1-25,-24 0,25 0,-26 0,51 25,-1-25,-24 25,49-25,-24 0,-1 0,0 0,-24 0,0 0,-1 0,1 0,24 0,-49 0,0 0,0 0,-1 0,1 0,0 0,0 0,0 0,-1 0,1 25,25-25,-25 0,24 0,1 0,-1 0,1 0,25 0,-26 0,26 0,-26 0,1 0,24 0,-49 0,25 0,-26 0,1 0,0 0,0 0,0 0,-1 0,1 0,0 0,0 0,0 0,-1 0,1 0,0 0,0 0,24 0,-24 0,0 0,0 0,-25-25,25 25,-1 0,1 0,0 0,0 0,0 0,-1 0,1 0,0 0,0 0,0 0,0 0,-1 0,-24-25,25 25,0 0,0-25,0 25,-1 0,1 0,0 0,-25-25,25 25,0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738AD-5A69-4027-AFC6-30DD5C70AB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2EDA3EE9-0821-44ED-9096-2E3A2936B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3C7DB8D2-2DF9-4E1B-AEDF-C3E567103FA3}"/>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5" name="Marcador de pie de página 4">
            <a:extLst>
              <a:ext uri="{FF2B5EF4-FFF2-40B4-BE49-F238E27FC236}">
                <a16:creationId xmlns:a16="http://schemas.microsoft.com/office/drawing/2014/main" id="{2B78BACA-D3A3-45F1-B7F6-03E27ECF363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95D55DB-8E1E-4ACE-9141-9AF0FB01A60B}"/>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377933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39D2B-DAA6-4FE4-B376-28FCD07208B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A3DF2C7-97E7-4CCD-B11A-3D85948ABD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F949AAA-3B8F-4C79-8C0D-24FF0CC5EDBA}"/>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5" name="Marcador de pie de página 4">
            <a:extLst>
              <a:ext uri="{FF2B5EF4-FFF2-40B4-BE49-F238E27FC236}">
                <a16:creationId xmlns:a16="http://schemas.microsoft.com/office/drawing/2014/main" id="{5BC319E3-0928-4422-8ECF-274DBCD3B8E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B2906C0-9AA1-47C7-8F22-03750C550C3D}"/>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21504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687CA66-38EF-4C39-B865-45C452029A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1CECDA0-EEE2-477D-99A3-6E93B11D457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1D70D76-FDA9-4701-AC7E-871B857AA71B}"/>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5" name="Marcador de pie de página 4">
            <a:extLst>
              <a:ext uri="{FF2B5EF4-FFF2-40B4-BE49-F238E27FC236}">
                <a16:creationId xmlns:a16="http://schemas.microsoft.com/office/drawing/2014/main" id="{2B8DAE94-4C37-4AD3-B257-127CA364D17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53010BE-E99D-4589-9D69-5D5AA8A9D08E}"/>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36750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18024-7283-4439-AD40-66879B82848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A98FA51-471F-4B0C-9ACE-F9B7942709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3DF8069-1D49-4E68-8818-CE0B81232D6C}"/>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5" name="Marcador de pie de página 4">
            <a:extLst>
              <a:ext uri="{FF2B5EF4-FFF2-40B4-BE49-F238E27FC236}">
                <a16:creationId xmlns:a16="http://schemas.microsoft.com/office/drawing/2014/main" id="{6BB14FFC-BEB0-4D1E-BD26-5DC686416F8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2A43EA5-6F38-4418-9C65-626B74CB862F}"/>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179461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B3BE9-62E8-46DD-9AFA-F5EDD53914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F2B2872-B478-481E-A9F9-B03556AF03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C382AA8-549F-4A42-91D8-21AEC91A4CE6}"/>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5" name="Marcador de pie de página 4">
            <a:extLst>
              <a:ext uri="{FF2B5EF4-FFF2-40B4-BE49-F238E27FC236}">
                <a16:creationId xmlns:a16="http://schemas.microsoft.com/office/drawing/2014/main" id="{9A00691E-BD92-47C0-AE59-CBCA5ACACB0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ADE0829-E49D-4269-A419-B9EC8EBB47B9}"/>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86238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DB2CD-499E-4321-A900-1608B0CF351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E659259-7D1D-433F-9670-B35047F4D37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6307E57F-FF50-403A-86FC-6A3828B9E6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E0A6FD23-C134-4638-BFEB-8C5A655CE31A}"/>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6" name="Marcador de pie de página 5">
            <a:extLst>
              <a:ext uri="{FF2B5EF4-FFF2-40B4-BE49-F238E27FC236}">
                <a16:creationId xmlns:a16="http://schemas.microsoft.com/office/drawing/2014/main" id="{72662218-B424-4E0A-8E80-7F2D9679B81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D34D814-B99F-42E8-AD36-D9D2495417E5}"/>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15250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4E2F2-4731-4250-BE00-B0336B1FF76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8744280-BDDA-42B9-AA9A-AB74C1552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CA6DA77-83C0-4270-86E9-28A9A47D46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A4E4F066-0308-44EB-8AB1-1CC6FA030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1040C0-FFEA-4D0A-AC4E-1604D62DB17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E35B11FE-A6E8-4212-8F4A-B94FE3BCA92B}"/>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8" name="Marcador de pie de página 7">
            <a:extLst>
              <a:ext uri="{FF2B5EF4-FFF2-40B4-BE49-F238E27FC236}">
                <a16:creationId xmlns:a16="http://schemas.microsoft.com/office/drawing/2014/main" id="{EF1172B1-28C2-446E-B015-326E3ABCC19E}"/>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2435A29B-80C2-4FFE-BABE-99A99E122EA1}"/>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37763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7199-6221-478C-BF8C-4247DF65442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9C259006-F260-46B8-B9FE-E728A5A48F6D}"/>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4" name="Marcador de pie de página 3">
            <a:extLst>
              <a:ext uri="{FF2B5EF4-FFF2-40B4-BE49-F238E27FC236}">
                <a16:creationId xmlns:a16="http://schemas.microsoft.com/office/drawing/2014/main" id="{AABAADA0-B4F1-4572-A265-01091BE774A7}"/>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9744A18B-0053-4E27-B846-0717A9654951}"/>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30704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713DE-9495-4F27-B2BF-618A840FB782}"/>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3" name="Marcador de pie de página 2">
            <a:extLst>
              <a:ext uri="{FF2B5EF4-FFF2-40B4-BE49-F238E27FC236}">
                <a16:creationId xmlns:a16="http://schemas.microsoft.com/office/drawing/2014/main" id="{A4FF0C54-0CC2-445A-880D-D3D0F940A7D2}"/>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F5ADDC1A-D101-49B2-BD75-813AA41BDA21}"/>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420232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930F5-6E18-4C35-BE23-83B72AC0A6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1158489-0588-4455-A777-A937A781C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E2F49179-B3F3-4559-B2AA-7A6A75F32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E4214B-5743-4FF9-B516-6568ECC35B19}"/>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6" name="Marcador de pie de página 5">
            <a:extLst>
              <a:ext uri="{FF2B5EF4-FFF2-40B4-BE49-F238E27FC236}">
                <a16:creationId xmlns:a16="http://schemas.microsoft.com/office/drawing/2014/main" id="{6D4497DC-9BC5-4BC3-AF4F-3C2603596AA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3AA5B04-A4BE-4265-8A07-2E9B1D1FAA0E}"/>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409076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E93B1-BEAA-4514-95C3-00363318F4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B73CB8B1-933C-4F90-8754-6B9FA618C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E59187D6-E3D7-4931-B545-64F28E5C9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076023-A2F7-4C88-9FB7-6B724A0A92CA}"/>
              </a:ext>
            </a:extLst>
          </p:cNvPr>
          <p:cNvSpPr>
            <a:spLocks noGrp="1"/>
          </p:cNvSpPr>
          <p:nvPr>
            <p:ph type="dt" sz="half" idx="10"/>
          </p:nvPr>
        </p:nvSpPr>
        <p:spPr/>
        <p:txBody>
          <a:bodyPr/>
          <a:lstStyle/>
          <a:p>
            <a:fld id="{2D845025-73D8-49DD-AD38-94E791715CDB}" type="datetimeFigureOut">
              <a:rPr lang="es-AR" smtClean="0"/>
              <a:t>18/3/2023</a:t>
            </a:fld>
            <a:endParaRPr lang="es-AR"/>
          </a:p>
        </p:txBody>
      </p:sp>
      <p:sp>
        <p:nvSpPr>
          <p:cNvPr id="6" name="Marcador de pie de página 5">
            <a:extLst>
              <a:ext uri="{FF2B5EF4-FFF2-40B4-BE49-F238E27FC236}">
                <a16:creationId xmlns:a16="http://schemas.microsoft.com/office/drawing/2014/main" id="{32B689A6-C628-43AB-AABA-7A6252DBFFC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0BC83DC-0852-4455-920B-77FE4D0D726C}"/>
              </a:ext>
            </a:extLst>
          </p:cNvPr>
          <p:cNvSpPr>
            <a:spLocks noGrp="1"/>
          </p:cNvSpPr>
          <p:nvPr>
            <p:ph type="sldNum" sz="quarter" idx="12"/>
          </p:nvPr>
        </p:nvSpPr>
        <p:spPr/>
        <p:txBody>
          <a:bodyPr/>
          <a:lstStyle/>
          <a:p>
            <a:fld id="{D1E7C542-9093-4306-8011-435C2BDA5515}" type="slidenum">
              <a:rPr lang="es-AR" smtClean="0"/>
              <a:t>‹Nº›</a:t>
            </a:fld>
            <a:endParaRPr lang="es-AR"/>
          </a:p>
        </p:txBody>
      </p:sp>
    </p:spTree>
    <p:extLst>
      <p:ext uri="{BB962C8B-B14F-4D97-AF65-F5344CB8AC3E}">
        <p14:creationId xmlns:p14="http://schemas.microsoft.com/office/powerpoint/2010/main" val="213527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B2B765-A5C4-48A8-8E74-E2F33ED1E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974E486-416D-4477-966F-463842844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FC09050-CBAA-4D70-BB26-6AA5BBBC0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45025-73D8-49DD-AD38-94E791715CDB}" type="datetimeFigureOut">
              <a:rPr lang="es-AR" smtClean="0"/>
              <a:t>18/3/2023</a:t>
            </a:fld>
            <a:endParaRPr lang="es-AR"/>
          </a:p>
        </p:txBody>
      </p:sp>
      <p:sp>
        <p:nvSpPr>
          <p:cNvPr id="5" name="Marcador de pie de página 4">
            <a:extLst>
              <a:ext uri="{FF2B5EF4-FFF2-40B4-BE49-F238E27FC236}">
                <a16:creationId xmlns:a16="http://schemas.microsoft.com/office/drawing/2014/main" id="{4282A17F-8FE4-428D-B2A5-DD9F0A530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AB107B20-ABCB-4D35-B56C-6C7C6ED35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7C542-9093-4306-8011-435C2BDA5515}" type="slidenum">
              <a:rPr lang="es-AR" smtClean="0"/>
              <a:t>‹Nº›</a:t>
            </a:fld>
            <a:endParaRPr lang="es-AR"/>
          </a:p>
        </p:txBody>
      </p:sp>
    </p:spTree>
    <p:extLst>
      <p:ext uri="{BB962C8B-B14F-4D97-AF65-F5344CB8AC3E}">
        <p14:creationId xmlns:p14="http://schemas.microsoft.com/office/powerpoint/2010/main" val="758199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ar/url?sa=i&amp;rct=j&amp;q=&amp;esrc=s&amp;source=images&amp;cd=&amp;ved=2ahUKEwjJvpGT1IraAhVFmJAKHQ_8BLoQjRx6BAgAEAU&amp;url=https://www.shtfandgo.com/2015/05/23/2015522how-to-sharpen-a-knife/&amp;psig=AOvVaw0IiJECVK4CfrUQlgNbq7VF&amp;ust=152217642378896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com.ar/url?sa=i&amp;rct=j&amp;q=&amp;esrc=s&amp;source=images&amp;cd=&amp;cad=rja&amp;uact=8&amp;ved=2ahUKEwib6ZaC2YraAhVGFpAKHY_IBnwQjRx6BAgAEAU&amp;url=https://www.researchgate.net/figure/Model-for-obstructions-in-a-tree-like-network-A-Illustration-of-a-network-with_fig6_278790742&amp;psig=AOvVaw1NchrK3_JYmoHT-uMr1ZQZ&amp;ust=1522177961853806" TargetMode="Externa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hyperlink" Target="http://www.google.com.ar/url?sa=i&amp;rct=j&amp;q=&amp;esrc=s&amp;source=images&amp;cd=&amp;cad=rja&amp;uact=8&amp;ved=2ahUKEwib6ZaC2YraAhVGFpAKHY_IBnwQjRx6BAgAEAU&amp;url=http://phylonetworks.blogspot.com/2015/11/conflicting-avian-roots.html&amp;psig=AOvVaw1NchrK3_JYmoHT-uMr1ZQZ&amp;ust=152217796185380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ar/url?sa=i&amp;rct=j&amp;q=&amp;esrc=s&amp;source=images&amp;cd=&amp;cad=rja&amp;uact=8&amp;ved=2ahUKEwjk2rGk2oraAhWBGpAKHdBbDosQjRx6BAgAEAU&amp;url=http://www.a1safetynpackaging.co.nz/TypeView.aspx?Id=4&amp;psig=AOvVaw0GNdSXfDkAiWlYMojCxjqc&amp;ust=1522178319160838"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com.ar/url?sa=i&amp;rct=j&amp;q=&amp;esrc=s&amp;source=images&amp;cd=&amp;cad=rja&amp;uact=8&amp;ved=2ahUKEwingujJ3oraAhWFlZAKHX4eBCgQjRx6BAgAEAU&amp;url=https://www.colourbox.com/image/suite-bouquet-in-the-foreground-in-the-background-the-bride-and-groom-image-2328341&amp;psig=AOvVaw24-OdhX9LNrR2rMG7NWp6h&amp;ust=1522179396487501"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D4F48C"/>
            </a:gs>
            <a:gs pos="73000">
              <a:srgbClr val="EEF591"/>
            </a:gs>
            <a:gs pos="82000">
              <a:srgbClr val="DAFD83"/>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06819-A9B2-4032-AA4D-AE2B72544FA6}"/>
              </a:ext>
            </a:extLst>
          </p:cNvPr>
          <p:cNvSpPr>
            <a:spLocks noGrp="1"/>
          </p:cNvSpPr>
          <p:nvPr>
            <p:ph type="ctrTitle"/>
          </p:nvPr>
        </p:nvSpPr>
        <p:spPr/>
        <p:txBody>
          <a:bodyPr>
            <a:normAutofit/>
          </a:bodyPr>
          <a:lstStyle/>
          <a:p>
            <a:r>
              <a:rPr lang="es-AR" sz="9600" b="1" dirty="0">
                <a:effectLst>
                  <a:outerShdw blurRad="38100" dist="38100" dir="2700000" algn="tl">
                    <a:srgbClr val="000000">
                      <a:alpha val="43137"/>
                    </a:srgbClr>
                  </a:outerShdw>
                </a:effectLst>
              </a:rPr>
              <a:t>AFIJOS</a:t>
            </a:r>
          </a:p>
        </p:txBody>
      </p:sp>
    </p:spTree>
    <p:extLst>
      <p:ext uri="{BB962C8B-B14F-4D97-AF65-F5344CB8AC3E}">
        <p14:creationId xmlns:p14="http://schemas.microsoft.com/office/powerpoint/2010/main" val="95369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u="sng" dirty="0"/>
              <a:t>Sustantivos</a:t>
            </a:r>
            <a:r>
              <a:rPr lang="es-AR" dirty="0"/>
              <a:t>: </a:t>
            </a:r>
            <a:r>
              <a:rPr lang="es-ES" b="1" dirty="0"/>
              <a:t>-</a:t>
            </a:r>
            <a:r>
              <a:rPr lang="es-ES" b="1" dirty="0" err="1"/>
              <a:t>er</a:t>
            </a:r>
            <a:r>
              <a:rPr lang="es-ES" b="1" dirty="0"/>
              <a:t> , -</a:t>
            </a:r>
            <a:r>
              <a:rPr lang="es-ES" b="1" dirty="0" err="1"/>
              <a:t>ment</a:t>
            </a:r>
            <a:r>
              <a:rPr lang="es-ES" b="1" dirty="0"/>
              <a:t>, -</a:t>
            </a:r>
            <a:r>
              <a:rPr lang="es-ES" b="1" dirty="0" err="1"/>
              <a:t>tion</a:t>
            </a:r>
            <a:r>
              <a:rPr lang="es-ES" b="1" dirty="0"/>
              <a:t>, -</a:t>
            </a:r>
            <a:r>
              <a:rPr lang="es-ES" b="1" dirty="0" err="1"/>
              <a:t>ance</a:t>
            </a:r>
            <a:r>
              <a:rPr lang="es-ES" b="1" dirty="0"/>
              <a:t>, -t</a:t>
            </a:r>
            <a:endParaRPr lang="es-AR" dirty="0"/>
          </a:p>
        </p:txBody>
      </p:sp>
      <p:sp>
        <p:nvSpPr>
          <p:cNvPr id="3" name="2 Marcador de contenido"/>
          <p:cNvSpPr>
            <a:spLocks noGrp="1"/>
          </p:cNvSpPr>
          <p:nvPr>
            <p:ph idx="1"/>
          </p:nvPr>
        </p:nvSpPr>
        <p:spPr>
          <a:xfrm>
            <a:off x="1981200" y="1581665"/>
            <a:ext cx="8670324" cy="4847731"/>
          </a:xfrm>
          <a:ln w="38100">
            <a:solidFill>
              <a:srgbClr val="FF0000"/>
            </a:solidFill>
          </a:ln>
        </p:spPr>
        <p:txBody>
          <a:bodyPr>
            <a:noAutofit/>
          </a:bodyPr>
          <a:lstStyle/>
          <a:p>
            <a:pPr algn="ctr">
              <a:buNone/>
            </a:pPr>
            <a:r>
              <a:rPr lang="en-US" sz="5400" dirty="0"/>
              <a:t>sharp</a:t>
            </a:r>
            <a:r>
              <a:rPr lang="en-US" sz="5400" b="1" dirty="0">
                <a:effectLst>
                  <a:outerShdw blurRad="38100" dist="38100" dir="2700000" algn="tl">
                    <a:srgbClr val="000000">
                      <a:alpha val="43137"/>
                    </a:srgbClr>
                  </a:outerShdw>
                </a:effectLst>
              </a:rPr>
              <a:t>en</a:t>
            </a:r>
            <a:r>
              <a:rPr lang="en-US" sz="5400" b="1" dirty="0">
                <a:solidFill>
                  <a:srgbClr val="FF0000"/>
                </a:solidFill>
              </a:rPr>
              <a:t>er</a:t>
            </a:r>
            <a:r>
              <a:rPr lang="en-US" sz="5400" dirty="0"/>
              <a:t> </a:t>
            </a:r>
            <a:endParaRPr lang="es-AR" sz="5400" dirty="0"/>
          </a:p>
          <a:p>
            <a:pPr algn="ctr">
              <a:buNone/>
            </a:pPr>
            <a:r>
              <a:rPr lang="en-US" sz="5400" dirty="0"/>
              <a:t>Pay</a:t>
            </a:r>
            <a:r>
              <a:rPr lang="en-US" sz="5400" b="1" dirty="0">
                <a:solidFill>
                  <a:srgbClr val="FF0000"/>
                </a:solidFill>
              </a:rPr>
              <a:t>ment</a:t>
            </a:r>
            <a:endParaRPr lang="es-AR" sz="5400" b="1" dirty="0">
              <a:solidFill>
                <a:srgbClr val="FF0000"/>
              </a:solidFill>
            </a:endParaRPr>
          </a:p>
          <a:p>
            <a:pPr algn="ctr">
              <a:buNone/>
            </a:pPr>
            <a:r>
              <a:rPr lang="es-MX" sz="5400" dirty="0" err="1"/>
              <a:t>Admira</a:t>
            </a:r>
            <a:r>
              <a:rPr lang="es-MX" sz="5400" b="1" dirty="0" err="1">
                <a:solidFill>
                  <a:srgbClr val="FF0000"/>
                </a:solidFill>
              </a:rPr>
              <a:t>tion</a:t>
            </a:r>
            <a:endParaRPr lang="es-AR" sz="5400" b="1" dirty="0">
              <a:solidFill>
                <a:srgbClr val="FF0000"/>
              </a:solidFill>
            </a:endParaRPr>
          </a:p>
          <a:p>
            <a:pPr algn="ctr">
              <a:buNone/>
            </a:pPr>
            <a:r>
              <a:rPr lang="es-MX" sz="5400" dirty="0" err="1"/>
              <a:t>React</a:t>
            </a:r>
            <a:r>
              <a:rPr lang="es-MX" sz="5400" b="1" dirty="0" err="1">
                <a:solidFill>
                  <a:srgbClr val="FF0000"/>
                </a:solidFill>
              </a:rPr>
              <a:t>ance</a:t>
            </a:r>
            <a:endParaRPr lang="es-MX" sz="5400" b="1" dirty="0">
              <a:solidFill>
                <a:srgbClr val="FF0000"/>
              </a:solidFill>
            </a:endParaRPr>
          </a:p>
          <a:p>
            <a:pPr algn="ctr">
              <a:buNone/>
            </a:pPr>
            <a:r>
              <a:rPr lang="es-MX" sz="5400" dirty="0" err="1"/>
              <a:t>weigh</a:t>
            </a:r>
            <a:r>
              <a:rPr lang="es-MX" sz="5400" b="1" dirty="0" err="1">
                <a:solidFill>
                  <a:srgbClr val="FF0000"/>
                </a:solidFill>
              </a:rPr>
              <a:t>t</a:t>
            </a:r>
            <a:endParaRPr lang="es-AR" sz="5400" b="1" dirty="0">
              <a:solidFill>
                <a:srgbClr val="FF0000"/>
              </a:solidFill>
            </a:endParaRPr>
          </a:p>
          <a:p>
            <a:endParaRPr lang="es-AR" sz="5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3991" y="1916832"/>
            <a:ext cx="2385053" cy="17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esultado de imagen para sharpe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2185" y="1916833"/>
            <a:ext cx="2514401" cy="166753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933C7D0-F963-46C5-9B1F-02ECCBC89E7B}"/>
              </a:ext>
            </a:extLst>
          </p:cNvPr>
          <p:cNvSpPr txBox="1"/>
          <p:nvPr/>
        </p:nvSpPr>
        <p:spPr>
          <a:xfrm>
            <a:off x="8112224" y="3723024"/>
            <a:ext cx="2098576" cy="2308324"/>
          </a:xfrm>
          <a:prstGeom prst="rect">
            <a:avLst/>
          </a:prstGeom>
          <a:noFill/>
        </p:spPr>
        <p:txBody>
          <a:bodyPr wrap="square" rtlCol="0">
            <a:spAutoFit/>
          </a:bodyPr>
          <a:lstStyle/>
          <a:p>
            <a:r>
              <a:rPr lang="es-AR" dirty="0"/>
              <a:t>Estos sustantivos parten de verbos.</a:t>
            </a:r>
          </a:p>
          <a:p>
            <a:r>
              <a:rPr lang="es-AR" dirty="0"/>
              <a:t>Admire: admirar,</a:t>
            </a:r>
          </a:p>
          <a:p>
            <a:r>
              <a:rPr lang="es-AR" dirty="0" err="1"/>
              <a:t>Admiration</a:t>
            </a:r>
            <a:r>
              <a:rPr lang="es-AR" dirty="0"/>
              <a:t>: </a:t>
            </a:r>
            <a:r>
              <a:rPr lang="es-AR" dirty="0" err="1"/>
              <a:t>sust</a:t>
            </a:r>
            <a:r>
              <a:rPr lang="es-AR" dirty="0"/>
              <a:t>.</a:t>
            </a:r>
          </a:p>
          <a:p>
            <a:r>
              <a:rPr lang="es-AR" dirty="0"/>
              <a:t>Sharp: afilado</a:t>
            </a:r>
          </a:p>
          <a:p>
            <a:r>
              <a:rPr lang="es-AR" dirty="0"/>
              <a:t>En: afilar</a:t>
            </a:r>
          </a:p>
          <a:p>
            <a:r>
              <a:rPr lang="es-AR" dirty="0"/>
              <a:t>Er: afilador (o sacapuntas)</a:t>
            </a:r>
          </a:p>
        </p:txBody>
      </p:sp>
    </p:spTree>
    <p:extLst>
      <p:ext uri="{BB962C8B-B14F-4D97-AF65-F5344CB8AC3E}">
        <p14:creationId xmlns:p14="http://schemas.microsoft.com/office/powerpoint/2010/main" val="203973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2000">
              <a:schemeClr val="accent2">
                <a:lumMod val="20000"/>
                <a:lumOff val="80000"/>
              </a:schemeClr>
            </a:gs>
            <a:gs pos="83000">
              <a:schemeClr val="accent4">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911C339-0804-49AD-8DB7-7F7514A3D145}"/>
              </a:ext>
            </a:extLst>
          </p:cNvPr>
          <p:cNvPicPr>
            <a:picLocks noGrp="1" noChangeAspect="1"/>
          </p:cNvPicPr>
          <p:nvPr>
            <p:ph idx="1"/>
          </p:nvPr>
        </p:nvPicPr>
        <p:blipFill>
          <a:blip r:embed="rId2"/>
          <a:stretch>
            <a:fillRect/>
          </a:stretch>
        </p:blipFill>
        <p:spPr>
          <a:xfrm>
            <a:off x="728706" y="216340"/>
            <a:ext cx="11352425" cy="3212660"/>
          </a:xfrm>
        </p:spPr>
      </p:pic>
      <p:pic>
        <p:nvPicPr>
          <p:cNvPr id="7" name="Imagen 6">
            <a:extLst>
              <a:ext uri="{FF2B5EF4-FFF2-40B4-BE49-F238E27FC236}">
                <a16:creationId xmlns:a16="http://schemas.microsoft.com/office/drawing/2014/main" id="{BF9B2A41-A2A1-4E5F-B961-C52829FE4825}"/>
              </a:ext>
            </a:extLst>
          </p:cNvPr>
          <p:cNvPicPr>
            <a:picLocks noChangeAspect="1"/>
          </p:cNvPicPr>
          <p:nvPr/>
        </p:nvPicPr>
        <p:blipFill>
          <a:blip r:embed="rId3"/>
          <a:stretch>
            <a:fillRect/>
          </a:stretch>
        </p:blipFill>
        <p:spPr>
          <a:xfrm>
            <a:off x="2553454" y="5276396"/>
            <a:ext cx="2505245" cy="1339106"/>
          </a:xfrm>
          <a:prstGeom prst="rect">
            <a:avLst/>
          </a:prstGeom>
        </p:spPr>
      </p:pic>
      <p:pic>
        <p:nvPicPr>
          <p:cNvPr id="9" name="Imagen 8">
            <a:extLst>
              <a:ext uri="{FF2B5EF4-FFF2-40B4-BE49-F238E27FC236}">
                <a16:creationId xmlns:a16="http://schemas.microsoft.com/office/drawing/2014/main" id="{7BC15074-29B8-4E72-B6FA-22DDC76F43ED}"/>
              </a:ext>
            </a:extLst>
          </p:cNvPr>
          <p:cNvPicPr>
            <a:picLocks noChangeAspect="1"/>
          </p:cNvPicPr>
          <p:nvPr/>
        </p:nvPicPr>
        <p:blipFill>
          <a:blip r:embed="rId4"/>
          <a:stretch>
            <a:fillRect/>
          </a:stretch>
        </p:blipFill>
        <p:spPr>
          <a:xfrm>
            <a:off x="5745403" y="5402948"/>
            <a:ext cx="3296110" cy="1086002"/>
          </a:xfrm>
          <a:prstGeom prst="rect">
            <a:avLst/>
          </a:prstGeom>
        </p:spPr>
      </p:pic>
      <p:pic>
        <p:nvPicPr>
          <p:cNvPr id="11" name="Imagen 10">
            <a:extLst>
              <a:ext uri="{FF2B5EF4-FFF2-40B4-BE49-F238E27FC236}">
                <a16:creationId xmlns:a16="http://schemas.microsoft.com/office/drawing/2014/main" id="{ED638660-F1FD-423E-9ABE-FD2E17897153}"/>
              </a:ext>
            </a:extLst>
          </p:cNvPr>
          <p:cNvPicPr>
            <a:picLocks noChangeAspect="1"/>
          </p:cNvPicPr>
          <p:nvPr/>
        </p:nvPicPr>
        <p:blipFill>
          <a:blip r:embed="rId5"/>
          <a:stretch>
            <a:fillRect/>
          </a:stretch>
        </p:blipFill>
        <p:spPr>
          <a:xfrm>
            <a:off x="9658864" y="4595882"/>
            <a:ext cx="2264119" cy="1715595"/>
          </a:xfrm>
          <a:prstGeom prst="rect">
            <a:avLst/>
          </a:prstGeom>
        </p:spPr>
      </p:pic>
      <p:pic>
        <p:nvPicPr>
          <p:cNvPr id="13" name="Imagen 12">
            <a:extLst>
              <a:ext uri="{FF2B5EF4-FFF2-40B4-BE49-F238E27FC236}">
                <a16:creationId xmlns:a16="http://schemas.microsoft.com/office/drawing/2014/main" id="{0BC2A5EB-F15F-4D9F-9B0F-0C9F1990D2D8}"/>
              </a:ext>
            </a:extLst>
          </p:cNvPr>
          <p:cNvPicPr>
            <a:picLocks noChangeAspect="1"/>
          </p:cNvPicPr>
          <p:nvPr/>
        </p:nvPicPr>
        <p:blipFill>
          <a:blip r:embed="rId6"/>
          <a:stretch>
            <a:fillRect/>
          </a:stretch>
        </p:blipFill>
        <p:spPr>
          <a:xfrm>
            <a:off x="6507202" y="3437933"/>
            <a:ext cx="3151662" cy="1884071"/>
          </a:xfrm>
          <a:prstGeom prst="rect">
            <a:avLst/>
          </a:prstGeom>
        </p:spPr>
      </p:pic>
      <p:pic>
        <p:nvPicPr>
          <p:cNvPr id="3" name="Imagen 2">
            <a:extLst>
              <a:ext uri="{FF2B5EF4-FFF2-40B4-BE49-F238E27FC236}">
                <a16:creationId xmlns:a16="http://schemas.microsoft.com/office/drawing/2014/main" id="{77D67A11-94C5-4873-9029-9BB3256CF292}"/>
              </a:ext>
            </a:extLst>
          </p:cNvPr>
          <p:cNvPicPr>
            <a:picLocks noChangeAspect="1"/>
          </p:cNvPicPr>
          <p:nvPr/>
        </p:nvPicPr>
        <p:blipFill>
          <a:blip r:embed="rId7"/>
          <a:stretch>
            <a:fillRect/>
          </a:stretch>
        </p:blipFill>
        <p:spPr>
          <a:xfrm>
            <a:off x="3263578" y="3677683"/>
            <a:ext cx="1781424" cy="1476581"/>
          </a:xfrm>
          <a:prstGeom prst="rect">
            <a:avLst/>
          </a:prstGeom>
        </p:spPr>
      </p:pic>
      <p:pic>
        <p:nvPicPr>
          <p:cNvPr id="6" name="Imagen 5">
            <a:extLst>
              <a:ext uri="{FF2B5EF4-FFF2-40B4-BE49-F238E27FC236}">
                <a16:creationId xmlns:a16="http://schemas.microsoft.com/office/drawing/2014/main" id="{263548AC-BCCD-4E39-8BE7-10CC8198B627}"/>
              </a:ext>
            </a:extLst>
          </p:cNvPr>
          <p:cNvPicPr>
            <a:picLocks noChangeAspect="1"/>
          </p:cNvPicPr>
          <p:nvPr/>
        </p:nvPicPr>
        <p:blipFill>
          <a:blip r:embed="rId8"/>
          <a:stretch>
            <a:fillRect/>
          </a:stretch>
        </p:blipFill>
        <p:spPr>
          <a:xfrm>
            <a:off x="0" y="3653846"/>
            <a:ext cx="2911747" cy="1884071"/>
          </a:xfrm>
          <a:prstGeom prst="rect">
            <a:avLst/>
          </a:prstGeom>
        </p:spPr>
      </p:pic>
    </p:spTree>
    <p:extLst>
      <p:ext uri="{BB962C8B-B14F-4D97-AF65-F5344CB8AC3E}">
        <p14:creationId xmlns:p14="http://schemas.microsoft.com/office/powerpoint/2010/main" val="121166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buNone/>
            </a:pPr>
            <a:r>
              <a:rPr lang="en-US" dirty="0"/>
              <a:t>4. </a:t>
            </a:r>
            <a:r>
              <a:rPr lang="en-US" sz="3600" dirty="0"/>
              <a:t>The scientists </a:t>
            </a:r>
            <a:r>
              <a:rPr lang="en-US" sz="3600" u="sng" dirty="0"/>
              <a:t>are giving </a:t>
            </a:r>
            <a:r>
              <a:rPr lang="en-US" sz="3600" dirty="0">
                <a:effectLst>
                  <a:outerShdw blurRad="38100" dist="38100" dir="2700000" algn="tl">
                    <a:srgbClr val="000000">
                      <a:alpha val="43137"/>
                    </a:srgbClr>
                  </a:outerShdw>
                </a:effectLst>
              </a:rPr>
              <a:t>the new instruments </a:t>
            </a:r>
            <a:r>
              <a:rPr lang="en-US" sz="3600" u="sng" dirty="0"/>
              <a:t>a careful examina</a:t>
            </a:r>
            <a:r>
              <a:rPr lang="en-US" sz="3600" b="1" u="sng" dirty="0">
                <a:solidFill>
                  <a:srgbClr val="FF0000"/>
                </a:solidFill>
              </a:rPr>
              <a:t>tion</a:t>
            </a:r>
            <a:r>
              <a:rPr lang="en-US" sz="3600" dirty="0"/>
              <a:t>.</a:t>
            </a:r>
          </a:p>
          <a:p>
            <a:pPr lvl="0">
              <a:buNone/>
            </a:pPr>
            <a:r>
              <a:rPr lang="en-US" sz="1800" dirty="0"/>
              <a:t>Los </a:t>
            </a:r>
            <a:r>
              <a:rPr lang="en-US" sz="1800" dirty="0" err="1"/>
              <a:t>científicos</a:t>
            </a:r>
            <a:r>
              <a:rPr lang="en-US" sz="1800" dirty="0"/>
              <a:t> </a:t>
            </a:r>
            <a:r>
              <a:rPr lang="en-US" sz="1800" dirty="0" err="1"/>
              <a:t>están</a:t>
            </a:r>
            <a:r>
              <a:rPr lang="en-US" sz="1800" dirty="0"/>
              <a:t> </a:t>
            </a:r>
            <a:r>
              <a:rPr lang="en-US" sz="1800" dirty="0" err="1"/>
              <a:t>dando</a:t>
            </a:r>
            <a:r>
              <a:rPr lang="en-US" sz="1800" dirty="0"/>
              <a:t> a los </a:t>
            </a:r>
            <a:r>
              <a:rPr lang="en-US" sz="1800" dirty="0" err="1"/>
              <a:t>nuevos</a:t>
            </a:r>
            <a:r>
              <a:rPr lang="en-US" sz="1800" dirty="0"/>
              <a:t> </a:t>
            </a:r>
            <a:r>
              <a:rPr lang="en-US" sz="1800" dirty="0" err="1"/>
              <a:t>instrumentos</a:t>
            </a:r>
            <a:r>
              <a:rPr lang="en-US" sz="1800" dirty="0"/>
              <a:t> un </a:t>
            </a:r>
            <a:r>
              <a:rPr lang="en-US" sz="1800" dirty="0" err="1"/>
              <a:t>examen</a:t>
            </a:r>
            <a:r>
              <a:rPr lang="en-US" sz="1800" dirty="0"/>
              <a:t> (</a:t>
            </a:r>
            <a:r>
              <a:rPr lang="en-US" sz="1800" dirty="0" err="1"/>
              <a:t>evaluación</a:t>
            </a:r>
            <a:r>
              <a:rPr lang="en-US" sz="1800" dirty="0"/>
              <a:t>) </a:t>
            </a:r>
            <a:r>
              <a:rPr lang="en-US" sz="1800" dirty="0" err="1"/>
              <a:t>cuidadosa</a:t>
            </a:r>
            <a:r>
              <a:rPr lang="en-US" sz="1800" dirty="0"/>
              <a:t>.</a:t>
            </a:r>
          </a:p>
          <a:p>
            <a:pPr lvl="0">
              <a:buNone/>
            </a:pPr>
            <a:endParaRPr lang="es-AR" sz="3600" dirty="0"/>
          </a:p>
          <a:p>
            <a:pPr lvl="0">
              <a:buNone/>
            </a:pPr>
            <a:r>
              <a:rPr lang="en-US" sz="3600" dirty="0"/>
              <a:t>5. The scientists are giving a careful examina</a:t>
            </a:r>
            <a:r>
              <a:rPr lang="en-US" sz="3600" b="1" dirty="0">
                <a:solidFill>
                  <a:srgbClr val="FF0000"/>
                </a:solidFill>
              </a:rPr>
              <a:t>tion</a:t>
            </a:r>
            <a:r>
              <a:rPr lang="en-US" sz="3600" dirty="0"/>
              <a:t> </a:t>
            </a:r>
            <a:r>
              <a:rPr lang="en-US" sz="3600" u="sng" dirty="0"/>
              <a:t>to</a:t>
            </a:r>
            <a:r>
              <a:rPr lang="en-US" sz="3600" dirty="0"/>
              <a:t> the new instruments. </a:t>
            </a:r>
            <a:r>
              <a:rPr lang="en-US" sz="1800" dirty="0"/>
              <a:t>Los </a:t>
            </a:r>
            <a:r>
              <a:rPr lang="en-US" sz="1800" dirty="0" err="1"/>
              <a:t>científicos</a:t>
            </a:r>
            <a:r>
              <a:rPr lang="en-US" sz="1800" dirty="0"/>
              <a:t> </a:t>
            </a:r>
            <a:r>
              <a:rPr lang="en-US" sz="1800" dirty="0" err="1"/>
              <a:t>están</a:t>
            </a:r>
            <a:r>
              <a:rPr lang="en-US" sz="1800" dirty="0"/>
              <a:t> </a:t>
            </a:r>
            <a:r>
              <a:rPr lang="en-US" sz="1800" dirty="0" err="1"/>
              <a:t>dando</a:t>
            </a:r>
            <a:r>
              <a:rPr lang="en-US" sz="1800" dirty="0"/>
              <a:t> un </a:t>
            </a:r>
            <a:r>
              <a:rPr lang="en-US" sz="1800" dirty="0" err="1"/>
              <a:t>examen</a:t>
            </a:r>
            <a:r>
              <a:rPr lang="en-US" sz="1800" dirty="0"/>
              <a:t> </a:t>
            </a:r>
            <a:r>
              <a:rPr lang="en-US" sz="1800" dirty="0" err="1"/>
              <a:t>cuidadoso</a:t>
            </a:r>
            <a:r>
              <a:rPr lang="en-US" sz="1800" dirty="0"/>
              <a:t> a los </a:t>
            </a:r>
            <a:r>
              <a:rPr lang="en-US" sz="1800" dirty="0" err="1"/>
              <a:t>nuevos</a:t>
            </a:r>
            <a:r>
              <a:rPr lang="en-US" sz="1800" dirty="0"/>
              <a:t> </a:t>
            </a:r>
            <a:r>
              <a:rPr lang="en-US" sz="1800" dirty="0" err="1"/>
              <a:t>instrumentos</a:t>
            </a:r>
            <a:r>
              <a:rPr lang="en-US" sz="1800" dirty="0"/>
              <a:t>.</a:t>
            </a:r>
          </a:p>
          <a:p>
            <a:pPr lvl="0">
              <a:buNone/>
            </a:pPr>
            <a:r>
              <a:rPr lang="en-US" sz="1800" dirty="0" err="1"/>
              <a:t>Recordar</a:t>
            </a:r>
            <a:r>
              <a:rPr lang="en-US" sz="1800" dirty="0"/>
              <a:t> que to + </a:t>
            </a:r>
            <a:r>
              <a:rPr lang="en-US" sz="1800" dirty="0" err="1"/>
              <a:t>sust</a:t>
            </a:r>
            <a:r>
              <a:rPr lang="en-US" sz="1800" dirty="0"/>
              <a:t> (o </a:t>
            </a:r>
            <a:r>
              <a:rPr lang="en-US" sz="1800" dirty="0" err="1"/>
              <a:t>frase</a:t>
            </a:r>
            <a:r>
              <a:rPr lang="en-US" sz="1800" dirty="0"/>
              <a:t> nominal) </a:t>
            </a:r>
            <a:r>
              <a:rPr lang="en-US" sz="1800" dirty="0" err="1"/>
              <a:t>significa</a:t>
            </a:r>
            <a:r>
              <a:rPr lang="en-US" sz="1800" dirty="0"/>
              <a:t> a, </a:t>
            </a:r>
            <a:r>
              <a:rPr lang="en-US" sz="1800" dirty="0" err="1"/>
              <a:t>hacia</a:t>
            </a:r>
            <a:r>
              <a:rPr lang="en-US" sz="1800" dirty="0"/>
              <a:t>.</a:t>
            </a:r>
            <a:endParaRPr lang="es-AR" sz="3600" dirty="0"/>
          </a:p>
          <a:p>
            <a:endParaRPr lang="es-AR" dirty="0"/>
          </a:p>
        </p:txBody>
      </p:sp>
    </p:spTree>
    <p:extLst>
      <p:ext uri="{BB962C8B-B14F-4D97-AF65-F5344CB8AC3E}">
        <p14:creationId xmlns:p14="http://schemas.microsoft.com/office/powerpoint/2010/main" val="309352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15698"/>
            <a:ext cx="10515600" cy="1325563"/>
          </a:xfrm>
        </p:spPr>
        <p:txBody>
          <a:bodyPr>
            <a:normAutofit/>
          </a:bodyPr>
          <a:lstStyle/>
          <a:p>
            <a:r>
              <a:rPr lang="es-AR" dirty="0"/>
              <a:t>Sustantivos: </a:t>
            </a:r>
            <a:r>
              <a:rPr lang="es-ES" b="1" dirty="0"/>
              <a:t>(-</a:t>
            </a:r>
            <a:r>
              <a:rPr lang="es-ES" b="1" dirty="0" err="1"/>
              <a:t>ity</a:t>
            </a:r>
            <a:r>
              <a:rPr lang="es-ES" b="1" dirty="0"/>
              <a:t>/-</a:t>
            </a:r>
            <a:r>
              <a:rPr lang="es-ES" b="1" dirty="0" err="1"/>
              <a:t>ty</a:t>
            </a:r>
            <a:r>
              <a:rPr lang="es-ES" b="1" dirty="0"/>
              <a:t>,  -</a:t>
            </a:r>
            <a:r>
              <a:rPr lang="es-ES" b="1" dirty="0" err="1"/>
              <a:t>ness</a:t>
            </a:r>
            <a:r>
              <a:rPr lang="es-ES" b="1" dirty="0"/>
              <a:t>, -</a:t>
            </a:r>
            <a:r>
              <a:rPr lang="es-ES" b="1" dirty="0" err="1"/>
              <a:t>dom</a:t>
            </a:r>
            <a:r>
              <a:rPr lang="es-ES" b="1" dirty="0"/>
              <a:t>, -</a:t>
            </a:r>
            <a:r>
              <a:rPr lang="es-ES" b="1" dirty="0" err="1"/>
              <a:t>hood</a:t>
            </a:r>
            <a:r>
              <a:rPr lang="es-ES" b="1" dirty="0"/>
              <a:t>, -</a:t>
            </a:r>
            <a:r>
              <a:rPr lang="es-ES" b="1" dirty="0" err="1"/>
              <a:t>ics</a:t>
            </a:r>
            <a:r>
              <a:rPr lang="es-ES" b="1" dirty="0"/>
              <a:t>, -ure, -</a:t>
            </a:r>
            <a:r>
              <a:rPr lang="es-ES" b="1" dirty="0" err="1"/>
              <a:t>ian</a:t>
            </a:r>
            <a:r>
              <a:rPr lang="es-ES" b="1" dirty="0"/>
              <a:t>)</a:t>
            </a:r>
            <a:endParaRPr lang="es-AR" dirty="0"/>
          </a:p>
        </p:txBody>
      </p:sp>
      <p:sp>
        <p:nvSpPr>
          <p:cNvPr id="3" name="2 Marcador de contenido"/>
          <p:cNvSpPr>
            <a:spLocks noGrp="1"/>
          </p:cNvSpPr>
          <p:nvPr>
            <p:ph idx="1"/>
          </p:nvPr>
        </p:nvSpPr>
        <p:spPr>
          <a:xfrm>
            <a:off x="1981200" y="1598726"/>
            <a:ext cx="8229600" cy="5000660"/>
          </a:xfrm>
          <a:ln w="38100">
            <a:solidFill>
              <a:srgbClr val="FF0000"/>
            </a:solidFill>
          </a:ln>
        </p:spPr>
        <p:txBody>
          <a:bodyPr>
            <a:normAutofit fontScale="70000" lnSpcReduction="20000"/>
          </a:bodyPr>
          <a:lstStyle/>
          <a:p>
            <a:pPr>
              <a:buNone/>
            </a:pPr>
            <a:r>
              <a:rPr lang="es-ES" sz="7700" b="1" dirty="0" err="1"/>
              <a:t>Pur</a:t>
            </a:r>
            <a:r>
              <a:rPr lang="es-ES" sz="7700" b="1" dirty="0" err="1">
                <a:solidFill>
                  <a:srgbClr val="FF0000"/>
                </a:solidFill>
              </a:rPr>
              <a:t>ity</a:t>
            </a:r>
            <a:r>
              <a:rPr lang="es-ES" sz="7700" b="1" dirty="0">
                <a:solidFill>
                  <a:srgbClr val="FF0000"/>
                </a:solidFill>
              </a:rPr>
              <a:t>				</a:t>
            </a:r>
            <a:r>
              <a:rPr lang="es-ES" sz="7700" b="1" dirty="0" err="1"/>
              <a:t>Free</a:t>
            </a:r>
            <a:r>
              <a:rPr lang="es-ES" sz="7700" b="1" dirty="0" err="1">
                <a:solidFill>
                  <a:srgbClr val="FF0000"/>
                </a:solidFill>
              </a:rPr>
              <a:t>dom</a:t>
            </a:r>
            <a:endParaRPr lang="es-AR" sz="7700" b="1" dirty="0">
              <a:solidFill>
                <a:srgbClr val="FF0000"/>
              </a:solidFill>
            </a:endParaRPr>
          </a:p>
          <a:p>
            <a:pPr>
              <a:buNone/>
            </a:pPr>
            <a:r>
              <a:rPr lang="es-ES" sz="7700" b="1" dirty="0" err="1"/>
              <a:t>Dark</a:t>
            </a:r>
            <a:r>
              <a:rPr lang="es-ES" sz="7700" b="1" dirty="0" err="1">
                <a:solidFill>
                  <a:srgbClr val="FF0000"/>
                </a:solidFill>
              </a:rPr>
              <a:t>ness</a:t>
            </a:r>
            <a:r>
              <a:rPr lang="es-AR" sz="7700" b="1" dirty="0">
                <a:solidFill>
                  <a:srgbClr val="FF0000"/>
                </a:solidFill>
              </a:rPr>
              <a:t>			</a:t>
            </a:r>
            <a:r>
              <a:rPr lang="es-ES" sz="7700" b="1" dirty="0" err="1"/>
              <a:t>false</a:t>
            </a:r>
            <a:r>
              <a:rPr lang="es-ES" sz="7700" b="1" dirty="0" err="1">
                <a:solidFill>
                  <a:srgbClr val="FF0000"/>
                </a:solidFill>
              </a:rPr>
              <a:t>hood</a:t>
            </a:r>
            <a:endParaRPr lang="es-AR" sz="7700" b="1" dirty="0">
              <a:solidFill>
                <a:srgbClr val="FF0000"/>
              </a:solidFill>
            </a:endParaRPr>
          </a:p>
          <a:p>
            <a:pPr>
              <a:buNone/>
            </a:pPr>
            <a:r>
              <a:rPr lang="es-ES" sz="7700" b="1" dirty="0" err="1"/>
              <a:t>Phys</a:t>
            </a:r>
            <a:r>
              <a:rPr lang="es-ES" sz="7700" b="1" dirty="0" err="1">
                <a:solidFill>
                  <a:srgbClr val="FF0000"/>
                </a:solidFill>
              </a:rPr>
              <a:t>ics</a:t>
            </a:r>
            <a:r>
              <a:rPr lang="es-AR" sz="7700" b="1" dirty="0">
                <a:solidFill>
                  <a:srgbClr val="FF0000"/>
                </a:solidFill>
              </a:rPr>
              <a:t>			</a:t>
            </a:r>
            <a:r>
              <a:rPr lang="es-ES" sz="7700" b="1" dirty="0" err="1"/>
              <a:t>Difficul</a:t>
            </a:r>
            <a:r>
              <a:rPr lang="es-ES" sz="7700" b="1" dirty="0" err="1">
                <a:solidFill>
                  <a:srgbClr val="FF0000"/>
                </a:solidFill>
              </a:rPr>
              <a:t>ty</a:t>
            </a:r>
            <a:endParaRPr lang="es-ES" sz="7700" b="1" dirty="0">
              <a:solidFill>
                <a:srgbClr val="FF0000"/>
              </a:solidFill>
            </a:endParaRPr>
          </a:p>
          <a:p>
            <a:pPr>
              <a:buNone/>
            </a:pPr>
            <a:r>
              <a:rPr lang="es-ES" sz="7700" b="1" dirty="0" err="1"/>
              <a:t>Moist</a:t>
            </a:r>
            <a:r>
              <a:rPr lang="es-ES" sz="7700" b="1" dirty="0" err="1">
                <a:solidFill>
                  <a:srgbClr val="FF0000"/>
                </a:solidFill>
              </a:rPr>
              <a:t>ure</a:t>
            </a:r>
            <a:r>
              <a:rPr lang="es-ES" sz="7700" b="1" dirty="0">
                <a:solidFill>
                  <a:srgbClr val="FF0000"/>
                </a:solidFill>
              </a:rPr>
              <a:t>			</a:t>
            </a:r>
            <a:r>
              <a:rPr lang="es-ES" sz="7700" b="1" dirty="0" err="1"/>
              <a:t>electri</a:t>
            </a:r>
            <a:r>
              <a:rPr lang="es-ES" sz="7700" b="1" dirty="0" err="1">
                <a:solidFill>
                  <a:srgbClr val="FF0000"/>
                </a:solidFill>
              </a:rPr>
              <a:t>cian</a:t>
            </a:r>
            <a:endParaRPr lang="es-AR" sz="7700" b="1" dirty="0">
              <a:solidFill>
                <a:srgbClr val="FF0000"/>
              </a:solidFill>
            </a:endParaRPr>
          </a:p>
          <a:p>
            <a:r>
              <a:rPr lang="es-AR" sz="7700" dirty="0" err="1"/>
              <a:t>Magi</a:t>
            </a:r>
            <a:r>
              <a:rPr lang="es-AR" sz="7700" b="1" dirty="0" err="1">
                <a:solidFill>
                  <a:srgbClr val="FF0000"/>
                </a:solidFill>
              </a:rPr>
              <a:t>cian</a:t>
            </a:r>
            <a:r>
              <a:rPr lang="es-AR" sz="7700" b="1" dirty="0">
                <a:solidFill>
                  <a:srgbClr val="FF0000"/>
                </a:solidFill>
              </a:rPr>
              <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36" y="4907198"/>
            <a:ext cx="2256251" cy="16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a:extLst>
              <a:ext uri="{FF2B5EF4-FFF2-40B4-BE49-F238E27FC236}">
                <a16:creationId xmlns:a16="http://schemas.microsoft.com/office/drawing/2014/main" id="{FAD3ABF4-637D-4445-983F-049749B3135D}"/>
              </a:ext>
            </a:extLst>
          </p:cNvPr>
          <p:cNvPicPr>
            <a:picLocks noChangeAspect="1"/>
          </p:cNvPicPr>
          <p:nvPr/>
        </p:nvPicPr>
        <p:blipFill>
          <a:blip r:embed="rId3"/>
          <a:stretch>
            <a:fillRect/>
          </a:stretch>
        </p:blipFill>
        <p:spPr>
          <a:xfrm>
            <a:off x="9226017" y="4404538"/>
            <a:ext cx="2127783" cy="2194848"/>
          </a:xfrm>
          <a:prstGeom prst="rect">
            <a:avLst/>
          </a:prstGeom>
        </p:spPr>
      </p:pic>
    </p:spTree>
    <p:extLst>
      <p:ext uri="{BB962C8B-B14F-4D97-AF65-F5344CB8AC3E}">
        <p14:creationId xmlns:p14="http://schemas.microsoft.com/office/powerpoint/2010/main" val="277843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AFD83"/>
            </a:gs>
            <a:gs pos="52000">
              <a:srgbClr val="D4F48C"/>
            </a:gs>
            <a:gs pos="83000">
              <a:srgbClr val="EFF7D3"/>
            </a:gs>
            <a:gs pos="100000">
              <a:srgbClr val="FDFDBF"/>
            </a:gs>
          </a:gsLst>
          <a:lin ang="5400000" scaled="1"/>
        </a:gra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3BAE64F-F9D9-4203-987C-0F6B86F10B24}"/>
              </a:ext>
            </a:extLst>
          </p:cNvPr>
          <p:cNvPicPr>
            <a:picLocks noGrp="1" noChangeAspect="1"/>
          </p:cNvPicPr>
          <p:nvPr>
            <p:ph idx="1"/>
          </p:nvPr>
        </p:nvPicPr>
        <p:blipFill>
          <a:blip r:embed="rId2"/>
          <a:stretch>
            <a:fillRect/>
          </a:stretch>
        </p:blipFill>
        <p:spPr>
          <a:xfrm>
            <a:off x="477596" y="729049"/>
            <a:ext cx="11236807" cy="3892694"/>
          </a:xfrm>
        </p:spPr>
      </p:pic>
    </p:spTree>
    <p:extLst>
      <p:ext uri="{BB962C8B-B14F-4D97-AF65-F5344CB8AC3E}">
        <p14:creationId xmlns:p14="http://schemas.microsoft.com/office/powerpoint/2010/main" val="380956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Sustantivos: </a:t>
            </a:r>
            <a:r>
              <a:rPr lang="es-ES" b="1" dirty="0"/>
              <a:t>(-</a:t>
            </a:r>
            <a:r>
              <a:rPr lang="es-ES" b="1" dirty="0" err="1"/>
              <a:t>age</a:t>
            </a:r>
            <a:r>
              <a:rPr lang="es-ES" b="1" dirty="0"/>
              <a:t>, -</a:t>
            </a:r>
            <a:r>
              <a:rPr lang="es-ES" b="1" dirty="0" err="1"/>
              <a:t>ship</a:t>
            </a:r>
            <a:r>
              <a:rPr lang="es-ES" b="1" dirty="0"/>
              <a:t>, , -</a:t>
            </a:r>
            <a:r>
              <a:rPr lang="es-ES" b="1" dirty="0" err="1"/>
              <a:t>ery</a:t>
            </a:r>
            <a:r>
              <a:rPr lang="es-ES" b="1" dirty="0"/>
              <a:t>, -</a:t>
            </a:r>
            <a:r>
              <a:rPr lang="es-ES" b="1" dirty="0" err="1"/>
              <a:t>ful</a:t>
            </a:r>
            <a:r>
              <a:rPr lang="es-ES" b="1" dirty="0"/>
              <a:t>, -</a:t>
            </a:r>
            <a:r>
              <a:rPr lang="es-ES" b="1" dirty="0" err="1"/>
              <a:t>ing</a:t>
            </a:r>
            <a:r>
              <a:rPr lang="es-ES" b="1" dirty="0"/>
              <a:t>, -</a:t>
            </a:r>
            <a:r>
              <a:rPr lang="es-ES" b="1" dirty="0" err="1"/>
              <a:t>ism</a:t>
            </a:r>
            <a:r>
              <a:rPr lang="es-ES" b="1" dirty="0"/>
              <a:t>, -</a:t>
            </a:r>
            <a:r>
              <a:rPr lang="es-ES" b="1" dirty="0" err="1"/>
              <a:t>ist</a:t>
            </a:r>
            <a:r>
              <a:rPr lang="es-ES" b="1" dirty="0"/>
              <a:t> ) </a:t>
            </a:r>
            <a:endParaRPr lang="es-AR" dirty="0"/>
          </a:p>
        </p:txBody>
      </p:sp>
      <p:sp>
        <p:nvSpPr>
          <p:cNvPr id="3" name="2 Marcador de contenido"/>
          <p:cNvSpPr>
            <a:spLocks noGrp="1"/>
          </p:cNvSpPr>
          <p:nvPr>
            <p:ph idx="1"/>
          </p:nvPr>
        </p:nvSpPr>
        <p:spPr>
          <a:xfrm>
            <a:off x="1730079" y="1977250"/>
            <a:ext cx="8435280" cy="3849291"/>
          </a:xfrm>
          <a:ln w="38100">
            <a:solidFill>
              <a:srgbClr val="FF0000"/>
            </a:solidFill>
          </a:ln>
        </p:spPr>
        <p:txBody>
          <a:bodyPr>
            <a:normAutofit/>
          </a:bodyPr>
          <a:lstStyle/>
          <a:p>
            <a:r>
              <a:rPr lang="es-ES" sz="4000" dirty="0" err="1"/>
              <a:t>Drain</a:t>
            </a:r>
            <a:r>
              <a:rPr lang="es-ES" sz="4000" dirty="0"/>
              <a:t> </a:t>
            </a:r>
            <a:r>
              <a:rPr lang="es-ES" sz="1800" dirty="0"/>
              <a:t>desagüe          </a:t>
            </a:r>
            <a:r>
              <a:rPr lang="es-AR" sz="4000" dirty="0"/>
              <a:t>	</a:t>
            </a:r>
            <a:r>
              <a:rPr lang="es-ES" sz="4000" dirty="0" err="1"/>
              <a:t>drain</a:t>
            </a:r>
            <a:r>
              <a:rPr lang="es-ES" sz="4000" b="1" dirty="0" err="1">
                <a:solidFill>
                  <a:srgbClr val="FF0000"/>
                </a:solidFill>
              </a:rPr>
              <a:t>age</a:t>
            </a:r>
            <a:r>
              <a:rPr lang="es-ES" sz="4000" b="1" dirty="0">
                <a:solidFill>
                  <a:srgbClr val="FF0000"/>
                </a:solidFill>
              </a:rPr>
              <a:t> </a:t>
            </a:r>
            <a:r>
              <a:rPr lang="es-ES" sz="1800" b="1" dirty="0"/>
              <a:t>sistema de desagüe/cloaca</a:t>
            </a:r>
            <a:endParaRPr lang="es-AR" sz="4000" b="1" dirty="0">
              <a:solidFill>
                <a:srgbClr val="FF0000"/>
              </a:solidFill>
            </a:endParaRPr>
          </a:p>
          <a:p>
            <a:r>
              <a:rPr lang="es-ES" sz="4000" dirty="0" err="1"/>
              <a:t>Spoon</a:t>
            </a:r>
            <a:r>
              <a:rPr lang="es-ES" sz="1800" dirty="0" err="1"/>
              <a:t>cuchara</a:t>
            </a:r>
            <a:r>
              <a:rPr lang="es-AR" sz="4000" dirty="0"/>
              <a:t>		</a:t>
            </a:r>
            <a:r>
              <a:rPr lang="es-ES" sz="4000" dirty="0" err="1"/>
              <a:t>spoon</a:t>
            </a:r>
            <a:r>
              <a:rPr lang="es-ES" sz="4000" b="1" dirty="0" err="1">
                <a:solidFill>
                  <a:srgbClr val="FF0000"/>
                </a:solidFill>
              </a:rPr>
              <a:t>ful</a:t>
            </a:r>
            <a:r>
              <a:rPr lang="es-ES" sz="1800" b="1" dirty="0" err="1">
                <a:solidFill>
                  <a:srgbClr val="FF0000"/>
                </a:solidFill>
              </a:rPr>
              <a:t>cucharada</a:t>
            </a:r>
            <a:endParaRPr lang="es-AR" sz="4000" b="1" dirty="0">
              <a:solidFill>
                <a:srgbClr val="FF0000"/>
              </a:solidFill>
            </a:endParaRPr>
          </a:p>
          <a:p>
            <a:r>
              <a:rPr lang="es-ES" sz="4000" dirty="0" err="1"/>
              <a:t>Magnet</a:t>
            </a:r>
            <a:r>
              <a:rPr lang="es-ES" sz="1800" dirty="0" err="1"/>
              <a:t>magneto</a:t>
            </a:r>
            <a:r>
              <a:rPr lang="es-ES" sz="1800" dirty="0"/>
              <a:t>/imán</a:t>
            </a:r>
            <a:r>
              <a:rPr lang="es-AR" sz="4000" dirty="0"/>
              <a:t>	</a:t>
            </a:r>
            <a:r>
              <a:rPr lang="es-ES" sz="4000" dirty="0" err="1"/>
              <a:t>magnet</a:t>
            </a:r>
            <a:r>
              <a:rPr lang="es-ES" sz="4000" b="1" dirty="0" err="1">
                <a:solidFill>
                  <a:srgbClr val="FF0000"/>
                </a:solidFill>
              </a:rPr>
              <a:t>ism</a:t>
            </a:r>
            <a:r>
              <a:rPr lang="es-ES" sz="1800" b="1" dirty="0" err="1">
                <a:solidFill>
                  <a:srgbClr val="FF0000"/>
                </a:solidFill>
              </a:rPr>
              <a:t>magnetismo</a:t>
            </a:r>
            <a:endParaRPr lang="es-ES" sz="1800" b="1" dirty="0">
              <a:solidFill>
                <a:srgbClr val="FF0000"/>
              </a:solidFill>
            </a:endParaRPr>
          </a:p>
          <a:p>
            <a:endParaRPr lang="es-ES" sz="1800" b="1" dirty="0">
              <a:solidFill>
                <a:srgbClr val="FF0000"/>
              </a:solidFill>
            </a:endParaRPr>
          </a:p>
          <a:p>
            <a:pPr marL="0" indent="0">
              <a:buNone/>
            </a:pPr>
            <a:endParaRPr lang="es-AR" dirty="0"/>
          </a:p>
        </p:txBody>
      </p:sp>
      <p:pic>
        <p:nvPicPr>
          <p:cNvPr id="5" name="Imagen 4">
            <a:extLst>
              <a:ext uri="{FF2B5EF4-FFF2-40B4-BE49-F238E27FC236}">
                <a16:creationId xmlns:a16="http://schemas.microsoft.com/office/drawing/2014/main" id="{506E3B4C-5986-46C6-9AE7-7E55E06CD443}"/>
              </a:ext>
            </a:extLst>
          </p:cNvPr>
          <p:cNvPicPr>
            <a:picLocks noChangeAspect="1"/>
          </p:cNvPicPr>
          <p:nvPr/>
        </p:nvPicPr>
        <p:blipFill>
          <a:blip r:embed="rId2"/>
          <a:stretch>
            <a:fillRect/>
          </a:stretch>
        </p:blipFill>
        <p:spPr>
          <a:xfrm>
            <a:off x="483878" y="4039649"/>
            <a:ext cx="2492402" cy="1764398"/>
          </a:xfrm>
          <a:prstGeom prst="rect">
            <a:avLst/>
          </a:prstGeom>
        </p:spPr>
      </p:pic>
      <p:pic>
        <p:nvPicPr>
          <p:cNvPr id="7" name="Imagen 6">
            <a:extLst>
              <a:ext uri="{FF2B5EF4-FFF2-40B4-BE49-F238E27FC236}">
                <a16:creationId xmlns:a16="http://schemas.microsoft.com/office/drawing/2014/main" id="{B0911DB0-50CA-4935-A81E-0D7A511F1F86}"/>
              </a:ext>
            </a:extLst>
          </p:cNvPr>
          <p:cNvPicPr>
            <a:picLocks noChangeAspect="1"/>
          </p:cNvPicPr>
          <p:nvPr/>
        </p:nvPicPr>
        <p:blipFill>
          <a:blip r:embed="rId3"/>
          <a:stretch>
            <a:fillRect/>
          </a:stretch>
        </p:blipFill>
        <p:spPr>
          <a:xfrm>
            <a:off x="3682837" y="4039649"/>
            <a:ext cx="4184686" cy="2686759"/>
          </a:xfrm>
          <a:prstGeom prst="rect">
            <a:avLst/>
          </a:prstGeom>
        </p:spPr>
      </p:pic>
      <p:pic>
        <p:nvPicPr>
          <p:cNvPr id="9" name="Imagen 8">
            <a:extLst>
              <a:ext uri="{FF2B5EF4-FFF2-40B4-BE49-F238E27FC236}">
                <a16:creationId xmlns:a16="http://schemas.microsoft.com/office/drawing/2014/main" id="{8E649FB4-E948-41D6-BE95-638A0EA0107D}"/>
              </a:ext>
            </a:extLst>
          </p:cNvPr>
          <p:cNvPicPr>
            <a:picLocks noChangeAspect="1"/>
          </p:cNvPicPr>
          <p:nvPr/>
        </p:nvPicPr>
        <p:blipFill>
          <a:blip r:embed="rId4"/>
          <a:stretch>
            <a:fillRect/>
          </a:stretch>
        </p:blipFill>
        <p:spPr>
          <a:xfrm>
            <a:off x="8492097" y="4819135"/>
            <a:ext cx="3417826" cy="1708913"/>
          </a:xfrm>
          <a:prstGeom prst="rect">
            <a:avLst/>
          </a:prstGeom>
        </p:spPr>
      </p:pic>
      <p:pic>
        <p:nvPicPr>
          <p:cNvPr id="11" name="Imagen 10">
            <a:extLst>
              <a:ext uri="{FF2B5EF4-FFF2-40B4-BE49-F238E27FC236}">
                <a16:creationId xmlns:a16="http://schemas.microsoft.com/office/drawing/2014/main" id="{9EDB64F7-D457-4C18-A1AF-7B67DC404429}"/>
              </a:ext>
            </a:extLst>
          </p:cNvPr>
          <p:cNvPicPr>
            <a:picLocks noChangeAspect="1"/>
          </p:cNvPicPr>
          <p:nvPr/>
        </p:nvPicPr>
        <p:blipFill>
          <a:blip r:embed="rId5"/>
          <a:stretch>
            <a:fillRect/>
          </a:stretch>
        </p:blipFill>
        <p:spPr>
          <a:xfrm>
            <a:off x="10461921" y="1550832"/>
            <a:ext cx="1524213" cy="2981741"/>
          </a:xfrm>
          <a:prstGeom prst="rect">
            <a:avLst/>
          </a:prstGeom>
        </p:spPr>
      </p:pic>
    </p:spTree>
    <p:extLst>
      <p:ext uri="{BB962C8B-B14F-4D97-AF65-F5344CB8AC3E}">
        <p14:creationId xmlns:p14="http://schemas.microsoft.com/office/powerpoint/2010/main" val="176593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EE0B275-53FE-4F29-A940-014F6489FC58}"/>
              </a:ext>
            </a:extLst>
          </p:cNvPr>
          <p:cNvPicPr>
            <a:picLocks noGrp="1" noChangeAspect="1"/>
          </p:cNvPicPr>
          <p:nvPr>
            <p:ph idx="1"/>
          </p:nvPr>
        </p:nvPicPr>
        <p:blipFill>
          <a:blip r:embed="rId2"/>
          <a:stretch>
            <a:fillRect/>
          </a:stretch>
        </p:blipFill>
        <p:spPr>
          <a:xfrm>
            <a:off x="0" y="1087395"/>
            <a:ext cx="11765495" cy="2563254"/>
          </a:xfrm>
        </p:spPr>
      </p:pic>
      <p:pic>
        <p:nvPicPr>
          <p:cNvPr id="7" name="Imagen 6">
            <a:extLst>
              <a:ext uri="{FF2B5EF4-FFF2-40B4-BE49-F238E27FC236}">
                <a16:creationId xmlns:a16="http://schemas.microsoft.com/office/drawing/2014/main" id="{BBEED101-6E6D-4AD6-B588-87B7A1E5CB28}"/>
              </a:ext>
            </a:extLst>
          </p:cNvPr>
          <p:cNvPicPr>
            <a:picLocks noChangeAspect="1"/>
          </p:cNvPicPr>
          <p:nvPr/>
        </p:nvPicPr>
        <p:blipFill>
          <a:blip r:embed="rId3"/>
          <a:stretch>
            <a:fillRect/>
          </a:stretch>
        </p:blipFill>
        <p:spPr>
          <a:xfrm>
            <a:off x="6322178" y="4039190"/>
            <a:ext cx="5182323" cy="2610214"/>
          </a:xfrm>
          <a:prstGeom prst="rect">
            <a:avLst/>
          </a:prstGeom>
        </p:spPr>
      </p:pic>
      <p:pic>
        <p:nvPicPr>
          <p:cNvPr id="9" name="Imagen 8">
            <a:extLst>
              <a:ext uri="{FF2B5EF4-FFF2-40B4-BE49-F238E27FC236}">
                <a16:creationId xmlns:a16="http://schemas.microsoft.com/office/drawing/2014/main" id="{19E9E7BC-FB50-4C36-850D-5F5640020417}"/>
              </a:ext>
            </a:extLst>
          </p:cNvPr>
          <p:cNvPicPr>
            <a:picLocks noChangeAspect="1"/>
          </p:cNvPicPr>
          <p:nvPr/>
        </p:nvPicPr>
        <p:blipFill>
          <a:blip r:embed="rId4"/>
          <a:stretch>
            <a:fillRect/>
          </a:stretch>
        </p:blipFill>
        <p:spPr>
          <a:xfrm>
            <a:off x="1459132" y="4244006"/>
            <a:ext cx="4410691" cy="2200582"/>
          </a:xfrm>
          <a:prstGeom prst="rect">
            <a:avLst/>
          </a:prstGeom>
        </p:spPr>
      </p:pic>
    </p:spTree>
    <p:extLst>
      <p:ext uri="{BB962C8B-B14F-4D97-AF65-F5344CB8AC3E}">
        <p14:creationId xmlns:p14="http://schemas.microsoft.com/office/powerpoint/2010/main" val="146989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AF093-7DE1-470C-A4C3-BC2D8EFD96FF}"/>
              </a:ext>
            </a:extLst>
          </p:cNvPr>
          <p:cNvSpPr>
            <a:spLocks noGrp="1"/>
          </p:cNvSpPr>
          <p:nvPr>
            <p:ph type="title"/>
          </p:nvPr>
        </p:nvSpPr>
        <p:spPr/>
        <p:txBody>
          <a:bodyPr/>
          <a:lstStyle/>
          <a:p>
            <a:r>
              <a:rPr lang="es-AR" dirty="0"/>
              <a:t>Vine - </a:t>
            </a:r>
            <a:r>
              <a:rPr lang="es-AR" dirty="0" err="1"/>
              <a:t>vineyard</a:t>
            </a:r>
            <a:endParaRPr lang="es-AR" dirty="0"/>
          </a:p>
        </p:txBody>
      </p:sp>
      <p:pic>
        <p:nvPicPr>
          <p:cNvPr id="5" name="Imagen 4">
            <a:extLst>
              <a:ext uri="{FF2B5EF4-FFF2-40B4-BE49-F238E27FC236}">
                <a16:creationId xmlns:a16="http://schemas.microsoft.com/office/drawing/2014/main" id="{C1E9D14A-BD05-40EF-9E44-22181182253D}"/>
              </a:ext>
            </a:extLst>
          </p:cNvPr>
          <p:cNvPicPr>
            <a:picLocks noChangeAspect="1"/>
          </p:cNvPicPr>
          <p:nvPr/>
        </p:nvPicPr>
        <p:blipFill>
          <a:blip r:embed="rId2"/>
          <a:stretch>
            <a:fillRect/>
          </a:stretch>
        </p:blipFill>
        <p:spPr>
          <a:xfrm>
            <a:off x="4291222" y="2805269"/>
            <a:ext cx="6744641" cy="3277057"/>
          </a:xfrm>
          <a:prstGeom prst="rect">
            <a:avLst/>
          </a:prstGeom>
        </p:spPr>
      </p:pic>
      <p:pic>
        <p:nvPicPr>
          <p:cNvPr id="7" name="Imagen 6">
            <a:extLst>
              <a:ext uri="{FF2B5EF4-FFF2-40B4-BE49-F238E27FC236}">
                <a16:creationId xmlns:a16="http://schemas.microsoft.com/office/drawing/2014/main" id="{42DAB17B-12C8-4F36-BFC9-D5F2E172042C}"/>
              </a:ext>
            </a:extLst>
          </p:cNvPr>
          <p:cNvPicPr>
            <a:picLocks noChangeAspect="1"/>
          </p:cNvPicPr>
          <p:nvPr/>
        </p:nvPicPr>
        <p:blipFill>
          <a:blip r:embed="rId3"/>
          <a:stretch>
            <a:fillRect/>
          </a:stretch>
        </p:blipFill>
        <p:spPr>
          <a:xfrm>
            <a:off x="1289129" y="1690688"/>
            <a:ext cx="2124371" cy="4391638"/>
          </a:xfrm>
          <a:prstGeom prst="rect">
            <a:avLst/>
          </a:prstGeom>
        </p:spPr>
      </p:pic>
    </p:spTree>
    <p:extLst>
      <p:ext uri="{BB962C8B-B14F-4D97-AF65-F5344CB8AC3E}">
        <p14:creationId xmlns:p14="http://schemas.microsoft.com/office/powerpoint/2010/main" val="114057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56787"/>
            <a:ext cx="8229600" cy="1143000"/>
          </a:xfrm>
        </p:spPr>
        <p:txBody>
          <a:bodyPr>
            <a:normAutofit fontScale="90000"/>
          </a:bodyPr>
          <a:lstStyle/>
          <a:p>
            <a:r>
              <a:rPr lang="es-AR" b="1" dirty="0">
                <a:solidFill>
                  <a:srgbClr val="FF0000"/>
                </a:solidFill>
                <a:effectLst>
                  <a:outerShdw blurRad="38100" dist="38100" dir="2700000" algn="tl">
                    <a:srgbClr val="000000">
                      <a:alpha val="43137"/>
                    </a:srgbClr>
                  </a:outerShdw>
                </a:effectLst>
              </a:rPr>
              <a:t>Adjetivos</a:t>
            </a:r>
            <a:r>
              <a:rPr lang="es-AR" dirty="0"/>
              <a:t>: </a:t>
            </a:r>
            <a:r>
              <a:rPr lang="es-ES" b="1" dirty="0"/>
              <a:t>y,  -</a:t>
            </a:r>
            <a:r>
              <a:rPr lang="es-ES" b="1" dirty="0" err="1"/>
              <a:t>ic</a:t>
            </a:r>
            <a:r>
              <a:rPr lang="es-ES" b="1" dirty="0"/>
              <a:t>, -</a:t>
            </a:r>
            <a:r>
              <a:rPr lang="es-ES" b="1" dirty="0" err="1"/>
              <a:t>ical</a:t>
            </a:r>
            <a:r>
              <a:rPr lang="es-ES" b="1" dirty="0"/>
              <a:t>, -</a:t>
            </a:r>
            <a:r>
              <a:rPr lang="es-ES" b="1" dirty="0" err="1"/>
              <a:t>ful</a:t>
            </a:r>
            <a:r>
              <a:rPr lang="es-ES" b="1" dirty="0"/>
              <a:t>, -</a:t>
            </a:r>
            <a:r>
              <a:rPr lang="es-ES" b="1" dirty="0" err="1"/>
              <a:t>less</a:t>
            </a:r>
            <a:r>
              <a:rPr lang="es-ES" b="1" dirty="0"/>
              <a:t>, -en, -</a:t>
            </a:r>
            <a:r>
              <a:rPr lang="es-ES" b="1" dirty="0" err="1"/>
              <a:t>ive</a:t>
            </a:r>
            <a:r>
              <a:rPr lang="es-ES" b="1" dirty="0"/>
              <a:t>, -</a:t>
            </a:r>
            <a:r>
              <a:rPr lang="es-ES" b="1" dirty="0" err="1"/>
              <a:t>like</a:t>
            </a:r>
            <a:r>
              <a:rPr lang="es-ES" b="1" dirty="0"/>
              <a:t>, </a:t>
            </a:r>
            <a:r>
              <a:rPr lang="es-ES" b="1" dirty="0" err="1"/>
              <a:t>ous</a:t>
            </a:r>
            <a:r>
              <a:rPr lang="es-ES" b="1" dirty="0"/>
              <a:t>, -</a:t>
            </a:r>
            <a:r>
              <a:rPr lang="es-ES" b="1" dirty="0" err="1"/>
              <a:t>ward</a:t>
            </a:r>
            <a:r>
              <a:rPr lang="es-ES" b="1" dirty="0"/>
              <a:t> </a:t>
            </a:r>
            <a:endParaRPr lang="es-AR" dirty="0"/>
          </a:p>
        </p:txBody>
      </p:sp>
      <p:sp>
        <p:nvSpPr>
          <p:cNvPr id="3" name="2 Marcador de contenido"/>
          <p:cNvSpPr>
            <a:spLocks noGrp="1"/>
          </p:cNvSpPr>
          <p:nvPr>
            <p:ph idx="1"/>
          </p:nvPr>
        </p:nvSpPr>
        <p:spPr>
          <a:xfrm>
            <a:off x="1981200" y="1428736"/>
            <a:ext cx="8435280" cy="5312632"/>
          </a:xfrm>
          <a:ln>
            <a:solidFill>
              <a:srgbClr val="FF0000"/>
            </a:solidFill>
          </a:ln>
        </p:spPr>
        <p:txBody>
          <a:bodyPr>
            <a:normAutofit lnSpcReduction="10000"/>
          </a:bodyPr>
          <a:lstStyle/>
          <a:p>
            <a:r>
              <a:rPr lang="es-ES" sz="3600" dirty="0" err="1"/>
              <a:t>dirt</a:t>
            </a:r>
            <a:r>
              <a:rPr lang="es-ES" sz="3600" b="1" dirty="0" err="1">
                <a:solidFill>
                  <a:srgbClr val="FF0000"/>
                </a:solidFill>
              </a:rPr>
              <a:t>y</a:t>
            </a:r>
            <a:r>
              <a:rPr lang="es-ES" sz="3600" b="1" dirty="0">
                <a:solidFill>
                  <a:srgbClr val="FF0000"/>
                </a:solidFill>
              </a:rPr>
              <a:t>	</a:t>
            </a:r>
            <a:endParaRPr lang="es-AR" sz="3600" b="1" dirty="0">
              <a:solidFill>
                <a:srgbClr val="FF0000"/>
              </a:solidFill>
            </a:endParaRPr>
          </a:p>
          <a:p>
            <a:r>
              <a:rPr lang="es-ES" sz="3600" dirty="0" err="1"/>
              <a:t>atom</a:t>
            </a:r>
            <a:r>
              <a:rPr lang="es-ES" sz="3600" b="1" dirty="0" err="1">
                <a:solidFill>
                  <a:srgbClr val="FF0000"/>
                </a:solidFill>
              </a:rPr>
              <a:t>ic</a:t>
            </a:r>
            <a:endParaRPr lang="es-AR" sz="3600" b="1" dirty="0">
              <a:solidFill>
                <a:srgbClr val="FF0000"/>
              </a:solidFill>
            </a:endParaRPr>
          </a:p>
          <a:p>
            <a:r>
              <a:rPr lang="es-ES" sz="3600" dirty="0" err="1"/>
              <a:t>grammatic</a:t>
            </a:r>
            <a:r>
              <a:rPr lang="es-ES" sz="3600" b="1" dirty="0" err="1">
                <a:solidFill>
                  <a:srgbClr val="FF0000"/>
                </a:solidFill>
              </a:rPr>
              <a:t>al</a:t>
            </a:r>
            <a:endParaRPr lang="es-AR" sz="3600" b="1" dirty="0">
              <a:solidFill>
                <a:srgbClr val="FF0000"/>
              </a:solidFill>
            </a:endParaRPr>
          </a:p>
          <a:p>
            <a:r>
              <a:rPr lang="es-ES" sz="3600" dirty="0" err="1"/>
              <a:t>pain</a:t>
            </a:r>
            <a:r>
              <a:rPr lang="es-ES" sz="3600" b="1" dirty="0" err="1">
                <a:solidFill>
                  <a:srgbClr val="FF0000"/>
                </a:solidFill>
              </a:rPr>
              <a:t>ful</a:t>
            </a:r>
            <a:endParaRPr lang="es-AR" sz="3600" b="1" dirty="0">
              <a:solidFill>
                <a:srgbClr val="FF0000"/>
              </a:solidFill>
            </a:endParaRPr>
          </a:p>
          <a:p>
            <a:r>
              <a:rPr lang="es-ES" sz="3600" dirty="0" err="1"/>
              <a:t>pain</a:t>
            </a:r>
            <a:r>
              <a:rPr lang="es-ES" sz="3600" b="1" dirty="0" err="1">
                <a:solidFill>
                  <a:srgbClr val="FF0000"/>
                </a:solidFill>
              </a:rPr>
              <a:t>less</a:t>
            </a:r>
            <a:endParaRPr lang="es-AR" sz="3600" b="1" dirty="0">
              <a:solidFill>
                <a:srgbClr val="FF0000"/>
              </a:solidFill>
            </a:endParaRPr>
          </a:p>
          <a:p>
            <a:r>
              <a:rPr lang="es-ES" sz="3600" dirty="0" err="1"/>
              <a:t>effect</a:t>
            </a:r>
            <a:r>
              <a:rPr lang="es-ES" sz="3600" b="1" dirty="0" err="1">
                <a:solidFill>
                  <a:srgbClr val="FF0000"/>
                </a:solidFill>
              </a:rPr>
              <a:t>ive</a:t>
            </a:r>
            <a:endParaRPr lang="es-AR" sz="3600" b="1" dirty="0">
              <a:solidFill>
                <a:srgbClr val="FF0000"/>
              </a:solidFill>
            </a:endParaRPr>
          </a:p>
          <a:p>
            <a:r>
              <a:rPr lang="es-ES" sz="3600" dirty="0" err="1"/>
              <a:t>resin</a:t>
            </a:r>
            <a:r>
              <a:rPr lang="es-ES" sz="3600" b="1" dirty="0" err="1">
                <a:solidFill>
                  <a:srgbClr val="FF0000"/>
                </a:solidFill>
              </a:rPr>
              <a:t>ous</a:t>
            </a:r>
            <a:endParaRPr lang="es-AR" sz="3600" b="1" dirty="0">
              <a:solidFill>
                <a:srgbClr val="FF0000"/>
              </a:solidFill>
            </a:endParaRPr>
          </a:p>
          <a:p>
            <a:r>
              <a:rPr lang="es-ES" sz="3600" dirty="0" err="1"/>
              <a:t>Back</a:t>
            </a:r>
            <a:r>
              <a:rPr lang="es-ES" sz="3600" b="1" dirty="0" err="1">
                <a:solidFill>
                  <a:srgbClr val="FF0000"/>
                </a:solidFill>
              </a:rPr>
              <a:t>wards</a:t>
            </a:r>
            <a:endParaRPr lang="es-ES" sz="3600" b="1" dirty="0">
              <a:solidFill>
                <a:srgbClr val="FF0000"/>
              </a:solidFill>
            </a:endParaRPr>
          </a:p>
          <a:p>
            <a:r>
              <a:rPr lang="es-ES" sz="3600" dirty="0" err="1"/>
              <a:t>Tree</a:t>
            </a:r>
            <a:r>
              <a:rPr lang="es-ES" sz="3600" b="1" dirty="0" err="1">
                <a:solidFill>
                  <a:srgbClr val="FF0000"/>
                </a:solidFill>
              </a:rPr>
              <a:t>like</a:t>
            </a:r>
            <a:endParaRPr lang="es-ES" sz="3600" b="1" dirty="0">
              <a:solidFill>
                <a:srgbClr val="FF0000"/>
              </a:solidFill>
            </a:endParaRPr>
          </a:p>
          <a:p>
            <a:pPr>
              <a:buNone/>
            </a:pPr>
            <a:endParaRPr lang="es-AR" dirty="0"/>
          </a:p>
          <a:p>
            <a:endParaRPr lang="es-AR" dirty="0"/>
          </a:p>
        </p:txBody>
      </p:sp>
      <p:pic>
        <p:nvPicPr>
          <p:cNvPr id="4098" name="Picture 2" descr="Resultado de imagen para treelik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51" y="1543365"/>
            <a:ext cx="1728192" cy="29737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8132" y="1514416"/>
            <a:ext cx="2395735" cy="293324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E0FA1DE-BDBD-4E9E-B1C7-F96ED1F45386}"/>
              </a:ext>
            </a:extLst>
          </p:cNvPr>
          <p:cNvSpPr txBox="1"/>
          <p:nvPr/>
        </p:nvSpPr>
        <p:spPr>
          <a:xfrm>
            <a:off x="10573630" y="1391609"/>
            <a:ext cx="1224136" cy="1200329"/>
          </a:xfrm>
          <a:prstGeom prst="rect">
            <a:avLst/>
          </a:prstGeom>
          <a:noFill/>
          <a:ln>
            <a:solidFill>
              <a:schemeClr val="accent1"/>
            </a:solidFill>
          </a:ln>
        </p:spPr>
        <p:txBody>
          <a:bodyPr wrap="square" rtlCol="0">
            <a:spAutoFit/>
          </a:bodyPr>
          <a:lstStyle/>
          <a:p>
            <a:r>
              <a:rPr lang="es-AR" dirty="0" err="1"/>
              <a:t>Dirt:sust</a:t>
            </a:r>
            <a:r>
              <a:rPr lang="es-AR" dirty="0"/>
              <a:t> suciedad</a:t>
            </a:r>
          </a:p>
          <a:p>
            <a:r>
              <a:rPr lang="es-AR" dirty="0" err="1"/>
              <a:t>Dirty</a:t>
            </a:r>
            <a:r>
              <a:rPr lang="es-AR" dirty="0"/>
              <a:t>: </a:t>
            </a:r>
            <a:r>
              <a:rPr lang="es-AR" dirty="0" err="1"/>
              <a:t>adj</a:t>
            </a:r>
            <a:r>
              <a:rPr lang="es-AR" dirty="0"/>
              <a:t> sucio</a:t>
            </a:r>
          </a:p>
        </p:txBody>
      </p:sp>
    </p:spTree>
    <p:extLst>
      <p:ext uri="{BB962C8B-B14F-4D97-AF65-F5344CB8AC3E}">
        <p14:creationId xmlns:p14="http://schemas.microsoft.com/office/powerpoint/2010/main" val="387112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88A46AA-E3C8-4983-9B9A-1EB1EC632210}"/>
              </a:ext>
            </a:extLst>
          </p:cNvPr>
          <p:cNvPicPr>
            <a:picLocks noGrp="1" noChangeAspect="1"/>
          </p:cNvPicPr>
          <p:nvPr>
            <p:ph idx="1"/>
          </p:nvPr>
        </p:nvPicPr>
        <p:blipFill>
          <a:blip r:embed="rId2"/>
          <a:stretch>
            <a:fillRect/>
          </a:stretch>
        </p:blipFill>
        <p:spPr>
          <a:xfrm>
            <a:off x="152621" y="1291772"/>
            <a:ext cx="11886758" cy="4516968"/>
          </a:xfrm>
        </p:spPr>
      </p:pic>
    </p:spTree>
    <p:extLst>
      <p:ext uri="{BB962C8B-B14F-4D97-AF65-F5344CB8AC3E}">
        <p14:creationId xmlns:p14="http://schemas.microsoft.com/office/powerpoint/2010/main" val="262217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571500" indent="-571500">
              <a:buFont typeface="Wingdings" panose="05000000000000000000" pitchFamily="2" charset="2"/>
              <a:buChar char="Ø"/>
            </a:pPr>
            <a:r>
              <a:rPr lang="es-AR" b="1" dirty="0">
                <a:solidFill>
                  <a:srgbClr val="FF0000"/>
                </a:solidFill>
                <a:effectLst>
                  <a:outerShdw blurRad="38100" dist="38100" dir="2700000" algn="tl">
                    <a:srgbClr val="000000">
                      <a:alpha val="43137"/>
                    </a:srgbClr>
                  </a:outerShdw>
                </a:effectLst>
              </a:rPr>
              <a:t>Afijos</a:t>
            </a:r>
          </a:p>
        </p:txBody>
      </p:sp>
      <p:pic>
        <p:nvPicPr>
          <p:cNvPr id="75778" name="Picture 2"/>
          <p:cNvPicPr>
            <a:picLocks noGrp="1" noChangeAspect="1" noChangeArrowheads="1"/>
          </p:cNvPicPr>
          <p:nvPr>
            <p:ph idx="1"/>
          </p:nvPr>
        </p:nvPicPr>
        <p:blipFill>
          <a:blip r:embed="rId2" cstate="print"/>
          <a:srcRect/>
          <a:stretch>
            <a:fillRect/>
          </a:stretch>
        </p:blipFill>
        <p:spPr bwMode="auto">
          <a:xfrm>
            <a:off x="325825" y="3025588"/>
            <a:ext cx="11535733" cy="1510819"/>
          </a:xfrm>
          <a:prstGeom prst="rect">
            <a:avLst/>
          </a:prstGeom>
          <a:noFill/>
          <a:ln w="9525">
            <a:noFill/>
            <a:miter lim="800000"/>
            <a:headEnd/>
            <a:tailEnd/>
          </a:ln>
          <a:effectLst/>
        </p:spPr>
      </p:pic>
      <p:sp>
        <p:nvSpPr>
          <p:cNvPr id="3" name="CuadroTexto 2">
            <a:extLst>
              <a:ext uri="{FF2B5EF4-FFF2-40B4-BE49-F238E27FC236}">
                <a16:creationId xmlns:a16="http://schemas.microsoft.com/office/drawing/2014/main" id="{DFF91256-1B1D-4BAB-A7F2-43AFE93EDA0A}"/>
              </a:ext>
            </a:extLst>
          </p:cNvPr>
          <p:cNvSpPr txBox="1"/>
          <p:nvPr/>
        </p:nvSpPr>
        <p:spPr>
          <a:xfrm>
            <a:off x="2135560" y="4941169"/>
            <a:ext cx="8208912" cy="646331"/>
          </a:xfrm>
          <a:prstGeom prst="rect">
            <a:avLst/>
          </a:prstGeom>
          <a:noFill/>
          <a:ln>
            <a:solidFill>
              <a:schemeClr val="accent1"/>
            </a:solidFill>
          </a:ln>
        </p:spPr>
        <p:txBody>
          <a:bodyPr wrap="square" rtlCol="0">
            <a:spAutoFit/>
          </a:bodyPr>
          <a:lstStyle/>
          <a:p>
            <a:r>
              <a:rPr lang="es-AR" dirty="0"/>
              <a:t>Prevención, detección y mitigación (reducción) de pérdidas en tuberías en el mundo moderno. Las palabras terminadas en –</a:t>
            </a:r>
            <a:r>
              <a:rPr lang="es-AR" dirty="0" err="1"/>
              <a:t>ción</a:t>
            </a:r>
            <a:r>
              <a:rPr lang="es-AR" dirty="0"/>
              <a:t> son sustantivos.</a:t>
            </a:r>
          </a:p>
        </p:txBody>
      </p:sp>
      <p:sp>
        <p:nvSpPr>
          <p:cNvPr id="4" name="CuadroTexto 3">
            <a:extLst>
              <a:ext uri="{FF2B5EF4-FFF2-40B4-BE49-F238E27FC236}">
                <a16:creationId xmlns:a16="http://schemas.microsoft.com/office/drawing/2014/main" id="{DA04D987-6141-46B5-90F8-9DA58C280010}"/>
              </a:ext>
            </a:extLst>
          </p:cNvPr>
          <p:cNvSpPr txBox="1"/>
          <p:nvPr/>
        </p:nvSpPr>
        <p:spPr>
          <a:xfrm>
            <a:off x="1991544" y="1417638"/>
            <a:ext cx="8352928" cy="1785104"/>
          </a:xfrm>
          <a:prstGeom prst="rect">
            <a:avLst/>
          </a:prstGeom>
          <a:noFill/>
        </p:spPr>
        <p:txBody>
          <a:bodyPr wrap="square" rtlCol="0">
            <a:spAutoFit/>
          </a:bodyPr>
          <a:lstStyle/>
          <a:p>
            <a:r>
              <a:rPr lang="es-AR" dirty="0"/>
              <a:t>Partículas o segmentos lingüísticos que se anteponen (prefijos) o se posponen (sufijos) en una palabra para modificar su significado. Los prefijos cambian el sentido de la palabra, y los sufijos cambian su función (por ejemplo transforman a la palabra en verbo, o en adjetivo, o en adverbio, etc.</a:t>
            </a:r>
          </a:p>
          <a:p>
            <a:r>
              <a:rPr lang="es-AR" b="1" dirty="0">
                <a:solidFill>
                  <a:srgbClr val="FF0000"/>
                </a:solidFill>
              </a:rPr>
              <a:t>Leer la introducción de la página 30 antes de continuar.</a:t>
            </a:r>
            <a:endParaRPr lang="es-AR" dirty="0"/>
          </a:p>
          <a:p>
            <a:endParaRPr lang="es-AR" dirty="0"/>
          </a:p>
        </p:txBody>
      </p:sp>
    </p:spTree>
    <p:extLst>
      <p:ext uri="{BB962C8B-B14F-4D97-AF65-F5344CB8AC3E}">
        <p14:creationId xmlns:p14="http://schemas.microsoft.com/office/powerpoint/2010/main" val="301840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esultado de imagen para disposable">
            <a:hlinkClick r:id="rId2"/>
            <a:extLst>
              <a:ext uri="{FF2B5EF4-FFF2-40B4-BE49-F238E27FC236}">
                <a16:creationId xmlns:a16="http://schemas.microsoft.com/office/drawing/2014/main" id="{1020BCE4-58AE-428E-B971-575FEF7EEE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415" y="1825625"/>
            <a:ext cx="4494385" cy="330164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F398F0D-7596-478D-A7F3-FE634FB4BA55}"/>
              </a:ext>
            </a:extLst>
          </p:cNvPr>
          <p:cNvPicPr>
            <a:picLocks noChangeAspect="1"/>
          </p:cNvPicPr>
          <p:nvPr/>
        </p:nvPicPr>
        <p:blipFill>
          <a:blip r:embed="rId4"/>
          <a:stretch>
            <a:fillRect/>
          </a:stretch>
        </p:blipFill>
        <p:spPr>
          <a:xfrm>
            <a:off x="625894" y="3596896"/>
            <a:ext cx="6992326" cy="2715004"/>
          </a:xfrm>
          <a:prstGeom prst="rect">
            <a:avLst/>
          </a:prstGeom>
        </p:spPr>
      </p:pic>
      <p:sp>
        <p:nvSpPr>
          <p:cNvPr id="12" name="CuadroTexto 11">
            <a:extLst>
              <a:ext uri="{FF2B5EF4-FFF2-40B4-BE49-F238E27FC236}">
                <a16:creationId xmlns:a16="http://schemas.microsoft.com/office/drawing/2014/main" id="{8CB8D4E9-B4E5-4230-AF64-3B649E307CB4}"/>
              </a:ext>
            </a:extLst>
          </p:cNvPr>
          <p:cNvSpPr txBox="1"/>
          <p:nvPr/>
        </p:nvSpPr>
        <p:spPr>
          <a:xfrm>
            <a:off x="2284586" y="1262743"/>
            <a:ext cx="3332443" cy="1569660"/>
          </a:xfrm>
          <a:prstGeom prst="rect">
            <a:avLst/>
          </a:prstGeom>
          <a:noFill/>
        </p:spPr>
        <p:txBody>
          <a:bodyPr wrap="square">
            <a:spAutoFit/>
          </a:bodyPr>
          <a:lstStyle/>
          <a:p>
            <a:r>
              <a:rPr lang="es-ES" sz="4800" dirty="0" err="1"/>
              <a:t>wash</a:t>
            </a:r>
            <a:r>
              <a:rPr lang="es-ES" sz="4800" b="1" dirty="0" err="1">
                <a:solidFill>
                  <a:srgbClr val="FF0000"/>
                </a:solidFill>
              </a:rPr>
              <a:t>able</a:t>
            </a:r>
            <a:endParaRPr lang="es-ES" sz="4800" b="1" dirty="0">
              <a:solidFill>
                <a:srgbClr val="FF0000"/>
              </a:solidFill>
            </a:endParaRPr>
          </a:p>
          <a:p>
            <a:r>
              <a:rPr lang="es-ES" sz="4800" b="1" dirty="0" err="1"/>
              <a:t>dispos</a:t>
            </a:r>
            <a:r>
              <a:rPr lang="es-ES" sz="4800" b="1" dirty="0" err="1">
                <a:solidFill>
                  <a:srgbClr val="FF0000"/>
                </a:solidFill>
              </a:rPr>
              <a:t>able</a:t>
            </a:r>
            <a:endParaRPr lang="es-ES" sz="4800" b="1" dirty="0"/>
          </a:p>
        </p:txBody>
      </p:sp>
      <p:sp>
        <p:nvSpPr>
          <p:cNvPr id="13" name="CuadroTexto 12">
            <a:extLst>
              <a:ext uri="{FF2B5EF4-FFF2-40B4-BE49-F238E27FC236}">
                <a16:creationId xmlns:a16="http://schemas.microsoft.com/office/drawing/2014/main" id="{F12140E2-262D-4FC6-BEF8-FDE0AEDFD15F}"/>
              </a:ext>
            </a:extLst>
          </p:cNvPr>
          <p:cNvSpPr txBox="1"/>
          <p:nvPr/>
        </p:nvSpPr>
        <p:spPr>
          <a:xfrm>
            <a:off x="1959429" y="275771"/>
            <a:ext cx="8824685" cy="646331"/>
          </a:xfrm>
          <a:prstGeom prst="rect">
            <a:avLst/>
          </a:prstGeom>
          <a:noFill/>
        </p:spPr>
        <p:txBody>
          <a:bodyPr wrap="square" rtlCol="0">
            <a:spAutoFit/>
          </a:bodyPr>
          <a:lstStyle/>
          <a:p>
            <a:r>
              <a:rPr lang="es-AR" sz="3600" b="1" dirty="0">
                <a:solidFill>
                  <a:srgbClr val="FF0000"/>
                </a:solidFill>
              </a:rPr>
              <a:t>-</a:t>
            </a:r>
            <a:r>
              <a:rPr lang="es-AR" sz="3600" b="1" dirty="0" err="1">
                <a:solidFill>
                  <a:srgbClr val="FF0000"/>
                </a:solidFill>
              </a:rPr>
              <a:t>able</a:t>
            </a:r>
            <a:r>
              <a:rPr lang="es-AR" sz="3600" b="1" dirty="0">
                <a:solidFill>
                  <a:srgbClr val="FF0000"/>
                </a:solidFill>
              </a:rPr>
              <a:t>: </a:t>
            </a:r>
            <a:r>
              <a:rPr lang="es-AR" sz="3600" b="1" dirty="0"/>
              <a:t>que se puede… (lavar, </a:t>
            </a:r>
            <a:r>
              <a:rPr lang="es-AR" sz="3600" b="1" dirty="0" err="1"/>
              <a:t>desechar,etc</a:t>
            </a:r>
            <a:r>
              <a:rPr lang="es-AR" sz="3600" b="1" dirty="0"/>
              <a:t>)</a:t>
            </a:r>
            <a:endParaRPr lang="es-AR" sz="3600" b="1" dirty="0">
              <a:solidFill>
                <a:srgbClr val="FF0000"/>
              </a:solidFill>
            </a:endParaRPr>
          </a:p>
        </p:txBody>
      </p:sp>
    </p:spTree>
    <p:extLst>
      <p:ext uri="{BB962C8B-B14F-4D97-AF65-F5344CB8AC3E}">
        <p14:creationId xmlns:p14="http://schemas.microsoft.com/office/powerpoint/2010/main" val="79098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BAD9BC7-D24F-42E1-BFB7-D3248895BC38}"/>
              </a:ext>
            </a:extLst>
          </p:cNvPr>
          <p:cNvPicPr>
            <a:picLocks noGrp="1" noChangeAspect="1"/>
          </p:cNvPicPr>
          <p:nvPr>
            <p:ph idx="1"/>
          </p:nvPr>
        </p:nvPicPr>
        <p:blipFill>
          <a:blip r:embed="rId2"/>
          <a:stretch>
            <a:fillRect/>
          </a:stretch>
        </p:blipFill>
        <p:spPr>
          <a:xfrm>
            <a:off x="548695" y="1828438"/>
            <a:ext cx="11643305" cy="3201124"/>
          </a:xfrm>
        </p:spPr>
      </p:pic>
    </p:spTree>
    <p:extLst>
      <p:ext uri="{BB962C8B-B14F-4D97-AF65-F5344CB8AC3E}">
        <p14:creationId xmlns:p14="http://schemas.microsoft.com/office/powerpoint/2010/main" val="1647081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buNone/>
            </a:pPr>
            <a:r>
              <a:rPr lang="en-US" dirty="0"/>
              <a:t>8. Those elements are </a:t>
            </a:r>
            <a:r>
              <a:rPr lang="en-US" u="sng" dirty="0"/>
              <a:t>no longer</a:t>
            </a:r>
            <a:r>
              <a:rPr lang="en-US" dirty="0"/>
              <a:t> recogniz</a:t>
            </a:r>
            <a:r>
              <a:rPr lang="en-US" b="1" dirty="0">
                <a:solidFill>
                  <a:srgbClr val="FF0000"/>
                </a:solidFill>
              </a:rPr>
              <a:t>able </a:t>
            </a:r>
            <a:r>
              <a:rPr lang="en-US" dirty="0"/>
              <a:t>because they are blended into the surroundings. </a:t>
            </a:r>
            <a:r>
              <a:rPr lang="en-US" sz="1800" dirty="0" err="1"/>
              <a:t>Aquellos</a:t>
            </a:r>
            <a:r>
              <a:rPr lang="en-US" sz="1800" dirty="0"/>
              <a:t> </a:t>
            </a:r>
            <a:r>
              <a:rPr lang="en-US" sz="1800" dirty="0" err="1"/>
              <a:t>elementos</a:t>
            </a:r>
            <a:r>
              <a:rPr lang="en-US" sz="1800" dirty="0"/>
              <a:t> </a:t>
            </a:r>
            <a:r>
              <a:rPr lang="en-US" sz="1800" dirty="0" err="1"/>
              <a:t>ya</a:t>
            </a:r>
            <a:r>
              <a:rPr lang="en-US" sz="1800" dirty="0"/>
              <a:t> no son </a:t>
            </a:r>
            <a:r>
              <a:rPr lang="en-US" sz="1800" dirty="0" err="1"/>
              <a:t>reconocibles</a:t>
            </a:r>
            <a:r>
              <a:rPr lang="en-US" sz="1800" dirty="0"/>
              <a:t> </a:t>
            </a:r>
            <a:r>
              <a:rPr lang="en-US" sz="1800" dirty="0" err="1"/>
              <a:t>porque</a:t>
            </a:r>
            <a:r>
              <a:rPr lang="en-US" sz="1800" dirty="0"/>
              <a:t> </a:t>
            </a:r>
            <a:r>
              <a:rPr lang="en-US" sz="1800" dirty="0" err="1"/>
              <a:t>están</a:t>
            </a:r>
            <a:r>
              <a:rPr lang="en-US" sz="1800" dirty="0"/>
              <a:t> </a:t>
            </a:r>
            <a:r>
              <a:rPr lang="en-US" sz="1800" dirty="0" err="1"/>
              <a:t>mezclados</a:t>
            </a:r>
            <a:r>
              <a:rPr lang="en-US" sz="1800" dirty="0"/>
              <a:t>/</a:t>
            </a:r>
            <a:r>
              <a:rPr lang="en-US" sz="1800" dirty="0" err="1"/>
              <a:t>sumidos</a:t>
            </a:r>
            <a:r>
              <a:rPr lang="en-US" sz="1800" dirty="0"/>
              <a:t> </a:t>
            </a:r>
            <a:r>
              <a:rPr lang="en-US" sz="1800" dirty="0" err="1"/>
              <a:t>en</a:t>
            </a:r>
            <a:r>
              <a:rPr lang="en-US" sz="1800" dirty="0"/>
              <a:t> el </a:t>
            </a:r>
            <a:r>
              <a:rPr lang="en-US" sz="1800" dirty="0" err="1"/>
              <a:t>entorno</a:t>
            </a:r>
            <a:r>
              <a:rPr lang="en-US" sz="1800" dirty="0"/>
              <a:t> /</a:t>
            </a:r>
            <a:r>
              <a:rPr lang="en-US" sz="1800" dirty="0" err="1"/>
              <a:t>fundidos</a:t>
            </a:r>
            <a:r>
              <a:rPr lang="en-US" sz="1800" dirty="0"/>
              <a:t> con el </a:t>
            </a:r>
            <a:r>
              <a:rPr lang="en-US" sz="1800" dirty="0" err="1"/>
              <a:t>entorno</a:t>
            </a:r>
            <a:r>
              <a:rPr lang="en-US" sz="1800" dirty="0"/>
              <a:t>.</a:t>
            </a:r>
            <a:endParaRPr lang="es-AR" dirty="0"/>
          </a:p>
          <a:p>
            <a:endParaRPr lang="es-AR" dirty="0"/>
          </a:p>
        </p:txBody>
      </p:sp>
    </p:spTree>
    <p:extLst>
      <p:ext uri="{BB962C8B-B14F-4D97-AF65-F5344CB8AC3E}">
        <p14:creationId xmlns:p14="http://schemas.microsoft.com/office/powerpoint/2010/main" val="3275054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OPPOSITES   </a:t>
            </a:r>
          </a:p>
        </p:txBody>
      </p:sp>
      <p:sp>
        <p:nvSpPr>
          <p:cNvPr id="3" name="2 Marcador de contenido"/>
          <p:cNvSpPr>
            <a:spLocks noGrp="1"/>
          </p:cNvSpPr>
          <p:nvPr>
            <p:ph idx="1"/>
          </p:nvPr>
        </p:nvSpPr>
        <p:spPr>
          <a:xfrm>
            <a:off x="1981200" y="1357298"/>
            <a:ext cx="8229600" cy="5214974"/>
          </a:xfrm>
        </p:spPr>
        <p:txBody>
          <a:bodyPr>
            <a:normAutofit/>
          </a:bodyPr>
          <a:lstStyle/>
          <a:p>
            <a:r>
              <a:rPr lang="es-ES" dirty="0" err="1">
                <a:solidFill>
                  <a:srgbClr val="FF0000"/>
                </a:solidFill>
              </a:rPr>
              <a:t>Un</a:t>
            </a:r>
            <a:r>
              <a:rPr lang="es-ES" dirty="0" err="1"/>
              <a:t>wind</a:t>
            </a:r>
            <a:r>
              <a:rPr lang="es-ES" dirty="0"/>
              <a:t>		desenrollar</a:t>
            </a:r>
            <a:endParaRPr lang="es-AR" dirty="0"/>
          </a:p>
          <a:p>
            <a:r>
              <a:rPr lang="es-ES" dirty="0" err="1">
                <a:solidFill>
                  <a:srgbClr val="FF0000"/>
                </a:solidFill>
              </a:rPr>
              <a:t>in</a:t>
            </a:r>
            <a:r>
              <a:rPr lang="es-ES" dirty="0" err="1"/>
              <a:t>efficient</a:t>
            </a:r>
            <a:endParaRPr lang="es-AR" dirty="0"/>
          </a:p>
          <a:p>
            <a:r>
              <a:rPr lang="es-ES" dirty="0" err="1">
                <a:solidFill>
                  <a:srgbClr val="FF0000"/>
                </a:solidFill>
              </a:rPr>
              <a:t>il</a:t>
            </a:r>
            <a:r>
              <a:rPr lang="es-ES" dirty="0" err="1"/>
              <a:t>legal</a:t>
            </a:r>
            <a:endParaRPr lang="es-AR" dirty="0"/>
          </a:p>
          <a:p>
            <a:r>
              <a:rPr lang="es-ES" dirty="0" err="1">
                <a:solidFill>
                  <a:srgbClr val="FF0000"/>
                </a:solidFill>
              </a:rPr>
              <a:t>Dis</a:t>
            </a:r>
            <a:r>
              <a:rPr lang="es-ES" dirty="0" err="1"/>
              <a:t>agree</a:t>
            </a:r>
            <a:r>
              <a:rPr lang="es-ES" dirty="0"/>
              <a:t>		diferir, disentir</a:t>
            </a:r>
            <a:endParaRPr lang="es-AR" dirty="0"/>
          </a:p>
          <a:p>
            <a:r>
              <a:rPr lang="es-ES" dirty="0" err="1">
                <a:solidFill>
                  <a:srgbClr val="FF0000"/>
                </a:solidFill>
              </a:rPr>
              <a:t>dis</a:t>
            </a:r>
            <a:r>
              <a:rPr lang="es-ES" dirty="0" err="1"/>
              <a:t>honest</a:t>
            </a:r>
            <a:endParaRPr lang="es-AR" dirty="0"/>
          </a:p>
          <a:p>
            <a:r>
              <a:rPr lang="es-ES" dirty="0" err="1">
                <a:solidFill>
                  <a:srgbClr val="FF0000"/>
                </a:solidFill>
              </a:rPr>
              <a:t>De</a:t>
            </a:r>
            <a:r>
              <a:rPr lang="es-ES" dirty="0" err="1"/>
              <a:t>crease</a:t>
            </a:r>
            <a:r>
              <a:rPr lang="es-ES" dirty="0"/>
              <a:t>	           disminuir</a:t>
            </a:r>
            <a:endParaRPr lang="es-AR" dirty="0"/>
          </a:p>
          <a:p>
            <a:r>
              <a:rPr lang="es-ES" dirty="0" err="1">
                <a:solidFill>
                  <a:srgbClr val="FF0000"/>
                </a:solidFill>
              </a:rPr>
              <a:t>Non</a:t>
            </a:r>
            <a:r>
              <a:rPr lang="es-ES" dirty="0" err="1"/>
              <a:t>sense</a:t>
            </a:r>
            <a:r>
              <a:rPr lang="es-ES" dirty="0"/>
              <a:t>	           sin sentido/tontería</a:t>
            </a:r>
            <a:endParaRPr lang="es-AR" dirty="0"/>
          </a:p>
          <a:p>
            <a:r>
              <a:rPr lang="es-ES" dirty="0" err="1">
                <a:solidFill>
                  <a:srgbClr val="FF0000"/>
                </a:solidFill>
              </a:rPr>
              <a:t>Non</a:t>
            </a:r>
            <a:r>
              <a:rPr lang="es-ES" dirty="0" err="1"/>
              <a:t>resident</a:t>
            </a:r>
            <a:r>
              <a:rPr lang="es-ES" dirty="0"/>
              <a:t>	no residente</a:t>
            </a:r>
            <a:endParaRPr lang="es-AR" dirty="0"/>
          </a:p>
          <a:p>
            <a:r>
              <a:rPr lang="es-ES" dirty="0" err="1">
                <a:solidFill>
                  <a:srgbClr val="FF0000"/>
                </a:solidFill>
              </a:rPr>
              <a:t>Non</a:t>
            </a:r>
            <a:r>
              <a:rPr lang="es-ES" dirty="0" err="1"/>
              <a:t>absorbent</a:t>
            </a:r>
            <a:r>
              <a:rPr lang="es-ES" dirty="0"/>
              <a:t>      no absorbente</a:t>
            </a:r>
            <a:endParaRPr lang="es-AR" dirty="0"/>
          </a:p>
          <a:p>
            <a:endParaRPr lang="es-AR" dirty="0"/>
          </a:p>
        </p:txBody>
      </p:sp>
      <p:sp>
        <p:nvSpPr>
          <p:cNvPr id="4" name="CuadroTexto 3">
            <a:extLst>
              <a:ext uri="{FF2B5EF4-FFF2-40B4-BE49-F238E27FC236}">
                <a16:creationId xmlns:a16="http://schemas.microsoft.com/office/drawing/2014/main" id="{05E679E2-52DB-452D-8DF1-BA3E3C633264}"/>
              </a:ext>
            </a:extLst>
          </p:cNvPr>
          <p:cNvSpPr txBox="1"/>
          <p:nvPr/>
        </p:nvSpPr>
        <p:spPr>
          <a:xfrm>
            <a:off x="8184232" y="476673"/>
            <a:ext cx="2026568" cy="1200329"/>
          </a:xfrm>
          <a:prstGeom prst="rect">
            <a:avLst/>
          </a:prstGeom>
          <a:solidFill>
            <a:srgbClr val="FFFFCC"/>
          </a:solidFill>
          <a:ln>
            <a:solidFill>
              <a:srgbClr val="FF0000"/>
            </a:solidFill>
          </a:ln>
        </p:spPr>
        <p:txBody>
          <a:bodyPr wrap="square" rtlCol="0">
            <a:spAutoFit/>
          </a:bodyPr>
          <a:lstStyle/>
          <a:p>
            <a:r>
              <a:rPr lang="es-AR" dirty="0"/>
              <a:t>El prefijo determina el cambio de sentido de la palabra.</a:t>
            </a:r>
          </a:p>
        </p:txBody>
      </p:sp>
    </p:spTree>
    <p:extLst>
      <p:ext uri="{BB962C8B-B14F-4D97-AF65-F5344CB8AC3E}">
        <p14:creationId xmlns:p14="http://schemas.microsoft.com/office/powerpoint/2010/main" val="529386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59773C6-5F95-4136-9AB4-B0E39976B366}"/>
              </a:ext>
            </a:extLst>
          </p:cNvPr>
          <p:cNvPicPr>
            <a:picLocks noGrp="1" noChangeAspect="1"/>
          </p:cNvPicPr>
          <p:nvPr>
            <p:ph idx="1"/>
          </p:nvPr>
        </p:nvPicPr>
        <p:blipFill>
          <a:blip r:embed="rId2"/>
          <a:stretch>
            <a:fillRect/>
          </a:stretch>
        </p:blipFill>
        <p:spPr>
          <a:xfrm>
            <a:off x="208999" y="427703"/>
            <a:ext cx="11774001" cy="4332089"/>
          </a:xfrm>
        </p:spPr>
      </p:pic>
      <p:sp>
        <p:nvSpPr>
          <p:cNvPr id="6" name="CuadroTexto 5">
            <a:extLst>
              <a:ext uri="{FF2B5EF4-FFF2-40B4-BE49-F238E27FC236}">
                <a16:creationId xmlns:a16="http://schemas.microsoft.com/office/drawing/2014/main" id="{E2D18222-D4A8-4DB4-946F-3BC827434CF2}"/>
              </a:ext>
            </a:extLst>
          </p:cNvPr>
          <p:cNvSpPr txBox="1"/>
          <p:nvPr/>
        </p:nvSpPr>
        <p:spPr>
          <a:xfrm>
            <a:off x="8391832" y="4630994"/>
            <a:ext cx="3215149" cy="1754326"/>
          </a:xfrm>
          <a:prstGeom prst="rect">
            <a:avLst/>
          </a:prstGeom>
          <a:solidFill>
            <a:srgbClr val="FFFFCC"/>
          </a:solidFill>
        </p:spPr>
        <p:txBody>
          <a:bodyPr wrap="square" rtlCol="0">
            <a:spAutoFit/>
          </a:bodyPr>
          <a:lstStyle/>
          <a:p>
            <a:r>
              <a:rPr lang="es-AR" b="1" dirty="0">
                <a:solidFill>
                  <a:srgbClr val="FF0000"/>
                </a:solidFill>
              </a:rPr>
              <a:t>AGREE</a:t>
            </a:r>
          </a:p>
          <a:p>
            <a:r>
              <a:rPr lang="es-AR" b="1" dirty="0">
                <a:solidFill>
                  <a:srgbClr val="FF0000"/>
                </a:solidFill>
              </a:rPr>
              <a:t>AGREEMENT</a:t>
            </a:r>
          </a:p>
          <a:p>
            <a:r>
              <a:rPr lang="es-AR" b="1" dirty="0">
                <a:solidFill>
                  <a:srgbClr val="FF0000"/>
                </a:solidFill>
              </a:rPr>
              <a:t>DISAGREE</a:t>
            </a:r>
          </a:p>
          <a:p>
            <a:r>
              <a:rPr lang="es-AR" b="1" dirty="0">
                <a:solidFill>
                  <a:srgbClr val="FF0000"/>
                </a:solidFill>
              </a:rPr>
              <a:t>DISAGREEMENT</a:t>
            </a:r>
          </a:p>
          <a:p>
            <a:r>
              <a:rPr lang="es-AR" b="1" dirty="0" err="1">
                <a:solidFill>
                  <a:srgbClr val="FF0000"/>
                </a:solidFill>
              </a:rPr>
              <a:t>Disagreeing</a:t>
            </a:r>
            <a:endParaRPr lang="es-AR" b="1" dirty="0">
              <a:solidFill>
                <a:srgbClr val="FF0000"/>
              </a:solidFill>
            </a:endParaRPr>
          </a:p>
          <a:p>
            <a:endParaRPr lang="es-AR" b="1" dirty="0">
              <a:solidFill>
                <a:srgbClr val="FF0000"/>
              </a:solidFill>
            </a:endParaRPr>
          </a:p>
        </p:txBody>
      </p:sp>
    </p:spTree>
    <p:extLst>
      <p:ext uri="{BB962C8B-B14F-4D97-AF65-F5344CB8AC3E}">
        <p14:creationId xmlns:p14="http://schemas.microsoft.com/office/powerpoint/2010/main" val="277844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1726"/>
            <a:ext cx="8229600" cy="1355912"/>
          </a:xfrm>
        </p:spPr>
        <p:txBody>
          <a:bodyPr/>
          <a:lstStyle/>
          <a:p>
            <a:pPr>
              <a:lnSpc>
                <a:spcPts val="5280"/>
              </a:lnSpc>
            </a:pPr>
            <a:r>
              <a:rPr lang="es-AR" b="1" dirty="0">
                <a:solidFill>
                  <a:srgbClr val="FF0000"/>
                </a:solidFill>
                <a:effectLst>
                  <a:outerShdw blurRad="38100" dist="38100" dir="2700000" algn="tl">
                    <a:srgbClr val="000000">
                      <a:alpha val="43137"/>
                    </a:srgbClr>
                  </a:outerShdw>
                </a:effectLst>
              </a:rPr>
              <a:t>Otros prefijos</a:t>
            </a:r>
          </a:p>
        </p:txBody>
      </p:sp>
      <p:sp>
        <p:nvSpPr>
          <p:cNvPr id="3" name="2 Marcador de contenido"/>
          <p:cNvSpPr>
            <a:spLocks noGrp="1"/>
          </p:cNvSpPr>
          <p:nvPr>
            <p:ph idx="1"/>
          </p:nvPr>
        </p:nvSpPr>
        <p:spPr>
          <a:xfrm>
            <a:off x="690716" y="2077951"/>
            <a:ext cx="10650794" cy="4718323"/>
          </a:xfrm>
          <a:ln>
            <a:solidFill>
              <a:schemeClr val="accent1"/>
            </a:solidFill>
          </a:ln>
        </p:spPr>
        <p:txBody>
          <a:bodyPr>
            <a:normAutofit/>
          </a:bodyPr>
          <a:lstStyle/>
          <a:p>
            <a:r>
              <a:rPr lang="es-ES" dirty="0" err="1">
                <a:solidFill>
                  <a:srgbClr val="FF0000"/>
                </a:solidFill>
              </a:rPr>
              <a:t>ultra</a:t>
            </a:r>
            <a:r>
              <a:rPr lang="es-ES" dirty="0" err="1"/>
              <a:t>light</a:t>
            </a:r>
            <a:endParaRPr lang="es-AR" dirty="0"/>
          </a:p>
          <a:p>
            <a:r>
              <a:rPr lang="es-ES" dirty="0" err="1">
                <a:solidFill>
                  <a:srgbClr val="FF0000"/>
                </a:solidFill>
              </a:rPr>
              <a:t>over</a:t>
            </a:r>
            <a:r>
              <a:rPr lang="es-ES" dirty="0" err="1"/>
              <a:t>load</a:t>
            </a:r>
            <a:endParaRPr lang="es-AR" dirty="0"/>
          </a:p>
          <a:p>
            <a:r>
              <a:rPr lang="es-ES" dirty="0" err="1">
                <a:solidFill>
                  <a:srgbClr val="FF0000"/>
                </a:solidFill>
              </a:rPr>
              <a:t>under</a:t>
            </a:r>
            <a:r>
              <a:rPr lang="es-ES" dirty="0" err="1"/>
              <a:t>employed</a:t>
            </a:r>
            <a:endParaRPr lang="es-AR" dirty="0"/>
          </a:p>
          <a:p>
            <a:r>
              <a:rPr lang="es-ES" dirty="0" err="1">
                <a:solidFill>
                  <a:srgbClr val="FF0000"/>
                </a:solidFill>
              </a:rPr>
              <a:t>infra</a:t>
            </a:r>
            <a:r>
              <a:rPr lang="es-ES" dirty="0" err="1"/>
              <a:t>structure</a:t>
            </a:r>
            <a:endParaRPr lang="es-AR" dirty="0"/>
          </a:p>
          <a:p>
            <a:r>
              <a:rPr lang="es-ES" dirty="0" err="1">
                <a:solidFill>
                  <a:srgbClr val="FF0000"/>
                </a:solidFill>
              </a:rPr>
              <a:t>Fore</a:t>
            </a:r>
            <a:r>
              <a:rPr lang="es-ES" dirty="0" err="1"/>
              <a:t>ground</a:t>
            </a:r>
            <a:r>
              <a:rPr lang="es-ES" dirty="0"/>
              <a:t> </a:t>
            </a:r>
            <a:r>
              <a:rPr lang="es-ES" dirty="0" err="1">
                <a:solidFill>
                  <a:srgbClr val="FF0000"/>
                </a:solidFill>
              </a:rPr>
              <a:t>back</a:t>
            </a:r>
            <a:r>
              <a:rPr lang="es-ES" dirty="0" err="1"/>
              <a:t>ground</a:t>
            </a:r>
            <a:endParaRPr lang="es-AR" dirty="0"/>
          </a:p>
          <a:p>
            <a:r>
              <a:rPr lang="es-ES" dirty="0">
                <a:solidFill>
                  <a:srgbClr val="FF0000"/>
                </a:solidFill>
              </a:rPr>
              <a:t>pre</a:t>
            </a:r>
            <a:r>
              <a:rPr lang="es-ES" dirty="0"/>
              <a:t>determine</a:t>
            </a:r>
            <a:endParaRPr lang="es-AR" dirty="0"/>
          </a:p>
          <a:p>
            <a:r>
              <a:rPr lang="es-ES" dirty="0" err="1">
                <a:solidFill>
                  <a:srgbClr val="FF0000"/>
                </a:solidFill>
              </a:rPr>
              <a:t>re</a:t>
            </a:r>
            <a:r>
              <a:rPr lang="es-ES" dirty="0" err="1"/>
              <a:t>distribute</a:t>
            </a:r>
            <a:endParaRPr lang="es-AR" dirty="0"/>
          </a:p>
          <a:p>
            <a:r>
              <a:rPr lang="es-ES" dirty="0" err="1">
                <a:solidFill>
                  <a:srgbClr val="FF0000"/>
                </a:solidFill>
              </a:rPr>
              <a:t>Double</a:t>
            </a:r>
            <a:r>
              <a:rPr lang="es-ES" dirty="0" err="1"/>
              <a:t>check</a:t>
            </a:r>
            <a:endParaRPr lang="es-ES" dirty="0"/>
          </a:p>
          <a:p>
            <a:r>
              <a:rPr lang="es-ES" dirty="0" err="1">
                <a:solidFill>
                  <a:srgbClr val="FF0000"/>
                </a:solidFill>
              </a:rPr>
              <a:t>Multi</a:t>
            </a:r>
            <a:r>
              <a:rPr lang="es-ES" dirty="0" err="1"/>
              <a:t>copter</a:t>
            </a:r>
            <a:endParaRPr lang="es-AR" dirty="0"/>
          </a:p>
          <a:p>
            <a:endParaRPr lang="es-AR" dirty="0"/>
          </a:p>
        </p:txBody>
      </p:sp>
      <p:pic>
        <p:nvPicPr>
          <p:cNvPr id="5126" name="Picture 6" descr="Resultado de imagen para foreground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096" y="2001187"/>
            <a:ext cx="3424797" cy="2525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de multicop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8639" y="4667592"/>
            <a:ext cx="3784322" cy="212868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75ECD10-4F15-4B6B-B271-E48B2E93FE2D}"/>
              </a:ext>
            </a:extLst>
          </p:cNvPr>
          <p:cNvSpPr txBox="1"/>
          <p:nvPr/>
        </p:nvSpPr>
        <p:spPr>
          <a:xfrm>
            <a:off x="690716" y="1107172"/>
            <a:ext cx="10810568" cy="970779"/>
          </a:xfrm>
          <a:prstGeom prst="rect">
            <a:avLst/>
          </a:prstGeom>
          <a:noFill/>
        </p:spPr>
        <p:txBody>
          <a:bodyPr wrap="square" rtlCol="0">
            <a:spAutoFit/>
          </a:bodyPr>
          <a:lstStyle/>
          <a:p>
            <a:pPr>
              <a:lnSpc>
                <a:spcPts val="1700"/>
              </a:lnSpc>
            </a:pPr>
            <a:r>
              <a:rPr lang="es-AR" dirty="0"/>
              <a:t>Para traducir el segundo cuadro de la página 32, por favor consulte </a:t>
            </a:r>
            <a:r>
              <a:rPr lang="es-AR" b="1" dirty="0"/>
              <a:t>la lista de prefijos y sus significados en las página 87, 88 y 89 </a:t>
            </a:r>
            <a:r>
              <a:rPr lang="es-AR" dirty="0"/>
              <a:t>del cuadernillo. Notará que los prefijos usados en términos académicos y científicos en inglés, son parecidos o iguales a los del castellano, dado que en ambos casos derivan del latín. La ventaja es que podemos comprender su significado con bastante facilidad.</a:t>
            </a:r>
          </a:p>
        </p:txBody>
      </p:sp>
      <p:pic>
        <p:nvPicPr>
          <p:cNvPr id="7" name="Imagen 6">
            <a:extLst>
              <a:ext uri="{FF2B5EF4-FFF2-40B4-BE49-F238E27FC236}">
                <a16:creationId xmlns:a16="http://schemas.microsoft.com/office/drawing/2014/main" id="{0E37C014-B6D8-469B-9201-4EC9F8092EF2}"/>
              </a:ext>
            </a:extLst>
          </p:cNvPr>
          <p:cNvPicPr>
            <a:picLocks noChangeAspect="1"/>
          </p:cNvPicPr>
          <p:nvPr/>
        </p:nvPicPr>
        <p:blipFill>
          <a:blip r:embed="rId5"/>
          <a:stretch>
            <a:fillRect/>
          </a:stretch>
        </p:blipFill>
        <p:spPr>
          <a:xfrm>
            <a:off x="4057161" y="2670322"/>
            <a:ext cx="4539384" cy="2657397"/>
          </a:xfrm>
          <a:prstGeom prst="rect">
            <a:avLst/>
          </a:prstGeom>
        </p:spPr>
      </p:pic>
      <p:pic>
        <p:nvPicPr>
          <p:cNvPr id="9" name="Imagen 8">
            <a:extLst>
              <a:ext uri="{FF2B5EF4-FFF2-40B4-BE49-F238E27FC236}">
                <a16:creationId xmlns:a16="http://schemas.microsoft.com/office/drawing/2014/main" id="{38D17C17-023F-4570-A3E5-53D9EE2FD0CB}"/>
              </a:ext>
            </a:extLst>
          </p:cNvPr>
          <p:cNvPicPr>
            <a:picLocks noChangeAspect="1"/>
          </p:cNvPicPr>
          <p:nvPr/>
        </p:nvPicPr>
        <p:blipFill>
          <a:blip r:embed="rId6"/>
          <a:stretch>
            <a:fillRect/>
          </a:stretch>
        </p:blipFill>
        <p:spPr>
          <a:xfrm>
            <a:off x="5024171" y="2010009"/>
            <a:ext cx="3572374" cy="285790"/>
          </a:xfrm>
          <a:prstGeom prst="rect">
            <a:avLst/>
          </a:prstGeom>
        </p:spPr>
      </p:pic>
    </p:spTree>
    <p:extLst>
      <p:ext uri="{BB962C8B-B14F-4D97-AF65-F5344CB8AC3E}">
        <p14:creationId xmlns:p14="http://schemas.microsoft.com/office/powerpoint/2010/main" val="281906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Familia de palabras:</a:t>
            </a:r>
          </a:p>
        </p:txBody>
      </p:sp>
      <p:sp>
        <p:nvSpPr>
          <p:cNvPr id="3" name="2 Marcador de contenido"/>
          <p:cNvSpPr>
            <a:spLocks noGrp="1"/>
          </p:cNvSpPr>
          <p:nvPr>
            <p:ph idx="1"/>
          </p:nvPr>
        </p:nvSpPr>
        <p:spPr>
          <a:xfrm>
            <a:off x="1981200" y="1285860"/>
            <a:ext cx="8229600" cy="5214974"/>
          </a:xfrm>
        </p:spPr>
        <p:txBody>
          <a:bodyPr>
            <a:normAutofit/>
          </a:bodyPr>
          <a:lstStyle/>
          <a:p>
            <a:r>
              <a:rPr lang="es-AR" dirty="0" err="1"/>
              <a:t>Pure</a:t>
            </a:r>
            <a:r>
              <a:rPr lang="es-AR" dirty="0"/>
              <a:t> (</a:t>
            </a:r>
            <a:r>
              <a:rPr lang="es-AR" dirty="0" err="1"/>
              <a:t>adj</a:t>
            </a:r>
            <a:r>
              <a:rPr lang="es-AR" dirty="0"/>
              <a:t>)	</a:t>
            </a:r>
            <a:r>
              <a:rPr lang="es-AR" dirty="0" err="1"/>
              <a:t>purer</a:t>
            </a:r>
            <a:r>
              <a:rPr lang="es-AR" dirty="0"/>
              <a:t>		</a:t>
            </a:r>
            <a:r>
              <a:rPr lang="es-AR" dirty="0" err="1"/>
              <a:t>purest</a:t>
            </a:r>
            <a:endParaRPr lang="es-AR" dirty="0"/>
          </a:p>
          <a:p>
            <a:r>
              <a:rPr lang="es-AR" dirty="0" err="1"/>
              <a:t>Purely</a:t>
            </a:r>
            <a:r>
              <a:rPr lang="es-AR" dirty="0"/>
              <a:t> (</a:t>
            </a:r>
            <a:r>
              <a:rPr lang="es-AR" dirty="0" err="1"/>
              <a:t>adv</a:t>
            </a:r>
            <a:r>
              <a:rPr lang="es-AR" dirty="0"/>
              <a:t>)</a:t>
            </a:r>
          </a:p>
          <a:p>
            <a:r>
              <a:rPr lang="es-AR" dirty="0" err="1"/>
              <a:t>Purity</a:t>
            </a:r>
            <a:r>
              <a:rPr lang="es-AR" dirty="0"/>
              <a:t> (n)	</a:t>
            </a:r>
            <a:r>
              <a:rPr lang="es-AR" dirty="0" err="1"/>
              <a:t>pureness</a:t>
            </a:r>
            <a:r>
              <a:rPr lang="es-AR" dirty="0"/>
              <a:t> </a:t>
            </a:r>
          </a:p>
          <a:p>
            <a:r>
              <a:rPr lang="es-AR" dirty="0" err="1"/>
              <a:t>Purify</a:t>
            </a:r>
            <a:r>
              <a:rPr lang="es-AR" dirty="0"/>
              <a:t> (v)	</a:t>
            </a:r>
            <a:r>
              <a:rPr lang="es-AR" dirty="0" err="1"/>
              <a:t>purified</a:t>
            </a:r>
            <a:r>
              <a:rPr lang="es-AR" dirty="0"/>
              <a:t>	</a:t>
            </a:r>
            <a:r>
              <a:rPr lang="es-AR" dirty="0" err="1"/>
              <a:t>purifying</a:t>
            </a:r>
            <a:endParaRPr lang="es-AR" dirty="0"/>
          </a:p>
          <a:p>
            <a:r>
              <a:rPr lang="es-AR" dirty="0" err="1"/>
              <a:t>Purifier</a:t>
            </a:r>
            <a:r>
              <a:rPr lang="es-AR" dirty="0"/>
              <a:t> (n)</a:t>
            </a:r>
          </a:p>
          <a:p>
            <a:r>
              <a:rPr lang="es-AR" dirty="0" err="1"/>
              <a:t>Purification</a:t>
            </a:r>
            <a:r>
              <a:rPr lang="es-AR" dirty="0"/>
              <a:t> (n)</a:t>
            </a:r>
          </a:p>
          <a:p>
            <a:r>
              <a:rPr lang="es-AR" dirty="0" err="1"/>
              <a:t>Nonpurification</a:t>
            </a:r>
            <a:r>
              <a:rPr lang="es-AR" dirty="0"/>
              <a:t> (n)</a:t>
            </a:r>
          </a:p>
          <a:p>
            <a:r>
              <a:rPr lang="es-AR" dirty="0" err="1"/>
              <a:t>Nonpurifying</a:t>
            </a:r>
            <a:r>
              <a:rPr lang="es-AR" dirty="0"/>
              <a:t> (</a:t>
            </a:r>
            <a:r>
              <a:rPr lang="es-AR" dirty="0" err="1"/>
              <a:t>adj</a:t>
            </a:r>
            <a:r>
              <a:rPr lang="es-AR" dirty="0"/>
              <a:t>)</a:t>
            </a:r>
          </a:p>
          <a:p>
            <a:r>
              <a:rPr lang="es-AR" dirty="0" err="1"/>
              <a:t>Purificatory</a:t>
            </a:r>
            <a:r>
              <a:rPr lang="es-AR" dirty="0"/>
              <a:t> (</a:t>
            </a:r>
            <a:r>
              <a:rPr lang="es-AR" dirty="0" err="1"/>
              <a:t>adj</a:t>
            </a:r>
            <a:r>
              <a:rPr lang="es-AR" dirty="0"/>
              <a:t>)</a:t>
            </a:r>
          </a:p>
          <a:p>
            <a:endParaRPr lang="es-AR" dirty="0"/>
          </a:p>
        </p:txBody>
      </p:sp>
      <p:sp>
        <p:nvSpPr>
          <p:cNvPr id="4" name="CuadroTexto 3">
            <a:extLst>
              <a:ext uri="{FF2B5EF4-FFF2-40B4-BE49-F238E27FC236}">
                <a16:creationId xmlns:a16="http://schemas.microsoft.com/office/drawing/2014/main" id="{8C7FF5F7-C2CC-4BA8-A60B-5867ED2333E0}"/>
              </a:ext>
            </a:extLst>
          </p:cNvPr>
          <p:cNvSpPr txBox="1"/>
          <p:nvPr/>
        </p:nvSpPr>
        <p:spPr>
          <a:xfrm>
            <a:off x="8904312" y="274639"/>
            <a:ext cx="1512168" cy="3139321"/>
          </a:xfrm>
          <a:prstGeom prst="rect">
            <a:avLst/>
          </a:prstGeom>
          <a:noFill/>
          <a:ln>
            <a:solidFill>
              <a:srgbClr val="FF0000"/>
            </a:solidFill>
          </a:ln>
        </p:spPr>
        <p:txBody>
          <a:bodyPr wrap="square" rtlCol="0">
            <a:spAutoFit/>
          </a:bodyPr>
          <a:lstStyle/>
          <a:p>
            <a:r>
              <a:rPr lang="es-AR" u="sng" dirty="0"/>
              <a:t>Tarea:</a:t>
            </a:r>
          </a:p>
          <a:p>
            <a:r>
              <a:rPr lang="es-AR" dirty="0"/>
              <a:t>Traduzca toda esta familia de palabras usando la lista de prefijos y la de sufijos  (páginas 100, 101, 102) y su diccionario bilingüe.</a:t>
            </a:r>
          </a:p>
        </p:txBody>
      </p:sp>
    </p:spTree>
    <p:extLst>
      <p:ext uri="{BB962C8B-B14F-4D97-AF65-F5344CB8AC3E}">
        <p14:creationId xmlns:p14="http://schemas.microsoft.com/office/powerpoint/2010/main" val="1340779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304D4D2-1D6E-4FC9-9AFE-8924404ECF5B}"/>
              </a:ext>
            </a:extLst>
          </p:cNvPr>
          <p:cNvPicPr>
            <a:picLocks noGrp="1" noChangeAspect="1"/>
          </p:cNvPicPr>
          <p:nvPr>
            <p:ph idx="1"/>
          </p:nvPr>
        </p:nvPicPr>
        <p:blipFill>
          <a:blip r:embed="rId2"/>
          <a:stretch>
            <a:fillRect/>
          </a:stretch>
        </p:blipFill>
        <p:spPr>
          <a:xfrm>
            <a:off x="1017409" y="203122"/>
            <a:ext cx="10486333" cy="6254061"/>
          </a:xfrm>
        </p:spPr>
      </p:pic>
    </p:spTree>
    <p:extLst>
      <p:ext uri="{BB962C8B-B14F-4D97-AF65-F5344CB8AC3E}">
        <p14:creationId xmlns:p14="http://schemas.microsoft.com/office/powerpoint/2010/main" val="3806863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EEC196A-BF52-4899-97EF-59FB9BD38B18}"/>
              </a:ext>
            </a:extLst>
          </p:cNvPr>
          <p:cNvPicPr>
            <a:picLocks noGrp="1" noChangeAspect="1"/>
          </p:cNvPicPr>
          <p:nvPr>
            <p:ph idx="1"/>
          </p:nvPr>
        </p:nvPicPr>
        <p:blipFill>
          <a:blip r:embed="rId2"/>
          <a:stretch>
            <a:fillRect/>
          </a:stretch>
        </p:blipFill>
        <p:spPr>
          <a:xfrm>
            <a:off x="909363" y="278255"/>
            <a:ext cx="10181424" cy="6400153"/>
          </a:xfrm>
        </p:spPr>
      </p:pic>
    </p:spTree>
    <p:extLst>
      <p:ext uri="{BB962C8B-B14F-4D97-AF65-F5344CB8AC3E}">
        <p14:creationId xmlns:p14="http://schemas.microsoft.com/office/powerpoint/2010/main" val="330131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482438E-A2A7-4F4C-9CF4-F0AA04E79E84}"/>
              </a:ext>
            </a:extLst>
          </p:cNvPr>
          <p:cNvPicPr>
            <a:picLocks noGrp="1" noChangeAspect="1"/>
          </p:cNvPicPr>
          <p:nvPr>
            <p:ph idx="1"/>
          </p:nvPr>
        </p:nvPicPr>
        <p:blipFill>
          <a:blip r:embed="rId2"/>
          <a:stretch>
            <a:fillRect/>
          </a:stretch>
        </p:blipFill>
        <p:spPr>
          <a:xfrm>
            <a:off x="475435" y="318444"/>
            <a:ext cx="10998810" cy="6221112"/>
          </a:xfrm>
        </p:spPr>
      </p:pic>
    </p:spTree>
    <p:extLst>
      <p:ext uri="{BB962C8B-B14F-4D97-AF65-F5344CB8AC3E}">
        <p14:creationId xmlns:p14="http://schemas.microsoft.com/office/powerpoint/2010/main" val="781983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Familia de palabras</a:t>
            </a:r>
          </a:p>
        </p:txBody>
      </p:sp>
      <p:sp>
        <p:nvSpPr>
          <p:cNvPr id="3" name="2 Marcador de contenido"/>
          <p:cNvSpPr>
            <a:spLocks noGrp="1"/>
          </p:cNvSpPr>
          <p:nvPr>
            <p:ph idx="1"/>
          </p:nvPr>
        </p:nvSpPr>
        <p:spPr>
          <a:xfrm>
            <a:off x="1981200" y="1506071"/>
            <a:ext cx="8426824" cy="5163289"/>
          </a:xfrm>
          <a:ln w="76200">
            <a:solidFill>
              <a:srgbClr val="FFC000"/>
            </a:solidFill>
          </a:ln>
        </p:spPr>
        <p:txBody>
          <a:bodyPr>
            <a:normAutofit/>
          </a:bodyPr>
          <a:lstStyle/>
          <a:p>
            <a:r>
              <a:rPr lang="es-AR" dirty="0" err="1"/>
              <a:t>Employ</a:t>
            </a:r>
            <a:r>
              <a:rPr lang="es-AR" dirty="0"/>
              <a:t> (v)			emplear</a:t>
            </a:r>
          </a:p>
          <a:p>
            <a:r>
              <a:rPr lang="es-AR" dirty="0" err="1"/>
              <a:t>Employ</a:t>
            </a:r>
            <a:r>
              <a:rPr lang="es-AR" dirty="0" err="1">
                <a:solidFill>
                  <a:srgbClr val="FF0000"/>
                </a:solidFill>
                <a:effectLst>
                  <a:outerShdw blurRad="38100" dist="38100" dir="2700000" algn="tl">
                    <a:srgbClr val="000000">
                      <a:alpha val="43137"/>
                    </a:srgbClr>
                  </a:outerShdw>
                </a:effectLst>
              </a:rPr>
              <a:t>able</a:t>
            </a:r>
            <a:r>
              <a:rPr lang="es-AR" dirty="0"/>
              <a:t> (</a:t>
            </a:r>
            <a:r>
              <a:rPr lang="es-AR" dirty="0" err="1"/>
              <a:t>adj</a:t>
            </a:r>
            <a:r>
              <a:rPr lang="es-AR" dirty="0"/>
              <a:t>)		empleable</a:t>
            </a:r>
          </a:p>
          <a:p>
            <a:r>
              <a:rPr lang="es-AR" dirty="0" err="1"/>
              <a:t>Employ</a:t>
            </a:r>
            <a:r>
              <a:rPr lang="es-AR" dirty="0" err="1">
                <a:solidFill>
                  <a:srgbClr val="FF0000"/>
                </a:solidFill>
                <a:effectLst>
                  <a:outerShdw blurRad="38100" dist="38100" dir="2700000" algn="tl">
                    <a:srgbClr val="000000">
                      <a:alpha val="43137"/>
                    </a:srgbClr>
                  </a:outerShdw>
                </a:effectLst>
              </a:rPr>
              <a:t>ed</a:t>
            </a:r>
            <a:r>
              <a:rPr lang="es-AR" dirty="0"/>
              <a:t> 	(</a:t>
            </a:r>
            <a:r>
              <a:rPr lang="es-AR" dirty="0" err="1"/>
              <a:t>adj</a:t>
            </a:r>
            <a:r>
              <a:rPr lang="es-AR" dirty="0"/>
              <a:t>)		empleado	</a:t>
            </a:r>
          </a:p>
          <a:p>
            <a:r>
              <a:rPr lang="es-AR" dirty="0" err="1"/>
              <a:t>Employ</a:t>
            </a:r>
            <a:r>
              <a:rPr lang="es-AR" dirty="0" err="1">
                <a:solidFill>
                  <a:srgbClr val="FF0000"/>
                </a:solidFill>
                <a:effectLst>
                  <a:outerShdw blurRad="38100" dist="38100" dir="2700000" algn="tl">
                    <a:srgbClr val="000000">
                      <a:alpha val="43137"/>
                    </a:srgbClr>
                  </a:outerShdw>
                </a:effectLst>
              </a:rPr>
              <a:t>er</a:t>
            </a:r>
            <a:r>
              <a:rPr lang="es-AR" dirty="0"/>
              <a:t> (n)		</a:t>
            </a:r>
            <a:r>
              <a:rPr lang="es-AR" sz="2600" dirty="0"/>
              <a:t>empleador (el que emplea)</a:t>
            </a:r>
          </a:p>
          <a:p>
            <a:r>
              <a:rPr lang="es-AR" dirty="0" err="1"/>
              <a:t>Employ</a:t>
            </a:r>
            <a:r>
              <a:rPr lang="es-AR" dirty="0" err="1">
                <a:solidFill>
                  <a:srgbClr val="FF0000"/>
                </a:solidFill>
                <a:effectLst>
                  <a:outerShdw blurRad="38100" dist="38100" dir="2700000" algn="tl">
                    <a:srgbClr val="000000">
                      <a:alpha val="43137"/>
                    </a:srgbClr>
                  </a:outerShdw>
                </a:effectLst>
              </a:rPr>
              <a:t>ee</a:t>
            </a:r>
            <a:r>
              <a:rPr lang="es-AR" dirty="0"/>
              <a:t> (n)		empleado</a:t>
            </a:r>
          </a:p>
          <a:p>
            <a:r>
              <a:rPr lang="es-AR" dirty="0" err="1"/>
              <a:t>Employ</a:t>
            </a:r>
            <a:r>
              <a:rPr lang="es-AR" dirty="0" err="1">
                <a:solidFill>
                  <a:srgbClr val="FF0000"/>
                </a:solidFill>
                <a:effectLst>
                  <a:outerShdw blurRad="38100" dist="38100" dir="2700000" algn="tl">
                    <a:srgbClr val="000000">
                      <a:alpha val="43137"/>
                    </a:srgbClr>
                  </a:outerShdw>
                </a:effectLst>
              </a:rPr>
              <a:t>ment</a:t>
            </a:r>
            <a:r>
              <a:rPr lang="es-AR" dirty="0">
                <a:solidFill>
                  <a:srgbClr val="FF0000"/>
                </a:solidFill>
                <a:effectLst>
                  <a:outerShdw blurRad="38100" dist="38100" dir="2700000" algn="tl">
                    <a:srgbClr val="000000">
                      <a:alpha val="43137"/>
                    </a:srgbClr>
                  </a:outerShdw>
                </a:effectLst>
              </a:rPr>
              <a:t> </a:t>
            </a:r>
            <a:r>
              <a:rPr lang="es-AR" dirty="0"/>
              <a:t>(n)		empleo</a:t>
            </a:r>
          </a:p>
          <a:p>
            <a:r>
              <a:rPr lang="es-AR" dirty="0" err="1">
                <a:solidFill>
                  <a:srgbClr val="00B050"/>
                </a:solidFill>
                <a:effectLst>
                  <a:outerShdw blurRad="38100" dist="38100" dir="2700000" algn="tl">
                    <a:srgbClr val="000000">
                      <a:alpha val="43137"/>
                    </a:srgbClr>
                  </a:outerShdw>
                </a:effectLst>
              </a:rPr>
              <a:t>Under</a:t>
            </a:r>
            <a:r>
              <a:rPr lang="es-AR" dirty="0" err="1"/>
              <a:t>employ</a:t>
            </a:r>
            <a:r>
              <a:rPr lang="es-AR" dirty="0" err="1">
                <a:solidFill>
                  <a:srgbClr val="FF0000"/>
                </a:solidFill>
                <a:effectLst>
                  <a:outerShdw blurRad="38100" dist="38100" dir="2700000" algn="tl">
                    <a:srgbClr val="000000">
                      <a:alpha val="43137"/>
                    </a:srgbClr>
                  </a:outerShdw>
                </a:effectLst>
              </a:rPr>
              <a:t>ment</a:t>
            </a:r>
            <a:r>
              <a:rPr lang="es-AR" dirty="0"/>
              <a:t> (n)	subempleo</a:t>
            </a:r>
          </a:p>
          <a:p>
            <a:r>
              <a:rPr lang="es-AR" dirty="0" err="1">
                <a:solidFill>
                  <a:srgbClr val="00B050"/>
                </a:solidFill>
                <a:effectLst>
                  <a:outerShdw blurRad="38100" dist="38100" dir="2700000" algn="tl">
                    <a:srgbClr val="000000">
                      <a:alpha val="43137"/>
                    </a:srgbClr>
                  </a:outerShdw>
                </a:effectLst>
              </a:rPr>
              <a:t>Under</a:t>
            </a:r>
            <a:r>
              <a:rPr lang="es-AR" dirty="0" err="1"/>
              <a:t>employ</a:t>
            </a:r>
            <a:r>
              <a:rPr lang="es-AR" dirty="0" err="1">
                <a:solidFill>
                  <a:srgbClr val="FF0000"/>
                </a:solidFill>
                <a:effectLst>
                  <a:outerShdw blurRad="38100" dist="38100" dir="2700000" algn="tl">
                    <a:srgbClr val="000000">
                      <a:alpha val="43137"/>
                    </a:srgbClr>
                  </a:outerShdw>
                </a:effectLst>
              </a:rPr>
              <a:t>ed</a:t>
            </a:r>
            <a:r>
              <a:rPr lang="es-AR" dirty="0"/>
              <a:t> (n) (</a:t>
            </a:r>
            <a:r>
              <a:rPr lang="es-AR" dirty="0" err="1"/>
              <a:t>adj</a:t>
            </a:r>
            <a:r>
              <a:rPr lang="es-AR" dirty="0"/>
              <a:t>)	subempleado</a:t>
            </a:r>
          </a:p>
          <a:p>
            <a:r>
              <a:rPr lang="es-AR" dirty="0" err="1">
                <a:solidFill>
                  <a:srgbClr val="00B050"/>
                </a:solidFill>
                <a:effectLst>
                  <a:outerShdw blurRad="38100" dist="38100" dir="2700000" algn="tl">
                    <a:srgbClr val="000000">
                      <a:alpha val="43137"/>
                    </a:srgbClr>
                  </a:outerShdw>
                </a:effectLst>
              </a:rPr>
              <a:t>Un</a:t>
            </a:r>
            <a:r>
              <a:rPr lang="es-AR" dirty="0" err="1"/>
              <a:t>employ</a:t>
            </a:r>
            <a:r>
              <a:rPr lang="es-AR" dirty="0" err="1">
                <a:solidFill>
                  <a:srgbClr val="FF0000"/>
                </a:solidFill>
                <a:effectLst>
                  <a:outerShdw blurRad="38100" dist="38100" dir="2700000" algn="tl">
                    <a:srgbClr val="000000">
                      <a:alpha val="43137"/>
                    </a:srgbClr>
                  </a:outerShdw>
                </a:effectLst>
              </a:rPr>
              <a:t>ed</a:t>
            </a:r>
            <a:r>
              <a:rPr lang="es-AR" dirty="0"/>
              <a:t> (n) (</a:t>
            </a:r>
            <a:r>
              <a:rPr lang="es-AR" dirty="0" err="1"/>
              <a:t>adj</a:t>
            </a:r>
            <a:r>
              <a:rPr lang="es-AR" dirty="0"/>
              <a:t>)		desempleado</a:t>
            </a:r>
          </a:p>
          <a:p>
            <a:r>
              <a:rPr lang="es-AR" dirty="0" err="1">
                <a:solidFill>
                  <a:srgbClr val="00B050"/>
                </a:solidFill>
                <a:effectLst>
                  <a:outerShdw blurRad="38100" dist="38100" dir="2700000" algn="tl">
                    <a:srgbClr val="000000">
                      <a:alpha val="43137"/>
                    </a:srgbClr>
                  </a:outerShdw>
                </a:effectLst>
              </a:rPr>
              <a:t>Un</a:t>
            </a:r>
            <a:r>
              <a:rPr lang="es-AR" dirty="0" err="1"/>
              <a:t>employ</a:t>
            </a:r>
            <a:r>
              <a:rPr lang="es-AR" dirty="0" err="1">
                <a:solidFill>
                  <a:srgbClr val="FF0000"/>
                </a:solidFill>
                <a:effectLst>
                  <a:outerShdw blurRad="38100" dist="38100" dir="2700000" algn="tl">
                    <a:srgbClr val="000000">
                      <a:alpha val="43137"/>
                    </a:srgbClr>
                  </a:outerShdw>
                </a:effectLst>
              </a:rPr>
              <a:t>ment</a:t>
            </a:r>
            <a:r>
              <a:rPr lang="es-AR" dirty="0"/>
              <a:t> (n)		desempleo</a:t>
            </a:r>
          </a:p>
        </p:txBody>
      </p:sp>
    </p:spTree>
    <p:extLst>
      <p:ext uri="{BB962C8B-B14F-4D97-AF65-F5344CB8AC3E}">
        <p14:creationId xmlns:p14="http://schemas.microsoft.com/office/powerpoint/2010/main" val="2367659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8A6011E-B6AD-40C3-97E6-D127D6288FC0}"/>
              </a:ext>
            </a:extLst>
          </p:cNvPr>
          <p:cNvPicPr>
            <a:picLocks noGrp="1" noChangeAspect="1"/>
          </p:cNvPicPr>
          <p:nvPr>
            <p:ph idx="1"/>
          </p:nvPr>
        </p:nvPicPr>
        <p:blipFill>
          <a:blip r:embed="rId2"/>
          <a:stretch>
            <a:fillRect/>
          </a:stretch>
        </p:blipFill>
        <p:spPr>
          <a:xfrm>
            <a:off x="1584618" y="168144"/>
            <a:ext cx="9019471" cy="6689856"/>
          </a:xfrm>
        </p:spPr>
      </p:pic>
    </p:spTree>
    <p:extLst>
      <p:ext uri="{BB962C8B-B14F-4D97-AF65-F5344CB8AC3E}">
        <p14:creationId xmlns:p14="http://schemas.microsoft.com/office/powerpoint/2010/main" val="326839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B0D6E1C-0A3A-471A-AAAE-9F23C1805496}"/>
              </a:ext>
            </a:extLst>
          </p:cNvPr>
          <p:cNvPicPr>
            <a:picLocks noGrp="1" noChangeAspect="1"/>
          </p:cNvPicPr>
          <p:nvPr>
            <p:ph idx="1"/>
          </p:nvPr>
        </p:nvPicPr>
        <p:blipFill>
          <a:blip r:embed="rId2"/>
          <a:stretch>
            <a:fillRect/>
          </a:stretch>
        </p:blipFill>
        <p:spPr>
          <a:xfrm>
            <a:off x="2259479" y="452228"/>
            <a:ext cx="7371218" cy="6354153"/>
          </a:xfrm>
        </p:spPr>
      </p:pic>
    </p:spTree>
    <p:extLst>
      <p:ext uri="{BB962C8B-B14F-4D97-AF65-F5344CB8AC3E}">
        <p14:creationId xmlns:p14="http://schemas.microsoft.com/office/powerpoint/2010/main" val="3007575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6A947C9-0DD4-4376-A43F-242BE68AEA8F}"/>
              </a:ext>
            </a:extLst>
          </p:cNvPr>
          <p:cNvPicPr>
            <a:picLocks noGrp="1" noChangeAspect="1"/>
          </p:cNvPicPr>
          <p:nvPr>
            <p:ph idx="1"/>
          </p:nvPr>
        </p:nvPicPr>
        <p:blipFill>
          <a:blip r:embed="rId2"/>
          <a:stretch>
            <a:fillRect/>
          </a:stretch>
        </p:blipFill>
        <p:spPr>
          <a:xfrm>
            <a:off x="1647013" y="342057"/>
            <a:ext cx="9193052" cy="6173886"/>
          </a:xfrm>
        </p:spPr>
      </p:pic>
    </p:spTree>
    <p:extLst>
      <p:ext uri="{BB962C8B-B14F-4D97-AF65-F5344CB8AC3E}">
        <p14:creationId xmlns:p14="http://schemas.microsoft.com/office/powerpoint/2010/main" val="3000579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7D66F-B71E-438F-9327-18B4D468C203}"/>
              </a:ext>
            </a:extLst>
          </p:cNvPr>
          <p:cNvSpPr>
            <a:spLocks noGrp="1"/>
          </p:cNvSpPr>
          <p:nvPr>
            <p:ph type="title"/>
          </p:nvPr>
        </p:nvSpPr>
        <p:spPr>
          <a:xfrm>
            <a:off x="3040225" y="4380912"/>
            <a:ext cx="6111551" cy="1069270"/>
          </a:xfrm>
          <a:solidFill>
            <a:srgbClr val="FFFFFF"/>
          </a:solidFill>
          <a:ln w="31750" cap="sq">
            <a:solidFill>
              <a:srgbClr val="5E5E52"/>
            </a:solidFill>
            <a:miter lim="800000"/>
          </a:ln>
        </p:spPr>
        <p:txBody>
          <a:bodyPr>
            <a:normAutofit/>
          </a:bodyPr>
          <a:lstStyle/>
          <a:p>
            <a:r>
              <a:rPr lang="es-AR" sz="3100" dirty="0">
                <a:solidFill>
                  <a:srgbClr val="262626"/>
                </a:solidFill>
              </a:rPr>
              <a:t>Revisión de AFIJOS</a:t>
            </a:r>
          </a:p>
        </p:txBody>
      </p:sp>
      <p:sp>
        <p:nvSpPr>
          <p:cNvPr id="3" name="Rectángulo 2">
            <a:extLst>
              <a:ext uri="{FF2B5EF4-FFF2-40B4-BE49-F238E27FC236}">
                <a16:creationId xmlns:a16="http://schemas.microsoft.com/office/drawing/2014/main" id="{EB9274BE-3B67-4B13-BCB0-5B31681C314D}"/>
              </a:ext>
            </a:extLst>
          </p:cNvPr>
          <p:cNvSpPr/>
          <p:nvPr/>
        </p:nvSpPr>
        <p:spPr>
          <a:xfrm>
            <a:off x="1991544" y="692696"/>
            <a:ext cx="8424936" cy="3524042"/>
          </a:xfrm>
          <a:prstGeom prst="rect">
            <a:avLst/>
          </a:prstGeom>
        </p:spPr>
        <p:txBody>
          <a:bodyPr wrap="square">
            <a:spAutoFit/>
          </a:bodyPr>
          <a:lstStyle/>
          <a:p>
            <a:r>
              <a:rPr lang="en-US" sz="2500" b="1" dirty="0">
                <a:solidFill>
                  <a:prstClr val="black"/>
                </a:solidFill>
                <a:effectLst>
                  <a:outerShdw blurRad="38100" dist="38100" dir="2700000" algn="tl">
                    <a:srgbClr val="000000">
                      <a:alpha val="43137"/>
                    </a:srgbClr>
                  </a:outerShdw>
                </a:effectLst>
                <a:latin typeface="Calibri"/>
              </a:rPr>
              <a:t>Reducing Wear in Abrasive Conditions</a:t>
            </a:r>
            <a:r>
              <a:rPr lang="en-US" b="1" dirty="0">
                <a:solidFill>
                  <a:prstClr val="black"/>
                </a:solidFill>
                <a:effectLst>
                  <a:outerShdw blurRad="38100" dist="38100" dir="2700000" algn="tl">
                    <a:srgbClr val="000000">
                      <a:alpha val="43137"/>
                    </a:srgbClr>
                  </a:outerShdw>
                </a:effectLst>
                <a:latin typeface="Calibri"/>
              </a:rPr>
              <a:t/>
            </a:r>
            <a:br>
              <a:rPr lang="en-US" b="1" dirty="0">
                <a:solidFill>
                  <a:prstClr val="black"/>
                </a:solidFill>
                <a:effectLst>
                  <a:outerShdw blurRad="38100" dist="38100" dir="2700000" algn="tl">
                    <a:srgbClr val="000000">
                      <a:alpha val="43137"/>
                    </a:srgbClr>
                  </a:outerShdw>
                </a:effectLst>
                <a:latin typeface="Calibri"/>
              </a:rPr>
            </a:br>
            <a:r>
              <a:rPr lang="en-US" b="1" dirty="0">
                <a:solidFill>
                  <a:prstClr val="black"/>
                </a:solidFill>
                <a:effectLst>
                  <a:outerShdw blurRad="38100" dist="38100" dir="2700000" algn="tl">
                    <a:srgbClr val="000000">
                      <a:alpha val="43137"/>
                    </a:srgbClr>
                  </a:outerShdw>
                </a:effectLst>
                <a:latin typeface="Calibri"/>
              </a:rPr>
              <a:t>(</a:t>
            </a:r>
            <a:r>
              <a:rPr lang="en-US" b="1" dirty="0" err="1">
                <a:solidFill>
                  <a:prstClr val="black"/>
                </a:solidFill>
                <a:effectLst>
                  <a:outerShdw blurRad="38100" dist="38100" dir="2700000" algn="tl">
                    <a:srgbClr val="000000">
                      <a:alpha val="43137"/>
                    </a:srgbClr>
                  </a:outerShdw>
                </a:effectLst>
                <a:latin typeface="Calibri"/>
              </a:rPr>
              <a:t>página</a:t>
            </a:r>
            <a:r>
              <a:rPr lang="en-US" b="1" dirty="0">
                <a:solidFill>
                  <a:prstClr val="black"/>
                </a:solidFill>
                <a:effectLst>
                  <a:outerShdw blurRad="38100" dist="38100" dir="2700000" algn="tl">
                    <a:srgbClr val="000000">
                      <a:alpha val="43137"/>
                    </a:srgbClr>
                  </a:outerShdw>
                </a:effectLst>
                <a:latin typeface="Calibri"/>
              </a:rPr>
              <a:t> 42 )</a:t>
            </a:r>
            <a:r>
              <a:rPr lang="en-US" sz="1200" b="1" dirty="0">
                <a:solidFill>
                  <a:prstClr val="black"/>
                </a:solidFill>
                <a:effectLst>
                  <a:outerShdw blurRad="38100" dist="38100" dir="2700000" algn="tl">
                    <a:srgbClr val="000000">
                      <a:alpha val="43137"/>
                    </a:srgbClr>
                  </a:outerShdw>
                </a:effectLst>
                <a:latin typeface="Calibri"/>
              </a:rPr>
              <a:t/>
            </a:r>
            <a:br>
              <a:rPr lang="en-US" sz="1200" b="1" dirty="0">
                <a:solidFill>
                  <a:prstClr val="black"/>
                </a:solidFill>
                <a:effectLst>
                  <a:outerShdw blurRad="38100" dist="38100" dir="2700000" algn="tl">
                    <a:srgbClr val="000000">
                      <a:alpha val="43137"/>
                    </a:srgbClr>
                  </a:outerShdw>
                </a:effectLst>
                <a:latin typeface="Calibri"/>
              </a:rPr>
            </a:br>
            <a:endParaRPr lang="en-US" sz="1200" dirty="0">
              <a:solidFill>
                <a:prstClr val="black"/>
              </a:solidFill>
              <a:latin typeface="Calibri"/>
            </a:endParaRPr>
          </a:p>
          <a:p>
            <a:r>
              <a:rPr lang="en-US" sz="2400" dirty="0">
                <a:solidFill>
                  <a:prstClr val="black"/>
                </a:solidFill>
                <a:latin typeface="Calibri"/>
              </a:rPr>
              <a:t>Abrasion is the removal of material from a surface by the movement of material across its surface. The factors affecting abrasive wear are the surface properties of the item being worn away, the abrasive properties of the material moving across the surface and the characteristics of motion. Where abrasive wear is a problem, it becomes necessary to understand the mechanism of attrition.</a:t>
            </a:r>
            <a:endParaRPr lang="es-AR" sz="2400" dirty="0">
              <a:solidFill>
                <a:prstClr val="black"/>
              </a:solidFill>
              <a:latin typeface="Calibri"/>
            </a:endParaRPr>
          </a:p>
        </p:txBody>
      </p:sp>
    </p:spTree>
    <p:extLst>
      <p:ext uri="{BB962C8B-B14F-4D97-AF65-F5344CB8AC3E}">
        <p14:creationId xmlns:p14="http://schemas.microsoft.com/office/powerpoint/2010/main" val="120707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2305963"/>
            <a:ext cx="8229600" cy="3820200"/>
          </a:xfrm>
          <a:ln w="76200">
            <a:solidFill>
              <a:srgbClr val="FFC000"/>
            </a:solidFill>
          </a:ln>
        </p:spPr>
        <p:txBody>
          <a:bodyPr>
            <a:normAutofit lnSpcReduction="10000"/>
          </a:bodyPr>
          <a:lstStyle/>
          <a:p>
            <a:pPr marL="0" indent="0">
              <a:buNone/>
            </a:pPr>
            <a:r>
              <a:rPr lang="en-US" b="1" dirty="0">
                <a:effectLst>
                  <a:outerShdw blurRad="38100" dist="38100" dir="2700000" algn="tl">
                    <a:srgbClr val="000000">
                      <a:alpha val="43137"/>
                    </a:srgbClr>
                  </a:outerShdw>
                </a:effectLst>
              </a:rPr>
              <a:t>Reducing Wear in Abrasive Conditions</a:t>
            </a:r>
            <a:br>
              <a:rPr lang="en-US" b="1" dirty="0">
                <a:effectLst>
                  <a:outerShdw blurRad="38100" dist="38100" dir="2700000" algn="tl">
                    <a:srgbClr val="000000">
                      <a:alpha val="43137"/>
                    </a:srgbClr>
                  </a:outerShdw>
                </a:effectLst>
              </a:rPr>
            </a:br>
            <a:r>
              <a:rPr lang="en-US" sz="1050" b="1" dirty="0">
                <a:effectLst>
                  <a:outerShdw blurRad="38100" dist="38100" dir="2700000" algn="tl">
                    <a:srgbClr val="000000">
                      <a:alpha val="43137"/>
                    </a:srgbClr>
                  </a:outerShdw>
                </a:effectLst>
              </a:rPr>
              <a:t>(page 41)</a:t>
            </a:r>
            <a:br>
              <a:rPr lang="en-US" sz="1050" b="1" dirty="0">
                <a:effectLst>
                  <a:outerShdw blurRad="38100" dist="38100" dir="2700000" algn="tl">
                    <a:srgbClr val="000000">
                      <a:alpha val="43137"/>
                    </a:srgbClr>
                  </a:outerShdw>
                </a:effectLst>
              </a:rPr>
            </a:br>
            <a:endParaRPr lang="en-US" dirty="0"/>
          </a:p>
          <a:p>
            <a:pPr marL="0" indent="0">
              <a:buNone/>
            </a:pPr>
            <a:r>
              <a:rPr lang="en-US" dirty="0"/>
              <a:t>Abrasion is the removal of material from a surface by the movement of material across its surface. The factors affecting abrasive wear are the surface properties of the item being worn away, the abrasive properties of the material moving across the surface and the characteristics of motion. Where abrasive wear is a problem, it becomes necessary to understand the mechanism of attrition.</a:t>
            </a:r>
            <a:endParaRPr lang="es-AR" dirty="0"/>
          </a:p>
        </p:txBody>
      </p:sp>
      <p:sp>
        <p:nvSpPr>
          <p:cNvPr id="4" name="CuadroTexto 3">
            <a:extLst>
              <a:ext uri="{FF2B5EF4-FFF2-40B4-BE49-F238E27FC236}">
                <a16:creationId xmlns:a16="http://schemas.microsoft.com/office/drawing/2014/main" id="{8E750B6A-42C9-43E7-ACE4-CFDF91F022DB}"/>
              </a:ext>
            </a:extLst>
          </p:cNvPr>
          <p:cNvSpPr txBox="1"/>
          <p:nvPr/>
        </p:nvSpPr>
        <p:spPr>
          <a:xfrm>
            <a:off x="1981200" y="274639"/>
            <a:ext cx="8229600" cy="2031325"/>
          </a:xfrm>
          <a:prstGeom prst="rect">
            <a:avLst/>
          </a:prstGeom>
          <a:noFill/>
          <a:ln>
            <a:solidFill>
              <a:srgbClr val="FF0000"/>
            </a:solidFill>
          </a:ln>
        </p:spPr>
        <p:txBody>
          <a:bodyPr wrap="square" rtlCol="0">
            <a:spAutoFit/>
          </a:bodyPr>
          <a:lstStyle/>
          <a:p>
            <a:r>
              <a:rPr lang="es-AR" dirty="0"/>
              <a:t>Sobre este texto vamos a realizar las siguientes actividades:</a:t>
            </a:r>
          </a:p>
          <a:p>
            <a:pPr marL="342900" indent="-342900">
              <a:buAutoNum type="arabicPeriod"/>
            </a:pPr>
            <a:r>
              <a:rPr lang="es-AR" dirty="0"/>
              <a:t>Lectura general del texto, viendo dónde comienza y termina cada oración.</a:t>
            </a:r>
          </a:p>
          <a:p>
            <a:pPr marL="342900" indent="-342900">
              <a:buAutoNum type="arabicPeriod"/>
            </a:pPr>
            <a:r>
              <a:rPr lang="es-AR" dirty="0"/>
              <a:t>Trate de determinar y marcar el verbo de cada oración.</a:t>
            </a:r>
          </a:p>
          <a:p>
            <a:pPr marL="342900" indent="-342900">
              <a:buAutoNum type="arabicPeriod"/>
            </a:pPr>
            <a:r>
              <a:rPr lang="es-AR" dirty="0"/>
              <a:t>Marque o resalte todas las partículas que sean afijos (prefijos o sufijos) que le ayudarán a determinar el sentido de la palabra, y su función (verbo, </a:t>
            </a:r>
            <a:r>
              <a:rPr lang="es-AR" dirty="0" err="1"/>
              <a:t>adj,sust</a:t>
            </a:r>
            <a:r>
              <a:rPr lang="es-AR" dirty="0"/>
              <a:t>, </a:t>
            </a:r>
            <a:r>
              <a:rPr lang="es-AR" dirty="0" err="1"/>
              <a:t>etc</a:t>
            </a:r>
            <a:r>
              <a:rPr lang="es-AR" dirty="0"/>
              <a:t>)</a:t>
            </a:r>
          </a:p>
          <a:p>
            <a:pPr marL="342900" indent="-342900">
              <a:buAutoNum type="arabicPeriod"/>
            </a:pPr>
            <a:r>
              <a:rPr lang="es-AR" dirty="0"/>
              <a:t>Realice la </a:t>
            </a:r>
            <a:r>
              <a:rPr lang="es-AR" i="1" dirty="0"/>
              <a:t>búsqueda del tesoro </a:t>
            </a:r>
            <a:r>
              <a:rPr lang="es-AR" dirty="0"/>
              <a:t>de la página siguiente.</a:t>
            </a:r>
          </a:p>
          <a:p>
            <a:pPr marL="342900" indent="-342900">
              <a:buAutoNum type="arabicPeriod"/>
            </a:pPr>
            <a:r>
              <a:rPr lang="es-AR" dirty="0"/>
              <a:t>Finalmente proporcione una traducción del texto.</a:t>
            </a:r>
          </a:p>
        </p:txBody>
      </p:sp>
    </p:spTree>
    <p:extLst>
      <p:ext uri="{BB962C8B-B14F-4D97-AF65-F5344CB8AC3E}">
        <p14:creationId xmlns:p14="http://schemas.microsoft.com/office/powerpoint/2010/main" val="4128874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Reduc</a:t>
            </a:r>
            <a:r>
              <a:rPr lang="en-US" b="1" dirty="0">
                <a:solidFill>
                  <a:srgbClr val="FF0000"/>
                </a:solidFill>
                <a:effectLst>
                  <a:outerShdw blurRad="38100" dist="38100" dir="2700000" algn="tl">
                    <a:srgbClr val="000000">
                      <a:alpha val="43137"/>
                    </a:srgbClr>
                  </a:outerShdw>
                </a:effectLst>
              </a:rPr>
              <a:t>ing</a:t>
            </a:r>
            <a:r>
              <a:rPr lang="en-US" b="1" dirty="0">
                <a:effectLst>
                  <a:outerShdw blurRad="38100" dist="38100" dir="2700000" algn="tl">
                    <a:srgbClr val="000000">
                      <a:alpha val="43137"/>
                    </a:srgbClr>
                  </a:outerShdw>
                </a:effectLst>
              </a:rPr>
              <a:t> Wear in Abrasive Conditions</a:t>
            </a:r>
            <a:endParaRPr lang="es-AR"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ln w="76200">
            <a:solidFill>
              <a:srgbClr val="FFC000"/>
            </a:solidFill>
          </a:ln>
        </p:spPr>
        <p:txBody>
          <a:bodyPr>
            <a:normAutofit/>
          </a:bodyPr>
          <a:lstStyle/>
          <a:p>
            <a:pPr marL="0" indent="0">
              <a:buNone/>
            </a:pPr>
            <a:r>
              <a:rPr lang="en-US" dirty="0"/>
              <a:t>Abra</a:t>
            </a:r>
            <a:r>
              <a:rPr lang="en-US" u="sng" dirty="0">
                <a:solidFill>
                  <a:srgbClr val="00B050"/>
                </a:solidFill>
                <a:effectLst>
                  <a:outerShdw blurRad="38100" dist="38100" dir="2700000" algn="tl">
                    <a:srgbClr val="000000">
                      <a:alpha val="43137"/>
                    </a:srgbClr>
                  </a:outerShdw>
                </a:effectLst>
              </a:rPr>
              <a:t>sion</a:t>
            </a:r>
            <a:r>
              <a:rPr lang="en-US" dirty="0"/>
              <a:t> is the remov</a:t>
            </a:r>
            <a:r>
              <a:rPr lang="en-US" u="sng" dirty="0"/>
              <a:t>al </a:t>
            </a:r>
            <a:r>
              <a:rPr lang="en-US" dirty="0"/>
              <a:t>of materi</a:t>
            </a:r>
            <a:r>
              <a:rPr lang="en-US" u="sng" dirty="0"/>
              <a:t>al </a:t>
            </a:r>
            <a:r>
              <a:rPr lang="en-US" dirty="0"/>
              <a:t>from a surface by the </a:t>
            </a:r>
            <a:r>
              <a:rPr lang="en-US" dirty="0">
                <a:solidFill>
                  <a:srgbClr val="0070C0"/>
                </a:solidFill>
                <a:effectLst>
                  <a:outerShdw blurRad="38100" dist="38100" dir="2700000" algn="tl">
                    <a:srgbClr val="000000">
                      <a:alpha val="43137"/>
                    </a:srgbClr>
                  </a:outerShdw>
                </a:effectLst>
              </a:rPr>
              <a:t>move</a:t>
            </a:r>
            <a:r>
              <a:rPr lang="en-US" u="sng" dirty="0">
                <a:solidFill>
                  <a:srgbClr val="0070C0"/>
                </a:solidFill>
                <a:effectLst>
                  <a:outerShdw blurRad="38100" dist="38100" dir="2700000" algn="tl">
                    <a:srgbClr val="000000">
                      <a:alpha val="43137"/>
                    </a:srgbClr>
                  </a:outerShdw>
                </a:effectLst>
              </a:rPr>
              <a:t>ment</a:t>
            </a:r>
            <a:r>
              <a:rPr lang="en-US" dirty="0"/>
              <a:t> of material across its surface. The factors affect</a:t>
            </a:r>
            <a:r>
              <a:rPr lang="en-US" dirty="0">
                <a:solidFill>
                  <a:srgbClr val="FF0000"/>
                </a:solidFill>
              </a:rPr>
              <a:t>ing</a:t>
            </a:r>
            <a:r>
              <a:rPr lang="en-US" dirty="0"/>
              <a:t> abras</a:t>
            </a:r>
            <a:r>
              <a:rPr lang="en-US" dirty="0">
                <a:solidFill>
                  <a:srgbClr val="00B050"/>
                </a:solidFill>
                <a:effectLst>
                  <a:outerShdw blurRad="38100" dist="38100" dir="2700000" algn="tl">
                    <a:srgbClr val="000000">
                      <a:alpha val="43137"/>
                    </a:srgbClr>
                  </a:outerShdw>
                </a:effectLst>
              </a:rPr>
              <a:t>ive</a:t>
            </a:r>
            <a:r>
              <a:rPr lang="en-US" dirty="0"/>
              <a:t> wear are the surface proper</a:t>
            </a:r>
            <a:r>
              <a:rPr lang="en-US" dirty="0">
                <a:solidFill>
                  <a:schemeClr val="accent2">
                    <a:lumMod val="75000"/>
                  </a:schemeClr>
                </a:solidFill>
                <a:effectLst>
                  <a:outerShdw blurRad="38100" dist="38100" dir="2700000" algn="tl">
                    <a:srgbClr val="000000">
                      <a:alpha val="43137"/>
                    </a:srgbClr>
                  </a:outerShdw>
                </a:effectLst>
              </a:rPr>
              <a:t>ties</a:t>
            </a:r>
            <a:r>
              <a:rPr lang="en-US" dirty="0"/>
              <a:t> of the item be</a:t>
            </a:r>
            <a:r>
              <a:rPr lang="en-US" dirty="0">
                <a:solidFill>
                  <a:srgbClr val="FF0000"/>
                </a:solidFill>
              </a:rPr>
              <a:t>ing</a:t>
            </a:r>
            <a:r>
              <a:rPr lang="en-US" dirty="0"/>
              <a:t> worn away, the abras</a:t>
            </a:r>
            <a:r>
              <a:rPr lang="en-US" dirty="0">
                <a:solidFill>
                  <a:srgbClr val="00B050"/>
                </a:solidFill>
                <a:effectLst>
                  <a:outerShdw blurRad="38100" dist="38100" dir="2700000" algn="tl">
                    <a:srgbClr val="000000">
                      <a:alpha val="43137"/>
                    </a:srgbClr>
                  </a:outerShdw>
                </a:effectLst>
              </a:rPr>
              <a:t>ive</a:t>
            </a:r>
            <a:r>
              <a:rPr lang="en-US" dirty="0"/>
              <a:t> proper</a:t>
            </a:r>
            <a:r>
              <a:rPr lang="en-US" dirty="0">
                <a:solidFill>
                  <a:schemeClr val="accent6">
                    <a:lumMod val="75000"/>
                  </a:schemeClr>
                </a:solidFill>
                <a:effectLst>
                  <a:outerShdw blurRad="38100" dist="38100" dir="2700000" algn="tl">
                    <a:srgbClr val="000000">
                      <a:alpha val="43137"/>
                    </a:srgbClr>
                  </a:outerShdw>
                </a:effectLst>
              </a:rPr>
              <a:t>ties</a:t>
            </a:r>
            <a:r>
              <a:rPr lang="en-US" dirty="0"/>
              <a:t> of the material </a:t>
            </a:r>
            <a:r>
              <a:rPr lang="en-US" dirty="0">
                <a:solidFill>
                  <a:srgbClr val="0070C0"/>
                </a:solidFill>
                <a:effectLst>
                  <a:outerShdw blurRad="38100" dist="38100" dir="2700000" algn="tl">
                    <a:srgbClr val="000000">
                      <a:alpha val="43137"/>
                    </a:srgbClr>
                  </a:outerShdw>
                </a:effectLst>
              </a:rPr>
              <a:t>mov</a:t>
            </a:r>
            <a:r>
              <a:rPr lang="en-US" dirty="0">
                <a:solidFill>
                  <a:srgbClr val="FF0000"/>
                </a:solidFill>
                <a:effectLst>
                  <a:outerShdw blurRad="38100" dist="38100" dir="2700000" algn="tl">
                    <a:srgbClr val="000000">
                      <a:alpha val="43137"/>
                    </a:srgbClr>
                  </a:outerShdw>
                </a:effectLst>
              </a:rPr>
              <a:t>ing</a:t>
            </a:r>
            <a:r>
              <a:rPr lang="en-US" dirty="0"/>
              <a:t> across the surface and the characteristics of </a:t>
            </a:r>
            <a:r>
              <a:rPr lang="en-US" dirty="0">
                <a:solidFill>
                  <a:srgbClr val="0070C0"/>
                </a:solidFill>
                <a:effectLst>
                  <a:outerShdw blurRad="38100" dist="38100" dir="2700000" algn="tl">
                    <a:srgbClr val="000000">
                      <a:alpha val="43137"/>
                    </a:srgbClr>
                  </a:outerShdw>
                </a:effectLst>
              </a:rPr>
              <a:t>motion</a:t>
            </a:r>
            <a:r>
              <a:rPr lang="en-US" dirty="0"/>
              <a:t>. Where abras</a:t>
            </a:r>
            <a:r>
              <a:rPr lang="en-US" dirty="0">
                <a:solidFill>
                  <a:srgbClr val="00B050"/>
                </a:solidFill>
                <a:effectLst>
                  <a:outerShdw blurRad="38100" dist="38100" dir="2700000" algn="tl">
                    <a:srgbClr val="000000">
                      <a:alpha val="43137"/>
                    </a:srgbClr>
                  </a:outerShdw>
                </a:effectLst>
              </a:rPr>
              <a:t>ive</a:t>
            </a:r>
            <a:r>
              <a:rPr lang="en-US" dirty="0"/>
              <a:t> wear is a problem, </a:t>
            </a:r>
            <a:r>
              <a:rPr lang="en-US" dirty="0">
                <a:effectLst>
                  <a:outerShdw blurRad="38100" dist="38100" dir="2700000" algn="tl">
                    <a:srgbClr val="000000">
                      <a:alpha val="43137"/>
                    </a:srgbClr>
                  </a:outerShdw>
                </a:effectLst>
              </a:rPr>
              <a:t>it becomes necessary to understand</a:t>
            </a:r>
            <a:r>
              <a:rPr lang="en-US" dirty="0"/>
              <a:t> the mechanism of attrition.</a:t>
            </a:r>
            <a:endParaRPr lang="es-AR" dirty="0"/>
          </a:p>
        </p:txBody>
      </p:sp>
    </p:spTree>
    <p:extLst>
      <p:ext uri="{BB962C8B-B14F-4D97-AF65-F5344CB8AC3E}">
        <p14:creationId xmlns:p14="http://schemas.microsoft.com/office/powerpoint/2010/main" val="1110422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55183"/>
            <a:ext cx="8229600" cy="1143000"/>
          </a:xfrm>
        </p:spPr>
        <p:txBody>
          <a:bodyPr/>
          <a:lstStyle/>
          <a:p>
            <a:r>
              <a:rPr lang="es-AR" dirty="0">
                <a:effectLst>
                  <a:outerShdw blurRad="38100" dist="38100" dir="2700000" algn="tl">
                    <a:srgbClr val="000000">
                      <a:alpha val="43137"/>
                    </a:srgbClr>
                  </a:outerShdw>
                </a:effectLst>
              </a:rPr>
              <a:t>TREASURE HUNT</a:t>
            </a:r>
          </a:p>
        </p:txBody>
      </p:sp>
      <p:sp>
        <p:nvSpPr>
          <p:cNvPr id="3" name="2 Marcador de contenido"/>
          <p:cNvSpPr>
            <a:spLocks noGrp="1"/>
          </p:cNvSpPr>
          <p:nvPr>
            <p:ph idx="1"/>
          </p:nvPr>
        </p:nvSpPr>
        <p:spPr>
          <a:xfrm>
            <a:off x="1703513" y="1815271"/>
            <a:ext cx="8784975" cy="3542861"/>
          </a:xfrm>
        </p:spPr>
        <p:txBody>
          <a:bodyPr>
            <a:normAutofit fontScale="25000" lnSpcReduction="20000"/>
          </a:bodyPr>
          <a:lstStyle/>
          <a:p>
            <a:pPr marL="514350" indent="-514350">
              <a:lnSpc>
                <a:spcPts val="4700"/>
              </a:lnSpc>
              <a:buAutoNum type="arabicPeriod"/>
            </a:pPr>
            <a:r>
              <a:rPr lang="es-AR" sz="3600" dirty="0" err="1"/>
              <a:t>Find</a:t>
            </a:r>
            <a:r>
              <a:rPr lang="es-AR" sz="3600" dirty="0"/>
              <a:t> 2 </a:t>
            </a:r>
            <a:r>
              <a:rPr lang="es-AR" sz="3600" dirty="0" err="1"/>
              <a:t>different</a:t>
            </a:r>
            <a:r>
              <a:rPr lang="es-AR" sz="3600" dirty="0"/>
              <a:t> uses of </a:t>
            </a:r>
            <a:r>
              <a:rPr lang="es-AR" sz="3600" dirty="0" err="1">
                <a:effectLst>
                  <a:outerShdw blurRad="38100" dist="38100" dir="2700000" algn="tl">
                    <a:srgbClr val="000000">
                      <a:alpha val="43137"/>
                    </a:srgbClr>
                  </a:outerShdw>
                </a:effectLst>
              </a:rPr>
              <a:t>ing</a:t>
            </a:r>
            <a:r>
              <a:rPr lang="es-AR" sz="3600" dirty="0"/>
              <a:t> and </a:t>
            </a:r>
            <a:r>
              <a:rPr lang="es-AR" sz="3600" dirty="0" err="1"/>
              <a:t>explain</a:t>
            </a:r>
            <a:r>
              <a:rPr lang="es-AR" sz="3600" dirty="0"/>
              <a:t> </a:t>
            </a:r>
            <a:r>
              <a:rPr lang="es-AR" sz="3600" dirty="0" err="1"/>
              <a:t>them</a:t>
            </a:r>
            <a:r>
              <a:rPr lang="es-AR" sz="3600" dirty="0"/>
              <a:t>.</a:t>
            </a:r>
          </a:p>
          <a:p>
            <a:pPr marL="514350" indent="-514350">
              <a:lnSpc>
                <a:spcPts val="4700"/>
              </a:lnSpc>
              <a:buAutoNum type="arabicPeriod"/>
            </a:pPr>
            <a:r>
              <a:rPr lang="es-AR" sz="3600" dirty="0" err="1"/>
              <a:t>Find</a:t>
            </a:r>
            <a:r>
              <a:rPr lang="es-AR" sz="3600" dirty="0"/>
              <a:t> 2 </a:t>
            </a:r>
            <a:r>
              <a:rPr lang="es-AR" sz="3600" dirty="0" err="1"/>
              <a:t>nouns</a:t>
            </a:r>
            <a:r>
              <a:rPr lang="es-AR" sz="3600" dirty="0"/>
              <a:t> </a:t>
            </a:r>
            <a:r>
              <a:rPr lang="es-AR" sz="3600" dirty="0" err="1"/>
              <a:t>ending</a:t>
            </a:r>
            <a:r>
              <a:rPr lang="es-AR" sz="3600" dirty="0"/>
              <a:t> in </a:t>
            </a:r>
            <a:r>
              <a:rPr lang="es-AR" sz="3600" dirty="0">
                <a:effectLst>
                  <a:outerShdw blurRad="38100" dist="38100" dir="2700000" algn="tl">
                    <a:srgbClr val="000000">
                      <a:alpha val="43137"/>
                    </a:srgbClr>
                  </a:outerShdw>
                </a:effectLst>
              </a:rPr>
              <a:t>–al </a:t>
            </a:r>
            <a:r>
              <a:rPr lang="es-AR" sz="3600" dirty="0"/>
              <a:t>and </a:t>
            </a:r>
            <a:r>
              <a:rPr lang="es-AR" sz="3600" dirty="0" err="1"/>
              <a:t>translate</a:t>
            </a:r>
            <a:r>
              <a:rPr lang="es-AR" sz="3600" dirty="0"/>
              <a:t> </a:t>
            </a:r>
            <a:r>
              <a:rPr lang="es-AR" sz="3600" dirty="0" err="1"/>
              <a:t>them</a:t>
            </a:r>
            <a:r>
              <a:rPr lang="es-AR" sz="3600" dirty="0"/>
              <a:t>.</a:t>
            </a:r>
          </a:p>
          <a:p>
            <a:pPr marL="514350" indent="-514350">
              <a:lnSpc>
                <a:spcPts val="4700"/>
              </a:lnSpc>
              <a:buAutoNum type="arabicPeriod"/>
            </a:pPr>
            <a:r>
              <a:rPr lang="es-AR" sz="3600" dirty="0" err="1"/>
              <a:t>Find</a:t>
            </a:r>
            <a:r>
              <a:rPr lang="es-AR" sz="3600" dirty="0"/>
              <a:t> </a:t>
            </a:r>
            <a:r>
              <a:rPr lang="es-AR" sz="3600" dirty="0" err="1"/>
              <a:t>an</a:t>
            </a:r>
            <a:r>
              <a:rPr lang="es-AR" sz="3600" dirty="0"/>
              <a:t> irregular plural. </a:t>
            </a:r>
            <a:r>
              <a:rPr lang="es-AR" sz="3600" dirty="0" err="1"/>
              <a:t>Why</a:t>
            </a:r>
            <a:r>
              <a:rPr lang="es-AR" sz="3600" dirty="0"/>
              <a:t> </a:t>
            </a:r>
            <a:r>
              <a:rPr lang="es-AR" sz="3600" dirty="0" err="1"/>
              <a:t>is</a:t>
            </a:r>
            <a:r>
              <a:rPr lang="es-AR" sz="3600" dirty="0"/>
              <a:t> </a:t>
            </a:r>
            <a:r>
              <a:rPr lang="es-AR" sz="3600" dirty="0" err="1"/>
              <a:t>it</a:t>
            </a:r>
            <a:r>
              <a:rPr lang="es-AR" sz="3600" dirty="0"/>
              <a:t> irregular?</a:t>
            </a:r>
          </a:p>
          <a:p>
            <a:pPr marL="514350" indent="-514350">
              <a:lnSpc>
                <a:spcPts val="4700"/>
              </a:lnSpc>
              <a:buAutoNum type="arabicPeriod"/>
            </a:pPr>
            <a:r>
              <a:rPr lang="es-AR" sz="3600" dirty="0" err="1"/>
              <a:t>Find</a:t>
            </a:r>
            <a:r>
              <a:rPr lang="es-AR" sz="3600" dirty="0"/>
              <a:t> 1 use of </a:t>
            </a:r>
            <a:r>
              <a:rPr lang="es-AR" sz="3600" dirty="0" err="1"/>
              <a:t>infinitive</a:t>
            </a:r>
            <a:r>
              <a:rPr lang="es-AR" sz="3600" dirty="0"/>
              <a:t> </a:t>
            </a:r>
            <a:r>
              <a:rPr lang="es-AR" sz="3600" dirty="0" err="1"/>
              <a:t>with</a:t>
            </a:r>
            <a:r>
              <a:rPr lang="es-AR" sz="3600" dirty="0"/>
              <a:t> </a:t>
            </a:r>
            <a:r>
              <a:rPr lang="es-AR" sz="3600" dirty="0" err="1">
                <a:effectLst>
                  <a:outerShdw blurRad="38100" dist="38100" dir="2700000" algn="tl">
                    <a:srgbClr val="000000">
                      <a:alpha val="43137"/>
                    </a:srgbClr>
                  </a:outerShdw>
                </a:effectLst>
              </a:rPr>
              <a:t>to</a:t>
            </a:r>
            <a:r>
              <a:rPr lang="es-AR" sz="3600" dirty="0"/>
              <a:t>. </a:t>
            </a:r>
            <a:r>
              <a:rPr lang="es-AR" sz="3600" dirty="0" err="1"/>
              <a:t>Translate</a:t>
            </a:r>
            <a:r>
              <a:rPr lang="es-AR" sz="3600" dirty="0"/>
              <a:t> </a:t>
            </a:r>
            <a:r>
              <a:rPr lang="es-AR" sz="3600" dirty="0" err="1"/>
              <a:t>it</a:t>
            </a:r>
            <a:r>
              <a:rPr lang="es-AR" sz="3600" dirty="0"/>
              <a:t>.</a:t>
            </a:r>
          </a:p>
          <a:p>
            <a:pPr marL="514350" indent="-514350">
              <a:lnSpc>
                <a:spcPts val="4700"/>
              </a:lnSpc>
              <a:buAutoNum type="arabicPeriod"/>
            </a:pPr>
            <a:r>
              <a:rPr lang="es-AR" sz="3600" dirty="0" err="1"/>
              <a:t>Find</a:t>
            </a:r>
            <a:r>
              <a:rPr lang="es-AR" sz="3600" dirty="0"/>
              <a:t> </a:t>
            </a:r>
            <a:r>
              <a:rPr lang="es-AR" sz="3600" dirty="0" err="1"/>
              <a:t>two</a:t>
            </a:r>
            <a:r>
              <a:rPr lang="es-AR" sz="3600" dirty="0"/>
              <a:t> </a:t>
            </a:r>
            <a:r>
              <a:rPr lang="es-AR" sz="3600" dirty="0" err="1"/>
              <a:t>word</a:t>
            </a:r>
            <a:r>
              <a:rPr lang="es-AR" sz="3600" dirty="0"/>
              <a:t> </a:t>
            </a:r>
            <a:r>
              <a:rPr lang="es-AR" sz="3600" dirty="0" err="1"/>
              <a:t>families</a:t>
            </a:r>
            <a:r>
              <a:rPr lang="es-AR" sz="3600" dirty="0"/>
              <a:t> (of </a:t>
            </a:r>
            <a:r>
              <a:rPr lang="es-AR" sz="3600" dirty="0" err="1"/>
              <a:t>two</a:t>
            </a:r>
            <a:r>
              <a:rPr lang="es-AR" sz="3600" dirty="0"/>
              <a:t> </a:t>
            </a:r>
            <a:r>
              <a:rPr lang="es-AR" sz="3600" dirty="0" err="1"/>
              <a:t>or</a:t>
            </a:r>
            <a:r>
              <a:rPr lang="es-AR" sz="3600" dirty="0"/>
              <a:t> </a:t>
            </a:r>
            <a:r>
              <a:rPr lang="es-AR" sz="3600" dirty="0" err="1"/>
              <a:t>three</a:t>
            </a:r>
            <a:r>
              <a:rPr lang="es-AR" sz="3600" dirty="0"/>
              <a:t> </a:t>
            </a:r>
            <a:r>
              <a:rPr lang="es-AR" sz="3600" dirty="0" err="1"/>
              <a:t>words</a:t>
            </a:r>
            <a:r>
              <a:rPr lang="es-AR" sz="36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015" y="0"/>
            <a:ext cx="2343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id="{02AAB5FA-4B4A-4D95-84C1-CE975EAAFF2F}"/>
              </a:ext>
            </a:extLst>
          </p:cNvPr>
          <p:cNvSpPr txBox="1"/>
          <p:nvPr/>
        </p:nvSpPr>
        <p:spPr>
          <a:xfrm>
            <a:off x="1703513" y="5764518"/>
            <a:ext cx="8475357" cy="1200329"/>
          </a:xfrm>
          <a:prstGeom prst="rect">
            <a:avLst/>
          </a:prstGeom>
          <a:noFill/>
        </p:spPr>
        <p:txBody>
          <a:bodyPr wrap="square" rtlCol="0">
            <a:spAutoFit/>
          </a:bodyPr>
          <a:lstStyle/>
          <a:p>
            <a:r>
              <a:rPr lang="es-AR" dirty="0"/>
              <a:t>1. </a:t>
            </a:r>
            <a:r>
              <a:rPr lang="es-AR" dirty="0" err="1"/>
              <a:t>Reducing</a:t>
            </a:r>
            <a:r>
              <a:rPr lang="es-AR" dirty="0"/>
              <a:t>: Cómo reducir (-</a:t>
            </a:r>
            <a:r>
              <a:rPr lang="es-AR" dirty="0" err="1"/>
              <a:t>ing</a:t>
            </a:r>
            <a:r>
              <a:rPr lang="es-AR" dirty="0"/>
              <a:t> en títulos) </a:t>
            </a:r>
            <a:r>
              <a:rPr lang="es-AR" dirty="0" err="1"/>
              <a:t>affecting</a:t>
            </a:r>
            <a:r>
              <a:rPr lang="es-AR" dirty="0"/>
              <a:t>: que afectan (</a:t>
            </a:r>
            <a:r>
              <a:rPr lang="es-AR" dirty="0" err="1"/>
              <a:t>posmodificación</a:t>
            </a:r>
            <a:r>
              <a:rPr lang="es-AR" dirty="0"/>
              <a:t> )</a:t>
            </a:r>
          </a:p>
          <a:p>
            <a:r>
              <a:rPr lang="es-AR" dirty="0"/>
              <a:t>2.Removal: Sacado, quitado Material: material; / 3. </a:t>
            </a:r>
            <a:r>
              <a:rPr lang="es-AR" dirty="0" err="1"/>
              <a:t>Property</a:t>
            </a:r>
            <a:r>
              <a:rPr lang="es-AR" dirty="0"/>
              <a:t>/</a:t>
            </a:r>
            <a:r>
              <a:rPr lang="es-AR" dirty="0" err="1"/>
              <a:t>properties</a:t>
            </a:r>
            <a:r>
              <a:rPr lang="es-AR" dirty="0"/>
              <a:t>/ 4. </a:t>
            </a:r>
            <a:r>
              <a:rPr lang="es-AR" dirty="0" err="1"/>
              <a:t>It</a:t>
            </a:r>
            <a:r>
              <a:rPr lang="es-AR" dirty="0"/>
              <a:t> </a:t>
            </a:r>
            <a:r>
              <a:rPr lang="es-AR" dirty="0" err="1"/>
              <a:t>becomes</a:t>
            </a:r>
            <a:r>
              <a:rPr lang="es-AR" dirty="0"/>
              <a:t> </a:t>
            </a:r>
            <a:r>
              <a:rPr lang="es-AR" dirty="0" err="1"/>
              <a:t>necessary</a:t>
            </a:r>
            <a:r>
              <a:rPr lang="es-AR" dirty="0"/>
              <a:t> </a:t>
            </a:r>
            <a:r>
              <a:rPr lang="es-AR" dirty="0" err="1"/>
              <a:t>to</a:t>
            </a:r>
            <a:r>
              <a:rPr lang="es-AR" dirty="0"/>
              <a:t> </a:t>
            </a:r>
            <a:r>
              <a:rPr lang="es-AR" dirty="0" err="1"/>
              <a:t>understand</a:t>
            </a:r>
            <a:r>
              <a:rPr lang="es-AR" dirty="0"/>
              <a:t>: Se vuelve necesario comprender…/5. </a:t>
            </a:r>
            <a:r>
              <a:rPr lang="es-AR" dirty="0" err="1"/>
              <a:t>Abrasive</a:t>
            </a:r>
            <a:r>
              <a:rPr lang="es-AR" dirty="0"/>
              <a:t>, </a:t>
            </a:r>
            <a:r>
              <a:rPr lang="es-AR" dirty="0" err="1"/>
              <a:t>Abrasion</a:t>
            </a:r>
            <a:r>
              <a:rPr lang="es-AR" dirty="0"/>
              <a:t>, </a:t>
            </a:r>
            <a:r>
              <a:rPr lang="es-AR" dirty="0" err="1"/>
              <a:t>Movement</a:t>
            </a:r>
            <a:r>
              <a:rPr lang="es-AR" dirty="0"/>
              <a:t> , movimiento, desplazamiento, </a:t>
            </a:r>
            <a:r>
              <a:rPr lang="es-AR" dirty="0" err="1"/>
              <a:t>moving</a:t>
            </a:r>
            <a:r>
              <a:rPr lang="es-AR" dirty="0"/>
              <a:t> que se mueve, </a:t>
            </a:r>
            <a:r>
              <a:rPr lang="es-AR" dirty="0" err="1"/>
              <a:t>motion</a:t>
            </a:r>
            <a:r>
              <a:rPr lang="es-AR" dirty="0"/>
              <a:t>: movimiento</a:t>
            </a:r>
          </a:p>
        </p:txBody>
      </p:sp>
    </p:spTree>
    <p:extLst>
      <p:ext uri="{BB962C8B-B14F-4D97-AF65-F5344CB8AC3E}">
        <p14:creationId xmlns:p14="http://schemas.microsoft.com/office/powerpoint/2010/main" val="548102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853DF-B180-45A7-9701-B9D1ED021031}"/>
              </a:ext>
            </a:extLst>
          </p:cNvPr>
          <p:cNvSpPr>
            <a:spLocks noGrp="1"/>
          </p:cNvSpPr>
          <p:nvPr>
            <p:ph type="title"/>
          </p:nvPr>
        </p:nvSpPr>
        <p:spPr>
          <a:xfrm>
            <a:off x="1981200" y="274638"/>
            <a:ext cx="8229600" cy="1143000"/>
          </a:xfrm>
        </p:spPr>
        <p:txBody>
          <a:bodyPr>
            <a:normAutofit fontScale="90000"/>
          </a:bodyPr>
          <a:lstStyle/>
          <a:p>
            <a:r>
              <a:rPr lang="es-AR" b="1" i="1" dirty="0">
                <a:effectLst>
                  <a:outerShdw blurRad="38100" dist="38100" dir="2700000" algn="tl">
                    <a:srgbClr val="000000">
                      <a:alpha val="43137"/>
                    </a:srgbClr>
                  </a:outerShdw>
                </a:effectLst>
              </a:rPr>
              <a:t/>
            </a:r>
            <a:br>
              <a:rPr lang="es-AR" b="1" i="1" dirty="0">
                <a:effectLst>
                  <a:outerShdw blurRad="38100" dist="38100" dir="2700000" algn="tl">
                    <a:srgbClr val="000000">
                      <a:alpha val="43137"/>
                    </a:srgbClr>
                  </a:outerShdw>
                </a:effectLst>
              </a:rPr>
            </a:br>
            <a:r>
              <a:rPr lang="es-AR" sz="4000" b="1" i="1" dirty="0">
                <a:effectLst>
                  <a:outerShdw blurRad="38100" dist="38100" dir="2700000" algn="tl">
                    <a:srgbClr val="000000">
                      <a:alpha val="43137"/>
                    </a:srgbClr>
                  </a:outerShdw>
                </a:effectLst>
              </a:rPr>
              <a:t>Cómo reducir el desgaste en condiciones abrasivas. ( O Reducción del desgaste …)</a:t>
            </a:r>
            <a:r>
              <a:rPr lang="es-AR" sz="2700" b="1" i="1" dirty="0">
                <a:effectLst>
                  <a:outerShdw blurRad="38100" dist="38100" dir="2700000" algn="tl">
                    <a:srgbClr val="000000">
                      <a:alpha val="43137"/>
                    </a:srgbClr>
                  </a:outerShdw>
                </a:effectLst>
              </a:rPr>
              <a:t/>
            </a:r>
            <a:br>
              <a:rPr lang="es-AR" sz="2700" b="1" i="1" dirty="0">
                <a:effectLst>
                  <a:outerShdw blurRad="38100" dist="38100" dir="2700000" algn="tl">
                    <a:srgbClr val="000000">
                      <a:alpha val="43137"/>
                    </a:srgbClr>
                  </a:outerShdw>
                </a:effectLst>
              </a:rPr>
            </a:br>
            <a:endParaRPr lang="es-AR" sz="2700" b="1" i="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B187448E-8DA6-48E9-99B8-5B31E360CA5E}"/>
              </a:ext>
            </a:extLst>
          </p:cNvPr>
          <p:cNvSpPr>
            <a:spLocks noGrp="1"/>
          </p:cNvSpPr>
          <p:nvPr>
            <p:ph idx="1"/>
          </p:nvPr>
        </p:nvSpPr>
        <p:spPr>
          <a:xfrm>
            <a:off x="1981200" y="1628800"/>
            <a:ext cx="8229600" cy="4824536"/>
          </a:xfrm>
          <a:ln>
            <a:solidFill>
              <a:srgbClr val="FF0000"/>
            </a:solidFill>
          </a:ln>
        </p:spPr>
        <p:txBody>
          <a:bodyPr>
            <a:normAutofit/>
          </a:bodyPr>
          <a:lstStyle/>
          <a:p>
            <a:r>
              <a:rPr lang="es-AR" dirty="0"/>
              <a:t>La abrasión es la remoción de material de una superficie por el movimiento de material a través de su superficie. Los factores que afectan al desgaste abrasivo son las propiedades de la superficie del elemento que se está desgastando, las propiedades abrasivas del material que se mueve a través de la superficie y las características del movimiento. Cuando el desgaste abrasivo es un problema, se vuelve necesario comprender el mecanismo de desgaste (erosión, atrición).</a:t>
            </a:r>
          </a:p>
        </p:txBody>
      </p:sp>
    </p:spTree>
    <p:extLst>
      <p:ext uri="{BB962C8B-B14F-4D97-AF65-F5344CB8AC3E}">
        <p14:creationId xmlns:p14="http://schemas.microsoft.com/office/powerpoint/2010/main" val="304448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u="sng" dirty="0"/>
              <a:t>Verbos</a:t>
            </a:r>
            <a:r>
              <a:rPr lang="es-AR" dirty="0"/>
              <a:t>: </a:t>
            </a:r>
            <a:r>
              <a:rPr lang="es-MX" b="1" dirty="0"/>
              <a:t>(-</a:t>
            </a:r>
            <a:r>
              <a:rPr lang="es-MX" b="1" dirty="0" err="1"/>
              <a:t>ize</a:t>
            </a:r>
            <a:r>
              <a:rPr lang="es-MX" b="1" dirty="0"/>
              <a:t>/-</a:t>
            </a:r>
            <a:r>
              <a:rPr lang="es-MX" b="1" dirty="0" err="1"/>
              <a:t>ise</a:t>
            </a:r>
            <a:r>
              <a:rPr lang="es-MX" b="1" dirty="0"/>
              <a:t>, -</a:t>
            </a:r>
            <a:r>
              <a:rPr lang="es-MX" b="1" dirty="0" err="1"/>
              <a:t>ify</a:t>
            </a:r>
            <a:r>
              <a:rPr lang="es-MX" b="1" dirty="0"/>
              <a:t>, -en)</a:t>
            </a:r>
            <a:endParaRPr lang="es-AR" dirty="0"/>
          </a:p>
        </p:txBody>
      </p:sp>
      <p:sp>
        <p:nvSpPr>
          <p:cNvPr id="3" name="2 Marcador de contenido"/>
          <p:cNvSpPr>
            <a:spLocks noGrp="1"/>
          </p:cNvSpPr>
          <p:nvPr>
            <p:ph idx="1"/>
          </p:nvPr>
        </p:nvSpPr>
        <p:spPr>
          <a:xfrm>
            <a:off x="1981200" y="1556793"/>
            <a:ext cx="8229600" cy="4525963"/>
          </a:xfrm>
          <a:ln w="38100">
            <a:solidFill>
              <a:srgbClr val="FF0000"/>
            </a:solidFill>
          </a:ln>
        </p:spPr>
        <p:txBody>
          <a:bodyPr>
            <a:normAutofit/>
          </a:bodyPr>
          <a:lstStyle/>
          <a:p>
            <a:pPr algn="ctr">
              <a:buNone/>
            </a:pPr>
            <a:r>
              <a:rPr lang="es-MX" sz="6600" dirty="0" err="1"/>
              <a:t>modern</a:t>
            </a:r>
            <a:r>
              <a:rPr lang="es-MX" sz="6600" b="1" dirty="0" err="1">
                <a:solidFill>
                  <a:srgbClr val="FF0000"/>
                </a:solidFill>
              </a:rPr>
              <a:t>ize</a:t>
            </a:r>
            <a:r>
              <a:rPr lang="es-MX" sz="6600" b="1" dirty="0">
                <a:solidFill>
                  <a:srgbClr val="FF0000"/>
                </a:solidFill>
              </a:rPr>
              <a:t> </a:t>
            </a:r>
            <a:endParaRPr lang="es-AR" sz="6600" b="1" dirty="0">
              <a:solidFill>
                <a:srgbClr val="FF0000"/>
              </a:solidFill>
            </a:endParaRPr>
          </a:p>
          <a:p>
            <a:pPr algn="ctr">
              <a:buNone/>
            </a:pPr>
            <a:r>
              <a:rPr lang="es-MX" sz="6600" dirty="0" err="1"/>
              <a:t>pur</a:t>
            </a:r>
            <a:r>
              <a:rPr lang="es-MX" sz="6600" b="1" dirty="0" err="1">
                <a:solidFill>
                  <a:srgbClr val="FF0000"/>
                </a:solidFill>
              </a:rPr>
              <a:t>ify</a:t>
            </a:r>
            <a:endParaRPr lang="es-AR" sz="6600" b="1" dirty="0">
              <a:solidFill>
                <a:srgbClr val="FF0000"/>
              </a:solidFill>
            </a:endParaRPr>
          </a:p>
          <a:p>
            <a:pPr algn="ctr">
              <a:buNone/>
            </a:pPr>
            <a:r>
              <a:rPr lang="es-MX" sz="6600" dirty="0" err="1"/>
              <a:t>sharp</a:t>
            </a:r>
            <a:r>
              <a:rPr lang="es-MX" sz="6600" b="1" dirty="0" err="1">
                <a:solidFill>
                  <a:srgbClr val="FF0000"/>
                </a:solidFill>
              </a:rPr>
              <a:t>en</a:t>
            </a:r>
            <a:endParaRPr lang="es-AR" sz="6600" b="1" dirty="0">
              <a:solidFill>
                <a:srgbClr val="FF0000"/>
              </a:solidFill>
            </a:endParaRPr>
          </a:p>
        </p:txBody>
      </p:sp>
    </p:spTree>
    <p:extLst>
      <p:ext uri="{BB962C8B-B14F-4D97-AF65-F5344CB8AC3E}">
        <p14:creationId xmlns:p14="http://schemas.microsoft.com/office/powerpoint/2010/main" val="412387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6601484-B4DE-485F-A8F9-C0A7F14374D6}"/>
              </a:ext>
            </a:extLst>
          </p:cNvPr>
          <p:cNvPicPr>
            <a:picLocks noGrp="1" noChangeAspect="1"/>
          </p:cNvPicPr>
          <p:nvPr>
            <p:ph idx="1"/>
          </p:nvPr>
        </p:nvPicPr>
        <p:blipFill>
          <a:blip r:embed="rId2"/>
          <a:stretch>
            <a:fillRect/>
          </a:stretch>
        </p:blipFill>
        <p:spPr>
          <a:xfrm>
            <a:off x="770964" y="2048082"/>
            <a:ext cx="10650071" cy="1952270"/>
          </a:xfrm>
        </p:spPr>
      </p:pic>
    </p:spTree>
    <p:extLst>
      <p:ext uri="{BB962C8B-B14F-4D97-AF65-F5344CB8AC3E}">
        <p14:creationId xmlns:p14="http://schemas.microsoft.com/office/powerpoint/2010/main" val="44592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buFont typeface="+mj-lt"/>
              <a:buAutoNum type="arabicPeriod"/>
            </a:pPr>
            <a:r>
              <a:rPr lang="en-US" dirty="0"/>
              <a:t>They want to modern</a:t>
            </a:r>
            <a:r>
              <a:rPr lang="en-US" b="1" dirty="0">
                <a:solidFill>
                  <a:srgbClr val="FF0000"/>
                </a:solidFill>
              </a:rPr>
              <a:t>ize</a:t>
            </a:r>
            <a:r>
              <a:rPr lang="en-US" dirty="0"/>
              <a:t> the factory. </a:t>
            </a:r>
            <a:r>
              <a:rPr lang="en-US" i="1" dirty="0" err="1"/>
              <a:t>Quieren</a:t>
            </a:r>
            <a:r>
              <a:rPr lang="en-US" i="1" dirty="0"/>
              <a:t> modernizer la </a:t>
            </a:r>
            <a:r>
              <a:rPr lang="en-US" i="1" dirty="0" err="1"/>
              <a:t>fábrica</a:t>
            </a:r>
            <a:r>
              <a:rPr lang="en-US" i="1" dirty="0"/>
              <a:t>.</a:t>
            </a:r>
          </a:p>
          <a:p>
            <a:pPr marL="514350" indent="-514350">
              <a:buFont typeface="+mj-lt"/>
              <a:buAutoNum type="arabicPeriod"/>
            </a:pPr>
            <a:endParaRPr lang="es-AR" dirty="0"/>
          </a:p>
          <a:p>
            <a:pPr marL="514350" indent="-514350">
              <a:buFont typeface="+mj-lt"/>
              <a:buAutoNum type="arabicPeriod"/>
            </a:pPr>
            <a:r>
              <a:rPr lang="en-US" dirty="0"/>
              <a:t>Use these tablets to pur</a:t>
            </a:r>
            <a:r>
              <a:rPr lang="en-US" b="1" dirty="0">
                <a:solidFill>
                  <a:srgbClr val="FF0000"/>
                </a:solidFill>
              </a:rPr>
              <a:t>ify</a:t>
            </a:r>
            <a:r>
              <a:rPr lang="en-US" dirty="0"/>
              <a:t> the water. </a:t>
            </a:r>
            <a:r>
              <a:rPr lang="en-US" i="1" dirty="0" err="1"/>
              <a:t>Utilice</a:t>
            </a:r>
            <a:r>
              <a:rPr lang="en-US" i="1" dirty="0"/>
              <a:t> </a:t>
            </a:r>
            <a:r>
              <a:rPr lang="en-US" i="1" dirty="0" err="1"/>
              <a:t>estas</a:t>
            </a:r>
            <a:r>
              <a:rPr lang="en-US" i="1" dirty="0"/>
              <a:t> </a:t>
            </a:r>
            <a:r>
              <a:rPr lang="en-US" i="1" dirty="0" err="1"/>
              <a:t>tabletas</a:t>
            </a:r>
            <a:r>
              <a:rPr lang="en-US" i="1" dirty="0"/>
              <a:t> para </a:t>
            </a:r>
            <a:r>
              <a:rPr lang="en-US" i="1" dirty="0" err="1"/>
              <a:t>purificar</a:t>
            </a:r>
            <a:r>
              <a:rPr lang="en-US" i="1" dirty="0"/>
              <a:t> el </a:t>
            </a:r>
            <a:r>
              <a:rPr lang="en-US" i="1" dirty="0" err="1"/>
              <a:t>agua</a:t>
            </a:r>
            <a:r>
              <a:rPr lang="en-US" i="1" dirty="0"/>
              <a:t>.</a:t>
            </a:r>
            <a:endParaRPr lang="es-AR" i="1" dirty="0"/>
          </a:p>
          <a:p>
            <a:endParaRPr lang="es-AR" dirty="0"/>
          </a:p>
        </p:txBody>
      </p:sp>
    </p:spTree>
    <p:extLst>
      <p:ext uri="{BB962C8B-B14F-4D97-AF65-F5344CB8AC3E}">
        <p14:creationId xmlns:p14="http://schemas.microsoft.com/office/powerpoint/2010/main" val="49091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F15C3-1BAF-4FF9-A686-CD66FCFC7D20}"/>
              </a:ext>
            </a:extLst>
          </p:cNvPr>
          <p:cNvSpPr>
            <a:spLocks noGrp="1"/>
          </p:cNvSpPr>
          <p:nvPr>
            <p:ph type="title"/>
          </p:nvPr>
        </p:nvSpPr>
        <p:spPr/>
        <p:txBody>
          <a:bodyPr>
            <a:normAutofit/>
          </a:bodyPr>
          <a:lstStyle/>
          <a:p>
            <a:r>
              <a:rPr lang="es-AR" u="sng" dirty="0"/>
              <a:t>Verbos</a:t>
            </a:r>
            <a:r>
              <a:rPr lang="es-AR" dirty="0"/>
              <a:t>: </a:t>
            </a:r>
            <a:r>
              <a:rPr lang="es-MX" b="1" dirty="0"/>
              <a:t>(-</a:t>
            </a:r>
            <a:r>
              <a:rPr lang="es-MX" b="1" dirty="0" err="1"/>
              <a:t>ize</a:t>
            </a:r>
            <a:r>
              <a:rPr lang="es-MX" b="1" dirty="0"/>
              <a:t>/-</a:t>
            </a:r>
            <a:r>
              <a:rPr lang="es-MX" b="1" dirty="0" err="1"/>
              <a:t>ise</a:t>
            </a:r>
            <a:r>
              <a:rPr lang="es-MX" b="1" dirty="0"/>
              <a:t>, -</a:t>
            </a:r>
            <a:r>
              <a:rPr lang="es-MX" b="1" dirty="0" err="1"/>
              <a:t>ify</a:t>
            </a:r>
            <a:r>
              <a:rPr lang="es-MX" b="1" dirty="0"/>
              <a:t>, -en)</a:t>
            </a:r>
            <a:br>
              <a:rPr lang="es-MX" b="1" dirty="0"/>
            </a:br>
            <a:r>
              <a:rPr lang="es-MX" b="1" dirty="0"/>
              <a:t>derivados de sustantivos</a:t>
            </a:r>
            <a:endParaRPr lang="es-AR" dirty="0"/>
          </a:p>
        </p:txBody>
      </p:sp>
      <p:sp>
        <p:nvSpPr>
          <p:cNvPr id="4" name="2 Marcador de contenido">
            <a:extLst>
              <a:ext uri="{FF2B5EF4-FFF2-40B4-BE49-F238E27FC236}">
                <a16:creationId xmlns:a16="http://schemas.microsoft.com/office/drawing/2014/main" id="{85CC0D22-5E5A-4812-9B72-8CCDF719E5A3}"/>
              </a:ext>
            </a:extLst>
          </p:cNvPr>
          <p:cNvSpPr>
            <a:spLocks noGrp="1"/>
          </p:cNvSpPr>
          <p:nvPr>
            <p:ph idx="1"/>
          </p:nvPr>
        </p:nvSpPr>
        <p:spPr>
          <a:xfrm>
            <a:off x="1981200" y="1600201"/>
            <a:ext cx="8229600" cy="4525963"/>
          </a:xfrm>
          <a:ln w="38100">
            <a:solidFill>
              <a:srgbClr val="FF0000"/>
            </a:solidFill>
          </a:ln>
        </p:spPr>
        <p:txBody>
          <a:bodyPr>
            <a:normAutofit/>
          </a:bodyPr>
          <a:lstStyle/>
          <a:p>
            <a:pPr algn="ctr">
              <a:buNone/>
            </a:pPr>
            <a:r>
              <a:rPr lang="es-MX" sz="6600" b="1" dirty="0">
                <a:solidFill>
                  <a:srgbClr val="FF0000"/>
                </a:solidFill>
              </a:rPr>
              <a:t> </a:t>
            </a:r>
            <a:endParaRPr lang="es-AR" sz="6600" b="1" dirty="0">
              <a:solidFill>
                <a:srgbClr val="FF0000"/>
              </a:solidFill>
            </a:endParaRPr>
          </a:p>
          <a:p>
            <a:pPr algn="ctr">
              <a:buNone/>
            </a:pPr>
            <a:r>
              <a:rPr lang="es-MX" sz="6600" b="1" dirty="0" err="1"/>
              <a:t>beaut</a:t>
            </a:r>
            <a:r>
              <a:rPr lang="es-MX" sz="6600" b="1" dirty="0" err="1">
                <a:solidFill>
                  <a:srgbClr val="FF0000"/>
                </a:solidFill>
              </a:rPr>
              <a:t>ify</a:t>
            </a:r>
            <a:endParaRPr lang="es-AR" sz="6600" b="1" dirty="0">
              <a:solidFill>
                <a:srgbClr val="FF0000"/>
              </a:solidFill>
            </a:endParaRPr>
          </a:p>
          <a:p>
            <a:pPr algn="ctr">
              <a:buNone/>
            </a:pPr>
            <a:r>
              <a:rPr lang="es-MX" sz="6600" b="1" dirty="0" err="1"/>
              <a:t>length</a:t>
            </a:r>
            <a:r>
              <a:rPr lang="es-MX" sz="6600" b="1" dirty="0" err="1">
                <a:solidFill>
                  <a:srgbClr val="FF0000"/>
                </a:solidFill>
              </a:rPr>
              <a:t>en</a:t>
            </a:r>
            <a:endParaRPr lang="es-MX" sz="6600" b="1" dirty="0">
              <a:solidFill>
                <a:srgbClr val="FF0000"/>
              </a:solidFill>
            </a:endParaRPr>
          </a:p>
          <a:p>
            <a:pPr algn="ctr">
              <a:buNone/>
            </a:pPr>
            <a:r>
              <a:rPr lang="es-MX" sz="6600" b="1" dirty="0" err="1"/>
              <a:t>liqu</a:t>
            </a:r>
            <a:r>
              <a:rPr lang="es-MX" sz="6600" b="1" dirty="0" err="1">
                <a:solidFill>
                  <a:srgbClr val="FF0000"/>
                </a:solidFill>
              </a:rPr>
              <a:t>ify</a:t>
            </a:r>
            <a:endParaRPr lang="es-MX" sz="6600" b="1" dirty="0">
              <a:solidFill>
                <a:srgbClr val="FF0000"/>
              </a:solidFill>
            </a:endParaRPr>
          </a:p>
        </p:txBody>
      </p:sp>
    </p:spTree>
    <p:extLst>
      <p:ext uri="{BB962C8B-B14F-4D97-AF65-F5344CB8AC3E}">
        <p14:creationId xmlns:p14="http://schemas.microsoft.com/office/powerpoint/2010/main" val="99056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u="sng" dirty="0"/>
              <a:t>Adverbios</a:t>
            </a:r>
            <a:r>
              <a:rPr lang="es-AR" dirty="0"/>
              <a:t>:   -</a:t>
            </a:r>
            <a:r>
              <a:rPr lang="es-AR" dirty="0" err="1"/>
              <a:t>ly</a:t>
            </a:r>
            <a:endParaRPr lang="es-AR" dirty="0"/>
          </a:p>
        </p:txBody>
      </p:sp>
      <p:sp>
        <p:nvSpPr>
          <p:cNvPr id="3" name="2 Marcador de contenido"/>
          <p:cNvSpPr>
            <a:spLocks noGrp="1"/>
          </p:cNvSpPr>
          <p:nvPr>
            <p:ph idx="1"/>
          </p:nvPr>
        </p:nvSpPr>
        <p:spPr>
          <a:ln w="38100">
            <a:solidFill>
              <a:schemeClr val="tx1"/>
            </a:solidFill>
          </a:ln>
        </p:spPr>
        <p:txBody>
          <a:bodyPr/>
          <a:lstStyle/>
          <a:p>
            <a:pPr algn="ctr">
              <a:buNone/>
            </a:pPr>
            <a:r>
              <a:rPr lang="es-MX" sz="6600" dirty="0" err="1"/>
              <a:t>easi</a:t>
            </a:r>
            <a:r>
              <a:rPr lang="es-MX" sz="6600" dirty="0" err="1">
                <a:solidFill>
                  <a:srgbClr val="FF0000"/>
                </a:solidFill>
              </a:rPr>
              <a:t>ly</a:t>
            </a:r>
            <a:endParaRPr lang="es-AR" sz="6600" dirty="0">
              <a:solidFill>
                <a:srgbClr val="FF0000"/>
              </a:solidFill>
            </a:endParaRPr>
          </a:p>
          <a:p>
            <a:pPr algn="ctr">
              <a:buNone/>
            </a:pPr>
            <a:r>
              <a:rPr lang="es-MX" sz="6600" dirty="0" err="1"/>
              <a:t>quick</a:t>
            </a:r>
            <a:r>
              <a:rPr lang="es-MX" sz="6600" dirty="0" err="1">
                <a:solidFill>
                  <a:srgbClr val="FF0000"/>
                </a:solidFill>
              </a:rPr>
              <a:t>ly</a:t>
            </a:r>
            <a:endParaRPr lang="es-MX" sz="6600" dirty="0">
              <a:solidFill>
                <a:srgbClr val="FF0000"/>
              </a:solidFill>
            </a:endParaRPr>
          </a:p>
          <a:p>
            <a:pPr algn="ctr">
              <a:buNone/>
            </a:pPr>
            <a:r>
              <a:rPr lang="es-MX" sz="6600" dirty="0" err="1"/>
              <a:t>main</a:t>
            </a:r>
            <a:r>
              <a:rPr lang="es-MX" sz="6600" dirty="0" err="1">
                <a:solidFill>
                  <a:srgbClr val="FF0000"/>
                </a:solidFill>
              </a:rPr>
              <a:t>ly</a:t>
            </a:r>
            <a:endParaRPr lang="es-MX" sz="6600" dirty="0">
              <a:solidFill>
                <a:srgbClr val="FF0000"/>
              </a:solidFill>
            </a:endParaRPr>
          </a:p>
          <a:p>
            <a:pPr algn="ctr">
              <a:buNone/>
            </a:pPr>
            <a:endParaRPr lang="es-AR" sz="6600" dirty="0">
              <a:solidFill>
                <a:srgbClr val="FF0000"/>
              </a:solidFill>
            </a:endParaRPr>
          </a:p>
          <a:p>
            <a:endParaRPr lang="es-AR" dirty="0"/>
          </a:p>
        </p:txBody>
      </p:sp>
      <p:sp>
        <p:nvSpPr>
          <p:cNvPr id="5" name="CuadroTexto 4">
            <a:extLst>
              <a:ext uri="{FF2B5EF4-FFF2-40B4-BE49-F238E27FC236}">
                <a16:creationId xmlns:a16="http://schemas.microsoft.com/office/drawing/2014/main" id="{ED151AAB-C741-49C2-A523-9A4C92DFDAE7}"/>
              </a:ext>
            </a:extLst>
          </p:cNvPr>
          <p:cNvSpPr txBox="1"/>
          <p:nvPr/>
        </p:nvSpPr>
        <p:spPr>
          <a:xfrm>
            <a:off x="3695899" y="4976634"/>
            <a:ext cx="6480720" cy="1200329"/>
          </a:xfrm>
          <a:prstGeom prst="rect">
            <a:avLst/>
          </a:prstGeom>
          <a:noFill/>
          <a:ln>
            <a:solidFill>
              <a:schemeClr val="accent1"/>
            </a:solidFill>
          </a:ln>
        </p:spPr>
        <p:txBody>
          <a:bodyPr wrap="square" rtlCol="0">
            <a:spAutoFit/>
          </a:bodyPr>
          <a:lstStyle/>
          <a:p>
            <a:r>
              <a:rPr lang="es-AR" dirty="0"/>
              <a:t>La partícula –</a:t>
            </a:r>
            <a:r>
              <a:rPr lang="es-AR" dirty="0" err="1"/>
              <a:t>ly</a:t>
            </a:r>
            <a:r>
              <a:rPr lang="es-AR" dirty="0"/>
              <a:t> forma </a:t>
            </a:r>
            <a:r>
              <a:rPr lang="es-AR" dirty="0" err="1"/>
              <a:t>adverbos</a:t>
            </a:r>
            <a:r>
              <a:rPr lang="es-AR" dirty="0"/>
              <a:t> a partir de adjetivos. Fácilmente, rápidamente. Hay excepciones, por ejemplo algunos adjetivos también terminan en –</a:t>
            </a:r>
            <a:r>
              <a:rPr lang="es-AR" dirty="0" err="1"/>
              <a:t>ly</a:t>
            </a:r>
            <a:r>
              <a:rPr lang="es-AR" dirty="0"/>
              <a:t> como </a:t>
            </a:r>
            <a:r>
              <a:rPr lang="es-AR" i="1" dirty="0" err="1"/>
              <a:t>timel</a:t>
            </a:r>
            <a:r>
              <a:rPr lang="es-AR" dirty="0" err="1"/>
              <a:t>y</a:t>
            </a:r>
            <a:r>
              <a:rPr lang="es-AR" dirty="0"/>
              <a:t> que es el adjetivo </a:t>
            </a:r>
            <a:r>
              <a:rPr lang="es-AR" i="1" dirty="0"/>
              <a:t>oportuno o a tiempo. </a:t>
            </a:r>
            <a:r>
              <a:rPr lang="es-AR" dirty="0"/>
              <a:t>No es un adverbio y no se traduce –mente.</a:t>
            </a:r>
            <a:endParaRPr lang="es-AR" i="1" dirty="0"/>
          </a:p>
        </p:txBody>
      </p:sp>
    </p:spTree>
    <p:extLst>
      <p:ext uri="{BB962C8B-B14F-4D97-AF65-F5344CB8AC3E}">
        <p14:creationId xmlns:p14="http://schemas.microsoft.com/office/powerpoint/2010/main" val="222418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buNone/>
            </a:pPr>
            <a:r>
              <a:rPr lang="en-US" dirty="0"/>
              <a:t>3. </a:t>
            </a:r>
            <a:r>
              <a:rPr lang="en-US" sz="3600" dirty="0"/>
              <a:t>These alloys break easi</a:t>
            </a:r>
            <a:r>
              <a:rPr lang="en-US" sz="3600" b="1" dirty="0">
                <a:solidFill>
                  <a:srgbClr val="FF0000"/>
                </a:solidFill>
              </a:rPr>
              <a:t>ly</a:t>
            </a:r>
            <a:r>
              <a:rPr lang="en-US" sz="3600" dirty="0"/>
              <a:t>. </a:t>
            </a:r>
            <a:r>
              <a:rPr lang="en-US" sz="1800" dirty="0" err="1"/>
              <a:t>Estas</a:t>
            </a:r>
            <a:r>
              <a:rPr lang="en-US" sz="1800" dirty="0"/>
              <a:t> </a:t>
            </a:r>
            <a:r>
              <a:rPr lang="en-US" sz="1800" dirty="0" err="1"/>
              <a:t>aleaciones</a:t>
            </a:r>
            <a:r>
              <a:rPr lang="en-US" sz="1800" dirty="0"/>
              <a:t> se </a:t>
            </a:r>
            <a:r>
              <a:rPr lang="en-US" sz="1800" dirty="0" err="1"/>
              <a:t>rompen</a:t>
            </a:r>
            <a:r>
              <a:rPr lang="en-US" sz="1800" dirty="0"/>
              <a:t> </a:t>
            </a:r>
            <a:r>
              <a:rPr lang="en-US" sz="1800" dirty="0" err="1"/>
              <a:t>fácilmente</a:t>
            </a:r>
            <a:r>
              <a:rPr lang="en-US" sz="1800" dirty="0"/>
              <a:t>.</a:t>
            </a:r>
          </a:p>
          <a:p>
            <a:pPr lvl="0">
              <a:buNone/>
            </a:pPr>
            <a:endParaRPr lang="en-US" sz="3600" dirty="0"/>
          </a:p>
          <a:p>
            <a:pPr lvl="0">
              <a:buNone/>
            </a:pPr>
            <a:r>
              <a:rPr lang="en-US" sz="3600" dirty="0"/>
              <a:t>4. This is </a:t>
            </a:r>
            <a:r>
              <a:rPr lang="en-US" sz="3600" u="sng" dirty="0"/>
              <a:t>an easi</a:t>
            </a:r>
            <a:r>
              <a:rPr lang="en-US" sz="3600" b="1" u="sng" dirty="0">
                <a:solidFill>
                  <a:srgbClr val="FF0000"/>
                </a:solidFill>
              </a:rPr>
              <a:t>ly</a:t>
            </a:r>
            <a:r>
              <a:rPr lang="en-US" sz="3600" u="sng" dirty="0"/>
              <a:t> reach</a:t>
            </a:r>
            <a:r>
              <a:rPr lang="en-US" sz="3600" u="sng" dirty="0">
                <a:effectLst>
                  <a:outerShdw blurRad="38100" dist="38100" dir="2700000" algn="tl">
                    <a:srgbClr val="000000">
                      <a:alpha val="43137"/>
                    </a:srgbClr>
                  </a:outerShdw>
                </a:effectLst>
              </a:rPr>
              <a:t>able</a:t>
            </a:r>
            <a:r>
              <a:rPr lang="en-US" sz="3600" u="sng" dirty="0"/>
              <a:t> </a:t>
            </a:r>
            <a:r>
              <a:rPr lang="en-US" sz="3600" u="sng" dirty="0" err="1"/>
              <a:t>distan</a:t>
            </a:r>
            <a:r>
              <a:rPr lang="en-US" sz="3600" u="sng" dirty="0" err="1">
                <a:effectLst>
                  <a:outerShdw blurRad="38100" dist="38100" dir="2700000" algn="tl">
                    <a:srgbClr val="000000">
                      <a:alpha val="43137"/>
                    </a:srgbClr>
                  </a:outerShdw>
                </a:effectLst>
              </a:rPr>
              <a:t>ce</a:t>
            </a:r>
            <a:r>
              <a:rPr lang="en-US" sz="3600" dirty="0" err="1"/>
              <a:t>.</a:t>
            </a:r>
            <a:r>
              <a:rPr lang="en-US" sz="1800" dirty="0" err="1"/>
              <a:t>Esta</a:t>
            </a:r>
            <a:r>
              <a:rPr lang="en-US" sz="1800" dirty="0"/>
              <a:t> es una </a:t>
            </a:r>
            <a:r>
              <a:rPr lang="en-US" sz="1800" dirty="0" err="1"/>
              <a:t>distancia</a:t>
            </a:r>
            <a:r>
              <a:rPr lang="en-US" sz="1800" dirty="0"/>
              <a:t> </a:t>
            </a:r>
            <a:r>
              <a:rPr lang="en-US" sz="1800" dirty="0" err="1"/>
              <a:t>fácilmente</a:t>
            </a:r>
            <a:r>
              <a:rPr lang="en-US" sz="1800" dirty="0"/>
              <a:t> </a:t>
            </a:r>
            <a:r>
              <a:rPr lang="en-US" sz="1800" dirty="0" err="1"/>
              <a:t>alcanzable</a:t>
            </a:r>
            <a:r>
              <a:rPr lang="en-US" sz="1800" dirty="0"/>
              <a:t>.</a:t>
            </a:r>
            <a:endParaRPr lang="en-US" sz="3600" dirty="0"/>
          </a:p>
          <a:p>
            <a:pPr lvl="0">
              <a:buNone/>
            </a:pPr>
            <a:endParaRPr lang="en-US" sz="3600" dirty="0"/>
          </a:p>
          <a:p>
            <a:pPr lvl="0">
              <a:buNone/>
            </a:pPr>
            <a:endParaRPr lang="es-AR" sz="3600" dirty="0"/>
          </a:p>
          <a:p>
            <a:endParaRPr lang="es-AR" dirty="0"/>
          </a:p>
        </p:txBody>
      </p:sp>
      <mc:AlternateContent xmlns:mc="http://schemas.openxmlformats.org/markup-compatibility/2006" xmlns:p14="http://schemas.microsoft.com/office/powerpoint/2010/main">
        <mc:Choice Requires="p14">
          <p:contentPart p14:bwMode="auto" r:id="rId2">
            <p14:nvContentPartPr>
              <p14:cNvPr id="2" name="1 Entrada de lápiz"/>
              <p14:cNvContentPartPr/>
              <p14:nvPr/>
            </p14:nvContentPartPr>
            <p14:xfrm>
              <a:off x="3433567" y="2301917"/>
              <a:ext cx="2911320" cy="72000"/>
            </p14:xfrm>
          </p:contentPart>
        </mc:Choice>
        <mc:Fallback xmlns="">
          <p:pic>
            <p:nvPicPr>
              <p:cNvPr id="2" name="1 Entrada de lápiz"/>
              <p:cNvPicPr/>
              <p:nvPr/>
            </p:nvPicPr>
            <p:blipFill>
              <a:blip r:embed="rId3"/>
              <a:stretch>
                <a:fillRect/>
              </a:stretch>
            </p:blipFill>
            <p:spPr>
              <a:xfrm>
                <a:off x="3417727" y="2238557"/>
                <a:ext cx="2942640" cy="198720"/>
              </a:xfrm>
              <a:prstGeom prst="rect">
                <a:avLst/>
              </a:prstGeom>
            </p:spPr>
          </p:pic>
        </mc:Fallback>
      </mc:AlternateContent>
    </p:spTree>
    <p:extLst>
      <p:ext uri="{BB962C8B-B14F-4D97-AF65-F5344CB8AC3E}">
        <p14:creationId xmlns:p14="http://schemas.microsoft.com/office/powerpoint/2010/main" val="37899483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1019</Words>
  <Application>Microsoft Office PowerPoint</Application>
  <PresentationFormat>Panorámica</PresentationFormat>
  <Paragraphs>143</Paragraphs>
  <Slides>37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Wingdings</vt:lpstr>
      <vt:lpstr>Tema de Office</vt:lpstr>
      <vt:lpstr>AFIJOS</vt:lpstr>
      <vt:lpstr>Afijos</vt:lpstr>
      <vt:lpstr>Familia de palabras</vt:lpstr>
      <vt:lpstr>Verbos: (-ize/-ise, -ify, -en)</vt:lpstr>
      <vt:lpstr>Presentación de PowerPoint</vt:lpstr>
      <vt:lpstr>Presentación de PowerPoint</vt:lpstr>
      <vt:lpstr>Verbos: (-ize/-ise, -ify, -en) derivados de sustantivos</vt:lpstr>
      <vt:lpstr>Adverbios:   -ly</vt:lpstr>
      <vt:lpstr>Presentación de PowerPoint</vt:lpstr>
      <vt:lpstr>Sustantivos: -er , -ment, -tion, -ance, -t</vt:lpstr>
      <vt:lpstr>Presentación de PowerPoint</vt:lpstr>
      <vt:lpstr>Presentación de PowerPoint</vt:lpstr>
      <vt:lpstr>Sustantivos: (-ity/-ty,  -ness, -dom, -hood, -ics, -ure, -ian)</vt:lpstr>
      <vt:lpstr>Presentación de PowerPoint</vt:lpstr>
      <vt:lpstr>Sustantivos: (-age, -ship, , -ery, -ful, -ing, -ism, -ist ) </vt:lpstr>
      <vt:lpstr>Presentación de PowerPoint</vt:lpstr>
      <vt:lpstr>Vine - vineyard</vt:lpstr>
      <vt:lpstr>Adjetivos: y,  -ic, -ical, -ful, -less, -en, -ive, -like, ous, -ward </vt:lpstr>
      <vt:lpstr>Presentación de PowerPoint</vt:lpstr>
      <vt:lpstr>Presentación de PowerPoint</vt:lpstr>
      <vt:lpstr>Presentación de PowerPoint</vt:lpstr>
      <vt:lpstr>Presentación de PowerPoint</vt:lpstr>
      <vt:lpstr>OPPOSITES   </vt:lpstr>
      <vt:lpstr>Presentación de PowerPoint</vt:lpstr>
      <vt:lpstr>Otros prefijos</vt:lpstr>
      <vt:lpstr>Familia de palabras:</vt:lpstr>
      <vt:lpstr>Presentación de PowerPoint</vt:lpstr>
      <vt:lpstr>Presentación de PowerPoint</vt:lpstr>
      <vt:lpstr>Presentación de PowerPoint</vt:lpstr>
      <vt:lpstr>Presentación de PowerPoint</vt:lpstr>
      <vt:lpstr>Presentación de PowerPoint</vt:lpstr>
      <vt:lpstr>Presentación de PowerPoint</vt:lpstr>
      <vt:lpstr>Revisión de AFIJOS</vt:lpstr>
      <vt:lpstr>Presentación de PowerPoint</vt:lpstr>
      <vt:lpstr>Reducing Wear in Abrasive Conditions</vt:lpstr>
      <vt:lpstr>TREASURE HUNT</vt:lpstr>
      <vt:lpstr> Cómo reducir el desgaste en condiciones abrasivas. ( O Reducción del desgaste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AFIJOS</dc:title>
  <dc:creator>Gladys</dc:creator>
  <cp:lastModifiedBy>Stella Pellicer</cp:lastModifiedBy>
  <cp:revision>26</cp:revision>
  <dcterms:created xsi:type="dcterms:W3CDTF">2020-03-18T15:41:45Z</dcterms:created>
  <dcterms:modified xsi:type="dcterms:W3CDTF">2023-03-18T03:55:13Z</dcterms:modified>
</cp:coreProperties>
</file>