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27" r:id="rId4"/>
    <p:sldId id="328" r:id="rId5"/>
    <p:sldId id="329" r:id="rId6"/>
    <p:sldId id="356" r:id="rId7"/>
    <p:sldId id="358" r:id="rId8"/>
    <p:sldId id="359" r:id="rId9"/>
    <p:sldId id="360" r:id="rId10"/>
    <p:sldId id="363" r:id="rId11"/>
    <p:sldId id="364" r:id="rId12"/>
    <p:sldId id="361" r:id="rId13"/>
    <p:sldId id="330" r:id="rId14"/>
    <p:sldId id="332" r:id="rId15"/>
    <p:sldId id="357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29:32.0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21308 14511 0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29.1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1389 16991 0,'25'0'125,"0"0"-110,25 0 32,-1 0-31,1 0 15,-25 0-15,-1 0-1,1 0 1,0 0-1,0 0 1,0 0 15,-1 0-15,1 0 0,0 0-1,0 0 16,0 0 1,0 0 15,-1 0-1,1 0 220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33.0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1389 11584 0,'25'-25'78,"0"25"-31,0 0-32,0-25 1,49 25 0,25 0 15,-49 0-15,-1 0-1,1-25 16,49 25-15,-74 0 0,50 0-1,-26 0 1,26 0 0,-51 0-1,26 0 1,0 0-1,-26 0 1,26 0 0,24 0-1,-24 0 17,-25 0-17,24 0 16,-24 0-15,0 0 0,25 0-1,-26 0 17,1 0-17,0 0 1,0 0-1,0 0 1,-1 0 0,1 0 15,0 0 0,0 0 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35.5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1365 12750 0,'0'-25'94,"24"25"-16,1 0-62,50 0 0,-26 0-1,1 0 1,24 0-1,1 0 17,-1 0-1,-24 0-15,-1 0-1,-24 0 1,25 0-1,-1 0 1,-24 0 0,50 0-1,-26 0 1,-24 0 0,0 0-1,24 0 1,-24 0 31,25 0-32,-25 0 1,-1 0 15,1 0 0,0 0 1,0 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38.6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3746 13990 0,'25'0'63,"-1"0"-1,1 0-46,0 0 15,25 0-15,-26 0 0,26 0-1,49 0 1,-74 0-1,50 0 1,-26 0 0,-24 0-1,25 0 1,24 0 0,-24 0-1,-26 0 1,26 0-1,0 0 1,-26 0 15,51 0-15,-26 0 0,-24 0-1,50 0 1,-51 0-1,26 0 1,0 0 0,-1 0-1,26 0 1,-50 0 0,24 0-1,1 0 1,-25 0-1,24 0 1,26 0 15,-51 0-15,26 0 0,0 0-1,-1 0 1,1 0 15,-1 0-15,-24 0-1,0 25 1,0-25 0,0 0-1,24 0 1,-24 0-1,0 24 1,24-24 15,-24 0-15,25 0 0,-25 25 15,-1-25-16,1 0 1,0 0 0,0 0-1,0 0 17,24 25-17,-24-25 1,0 0-1,0 0 1,0 25 15,24-25 1,-24 0-17,0 0 1,0 0-1,24 0 1,-24 0 0,0 0-1,24 0 1,-24 0 0,0 0-1,0 0 1,0 0-1,-1 0 17,1 0 15,0 0-16,0 0 0,0 0 0,-1 0-15,1 0 0,0 0-1,0 0 16,0 0 16,-1 0-15,-24-25 30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3T18:38:41.9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7392 14560 0,'25'0'62,"0"0"1,0 0-1,-1 0-46,1 0 15,50 0-15,-51 0-1,51 0 1,49 0 0,-75 0-1,75 0 1,-24 0 0,-1 0-1,-49 0 1,24 0-1,25 0 1,-49 0 0,49-24-1,-25 24 1,1 0 15,49 0-15,0 0-1,-75 0 1,26 0 0,24 0-1,-25 0 1,-24 0 0,49 0-1,-24 0 1,-50 0-1,49 0 1,0 0 0,-24 0-1,0 0 1,24 0 15,0 0-15,-49 0-1,25 0 1,-1 0 0,-24-25-1,50 25 1,-26 0 0,1 0 15,-1 0-16,-24 0 1,0 0 0,0 0 15,0 0 0,0 0 16,-1 0-16,1 0 157,0 0-110,0 0-62,0 0-1,-1 0 1,1 0-1,0 0 17,0 0-17,0 0 32,-1 0-16,1-25 32,-25 0-16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522B1-C2A6-4F6A-AD3E-98A2FB912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B73076-A52C-4A2D-89B1-DCA412300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7D1FD3-C453-4D81-966D-511EB3C32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84ED38-1577-4EAB-9A7F-F50FCB212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2176E7-9044-4977-B738-9F0ED260C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2698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97A22-5C41-4118-80E7-8E2C9B69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18FE25-A535-49D4-9802-C8B9159BD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153BE0-8503-418B-84BC-7CEA4264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337EBD-7381-4EFA-812A-466CC2B2E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671E49-2A93-4545-A2D3-30B0C0CB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78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AE97F33-65F9-43BD-8FF2-5020827DC3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346A8DE-AFA7-4D89-A2F0-318001E6B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216095-4F6A-4198-AE98-019A2EFD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D0BC9-A1B4-45E0-8248-E65A7134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D3E2A0-E7BE-474E-ABE7-0E3E27AD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7259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28802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667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8786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01215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1250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46713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73534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069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54CD9-0030-4568-B800-52464824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0F721E-18D4-4402-9F90-B04BEF564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287FA3-9469-4D2A-9B0B-60B213D1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DF6F80-C687-48D7-B186-A338DC1C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9E7200-ED72-44D3-B1AF-DD5963C8A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52574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6264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91886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45713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FF0EC-66D5-42E3-BBE3-1EC190C2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CC60CC-B481-4FFE-8159-7CA4B3EF9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B29CD3-00B7-4C78-BF1F-05E5A603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85F007-AB3F-4E5B-AEE1-E807B22AC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C89D8F-3BED-4FFA-8EEC-6B3F6AD0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2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5C30C-D27B-43D3-858B-27877DB3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38991B-416E-4FF3-B5F1-7E37CC780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E1BE89-3C43-4BF3-BA02-1FC496D67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7DB40B-7C6D-4F7C-AB01-1E9DF035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6AD989A-DB81-4E04-A721-B10DCA5B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12D344-2F99-48DF-9C1B-A3A7ADA2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029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41048-4E4C-442F-BF06-D896AF61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315E72-624C-4617-9745-45511A01B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12A16-B539-47ED-A2E0-1F84DFD70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075A5D-F45C-4F6A-BB67-FED176E11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DFCA98-C6A8-4403-9484-95069A9BA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9E69372-AF32-4BDE-A895-CA010F15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EFFB79-3953-47E4-A305-7F7EC722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9D86CB2-D6A6-4C91-84EE-35BEB6A6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821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C0FDB9-CB15-485E-8852-8887613C3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6ABA286-6A8D-448C-A04E-9F31AB781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C57C2B-EBE3-44F3-8CD4-C22D523A5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FCCAE4-2386-4692-9C51-1F655C52F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91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5764C8-4B38-4936-BEAF-4AB19E43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88D8B5-E6E3-4620-BCAB-202C49AE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6B9DBD-B7DA-4108-A70B-99C9A9F2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187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C7F4-B2AB-4444-95EB-5761ECD7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E6175A-0FC2-4C1F-A74A-10019401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CFBE84-4B52-45A9-8FC8-5A146BF53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ED1C7B-90E5-424D-9854-AD5AD1BA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AB0BFD-ACA9-4D28-A070-BEEC86BD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C64815-1185-4EEC-846E-DCE0CE7F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582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DA6A2-CB00-4CCD-A4D2-74986065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EBA9E59-173F-4F72-A7D2-A25B214AA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3F5A51-CDAA-425D-A71B-C03B21D67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913C0F-DEB2-4EB2-B832-19483DE4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438C91-FF23-49A8-9C5E-42304C07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1D6488-408F-4523-B975-31329897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0715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64440E-22C2-47EA-9C64-772EF17E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4CA701-A59C-4077-A308-DA7F9FF2E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57AB8E-1D9D-47E3-B068-8E731CB51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9346F-29C5-4B13-B6F5-EEE29D5C26AA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D0146-0E8A-41D0-92A2-0B5DC338C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B801DD-B250-4A71-8A9A-CA5CE42D4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F456A-17BC-4352-881C-8D7241E22B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3320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4BACC-2CE9-4D10-AE9F-99F873241779}" type="datetimeFigureOut">
              <a:rPr lang="es-AR" smtClean="0"/>
              <a:t>28/10/2020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9280F-B8F6-4948-9B37-6BBC9CD4D7CC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745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emf"/><Relationship Id="rId5" Type="http://schemas.openxmlformats.org/officeDocument/2006/relationships/customXml" Target="../ink/ink1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emf"/><Relationship Id="rId12" Type="http://schemas.openxmlformats.org/officeDocument/2006/relationships/customXml" Target="../ink/ink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ustomXml" Target="../ink/ink3.xml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5" Type="http://schemas.openxmlformats.org/officeDocument/2006/relationships/image" Target="../media/image4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6.emf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1F375-8859-4E30-82CD-954BD9D6D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993C56-8941-40B1-94CD-C83E7C39FB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8000" dirty="0"/>
              <a:t>LOVE ONLINE</a:t>
            </a:r>
          </a:p>
        </p:txBody>
      </p:sp>
    </p:spTree>
    <p:extLst>
      <p:ext uri="{BB962C8B-B14F-4D97-AF65-F5344CB8AC3E}">
        <p14:creationId xmlns:p14="http://schemas.microsoft.com/office/powerpoint/2010/main" val="398539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/>
        </p:nvGraphicFramePr>
        <p:xfrm>
          <a:off x="1013255" y="1668162"/>
          <a:ext cx="10552668" cy="38068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49565">
                  <a:extLst>
                    <a:ext uri="{9D8B030D-6E8A-4147-A177-3AD203B41FA5}">
                      <a16:colId xmlns:a16="http://schemas.microsoft.com/office/drawing/2014/main" val="1067804719"/>
                    </a:ext>
                  </a:extLst>
                </a:gridCol>
                <a:gridCol w="1038628">
                  <a:extLst>
                    <a:ext uri="{9D8B030D-6E8A-4147-A177-3AD203B41FA5}">
                      <a16:colId xmlns:a16="http://schemas.microsoft.com/office/drawing/2014/main" val="2894212526"/>
                    </a:ext>
                  </a:extLst>
                </a:gridCol>
                <a:gridCol w="1087395">
                  <a:extLst>
                    <a:ext uri="{9D8B030D-6E8A-4147-A177-3AD203B41FA5}">
                      <a16:colId xmlns:a16="http://schemas.microsoft.com/office/drawing/2014/main" val="897042761"/>
                    </a:ext>
                  </a:extLst>
                </a:gridCol>
                <a:gridCol w="1977080">
                  <a:extLst>
                    <a:ext uri="{9D8B030D-6E8A-4147-A177-3AD203B41FA5}">
                      <a16:colId xmlns:a16="http://schemas.microsoft.com/office/drawing/2014/main" val="4132985551"/>
                    </a:ext>
                  </a:extLst>
                </a:gridCol>
              </a:tblGrid>
              <a:tr h="989492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84390"/>
                  </a:ext>
                </a:extLst>
              </a:tr>
              <a:tr h="1059994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food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like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582534"/>
                  </a:ext>
                </a:extLst>
              </a:tr>
              <a:tr h="767854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kind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of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books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read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588402"/>
                  </a:ext>
                </a:extLst>
              </a:tr>
              <a:tr h="989492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TV </a:t>
                      </a:r>
                      <a:r>
                        <a:rPr lang="es-AR" sz="4400" dirty="0" err="1"/>
                        <a:t>programmes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/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watch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D6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372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6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297A3DBD-CDEA-4A2E-8462-AC7F61A53F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150069"/>
              </p:ext>
            </p:extLst>
          </p:nvPr>
        </p:nvGraphicFramePr>
        <p:xfrm>
          <a:off x="1178010" y="879961"/>
          <a:ext cx="9835980" cy="40975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5395">
                  <a:extLst>
                    <a:ext uri="{9D8B030D-6E8A-4147-A177-3AD203B41FA5}">
                      <a16:colId xmlns:a16="http://schemas.microsoft.com/office/drawing/2014/main" val="1784163039"/>
                    </a:ext>
                  </a:extLst>
                </a:gridCol>
                <a:gridCol w="1087395">
                  <a:extLst>
                    <a:ext uri="{9D8B030D-6E8A-4147-A177-3AD203B41FA5}">
                      <a16:colId xmlns:a16="http://schemas.microsoft.com/office/drawing/2014/main" val="847336630"/>
                    </a:ext>
                  </a:extLst>
                </a:gridCol>
                <a:gridCol w="1161535">
                  <a:extLst>
                    <a:ext uri="{9D8B030D-6E8A-4147-A177-3AD203B41FA5}">
                      <a16:colId xmlns:a16="http://schemas.microsoft.com/office/drawing/2014/main" val="233335040"/>
                    </a:ext>
                  </a:extLst>
                </a:gridCol>
                <a:gridCol w="1484459">
                  <a:extLst>
                    <a:ext uri="{9D8B030D-6E8A-4147-A177-3AD203B41FA5}">
                      <a16:colId xmlns:a16="http://schemas.microsoft.com/office/drawing/2014/main" val="1235452022"/>
                    </a:ext>
                  </a:extLst>
                </a:gridCol>
                <a:gridCol w="1967196">
                  <a:extLst>
                    <a:ext uri="{9D8B030D-6E8A-4147-A177-3AD203B41FA5}">
                      <a16:colId xmlns:a16="http://schemas.microsoft.com/office/drawing/2014/main" val="4280532218"/>
                    </a:ext>
                  </a:extLst>
                </a:gridCol>
              </a:tblGrid>
              <a:tr h="1356612">
                <a:tc>
                  <a:txBody>
                    <a:bodyPr/>
                    <a:lstStyle/>
                    <a:p>
                      <a:r>
                        <a:rPr lang="es-AR" sz="3600" b="1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endParaRPr lang="es-AR" sz="3600" b="1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spell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your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name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76782"/>
                  </a:ext>
                </a:extLst>
              </a:tr>
              <a:tr h="1370460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many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brothers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and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sisters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have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891027"/>
                  </a:ext>
                </a:extLst>
              </a:tr>
              <a:tr h="1370460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do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887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85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E10B10D-3BBC-4F69-8474-F42BE66E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53" y="319616"/>
            <a:ext cx="10793331" cy="4344006"/>
          </a:xfrm>
          <a:prstGeom prst="rect">
            <a:avLst/>
          </a:prstGeom>
          <a:ln>
            <a:noFill/>
          </a:ln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3AB1100-030A-4B03-9CD8-F863502DD80C}"/>
              </a:ext>
            </a:extLst>
          </p:cNvPr>
          <p:cNvSpPr/>
          <p:nvPr/>
        </p:nvSpPr>
        <p:spPr>
          <a:xfrm>
            <a:off x="984422" y="4366381"/>
            <a:ext cx="29326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 Unicode MS" panose="020B0604020202020204" pitchFamily="34" charset="-128"/>
              </a:rPr>
              <a:t>a </a:t>
            </a:r>
            <a:r>
              <a:rPr lang="en-US" sz="1200" dirty="0">
                <a:latin typeface="Arial Unicode MS" panose="020B0604020202020204" pitchFamily="34" charset="-128"/>
              </a:rPr>
              <a:t>1 How many phones do you have?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2 Is it an interesting job?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3 How much coffee do you drink?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4 Where is your brother from?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5 Do you work with computers?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6 What kind of magazines do you read?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7 What does he do at the weekend?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8 Do you want another drink?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9 Where does your sister live?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10 How do you say that in English</a:t>
            </a:r>
            <a:endParaRPr lang="es-AR" sz="12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DCD8CC1-F9B2-4A77-B896-69DBA2ACECA8}"/>
              </a:ext>
            </a:extLst>
          </p:cNvPr>
          <p:cNvSpPr/>
          <p:nvPr/>
        </p:nvSpPr>
        <p:spPr>
          <a:xfrm>
            <a:off x="6952735" y="4274048"/>
            <a:ext cx="13221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1.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have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2. </a:t>
            </a:r>
            <a:r>
              <a:rPr lang="es-AR" sz="1200" dirty="0" err="1">
                <a:latin typeface="Arial Unicode MS" panose="020B0604020202020204" pitchFamily="34" charset="-128"/>
              </a:rPr>
              <a:t>does</a:t>
            </a:r>
            <a:r>
              <a:rPr lang="es-AR" sz="1200" dirty="0">
                <a:latin typeface="Arial Unicode MS" panose="020B0604020202020204" pitchFamily="34" charset="-128"/>
              </a:rPr>
              <a:t> he </a:t>
            </a:r>
            <a:r>
              <a:rPr lang="es-AR" sz="1200" dirty="0" err="1">
                <a:latin typeface="Arial Unicode MS" panose="020B0604020202020204" pitchFamily="34" charset="-128"/>
              </a:rPr>
              <a:t>like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3. are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from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4. </a:t>
            </a:r>
            <a:r>
              <a:rPr lang="es-AR" sz="1200" dirty="0" err="1">
                <a:latin typeface="Arial Unicode MS" panose="020B0604020202020204" pitchFamily="34" charset="-128"/>
              </a:rPr>
              <a:t>does</a:t>
            </a:r>
            <a:r>
              <a:rPr lang="es-AR" sz="1200" dirty="0">
                <a:latin typeface="Arial Unicode MS" panose="020B0604020202020204" pitchFamily="34" charset="-128"/>
              </a:rPr>
              <a:t>...do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5.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like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6 </a:t>
            </a:r>
            <a:r>
              <a:rPr lang="es-AR" sz="1200" dirty="0" err="1">
                <a:latin typeface="Arial Unicode MS" panose="020B0604020202020204" pitchFamily="34" charset="-128"/>
              </a:rPr>
              <a:t>does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she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work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7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live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8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speak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9 do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go</a:t>
            </a:r>
            <a:endParaRPr lang="es-AR" sz="1200" dirty="0">
              <a:latin typeface="Arial Unicode MS" panose="020B0604020202020204" pitchFamily="34" charset="-128"/>
            </a:endParaRPr>
          </a:p>
          <a:p>
            <a:r>
              <a:rPr lang="es-AR" sz="1200" dirty="0">
                <a:latin typeface="Arial Unicode MS" panose="020B0604020202020204" pitchFamily="34" charset="-128"/>
              </a:rPr>
              <a:t>10 are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endParaRPr lang="es-AR" sz="12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F566641-3422-411F-B666-9E4A4450365D}"/>
              </a:ext>
            </a:extLst>
          </p:cNvPr>
          <p:cNvSpPr txBox="1"/>
          <p:nvPr/>
        </p:nvSpPr>
        <p:spPr>
          <a:xfrm>
            <a:off x="9502346" y="4522573"/>
            <a:ext cx="1989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AR" b="1" dirty="0">
                <a:solidFill>
                  <a:srgbClr val="FF0000"/>
                </a:solidFill>
              </a:rPr>
              <a:t>Do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exercise</a:t>
            </a:r>
            <a:endParaRPr lang="es-AR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s-AR" b="1" dirty="0">
                <a:solidFill>
                  <a:srgbClr val="FF0000"/>
                </a:solidFill>
              </a:rPr>
              <a:t>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check</a:t>
            </a:r>
            <a:endParaRPr lang="es-AR" b="1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s-AR" b="1" dirty="0" err="1">
                <a:solidFill>
                  <a:srgbClr val="FF0000"/>
                </a:solidFill>
              </a:rPr>
              <a:t>Repeat</a:t>
            </a:r>
            <a:endParaRPr lang="es-AR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35FC48-AE3C-4322-B5F0-0F770E7C1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44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6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3"/>
    </mc:Choice>
    <mc:Fallback xmlns="">
      <p:transition spd="slow" advTm="2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C_2.22">
            <a:hlinkClick r:id="" action="ppaction://media"/>
            <a:extLst>
              <a:ext uri="{FF2B5EF4-FFF2-40B4-BE49-F238E27FC236}">
                <a16:creationId xmlns:a16="http://schemas.microsoft.com/office/drawing/2014/main" id="{1704C7D2-4ABD-40C4-88E8-AD548E3A5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7037" y="100913"/>
            <a:ext cx="617838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C83AD03-672A-4C62-A418-82227B5A4878}"/>
              </a:ext>
            </a:extLst>
          </p:cNvPr>
          <p:cNvSpPr txBox="1"/>
          <p:nvPr/>
        </p:nvSpPr>
        <p:spPr>
          <a:xfrm>
            <a:off x="5056239" y="859905"/>
            <a:ext cx="1381008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endParaRPr lang="es-AR" b="1" dirty="0">
              <a:solidFill>
                <a:srgbClr val="FF0000"/>
              </a:solidFill>
              <a:latin typeface="Calibri"/>
            </a:endParaRPr>
          </a:p>
          <a:p>
            <a:pPr>
              <a:lnSpc>
                <a:spcPts val="1900"/>
              </a:lnSpc>
            </a:pPr>
            <a:r>
              <a:rPr lang="es-AR" b="1" dirty="0">
                <a:solidFill>
                  <a:srgbClr val="FF0000"/>
                </a:solidFill>
                <a:latin typeface="Calibri"/>
              </a:rPr>
              <a:t>Oral </a:t>
            </a:r>
            <a:r>
              <a:rPr lang="es-AR" b="1" dirty="0" err="1">
                <a:solidFill>
                  <a:srgbClr val="FF0000"/>
                </a:solidFill>
                <a:latin typeface="Calibri"/>
              </a:rPr>
              <a:t>assignment</a:t>
            </a:r>
            <a:endParaRPr lang="es-AR" b="1" dirty="0">
              <a:solidFill>
                <a:srgbClr val="FF0000"/>
              </a:solidFill>
              <a:latin typeface="Calibri"/>
            </a:endParaRPr>
          </a:p>
          <a:p>
            <a:r>
              <a:rPr lang="es-AR" sz="1400" dirty="0">
                <a:solidFill>
                  <a:srgbClr val="FF0000"/>
                </a:solidFill>
                <a:latin typeface="Calibri"/>
              </a:rPr>
              <a:t>Ask and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answer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questions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in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exercise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. 2.21,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page 25.</a:t>
            </a:r>
          </a:p>
          <a:p>
            <a:endParaRPr lang="es-AR" sz="1400" dirty="0">
              <a:solidFill>
                <a:srgbClr val="FF0000"/>
              </a:solidFill>
              <a:latin typeface="Calibri"/>
            </a:endParaRPr>
          </a:p>
          <a:p>
            <a:r>
              <a:rPr lang="es-AR" sz="1400" dirty="0">
                <a:solidFill>
                  <a:srgbClr val="FF0000"/>
                </a:solidFill>
                <a:latin typeface="Calibri"/>
              </a:rPr>
              <a:t>(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Answer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the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questions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giving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information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about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s-AR" sz="1400" dirty="0" err="1">
                <a:solidFill>
                  <a:srgbClr val="FF0000"/>
                </a:solidFill>
                <a:latin typeface="Calibri"/>
              </a:rPr>
              <a:t>yourself</a:t>
            </a:r>
            <a:r>
              <a:rPr lang="es-AR" sz="1400" dirty="0">
                <a:solidFill>
                  <a:srgbClr val="FF0000"/>
                </a:solidFill>
                <a:latin typeface="Calibri"/>
              </a:rPr>
              <a:t>)</a:t>
            </a:r>
            <a:r>
              <a:rPr lang="es-AR" sz="1400" b="1" dirty="0">
                <a:solidFill>
                  <a:srgbClr val="FF0000"/>
                </a:solidFill>
                <a:latin typeface="Calibri"/>
              </a:rPr>
              <a:t> </a:t>
            </a:r>
          </a:p>
          <a:p>
            <a:endParaRPr lang="es-AR" sz="1400" b="1" dirty="0">
              <a:solidFill>
                <a:srgbClr val="FF0000"/>
              </a:solidFill>
              <a:latin typeface="Calibri"/>
            </a:endParaRPr>
          </a:p>
          <a:p>
            <a:r>
              <a:rPr lang="es-AR" sz="1400" dirty="0" err="1">
                <a:solidFill>
                  <a:srgbClr val="FF0000"/>
                </a:solidFill>
              </a:rPr>
              <a:t>Write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down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all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possible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using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prompts</a:t>
            </a:r>
            <a:r>
              <a:rPr lang="es-AR" sz="1400" dirty="0">
                <a:solidFill>
                  <a:srgbClr val="FF0000"/>
                </a:solidFill>
              </a:rPr>
              <a:t> in </a:t>
            </a:r>
            <a:r>
              <a:rPr lang="es-AR" sz="1400" dirty="0" err="1">
                <a:solidFill>
                  <a:srgbClr val="FF0000"/>
                </a:solidFill>
              </a:rPr>
              <a:t>exercise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s-AR" sz="1400" dirty="0">
                <a:solidFill>
                  <a:srgbClr val="FF0000"/>
                </a:solidFill>
              </a:rPr>
              <a:t> page 25, and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them</a:t>
            </a:r>
            <a:r>
              <a:rPr lang="es-AR" sz="1400" dirty="0">
                <a:solidFill>
                  <a:srgbClr val="FF0000"/>
                </a:solidFill>
              </a:rPr>
              <a:t>. </a:t>
            </a:r>
            <a:r>
              <a:rPr lang="es-AR" sz="1400" dirty="0" err="1">
                <a:solidFill>
                  <a:srgbClr val="FF0000"/>
                </a:solidFill>
              </a:rPr>
              <a:t>Memorize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the</a:t>
            </a:r>
            <a:r>
              <a:rPr lang="es-AR" sz="1400" dirty="0">
                <a:solidFill>
                  <a:srgbClr val="FF0000"/>
                </a:solidFill>
              </a:rPr>
              <a:t> </a:t>
            </a:r>
            <a:r>
              <a:rPr lang="es-AR" sz="1400" dirty="0" err="1">
                <a:solidFill>
                  <a:srgbClr val="FF0000"/>
                </a:solidFill>
              </a:rPr>
              <a:t>questions</a:t>
            </a:r>
            <a:r>
              <a:rPr lang="es-AR" sz="1400" dirty="0">
                <a:solidFill>
                  <a:srgbClr val="FF0000"/>
                </a:solidFill>
              </a:rPr>
              <a:t> and </a:t>
            </a:r>
            <a:r>
              <a:rPr lang="es-AR" sz="1400" dirty="0" err="1">
                <a:solidFill>
                  <a:srgbClr val="FF0000"/>
                </a:solidFill>
              </a:rPr>
              <a:t>answers</a:t>
            </a:r>
            <a:r>
              <a:rPr lang="es-AR" sz="1400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268121-7EAF-4B6B-A42F-1BB30B76D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94" y="0"/>
            <a:ext cx="4452104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441B4B4-D952-433D-9A63-35D5E5C5C0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320" y="150340"/>
            <a:ext cx="4035195" cy="67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4EA0A2-575E-458B-88D0-5A174020E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Written</a:t>
            </a:r>
            <a:r>
              <a:rPr lang="es-A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assignment</a:t>
            </a:r>
            <a:r>
              <a:rPr lang="es-A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WRITE A PROFILE OF YOURSELF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505B90C-4967-4B2D-804D-07C5FAC1D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267" y="1446768"/>
            <a:ext cx="10327095" cy="482591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0097D5F-7B55-41C7-AD16-095505B49C5F}"/>
              </a:ext>
            </a:extLst>
          </p:cNvPr>
          <p:cNvSpPr txBox="1"/>
          <p:nvPr/>
        </p:nvSpPr>
        <p:spPr>
          <a:xfrm>
            <a:off x="160638" y="1717589"/>
            <a:ext cx="1421027" cy="45550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600" dirty="0">
                <a:solidFill>
                  <a:srgbClr val="FF0000"/>
                </a:solidFill>
              </a:rPr>
              <a:t>1.Read </a:t>
            </a:r>
            <a:r>
              <a:rPr lang="es-AR" sz="1600" dirty="0" err="1">
                <a:solidFill>
                  <a:srgbClr val="FF0000"/>
                </a:solidFill>
              </a:rPr>
              <a:t>the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instructions</a:t>
            </a:r>
            <a:endParaRPr lang="es-AR" sz="1600" dirty="0">
              <a:solidFill>
                <a:srgbClr val="FF0000"/>
              </a:solidFill>
            </a:endParaRP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2. </a:t>
            </a:r>
            <a:r>
              <a:rPr lang="es-AR" sz="1600" dirty="0" err="1">
                <a:solidFill>
                  <a:srgbClr val="FF0000"/>
                </a:solidFill>
              </a:rPr>
              <a:t>Pay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attention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connectors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</a:t>
            </a:r>
            <a:r>
              <a:rPr lang="es-AR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es-AR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AR" sz="16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endParaRPr lang="es-AR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AR" sz="16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3. </a:t>
            </a:r>
            <a:r>
              <a:rPr lang="es-AR" sz="1600" dirty="0" err="1">
                <a:solidFill>
                  <a:srgbClr val="FF0000"/>
                </a:solidFill>
              </a:rPr>
              <a:t>Write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your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profile</a:t>
            </a:r>
            <a:r>
              <a:rPr lang="es-AR" sz="1600" dirty="0">
                <a:solidFill>
                  <a:srgbClr val="FF0000"/>
                </a:solidFill>
              </a:rPr>
              <a:t> (similar </a:t>
            </a:r>
            <a:r>
              <a:rPr lang="es-AR" sz="1600" dirty="0" err="1">
                <a:solidFill>
                  <a:srgbClr val="FF0000"/>
                </a:solidFill>
              </a:rPr>
              <a:t>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Jamie’s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profile</a:t>
            </a:r>
            <a:r>
              <a:rPr lang="es-AR" sz="1600" dirty="0">
                <a:solidFill>
                  <a:srgbClr val="FF0000"/>
                </a:solidFill>
              </a:rPr>
              <a:t>)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r>
              <a:rPr lang="es-AR" sz="1600" dirty="0">
                <a:solidFill>
                  <a:srgbClr val="FF0000"/>
                </a:solidFill>
              </a:rPr>
              <a:t>4. </a:t>
            </a:r>
            <a:r>
              <a:rPr lang="es-AR" sz="1600" dirty="0" err="1">
                <a:solidFill>
                  <a:srgbClr val="FF0000"/>
                </a:solidFill>
              </a:rPr>
              <a:t>Attach</a:t>
            </a:r>
            <a:r>
              <a:rPr lang="es-AR" sz="1600" dirty="0">
                <a:solidFill>
                  <a:srgbClr val="FF0000"/>
                </a:solidFill>
              </a:rPr>
              <a:t> a </a:t>
            </a:r>
            <a:r>
              <a:rPr lang="es-AR" sz="1600" dirty="0" err="1">
                <a:solidFill>
                  <a:srgbClr val="FF0000"/>
                </a:solidFill>
              </a:rPr>
              <a:t>photo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r>
              <a:rPr lang="es-AR" sz="1600" dirty="0" err="1">
                <a:solidFill>
                  <a:srgbClr val="FF0000"/>
                </a:solidFill>
              </a:rPr>
              <a:t>or</a:t>
            </a:r>
            <a:r>
              <a:rPr lang="es-AR" sz="1600" dirty="0">
                <a:solidFill>
                  <a:srgbClr val="FF0000"/>
                </a:solidFill>
              </a:rPr>
              <a:t> paste a </a:t>
            </a:r>
            <a:r>
              <a:rPr lang="es-AR" sz="1600" dirty="0" err="1">
                <a:solidFill>
                  <a:srgbClr val="FF0000"/>
                </a:solidFill>
              </a:rPr>
              <a:t>screenshot</a:t>
            </a:r>
            <a:r>
              <a:rPr lang="es-AR" sz="1600" dirty="0">
                <a:solidFill>
                  <a:srgbClr val="FF0000"/>
                </a:solidFill>
              </a:rPr>
              <a:t>. </a:t>
            </a:r>
          </a:p>
          <a:p>
            <a:endParaRPr lang="es-AR" sz="1600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0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0366B57-3643-449E-AAE4-778F37C24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906" y="188640"/>
            <a:ext cx="4248472" cy="802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5AC72934-2B33-45DF-B3BC-6D55080F686C}"/>
                  </a:ext>
                </a:extLst>
              </p14:cNvPr>
              <p14:cNvContentPartPr/>
              <p14:nvPr/>
            </p14:nvContentPartPr>
            <p14:xfrm>
              <a:off x="9194880" y="5223960"/>
              <a:ext cx="360" cy="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5AC72934-2B33-45DF-B3BC-6D55080F68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79040" y="5160600"/>
                <a:ext cx="31680" cy="1270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uadroTexto 1">
            <a:extLst>
              <a:ext uri="{FF2B5EF4-FFF2-40B4-BE49-F238E27FC236}">
                <a16:creationId xmlns:a16="http://schemas.microsoft.com/office/drawing/2014/main" id="{5E8E50AE-493D-424C-B901-EF66D1035A7E}"/>
              </a:ext>
            </a:extLst>
          </p:cNvPr>
          <p:cNvSpPr txBox="1"/>
          <p:nvPr/>
        </p:nvSpPr>
        <p:spPr>
          <a:xfrm>
            <a:off x="7339912" y="457152"/>
            <a:ext cx="42902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Read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profiles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speak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about</a:t>
            </a:r>
            <a:r>
              <a:rPr lang="es-AR" b="1" dirty="0">
                <a:solidFill>
                  <a:srgbClr val="FF0000"/>
                </a:solidFill>
              </a:rPr>
              <a:t> Kevin and Samantha.</a:t>
            </a:r>
          </a:p>
          <a:p>
            <a:r>
              <a:rPr lang="es-AR" dirty="0" err="1">
                <a:solidFill>
                  <a:srgbClr val="FF0000"/>
                </a:solidFill>
              </a:rPr>
              <a:t>How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old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is</a:t>
            </a:r>
            <a:r>
              <a:rPr lang="es-AR" dirty="0">
                <a:solidFill>
                  <a:srgbClr val="FF0000"/>
                </a:solidFill>
              </a:rPr>
              <a:t> Kevin?</a:t>
            </a:r>
          </a:p>
          <a:p>
            <a:r>
              <a:rPr lang="es-AR" dirty="0" err="1">
                <a:solidFill>
                  <a:srgbClr val="FF0000"/>
                </a:solidFill>
              </a:rPr>
              <a:t>Where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does</a:t>
            </a:r>
            <a:r>
              <a:rPr lang="es-AR" dirty="0">
                <a:solidFill>
                  <a:srgbClr val="FF0000"/>
                </a:solidFill>
              </a:rPr>
              <a:t> he </a:t>
            </a:r>
            <a:r>
              <a:rPr lang="es-AR" dirty="0" err="1">
                <a:solidFill>
                  <a:srgbClr val="FF0000"/>
                </a:solidFill>
              </a:rPr>
              <a:t>live</a:t>
            </a:r>
            <a:r>
              <a:rPr lang="es-AR" dirty="0">
                <a:solidFill>
                  <a:srgbClr val="FF0000"/>
                </a:solidFill>
              </a:rPr>
              <a:t>?</a:t>
            </a:r>
          </a:p>
          <a:p>
            <a:r>
              <a:rPr lang="es-AR" dirty="0" err="1">
                <a:solidFill>
                  <a:srgbClr val="FF0000"/>
                </a:solidFill>
              </a:rPr>
              <a:t>Does</a:t>
            </a:r>
            <a:r>
              <a:rPr lang="es-AR" dirty="0">
                <a:solidFill>
                  <a:srgbClr val="FF0000"/>
                </a:solidFill>
              </a:rPr>
              <a:t> he </a:t>
            </a:r>
            <a:r>
              <a:rPr lang="es-AR" dirty="0" err="1">
                <a:solidFill>
                  <a:srgbClr val="FF0000"/>
                </a:solidFill>
              </a:rPr>
              <a:t>like</a:t>
            </a:r>
            <a:r>
              <a:rPr lang="es-AR" dirty="0">
                <a:solidFill>
                  <a:srgbClr val="FF0000"/>
                </a:solidFill>
              </a:rPr>
              <a:t> films? </a:t>
            </a:r>
            <a:r>
              <a:rPr lang="es-AR" dirty="0" err="1">
                <a:solidFill>
                  <a:srgbClr val="FF0000"/>
                </a:solidFill>
              </a:rPr>
              <a:t>Does</a:t>
            </a:r>
            <a:r>
              <a:rPr lang="es-AR" dirty="0">
                <a:solidFill>
                  <a:srgbClr val="FF0000"/>
                </a:solidFill>
              </a:rPr>
              <a:t> he </a:t>
            </a:r>
            <a:r>
              <a:rPr lang="es-AR" dirty="0" err="1">
                <a:solidFill>
                  <a:srgbClr val="FF0000"/>
                </a:solidFill>
              </a:rPr>
              <a:t>like</a:t>
            </a:r>
            <a:r>
              <a:rPr lang="es-AR" dirty="0">
                <a:solidFill>
                  <a:srgbClr val="FF0000"/>
                </a:solidFill>
              </a:rPr>
              <a:t> music?</a:t>
            </a:r>
          </a:p>
          <a:p>
            <a:r>
              <a:rPr lang="es-AR" dirty="0" err="1">
                <a:solidFill>
                  <a:srgbClr val="FF0000"/>
                </a:solidFill>
              </a:rPr>
              <a:t>Does</a:t>
            </a:r>
            <a:r>
              <a:rPr lang="es-AR" dirty="0">
                <a:solidFill>
                  <a:srgbClr val="FF0000"/>
                </a:solidFill>
              </a:rPr>
              <a:t> he </a:t>
            </a:r>
            <a:r>
              <a:rPr lang="es-AR" dirty="0" err="1">
                <a:solidFill>
                  <a:srgbClr val="FF0000"/>
                </a:solidFill>
              </a:rPr>
              <a:t>like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football</a:t>
            </a:r>
            <a:r>
              <a:rPr lang="es-AR" dirty="0">
                <a:solidFill>
                  <a:srgbClr val="FF0000"/>
                </a:solidFill>
              </a:rPr>
              <a:t>?</a:t>
            </a:r>
          </a:p>
          <a:p>
            <a:endParaRPr lang="es-AR" dirty="0">
              <a:solidFill>
                <a:srgbClr val="FF0000"/>
              </a:solidFill>
            </a:endParaRPr>
          </a:p>
          <a:p>
            <a:r>
              <a:rPr lang="es-AR" dirty="0" err="1">
                <a:solidFill>
                  <a:srgbClr val="FF0000"/>
                </a:solidFill>
              </a:rPr>
              <a:t>How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old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is</a:t>
            </a:r>
            <a:r>
              <a:rPr lang="es-AR" dirty="0">
                <a:solidFill>
                  <a:srgbClr val="FF0000"/>
                </a:solidFill>
              </a:rPr>
              <a:t> Samantha?</a:t>
            </a:r>
          </a:p>
          <a:p>
            <a:r>
              <a:rPr lang="es-AR" dirty="0" err="1">
                <a:solidFill>
                  <a:srgbClr val="FF0000"/>
                </a:solidFill>
              </a:rPr>
              <a:t>Where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does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live</a:t>
            </a:r>
            <a:r>
              <a:rPr lang="es-AR" dirty="0">
                <a:solidFill>
                  <a:srgbClr val="FF0000"/>
                </a:solidFill>
              </a:rPr>
              <a:t>?</a:t>
            </a:r>
          </a:p>
          <a:p>
            <a:r>
              <a:rPr lang="es-AR" dirty="0" err="1">
                <a:solidFill>
                  <a:srgbClr val="FF0000"/>
                </a:solidFill>
              </a:rPr>
              <a:t>What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things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does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like</a:t>
            </a:r>
            <a:r>
              <a:rPr lang="es-AR" dirty="0">
                <a:solidFill>
                  <a:srgbClr val="FF0000"/>
                </a:solidFill>
              </a:rPr>
              <a:t>?</a:t>
            </a:r>
          </a:p>
          <a:p>
            <a:r>
              <a:rPr lang="es-AR" dirty="0" err="1">
                <a:solidFill>
                  <a:srgbClr val="FF0000"/>
                </a:solidFill>
              </a:rPr>
              <a:t>Does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she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like</a:t>
            </a:r>
            <a:r>
              <a:rPr lang="es-AR" dirty="0">
                <a:solidFill>
                  <a:srgbClr val="FF0000"/>
                </a:solidFill>
              </a:rPr>
              <a:t> sport?</a:t>
            </a:r>
          </a:p>
          <a:p>
            <a:endParaRPr lang="es-AR" dirty="0">
              <a:solidFill>
                <a:srgbClr val="FF0000"/>
              </a:solidFill>
            </a:endParaRPr>
          </a:p>
          <a:p>
            <a:r>
              <a:rPr lang="es-AR" dirty="0" err="1">
                <a:solidFill>
                  <a:srgbClr val="FF0000"/>
                </a:solidFill>
              </a:rPr>
              <a:t>What</a:t>
            </a:r>
            <a:r>
              <a:rPr lang="es-AR" dirty="0">
                <a:solidFill>
                  <a:srgbClr val="FF0000"/>
                </a:solidFill>
              </a:rPr>
              <a:t> do </a:t>
            </a:r>
            <a:r>
              <a:rPr lang="es-AR" dirty="0" err="1">
                <a:solidFill>
                  <a:srgbClr val="FF0000"/>
                </a:solidFill>
              </a:rPr>
              <a:t>they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have</a:t>
            </a:r>
            <a:r>
              <a:rPr lang="es-AR" dirty="0">
                <a:solidFill>
                  <a:srgbClr val="FF0000"/>
                </a:solidFill>
              </a:rPr>
              <a:t> in </a:t>
            </a:r>
            <a:r>
              <a:rPr lang="es-AR" dirty="0" err="1">
                <a:solidFill>
                  <a:srgbClr val="FF0000"/>
                </a:solidFill>
              </a:rPr>
              <a:t>common</a:t>
            </a:r>
            <a:r>
              <a:rPr lang="es-AR" dirty="0">
                <a:solidFill>
                  <a:srgbClr val="FF0000"/>
                </a:solidFill>
              </a:rPr>
              <a:t>?</a:t>
            </a:r>
          </a:p>
          <a:p>
            <a:r>
              <a:rPr lang="es-AR" dirty="0">
                <a:solidFill>
                  <a:srgbClr val="FF0000"/>
                </a:solidFill>
              </a:rPr>
              <a:t>Are </a:t>
            </a:r>
            <a:r>
              <a:rPr lang="es-AR" dirty="0" err="1">
                <a:solidFill>
                  <a:srgbClr val="FF0000"/>
                </a:solidFill>
              </a:rPr>
              <a:t>they</a:t>
            </a:r>
            <a:r>
              <a:rPr lang="es-AR" dirty="0">
                <a:solidFill>
                  <a:srgbClr val="FF0000"/>
                </a:solidFill>
              </a:rPr>
              <a:t> a </a:t>
            </a:r>
            <a:r>
              <a:rPr lang="es-AR" dirty="0" err="1">
                <a:solidFill>
                  <a:srgbClr val="FF0000"/>
                </a:solidFill>
              </a:rPr>
              <a:t>good</a:t>
            </a:r>
            <a:r>
              <a:rPr lang="es-AR" dirty="0">
                <a:solidFill>
                  <a:srgbClr val="FF0000"/>
                </a:solidFill>
              </a:rPr>
              <a:t> match?</a:t>
            </a:r>
          </a:p>
          <a:p>
            <a:endParaRPr lang="es-AR" dirty="0">
              <a:solidFill>
                <a:srgbClr val="FF0000"/>
              </a:solidFill>
            </a:endParaRPr>
          </a:p>
          <a:p>
            <a:endParaRPr lang="es-AR" dirty="0">
              <a:solidFill>
                <a:srgbClr val="FF000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99CA70-928E-44F6-AB3A-1C71B6FFD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03" y="1248518"/>
            <a:ext cx="6300714" cy="535032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075506-2FFD-4683-8C56-D4F3D72BF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44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81"/>
    </mc:Choice>
    <mc:Fallback xmlns="">
      <p:transition spd="slow" advTm="40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F5B35CFD-B03D-412E-952E-28AA1725EE0A}"/>
                  </a:ext>
                </a:extLst>
              </p14:cNvPr>
              <p14:cNvContentPartPr/>
              <p14:nvPr/>
            </p14:nvContentPartPr>
            <p14:xfrm>
              <a:off x="2024040" y="6116760"/>
              <a:ext cx="196920" cy="36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F5B35CFD-B03D-412E-952E-28AA1725EE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8200" y="6053400"/>
                <a:ext cx="228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1A0E6E67-C151-4289-8040-32924C38451F}"/>
                  </a:ext>
                </a:extLst>
              </p14:cNvPr>
              <p14:cNvContentPartPr/>
              <p14:nvPr/>
            </p14:nvContentPartPr>
            <p14:xfrm>
              <a:off x="2024040" y="4143240"/>
              <a:ext cx="527400" cy="27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1A0E6E67-C151-4289-8040-32924C3845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08200" y="4079880"/>
                <a:ext cx="5587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D0D53C85-F7C3-461C-8E6B-7DF1D4D63D4F}"/>
                  </a:ext>
                </a:extLst>
              </p14:cNvPr>
              <p14:cNvContentPartPr/>
              <p14:nvPr/>
            </p14:nvContentPartPr>
            <p14:xfrm>
              <a:off x="2015400" y="4581000"/>
              <a:ext cx="402120" cy="9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D0D53C85-F7C3-461C-8E6B-7DF1D4D63D4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99560" y="4517640"/>
                <a:ext cx="4334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F4BCFD3F-CCDB-4C36-A8F2-CCD183CB98E9}"/>
                  </a:ext>
                </a:extLst>
              </p14:cNvPr>
              <p14:cNvContentPartPr/>
              <p14:nvPr/>
            </p14:nvContentPartPr>
            <p14:xfrm>
              <a:off x="2872560" y="5036400"/>
              <a:ext cx="1116360" cy="4500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F4BCFD3F-CCDB-4C36-A8F2-CCD183CB98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56720" y="4973040"/>
                <a:ext cx="11476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5E619690-6CC3-4173-991E-6494C39E9846}"/>
                  </a:ext>
                </a:extLst>
              </p14:cNvPr>
              <p14:cNvContentPartPr/>
              <p14:nvPr/>
            </p14:nvContentPartPr>
            <p14:xfrm>
              <a:off x="4185120" y="5205960"/>
              <a:ext cx="1188000" cy="3600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5E619690-6CC3-4173-991E-6494C39E984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69280" y="5142600"/>
                <a:ext cx="1219320" cy="16272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3C_2.17">
            <a:hlinkClick r:id="" action="ppaction://media"/>
            <a:extLst>
              <a:ext uri="{FF2B5EF4-FFF2-40B4-BE49-F238E27FC236}">
                <a16:creationId xmlns:a16="http://schemas.microsoft.com/office/drawing/2014/main" id="{91CFFD19-FA62-4E7A-829D-7E3BA3DA1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9517" y="357012"/>
            <a:ext cx="609600" cy="6096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9D7FEED-6276-43E1-BDDC-EA575C99F2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88223" y="790307"/>
            <a:ext cx="10175406" cy="560000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C9F5BF72-B1E8-4D61-884B-308F1C8FCC77}"/>
              </a:ext>
            </a:extLst>
          </p:cNvPr>
          <p:cNvSpPr txBox="1"/>
          <p:nvPr/>
        </p:nvSpPr>
        <p:spPr>
          <a:xfrm>
            <a:off x="529517" y="2185441"/>
            <a:ext cx="10150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meet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have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drink</a:t>
            </a:r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like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live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live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>
                <a:solidFill>
                  <a:srgbClr val="FF0000"/>
                </a:solidFill>
              </a:rPr>
              <a:t>do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like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like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love</a:t>
            </a:r>
            <a:endParaRPr lang="es-AR" b="1" dirty="0">
              <a:solidFill>
                <a:srgbClr val="FF0000"/>
              </a:solidFill>
            </a:endParaRPr>
          </a:p>
          <a:p>
            <a:r>
              <a:rPr lang="es-AR" b="1" dirty="0" err="1">
                <a:solidFill>
                  <a:srgbClr val="FF0000"/>
                </a:solidFill>
              </a:rPr>
              <a:t>like</a:t>
            </a:r>
            <a:endParaRPr lang="es-AR" b="1" dirty="0">
              <a:solidFill>
                <a:srgbClr val="FF0000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5BD19E6-B9AF-4875-8168-5C37D83CBFF1}"/>
              </a:ext>
            </a:extLst>
          </p:cNvPr>
          <p:cNvSpPr txBox="1"/>
          <p:nvPr/>
        </p:nvSpPr>
        <p:spPr>
          <a:xfrm>
            <a:off x="1717589" y="210065"/>
            <a:ext cx="7117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Now</a:t>
            </a:r>
            <a:r>
              <a:rPr lang="es-AR" b="1" dirty="0">
                <a:solidFill>
                  <a:srgbClr val="FF0000"/>
                </a:solidFill>
              </a:rPr>
              <a:t> Kevin and Samantha are </a:t>
            </a:r>
            <a:r>
              <a:rPr lang="es-AR" b="1" u="sng" dirty="0" err="1">
                <a:solidFill>
                  <a:srgbClr val="FF0000"/>
                </a:solidFill>
              </a:rPr>
              <a:t>on</a:t>
            </a:r>
            <a:r>
              <a:rPr lang="es-AR" b="1" u="sng" dirty="0">
                <a:solidFill>
                  <a:srgbClr val="FF0000"/>
                </a:solidFill>
              </a:rPr>
              <a:t> </a:t>
            </a:r>
            <a:r>
              <a:rPr lang="es-AR" b="1" u="sng" dirty="0" err="1">
                <a:solidFill>
                  <a:srgbClr val="FF0000"/>
                </a:solidFill>
              </a:rPr>
              <a:t>their</a:t>
            </a:r>
            <a:r>
              <a:rPr lang="es-AR" b="1" u="sng" dirty="0">
                <a:solidFill>
                  <a:srgbClr val="FF0000"/>
                </a:solidFill>
              </a:rPr>
              <a:t> </a:t>
            </a:r>
            <a:r>
              <a:rPr lang="es-AR" b="1" u="sng" dirty="0" err="1">
                <a:solidFill>
                  <a:srgbClr val="FF0000"/>
                </a:solidFill>
              </a:rPr>
              <a:t>first</a:t>
            </a:r>
            <a:r>
              <a:rPr lang="es-AR" b="1" u="sng" dirty="0">
                <a:solidFill>
                  <a:srgbClr val="FF0000"/>
                </a:solidFill>
              </a:rPr>
              <a:t> date</a:t>
            </a:r>
            <a:r>
              <a:rPr lang="es-AR" b="1" dirty="0">
                <a:solidFill>
                  <a:srgbClr val="FF0000"/>
                </a:solidFill>
              </a:rPr>
              <a:t>. Listen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0962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C_2.19">
            <a:hlinkClick r:id="" action="ppaction://media"/>
            <a:extLst>
              <a:ext uri="{FF2B5EF4-FFF2-40B4-BE49-F238E27FC236}">
                <a16:creationId xmlns:a16="http://schemas.microsoft.com/office/drawing/2014/main" id="{7E76CB23-DF37-4D66-B81D-B254A8497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7667" y="258077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09B0332-11D4-48C6-A257-3D8CCCCD5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3" y="175758"/>
            <a:ext cx="4686954" cy="650648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0C030C8-DE20-4F8A-A428-50677FC8A5C1}"/>
              </a:ext>
            </a:extLst>
          </p:cNvPr>
          <p:cNvSpPr/>
          <p:nvPr/>
        </p:nvSpPr>
        <p:spPr>
          <a:xfrm>
            <a:off x="7722974" y="302359"/>
            <a:ext cx="3793524" cy="507831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s-AR" sz="1200" dirty="0">
                <a:latin typeface="Book Antiqua" panose="02040602050305030304" pitchFamily="18" charset="0"/>
              </a:rPr>
              <a:t>2</a:t>
            </a:r>
            <a:r>
              <a:rPr lang="az-Cyrl-AZ" sz="1200" b="0" i="0" u="none" strike="noStrike" baseline="0" dirty="0">
                <a:latin typeface="Book Antiqua" panose="02040602050305030304" pitchFamily="18" charset="0"/>
              </a:rPr>
              <a:t>-19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(script in Student’s Book on p.117)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К:  Do you like Star Wars?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S: No, I </a:t>
            </a:r>
            <a:r>
              <a:rPr lang="es-AR" sz="1200" dirty="0" err="1">
                <a:latin typeface="Arial Unicode MS" panose="020B0604020202020204" pitchFamily="34" charset="-128"/>
              </a:rPr>
              <a:t>don’t</a:t>
            </a:r>
            <a:r>
              <a:rPr lang="es-AR" sz="1200" dirty="0">
                <a:latin typeface="Arial Unicode MS" panose="020B0604020202020204" pitchFamily="34" charset="-128"/>
              </a:rPr>
              <a:t>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Why not? It’s a fantastic film.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S: I </a:t>
            </a:r>
            <a:r>
              <a:rPr lang="es-AR" sz="1200" dirty="0" err="1">
                <a:latin typeface="Arial Unicode MS" panose="020B0604020202020204" pitchFamily="34" charset="-128"/>
              </a:rPr>
              <a:t>don’t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like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science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fiction</a:t>
            </a:r>
            <a:r>
              <a:rPr lang="es-AR" sz="1200" dirty="0">
                <a:latin typeface="Arial Unicode MS" panose="020B0604020202020204" pitchFamily="34" charset="-128"/>
              </a:rPr>
              <a:t>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What kind of films do you like?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S: I love foreign films, French, Italian, Spanish.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K: Oh.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S: </a:t>
            </a:r>
            <a:r>
              <a:rPr lang="es-AR" sz="1200" dirty="0" err="1">
                <a:latin typeface="Arial Unicode MS" panose="020B0604020202020204" pitchFamily="34" charset="-128"/>
              </a:rPr>
              <a:t>My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salad’s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very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nice</a:t>
            </a:r>
            <a:r>
              <a:rPr lang="es-AR" sz="1200" dirty="0">
                <a:latin typeface="Arial Unicode MS" panose="020B0604020202020204" pitchFamily="34" charset="-128"/>
              </a:rPr>
              <a:t>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Good. My burger’s nice too.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S: What kind of music do you like?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Music? I love heavy metal. What about you?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S: Opera. ,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Opera - that’s really not my thing! </a:t>
            </a:r>
            <a:r>
              <a:rPr lang="en-US" sz="1200" dirty="0" err="1">
                <a:latin typeface="Arial Unicode MS" panose="020B0604020202020204" pitchFamily="34" charset="-128"/>
              </a:rPr>
              <a:t>Er</a:t>
            </a:r>
            <a:r>
              <a:rPr lang="en-US" sz="1200" dirty="0">
                <a:latin typeface="Arial Unicode MS" panose="020B0604020202020204" pitchFamily="34" charset="-128"/>
              </a:rPr>
              <a:t>... What do you do at </a:t>
            </a:r>
            <a:r>
              <a:rPr lang="es-AR" sz="1200" dirty="0" err="1">
                <a:latin typeface="Arial Unicode MS" panose="020B0604020202020204" pitchFamily="34" charset="-128"/>
              </a:rPr>
              <a:t>the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weekend</a:t>
            </a:r>
            <a:r>
              <a:rPr lang="es-AR" sz="1200" dirty="0">
                <a:latin typeface="Arial Unicode MS" panose="020B0604020202020204" pitchFamily="34" charset="-128"/>
              </a:rPr>
              <a:t>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S: I go to the cinema, I go to restaurants, I cook. I love good </a:t>
            </a:r>
            <a:r>
              <a:rPr lang="es-AR" sz="1200" dirty="0" err="1">
                <a:latin typeface="Arial Unicode MS" panose="020B0604020202020204" pitchFamily="34" charset="-128"/>
              </a:rPr>
              <a:t>food</a:t>
            </a:r>
            <a:r>
              <a:rPr lang="es-AR" sz="1200" dirty="0">
                <a:latin typeface="Arial Unicode MS" panose="020B0604020202020204" pitchFamily="34" charset="-128"/>
              </a:rPr>
              <a:t>. And </a:t>
            </a:r>
            <a:r>
              <a:rPr lang="es-AR" sz="1200" dirty="0" err="1">
                <a:latin typeface="Arial Unicode MS" panose="020B0604020202020204" pitchFamily="34" charset="-128"/>
              </a:rPr>
              <a:t>you</a:t>
            </a:r>
            <a:r>
              <a:rPr lang="es-AR" sz="1200" dirty="0">
                <a:latin typeface="Arial Unicode MS" panose="020B0604020202020204" pitchFamily="34" charset="-128"/>
              </a:rPr>
              <a:t>?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K: Well, I don’t cook! I meet friends and we play video games.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S: You meet friends and you play video games. Wow.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Do you want another drink? Oh, excuse me. Hi. Oh? Why? Now? OK. See you in a minute.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Sorry, Kevin. I need to go. Nice to meet you. Bye.</a:t>
            </a:r>
          </a:p>
          <a:p>
            <a:r>
              <a:rPr lang="es-AR" sz="1200" dirty="0">
                <a:latin typeface="Arial Unicode MS" panose="020B0604020202020204" pitchFamily="34" charset="-128"/>
              </a:rPr>
              <a:t>K: Oh. </a:t>
            </a:r>
            <a:r>
              <a:rPr lang="es-AR" sz="1200" dirty="0" err="1">
                <a:latin typeface="Arial Unicode MS" panose="020B0604020202020204" pitchFamily="34" charset="-128"/>
              </a:rPr>
              <a:t>Bye</a:t>
            </a:r>
            <a:r>
              <a:rPr lang="es-AR" sz="1200" dirty="0">
                <a:latin typeface="Arial Unicode MS" panose="020B0604020202020204" pitchFamily="34" charset="-128"/>
              </a:rPr>
              <a:t>.</a:t>
            </a:r>
          </a:p>
          <a:p>
            <a:r>
              <a:rPr lang="es-AR" sz="1200" dirty="0" err="1">
                <a:latin typeface="Arial Unicode MS" panose="020B0604020202020204" pitchFamily="34" charset="-128"/>
              </a:rPr>
              <a:t>Waiter</a:t>
            </a:r>
            <a:r>
              <a:rPr lang="es-AR" sz="1200" dirty="0">
                <a:latin typeface="Arial Unicode MS" panose="020B0604020202020204" pitchFamily="34" charset="-128"/>
              </a:rPr>
              <a:t>:   </a:t>
            </a:r>
            <a:r>
              <a:rPr lang="es-AR" sz="1200" dirty="0" err="1">
                <a:latin typeface="Arial Unicode MS" panose="020B0604020202020204" pitchFamily="34" charset="-128"/>
              </a:rPr>
              <a:t>The</a:t>
            </a:r>
            <a:r>
              <a:rPr lang="es-AR" sz="1200" dirty="0">
                <a:latin typeface="Arial Unicode MS" panose="020B0604020202020204" pitchFamily="34" charset="-128"/>
              </a:rPr>
              <a:t> </a:t>
            </a:r>
            <a:r>
              <a:rPr lang="es-AR" sz="1200" dirty="0" err="1">
                <a:latin typeface="Arial Unicode MS" panose="020B0604020202020204" pitchFamily="34" charset="-128"/>
              </a:rPr>
              <a:t>bill</a:t>
            </a:r>
            <a:r>
              <a:rPr lang="es-AR" sz="1200" dirty="0">
                <a:latin typeface="Arial Unicode MS" panose="020B0604020202020204" pitchFamily="34" charset="-128"/>
              </a:rPr>
              <a:t>, sir.</a:t>
            </a:r>
          </a:p>
          <a:p>
            <a:r>
              <a:rPr lang="en-US" sz="1200" dirty="0">
                <a:latin typeface="Arial Unicode MS" panose="020B0604020202020204" pitchFamily="34" charset="-128"/>
              </a:rPr>
              <a:t>К:  The bill! Hey, Samantha. Wait!</a:t>
            </a:r>
            <a:endParaRPr lang="es-AR" sz="12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9F088F7-C058-4E44-BE52-6DD32E21498F}"/>
              </a:ext>
            </a:extLst>
          </p:cNvPr>
          <p:cNvSpPr/>
          <p:nvPr/>
        </p:nvSpPr>
        <p:spPr>
          <a:xfrm>
            <a:off x="6632467" y="5719499"/>
            <a:ext cx="45256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 Unicode MS" panose="020B0604020202020204" pitchFamily="34" charset="-128"/>
              </a:rPr>
              <a:t>1 F (She likes foreign films.)</a:t>
            </a:r>
          </a:p>
          <a:p>
            <a:r>
              <a:rPr lang="en-US" sz="1100" dirty="0">
                <a:latin typeface="Arial Unicode MS" panose="020B0604020202020204" pitchFamily="34" charset="-128"/>
              </a:rPr>
              <a:t>2 F (Kevin likes heavy metal and Samantha likes opera.)</a:t>
            </a:r>
          </a:p>
          <a:p>
            <a:r>
              <a:rPr lang="es-AR" sz="1100" dirty="0">
                <a:latin typeface="Arial Unicode MS" panose="020B0604020202020204" pitchFamily="34" charset="-128"/>
              </a:rPr>
              <a:t>3 T</a:t>
            </a:r>
          </a:p>
          <a:p>
            <a:r>
              <a:rPr lang="en-US" sz="1100" dirty="0">
                <a:latin typeface="Arial Unicode MS" panose="020B0604020202020204" pitchFamily="34" charset="-128"/>
              </a:rPr>
              <a:t>4 F (Kevin pays for the lunch.)</a:t>
            </a:r>
            <a:endParaRPr lang="es-AR" sz="1100" dirty="0"/>
          </a:p>
        </p:txBody>
      </p:sp>
    </p:spTree>
    <p:extLst>
      <p:ext uri="{BB962C8B-B14F-4D97-AF65-F5344CB8AC3E}">
        <p14:creationId xmlns:p14="http://schemas.microsoft.com/office/powerpoint/2010/main" val="117417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2EE43F8-1647-4259-8DE9-63131567C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3355" y="1083615"/>
            <a:ext cx="12005289" cy="528904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4507027-6195-4F7D-83E6-597CE4B02A61}"/>
              </a:ext>
            </a:extLst>
          </p:cNvPr>
          <p:cNvSpPr txBox="1"/>
          <p:nvPr/>
        </p:nvSpPr>
        <p:spPr>
          <a:xfrm>
            <a:off x="1322173" y="431283"/>
            <a:ext cx="858794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b="1" dirty="0">
                <a:solidFill>
                  <a:srgbClr val="FF0000"/>
                </a:solidFill>
              </a:rPr>
              <a:t>QUESTIONS.  </a:t>
            </a:r>
            <a:r>
              <a:rPr lang="es-AR" sz="2400" b="1" dirty="0" err="1">
                <a:solidFill>
                  <a:srgbClr val="FF0000"/>
                </a:solidFill>
              </a:rPr>
              <a:t>Please</a:t>
            </a:r>
            <a:r>
              <a:rPr lang="es-AR" sz="2400" b="1" dirty="0">
                <a:solidFill>
                  <a:srgbClr val="FF0000"/>
                </a:solidFill>
              </a:rPr>
              <a:t>, </a:t>
            </a:r>
            <a:r>
              <a:rPr lang="es-AR" sz="2400" b="1" dirty="0" err="1">
                <a:solidFill>
                  <a:srgbClr val="FF0000"/>
                </a:solidFill>
              </a:rPr>
              <a:t>read</a:t>
            </a:r>
            <a:r>
              <a:rPr lang="es-AR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 err="1">
                <a:solidFill>
                  <a:srgbClr val="FF0000"/>
                </a:solidFill>
              </a:rPr>
              <a:t>about</a:t>
            </a:r>
            <a:r>
              <a:rPr lang="es-AR" sz="2400" b="1" dirty="0">
                <a:solidFill>
                  <a:srgbClr val="FF0000"/>
                </a:solidFill>
              </a:rPr>
              <a:t> Word </a:t>
            </a:r>
            <a:r>
              <a:rPr lang="es-AR" sz="2400" b="1" dirty="0" err="1">
                <a:solidFill>
                  <a:srgbClr val="FF0000"/>
                </a:solidFill>
              </a:rPr>
              <a:t>Order</a:t>
            </a:r>
            <a:r>
              <a:rPr lang="es-AR" sz="2400" b="1" dirty="0">
                <a:solidFill>
                  <a:srgbClr val="FF0000"/>
                </a:solidFill>
              </a:rPr>
              <a:t> in </a:t>
            </a:r>
            <a:r>
              <a:rPr lang="es-AR" sz="2400" b="1" dirty="0" err="1">
                <a:solidFill>
                  <a:srgbClr val="FF0000"/>
                </a:solidFill>
              </a:rPr>
              <a:t>questions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4C64873A-FB50-4605-AF04-0DE08443441F}"/>
              </a:ext>
            </a:extLst>
          </p:cNvPr>
          <p:cNvSpPr/>
          <p:nvPr/>
        </p:nvSpPr>
        <p:spPr>
          <a:xfrm>
            <a:off x="9903939" y="732476"/>
            <a:ext cx="308919" cy="5697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3C_2.20">
            <a:hlinkClick r:id="" action="ppaction://media"/>
            <a:extLst>
              <a:ext uri="{FF2B5EF4-FFF2-40B4-BE49-F238E27FC236}">
                <a16:creationId xmlns:a16="http://schemas.microsoft.com/office/drawing/2014/main" id="{9B25AF03-2E52-435E-BAAA-EBA7FB89A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5254" y="3464933"/>
            <a:ext cx="609600" cy="6096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6F38F5-5C03-40E1-B189-8FC90E63F034}"/>
              </a:ext>
            </a:extLst>
          </p:cNvPr>
          <p:cNvSpPr txBox="1"/>
          <p:nvPr/>
        </p:nvSpPr>
        <p:spPr>
          <a:xfrm>
            <a:off x="8612659" y="5128054"/>
            <a:ext cx="292950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Listen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sentences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repeat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them</a:t>
            </a:r>
            <a:r>
              <a:rPr lang="es-A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F85D01D8-A6B8-4D6C-A9EB-B9E8FFFD0C17}"/>
              </a:ext>
            </a:extLst>
          </p:cNvPr>
          <p:cNvSpPr/>
          <p:nvPr/>
        </p:nvSpPr>
        <p:spPr>
          <a:xfrm>
            <a:off x="9551773" y="4275438"/>
            <a:ext cx="358345" cy="85261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696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381EBA9-1C0E-4995-A736-5E5AF9C4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73" y="315623"/>
            <a:ext cx="10472441" cy="627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3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E582850-8775-418A-9BAA-68BAB61BC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8180" y="645839"/>
            <a:ext cx="9465195" cy="59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83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1E0048DD-E598-419F-89D3-C849ED4A0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538504"/>
              </p:ext>
            </p:extLst>
          </p:nvPr>
        </p:nvGraphicFramePr>
        <p:xfrm>
          <a:off x="902043" y="1099752"/>
          <a:ext cx="10762735" cy="4767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8235">
                  <a:extLst>
                    <a:ext uri="{9D8B030D-6E8A-4147-A177-3AD203B41FA5}">
                      <a16:colId xmlns:a16="http://schemas.microsoft.com/office/drawing/2014/main" val="1067804719"/>
                    </a:ext>
                  </a:extLst>
                </a:gridCol>
                <a:gridCol w="827903">
                  <a:extLst>
                    <a:ext uri="{9D8B030D-6E8A-4147-A177-3AD203B41FA5}">
                      <a16:colId xmlns:a16="http://schemas.microsoft.com/office/drawing/2014/main" val="2894212526"/>
                    </a:ext>
                  </a:extLst>
                </a:gridCol>
                <a:gridCol w="7476597">
                  <a:extLst>
                    <a:ext uri="{9D8B030D-6E8A-4147-A177-3AD203B41FA5}">
                      <a16:colId xmlns:a16="http://schemas.microsoft.com/office/drawing/2014/main" val="897042761"/>
                    </a:ext>
                  </a:extLst>
                </a:gridCol>
              </a:tblGrid>
              <a:tr h="1135063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your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name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84390"/>
                  </a:ext>
                </a:extLst>
              </a:tr>
              <a:tr h="1215936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day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today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582534"/>
                  </a:ext>
                </a:extLst>
              </a:tr>
              <a:tr h="1281887">
                <a:tc>
                  <a:txBody>
                    <a:bodyPr/>
                    <a:lstStyle/>
                    <a:p>
                      <a:r>
                        <a:rPr lang="es-AR" sz="4400" dirty="0" err="1"/>
                        <a:t>What</a:t>
                      </a:r>
                      <a:r>
                        <a:rPr lang="es-AR" sz="4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your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favourite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day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of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the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week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588402"/>
                  </a:ext>
                </a:extLst>
              </a:tr>
              <a:tr h="1135063">
                <a:tc>
                  <a:txBody>
                    <a:bodyPr/>
                    <a:lstStyle/>
                    <a:p>
                      <a:r>
                        <a:rPr lang="es-AR" sz="4400" dirty="0"/>
                        <a:t>Who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is</a:t>
                      </a:r>
                      <a:endParaRPr lang="es-AR" sz="4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4400" dirty="0" err="1"/>
                        <a:t>your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favourite</a:t>
                      </a:r>
                      <a:r>
                        <a:rPr lang="es-AR" sz="4400" dirty="0"/>
                        <a:t> </a:t>
                      </a:r>
                      <a:r>
                        <a:rPr lang="es-AR" sz="4400" dirty="0" err="1"/>
                        <a:t>singer</a:t>
                      </a:r>
                      <a:r>
                        <a:rPr lang="es-AR" sz="44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372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168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297A3DBD-CDEA-4A2E-8462-AC7F61A53FAA}"/>
              </a:ext>
            </a:extLst>
          </p:cNvPr>
          <p:cNvGraphicFramePr>
            <a:graphicFrameLocks noGrp="1"/>
          </p:cNvGraphicFramePr>
          <p:nvPr/>
        </p:nvGraphicFramePr>
        <p:xfrm>
          <a:off x="1575486" y="1028652"/>
          <a:ext cx="9041028" cy="48006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0358">
                  <a:extLst>
                    <a:ext uri="{9D8B030D-6E8A-4147-A177-3AD203B41FA5}">
                      <a16:colId xmlns:a16="http://schemas.microsoft.com/office/drawing/2014/main" val="1784163039"/>
                    </a:ext>
                  </a:extLst>
                </a:gridCol>
                <a:gridCol w="1804087">
                  <a:extLst>
                    <a:ext uri="{9D8B030D-6E8A-4147-A177-3AD203B41FA5}">
                      <a16:colId xmlns:a16="http://schemas.microsoft.com/office/drawing/2014/main" val="847336630"/>
                    </a:ext>
                  </a:extLst>
                </a:gridCol>
                <a:gridCol w="4176583">
                  <a:extLst>
                    <a:ext uri="{9D8B030D-6E8A-4147-A177-3AD203B41FA5}">
                      <a16:colId xmlns:a16="http://schemas.microsoft.com/office/drawing/2014/main" val="233335040"/>
                    </a:ext>
                  </a:extLst>
                </a:gridCol>
              </a:tblGrid>
              <a:tr h="1458793">
                <a:tc>
                  <a:txBody>
                    <a:bodyPr/>
                    <a:lstStyle/>
                    <a:p>
                      <a:r>
                        <a:rPr lang="es-AR" sz="3600" b="1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endParaRPr lang="es-AR" sz="3600" b="1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76782"/>
                  </a:ext>
                </a:extLst>
              </a:tr>
              <a:tr h="1473684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old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are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you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 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891027"/>
                  </a:ext>
                </a:extLst>
              </a:tr>
              <a:tr h="1868219"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How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much</a:t>
                      </a:r>
                      <a:endParaRPr lang="es-AR" sz="3600" dirty="0">
                        <a:ln w="28575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is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a </a:t>
                      </a:r>
                      <a:r>
                        <a:rPr lang="es-AR" sz="3600" dirty="0" err="1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coffee</a:t>
                      </a:r>
                      <a:r>
                        <a:rPr lang="es-AR" sz="3600" dirty="0">
                          <a:ln w="28575">
                            <a:solidFill>
                              <a:schemeClr val="tx1"/>
                            </a:solidFill>
                          </a:ln>
                        </a:rPr>
                        <a:t> and a croissant?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887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0031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719</Words>
  <Application>Microsoft Office PowerPoint</Application>
  <PresentationFormat>Panorámica</PresentationFormat>
  <Paragraphs>151</Paragraphs>
  <Slides>14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 Unicode MS</vt:lpstr>
      <vt:lpstr>Arial</vt:lpstr>
      <vt:lpstr>Book Antiqua</vt:lpstr>
      <vt:lpstr>Calibri</vt:lpstr>
      <vt:lpstr>Calibri Light</vt:lpstr>
      <vt:lpstr>Tema de Office</vt:lpstr>
      <vt:lpstr>1_Tema de Office</vt:lpstr>
      <vt:lpstr>3 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Written assignment: WRITE A PROFILE OF YOURSELF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36</cp:revision>
  <dcterms:created xsi:type="dcterms:W3CDTF">2020-04-09T12:49:11Z</dcterms:created>
  <dcterms:modified xsi:type="dcterms:W3CDTF">2020-10-29T01:10:11Z</dcterms:modified>
</cp:coreProperties>
</file>