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9144000"/>
  <p:notesSz cx="6797675" cy="9928225"/>
  <p:embeddedFontLst>
    <p:embeddedFont>
      <p:font typeface="Montserrat ExtraLight"/>
      <p:regular r:id="rId21"/>
      <p:bold r:id="rId22"/>
      <p:italic r:id="rId23"/>
      <p:boldItalic r:id="rId24"/>
    </p:embeddedFont>
    <p:embeddedFont>
      <p:font typeface="Helvetica Neue"/>
      <p:regular r:id="rId25"/>
      <p:bold r:id="rId26"/>
      <p:italic r:id="rId27"/>
      <p:boldItalic r:id="rId28"/>
    </p:embeddedFont>
    <p:embeddedFont>
      <p:font typeface="Montserrat ExtraBold"/>
      <p:bold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gnVakMA1bKgUzwrRGKKX1fR4Vm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ontserratExtraLight-bold.fntdata"/><Relationship Id="rId21" Type="http://schemas.openxmlformats.org/officeDocument/2006/relationships/font" Target="fonts/MontserratExtraLight-regular.fntdata"/><Relationship Id="rId24" Type="http://schemas.openxmlformats.org/officeDocument/2006/relationships/font" Target="fonts/MontserratExtraLight-boldItalic.fntdata"/><Relationship Id="rId23" Type="http://schemas.openxmlformats.org/officeDocument/2006/relationships/font" Target="fonts/MontserratExtra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Extra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font" Target="fonts/MontserratExtraBold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-1534" y="12013"/>
            <a:ext cx="2946580" cy="463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9050" spcFirstLastPara="1" rIns="1905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1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2630" y="12013"/>
            <a:ext cx="2946579" cy="463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9050" spcFirstLastPara="1" rIns="1905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1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11" type="ftr"/>
          </p:nvPr>
        </p:nvSpPr>
        <p:spPr>
          <a:xfrm>
            <a:off x="-1534" y="9451204"/>
            <a:ext cx="2946580" cy="4632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9050" spcFirstLastPara="1" rIns="1905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1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2" type="sldNum"/>
          </p:nvPr>
        </p:nvSpPr>
        <p:spPr>
          <a:xfrm>
            <a:off x="3852630" y="9451204"/>
            <a:ext cx="2946579" cy="4632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9050" spcFirstLastPara="1" rIns="1905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1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1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n"/>
          <p:cNvSpPr/>
          <p:nvPr>
            <p:ph idx="3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" name="Google Shape;8;n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e341f7d587_1_77:notes"/>
          <p:cNvSpPr txBox="1"/>
          <p:nvPr>
            <p:ph idx="12" type="sldNum"/>
          </p:nvPr>
        </p:nvSpPr>
        <p:spPr>
          <a:xfrm>
            <a:off x="3852630" y="9451204"/>
            <a:ext cx="2946600" cy="463200"/>
          </a:xfrm>
          <a:prstGeom prst="rect">
            <a:avLst/>
          </a:prstGeom>
        </p:spPr>
        <p:txBody>
          <a:bodyPr anchorCtr="0" anchor="b" bIns="0" lIns="19050" spcFirstLastPara="1" rIns="1905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g3e341f7d587_1_77:notes"/>
          <p:cNvSpPr/>
          <p:nvPr>
            <p:ph idx="2" type="sldImg"/>
          </p:nvPr>
        </p:nvSpPr>
        <p:spPr>
          <a:xfrm>
            <a:off x="1081088" y="866775"/>
            <a:ext cx="4635600" cy="347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e341f7d587_1_77:notes"/>
          <p:cNvSpPr txBox="1"/>
          <p:nvPr>
            <p:ph idx="1" type="body"/>
          </p:nvPr>
        </p:nvSpPr>
        <p:spPr>
          <a:xfrm>
            <a:off x="906050" y="4718738"/>
            <a:ext cx="4985700" cy="4178100"/>
          </a:xfrm>
          <a:prstGeom prst="rect">
            <a:avLst/>
          </a:prstGeom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p11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12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13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14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e341f7d587_1_55:notes"/>
          <p:cNvSpPr txBox="1"/>
          <p:nvPr>
            <p:ph idx="12" type="sldNum"/>
          </p:nvPr>
        </p:nvSpPr>
        <p:spPr>
          <a:xfrm>
            <a:off x="3852630" y="9451204"/>
            <a:ext cx="2946600" cy="463200"/>
          </a:xfrm>
          <a:prstGeom prst="rect">
            <a:avLst/>
          </a:prstGeom>
        </p:spPr>
        <p:txBody>
          <a:bodyPr anchorCtr="0" anchor="b" bIns="0" lIns="19050" spcFirstLastPara="1" rIns="1905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g3e341f7d587_1_55:notes"/>
          <p:cNvSpPr/>
          <p:nvPr>
            <p:ph idx="2" type="sldImg"/>
          </p:nvPr>
        </p:nvSpPr>
        <p:spPr>
          <a:xfrm>
            <a:off x="1081088" y="866775"/>
            <a:ext cx="4635600" cy="347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e341f7d587_1_55:notes"/>
          <p:cNvSpPr txBox="1"/>
          <p:nvPr>
            <p:ph idx="1" type="body"/>
          </p:nvPr>
        </p:nvSpPr>
        <p:spPr>
          <a:xfrm>
            <a:off x="906050" y="4718738"/>
            <a:ext cx="4985700" cy="4178100"/>
          </a:xfrm>
          <a:prstGeom prst="rect">
            <a:avLst/>
          </a:prstGeom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e341f7d587_1_67:notes"/>
          <p:cNvSpPr txBox="1"/>
          <p:nvPr>
            <p:ph idx="12" type="sldNum"/>
          </p:nvPr>
        </p:nvSpPr>
        <p:spPr>
          <a:xfrm>
            <a:off x="3852630" y="9451204"/>
            <a:ext cx="2946600" cy="463200"/>
          </a:xfrm>
          <a:prstGeom prst="rect">
            <a:avLst/>
          </a:prstGeom>
        </p:spPr>
        <p:txBody>
          <a:bodyPr anchorCtr="0" anchor="b" bIns="0" lIns="19050" spcFirstLastPara="1" rIns="1905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g3e341f7d587_1_67:notes"/>
          <p:cNvSpPr/>
          <p:nvPr>
            <p:ph idx="2" type="sldImg"/>
          </p:nvPr>
        </p:nvSpPr>
        <p:spPr>
          <a:xfrm>
            <a:off x="1081088" y="866775"/>
            <a:ext cx="4635600" cy="347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e341f7d587_1_67:notes"/>
          <p:cNvSpPr txBox="1"/>
          <p:nvPr>
            <p:ph idx="1" type="body"/>
          </p:nvPr>
        </p:nvSpPr>
        <p:spPr>
          <a:xfrm>
            <a:off x="906050" y="4718738"/>
            <a:ext cx="4985700" cy="4178100"/>
          </a:xfrm>
          <a:prstGeom prst="rect">
            <a:avLst/>
          </a:prstGeom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e341f7d587_1_33:notes"/>
          <p:cNvSpPr txBox="1"/>
          <p:nvPr>
            <p:ph idx="12" type="sldNum"/>
          </p:nvPr>
        </p:nvSpPr>
        <p:spPr>
          <a:xfrm>
            <a:off x="3852630" y="9451204"/>
            <a:ext cx="29466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9050" spcFirstLastPara="1" rIns="1905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0" i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1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3e341f7d587_1_33:notes"/>
          <p:cNvSpPr/>
          <p:nvPr>
            <p:ph idx="2" type="sldImg"/>
          </p:nvPr>
        </p:nvSpPr>
        <p:spPr>
          <a:xfrm>
            <a:off x="1081088" y="866775"/>
            <a:ext cx="4635600" cy="347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g3e341f7d587_1_33:notes"/>
          <p:cNvSpPr txBox="1"/>
          <p:nvPr>
            <p:ph idx="1" type="body"/>
          </p:nvPr>
        </p:nvSpPr>
        <p:spPr>
          <a:xfrm>
            <a:off x="906050" y="4718738"/>
            <a:ext cx="4985700" cy="41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Patrón para diapositiva con listado de Items. Para seleccionarlo hacer clic con el botón derecho del mouse, elegir “estilo de diapositiva”. Seleccionar en la ventana que se abre a la derecha de la pantalla el patrón llamado “ITEMS”.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e341f7d587_1_0:notes"/>
          <p:cNvSpPr txBox="1"/>
          <p:nvPr>
            <p:ph idx="12" type="sldNum"/>
          </p:nvPr>
        </p:nvSpPr>
        <p:spPr>
          <a:xfrm>
            <a:off x="3852630" y="9451204"/>
            <a:ext cx="2946600" cy="463200"/>
          </a:xfrm>
          <a:prstGeom prst="rect">
            <a:avLst/>
          </a:prstGeom>
        </p:spPr>
        <p:txBody>
          <a:bodyPr anchorCtr="0" anchor="b" bIns="0" lIns="19050" spcFirstLastPara="1" rIns="1905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g3e341f7d587_1_0:notes"/>
          <p:cNvSpPr/>
          <p:nvPr>
            <p:ph idx="2" type="sldImg"/>
          </p:nvPr>
        </p:nvSpPr>
        <p:spPr>
          <a:xfrm>
            <a:off x="1081088" y="866775"/>
            <a:ext cx="4635600" cy="347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e341f7d587_1_0:notes"/>
          <p:cNvSpPr txBox="1"/>
          <p:nvPr>
            <p:ph idx="1" type="body"/>
          </p:nvPr>
        </p:nvSpPr>
        <p:spPr>
          <a:xfrm>
            <a:off x="906050" y="4718738"/>
            <a:ext cx="4985700" cy="4178100"/>
          </a:xfrm>
          <a:prstGeom prst="rect">
            <a:avLst/>
          </a:prstGeom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5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6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/>
          <p:nvPr>
            <p:ph idx="1" type="body"/>
          </p:nvPr>
        </p:nvSpPr>
        <p:spPr>
          <a:xfrm>
            <a:off x="906050" y="4718738"/>
            <a:ext cx="4985575" cy="417822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7:notes"/>
          <p:cNvSpPr/>
          <p:nvPr>
            <p:ph idx="2" type="sldImg"/>
          </p:nvPr>
        </p:nvSpPr>
        <p:spPr>
          <a:xfrm>
            <a:off x="1081088" y="866775"/>
            <a:ext cx="4635500" cy="3476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56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5"/>
          <p:cNvSpPr txBox="1"/>
          <p:nvPr>
            <p:ph type="title"/>
          </p:nvPr>
        </p:nvSpPr>
        <p:spPr>
          <a:xfrm>
            <a:off x="685800" y="6096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n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0289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 txBox="1"/>
          <p:nvPr>
            <p:ph type="title"/>
          </p:nvPr>
        </p:nvSpPr>
        <p:spPr>
          <a:xfrm rot="5400000">
            <a:off x="5276850" y="2305050"/>
            <a:ext cx="5486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" type="body"/>
          </p:nvPr>
        </p:nvSpPr>
        <p:spPr>
          <a:xfrm rot="5400000">
            <a:off x="1009650" y="285750"/>
            <a:ext cx="5486400" cy="61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n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0289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6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texto y gráfico" type="txAndChart">
  <p:cSld name="TEXT_AND_CHAR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/>
          <p:nvPr>
            <p:ph type="title"/>
          </p:nvPr>
        </p:nvSpPr>
        <p:spPr>
          <a:xfrm>
            <a:off x="685800" y="6096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7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n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0289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7"/>
          <p:cNvSpPr/>
          <p:nvPr>
            <p:ph idx="2" type="chart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n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6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7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7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gráfico y texto" type="chartAndTx">
  <p:cSld name="CHART_AND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8"/>
          <p:cNvSpPr txBox="1"/>
          <p:nvPr>
            <p:ph type="title"/>
          </p:nvPr>
        </p:nvSpPr>
        <p:spPr>
          <a:xfrm>
            <a:off x="685800" y="6096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8"/>
          <p:cNvSpPr/>
          <p:nvPr>
            <p:ph idx="2" type="ch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n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6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28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n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0289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8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8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8"/>
          <p:cNvSpPr txBox="1"/>
          <p:nvPr>
            <p:ph type="title"/>
          </p:nvPr>
        </p:nvSpPr>
        <p:spPr>
          <a:xfrm>
            <a:off x="685800" y="6096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n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0289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5" name="Google Shape;35;p19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/>
          <p:nvPr>
            <p:ph type="title"/>
          </p:nvPr>
        </p:nvSpPr>
        <p:spPr>
          <a:xfrm>
            <a:off x="685800" y="6096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n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indent="-3111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  <p:sp>
        <p:nvSpPr>
          <p:cNvPr id="41" name="Google Shape;41;p20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n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indent="-3111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  <p:sp>
        <p:nvSpPr>
          <p:cNvPr id="42" name="Google Shape;42;p20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8" name="Google Shape;48;p2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n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0289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/>
        </p:txBody>
      </p:sp>
      <p:sp>
        <p:nvSpPr>
          <p:cNvPr id="49" name="Google Shape;49;p2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50" name="Google Shape;50;p2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n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0289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685800" y="6096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n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2pPr>
            <a:lvl3pPr indent="-32766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560"/>
              <a:buFont typeface="Arial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/>
        </p:txBody>
      </p:sp>
      <p:sp>
        <p:nvSpPr>
          <p:cNvPr id="62" name="Google Shape;62;p2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50"/>
              <a:buFont typeface="Arial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3" name="Google Shape;63;p23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50"/>
              <a:buFont typeface="Arial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70" name="Google Shape;70;p24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b="1" i="1" lang="en-US">
                <a:solidFill>
                  <a:srgbClr val="A50021"/>
                </a:solidFill>
              </a:rPr>
              <a:t>ABRIL 2000</a:t>
            </a:r>
            <a:endParaRPr b="1">
              <a:solidFill>
                <a:srgbClr val="A5002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idx="10" type="dt"/>
          </p:nvPr>
        </p:nvSpPr>
        <p:spPr>
          <a:xfrm>
            <a:off x="3238500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1400" u="none" cap="none" strike="noStrike">
                <a:solidFill>
                  <a:srgbClr val="A5002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2" type="sldNum"/>
          </p:nvPr>
        </p:nvSpPr>
        <p:spPr>
          <a:xfrm>
            <a:off x="6986588" y="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i="1" lang="en-US">
                <a:solidFill>
                  <a:srgbClr val="A50021"/>
                </a:solidFill>
              </a:rPr>
              <a:t>ABRIL 2000</a:t>
            </a:r>
            <a:endParaRPr>
              <a:solidFill>
                <a:srgbClr val="A50021"/>
              </a:solidFill>
            </a:endParaRPr>
          </a:p>
        </p:txBody>
      </p:sp>
      <p:sp>
        <p:nvSpPr>
          <p:cNvPr id="13" name="Google Shape;13;p15"/>
          <p:cNvSpPr txBox="1"/>
          <p:nvPr>
            <p:ph type="title"/>
          </p:nvPr>
        </p:nvSpPr>
        <p:spPr>
          <a:xfrm>
            <a:off x="685800" y="6096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n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766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6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5"/>
          <p:cNvSpPr/>
          <p:nvPr/>
        </p:nvSpPr>
        <p:spPr>
          <a:xfrm>
            <a:off x="1303338" y="6567488"/>
            <a:ext cx="1841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AF6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341f7d587_1_77"/>
          <p:cNvSpPr txBox="1"/>
          <p:nvPr/>
        </p:nvSpPr>
        <p:spPr>
          <a:xfrm>
            <a:off x="314750" y="658125"/>
            <a:ext cx="82602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 ExtraLight"/>
                <a:ea typeface="Montserrat ExtraLight"/>
                <a:cs typeface="Montserrat ExtraLight"/>
                <a:sym typeface="Montserrat ExtraLight"/>
              </a:rPr>
              <a:t>TRABAJO PRÁCTICO </a:t>
            </a:r>
            <a:endParaRPr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Montserrat ExtraBold"/>
                <a:ea typeface="Montserrat ExtraBold"/>
                <a:cs typeface="Montserrat ExtraBold"/>
                <a:sym typeface="Montserrat ExtraBold"/>
              </a:rPr>
              <a:t>Evaluación de prospectos exploratorios</a:t>
            </a:r>
            <a:endParaRPr sz="2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05" name="Google Shape;105;g3e341f7d587_1_77" title="WhatsApp Image 2026-05-12 at 2.59.59 P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4050" y="1764475"/>
            <a:ext cx="4034899" cy="403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1588" y="1588"/>
            <a:ext cx="9140825" cy="7122025"/>
            <a:chOff x="1588" y="1588"/>
            <a:chExt cx="9140825" cy="7122025"/>
          </a:xfrm>
        </p:grpSpPr>
        <p:grpSp>
          <p:nvGrpSpPr>
            <p:cNvPr id="193" name="Google Shape;193;p8"/>
            <p:cNvGrpSpPr/>
            <p:nvPr/>
          </p:nvGrpSpPr>
          <p:grpSpPr>
            <a:xfrm>
              <a:off x="76200" y="141010"/>
              <a:ext cx="8999706" cy="6982603"/>
              <a:chOff x="76200" y="141010"/>
              <a:chExt cx="8999706" cy="6982603"/>
            </a:xfrm>
          </p:grpSpPr>
          <p:grpSp>
            <p:nvGrpSpPr>
              <p:cNvPr id="194" name="Google Shape;194;p8"/>
              <p:cNvGrpSpPr/>
              <p:nvPr/>
            </p:nvGrpSpPr>
            <p:grpSpPr>
              <a:xfrm>
                <a:off x="76200" y="141010"/>
                <a:ext cx="8999706" cy="6982603"/>
                <a:chOff x="-381000" y="895350"/>
                <a:chExt cx="10420350" cy="8982076"/>
              </a:xfrm>
            </p:grpSpPr>
            <p:pic>
              <p:nvPicPr>
                <p:cNvPr id="195" name="Google Shape;195;p8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51561" l="10835" r="8931" t="15365"/>
                <a:stretch/>
              </p:blipFill>
              <p:spPr>
                <a:xfrm>
                  <a:off x="-381000" y="895350"/>
                  <a:ext cx="10420350" cy="24193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" name="Google Shape;196;p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4166" l="11126" r="8785" t="5860"/>
                <a:stretch/>
              </p:blipFill>
              <p:spPr>
                <a:xfrm>
                  <a:off x="-381000" y="3295650"/>
                  <a:ext cx="10420350" cy="65817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97" name="Google Shape;197;p8"/>
              <p:cNvSpPr txBox="1"/>
              <p:nvPr/>
            </p:nvSpPr>
            <p:spPr>
              <a:xfrm>
                <a:off x="8665092" y="1081403"/>
                <a:ext cx="327334" cy="3931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6025" lIns="92075" spcFirstLastPara="1" rIns="92075" wrap="square" tIns="46025">
                <a:noAutofit/>
              </a:bodyPr>
              <a:lstStyle/>
              <a:p>
                <a:pPr indent="0" lvl="0" marL="0" marR="0" rtl="0" algn="ctr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b="1" i="0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8"/>
              <p:cNvSpPr txBox="1"/>
              <p:nvPr/>
            </p:nvSpPr>
            <p:spPr>
              <a:xfrm>
                <a:off x="6332219" y="1069642"/>
                <a:ext cx="470000" cy="3931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46025" lIns="92075" spcFirstLastPara="1" rIns="92075" wrap="square" tIns="46025">
                <a:noAutofit/>
              </a:bodyPr>
              <a:lstStyle/>
              <a:p>
                <a:pPr indent="0" lvl="0" marL="0" marR="0" rtl="0" algn="ctr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b="1" i="0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" name="Google Shape;199;p8"/>
            <p:cNvSpPr txBox="1"/>
            <p:nvPr/>
          </p:nvSpPr>
          <p:spPr>
            <a:xfrm>
              <a:off x="6338221" y="1511595"/>
              <a:ext cx="754557" cy="3931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6025" lIns="92075" spcFirstLastPara="1" rIns="92075" wrap="square" tIns="46025">
              <a:noAutofit/>
            </a:bodyPr>
            <a:lstStyle/>
            <a:p>
              <a:pPr indent="0" lvl="0" marL="0" marR="0" rtl="0" algn="ctr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160</a:t>
              </a:r>
              <a:endPara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 txBox="1"/>
            <p:nvPr/>
          </p:nvSpPr>
          <p:spPr>
            <a:xfrm>
              <a:off x="8321349" y="1510842"/>
              <a:ext cx="754557" cy="3931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6025" lIns="92075" spcFirstLastPara="1" rIns="92075" wrap="square" tIns="46025">
              <a:noAutofit/>
            </a:bodyPr>
            <a:lstStyle/>
            <a:p>
              <a:pPr indent="0" lvl="0" marL="0" marR="0" rtl="0" algn="ctr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588" y="1588"/>
              <a:ext cx="9140825" cy="377825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6025" lIns="92075" spcFirstLastPara="1" rIns="92075" wrap="square" tIns="46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Información pozo perforado F.x-1</a:t>
              </a:r>
              <a:endParaRPr b="1" i="0" sz="20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02" name="Google Shape;202;p8"/>
          <p:cNvSpPr txBox="1"/>
          <p:nvPr/>
        </p:nvSpPr>
        <p:spPr>
          <a:xfrm>
            <a:off x="4977130" y="4234325"/>
            <a:ext cx="2165100" cy="27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GOR= 30m3/30m3</a:t>
            </a:r>
            <a:endParaRPr b="1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8"/>
          <p:cNvSpPr txBox="1"/>
          <p:nvPr/>
        </p:nvSpPr>
        <p:spPr>
          <a:xfrm>
            <a:off x="5218335" y="2605573"/>
            <a:ext cx="1381084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Poro 27%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RT: 10 -12 Ohms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5488729" y="4753098"/>
            <a:ext cx="840295" cy="286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 txBox="1"/>
          <p:nvPr/>
        </p:nvSpPr>
        <p:spPr>
          <a:xfrm>
            <a:off x="5693505" y="5152056"/>
            <a:ext cx="1448700" cy="27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dk1"/>
                </a:solidFill>
              </a:rPr>
              <a:t>F=1/PHI</a:t>
            </a:r>
            <a:r>
              <a:rPr b="1" baseline="30000" lang="en-US" sz="1200">
                <a:solidFill>
                  <a:schemeClr val="dk1"/>
                </a:solidFill>
              </a:rPr>
              <a:t>2 </a:t>
            </a:r>
            <a:r>
              <a:rPr b="1" lang="en-US" sz="1200">
                <a:solidFill>
                  <a:schemeClr val="dk1"/>
                </a:solidFill>
              </a:rPr>
              <a:t>(</a:t>
            </a: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b="1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p8"/>
          <p:cNvSpPr txBox="1"/>
          <p:nvPr/>
        </p:nvSpPr>
        <p:spPr>
          <a:xfrm>
            <a:off x="4571989" y="6396301"/>
            <a:ext cx="3072600" cy="46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dk1"/>
                </a:solidFill>
              </a:rPr>
              <a:t>( Sw = F* Rw/Rt ) </a:t>
            </a: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13*(0.3/10)</a:t>
            </a:r>
            <a:endParaRPr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ohms So 61%  o 67 % para 12 ohms</a:t>
            </a:r>
            <a:endParaRPr b="1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p8"/>
          <p:cNvSpPr txBox="1"/>
          <p:nvPr/>
        </p:nvSpPr>
        <p:spPr>
          <a:xfrm>
            <a:off x="2258685" y="5859137"/>
            <a:ext cx="186394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1920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2258685" y="4911749"/>
            <a:ext cx="186394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1915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 txBox="1"/>
          <p:nvPr/>
        </p:nvSpPr>
        <p:spPr>
          <a:xfrm>
            <a:off x="2258685" y="3957325"/>
            <a:ext cx="186394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1910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7581582" y="5085275"/>
            <a:ext cx="1448700" cy="86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0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el Yacimiento 6 se encontró  O/WC -1019</a:t>
            </a:r>
            <a:endParaRPr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0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el  reservorio Messi</a:t>
            </a:r>
            <a:endParaRPr b="1" i="0" sz="1000" u="none" cap="none" strike="noStrike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0"/>
          <p:cNvPicPr preferRelativeResize="0"/>
          <p:nvPr/>
        </p:nvPicPr>
        <p:blipFill rotWithShape="1">
          <a:blip r:embed="rId3">
            <a:alphaModFix/>
          </a:blip>
          <a:srcRect b="11688" l="1917" r="50243" t="31465"/>
          <a:stretch/>
        </p:blipFill>
        <p:spPr>
          <a:xfrm>
            <a:off x="0" y="908720"/>
            <a:ext cx="9144000" cy="434622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0"/>
          <p:cNvSpPr/>
          <p:nvPr/>
        </p:nvSpPr>
        <p:spPr>
          <a:xfrm>
            <a:off x="1588" y="1588"/>
            <a:ext cx="9140825" cy="377825"/>
          </a:xfrm>
          <a:prstGeom prst="rect">
            <a:avLst/>
          </a:prstGeom>
          <a:noFill/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Información pozo perforado F.x-1</a:t>
            </a:r>
            <a:endParaRPr b="1" i="0" sz="2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1"/>
          <p:cNvPicPr preferRelativeResize="0"/>
          <p:nvPr/>
        </p:nvPicPr>
        <p:blipFill rotWithShape="1">
          <a:blip r:embed="rId3">
            <a:alphaModFix/>
          </a:blip>
          <a:srcRect b="15380" l="54482" r="0" t="32202"/>
          <a:stretch/>
        </p:blipFill>
        <p:spPr>
          <a:xfrm>
            <a:off x="0" y="1449230"/>
            <a:ext cx="9144000" cy="421201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/>
          <p:nvPr/>
        </p:nvSpPr>
        <p:spPr>
          <a:xfrm>
            <a:off x="1588" y="1588"/>
            <a:ext cx="9140700" cy="377700"/>
          </a:xfrm>
          <a:prstGeom prst="rect">
            <a:avLst/>
          </a:prstGeom>
          <a:noFill/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Información pozo perforado F.x-1</a:t>
            </a:r>
            <a:endParaRPr b="1" i="0" sz="2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2"/>
          <p:cNvPicPr preferRelativeResize="0"/>
          <p:nvPr/>
        </p:nvPicPr>
        <p:blipFill rotWithShape="1">
          <a:blip r:embed="rId3">
            <a:alphaModFix/>
          </a:blip>
          <a:srcRect b="13165" l="55812" r="5206" t="8578"/>
          <a:stretch/>
        </p:blipFill>
        <p:spPr>
          <a:xfrm>
            <a:off x="0" y="379413"/>
            <a:ext cx="9144000" cy="647858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2"/>
          <p:cNvSpPr/>
          <p:nvPr/>
        </p:nvSpPr>
        <p:spPr>
          <a:xfrm>
            <a:off x="1588" y="1588"/>
            <a:ext cx="9140700" cy="377700"/>
          </a:xfrm>
          <a:prstGeom prst="rect">
            <a:avLst/>
          </a:prstGeom>
          <a:noFill/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Información pozo perforado F.x-1</a:t>
            </a:r>
            <a:endParaRPr b="1" i="0" sz="2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3"/>
          <p:cNvPicPr preferRelativeResize="0"/>
          <p:nvPr/>
        </p:nvPicPr>
        <p:blipFill rotWithShape="1">
          <a:blip r:embed="rId3">
            <a:alphaModFix/>
          </a:blip>
          <a:srcRect b="4306" l="58766" r="7569" t="7840"/>
          <a:stretch/>
        </p:blipFill>
        <p:spPr>
          <a:xfrm>
            <a:off x="1331640" y="387927"/>
            <a:ext cx="6660232" cy="647007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/>
          <p:nvPr/>
        </p:nvSpPr>
        <p:spPr>
          <a:xfrm>
            <a:off x="1588" y="1588"/>
            <a:ext cx="9140700" cy="377700"/>
          </a:xfrm>
          <a:prstGeom prst="rect">
            <a:avLst/>
          </a:prstGeom>
          <a:noFill/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Información pozo perforado F.x-1</a:t>
            </a:r>
            <a:endParaRPr b="1" i="0" sz="2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4"/>
          <p:cNvGrpSpPr/>
          <p:nvPr/>
        </p:nvGrpSpPr>
        <p:grpSpPr>
          <a:xfrm>
            <a:off x="-1" y="-48126"/>
            <a:ext cx="9144001" cy="6858000"/>
            <a:chOff x="-1" y="-48126"/>
            <a:chExt cx="9144001" cy="6858000"/>
          </a:xfrm>
        </p:grpSpPr>
        <p:pic>
          <p:nvPicPr>
            <p:cNvPr id="240" name="Google Shape;240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-48126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14"/>
            <p:cNvSpPr txBox="1"/>
            <p:nvPr/>
          </p:nvSpPr>
          <p:spPr>
            <a:xfrm>
              <a:off x="-1" y="1250056"/>
              <a:ext cx="4728334" cy="9233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Otro reservorio clástico Fm Dibu</a:t>
              </a:r>
              <a:endPara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evaluar con algunos  parámetros petrofísicos diferentes</a:t>
              </a:r>
              <a:endPara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088" y="-48126"/>
              <a:ext cx="4861459" cy="3778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6025" lIns="92075" spcFirstLastPara="1" rIns="92075" wrap="square" tIns="46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Información pozo perforado F.x-1</a:t>
              </a:r>
              <a:endParaRPr b="1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291547" y="4218201"/>
              <a:ext cx="4572000" cy="9233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Sandstone: 55.5 – 51.3 us/ft</a:t>
              </a:r>
              <a:endPara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Limestone : 47.6 – 43.5  us/ft</a:t>
              </a:r>
              <a:endPara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Dolomite   : 43.5 – 38.5  us/ft</a:t>
              </a:r>
              <a:endPara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4"/>
            <p:cNvSpPr txBox="1"/>
            <p:nvPr/>
          </p:nvSpPr>
          <p:spPr>
            <a:xfrm>
              <a:off x="6091407" y="1297681"/>
              <a:ext cx="514351" cy="26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folHlink"/>
                  </a:solidFill>
                  <a:latin typeface="Arial"/>
                  <a:ea typeface="Arial"/>
                  <a:cs typeface="Arial"/>
                  <a:sym typeface="Arial"/>
                </a:rPr>
                <a:t>1955</a:t>
              </a:r>
              <a:endParaRPr b="1" i="0" sz="11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4"/>
            <p:cNvSpPr txBox="1"/>
            <p:nvPr/>
          </p:nvSpPr>
          <p:spPr>
            <a:xfrm>
              <a:off x="6116013" y="2535931"/>
              <a:ext cx="514351" cy="26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folHlink"/>
                  </a:solidFill>
                  <a:latin typeface="Arial"/>
                  <a:ea typeface="Arial"/>
                  <a:cs typeface="Arial"/>
                  <a:sym typeface="Arial"/>
                </a:rPr>
                <a:t>1965</a:t>
              </a:r>
              <a:endParaRPr b="1" i="0" sz="11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4"/>
            <p:cNvSpPr txBox="1"/>
            <p:nvPr/>
          </p:nvSpPr>
          <p:spPr>
            <a:xfrm>
              <a:off x="6145797" y="5605395"/>
              <a:ext cx="514351" cy="26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folHlink"/>
                  </a:solidFill>
                  <a:latin typeface="Arial"/>
                  <a:ea typeface="Arial"/>
                  <a:cs typeface="Arial"/>
                  <a:sym typeface="Arial"/>
                </a:rPr>
                <a:t>1990</a:t>
              </a:r>
              <a:endParaRPr b="1" i="0" sz="11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4"/>
            <p:cNvSpPr txBox="1"/>
            <p:nvPr/>
          </p:nvSpPr>
          <p:spPr>
            <a:xfrm>
              <a:off x="1571321" y="3432379"/>
              <a:ext cx="1585690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folHlink"/>
                  </a:solidFill>
                  <a:latin typeface="Arial"/>
                  <a:ea typeface="Arial"/>
                  <a:cs typeface="Arial"/>
                  <a:sym typeface="Arial"/>
                </a:rPr>
                <a:t>(-1039) TVDSS</a:t>
              </a:r>
              <a:endParaRPr b="1" i="0" sz="1600" u="none" cap="none" strike="noStrike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/>
          <p:nvPr/>
        </p:nvSpPr>
        <p:spPr>
          <a:xfrm>
            <a:off x="483475" y="649500"/>
            <a:ext cx="8225100" cy="48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13586" rtl="0" algn="just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Objetivos</a:t>
            </a:r>
            <a:r>
              <a:rPr b="1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b="1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Definir tipo de información necesaria en los 2 prospectos.</a:t>
            </a:r>
            <a:endParaRPr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Establecer el sistema petrolero y sus caracterìsticas.</a:t>
            </a:r>
            <a:endParaRPr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Definir objetivos a evaluar</a:t>
            </a:r>
            <a:endParaRPr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Antecedentes:</a:t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prospectos: uno perforado sin terminar y ensayar</a:t>
            </a: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otro a perforar</a:t>
            </a: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Los datos pertenecen a un borde de la cuenca, con fallas normales en el inicio de la cuenca y una deformación, con fallas inversas, en general asociada a reactivación de estructuras profundas.</a:t>
            </a:r>
            <a:endParaRPr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106666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En el prospecto A no se han identificado fallas importantes</a:t>
            </a:r>
            <a:endParaRPr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95825"/>
              </a:lnSpc>
              <a:spcBef>
                <a:spcPts val="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En el  prospecto B se sospecha la presencia de una falla inversa en el sector sur, </a:t>
            </a: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</a:t>
            </a: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puede afectar el prospecto y que podría realizar para confirmar la información</a:t>
            </a: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13586" rtl="0" algn="just">
              <a:lnSpc>
                <a:spcPct val="95825"/>
              </a:lnSpc>
              <a:spcBef>
                <a:spcPts val="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0" rtl="0" algn="just">
              <a:lnSpc>
                <a:spcPct val="100041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Los valores de los mapas son negativos y representan cotas bajo nivel del mar (mbnm). </a:t>
            </a:r>
            <a:endParaRPr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0" rtl="0" algn="just">
              <a:lnSpc>
                <a:spcPct val="100041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resultado es un mapa estructural.</a:t>
            </a:r>
            <a:endParaRPr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0" rtl="0" algn="just">
              <a:lnSpc>
                <a:spcPct val="100041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0" rtl="0" algn="just">
              <a:lnSpc>
                <a:spcPct val="100041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-Definir el sistema petrolero, establecer </a:t>
            </a: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cuáles</a:t>
            </a: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son sus riesgos, estimar la media o el mean y hacer un </a:t>
            </a: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cálculo</a:t>
            </a: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OOIP para la Media o Mean, para el P90 y P10.</a:t>
            </a:r>
            <a:endParaRPr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3e341f7d587_1_55" title="ferne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0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3e341f7d587_1_67" title="ChatGPT Image 19 may 2026, 12_58_42.png"/>
          <p:cNvPicPr preferRelativeResize="0"/>
          <p:nvPr/>
        </p:nvPicPr>
        <p:blipFill rotWithShape="1">
          <a:blip r:embed="rId3">
            <a:alphaModFix/>
          </a:blip>
          <a:srcRect b="0" l="0" r="3865" t="0"/>
          <a:stretch/>
        </p:blipFill>
        <p:spPr>
          <a:xfrm>
            <a:off x="743750" y="304800"/>
            <a:ext cx="8400250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e341f7d587_1_67"/>
          <p:cNvSpPr txBox="1"/>
          <p:nvPr/>
        </p:nvSpPr>
        <p:spPr>
          <a:xfrm>
            <a:off x="314776" y="98150"/>
            <a:ext cx="3738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Prospecto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b="1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í</a:t>
            </a:r>
            <a:r>
              <a:rPr b="1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smica </a:t>
            </a:r>
            <a:r>
              <a:rPr b="1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b="1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endParaRPr b="1" i="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_B443_sec1" id="129" name="Google Shape;129;g3e341f7d587_1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837982"/>
            <a:ext cx="9144001" cy="4402204"/>
          </a:xfrm>
          <a:prstGeom prst="rect">
            <a:avLst/>
          </a:prstGeom>
          <a:solidFill>
            <a:srgbClr val="92D05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" name="Google Shape;130;g3e341f7d587_1_33"/>
          <p:cNvSpPr/>
          <p:nvPr/>
        </p:nvSpPr>
        <p:spPr>
          <a:xfrm>
            <a:off x="0" y="1612875"/>
            <a:ext cx="6609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</a:t>
            </a:r>
            <a:endParaRPr b="1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g3e341f7d587_1_33"/>
          <p:cNvSpPr/>
          <p:nvPr/>
        </p:nvSpPr>
        <p:spPr>
          <a:xfrm>
            <a:off x="8662615" y="1637600"/>
            <a:ext cx="4317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endParaRPr b="1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g3e341f7d587_1_33"/>
          <p:cNvSpPr/>
          <p:nvPr/>
        </p:nvSpPr>
        <p:spPr>
          <a:xfrm>
            <a:off x="4731965" y="1597690"/>
            <a:ext cx="4317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endParaRPr b="1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g3e341f7d587_1_33"/>
          <p:cNvSpPr/>
          <p:nvPr/>
        </p:nvSpPr>
        <p:spPr>
          <a:xfrm>
            <a:off x="3878649" y="1612875"/>
            <a:ext cx="6225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</a:t>
            </a:r>
            <a:endParaRPr b="1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g3e341f7d587_1_33"/>
          <p:cNvSpPr txBox="1"/>
          <p:nvPr/>
        </p:nvSpPr>
        <p:spPr>
          <a:xfrm rot="-516451">
            <a:off x="4578805" y="3660957"/>
            <a:ext cx="2281093" cy="2615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  Fm Palermo</a:t>
            </a:r>
            <a:endParaRPr b="1" i="0" sz="1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g3e341f7d587_1_33"/>
          <p:cNvSpPr txBox="1"/>
          <p:nvPr/>
        </p:nvSpPr>
        <p:spPr>
          <a:xfrm rot="-516451">
            <a:off x="4507943" y="3963851"/>
            <a:ext cx="2281093" cy="2615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Techo  Fm Dibu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e341f7d587_1_33"/>
          <p:cNvSpPr txBox="1"/>
          <p:nvPr/>
        </p:nvSpPr>
        <p:spPr>
          <a:xfrm rot="-516451">
            <a:off x="4578816" y="4327227"/>
            <a:ext cx="2281093" cy="2615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Techo  Fm Negra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g3e341f7d587_1_33"/>
          <p:cNvCxnSpPr/>
          <p:nvPr/>
        </p:nvCxnSpPr>
        <p:spPr>
          <a:xfrm flipH="1">
            <a:off x="6934250" y="1592884"/>
            <a:ext cx="9600" cy="2956800"/>
          </a:xfrm>
          <a:prstGeom prst="straightConnector1">
            <a:avLst/>
          </a:prstGeom>
          <a:solidFill>
            <a:schemeClr val="accent1"/>
          </a:solidFill>
          <a:ln cap="flat" cmpd="sng" w="76200">
            <a:solidFill>
              <a:schemeClr val="lt2"/>
            </a:solidFill>
            <a:prstDash val="solid"/>
            <a:round/>
            <a:headEnd len="sm" w="sm" type="oval"/>
            <a:tailEnd len="sm" w="sm" type="none"/>
          </a:ln>
        </p:spPr>
      </p:cxnSp>
      <p:sp>
        <p:nvSpPr>
          <p:cNvPr id="138" name="Google Shape;138;g3e341f7d587_1_33"/>
          <p:cNvSpPr txBox="1"/>
          <p:nvPr/>
        </p:nvSpPr>
        <p:spPr>
          <a:xfrm>
            <a:off x="6174950" y="1144850"/>
            <a:ext cx="152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Pozo F.x-1</a:t>
            </a:r>
            <a:endParaRPr b="1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Google Shape;139;g3e341f7d587_1_33"/>
          <p:cNvSpPr txBox="1"/>
          <p:nvPr/>
        </p:nvSpPr>
        <p:spPr>
          <a:xfrm>
            <a:off x="314776" y="98150"/>
            <a:ext cx="3738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Prospecto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b="1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í</a:t>
            </a:r>
            <a:r>
              <a:rPr b="1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smica 3D</a:t>
            </a:r>
            <a:endParaRPr b="1" i="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341f7d587_1_0"/>
          <p:cNvSpPr/>
          <p:nvPr/>
        </p:nvSpPr>
        <p:spPr>
          <a:xfrm>
            <a:off x="4019460" y="929242"/>
            <a:ext cx="3983727" cy="4964150"/>
          </a:xfrm>
          <a:custGeom>
            <a:rect b="b" l="l" r="r" t="t"/>
            <a:pathLst>
              <a:path extrusionOk="0" h="3526927" w="2830357">
                <a:moveTo>
                  <a:pt x="2000421" y="1700"/>
                </a:moveTo>
                <a:cubicBezTo>
                  <a:pt x="1848021" y="-9412"/>
                  <a:pt x="1562271" y="33450"/>
                  <a:pt x="1305096" y="144575"/>
                </a:cubicBezTo>
                <a:cubicBezTo>
                  <a:pt x="1047921" y="255700"/>
                  <a:pt x="655808" y="490650"/>
                  <a:pt x="457371" y="668450"/>
                </a:cubicBezTo>
                <a:cubicBezTo>
                  <a:pt x="258934" y="846250"/>
                  <a:pt x="189083" y="1016113"/>
                  <a:pt x="114471" y="1211375"/>
                </a:cubicBezTo>
                <a:cubicBezTo>
                  <a:pt x="39859" y="1406637"/>
                  <a:pt x="-25229" y="1625713"/>
                  <a:pt x="9696" y="1840025"/>
                </a:cubicBezTo>
                <a:cubicBezTo>
                  <a:pt x="44621" y="2054338"/>
                  <a:pt x="187496" y="2294050"/>
                  <a:pt x="324021" y="2497250"/>
                </a:cubicBezTo>
                <a:cubicBezTo>
                  <a:pt x="460546" y="2700450"/>
                  <a:pt x="636759" y="2913175"/>
                  <a:pt x="828846" y="3059225"/>
                </a:cubicBezTo>
                <a:cubicBezTo>
                  <a:pt x="1020933" y="3205275"/>
                  <a:pt x="1208259" y="3295763"/>
                  <a:pt x="1476546" y="3373550"/>
                </a:cubicBezTo>
                <a:cubicBezTo>
                  <a:pt x="1744833" y="3451337"/>
                  <a:pt x="2213146" y="3537062"/>
                  <a:pt x="2438571" y="3525950"/>
                </a:cubicBezTo>
                <a:cubicBezTo>
                  <a:pt x="2663996" y="3514838"/>
                  <a:pt x="2810046" y="3398950"/>
                  <a:pt x="2829096" y="3306875"/>
                </a:cubicBezTo>
                <a:cubicBezTo>
                  <a:pt x="2848146" y="3214800"/>
                  <a:pt x="2646534" y="3076688"/>
                  <a:pt x="2552871" y="2973500"/>
                </a:cubicBezTo>
                <a:cubicBezTo>
                  <a:pt x="2459209" y="2870313"/>
                  <a:pt x="2351259" y="2809988"/>
                  <a:pt x="2267121" y="2687750"/>
                </a:cubicBezTo>
                <a:cubicBezTo>
                  <a:pt x="2182983" y="2565512"/>
                  <a:pt x="2079796" y="2419463"/>
                  <a:pt x="2048046" y="2240075"/>
                </a:cubicBezTo>
                <a:cubicBezTo>
                  <a:pt x="2016296" y="2060688"/>
                  <a:pt x="2043284" y="1851138"/>
                  <a:pt x="2076621" y="1611425"/>
                </a:cubicBezTo>
                <a:cubicBezTo>
                  <a:pt x="2109959" y="1371713"/>
                  <a:pt x="2224259" y="1035163"/>
                  <a:pt x="2248071" y="801800"/>
                </a:cubicBezTo>
                <a:cubicBezTo>
                  <a:pt x="2271884" y="568438"/>
                  <a:pt x="2260771" y="347775"/>
                  <a:pt x="2219496" y="211250"/>
                </a:cubicBezTo>
                <a:cubicBezTo>
                  <a:pt x="2178221" y="74725"/>
                  <a:pt x="2152821" y="12812"/>
                  <a:pt x="2000421" y="1700"/>
                </a:cubicBezTo>
                <a:close/>
              </a:path>
            </a:pathLst>
          </a:custGeom>
          <a:solidFill>
            <a:srgbClr val="B6D7A8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4325" lIns="128700" spcFirstLastPara="1" rIns="128700" wrap="square" tIns="6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i="0" sz="4505" u="none" cap="none" strike="noStrike">
              <a:solidFill>
                <a:schemeClr val="fol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e341f7d587_1_0"/>
          <p:cNvSpPr/>
          <p:nvPr/>
        </p:nvSpPr>
        <p:spPr>
          <a:xfrm>
            <a:off x="6835366" y="4739483"/>
            <a:ext cx="203700" cy="201000"/>
          </a:xfrm>
          <a:prstGeom prst="ellipse">
            <a:avLst/>
          </a:prstGeom>
          <a:noFill/>
          <a:ln cap="flat" cmpd="sng" w="178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325" lIns="128700" spcFirstLastPara="1" rIns="128700" wrap="square" tIns="6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t/>
            </a:r>
            <a:endParaRPr b="1" i="0" sz="4505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e341f7d587_1_0"/>
          <p:cNvSpPr/>
          <p:nvPr/>
        </p:nvSpPr>
        <p:spPr>
          <a:xfrm rot="-140363">
            <a:off x="5128250" y="1596010"/>
            <a:ext cx="2196733" cy="3441053"/>
          </a:xfrm>
          <a:custGeom>
            <a:rect b="b" l="l" r="r" t="t"/>
            <a:pathLst>
              <a:path extrusionOk="0" h="2442760" w="1559433">
                <a:moveTo>
                  <a:pt x="1444655" y="669729"/>
                </a:moveTo>
                <a:cubicBezTo>
                  <a:pt x="1472436" y="485579"/>
                  <a:pt x="1500218" y="301429"/>
                  <a:pt x="1501805" y="193479"/>
                </a:cubicBezTo>
                <a:cubicBezTo>
                  <a:pt x="1503393" y="85529"/>
                  <a:pt x="1525617" y="49016"/>
                  <a:pt x="1454180" y="22029"/>
                </a:cubicBezTo>
                <a:cubicBezTo>
                  <a:pt x="1382743" y="-4958"/>
                  <a:pt x="1219230" y="-12896"/>
                  <a:pt x="1073180" y="31554"/>
                </a:cubicBezTo>
                <a:cubicBezTo>
                  <a:pt x="927130" y="76004"/>
                  <a:pt x="738218" y="168079"/>
                  <a:pt x="577880" y="288729"/>
                </a:cubicBezTo>
                <a:cubicBezTo>
                  <a:pt x="417542" y="409379"/>
                  <a:pt x="206405" y="604642"/>
                  <a:pt x="111155" y="755454"/>
                </a:cubicBezTo>
                <a:cubicBezTo>
                  <a:pt x="15905" y="906266"/>
                  <a:pt x="14317" y="1039617"/>
                  <a:pt x="6380" y="1193604"/>
                </a:cubicBezTo>
                <a:cubicBezTo>
                  <a:pt x="-1558" y="1347592"/>
                  <a:pt x="-15845" y="1534917"/>
                  <a:pt x="63530" y="1679379"/>
                </a:cubicBezTo>
                <a:cubicBezTo>
                  <a:pt x="142905" y="1823841"/>
                  <a:pt x="338167" y="1957191"/>
                  <a:pt x="482630" y="2060379"/>
                </a:cubicBezTo>
                <a:cubicBezTo>
                  <a:pt x="627093" y="2163567"/>
                  <a:pt x="798543" y="2236592"/>
                  <a:pt x="930305" y="2298504"/>
                </a:cubicBezTo>
                <a:cubicBezTo>
                  <a:pt x="1062067" y="2360416"/>
                  <a:pt x="1168430" y="2417567"/>
                  <a:pt x="1273205" y="2431854"/>
                </a:cubicBezTo>
                <a:cubicBezTo>
                  <a:pt x="1377980" y="2446141"/>
                  <a:pt x="1547843" y="2458841"/>
                  <a:pt x="1558955" y="2384229"/>
                </a:cubicBezTo>
                <a:cubicBezTo>
                  <a:pt x="1570067" y="2309617"/>
                  <a:pt x="1384330" y="2141341"/>
                  <a:pt x="1339880" y="1984179"/>
                </a:cubicBezTo>
                <a:cubicBezTo>
                  <a:pt x="1295430" y="1827017"/>
                  <a:pt x="1268442" y="1652392"/>
                  <a:pt x="1292255" y="1441254"/>
                </a:cubicBezTo>
                <a:cubicBezTo>
                  <a:pt x="1316067" y="1230117"/>
                  <a:pt x="1441480" y="949129"/>
                  <a:pt x="1482755" y="717354"/>
                </a:cubicBezTo>
                <a:cubicBezTo>
                  <a:pt x="1524030" y="485579"/>
                  <a:pt x="1531967" y="268091"/>
                  <a:pt x="1539905" y="50604"/>
                </a:cubicBezTo>
              </a:path>
            </a:pathLst>
          </a:custGeom>
          <a:solidFill>
            <a:srgbClr val="93C47D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4325" lIns="128700" spcFirstLastPara="1" rIns="128700" wrap="square" tIns="6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i="0" sz="4505" u="none" cap="none" strike="noStrike">
              <a:solidFill>
                <a:schemeClr val="fol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3e341f7d587_1_0"/>
          <p:cNvSpPr/>
          <p:nvPr/>
        </p:nvSpPr>
        <p:spPr>
          <a:xfrm>
            <a:off x="6138611" y="2198591"/>
            <a:ext cx="875996" cy="1876607"/>
          </a:xfrm>
          <a:custGeom>
            <a:rect b="b" l="l" r="r" t="t"/>
            <a:pathLst>
              <a:path extrusionOk="0" h="1333291" w="622377">
                <a:moveTo>
                  <a:pt x="603496" y="80172"/>
                </a:moveTo>
                <a:cubicBezTo>
                  <a:pt x="555550" y="-108187"/>
                  <a:pt x="356916" y="88734"/>
                  <a:pt x="264449" y="131543"/>
                </a:cubicBezTo>
                <a:cubicBezTo>
                  <a:pt x="171981" y="174352"/>
                  <a:pt x="91500" y="237709"/>
                  <a:pt x="48691" y="337026"/>
                </a:cubicBezTo>
                <a:cubicBezTo>
                  <a:pt x="5882" y="436343"/>
                  <a:pt x="-11241" y="616141"/>
                  <a:pt x="7595" y="727444"/>
                </a:cubicBezTo>
                <a:cubicBezTo>
                  <a:pt x="26431" y="838747"/>
                  <a:pt x="110336" y="931215"/>
                  <a:pt x="161707" y="1004846"/>
                </a:cubicBezTo>
                <a:cubicBezTo>
                  <a:pt x="213078" y="1078477"/>
                  <a:pt x="250749" y="1126423"/>
                  <a:pt x="315819" y="1169232"/>
                </a:cubicBezTo>
                <a:cubicBezTo>
                  <a:pt x="380889" y="1212041"/>
                  <a:pt x="505891" y="1450059"/>
                  <a:pt x="552125" y="1261700"/>
                </a:cubicBezTo>
                <a:cubicBezTo>
                  <a:pt x="598359" y="1073341"/>
                  <a:pt x="651442" y="268531"/>
                  <a:pt x="603496" y="80172"/>
                </a:cubicBezTo>
                <a:close/>
              </a:path>
            </a:pathLst>
          </a:custGeom>
          <a:solidFill>
            <a:srgbClr val="6AA84F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4325" lIns="128700" spcFirstLastPara="1" rIns="128700" wrap="square" tIns="6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i="0" sz="4505" u="none" cap="none" strike="noStrike">
              <a:solidFill>
                <a:schemeClr val="fol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3e341f7d587_1_0"/>
          <p:cNvSpPr/>
          <p:nvPr/>
        </p:nvSpPr>
        <p:spPr>
          <a:xfrm>
            <a:off x="5555568" y="6232147"/>
            <a:ext cx="2042400" cy="84900"/>
          </a:xfrm>
          <a:prstGeom prst="rect">
            <a:avLst/>
          </a:prstGeom>
          <a:solidFill>
            <a:schemeClr val="dk1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4325" lIns="128700" spcFirstLastPara="1" rIns="128700" wrap="square" tIns="6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i="0" sz="4505" u="none" cap="none" strike="noStrike">
              <a:solidFill>
                <a:schemeClr val="fol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3e341f7d587_1_0"/>
          <p:cNvSpPr txBox="1"/>
          <p:nvPr/>
        </p:nvSpPr>
        <p:spPr>
          <a:xfrm>
            <a:off x="5795450" y="5725454"/>
            <a:ext cx="14151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4325" lIns="128700" spcFirstLastPara="1" rIns="128700" wrap="square" tIns="643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2km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e341f7d587_1_0"/>
          <p:cNvSpPr/>
          <p:nvPr/>
        </p:nvSpPr>
        <p:spPr>
          <a:xfrm>
            <a:off x="7423518" y="1302850"/>
            <a:ext cx="694500" cy="66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F7F7F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4325" lIns="128700" spcFirstLastPara="1" rIns="128700" wrap="square" tIns="6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i="0" sz="4505" u="none" cap="none" strike="noStrike">
              <a:solidFill>
                <a:schemeClr val="fol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3e341f7d587_1_0"/>
          <p:cNvSpPr txBox="1"/>
          <p:nvPr/>
        </p:nvSpPr>
        <p:spPr>
          <a:xfrm>
            <a:off x="7432075" y="1469352"/>
            <a:ext cx="6774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4325" lIns="128700" spcFirstLastPara="1" rIns="128700" wrap="square" tIns="643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rPr b="1" i="0" lang="en-US" sz="2400" u="none" cap="none" strike="noStrike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b="1" i="0" sz="2400" u="none" cap="none" strike="noStrike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e341f7d587_1_0"/>
          <p:cNvSpPr txBox="1"/>
          <p:nvPr/>
        </p:nvSpPr>
        <p:spPr>
          <a:xfrm rot="5079601">
            <a:off x="4108051" y="3076378"/>
            <a:ext cx="2362855" cy="476672"/>
          </a:xfrm>
          <a:prstGeom prst="rect">
            <a:avLst/>
          </a:prstGeom>
          <a:noFill/>
          <a:ln>
            <a:noFill/>
          </a:ln>
        </p:spPr>
        <p:txBody>
          <a:bodyPr anchorCtr="0" anchor="t" bIns="64325" lIns="128700" spcFirstLastPara="1" rIns="128700" wrap="square" tIns="643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2"/>
              <a:buFont typeface="Arial"/>
              <a:buNone/>
            </a:pPr>
            <a:r>
              <a:rPr b="1" i="0" lang="en-US" sz="225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-980</a:t>
            </a:r>
            <a:endParaRPr b="1" i="0" sz="2252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g3e341f7d587_1_0"/>
          <p:cNvSpPr txBox="1"/>
          <p:nvPr/>
        </p:nvSpPr>
        <p:spPr>
          <a:xfrm rot="5079601">
            <a:off x="5143235" y="2827546"/>
            <a:ext cx="2362855" cy="476672"/>
          </a:xfrm>
          <a:prstGeom prst="rect">
            <a:avLst/>
          </a:prstGeom>
          <a:noFill/>
          <a:ln>
            <a:noFill/>
          </a:ln>
        </p:spPr>
        <p:txBody>
          <a:bodyPr anchorCtr="0" anchor="t" bIns="64325" lIns="128700" spcFirstLastPara="1" rIns="128700" wrap="square" tIns="643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2"/>
              <a:buFont typeface="Arial"/>
              <a:buNone/>
            </a:pPr>
            <a:r>
              <a:rPr b="1" i="0" lang="en-US" sz="225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-960</a:t>
            </a:r>
            <a:endParaRPr b="1" i="0" sz="2252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g3e341f7d587_1_0"/>
          <p:cNvSpPr txBox="1"/>
          <p:nvPr/>
        </p:nvSpPr>
        <p:spPr>
          <a:xfrm rot="5079601">
            <a:off x="3064161" y="3321125"/>
            <a:ext cx="2362855" cy="476672"/>
          </a:xfrm>
          <a:prstGeom prst="rect">
            <a:avLst/>
          </a:prstGeom>
          <a:noFill/>
          <a:ln>
            <a:noFill/>
          </a:ln>
        </p:spPr>
        <p:txBody>
          <a:bodyPr anchorCtr="0" anchor="t" bIns="64325" lIns="128700" spcFirstLastPara="1" rIns="128700" wrap="square" tIns="643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2"/>
              <a:buFont typeface="Arial"/>
              <a:buNone/>
            </a:pPr>
            <a:r>
              <a:rPr b="1" i="0" lang="en-US" sz="2252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-1000</a:t>
            </a:r>
            <a:endParaRPr b="1" i="0" sz="2252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g3e341f7d587_1_0"/>
          <p:cNvSpPr/>
          <p:nvPr/>
        </p:nvSpPr>
        <p:spPr>
          <a:xfrm rot="-5020070">
            <a:off x="6933674" y="1963165"/>
            <a:ext cx="236644" cy="292798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4325" lIns="128700" spcFirstLastPara="1" rIns="128700" wrap="square" tIns="6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i="0" sz="4505" u="none" cap="none" strike="noStrike">
              <a:solidFill>
                <a:schemeClr val="fol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3e341f7d587_1_0"/>
          <p:cNvSpPr/>
          <p:nvPr/>
        </p:nvSpPr>
        <p:spPr>
          <a:xfrm rot="-6736408">
            <a:off x="6857527" y="4428085"/>
            <a:ext cx="236658" cy="292759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4325" lIns="128700" spcFirstLastPara="1" rIns="128700" wrap="square" tIns="6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i="0" sz="4505" u="none" cap="none" strike="noStrike">
              <a:solidFill>
                <a:schemeClr val="fol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3e341f7d587_1_0"/>
          <p:cNvSpPr txBox="1"/>
          <p:nvPr/>
        </p:nvSpPr>
        <p:spPr>
          <a:xfrm>
            <a:off x="7012625" y="3533509"/>
            <a:ext cx="1570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4325" lIns="128700" spcFirstLastPara="1" rIns="128700" wrap="square" tIns="64325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8"/>
              <a:buFont typeface="Arial"/>
              <a:buNone/>
            </a:pPr>
            <a:r>
              <a:rPr b="1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Falla Inversa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g3e341f7d587_1_0"/>
          <p:cNvSpPr txBox="1"/>
          <p:nvPr/>
        </p:nvSpPr>
        <p:spPr>
          <a:xfrm>
            <a:off x="4993828" y="425425"/>
            <a:ext cx="16326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4325" lIns="128700" spcFirstLastPara="1" rIns="128700" wrap="square" tIns="64325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8"/>
              <a:buFont typeface="Arial"/>
              <a:buNone/>
            </a:pPr>
            <a:r>
              <a:rPr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Zona no se observa rechazo en la falla</a:t>
            </a:r>
            <a:endParaRPr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g3e341f7d587_1_0"/>
          <p:cNvSpPr/>
          <p:nvPr/>
        </p:nvSpPr>
        <p:spPr>
          <a:xfrm>
            <a:off x="6839538" y="918227"/>
            <a:ext cx="1163082" cy="4694722"/>
          </a:xfrm>
          <a:custGeom>
            <a:rect b="b" l="l" r="r" t="t"/>
            <a:pathLst>
              <a:path extrusionOk="0" h="3335504" w="826346">
                <a:moveTo>
                  <a:pt x="66479" y="0"/>
                </a:moveTo>
                <a:cubicBezTo>
                  <a:pt x="164083" y="147263"/>
                  <a:pt x="261688" y="294526"/>
                  <a:pt x="261688" y="554804"/>
                </a:cubicBezTo>
                <a:cubicBezTo>
                  <a:pt x="261688" y="815082"/>
                  <a:pt x="107576" y="1287694"/>
                  <a:pt x="66479" y="1561671"/>
                </a:cubicBezTo>
                <a:cubicBezTo>
                  <a:pt x="25382" y="1835649"/>
                  <a:pt x="-25989" y="2001748"/>
                  <a:pt x="15108" y="2198669"/>
                </a:cubicBezTo>
                <a:cubicBezTo>
                  <a:pt x="56205" y="2395590"/>
                  <a:pt x="313059" y="2743200"/>
                  <a:pt x="313059" y="2743200"/>
                </a:cubicBezTo>
                <a:cubicBezTo>
                  <a:pt x="383266" y="2871627"/>
                  <a:pt x="355868" y="2888750"/>
                  <a:pt x="436349" y="2969231"/>
                </a:cubicBezTo>
                <a:cubicBezTo>
                  <a:pt x="516830" y="3049712"/>
                  <a:pt x="736012" y="3166152"/>
                  <a:pt x="795944" y="3226085"/>
                </a:cubicBezTo>
                <a:cubicBezTo>
                  <a:pt x="855876" y="3286018"/>
                  <a:pt x="811355" y="3357937"/>
                  <a:pt x="795944" y="3328827"/>
                </a:cubicBezTo>
                <a:cubicBezTo>
                  <a:pt x="780533" y="3299717"/>
                  <a:pt x="804506" y="3181563"/>
                  <a:pt x="703477" y="3051424"/>
                </a:cubicBezTo>
                <a:cubicBezTo>
                  <a:pt x="602448" y="2921285"/>
                  <a:pt x="294223" y="2750049"/>
                  <a:pt x="189769" y="2547991"/>
                </a:cubicBezTo>
                <a:cubicBezTo>
                  <a:pt x="85315" y="2345933"/>
                  <a:pt x="64767" y="2058256"/>
                  <a:pt x="76753" y="1839074"/>
                </a:cubicBezTo>
                <a:cubicBezTo>
                  <a:pt x="88739" y="1619892"/>
                  <a:pt x="224016" y="1405846"/>
                  <a:pt x="261688" y="1232898"/>
                </a:cubicBezTo>
                <a:cubicBezTo>
                  <a:pt x="299360" y="1059950"/>
                  <a:pt x="309634" y="972620"/>
                  <a:pt x="302784" y="801384"/>
                </a:cubicBezTo>
                <a:cubicBezTo>
                  <a:pt x="295935" y="630148"/>
                  <a:pt x="258263" y="417815"/>
                  <a:pt x="220591" y="205483"/>
                </a:cubicBezTo>
              </a:path>
            </a:pathLst>
          </a:custGeom>
          <a:solidFill>
            <a:schemeClr val="dk1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4325" lIns="128700" spcFirstLastPara="1" rIns="128700" wrap="square" tIns="6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i="0" sz="4505" u="none" cap="none" strike="noStrike">
              <a:solidFill>
                <a:schemeClr val="fol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Google Shape;161;g3e341f7d587_1_0"/>
          <p:cNvCxnSpPr/>
          <p:nvPr/>
        </p:nvCxnSpPr>
        <p:spPr>
          <a:xfrm>
            <a:off x="6531050" y="659500"/>
            <a:ext cx="362400" cy="248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2" name="Google Shape;162;g3e341f7d587_1_0"/>
          <p:cNvSpPr txBox="1"/>
          <p:nvPr/>
        </p:nvSpPr>
        <p:spPr>
          <a:xfrm>
            <a:off x="1809275" y="4631350"/>
            <a:ext cx="20424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Area P90 = 1.5? km2</a:t>
            </a:r>
            <a:endParaRPr i="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Área P10= 10? km2</a:t>
            </a:r>
            <a:endParaRPr i="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Área P1 = 22? km2</a:t>
            </a:r>
            <a:endParaRPr i="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g3e341f7d587_1_0"/>
          <p:cNvSpPr/>
          <p:nvPr/>
        </p:nvSpPr>
        <p:spPr>
          <a:xfrm>
            <a:off x="1445499" y="4696075"/>
            <a:ext cx="317100" cy="201000"/>
          </a:xfrm>
          <a:prstGeom prst="rect">
            <a:avLst/>
          </a:prstGeom>
          <a:solidFill>
            <a:srgbClr val="6AA84F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sz="4505">
              <a:solidFill>
                <a:schemeClr val="folHlink"/>
              </a:solidFill>
            </a:endParaRPr>
          </a:p>
        </p:txBody>
      </p:sp>
      <p:sp>
        <p:nvSpPr>
          <p:cNvPr id="164" name="Google Shape;164;g3e341f7d587_1_0"/>
          <p:cNvSpPr/>
          <p:nvPr/>
        </p:nvSpPr>
        <p:spPr>
          <a:xfrm>
            <a:off x="1445499" y="5133375"/>
            <a:ext cx="317100" cy="201000"/>
          </a:xfrm>
          <a:prstGeom prst="rect">
            <a:avLst/>
          </a:prstGeom>
          <a:solidFill>
            <a:srgbClr val="93C47D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sz="4505">
              <a:solidFill>
                <a:schemeClr val="folHlink"/>
              </a:solidFill>
            </a:endParaRPr>
          </a:p>
        </p:txBody>
      </p:sp>
      <p:sp>
        <p:nvSpPr>
          <p:cNvPr id="165" name="Google Shape;165;g3e341f7d587_1_0"/>
          <p:cNvSpPr/>
          <p:nvPr/>
        </p:nvSpPr>
        <p:spPr>
          <a:xfrm>
            <a:off x="1445499" y="5524450"/>
            <a:ext cx="317100" cy="201000"/>
          </a:xfrm>
          <a:prstGeom prst="rect">
            <a:avLst/>
          </a:prstGeom>
          <a:solidFill>
            <a:srgbClr val="B6D7A8"/>
          </a:solidFill>
          <a:ln cap="flat" cmpd="sng" w="17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4505"/>
              <a:buFont typeface="Arial"/>
              <a:buNone/>
            </a:pPr>
            <a:r>
              <a:t/>
            </a:r>
            <a:endParaRPr b="1" sz="4505">
              <a:solidFill>
                <a:schemeClr val="folHlink"/>
              </a:solidFill>
            </a:endParaRPr>
          </a:p>
        </p:txBody>
      </p:sp>
      <p:sp>
        <p:nvSpPr>
          <p:cNvPr id="166" name="Google Shape;166;g3e341f7d587_1_0"/>
          <p:cNvSpPr txBox="1"/>
          <p:nvPr/>
        </p:nvSpPr>
        <p:spPr>
          <a:xfrm>
            <a:off x="336901" y="197050"/>
            <a:ext cx="4235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Prospecto B</a:t>
            </a:r>
            <a:endParaRPr b="1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Mapa estructural Base Fm Palermo</a:t>
            </a:r>
            <a:endParaRPr b="1" i="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5" title="ChatGPT Image 19 may 2026, 12_14_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1" cy="6858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 b="6519" l="1916" r="52554" t="8598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/>
          <p:nvPr/>
        </p:nvSpPr>
        <p:spPr>
          <a:xfrm>
            <a:off x="5474600" y="106632"/>
            <a:ext cx="3135151" cy="390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Información pozo F.x-1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Prospecto B</a:t>
            </a:r>
            <a:endParaRPr b="1" i="0" sz="2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6"/>
          <p:cNvSpPr txBox="1"/>
          <p:nvPr/>
        </p:nvSpPr>
        <p:spPr>
          <a:xfrm rot="-5400000">
            <a:off x="7312992" y="5397724"/>
            <a:ext cx="2870522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Fm.Basalto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6"/>
          <p:cNvSpPr txBox="1"/>
          <p:nvPr/>
        </p:nvSpPr>
        <p:spPr>
          <a:xfrm rot="-5400000">
            <a:off x="8508864" y="3599965"/>
            <a:ext cx="601884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Fm</a:t>
            </a: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Messi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6"/>
          <p:cNvSpPr txBox="1"/>
          <p:nvPr/>
        </p:nvSpPr>
        <p:spPr>
          <a:xfrm rot="-5400000">
            <a:off x="7723891" y="2383506"/>
            <a:ext cx="2048719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Fm.Palermo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7"/>
          <p:cNvPicPr preferRelativeResize="0"/>
          <p:nvPr/>
        </p:nvPicPr>
        <p:blipFill rotWithShape="1">
          <a:blip r:embed="rId3">
            <a:alphaModFix/>
          </a:blip>
          <a:srcRect b="0" l="5258" r="44536" t="8862"/>
          <a:stretch/>
        </p:blipFill>
        <p:spPr>
          <a:xfrm rot="-5400000">
            <a:off x="1198983" y="-23332"/>
            <a:ext cx="6858001" cy="6904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/>
          <p:nvPr/>
        </p:nvSpPr>
        <p:spPr>
          <a:xfrm>
            <a:off x="1588" y="1588"/>
            <a:ext cx="9140825" cy="377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Información pozo perforado F.x-1</a:t>
            </a:r>
            <a:endParaRPr b="1" i="0" sz="2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7"/>
          <p:cNvSpPr/>
          <p:nvPr/>
        </p:nvSpPr>
        <p:spPr>
          <a:xfrm>
            <a:off x="3900668" y="6250329"/>
            <a:ext cx="601884" cy="185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fol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arat6.ppt">
  <a:themeElements>
    <a:clrScheme name="">
      <a:dk1>
        <a:srgbClr val="000000"/>
      </a:dk1>
      <a:lt1>
        <a:srgbClr val="CDEFFF"/>
      </a:lt1>
      <a:dk2>
        <a:srgbClr val="F6BF69"/>
      </a:dk2>
      <a:lt2>
        <a:srgbClr val="000000"/>
      </a:lt2>
      <a:accent1>
        <a:srgbClr val="00FFFF"/>
      </a:accent1>
      <a:accent2>
        <a:srgbClr val="FAFD00"/>
      </a:accent2>
      <a:accent3>
        <a:srgbClr val="E3F6FF"/>
      </a:accent3>
      <a:accent4>
        <a:srgbClr val="000000"/>
      </a:accent4>
      <a:accent5>
        <a:srgbClr val="AAFFFF"/>
      </a:accent5>
      <a:accent6>
        <a:srgbClr val="E3E500"/>
      </a:accent6>
      <a:hlink>
        <a:srgbClr val="FC0128"/>
      </a:hlink>
      <a:folHlink>
        <a:srgbClr val="67676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1997-04-08T14:45:42Z</dcterms:created>
  <dc:creator>Perez Companc</dc:creator>
</cp:coreProperties>
</file>