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sldIdLst>
    <p:sldId id="414" r:id="rId2"/>
    <p:sldId id="415" r:id="rId3"/>
    <p:sldId id="801" r:id="rId4"/>
    <p:sldId id="416" r:id="rId5"/>
    <p:sldId id="804" r:id="rId6"/>
    <p:sldId id="802" r:id="rId7"/>
    <p:sldId id="418" r:id="rId8"/>
    <p:sldId id="419" r:id="rId9"/>
    <p:sldId id="420" r:id="rId10"/>
    <p:sldId id="421" r:id="rId11"/>
    <p:sldId id="773" r:id="rId12"/>
    <p:sldId id="780" r:id="rId13"/>
    <p:sldId id="774" r:id="rId14"/>
    <p:sldId id="775" r:id="rId15"/>
    <p:sldId id="423" r:id="rId16"/>
    <p:sldId id="429" r:id="rId17"/>
    <p:sldId id="432" r:id="rId18"/>
    <p:sldId id="446" r:id="rId19"/>
    <p:sldId id="449" r:id="rId20"/>
    <p:sldId id="800" r:id="rId21"/>
    <p:sldId id="450" r:id="rId22"/>
    <p:sldId id="451" r:id="rId23"/>
    <p:sldId id="781" r:id="rId24"/>
    <p:sldId id="782" r:id="rId25"/>
    <p:sldId id="783" r:id="rId26"/>
    <p:sldId id="784" r:id="rId27"/>
    <p:sldId id="803" r:id="rId28"/>
    <p:sldId id="785" r:id="rId29"/>
    <p:sldId id="789" r:id="rId30"/>
    <p:sldId id="790" r:id="rId31"/>
    <p:sldId id="791" r:id="rId32"/>
    <p:sldId id="792" r:id="rId33"/>
    <p:sldId id="793" r:id="rId34"/>
    <p:sldId id="795" r:id="rId35"/>
    <p:sldId id="797" r:id="rId36"/>
    <p:sldId id="798" r:id="rId37"/>
    <p:sldId id="799" r:id="rId3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DFC3"/>
    <a:srgbClr val="F6F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96960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7172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636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30/8/2023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42643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30/8/2023</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343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30/8/2023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69653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811567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58444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58372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30/8/2023</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73847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873A65-F0C6-4969-B490-4299A9F76C25}" type="datetimeFigureOut">
              <a:rPr lang="es-AR" smtClean="0"/>
              <a:t>30/8/2023</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34379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873A65-F0C6-4969-B490-4299A9F76C25}" type="datetimeFigureOut">
              <a:rPr lang="es-AR" smtClean="0"/>
              <a:t>30/8/2023</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96696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873A65-F0C6-4969-B490-4299A9F76C25}" type="datetimeFigureOut">
              <a:rPr lang="es-AR" smtClean="0"/>
              <a:t>30/8/2023</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94204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73A65-F0C6-4969-B490-4299A9F76C25}" type="datetimeFigureOut">
              <a:rPr lang="es-AR" smtClean="0"/>
              <a:t>30/8/2023</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307696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30/8/2023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131808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30/8/2023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‹Nº›</a:t>
            </a:fld>
            <a:endParaRPr lang="es-AR"/>
          </a:p>
        </p:txBody>
      </p:sp>
    </p:spTree>
    <p:extLst>
      <p:ext uri="{BB962C8B-B14F-4D97-AF65-F5344CB8AC3E}">
        <p14:creationId xmlns:p14="http://schemas.microsoft.com/office/powerpoint/2010/main" val="251824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873A65-F0C6-4969-B490-4299A9F76C25}" type="datetimeFigureOut">
              <a:rPr lang="es-AR" smtClean="0"/>
              <a:t>30/8/2023</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777115-93AD-41FB-B847-32AB5773C2D0}" type="slidenum">
              <a:rPr lang="es-AR" smtClean="0"/>
              <a:t>‹Nº›</a:t>
            </a:fld>
            <a:endParaRPr lang="es-AR"/>
          </a:p>
        </p:txBody>
      </p:sp>
    </p:spTree>
    <p:extLst>
      <p:ext uri="{BB962C8B-B14F-4D97-AF65-F5344CB8AC3E}">
        <p14:creationId xmlns:p14="http://schemas.microsoft.com/office/powerpoint/2010/main" val="136609321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2135189" y="1341438"/>
            <a:ext cx="7773987" cy="1466850"/>
          </a:xfrm>
        </p:spPr>
        <p:txBody>
          <a:bodyPr>
            <a:normAutofit/>
          </a:bodyPr>
          <a:lstStyle/>
          <a:p>
            <a:r>
              <a:rPr lang="es-ES" sz="5400" b="1" dirty="0">
                <a:solidFill>
                  <a:srgbClr val="CC0099"/>
                </a:solidFill>
                <a:effectLst>
                  <a:outerShdw blurRad="38100" dist="38100" dir="2700000" algn="tl">
                    <a:srgbClr val="000000"/>
                  </a:outerShdw>
                </a:effectLst>
              </a:rPr>
              <a:t>Voz pasiva especial</a:t>
            </a:r>
          </a:p>
        </p:txBody>
      </p:sp>
      <p:sp>
        <p:nvSpPr>
          <p:cNvPr id="39941" name="Rectangle 5"/>
          <p:cNvSpPr>
            <a:spLocks noGrp="1" noChangeArrowheads="1"/>
          </p:cNvSpPr>
          <p:nvPr>
            <p:ph type="subTitle" idx="1"/>
          </p:nvPr>
        </p:nvSpPr>
        <p:spPr>
          <a:xfrm>
            <a:off x="2895600" y="3068638"/>
            <a:ext cx="6400800" cy="2570162"/>
          </a:xfrm>
          <a:ln w="57150">
            <a:solidFill>
              <a:srgbClr val="CC0099"/>
            </a:solidFill>
          </a:ln>
        </p:spPr>
        <p:txBody>
          <a:bodyPr/>
          <a:lstStyle/>
          <a:p>
            <a:pPr>
              <a:lnSpc>
                <a:spcPct val="90000"/>
              </a:lnSpc>
            </a:pPr>
            <a:r>
              <a:rPr lang="es-ES" sz="2800" b="1">
                <a:effectLst>
                  <a:outerShdw blurRad="38100" dist="38100" dir="2700000" algn="tl">
                    <a:srgbClr val="FFFFFF"/>
                  </a:outerShdw>
                </a:effectLst>
              </a:rPr>
              <a:t>BE </a:t>
            </a:r>
          </a:p>
          <a:p>
            <a:pPr>
              <a:lnSpc>
                <a:spcPct val="90000"/>
              </a:lnSpc>
            </a:pPr>
            <a:r>
              <a:rPr lang="es-ES" sz="2800" b="1">
                <a:effectLst>
                  <a:outerShdw blurRad="38100" dist="38100" dir="2700000" algn="tl">
                    <a:srgbClr val="FFFFFF"/>
                  </a:outerShdw>
                </a:effectLst>
              </a:rPr>
              <a:t>+ </a:t>
            </a:r>
          </a:p>
          <a:p>
            <a:pPr>
              <a:lnSpc>
                <a:spcPct val="90000"/>
              </a:lnSpc>
            </a:pPr>
            <a:r>
              <a:rPr lang="es-ES" sz="2800" b="1">
                <a:effectLst>
                  <a:outerShdw blurRad="38100" dist="38100" dir="2700000" algn="tl">
                    <a:srgbClr val="FFFFFF"/>
                  </a:outerShdw>
                </a:effectLst>
              </a:rPr>
              <a:t>PARTICIPIO PASADO </a:t>
            </a:r>
          </a:p>
          <a:p>
            <a:pPr>
              <a:lnSpc>
                <a:spcPct val="90000"/>
              </a:lnSpc>
            </a:pPr>
            <a:r>
              <a:rPr lang="es-ES" sz="2800" b="1">
                <a:effectLst>
                  <a:outerShdw blurRad="38100" dist="38100" dir="2700000" algn="tl">
                    <a:srgbClr val="FFFFFF"/>
                  </a:outerShdw>
                </a:effectLst>
              </a:rPr>
              <a:t>+ </a:t>
            </a:r>
          </a:p>
          <a:p>
            <a:pPr>
              <a:lnSpc>
                <a:spcPct val="90000"/>
              </a:lnSpc>
            </a:pPr>
            <a:r>
              <a:rPr lang="es-ES" sz="2800" b="1">
                <a:effectLst>
                  <a:outerShdw blurRad="38100" dist="38100" dir="2700000" algn="tl">
                    <a:srgbClr val="FFFFFF"/>
                  </a:outerShdw>
                </a:effectLst>
              </a:rPr>
              <a:t>TO INFINITIVE</a:t>
            </a:r>
          </a:p>
        </p:txBody>
      </p:sp>
    </p:spTree>
    <p:extLst>
      <p:ext uri="{BB962C8B-B14F-4D97-AF65-F5344CB8AC3E}">
        <p14:creationId xmlns:p14="http://schemas.microsoft.com/office/powerpoint/2010/main" val="760356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778477"/>
            <a:ext cx="10972800" cy="5347688"/>
          </a:xfrm>
          <a:ln>
            <a:solidFill>
              <a:schemeClr val="tx2">
                <a:lumMod val="60000"/>
                <a:lumOff val="40000"/>
              </a:schemeClr>
            </a:solidFill>
          </a:ln>
        </p:spPr>
        <p:txBody>
          <a:bodyPr>
            <a:normAutofit/>
          </a:bodyPr>
          <a:lstStyle/>
          <a:p>
            <a:endParaRPr lang="en-US" sz="3600" dirty="0"/>
          </a:p>
          <a:p>
            <a:endParaRPr lang="en-US" sz="3600" dirty="0"/>
          </a:p>
          <a:p>
            <a:r>
              <a:rPr lang="en-US" sz="3600" dirty="0"/>
              <a:t>This program has been blocked because </a:t>
            </a:r>
            <a:r>
              <a:rPr lang="en-US" sz="3600" b="1" dirty="0"/>
              <a:t>it is known to be</a:t>
            </a:r>
            <a:r>
              <a:rPr lang="en-US" sz="3600" dirty="0"/>
              <a:t> untrusted.</a:t>
            </a:r>
          </a:p>
          <a:p>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95432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778477"/>
            <a:ext cx="10972800" cy="5347688"/>
          </a:xfrm>
          <a:ln>
            <a:solidFill>
              <a:schemeClr val="tx2">
                <a:lumMod val="60000"/>
                <a:lumOff val="40000"/>
              </a:schemeClr>
            </a:solidFill>
          </a:ln>
        </p:spPr>
        <p:txBody>
          <a:bodyPr>
            <a:normAutofit/>
          </a:bodyPr>
          <a:lstStyle/>
          <a:p>
            <a:endParaRPr lang="en-US" sz="3600" dirty="0"/>
          </a:p>
          <a:p>
            <a:endParaRPr lang="en-US" sz="3600" dirty="0"/>
          </a:p>
          <a:p>
            <a:r>
              <a:rPr lang="en-US" sz="3600" dirty="0">
                <a:highlight>
                  <a:srgbClr val="FFFF00"/>
                </a:highlight>
              </a:rPr>
              <a:t>This program has been blocked </a:t>
            </a:r>
            <a:r>
              <a:rPr lang="en-US" sz="3600" dirty="0">
                <a:solidFill>
                  <a:srgbClr val="FF0000"/>
                </a:solidFill>
              </a:rPr>
              <a:t>because</a:t>
            </a:r>
            <a:r>
              <a:rPr lang="en-US" sz="3600" dirty="0"/>
              <a:t> </a:t>
            </a:r>
            <a:r>
              <a:rPr lang="en-US" sz="3600" b="1" dirty="0">
                <a:highlight>
                  <a:srgbClr val="00FFFF"/>
                </a:highlight>
              </a:rPr>
              <a:t>it is known to be</a:t>
            </a:r>
            <a:r>
              <a:rPr lang="en-US" sz="3600" dirty="0">
                <a:highlight>
                  <a:srgbClr val="00FFFF"/>
                </a:highlight>
              </a:rPr>
              <a:t> untrusted.</a:t>
            </a:r>
          </a:p>
          <a:p>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
        <p:nvSpPr>
          <p:cNvPr id="4" name="3 Rectángulo"/>
          <p:cNvSpPr/>
          <p:nvPr/>
        </p:nvSpPr>
        <p:spPr>
          <a:xfrm>
            <a:off x="670560" y="4576679"/>
            <a:ext cx="10789920" cy="646331"/>
          </a:xfrm>
          <a:prstGeom prst="rect">
            <a:avLst/>
          </a:prstGeom>
        </p:spPr>
        <p:txBody>
          <a:bodyPr wrap="square">
            <a:spAutoFit/>
          </a:bodyPr>
          <a:lstStyle/>
          <a:p>
            <a:r>
              <a:rPr lang="en-US" dirty="0">
                <a:solidFill>
                  <a:schemeClr val="tx2">
                    <a:lumMod val="60000"/>
                    <a:lumOff val="40000"/>
                  </a:schemeClr>
                </a:solidFill>
              </a:rPr>
              <a:t>Este </a:t>
            </a:r>
            <a:r>
              <a:rPr lang="en-US" dirty="0" err="1">
                <a:solidFill>
                  <a:schemeClr val="tx2">
                    <a:lumMod val="60000"/>
                    <a:lumOff val="40000"/>
                  </a:schemeClr>
                </a:solidFill>
              </a:rPr>
              <a:t>programa</a:t>
            </a:r>
            <a:r>
              <a:rPr lang="en-US" dirty="0">
                <a:solidFill>
                  <a:schemeClr val="tx2">
                    <a:lumMod val="60000"/>
                    <a:lumOff val="40000"/>
                  </a:schemeClr>
                </a:solidFill>
              </a:rPr>
              <a:t> ha </a:t>
            </a:r>
            <a:r>
              <a:rPr lang="en-US" dirty="0" err="1">
                <a:solidFill>
                  <a:schemeClr val="tx2">
                    <a:lumMod val="60000"/>
                    <a:lumOff val="40000"/>
                  </a:schemeClr>
                </a:solidFill>
              </a:rPr>
              <a:t>sido</a:t>
            </a:r>
            <a:r>
              <a:rPr lang="en-US" dirty="0">
                <a:solidFill>
                  <a:schemeClr val="tx2">
                    <a:lumMod val="60000"/>
                    <a:lumOff val="40000"/>
                  </a:schemeClr>
                </a:solidFill>
              </a:rPr>
              <a:t> </a:t>
            </a:r>
            <a:r>
              <a:rPr lang="en-US" dirty="0" err="1">
                <a:solidFill>
                  <a:schemeClr val="tx2">
                    <a:lumMod val="60000"/>
                    <a:lumOff val="40000"/>
                  </a:schemeClr>
                </a:solidFill>
              </a:rPr>
              <a:t>bloqueado</a:t>
            </a:r>
            <a:r>
              <a:rPr lang="en-US" dirty="0">
                <a:solidFill>
                  <a:schemeClr val="tx2">
                    <a:lumMod val="60000"/>
                    <a:lumOff val="40000"/>
                  </a:schemeClr>
                </a:solidFill>
              </a:rPr>
              <a:t>/se ha </a:t>
            </a:r>
            <a:r>
              <a:rPr lang="en-US" dirty="0" err="1">
                <a:solidFill>
                  <a:schemeClr val="tx2">
                    <a:lumMod val="60000"/>
                    <a:lumOff val="40000"/>
                  </a:schemeClr>
                </a:solidFill>
              </a:rPr>
              <a:t>bloqueado</a:t>
            </a:r>
            <a:r>
              <a:rPr lang="en-US" dirty="0">
                <a:solidFill>
                  <a:schemeClr val="tx2">
                    <a:lumMod val="60000"/>
                    <a:lumOff val="40000"/>
                  </a:schemeClr>
                </a:solidFill>
              </a:rPr>
              <a:t> </a:t>
            </a:r>
            <a:r>
              <a:rPr lang="en-US" dirty="0" err="1">
                <a:solidFill>
                  <a:schemeClr val="tx2">
                    <a:lumMod val="60000"/>
                    <a:lumOff val="40000"/>
                  </a:schemeClr>
                </a:solidFill>
              </a:rPr>
              <a:t>porque</a:t>
            </a:r>
            <a:r>
              <a:rPr lang="en-US" dirty="0">
                <a:solidFill>
                  <a:schemeClr val="tx2">
                    <a:lumMod val="60000"/>
                    <a:lumOff val="40000"/>
                  </a:schemeClr>
                </a:solidFill>
              </a:rPr>
              <a:t> se </a:t>
            </a:r>
            <a:r>
              <a:rPr lang="en-US" dirty="0" err="1">
                <a:solidFill>
                  <a:schemeClr val="tx2">
                    <a:lumMod val="60000"/>
                    <a:lumOff val="40000"/>
                  </a:schemeClr>
                </a:solidFill>
              </a:rPr>
              <a:t>sabe</a:t>
            </a:r>
            <a:r>
              <a:rPr lang="en-US" dirty="0">
                <a:solidFill>
                  <a:schemeClr val="tx2">
                    <a:lumMod val="60000"/>
                    <a:lumOff val="40000"/>
                  </a:schemeClr>
                </a:solidFill>
              </a:rPr>
              <a:t> (it is known) que no </a:t>
            </a:r>
            <a:r>
              <a:rPr lang="en-US" dirty="0" err="1">
                <a:solidFill>
                  <a:schemeClr val="tx2">
                    <a:lumMod val="60000"/>
                    <a:lumOff val="40000"/>
                  </a:schemeClr>
                </a:solidFill>
              </a:rPr>
              <a:t>es</a:t>
            </a:r>
            <a:r>
              <a:rPr lang="en-US" dirty="0">
                <a:solidFill>
                  <a:schemeClr val="tx2">
                    <a:lumMod val="60000"/>
                    <a:lumOff val="40000"/>
                  </a:schemeClr>
                </a:solidFill>
              </a:rPr>
              <a:t> </a:t>
            </a:r>
            <a:r>
              <a:rPr lang="en-US" dirty="0" err="1">
                <a:solidFill>
                  <a:schemeClr val="tx2">
                    <a:lumMod val="60000"/>
                    <a:lumOff val="40000"/>
                  </a:schemeClr>
                </a:solidFill>
              </a:rPr>
              <a:t>confiable</a:t>
            </a:r>
            <a:r>
              <a:rPr lang="en-US" dirty="0">
                <a:solidFill>
                  <a:schemeClr val="tx2">
                    <a:lumMod val="60000"/>
                    <a:lumOff val="40000"/>
                  </a:schemeClr>
                </a:solidFill>
              </a:rPr>
              <a:t>/que </a:t>
            </a:r>
            <a:r>
              <a:rPr lang="en-US" dirty="0" err="1">
                <a:solidFill>
                  <a:schemeClr val="tx2">
                    <a:lumMod val="60000"/>
                    <a:lumOff val="40000"/>
                  </a:schemeClr>
                </a:solidFill>
              </a:rPr>
              <a:t>es</a:t>
            </a:r>
            <a:r>
              <a:rPr lang="en-US" dirty="0">
                <a:solidFill>
                  <a:schemeClr val="tx2">
                    <a:lumMod val="60000"/>
                    <a:lumOff val="40000"/>
                  </a:schemeClr>
                </a:solidFill>
              </a:rPr>
              <a:t> </a:t>
            </a:r>
            <a:r>
              <a:rPr lang="en-US" dirty="0" err="1">
                <a:solidFill>
                  <a:schemeClr val="tx2">
                    <a:lumMod val="60000"/>
                    <a:lumOff val="40000"/>
                  </a:schemeClr>
                </a:solidFill>
              </a:rPr>
              <a:t>poco</a:t>
            </a:r>
            <a:r>
              <a:rPr lang="en-US" dirty="0">
                <a:solidFill>
                  <a:schemeClr val="tx2">
                    <a:lumMod val="60000"/>
                    <a:lumOff val="40000"/>
                  </a:schemeClr>
                </a:solidFill>
              </a:rPr>
              <a:t> </a:t>
            </a:r>
            <a:r>
              <a:rPr lang="en-US" dirty="0" err="1">
                <a:solidFill>
                  <a:schemeClr val="tx2">
                    <a:lumMod val="60000"/>
                    <a:lumOff val="40000"/>
                  </a:schemeClr>
                </a:solidFill>
              </a:rPr>
              <a:t>confiable</a:t>
            </a:r>
            <a:r>
              <a:rPr lang="en-US" dirty="0">
                <a:solidFill>
                  <a:schemeClr val="tx2">
                    <a:lumMod val="60000"/>
                    <a:lumOff val="40000"/>
                  </a:schemeClr>
                </a:solidFill>
              </a:rPr>
              <a:t>/no </a:t>
            </a:r>
            <a:r>
              <a:rPr lang="en-US" dirty="0" err="1">
                <a:solidFill>
                  <a:schemeClr val="tx2">
                    <a:lumMod val="60000"/>
                    <a:lumOff val="40000"/>
                  </a:schemeClr>
                </a:solidFill>
              </a:rPr>
              <a:t>confiable</a:t>
            </a:r>
            <a:r>
              <a:rPr lang="en-US" dirty="0">
                <a:solidFill>
                  <a:schemeClr val="tx2">
                    <a:lumMod val="60000"/>
                    <a:lumOff val="40000"/>
                  </a:schemeClr>
                </a:solidFill>
              </a:rPr>
              <a:t>/ que no </a:t>
            </a:r>
            <a:r>
              <a:rPr lang="en-US" dirty="0" err="1">
                <a:solidFill>
                  <a:schemeClr val="tx2">
                    <a:lumMod val="60000"/>
                    <a:lumOff val="40000"/>
                  </a:schemeClr>
                </a:solidFill>
              </a:rPr>
              <a:t>es</a:t>
            </a:r>
            <a:r>
              <a:rPr lang="en-US" dirty="0">
                <a:solidFill>
                  <a:schemeClr val="tx2">
                    <a:lumMod val="60000"/>
                    <a:lumOff val="40000"/>
                  </a:schemeClr>
                </a:solidFill>
              </a:rPr>
              <a:t> de </a:t>
            </a:r>
            <a:r>
              <a:rPr lang="en-US" dirty="0" err="1">
                <a:solidFill>
                  <a:schemeClr val="tx2">
                    <a:lumMod val="60000"/>
                    <a:lumOff val="40000"/>
                  </a:schemeClr>
                </a:solidFill>
              </a:rPr>
              <a:t>confianza</a:t>
            </a:r>
            <a:r>
              <a:rPr lang="en-US" dirty="0">
                <a:solidFill>
                  <a:schemeClr val="tx2">
                    <a:lumMod val="60000"/>
                    <a:lumOff val="40000"/>
                  </a:schemeClr>
                </a:solidFill>
              </a:rPr>
              <a:t>.</a:t>
            </a:r>
            <a:endParaRPr lang="es-AR" dirty="0">
              <a:solidFill>
                <a:schemeClr val="tx2">
                  <a:lumMod val="60000"/>
                  <a:lumOff val="40000"/>
                </a:schemeClr>
              </a:solidFill>
            </a:endParaRPr>
          </a:p>
        </p:txBody>
      </p:sp>
    </p:spTree>
    <p:extLst>
      <p:ext uri="{BB962C8B-B14F-4D97-AF65-F5344CB8AC3E}">
        <p14:creationId xmlns:p14="http://schemas.microsoft.com/office/powerpoint/2010/main" val="10516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D1BB02A4-1416-4DBD-8B2C-505F15B71689}"/>
              </a:ext>
            </a:extLst>
          </p:cNvPr>
          <p:cNvPicPr>
            <a:picLocks noGrp="1" noChangeAspect="1"/>
          </p:cNvPicPr>
          <p:nvPr>
            <p:ph idx="1"/>
          </p:nvPr>
        </p:nvPicPr>
        <p:blipFill>
          <a:blip r:embed="rId2"/>
          <a:stretch>
            <a:fillRect/>
          </a:stretch>
        </p:blipFill>
        <p:spPr>
          <a:xfrm>
            <a:off x="3617434" y="2560433"/>
            <a:ext cx="6858957" cy="2924583"/>
          </a:xfrm>
        </p:spPr>
      </p:pic>
      <p:sp>
        <p:nvSpPr>
          <p:cNvPr id="6" name="CuadroTexto 5">
            <a:extLst>
              <a:ext uri="{FF2B5EF4-FFF2-40B4-BE49-F238E27FC236}">
                <a16:creationId xmlns:a16="http://schemas.microsoft.com/office/drawing/2014/main" xmlns="" id="{8B92D183-DC9A-468A-A5F3-31C915B0F3C0}"/>
              </a:ext>
            </a:extLst>
          </p:cNvPr>
          <p:cNvSpPr txBox="1"/>
          <p:nvPr/>
        </p:nvSpPr>
        <p:spPr>
          <a:xfrm>
            <a:off x="1235676" y="864973"/>
            <a:ext cx="9327770" cy="1877437"/>
          </a:xfrm>
          <a:prstGeom prst="rect">
            <a:avLst/>
          </a:prstGeom>
          <a:noFill/>
        </p:spPr>
        <p:txBody>
          <a:bodyPr wrap="square" rtlCol="0">
            <a:spAutoFit/>
          </a:bodyPr>
          <a:lstStyle/>
          <a:p>
            <a:pPr>
              <a:defRPr/>
            </a:pPr>
            <a:endParaRPr lang="es-AR" dirty="0">
              <a:solidFill>
                <a:prstClr val="black"/>
              </a:solidFill>
            </a:endParaRPr>
          </a:p>
          <a:p>
            <a:pPr>
              <a:defRPr/>
            </a:pPr>
            <a:endParaRPr lang="es-AR" dirty="0">
              <a:solidFill>
                <a:prstClr val="black"/>
              </a:solidFill>
            </a:endParaRPr>
          </a:p>
          <a:p>
            <a:pPr>
              <a:defRPr/>
            </a:pPr>
            <a:r>
              <a:rPr lang="es-AR" sz="4000" dirty="0">
                <a:solidFill>
                  <a:prstClr val="black"/>
                </a:solidFill>
              </a:rPr>
              <a:t>Mendoza </a:t>
            </a:r>
            <a:r>
              <a:rPr lang="es-AR" sz="4000" u="sng" dirty="0" err="1">
                <a:solidFill>
                  <a:prstClr val="black"/>
                </a:solidFill>
                <a:highlight>
                  <a:srgbClr val="FFFF00"/>
                </a:highlight>
              </a:rPr>
              <a:t>is</a:t>
            </a:r>
            <a:r>
              <a:rPr lang="es-AR" sz="4000" u="sng" dirty="0">
                <a:solidFill>
                  <a:prstClr val="black"/>
                </a:solidFill>
                <a:highlight>
                  <a:srgbClr val="FFFF00"/>
                </a:highlight>
              </a:rPr>
              <a:t> </a:t>
            </a:r>
            <a:r>
              <a:rPr lang="es-AR" sz="4000" u="sng" dirty="0" err="1">
                <a:solidFill>
                  <a:prstClr val="black"/>
                </a:solidFill>
                <a:highlight>
                  <a:srgbClr val="FFFF00"/>
                </a:highlight>
              </a:rPr>
              <a:t>said</a:t>
            </a:r>
            <a:r>
              <a:rPr lang="es-AR" sz="4000" u="sng" dirty="0">
                <a:solidFill>
                  <a:prstClr val="black"/>
                </a:solidFill>
                <a:highlight>
                  <a:srgbClr val="FFFF00"/>
                </a:highlight>
              </a:rPr>
              <a:t> </a:t>
            </a:r>
            <a:r>
              <a:rPr lang="es-AR" sz="4000" u="sng" dirty="0">
                <a:solidFill>
                  <a:prstClr val="black"/>
                </a:solidFill>
                <a:highlight>
                  <a:srgbClr val="00FFFF"/>
                </a:highlight>
              </a:rPr>
              <a:t>to be </a:t>
            </a:r>
            <a:r>
              <a:rPr lang="es-AR" sz="4000" dirty="0" err="1">
                <a:solidFill>
                  <a:prstClr val="black"/>
                </a:solidFill>
              </a:rPr>
              <a:t>the</a:t>
            </a:r>
            <a:r>
              <a:rPr lang="es-AR" sz="4000" dirty="0">
                <a:solidFill>
                  <a:prstClr val="black"/>
                </a:solidFill>
              </a:rPr>
              <a:t> </a:t>
            </a:r>
            <a:r>
              <a:rPr lang="es-AR" sz="4000" dirty="0" err="1">
                <a:solidFill>
                  <a:prstClr val="black"/>
                </a:solidFill>
              </a:rPr>
              <a:t>land</a:t>
            </a:r>
            <a:r>
              <a:rPr lang="es-AR" sz="4000" dirty="0">
                <a:solidFill>
                  <a:prstClr val="black"/>
                </a:solidFill>
              </a:rPr>
              <a:t> </a:t>
            </a:r>
            <a:r>
              <a:rPr lang="es-AR" sz="4000" dirty="0" err="1">
                <a:solidFill>
                  <a:prstClr val="black"/>
                </a:solidFill>
              </a:rPr>
              <a:t>of</a:t>
            </a:r>
            <a:r>
              <a:rPr lang="es-AR" sz="4000" dirty="0">
                <a:solidFill>
                  <a:prstClr val="black"/>
                </a:solidFill>
              </a:rPr>
              <a:t> </a:t>
            </a:r>
            <a:r>
              <a:rPr lang="es-AR" sz="4000" dirty="0" err="1">
                <a:solidFill>
                  <a:prstClr val="black"/>
                </a:solidFill>
              </a:rPr>
              <a:t>the</a:t>
            </a:r>
            <a:r>
              <a:rPr lang="es-AR" sz="4000" dirty="0">
                <a:solidFill>
                  <a:prstClr val="black"/>
                </a:solidFill>
              </a:rPr>
              <a:t> </a:t>
            </a:r>
            <a:r>
              <a:rPr lang="es-AR" sz="4000" dirty="0" err="1">
                <a:solidFill>
                  <a:prstClr val="black"/>
                </a:solidFill>
              </a:rPr>
              <a:t>sun</a:t>
            </a:r>
            <a:r>
              <a:rPr lang="es-AR" sz="4000" dirty="0">
                <a:solidFill>
                  <a:prstClr val="black"/>
                </a:solidFill>
              </a:rPr>
              <a:t> and </a:t>
            </a:r>
            <a:r>
              <a:rPr lang="es-AR" sz="4000" dirty="0" err="1">
                <a:solidFill>
                  <a:prstClr val="black"/>
                </a:solidFill>
              </a:rPr>
              <a:t>good</a:t>
            </a:r>
            <a:r>
              <a:rPr lang="es-AR" sz="4000" dirty="0">
                <a:solidFill>
                  <a:prstClr val="black"/>
                </a:solidFill>
              </a:rPr>
              <a:t> </a:t>
            </a:r>
            <a:r>
              <a:rPr lang="es-AR" sz="4000" dirty="0" err="1">
                <a:solidFill>
                  <a:prstClr val="black"/>
                </a:solidFill>
              </a:rPr>
              <a:t>wine</a:t>
            </a:r>
            <a:r>
              <a:rPr lang="es-AR" sz="4000" dirty="0">
                <a:solidFill>
                  <a:prstClr val="black"/>
                </a:solidFill>
              </a:rPr>
              <a:t>.</a:t>
            </a:r>
          </a:p>
        </p:txBody>
      </p:sp>
      <p:sp>
        <p:nvSpPr>
          <p:cNvPr id="2" name="CuadroTexto 1">
            <a:extLst>
              <a:ext uri="{FF2B5EF4-FFF2-40B4-BE49-F238E27FC236}">
                <a16:creationId xmlns:a16="http://schemas.microsoft.com/office/drawing/2014/main" xmlns="" id="{13B5532E-BF7A-45BF-AE1A-52D2E4BC995C}"/>
              </a:ext>
            </a:extLst>
          </p:cNvPr>
          <p:cNvSpPr txBox="1"/>
          <p:nvPr/>
        </p:nvSpPr>
        <p:spPr>
          <a:xfrm>
            <a:off x="3704489" y="617838"/>
            <a:ext cx="1806625" cy="707886"/>
          </a:xfrm>
          <a:prstGeom prst="rect">
            <a:avLst/>
          </a:prstGeom>
          <a:noFill/>
        </p:spPr>
        <p:txBody>
          <a:bodyPr wrap="square" rtlCol="0">
            <a:spAutoFit/>
          </a:bodyPr>
          <a:lstStyle/>
          <a:p>
            <a:r>
              <a:rPr lang="es-AR" sz="4000" b="1" dirty="0">
                <a:solidFill>
                  <a:srgbClr val="FF0000"/>
                </a:solidFill>
              </a:rPr>
              <a:t>que</a:t>
            </a:r>
          </a:p>
        </p:txBody>
      </p:sp>
      <p:cxnSp>
        <p:nvCxnSpPr>
          <p:cNvPr id="4" name="Conector recto de flecha 3">
            <a:extLst>
              <a:ext uri="{FF2B5EF4-FFF2-40B4-BE49-F238E27FC236}">
                <a16:creationId xmlns:a16="http://schemas.microsoft.com/office/drawing/2014/main" xmlns="" id="{5DC08435-D650-48A2-98E6-7D5D53DE6850}"/>
              </a:ext>
            </a:extLst>
          </p:cNvPr>
          <p:cNvCxnSpPr/>
          <p:nvPr/>
        </p:nvCxnSpPr>
        <p:spPr>
          <a:xfrm flipH="1">
            <a:off x="2257480" y="971781"/>
            <a:ext cx="1235675" cy="5604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 name="Conector recto de flecha 7">
            <a:extLst>
              <a:ext uri="{FF2B5EF4-FFF2-40B4-BE49-F238E27FC236}">
                <a16:creationId xmlns:a16="http://schemas.microsoft.com/office/drawing/2014/main" xmlns="" id="{E8910E0D-9D48-4700-A7A3-43C7F4EE1025}"/>
              </a:ext>
            </a:extLst>
          </p:cNvPr>
          <p:cNvCxnSpPr/>
          <p:nvPr/>
        </p:nvCxnSpPr>
        <p:spPr>
          <a:xfrm flipV="1">
            <a:off x="4127157" y="1252009"/>
            <a:ext cx="0" cy="280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xmlns="" id="{7DC437F6-3E27-43F1-A3BA-86E7843FA96F}"/>
              </a:ext>
            </a:extLst>
          </p:cNvPr>
          <p:cNvCxnSpPr/>
          <p:nvPr/>
        </p:nvCxnSpPr>
        <p:spPr>
          <a:xfrm>
            <a:off x="4757351" y="617838"/>
            <a:ext cx="753763" cy="774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70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742279" y="260351"/>
            <a:ext cx="10940526" cy="5865813"/>
          </a:xfrm>
          <a:ln w="76200">
            <a:solidFill>
              <a:schemeClr val="tx2">
                <a:lumMod val="60000"/>
                <a:lumOff val="40000"/>
              </a:schemeClr>
            </a:solidFill>
          </a:ln>
        </p:spPr>
        <p:txBody>
          <a:bodyPr>
            <a:normAutofit fontScale="92500" lnSpcReduction="10000"/>
          </a:bodyPr>
          <a:lstStyle/>
          <a:p>
            <a:pPr marL="609600" indent="-609600">
              <a:lnSpc>
                <a:spcPct val="110000"/>
              </a:lnSpc>
              <a:buFontTx/>
              <a:buAutoNum type="arabicPeriod"/>
            </a:pPr>
            <a:r>
              <a:rPr lang="en-US" sz="4400" b="1" dirty="0"/>
              <a:t>Water </a:t>
            </a:r>
            <a:r>
              <a:rPr lang="en-US" sz="4400" b="1" u="sng" dirty="0">
                <a:effectLst>
                  <a:outerShdw blurRad="38100" dist="38100" dir="2700000" algn="tl">
                    <a:srgbClr val="000000">
                      <a:alpha val="43137"/>
                    </a:srgbClr>
                  </a:outerShdw>
                </a:effectLst>
              </a:rPr>
              <a:t>is said to boil </a:t>
            </a:r>
            <a:r>
              <a:rPr lang="en-US" sz="4400" b="1" dirty="0"/>
              <a:t>at 212 degrees Fahrenheit. </a:t>
            </a:r>
          </a:p>
          <a:p>
            <a:pPr marL="0" indent="0">
              <a:lnSpc>
                <a:spcPct val="110000"/>
              </a:lnSpc>
              <a:buNone/>
            </a:pPr>
            <a:endParaRPr lang="en-US" sz="4400" b="1" dirty="0"/>
          </a:p>
          <a:p>
            <a:pPr marL="0" indent="0">
              <a:lnSpc>
                <a:spcPct val="110000"/>
              </a:lnSpc>
              <a:buNone/>
            </a:pPr>
            <a:r>
              <a:rPr lang="en-US" sz="4400" b="1" dirty="0"/>
              <a:t>5. Modern PCs </a:t>
            </a:r>
            <a:r>
              <a:rPr lang="en-US" sz="4400" b="1" u="sng" dirty="0">
                <a:effectLst>
                  <a:outerShdw blurRad="38100" dist="38100" dir="2700000" algn="tl">
                    <a:srgbClr val="000000">
                      <a:alpha val="43137"/>
                    </a:srgbClr>
                  </a:outerShdw>
                </a:effectLst>
              </a:rPr>
              <a:t>are expected to spot </a:t>
            </a:r>
            <a:r>
              <a:rPr lang="en-US" sz="4400" b="1" dirty="0"/>
              <a:t>any new hardware and adapt themselves to it.</a:t>
            </a:r>
          </a:p>
          <a:p>
            <a:pPr marL="0" indent="0">
              <a:lnSpc>
                <a:spcPct val="110000"/>
              </a:lnSpc>
              <a:buNone/>
            </a:pPr>
            <a:r>
              <a:rPr lang="en-US" sz="4400" b="1" dirty="0" smtClean="0"/>
              <a:t> </a:t>
            </a:r>
          </a:p>
          <a:p>
            <a:pPr marL="0" indent="0">
              <a:lnSpc>
                <a:spcPct val="110000"/>
              </a:lnSpc>
              <a:buNone/>
            </a:pPr>
            <a:r>
              <a:rPr lang="en-US" sz="4400" b="1" dirty="0" smtClean="0"/>
              <a:t>6</a:t>
            </a:r>
            <a:r>
              <a:rPr lang="en-US" sz="4400" b="1" dirty="0"/>
              <a:t>. The true value of the response </a:t>
            </a:r>
            <a:r>
              <a:rPr lang="en-US" sz="4400" b="1" u="sng" dirty="0"/>
              <a:t>was known to be </a:t>
            </a:r>
            <a:r>
              <a:rPr lang="en-US" sz="4400" b="1" dirty="0"/>
              <a:t>constant.</a:t>
            </a:r>
            <a:endParaRPr lang="es-ES" b="1" dirty="0"/>
          </a:p>
        </p:txBody>
      </p:sp>
      <p:sp>
        <p:nvSpPr>
          <p:cNvPr id="2" name="CuadroTexto 1">
            <a:extLst>
              <a:ext uri="{FF2B5EF4-FFF2-40B4-BE49-F238E27FC236}">
                <a16:creationId xmlns:a16="http://schemas.microsoft.com/office/drawing/2014/main" xmlns="" id="{22ECAD99-AD3B-40A9-A214-1DFAD30AC60C}"/>
              </a:ext>
            </a:extLst>
          </p:cNvPr>
          <p:cNvSpPr txBox="1"/>
          <p:nvPr/>
        </p:nvSpPr>
        <p:spPr>
          <a:xfrm>
            <a:off x="7176120" y="6228318"/>
            <a:ext cx="3601608"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srgbClr val="FF0000"/>
                </a:solidFill>
                <a:effectLst/>
                <a:uLnTx/>
                <a:uFillTx/>
                <a:latin typeface="Calibri"/>
                <a:ea typeface="+mn-ea"/>
                <a:cs typeface="+mn-cs"/>
              </a:rPr>
              <a:t>Oraciones</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uLnTx/>
                <a:uFillTx/>
                <a:latin typeface="Calibri"/>
                <a:ea typeface="+mn-ea"/>
                <a:cs typeface="+mn-cs"/>
              </a:rPr>
              <a:t>de</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uLnTx/>
                <a:uFillTx/>
                <a:latin typeface="Calibri"/>
                <a:ea typeface="+mn-ea"/>
                <a:cs typeface="+mn-cs"/>
              </a:rPr>
              <a:t>la</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uLnTx/>
                <a:uFillTx/>
                <a:latin typeface="Calibri"/>
                <a:ea typeface="+mn-ea"/>
                <a:cs typeface="+mn-cs"/>
              </a:rPr>
              <a:t>página</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35</a:t>
            </a:r>
          </a:p>
        </p:txBody>
      </p:sp>
      <p:sp>
        <p:nvSpPr>
          <p:cNvPr id="3" name="2 Rectángulo"/>
          <p:cNvSpPr/>
          <p:nvPr/>
        </p:nvSpPr>
        <p:spPr>
          <a:xfrm>
            <a:off x="1011936" y="1519202"/>
            <a:ext cx="6771854" cy="498598"/>
          </a:xfrm>
          <a:prstGeom prst="rect">
            <a:avLst/>
          </a:prstGeom>
        </p:spPr>
        <p:txBody>
          <a:bodyPr wrap="none">
            <a:spAutoFit/>
          </a:bodyPr>
          <a:lstStyle/>
          <a:p>
            <a:pPr>
              <a:lnSpc>
                <a:spcPct val="110000"/>
              </a:lnSpc>
            </a:pPr>
            <a:r>
              <a:rPr lang="en-US" sz="2400" b="1" dirty="0">
                <a:solidFill>
                  <a:schemeClr val="tx2">
                    <a:lumMod val="60000"/>
                    <a:lumOff val="40000"/>
                  </a:schemeClr>
                </a:solidFill>
              </a:rPr>
              <a:t>Se dice que el </a:t>
            </a:r>
            <a:r>
              <a:rPr lang="en-US" sz="2400" b="1" dirty="0" err="1">
                <a:solidFill>
                  <a:schemeClr val="tx2">
                    <a:lumMod val="60000"/>
                    <a:lumOff val="40000"/>
                  </a:schemeClr>
                </a:solidFill>
              </a:rPr>
              <a:t>agua</a:t>
            </a:r>
            <a:r>
              <a:rPr lang="en-US" sz="2400" b="1" dirty="0">
                <a:solidFill>
                  <a:schemeClr val="tx2">
                    <a:lumMod val="60000"/>
                    <a:lumOff val="40000"/>
                  </a:schemeClr>
                </a:solidFill>
              </a:rPr>
              <a:t> </a:t>
            </a:r>
            <a:r>
              <a:rPr lang="en-US" sz="2400" b="1" dirty="0" err="1">
                <a:solidFill>
                  <a:schemeClr val="tx2">
                    <a:lumMod val="60000"/>
                    <a:lumOff val="40000"/>
                  </a:schemeClr>
                </a:solidFill>
              </a:rPr>
              <a:t>hierve</a:t>
            </a:r>
            <a:r>
              <a:rPr lang="en-US" sz="2400" b="1" dirty="0">
                <a:solidFill>
                  <a:schemeClr val="tx2">
                    <a:lumMod val="60000"/>
                    <a:lumOff val="40000"/>
                  </a:schemeClr>
                </a:solidFill>
              </a:rPr>
              <a:t> a 212 </a:t>
            </a:r>
            <a:r>
              <a:rPr lang="en-US" sz="2400" b="1" dirty="0" err="1">
                <a:solidFill>
                  <a:schemeClr val="tx2">
                    <a:lumMod val="60000"/>
                    <a:lumOff val="40000"/>
                  </a:schemeClr>
                </a:solidFill>
              </a:rPr>
              <a:t>grados</a:t>
            </a:r>
            <a:r>
              <a:rPr lang="en-US" sz="2400" b="1" dirty="0">
                <a:solidFill>
                  <a:schemeClr val="tx2">
                    <a:lumMod val="60000"/>
                    <a:lumOff val="40000"/>
                  </a:schemeClr>
                </a:solidFill>
              </a:rPr>
              <a:t> Fahrenheit. </a:t>
            </a:r>
            <a:endParaRPr lang="en-US" sz="2400" b="1" dirty="0"/>
          </a:p>
        </p:txBody>
      </p:sp>
      <p:sp>
        <p:nvSpPr>
          <p:cNvPr id="4" name="3 Rectángulo"/>
          <p:cNvSpPr/>
          <p:nvPr/>
        </p:nvSpPr>
        <p:spPr>
          <a:xfrm>
            <a:off x="945598" y="3746914"/>
            <a:ext cx="10533888" cy="904863"/>
          </a:xfrm>
          <a:prstGeom prst="rect">
            <a:avLst/>
          </a:prstGeom>
        </p:spPr>
        <p:txBody>
          <a:bodyPr wrap="square">
            <a:spAutoFit/>
          </a:bodyPr>
          <a:lstStyle/>
          <a:p>
            <a:pPr>
              <a:lnSpc>
                <a:spcPct val="110000"/>
              </a:lnSpc>
            </a:pPr>
            <a:r>
              <a:rPr lang="en-US" sz="2400" b="1" dirty="0">
                <a:solidFill>
                  <a:schemeClr val="accent6">
                    <a:lumMod val="75000"/>
                  </a:schemeClr>
                </a:solidFill>
              </a:rPr>
              <a:t>Se </a:t>
            </a:r>
            <a:r>
              <a:rPr lang="en-US" sz="2400" b="1" dirty="0" err="1">
                <a:solidFill>
                  <a:schemeClr val="accent6">
                    <a:lumMod val="75000"/>
                  </a:schemeClr>
                </a:solidFill>
              </a:rPr>
              <a:t>espera</a:t>
            </a:r>
            <a:r>
              <a:rPr lang="en-US" sz="2400" b="1" dirty="0">
                <a:solidFill>
                  <a:schemeClr val="accent6">
                    <a:lumMod val="75000"/>
                  </a:schemeClr>
                </a:solidFill>
              </a:rPr>
              <a:t> que las </a:t>
            </a:r>
            <a:r>
              <a:rPr lang="en-US" sz="2400" b="1" dirty="0" err="1">
                <a:solidFill>
                  <a:schemeClr val="accent6">
                    <a:lumMod val="75000"/>
                  </a:schemeClr>
                </a:solidFill>
              </a:rPr>
              <a:t>computadoras</a:t>
            </a:r>
            <a:r>
              <a:rPr lang="en-US" sz="2400" b="1" dirty="0">
                <a:solidFill>
                  <a:schemeClr val="accent6">
                    <a:lumMod val="75000"/>
                  </a:schemeClr>
                </a:solidFill>
              </a:rPr>
              <a:t> </a:t>
            </a:r>
            <a:r>
              <a:rPr lang="en-US" sz="2400" b="1" dirty="0" err="1">
                <a:solidFill>
                  <a:schemeClr val="accent6">
                    <a:lumMod val="75000"/>
                  </a:schemeClr>
                </a:solidFill>
              </a:rPr>
              <a:t>modernas</a:t>
            </a:r>
            <a:r>
              <a:rPr lang="en-US" sz="2400" b="1" dirty="0">
                <a:solidFill>
                  <a:schemeClr val="accent6">
                    <a:lumMod val="75000"/>
                  </a:schemeClr>
                </a:solidFill>
              </a:rPr>
              <a:t> </a:t>
            </a:r>
            <a:r>
              <a:rPr lang="en-US" sz="2400" b="1" dirty="0" err="1">
                <a:solidFill>
                  <a:schemeClr val="accent6">
                    <a:lumMod val="75000"/>
                  </a:schemeClr>
                </a:solidFill>
              </a:rPr>
              <a:t>detecten</a:t>
            </a:r>
            <a:r>
              <a:rPr lang="en-US" sz="2400" b="1" dirty="0">
                <a:solidFill>
                  <a:schemeClr val="accent6">
                    <a:lumMod val="75000"/>
                  </a:schemeClr>
                </a:solidFill>
              </a:rPr>
              <a:t> (to spot) </a:t>
            </a:r>
            <a:r>
              <a:rPr lang="en-US" sz="2400" b="1" dirty="0" err="1">
                <a:solidFill>
                  <a:schemeClr val="accent6">
                    <a:lumMod val="75000"/>
                  </a:schemeClr>
                </a:solidFill>
              </a:rPr>
              <a:t>cualquier</a:t>
            </a:r>
            <a:r>
              <a:rPr lang="en-US" sz="2400" b="1" dirty="0">
                <a:solidFill>
                  <a:schemeClr val="accent6">
                    <a:lumMod val="75000"/>
                  </a:schemeClr>
                </a:solidFill>
              </a:rPr>
              <a:t> </a:t>
            </a:r>
            <a:r>
              <a:rPr lang="en-US" sz="2400" b="1" dirty="0" err="1">
                <a:solidFill>
                  <a:schemeClr val="accent6">
                    <a:lumMod val="75000"/>
                  </a:schemeClr>
                </a:solidFill>
              </a:rPr>
              <a:t>nuevo</a:t>
            </a:r>
            <a:r>
              <a:rPr lang="en-US" sz="2400" b="1" dirty="0">
                <a:solidFill>
                  <a:schemeClr val="accent6">
                    <a:lumMod val="75000"/>
                  </a:schemeClr>
                </a:solidFill>
              </a:rPr>
              <a:t> hardware y se </a:t>
            </a:r>
            <a:r>
              <a:rPr lang="en-US" sz="2400" b="1" dirty="0" err="1">
                <a:solidFill>
                  <a:schemeClr val="accent6">
                    <a:lumMod val="75000"/>
                  </a:schemeClr>
                </a:solidFill>
              </a:rPr>
              <a:t>adapten</a:t>
            </a:r>
            <a:r>
              <a:rPr lang="en-US" sz="2400" b="1" dirty="0">
                <a:solidFill>
                  <a:schemeClr val="accent6">
                    <a:lumMod val="75000"/>
                  </a:schemeClr>
                </a:solidFill>
              </a:rPr>
              <a:t> al </a:t>
            </a:r>
            <a:r>
              <a:rPr lang="en-US" sz="2400" b="1" dirty="0" err="1">
                <a:solidFill>
                  <a:schemeClr val="accent6">
                    <a:lumMod val="75000"/>
                  </a:schemeClr>
                </a:solidFill>
              </a:rPr>
              <a:t>mismo</a:t>
            </a:r>
            <a:r>
              <a:rPr lang="en-US" sz="2400" b="1" dirty="0">
                <a:solidFill>
                  <a:schemeClr val="accent6">
                    <a:lumMod val="75000"/>
                  </a:schemeClr>
                </a:solidFill>
              </a:rPr>
              <a:t>/a </a:t>
            </a:r>
            <a:r>
              <a:rPr lang="en-US" sz="2400" b="1" dirty="0" err="1">
                <a:solidFill>
                  <a:schemeClr val="accent6">
                    <a:lumMod val="75000"/>
                  </a:schemeClr>
                </a:solidFill>
              </a:rPr>
              <a:t>él</a:t>
            </a:r>
            <a:r>
              <a:rPr lang="en-US" sz="2400" b="1" dirty="0">
                <a:solidFill>
                  <a:schemeClr val="accent6">
                    <a:lumMod val="75000"/>
                  </a:schemeClr>
                </a:solidFill>
              </a:rPr>
              <a:t>.</a:t>
            </a:r>
          </a:p>
        </p:txBody>
      </p:sp>
      <p:sp>
        <p:nvSpPr>
          <p:cNvPr id="5" name="4 Rectángulo"/>
          <p:cNvSpPr/>
          <p:nvPr/>
        </p:nvSpPr>
        <p:spPr>
          <a:xfrm>
            <a:off x="1011936" y="5723410"/>
            <a:ext cx="10789920" cy="464101"/>
          </a:xfrm>
          <a:prstGeom prst="rect">
            <a:avLst/>
          </a:prstGeom>
        </p:spPr>
        <p:txBody>
          <a:bodyPr wrap="square">
            <a:spAutoFit/>
          </a:bodyPr>
          <a:lstStyle/>
          <a:p>
            <a:pPr>
              <a:lnSpc>
                <a:spcPct val="110000"/>
              </a:lnSpc>
            </a:pPr>
            <a:r>
              <a:rPr lang="en-US" sz="2400" b="1" dirty="0">
                <a:solidFill>
                  <a:schemeClr val="accent6">
                    <a:lumMod val="75000"/>
                  </a:schemeClr>
                </a:solidFill>
              </a:rPr>
              <a:t>Se </a:t>
            </a:r>
            <a:r>
              <a:rPr lang="en-US" sz="2400" b="1" dirty="0" err="1">
                <a:solidFill>
                  <a:schemeClr val="accent6">
                    <a:lumMod val="75000"/>
                  </a:schemeClr>
                </a:solidFill>
              </a:rPr>
              <a:t>sabia</a:t>
            </a:r>
            <a:r>
              <a:rPr lang="en-US" sz="2400" b="1" dirty="0">
                <a:solidFill>
                  <a:schemeClr val="accent6">
                    <a:lumMod val="75000"/>
                  </a:schemeClr>
                </a:solidFill>
              </a:rPr>
              <a:t> que el </a:t>
            </a:r>
            <a:r>
              <a:rPr lang="en-US" sz="2400" b="1" dirty="0" err="1">
                <a:solidFill>
                  <a:schemeClr val="accent6">
                    <a:lumMod val="75000"/>
                  </a:schemeClr>
                </a:solidFill>
              </a:rPr>
              <a:t>verdadero</a:t>
            </a:r>
            <a:r>
              <a:rPr lang="en-US" sz="2400" b="1" dirty="0">
                <a:solidFill>
                  <a:schemeClr val="accent6">
                    <a:lumMod val="75000"/>
                  </a:schemeClr>
                </a:solidFill>
              </a:rPr>
              <a:t> valor  de la </a:t>
            </a:r>
            <a:r>
              <a:rPr lang="en-US" sz="2400" b="1" dirty="0" err="1">
                <a:solidFill>
                  <a:schemeClr val="accent6">
                    <a:lumMod val="75000"/>
                  </a:schemeClr>
                </a:solidFill>
              </a:rPr>
              <a:t>respuesta</a:t>
            </a:r>
            <a:r>
              <a:rPr lang="en-US" sz="2400" b="1" dirty="0">
                <a:solidFill>
                  <a:schemeClr val="accent6">
                    <a:lumMod val="75000"/>
                  </a:schemeClr>
                </a:solidFill>
              </a:rPr>
              <a:t> era </a:t>
            </a:r>
            <a:r>
              <a:rPr lang="en-US" sz="2400" b="1" dirty="0" err="1">
                <a:solidFill>
                  <a:schemeClr val="accent6">
                    <a:lumMod val="75000"/>
                  </a:schemeClr>
                </a:solidFill>
              </a:rPr>
              <a:t>constante</a:t>
            </a:r>
            <a:r>
              <a:rPr lang="en-US" sz="2400" b="1" dirty="0">
                <a:solidFill>
                  <a:schemeClr val="accent6">
                    <a:lumMod val="75000"/>
                  </a:schemeClr>
                </a:solidFill>
              </a:rPr>
              <a:t>.</a:t>
            </a:r>
            <a:endParaRPr lang="es-ES" sz="2400" b="1" dirty="0">
              <a:solidFill>
                <a:schemeClr val="accent6">
                  <a:lumMod val="75000"/>
                </a:schemeClr>
              </a:solidFill>
            </a:endParaRPr>
          </a:p>
        </p:txBody>
      </p:sp>
    </p:spTree>
    <p:extLst>
      <p:ext uri="{BB962C8B-B14F-4D97-AF65-F5344CB8AC3E}">
        <p14:creationId xmlns:p14="http://schemas.microsoft.com/office/powerpoint/2010/main" val="255297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6FDA1"/>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8806" y="2002537"/>
            <a:ext cx="10972800" cy="4525963"/>
          </a:xfrm>
          <a:ln w="38100">
            <a:solidFill>
              <a:srgbClr val="4BDFC3"/>
            </a:solidFill>
          </a:ln>
        </p:spPr>
        <p:txBody>
          <a:bodyPr>
            <a:normAutofit fontScale="92500"/>
          </a:bodyPr>
          <a:lstStyle/>
          <a:p>
            <a:pPr marL="0" lvl="0" indent="0">
              <a:lnSpc>
                <a:spcPct val="150000"/>
              </a:lnSpc>
              <a:buNone/>
            </a:pPr>
            <a:endParaRPr lang="en-GB" sz="3600" dirty="0" smtClean="0"/>
          </a:p>
          <a:p>
            <a:pPr marL="0" lvl="0" indent="0">
              <a:lnSpc>
                <a:spcPct val="150000"/>
              </a:lnSpc>
              <a:buNone/>
            </a:pPr>
            <a:endParaRPr lang="en-GB" sz="3600" dirty="0"/>
          </a:p>
          <a:p>
            <a:pPr marL="0" lvl="0" indent="0">
              <a:lnSpc>
                <a:spcPct val="150000"/>
              </a:lnSpc>
              <a:buNone/>
            </a:pPr>
            <a:endParaRPr lang="en-GB" sz="3600" dirty="0" smtClean="0"/>
          </a:p>
          <a:p>
            <a:pPr marL="0" lvl="0" indent="0">
              <a:lnSpc>
                <a:spcPct val="150000"/>
              </a:lnSpc>
              <a:buNone/>
            </a:pPr>
            <a:r>
              <a:rPr lang="en-GB" sz="3600" dirty="0" smtClean="0"/>
              <a:t>The </a:t>
            </a:r>
            <a:r>
              <a:rPr lang="en-GB" sz="3600" dirty="0"/>
              <a:t>fibre-reinforced concrete </a:t>
            </a:r>
            <a:r>
              <a:rPr lang="en-GB" sz="3600" dirty="0">
                <a:highlight>
                  <a:srgbClr val="FFFF00"/>
                </a:highlight>
              </a:rPr>
              <a:t>was found </a:t>
            </a:r>
            <a:r>
              <a:rPr lang="en-GB" sz="3600" dirty="0">
                <a:highlight>
                  <a:srgbClr val="00FFFF"/>
                </a:highlight>
              </a:rPr>
              <a:t>to absorb </a:t>
            </a:r>
            <a:r>
              <a:rPr lang="en-GB" sz="3600" dirty="0"/>
              <a:t>a thousand times more energy than plain concrete. </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06" y="193377"/>
            <a:ext cx="5917597" cy="471120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81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ln>
            <a:solidFill>
              <a:schemeClr val="tx2">
                <a:lumMod val="60000"/>
                <a:lumOff val="40000"/>
              </a:schemeClr>
            </a:solidFill>
          </a:ln>
        </p:spPr>
        <p:txBody>
          <a:bodyPr/>
          <a:lstStyle/>
          <a:p>
            <a:pPr lvl="0">
              <a:lnSpc>
                <a:spcPct val="150000"/>
              </a:lnSpc>
            </a:pPr>
            <a:r>
              <a:rPr lang="en-GB" sz="3600" dirty="0"/>
              <a:t>The fibre-reinforced concrete was found to absorb a thousand times more energy than plain concrete. </a:t>
            </a:r>
            <a:endParaRPr lang="es-AR" dirty="0"/>
          </a:p>
        </p:txBody>
      </p:sp>
      <p:sp>
        <p:nvSpPr>
          <p:cNvPr id="2" name="1 Rectángulo"/>
          <p:cNvSpPr/>
          <p:nvPr/>
        </p:nvSpPr>
        <p:spPr>
          <a:xfrm>
            <a:off x="678116" y="4619737"/>
            <a:ext cx="10826496" cy="923330"/>
          </a:xfrm>
          <a:prstGeom prst="rect">
            <a:avLst/>
          </a:prstGeom>
        </p:spPr>
        <p:txBody>
          <a:bodyPr wrap="square">
            <a:spAutoFit/>
          </a:bodyPr>
          <a:lstStyle/>
          <a:p>
            <a:pPr lvl="0">
              <a:lnSpc>
                <a:spcPct val="150000"/>
              </a:lnSpc>
            </a:pPr>
            <a:r>
              <a:rPr lang="en-GB" b="1" dirty="0">
                <a:solidFill>
                  <a:srgbClr val="0070C0"/>
                </a:solidFill>
              </a:rPr>
              <a:t>Se </a:t>
            </a:r>
            <a:r>
              <a:rPr lang="en-GB" b="1" dirty="0" err="1">
                <a:solidFill>
                  <a:srgbClr val="0070C0"/>
                </a:solidFill>
              </a:rPr>
              <a:t>descubrió</a:t>
            </a:r>
            <a:r>
              <a:rPr lang="en-GB" b="1" dirty="0">
                <a:solidFill>
                  <a:srgbClr val="0070C0"/>
                </a:solidFill>
              </a:rPr>
              <a:t> que el </a:t>
            </a:r>
            <a:r>
              <a:rPr lang="en-GB" b="1" dirty="0" err="1">
                <a:solidFill>
                  <a:srgbClr val="0070C0"/>
                </a:solidFill>
              </a:rPr>
              <a:t>hormigón</a:t>
            </a:r>
            <a:r>
              <a:rPr lang="en-GB" b="1" dirty="0">
                <a:solidFill>
                  <a:srgbClr val="0070C0"/>
                </a:solidFill>
              </a:rPr>
              <a:t> </a:t>
            </a:r>
            <a:r>
              <a:rPr lang="en-GB" b="1" dirty="0" err="1">
                <a:solidFill>
                  <a:srgbClr val="0070C0"/>
                </a:solidFill>
              </a:rPr>
              <a:t>reforzado</a:t>
            </a:r>
            <a:r>
              <a:rPr lang="en-GB" b="1" dirty="0">
                <a:solidFill>
                  <a:srgbClr val="0070C0"/>
                </a:solidFill>
              </a:rPr>
              <a:t> con </a:t>
            </a:r>
            <a:r>
              <a:rPr lang="en-GB" b="1" dirty="0" err="1">
                <a:solidFill>
                  <a:srgbClr val="0070C0"/>
                </a:solidFill>
              </a:rPr>
              <a:t>fibra</a:t>
            </a:r>
            <a:r>
              <a:rPr lang="en-GB" b="1" dirty="0">
                <a:solidFill>
                  <a:srgbClr val="0070C0"/>
                </a:solidFill>
              </a:rPr>
              <a:t>/</a:t>
            </a:r>
            <a:r>
              <a:rPr lang="en-GB" b="1" dirty="0" err="1">
                <a:solidFill>
                  <a:srgbClr val="0070C0"/>
                </a:solidFill>
              </a:rPr>
              <a:t>fibroreforzado</a:t>
            </a:r>
            <a:r>
              <a:rPr lang="en-GB" b="1" dirty="0">
                <a:solidFill>
                  <a:srgbClr val="0070C0"/>
                </a:solidFill>
              </a:rPr>
              <a:t> </a:t>
            </a:r>
            <a:r>
              <a:rPr lang="en-GB" b="1" dirty="0" err="1">
                <a:solidFill>
                  <a:srgbClr val="0070C0"/>
                </a:solidFill>
              </a:rPr>
              <a:t>absorbe</a:t>
            </a:r>
            <a:r>
              <a:rPr lang="en-GB" b="1" dirty="0">
                <a:solidFill>
                  <a:srgbClr val="0070C0"/>
                </a:solidFill>
              </a:rPr>
              <a:t> mil </a:t>
            </a:r>
            <a:r>
              <a:rPr lang="en-GB" b="1" dirty="0" err="1">
                <a:solidFill>
                  <a:srgbClr val="0070C0"/>
                </a:solidFill>
              </a:rPr>
              <a:t>veces</a:t>
            </a:r>
            <a:r>
              <a:rPr lang="en-GB" b="1" dirty="0">
                <a:solidFill>
                  <a:srgbClr val="0070C0"/>
                </a:solidFill>
              </a:rPr>
              <a:t> </a:t>
            </a:r>
            <a:r>
              <a:rPr lang="en-GB" b="1" dirty="0" err="1">
                <a:solidFill>
                  <a:srgbClr val="0070C0"/>
                </a:solidFill>
              </a:rPr>
              <a:t>más</a:t>
            </a:r>
            <a:r>
              <a:rPr lang="en-GB" b="1" dirty="0">
                <a:solidFill>
                  <a:srgbClr val="0070C0"/>
                </a:solidFill>
              </a:rPr>
              <a:t> </a:t>
            </a:r>
            <a:r>
              <a:rPr lang="en-GB" b="1" dirty="0" err="1">
                <a:solidFill>
                  <a:srgbClr val="0070C0"/>
                </a:solidFill>
              </a:rPr>
              <a:t>energía</a:t>
            </a:r>
            <a:r>
              <a:rPr lang="en-GB" b="1" dirty="0">
                <a:solidFill>
                  <a:srgbClr val="0070C0"/>
                </a:solidFill>
              </a:rPr>
              <a:t> que el </a:t>
            </a:r>
            <a:r>
              <a:rPr lang="en-GB" b="1" dirty="0" err="1">
                <a:solidFill>
                  <a:srgbClr val="0070C0"/>
                </a:solidFill>
              </a:rPr>
              <a:t>hormigón</a:t>
            </a:r>
            <a:r>
              <a:rPr lang="en-GB" b="1" dirty="0">
                <a:solidFill>
                  <a:srgbClr val="0070C0"/>
                </a:solidFill>
              </a:rPr>
              <a:t> normal/regular.</a:t>
            </a:r>
            <a:endParaRPr lang="es-AR" sz="4000" dirty="0"/>
          </a:p>
        </p:txBody>
      </p:sp>
    </p:spTree>
    <p:extLst>
      <p:ext uri="{BB962C8B-B14F-4D97-AF65-F5344CB8AC3E}">
        <p14:creationId xmlns:p14="http://schemas.microsoft.com/office/powerpoint/2010/main" val="31728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2" cstate="print"/>
          <a:srcRect/>
          <a:stretch>
            <a:fillRect/>
          </a:stretch>
        </p:blipFill>
        <p:spPr bwMode="auto">
          <a:xfrm>
            <a:off x="2238348" y="247522"/>
            <a:ext cx="7572428" cy="6398254"/>
          </a:xfrm>
          <a:prstGeom prst="rect">
            <a:avLst/>
          </a:prstGeom>
          <a:noFill/>
          <a:ln w="9525">
            <a:noFill/>
            <a:miter lim="800000"/>
            <a:headEnd/>
            <a:tailEnd/>
          </a:ln>
          <a:effectLst/>
        </p:spPr>
      </p:pic>
    </p:spTree>
    <p:extLst>
      <p:ext uri="{BB962C8B-B14F-4D97-AF65-F5344CB8AC3E}">
        <p14:creationId xmlns:p14="http://schemas.microsoft.com/office/powerpoint/2010/main" val="4084925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1"/>
          </p:nvPr>
        </p:nvPicPr>
        <p:blipFill>
          <a:blip r:embed="rId2" cstate="print"/>
          <a:srcRect/>
          <a:stretch>
            <a:fillRect/>
          </a:stretch>
        </p:blipFill>
        <p:spPr bwMode="auto">
          <a:xfrm>
            <a:off x="2524100" y="51858"/>
            <a:ext cx="6572296" cy="680614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8553450" y="6281762"/>
            <a:ext cx="2114550" cy="647700"/>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xmlns="" id="{57D44F14-AB67-435B-A52D-09484E4E427E}"/>
              </a:ext>
            </a:extLst>
          </p:cNvPr>
          <p:cNvSpPr txBox="1"/>
          <p:nvPr/>
        </p:nvSpPr>
        <p:spPr>
          <a:xfrm>
            <a:off x="7374739" y="1085231"/>
            <a:ext cx="4698824" cy="489878"/>
          </a:xfrm>
          <a:prstGeom prst="rect">
            <a:avLst/>
          </a:prstGeom>
          <a:noFill/>
        </p:spPr>
        <p:txBody>
          <a:bodyPr wrap="square" rtlCol="0">
            <a:spAutoFit/>
          </a:bodyPr>
          <a:lstStyle/>
          <a:p>
            <a:pPr>
              <a:lnSpc>
                <a:spcPts val="1500"/>
              </a:lnSpc>
            </a:pPr>
            <a:r>
              <a:rPr lang="es-AR" b="1" dirty="0">
                <a:solidFill>
                  <a:schemeClr val="accent6">
                    <a:lumMod val="75000"/>
                  </a:schemeClr>
                </a:solidFill>
                <a:latin typeface="Calibri"/>
              </a:rPr>
              <a:t>Se dice que la materia oscura constituye el 80% del </a:t>
            </a:r>
            <a:r>
              <a:rPr lang="es-AR" b="1" dirty="0" smtClean="0">
                <a:solidFill>
                  <a:schemeClr val="accent6">
                    <a:lumMod val="75000"/>
                  </a:schemeClr>
                </a:solidFill>
                <a:latin typeface="Calibri"/>
              </a:rPr>
              <a:t>universo-pero ¿dónde </a:t>
            </a:r>
            <a:r>
              <a:rPr lang="es-AR" b="1" dirty="0">
                <a:solidFill>
                  <a:schemeClr val="accent6">
                    <a:lumMod val="75000"/>
                  </a:schemeClr>
                </a:solidFill>
                <a:latin typeface="Calibri"/>
              </a:rPr>
              <a:t>está?</a:t>
            </a:r>
          </a:p>
        </p:txBody>
      </p:sp>
    </p:spTree>
    <p:extLst>
      <p:ext uri="{BB962C8B-B14F-4D97-AF65-F5344CB8AC3E}">
        <p14:creationId xmlns:p14="http://schemas.microsoft.com/office/powerpoint/2010/main" val="7046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cstate="print"/>
          <a:stretch>
            <a:fillRect/>
          </a:stretch>
        </p:blipFill>
        <p:spPr bwMode="auto">
          <a:xfrm>
            <a:off x="604729" y="2724457"/>
            <a:ext cx="11255795" cy="2526811"/>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xmlns="" id="{39CF37CC-6F60-47EE-99F2-0DC06AE69F8D}"/>
              </a:ext>
            </a:extLst>
          </p:cNvPr>
          <p:cNvSpPr txBox="1"/>
          <p:nvPr/>
        </p:nvSpPr>
        <p:spPr>
          <a:xfrm>
            <a:off x="2164081" y="5393417"/>
            <a:ext cx="8095506" cy="646331"/>
          </a:xfrm>
          <a:prstGeom prst="rect">
            <a:avLst/>
          </a:prstGeom>
          <a:noFill/>
        </p:spPr>
        <p:txBody>
          <a:bodyPr wrap="square" rtlCol="0">
            <a:spAutoFit/>
          </a:bodyPr>
          <a:lstStyle/>
          <a:p>
            <a:r>
              <a:rPr lang="es-AR" b="1" dirty="0">
                <a:solidFill>
                  <a:srgbClr val="FF0000"/>
                </a:solidFill>
                <a:latin typeface="Calibri"/>
              </a:rPr>
              <a:t>Estructura de la corteza de la tierra/terrestre.</a:t>
            </a:r>
          </a:p>
          <a:p>
            <a:r>
              <a:rPr lang="es-AR" dirty="0">
                <a:solidFill>
                  <a:srgbClr val="FF0000"/>
                </a:solidFill>
                <a:latin typeface="Calibri"/>
              </a:rPr>
              <a:t>Se estima que la tierra tiene alrededor de cuatro mil quinientos millones de años…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29" y="-310631"/>
            <a:ext cx="3875704" cy="315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7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70559" y="116633"/>
            <a:ext cx="11360331" cy="6741367"/>
          </a:xfrm>
          <a:ln w="57150">
            <a:solidFill>
              <a:srgbClr val="CC0099"/>
            </a:solidFill>
          </a:ln>
        </p:spPr>
        <p:txBody>
          <a:bodyPr>
            <a:noAutofit/>
          </a:bodyPr>
          <a:lstStyle/>
          <a:p>
            <a:pPr>
              <a:lnSpc>
                <a:spcPct val="90000"/>
              </a:lnSpc>
              <a:buFont typeface="Wingdings" panose="05000000000000000000" pitchFamily="2" charset="2"/>
              <a:buChar char="Ø"/>
            </a:pPr>
            <a:r>
              <a:rPr lang="en-US" sz="2800" b="1" dirty="0"/>
              <a:t>Vast petroleum reserves are thought to be under the Arctic </a:t>
            </a:r>
            <a:endParaRPr lang="en-US" sz="2800" b="1" dirty="0" smtClean="0"/>
          </a:p>
          <a:p>
            <a:pPr marL="0" indent="0">
              <a:lnSpc>
                <a:spcPct val="90000"/>
              </a:lnSpc>
              <a:buNone/>
            </a:pPr>
            <a:endParaRPr lang="en-US" sz="2800" b="1" dirty="0" smtClean="0"/>
          </a:p>
          <a:p>
            <a:pPr>
              <a:lnSpc>
                <a:spcPct val="90000"/>
              </a:lnSpc>
              <a:buFont typeface="Wingdings" panose="05000000000000000000" pitchFamily="2" charset="2"/>
              <a:buChar char="Ø"/>
            </a:pPr>
            <a:r>
              <a:rPr lang="en-US" sz="2800" b="1" dirty="0" smtClean="0"/>
              <a:t>Tropical </a:t>
            </a:r>
            <a:r>
              <a:rPr lang="en-US" sz="2800" b="1" dirty="0"/>
              <a:t>Storm </a:t>
            </a:r>
            <a:r>
              <a:rPr lang="en-US" sz="2800" b="1" dirty="0" err="1"/>
              <a:t>Iselle</a:t>
            </a:r>
            <a:r>
              <a:rPr lang="en-US" sz="2800" b="1" dirty="0"/>
              <a:t> is being expected to </a:t>
            </a:r>
            <a:r>
              <a:rPr lang="en-US" sz="2800" b="1" dirty="0" smtClean="0"/>
              <a:t>weaken</a:t>
            </a:r>
            <a:endParaRPr lang="en-US" sz="900" b="1" dirty="0"/>
          </a:p>
          <a:p>
            <a:pPr>
              <a:lnSpc>
                <a:spcPct val="90000"/>
              </a:lnSpc>
              <a:buFont typeface="Wingdings" panose="05000000000000000000" pitchFamily="2" charset="2"/>
              <a:buChar char="Ø"/>
            </a:pPr>
            <a:endParaRPr lang="en-US" sz="2800" b="1" dirty="0" smtClean="0"/>
          </a:p>
          <a:p>
            <a:pPr>
              <a:lnSpc>
                <a:spcPct val="90000"/>
              </a:lnSpc>
              <a:buFont typeface="Wingdings" panose="05000000000000000000" pitchFamily="2" charset="2"/>
              <a:buChar char="Ø"/>
            </a:pPr>
            <a:r>
              <a:rPr lang="en-US" sz="2800" b="1" dirty="0" smtClean="0"/>
              <a:t>WARMING </a:t>
            </a:r>
            <a:r>
              <a:rPr lang="en-US" sz="2800" b="1" dirty="0"/>
              <a:t>IS FOUND TO DISRUPT </a:t>
            </a:r>
            <a:r>
              <a:rPr lang="en-US" sz="2800" b="1" dirty="0" smtClean="0"/>
              <a:t>SPECIES</a:t>
            </a:r>
            <a:endParaRPr lang="en-US" sz="900" b="1" dirty="0"/>
          </a:p>
          <a:p>
            <a:pPr>
              <a:lnSpc>
                <a:spcPct val="90000"/>
              </a:lnSpc>
              <a:buFont typeface="Wingdings" panose="05000000000000000000" pitchFamily="2" charset="2"/>
              <a:buChar char="Ø"/>
            </a:pPr>
            <a:endParaRPr lang="es-AR" sz="2800" b="1" dirty="0" smtClean="0"/>
          </a:p>
          <a:p>
            <a:pPr>
              <a:lnSpc>
                <a:spcPct val="90000"/>
              </a:lnSpc>
              <a:buFont typeface="Wingdings" panose="05000000000000000000" pitchFamily="2" charset="2"/>
              <a:buChar char="Ø"/>
            </a:pPr>
            <a:r>
              <a:rPr lang="es-AR" sz="2800" b="1" dirty="0" err="1" smtClean="0"/>
              <a:t>Dirty</a:t>
            </a:r>
            <a:r>
              <a:rPr lang="es-AR" sz="2800" b="1" dirty="0" smtClean="0"/>
              <a:t> </a:t>
            </a:r>
            <a:r>
              <a:rPr lang="es-AR" sz="2800" b="1" dirty="0" err="1"/>
              <a:t>Smoke</a:t>
            </a:r>
            <a:r>
              <a:rPr lang="es-AR" sz="2800" b="1" dirty="0"/>
              <a:t> </a:t>
            </a:r>
            <a:r>
              <a:rPr lang="es-AR" sz="2800" b="1" dirty="0" err="1"/>
              <a:t>From</a:t>
            </a:r>
            <a:r>
              <a:rPr lang="es-AR" sz="2800" b="1" dirty="0"/>
              <a:t> </a:t>
            </a:r>
            <a:r>
              <a:rPr lang="es-AR" sz="2800" b="1" dirty="0" err="1"/>
              <a:t>Ships</a:t>
            </a:r>
            <a:r>
              <a:rPr lang="es-AR" sz="2800" b="1" dirty="0"/>
              <a:t> </a:t>
            </a:r>
            <a:r>
              <a:rPr lang="es-AR" sz="2800" b="1" dirty="0" err="1"/>
              <a:t>had</a:t>
            </a:r>
            <a:r>
              <a:rPr lang="es-AR" sz="2800" b="1" dirty="0"/>
              <a:t> </a:t>
            </a:r>
            <a:r>
              <a:rPr lang="es-AR" sz="2800" b="1" dirty="0" err="1"/>
              <a:t>been</a:t>
            </a:r>
            <a:r>
              <a:rPr lang="es-AR" sz="2800" b="1" dirty="0"/>
              <a:t> </a:t>
            </a:r>
            <a:r>
              <a:rPr lang="es-AR" sz="2800" b="1" dirty="0" err="1"/>
              <a:t>Found</a:t>
            </a:r>
            <a:r>
              <a:rPr lang="es-AR" sz="2800" b="1" dirty="0"/>
              <a:t> To Degrade Air </a:t>
            </a:r>
            <a:r>
              <a:rPr lang="es-AR" sz="2800" b="1" dirty="0" err="1"/>
              <a:t>Quality</a:t>
            </a:r>
            <a:r>
              <a:rPr lang="es-AR" sz="2800" b="1" dirty="0"/>
              <a:t> In </a:t>
            </a:r>
            <a:r>
              <a:rPr lang="es-AR" sz="2800" b="1" dirty="0" err="1"/>
              <a:t>Coastal</a:t>
            </a:r>
            <a:r>
              <a:rPr lang="es-AR" sz="2800" b="1" dirty="0"/>
              <a:t> </a:t>
            </a:r>
            <a:r>
              <a:rPr lang="es-AR" sz="2800" b="1" dirty="0" err="1" smtClean="0"/>
              <a:t>Cities</a:t>
            </a:r>
            <a:endParaRPr lang="es-AR" sz="2800" b="1" dirty="0" smtClean="0"/>
          </a:p>
          <a:p>
            <a:pPr marL="0" indent="0">
              <a:lnSpc>
                <a:spcPct val="90000"/>
              </a:lnSpc>
              <a:buNone/>
            </a:pPr>
            <a:endParaRPr lang="en-US" sz="900" b="1" dirty="0"/>
          </a:p>
          <a:p>
            <a:pPr>
              <a:lnSpc>
                <a:spcPct val="90000"/>
              </a:lnSpc>
              <a:buFont typeface="Wingdings" panose="05000000000000000000" pitchFamily="2" charset="2"/>
              <a:buChar char="Ø"/>
            </a:pPr>
            <a:r>
              <a:rPr lang="en-US" sz="2800" b="1" dirty="0" smtClean="0"/>
              <a:t>Michigan </a:t>
            </a:r>
            <a:r>
              <a:rPr lang="en-US" sz="2800" b="1" dirty="0"/>
              <a:t>laser beam is believed to have set record for </a:t>
            </a:r>
            <a:r>
              <a:rPr lang="en-US" sz="2800" b="1" dirty="0" smtClean="0"/>
              <a:t>intensity</a:t>
            </a:r>
            <a:endParaRPr lang="en-US" sz="2800" b="1" dirty="0"/>
          </a:p>
          <a:p>
            <a:pPr>
              <a:lnSpc>
                <a:spcPct val="90000"/>
              </a:lnSpc>
              <a:buFont typeface="Wingdings" panose="05000000000000000000" pitchFamily="2" charset="2"/>
              <a:buChar char="Ø"/>
            </a:pPr>
            <a:endParaRPr lang="en-US" sz="2800" b="1" dirty="0" smtClean="0"/>
          </a:p>
          <a:p>
            <a:pPr>
              <a:lnSpc>
                <a:spcPct val="90000"/>
              </a:lnSpc>
              <a:buFont typeface="Wingdings" panose="05000000000000000000" pitchFamily="2" charset="2"/>
              <a:buChar char="Ø"/>
            </a:pPr>
            <a:r>
              <a:rPr lang="en-US" sz="2800" b="1" dirty="0" smtClean="0"/>
              <a:t>UPS  </a:t>
            </a:r>
            <a:r>
              <a:rPr lang="en-US" sz="2800" b="1" dirty="0"/>
              <a:t>is said to be in talks to buy a Dutch rival, TNT.</a:t>
            </a:r>
            <a:r>
              <a:rPr lang="es-ES" sz="2800" b="1" dirty="0"/>
              <a:t> </a:t>
            </a:r>
          </a:p>
        </p:txBody>
      </p:sp>
      <p:sp>
        <p:nvSpPr>
          <p:cNvPr id="2" name="1 Rectángulo"/>
          <p:cNvSpPr/>
          <p:nvPr/>
        </p:nvSpPr>
        <p:spPr>
          <a:xfrm>
            <a:off x="1024128" y="617888"/>
            <a:ext cx="9802368" cy="715581"/>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piensa</a:t>
            </a:r>
            <a:r>
              <a:rPr lang="en-US" b="1" dirty="0">
                <a:solidFill>
                  <a:srgbClr val="FF0000"/>
                </a:solidFill>
              </a:rPr>
              <a:t> que </a:t>
            </a:r>
            <a:r>
              <a:rPr lang="en-US" b="1" dirty="0" err="1">
                <a:solidFill>
                  <a:srgbClr val="FF0000"/>
                </a:solidFill>
              </a:rPr>
              <a:t>grandes</a:t>
            </a:r>
            <a:r>
              <a:rPr lang="en-US" b="1" dirty="0">
                <a:solidFill>
                  <a:srgbClr val="FF0000"/>
                </a:solidFill>
              </a:rPr>
              <a:t> </a:t>
            </a:r>
            <a:r>
              <a:rPr lang="en-US" b="1" dirty="0" err="1">
                <a:solidFill>
                  <a:srgbClr val="FF0000"/>
                </a:solidFill>
              </a:rPr>
              <a:t>reservas</a:t>
            </a:r>
            <a:r>
              <a:rPr lang="en-US" b="1" dirty="0">
                <a:solidFill>
                  <a:srgbClr val="FF0000"/>
                </a:solidFill>
              </a:rPr>
              <a:t> de </a:t>
            </a:r>
            <a:r>
              <a:rPr lang="en-US" b="1" dirty="0" err="1">
                <a:solidFill>
                  <a:srgbClr val="FF0000"/>
                </a:solidFill>
              </a:rPr>
              <a:t>petróleo</a:t>
            </a:r>
            <a:r>
              <a:rPr lang="en-US" b="1" dirty="0">
                <a:solidFill>
                  <a:srgbClr val="FF0000"/>
                </a:solidFill>
              </a:rPr>
              <a:t> se </a:t>
            </a:r>
            <a:r>
              <a:rPr lang="en-US" b="1" dirty="0" err="1">
                <a:solidFill>
                  <a:srgbClr val="FF0000"/>
                </a:solidFill>
              </a:rPr>
              <a:t>encuentran</a:t>
            </a:r>
            <a:r>
              <a:rPr lang="en-US" b="1" dirty="0">
                <a:solidFill>
                  <a:srgbClr val="FF0000"/>
                </a:solidFill>
              </a:rPr>
              <a:t> </a:t>
            </a:r>
            <a:r>
              <a:rPr lang="en-US" b="1" dirty="0" err="1">
                <a:solidFill>
                  <a:srgbClr val="FF0000"/>
                </a:solidFill>
              </a:rPr>
              <a:t>bajo</a:t>
            </a:r>
            <a:r>
              <a:rPr lang="en-US" b="1" dirty="0">
                <a:solidFill>
                  <a:srgbClr val="FF0000"/>
                </a:solidFill>
              </a:rPr>
              <a:t> el </a:t>
            </a:r>
            <a:r>
              <a:rPr lang="en-US" b="1" dirty="0" err="1">
                <a:solidFill>
                  <a:srgbClr val="FF0000"/>
                </a:solidFill>
              </a:rPr>
              <a:t>Ártico</a:t>
            </a:r>
            <a:r>
              <a:rPr lang="en-US" b="1" dirty="0">
                <a:solidFill>
                  <a:srgbClr val="FF0000"/>
                </a:solidFill>
              </a:rPr>
              <a:t>. Se </a:t>
            </a:r>
            <a:r>
              <a:rPr lang="en-US" b="1" dirty="0" err="1">
                <a:solidFill>
                  <a:srgbClr val="FF0000"/>
                </a:solidFill>
              </a:rPr>
              <a:t>cree</a:t>
            </a:r>
            <a:r>
              <a:rPr lang="en-US" b="1" dirty="0">
                <a:solidFill>
                  <a:srgbClr val="FF0000"/>
                </a:solidFill>
              </a:rPr>
              <a:t> que hay </a:t>
            </a:r>
            <a:r>
              <a:rPr lang="en-US" b="1" dirty="0" err="1">
                <a:solidFill>
                  <a:srgbClr val="FF0000"/>
                </a:solidFill>
              </a:rPr>
              <a:t>grandes</a:t>
            </a:r>
            <a:r>
              <a:rPr lang="en-US" b="1" dirty="0">
                <a:solidFill>
                  <a:srgbClr val="FF0000"/>
                </a:solidFill>
              </a:rPr>
              <a:t> </a:t>
            </a:r>
            <a:r>
              <a:rPr lang="en-US" b="1" dirty="0" err="1">
                <a:solidFill>
                  <a:srgbClr val="FF0000"/>
                </a:solidFill>
              </a:rPr>
              <a:t>reservas</a:t>
            </a:r>
            <a:r>
              <a:rPr lang="en-US" b="1" dirty="0">
                <a:solidFill>
                  <a:srgbClr val="FF0000"/>
                </a:solidFill>
              </a:rPr>
              <a:t> de </a:t>
            </a:r>
            <a:r>
              <a:rPr lang="en-US" b="1" dirty="0" err="1">
                <a:solidFill>
                  <a:srgbClr val="FF0000"/>
                </a:solidFill>
              </a:rPr>
              <a:t>petróleo</a:t>
            </a:r>
            <a:r>
              <a:rPr lang="en-US" b="1" dirty="0">
                <a:solidFill>
                  <a:srgbClr val="FF0000"/>
                </a:solidFill>
              </a:rPr>
              <a:t> …</a:t>
            </a:r>
            <a:endParaRPr lang="en-US" sz="2800" b="1" dirty="0"/>
          </a:p>
          <a:p>
            <a:pPr>
              <a:lnSpc>
                <a:spcPct val="90000"/>
              </a:lnSpc>
              <a:buFont typeface="+mj-lt"/>
              <a:buAutoNum type="arabicPeriod"/>
            </a:pPr>
            <a:endParaRPr lang="en-US" sz="900" b="1" dirty="0"/>
          </a:p>
        </p:txBody>
      </p:sp>
      <p:sp>
        <p:nvSpPr>
          <p:cNvPr id="3" name="2 Rectángulo"/>
          <p:cNvSpPr/>
          <p:nvPr/>
        </p:nvSpPr>
        <p:spPr>
          <a:xfrm>
            <a:off x="1438656" y="6336964"/>
            <a:ext cx="10192512" cy="341632"/>
          </a:xfrm>
          <a:prstGeom prst="rect">
            <a:avLst/>
          </a:prstGeom>
        </p:spPr>
        <p:txBody>
          <a:bodyPr wrap="square">
            <a:spAutoFit/>
          </a:bodyPr>
          <a:lstStyle/>
          <a:p>
            <a:pPr>
              <a:lnSpc>
                <a:spcPct val="90000"/>
              </a:lnSpc>
            </a:pPr>
            <a:r>
              <a:rPr lang="es-ES" b="1" dirty="0">
                <a:solidFill>
                  <a:srgbClr val="FF0000"/>
                </a:solidFill>
              </a:rPr>
              <a:t>Se dice que UPS está en tratativas para comprar una rival holandesa, TNT.</a:t>
            </a:r>
            <a:endParaRPr lang="es-ES" sz="2800" b="1" dirty="0"/>
          </a:p>
        </p:txBody>
      </p:sp>
      <p:sp>
        <p:nvSpPr>
          <p:cNvPr id="4" name="3 Rectángulo"/>
          <p:cNvSpPr/>
          <p:nvPr/>
        </p:nvSpPr>
        <p:spPr>
          <a:xfrm>
            <a:off x="1633293" y="5114848"/>
            <a:ext cx="10192512" cy="341632"/>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cree</a:t>
            </a:r>
            <a:r>
              <a:rPr lang="en-US" b="1" dirty="0">
                <a:solidFill>
                  <a:srgbClr val="FF0000"/>
                </a:solidFill>
              </a:rPr>
              <a:t> que el </a:t>
            </a:r>
            <a:r>
              <a:rPr lang="en-US" b="1" dirty="0" err="1">
                <a:solidFill>
                  <a:srgbClr val="FF0000"/>
                </a:solidFill>
              </a:rPr>
              <a:t>rayo</a:t>
            </a:r>
            <a:r>
              <a:rPr lang="en-US" b="1" dirty="0">
                <a:solidFill>
                  <a:srgbClr val="FF0000"/>
                </a:solidFill>
              </a:rPr>
              <a:t> laser de Michigan ha </a:t>
            </a:r>
            <a:r>
              <a:rPr lang="en-US" b="1" dirty="0" err="1">
                <a:solidFill>
                  <a:srgbClr val="FF0000"/>
                </a:solidFill>
              </a:rPr>
              <a:t>establecido</a:t>
            </a:r>
            <a:r>
              <a:rPr lang="en-US" b="1" dirty="0">
                <a:solidFill>
                  <a:srgbClr val="FF0000"/>
                </a:solidFill>
              </a:rPr>
              <a:t> un record de </a:t>
            </a:r>
            <a:r>
              <a:rPr lang="en-US" b="1" dirty="0" err="1">
                <a:solidFill>
                  <a:srgbClr val="FF0000"/>
                </a:solidFill>
              </a:rPr>
              <a:t>intensidad</a:t>
            </a:r>
            <a:r>
              <a:rPr lang="en-US" b="1" dirty="0">
                <a:solidFill>
                  <a:srgbClr val="FF0000"/>
                </a:solidFill>
              </a:rPr>
              <a:t>.</a:t>
            </a:r>
          </a:p>
        </p:txBody>
      </p:sp>
      <p:sp>
        <p:nvSpPr>
          <p:cNvPr id="5" name="4 Rectángulo"/>
          <p:cNvSpPr/>
          <p:nvPr/>
        </p:nvSpPr>
        <p:spPr>
          <a:xfrm>
            <a:off x="755904" y="3967839"/>
            <a:ext cx="11436096" cy="341632"/>
          </a:xfrm>
          <a:prstGeom prst="rect">
            <a:avLst/>
          </a:prstGeom>
        </p:spPr>
        <p:txBody>
          <a:bodyPr wrap="square">
            <a:spAutoFit/>
          </a:bodyPr>
          <a:lstStyle/>
          <a:p>
            <a:pPr>
              <a:lnSpc>
                <a:spcPct val="90000"/>
              </a:lnSpc>
            </a:pPr>
            <a:r>
              <a:rPr lang="es-AR" b="1" dirty="0">
                <a:solidFill>
                  <a:srgbClr val="FF0000"/>
                </a:solidFill>
              </a:rPr>
              <a:t>Se había descubierto que el humo sucio proveniente de los barcos degrada la calidad del aire en las ciudades costeras.</a:t>
            </a:r>
            <a:endParaRPr lang="es-AR" sz="2800" b="1" dirty="0"/>
          </a:p>
        </p:txBody>
      </p:sp>
      <p:sp>
        <p:nvSpPr>
          <p:cNvPr id="6" name="5 Rectángulo"/>
          <p:cNvSpPr/>
          <p:nvPr/>
        </p:nvSpPr>
        <p:spPr>
          <a:xfrm>
            <a:off x="1146048" y="2745723"/>
            <a:ext cx="10485120" cy="341632"/>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descubre</a:t>
            </a:r>
            <a:r>
              <a:rPr lang="en-US" b="1" dirty="0">
                <a:solidFill>
                  <a:srgbClr val="FF0000"/>
                </a:solidFill>
              </a:rPr>
              <a:t> que el </a:t>
            </a:r>
            <a:r>
              <a:rPr lang="en-US" b="1" dirty="0" err="1">
                <a:solidFill>
                  <a:srgbClr val="FF0000"/>
                </a:solidFill>
              </a:rPr>
              <a:t>calentamiento</a:t>
            </a:r>
            <a:r>
              <a:rPr lang="en-US" b="1" dirty="0">
                <a:solidFill>
                  <a:srgbClr val="FF0000"/>
                </a:solidFill>
              </a:rPr>
              <a:t> </a:t>
            </a:r>
            <a:r>
              <a:rPr lang="en-US" b="1" dirty="0" err="1">
                <a:solidFill>
                  <a:srgbClr val="FF0000"/>
                </a:solidFill>
              </a:rPr>
              <a:t>perturba</a:t>
            </a:r>
            <a:r>
              <a:rPr lang="en-US" b="1" dirty="0">
                <a:solidFill>
                  <a:srgbClr val="FF0000"/>
                </a:solidFill>
              </a:rPr>
              <a:t>/</a:t>
            </a:r>
            <a:r>
              <a:rPr lang="en-US" b="1" dirty="0" err="1">
                <a:solidFill>
                  <a:srgbClr val="FF0000"/>
                </a:solidFill>
              </a:rPr>
              <a:t>altera</a:t>
            </a:r>
            <a:r>
              <a:rPr lang="en-US" b="1" dirty="0">
                <a:solidFill>
                  <a:srgbClr val="FF0000"/>
                </a:solidFill>
              </a:rPr>
              <a:t> las </a:t>
            </a:r>
            <a:r>
              <a:rPr lang="en-US" b="1" dirty="0" err="1">
                <a:solidFill>
                  <a:srgbClr val="FF0000"/>
                </a:solidFill>
              </a:rPr>
              <a:t>especies</a:t>
            </a:r>
            <a:r>
              <a:rPr lang="en-US" b="1" dirty="0">
                <a:solidFill>
                  <a:srgbClr val="FF0000"/>
                </a:solidFill>
              </a:rPr>
              <a:t>.</a:t>
            </a:r>
            <a:endParaRPr lang="en-US" sz="2800" b="1" dirty="0"/>
          </a:p>
        </p:txBody>
      </p:sp>
      <p:sp>
        <p:nvSpPr>
          <p:cNvPr id="7" name="6 Rectángulo"/>
          <p:cNvSpPr/>
          <p:nvPr/>
        </p:nvSpPr>
        <p:spPr>
          <a:xfrm>
            <a:off x="1024127" y="1693994"/>
            <a:ext cx="7218535" cy="341632"/>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está</a:t>
            </a:r>
            <a:r>
              <a:rPr lang="en-US" b="1" dirty="0">
                <a:solidFill>
                  <a:srgbClr val="FF0000"/>
                </a:solidFill>
              </a:rPr>
              <a:t> </a:t>
            </a:r>
            <a:r>
              <a:rPr lang="en-US" b="1" dirty="0" err="1">
                <a:solidFill>
                  <a:srgbClr val="FF0000"/>
                </a:solidFill>
              </a:rPr>
              <a:t>esperando</a:t>
            </a:r>
            <a:r>
              <a:rPr lang="en-US" b="1" dirty="0">
                <a:solidFill>
                  <a:srgbClr val="FF0000"/>
                </a:solidFill>
              </a:rPr>
              <a:t> que la </a:t>
            </a:r>
            <a:r>
              <a:rPr lang="en-US" b="1" dirty="0" err="1">
                <a:solidFill>
                  <a:srgbClr val="FF0000"/>
                </a:solidFill>
              </a:rPr>
              <a:t>tormenta</a:t>
            </a:r>
            <a:r>
              <a:rPr lang="en-US" b="1" dirty="0">
                <a:solidFill>
                  <a:srgbClr val="FF0000"/>
                </a:solidFill>
              </a:rPr>
              <a:t> tropical </a:t>
            </a:r>
            <a:r>
              <a:rPr lang="en-US" b="1" dirty="0" err="1">
                <a:solidFill>
                  <a:srgbClr val="FF0000"/>
                </a:solidFill>
              </a:rPr>
              <a:t>Iselle</a:t>
            </a:r>
            <a:r>
              <a:rPr lang="en-US" b="1" dirty="0">
                <a:solidFill>
                  <a:srgbClr val="FF0000"/>
                </a:solidFill>
              </a:rPr>
              <a:t> se </a:t>
            </a:r>
            <a:r>
              <a:rPr lang="en-US" b="1" dirty="0" err="1">
                <a:solidFill>
                  <a:srgbClr val="FF0000"/>
                </a:solidFill>
              </a:rPr>
              <a:t>debilite</a:t>
            </a:r>
            <a:r>
              <a:rPr lang="en-US" b="1" dirty="0">
                <a:solidFill>
                  <a:srgbClr val="FF0000"/>
                </a:solidFill>
              </a:rPr>
              <a:t>.</a:t>
            </a:r>
            <a:endParaRPr lang="en-US" sz="2800" b="1" dirty="0"/>
          </a:p>
        </p:txBody>
      </p:sp>
      <p:sp>
        <p:nvSpPr>
          <p:cNvPr id="8" name="7 CuadroTexto"/>
          <p:cNvSpPr txBox="1"/>
          <p:nvPr/>
        </p:nvSpPr>
        <p:spPr>
          <a:xfrm>
            <a:off x="9838944" y="5681472"/>
            <a:ext cx="1194816" cy="369332"/>
          </a:xfrm>
          <a:prstGeom prst="rect">
            <a:avLst/>
          </a:prstGeom>
          <a:solidFill>
            <a:schemeClr val="accent2">
              <a:lumMod val="20000"/>
              <a:lumOff val="80000"/>
            </a:schemeClr>
          </a:solidFill>
        </p:spPr>
        <p:txBody>
          <a:bodyPr wrap="square" rtlCol="0">
            <a:spAutoFit/>
          </a:bodyPr>
          <a:lstStyle/>
          <a:p>
            <a:r>
              <a:rPr lang="es-MX" b="1" dirty="0" smtClean="0">
                <a:effectLst>
                  <a:outerShdw blurRad="38100" dist="38100" dir="2700000" algn="tl">
                    <a:srgbClr val="000000">
                      <a:alpha val="43137"/>
                    </a:srgbClr>
                  </a:outerShdw>
                </a:effectLst>
              </a:rPr>
              <a:t>Página 36</a:t>
            </a:r>
            <a:endParaRPr lang="es-A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66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60338"/>
            <a:ext cx="8229600" cy="1709226"/>
          </a:xfrm>
        </p:spPr>
        <p:txBody>
          <a:bodyPr>
            <a:normAutofit fontScale="90000"/>
          </a:bodyPr>
          <a:lstStyle/>
          <a:p>
            <a:r>
              <a:rPr lang="en-US" b="1" dirty="0">
                <a:latin typeface="Aharoni" pitchFamily="2" charset="-79"/>
                <a:cs typeface="Aharoni" pitchFamily="2" charset="-79"/>
              </a:rPr>
              <a:t>All living organisms are known to consist of cells</a:t>
            </a:r>
            <a:r>
              <a:rPr lang="es-ES" b="1" dirty="0">
                <a:latin typeface="Aharoni" pitchFamily="2" charset="-79"/>
                <a:cs typeface="Aharoni" pitchFamily="2" charset="-79"/>
              </a:rPr>
              <a:t> </a:t>
            </a:r>
            <a:r>
              <a:rPr lang="es-ES" sz="3100" dirty="0">
                <a:cs typeface="Aharoni" pitchFamily="2" charset="-79"/>
              </a:rPr>
              <a:t>(página 35)</a:t>
            </a:r>
            <a:r>
              <a:rPr lang="es-ES" b="1" dirty="0">
                <a:latin typeface="Aharoni" pitchFamily="2" charset="-79"/>
                <a:cs typeface="Aharoni" pitchFamily="2" charset="-79"/>
              </a:rPr>
              <a:t/>
            </a:r>
            <a:br>
              <a:rPr lang="es-ES" b="1" dirty="0">
                <a:latin typeface="Aharoni" pitchFamily="2" charset="-79"/>
                <a:cs typeface="Aharoni" pitchFamily="2" charset="-79"/>
              </a:rPr>
            </a:br>
            <a:endParaRPr lang="es-AR" dirty="0">
              <a:latin typeface="Aharoni" pitchFamily="2" charset="-79"/>
              <a:cs typeface="Aharoni" pitchFamily="2" charset="-79"/>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251031" y="1739989"/>
            <a:ext cx="4007514" cy="3166652"/>
          </a:xfrm>
          <a:prstGeom prst="rect">
            <a:avLst/>
          </a:prstGeom>
          <a:noFill/>
          <a:ln w="9525">
            <a:noFill/>
            <a:miter lim="800000"/>
            <a:headEnd/>
            <a:tailEnd/>
          </a:ln>
          <a:effectLst/>
        </p:spPr>
      </p:pic>
    </p:spTree>
    <p:extLst>
      <p:ext uri="{BB962C8B-B14F-4D97-AF65-F5344CB8AC3E}">
        <p14:creationId xmlns:p14="http://schemas.microsoft.com/office/powerpoint/2010/main" val="2541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1"/>
          </p:nvPr>
        </p:nvPicPr>
        <p:blipFill>
          <a:blip r:embed="rId2" cstate="print"/>
          <a:srcRect/>
          <a:stretch>
            <a:fillRect/>
          </a:stretch>
        </p:blipFill>
        <p:spPr bwMode="auto">
          <a:xfrm>
            <a:off x="1809720" y="990059"/>
            <a:ext cx="8637362" cy="3286148"/>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xmlns="" id="{EB8293DE-9D76-4360-916D-2ADE1118DC37}"/>
              </a:ext>
            </a:extLst>
          </p:cNvPr>
          <p:cNvSpPr txBox="1"/>
          <p:nvPr/>
        </p:nvSpPr>
        <p:spPr>
          <a:xfrm>
            <a:off x="2855640" y="404664"/>
            <a:ext cx="2520280" cy="369332"/>
          </a:xfrm>
          <a:prstGeom prst="rect">
            <a:avLst/>
          </a:prstGeom>
          <a:noFill/>
          <a:ln>
            <a:solidFill>
              <a:srgbClr val="FF0000"/>
            </a:solidFill>
          </a:ln>
        </p:spPr>
        <p:txBody>
          <a:bodyPr wrap="square" rtlCol="0">
            <a:spAutoFit/>
          </a:bodyPr>
          <a:lstStyle/>
          <a:p>
            <a:r>
              <a:rPr lang="es-AR" dirty="0">
                <a:solidFill>
                  <a:srgbClr val="FF0000"/>
                </a:solidFill>
              </a:rPr>
              <a:t>Ejercicios de la página </a:t>
            </a:r>
            <a:r>
              <a:rPr lang="es-AR" dirty="0" smtClean="0">
                <a:solidFill>
                  <a:srgbClr val="FF0000"/>
                </a:solidFill>
              </a:rPr>
              <a:t>36</a:t>
            </a:r>
            <a:endParaRPr lang="es-AR" dirty="0">
              <a:solidFill>
                <a:srgbClr val="FF0000"/>
              </a:solidFill>
            </a:endParaRPr>
          </a:p>
        </p:txBody>
      </p:sp>
      <p:sp>
        <p:nvSpPr>
          <p:cNvPr id="3" name="CuadroTexto 2">
            <a:extLst>
              <a:ext uri="{FF2B5EF4-FFF2-40B4-BE49-F238E27FC236}">
                <a16:creationId xmlns:a16="http://schemas.microsoft.com/office/drawing/2014/main" xmlns="" id="{225A71D0-F551-45D0-AA78-13E58630C927}"/>
              </a:ext>
            </a:extLst>
          </p:cNvPr>
          <p:cNvSpPr txBox="1"/>
          <p:nvPr/>
        </p:nvSpPr>
        <p:spPr>
          <a:xfrm>
            <a:off x="1809720" y="4650552"/>
            <a:ext cx="8030696" cy="646331"/>
          </a:xfrm>
          <a:prstGeom prst="rect">
            <a:avLst/>
          </a:prstGeom>
          <a:noFill/>
        </p:spPr>
        <p:txBody>
          <a:bodyPr wrap="square" rtlCol="0">
            <a:spAutoFit/>
          </a:bodyPr>
          <a:lstStyle/>
          <a:p>
            <a:r>
              <a:rPr lang="es-AR" b="1" dirty="0">
                <a:solidFill>
                  <a:schemeClr val="accent6">
                    <a:lumMod val="75000"/>
                  </a:schemeClr>
                </a:solidFill>
              </a:rPr>
              <a:t>Se piensa/cree que grandes reservas de petróleo están bajo el Ártico. Se piensa que hay grandes reservas de petróleo bajo el Ártico</a:t>
            </a:r>
          </a:p>
        </p:txBody>
      </p:sp>
    </p:spTree>
    <p:extLst>
      <p:ext uri="{BB962C8B-B14F-4D97-AF65-F5344CB8AC3E}">
        <p14:creationId xmlns:p14="http://schemas.microsoft.com/office/powerpoint/2010/main" val="37424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1104" y="597408"/>
            <a:ext cx="10899648" cy="5760550"/>
          </a:xfrm>
        </p:spPr>
        <p:txBody>
          <a:bodyPr>
            <a:normAutofit lnSpcReduction="10000"/>
          </a:bodyPr>
          <a:lstStyle/>
          <a:p>
            <a:pPr>
              <a:buFont typeface="Wingdings" panose="05000000000000000000" pitchFamily="2" charset="2"/>
              <a:buChar char="Ø"/>
            </a:pPr>
            <a:r>
              <a:rPr lang="en-US" sz="3300" b="1" dirty="0">
                <a:solidFill>
                  <a:schemeClr val="tx1"/>
                </a:solidFill>
              </a:rPr>
              <a:t>Disclosures Are Found to Change Financial </a:t>
            </a:r>
            <a:r>
              <a:rPr lang="en-US" sz="3300" b="1" dirty="0" smtClean="0">
                <a:solidFill>
                  <a:schemeClr val="tx1"/>
                </a:solidFill>
              </a:rPr>
              <a:t>Behavior</a:t>
            </a:r>
          </a:p>
          <a:p>
            <a:pPr>
              <a:buFont typeface="Wingdings" panose="05000000000000000000" pitchFamily="2" charset="2"/>
              <a:buChar char="Ø"/>
            </a:pPr>
            <a:endParaRPr lang="en-US" sz="3300" b="1" dirty="0" smtClean="0"/>
          </a:p>
          <a:p>
            <a:pPr>
              <a:buFont typeface="Wingdings" panose="05000000000000000000" pitchFamily="2" charset="2"/>
              <a:buChar char="Ø"/>
            </a:pPr>
            <a:endParaRPr lang="en-US" sz="3300" b="1" dirty="0"/>
          </a:p>
          <a:p>
            <a:pPr>
              <a:buFont typeface="Wingdings" panose="05000000000000000000" pitchFamily="2" charset="2"/>
              <a:buChar char="Ø"/>
            </a:pPr>
            <a:endParaRPr lang="es-AR" sz="900" b="1" dirty="0"/>
          </a:p>
          <a:p>
            <a:pPr>
              <a:buFont typeface="Wingdings" panose="05000000000000000000" pitchFamily="2" charset="2"/>
              <a:buChar char="Ø"/>
            </a:pPr>
            <a:r>
              <a:rPr lang="en-US" sz="3300" b="1" dirty="0">
                <a:solidFill>
                  <a:schemeClr val="tx1"/>
                </a:solidFill>
              </a:rPr>
              <a:t>Diesel fumes are found to cause cancer, N.J. residents at high </a:t>
            </a:r>
            <a:r>
              <a:rPr lang="en-US" sz="3300" b="1" dirty="0" smtClean="0">
                <a:solidFill>
                  <a:schemeClr val="tx1"/>
                </a:solidFill>
              </a:rPr>
              <a:t>risk</a:t>
            </a:r>
          </a:p>
          <a:p>
            <a:pPr>
              <a:buFont typeface="Wingdings" panose="05000000000000000000" pitchFamily="2" charset="2"/>
              <a:buChar char="Ø"/>
            </a:pPr>
            <a:endParaRPr lang="es-MX" sz="3300" b="1" dirty="0" smtClean="0"/>
          </a:p>
          <a:p>
            <a:pPr>
              <a:buFont typeface="Wingdings" panose="05000000000000000000" pitchFamily="2" charset="2"/>
              <a:buChar char="Ø"/>
            </a:pPr>
            <a:endParaRPr lang="es-AR" sz="3300" b="1" dirty="0"/>
          </a:p>
          <a:p>
            <a:pPr>
              <a:buFont typeface="Wingdings" panose="05000000000000000000" pitchFamily="2" charset="2"/>
              <a:buChar char="Ø"/>
            </a:pPr>
            <a:r>
              <a:rPr lang="en-US" sz="3300" b="1" dirty="0">
                <a:solidFill>
                  <a:schemeClr val="tx1"/>
                </a:solidFill>
              </a:rPr>
              <a:t>Many related organisms are found to have the same enzymes and </a:t>
            </a:r>
            <a:r>
              <a:rPr lang="en-US" sz="3300" b="1" dirty="0" smtClean="0">
                <a:solidFill>
                  <a:schemeClr val="tx1"/>
                </a:solidFill>
              </a:rPr>
              <a:t>hormones</a:t>
            </a:r>
            <a:endParaRPr lang="es-AR" sz="3300" b="1" dirty="0">
              <a:solidFill>
                <a:schemeClr val="tx1"/>
              </a:solidFill>
            </a:endParaRPr>
          </a:p>
        </p:txBody>
      </p:sp>
      <p:sp>
        <p:nvSpPr>
          <p:cNvPr id="2" name="1 Rectángulo"/>
          <p:cNvSpPr/>
          <p:nvPr/>
        </p:nvSpPr>
        <p:spPr>
          <a:xfrm>
            <a:off x="597408" y="1301264"/>
            <a:ext cx="11106912" cy="830997"/>
          </a:xfrm>
          <a:prstGeom prst="rect">
            <a:avLst/>
          </a:prstGeom>
        </p:spPr>
        <p:txBody>
          <a:bodyPr wrap="square">
            <a:spAutoFit/>
          </a:bodyPr>
          <a:lstStyle/>
          <a:p>
            <a:r>
              <a:rPr lang="en-US" sz="2400" b="1" dirty="0">
                <a:solidFill>
                  <a:srgbClr val="0070C0"/>
                </a:solidFill>
              </a:rPr>
              <a:t>Se </a:t>
            </a:r>
            <a:r>
              <a:rPr lang="en-US" sz="2400" b="1" dirty="0" err="1">
                <a:solidFill>
                  <a:srgbClr val="0070C0"/>
                </a:solidFill>
              </a:rPr>
              <a:t>descubre</a:t>
            </a:r>
            <a:r>
              <a:rPr lang="en-US" sz="2400" b="1" dirty="0">
                <a:solidFill>
                  <a:srgbClr val="0070C0"/>
                </a:solidFill>
              </a:rPr>
              <a:t> que la </a:t>
            </a:r>
            <a:r>
              <a:rPr lang="en-US" sz="2400" b="1" dirty="0" err="1">
                <a:solidFill>
                  <a:srgbClr val="0070C0"/>
                </a:solidFill>
              </a:rPr>
              <a:t>divulgación</a:t>
            </a:r>
            <a:r>
              <a:rPr lang="en-US" sz="2400" b="1" dirty="0">
                <a:solidFill>
                  <a:srgbClr val="0070C0"/>
                </a:solidFill>
              </a:rPr>
              <a:t>(de </a:t>
            </a:r>
            <a:r>
              <a:rPr lang="en-US" sz="2400" b="1" dirty="0" err="1">
                <a:solidFill>
                  <a:srgbClr val="0070C0"/>
                </a:solidFill>
              </a:rPr>
              <a:t>información</a:t>
            </a:r>
            <a:r>
              <a:rPr lang="en-US" sz="2400" b="1" dirty="0">
                <a:solidFill>
                  <a:srgbClr val="0070C0"/>
                </a:solidFill>
              </a:rPr>
              <a:t> </a:t>
            </a:r>
            <a:r>
              <a:rPr lang="en-US" sz="2400" b="1" dirty="0" err="1">
                <a:solidFill>
                  <a:srgbClr val="0070C0"/>
                </a:solidFill>
              </a:rPr>
              <a:t>financiera</a:t>
            </a:r>
            <a:r>
              <a:rPr lang="en-US" sz="2400" b="1" dirty="0">
                <a:solidFill>
                  <a:srgbClr val="0070C0"/>
                </a:solidFill>
              </a:rPr>
              <a:t>) cambia el </a:t>
            </a:r>
            <a:r>
              <a:rPr lang="en-US" sz="2400" b="1" dirty="0" err="1">
                <a:solidFill>
                  <a:srgbClr val="0070C0"/>
                </a:solidFill>
              </a:rPr>
              <a:t>comportamiento</a:t>
            </a:r>
            <a:r>
              <a:rPr lang="en-US" sz="2400" b="1" dirty="0">
                <a:solidFill>
                  <a:srgbClr val="0070C0"/>
                </a:solidFill>
              </a:rPr>
              <a:t> </a:t>
            </a:r>
            <a:r>
              <a:rPr lang="en-US" sz="2400" b="1" dirty="0" err="1">
                <a:solidFill>
                  <a:srgbClr val="0070C0"/>
                </a:solidFill>
              </a:rPr>
              <a:t>financiaro</a:t>
            </a:r>
            <a:r>
              <a:rPr lang="en-US" sz="2400" b="1" dirty="0">
                <a:solidFill>
                  <a:srgbClr val="0070C0"/>
                </a:solidFill>
              </a:rPr>
              <a:t>.</a:t>
            </a:r>
            <a:endParaRPr lang="es-AR" sz="2400" b="1" dirty="0">
              <a:solidFill>
                <a:srgbClr val="0070C0"/>
              </a:solidFill>
            </a:endParaRPr>
          </a:p>
        </p:txBody>
      </p:sp>
      <p:sp>
        <p:nvSpPr>
          <p:cNvPr id="4" name="3 Rectángulo"/>
          <p:cNvSpPr/>
          <p:nvPr/>
        </p:nvSpPr>
        <p:spPr>
          <a:xfrm>
            <a:off x="731520" y="3788587"/>
            <a:ext cx="10704576" cy="830997"/>
          </a:xfrm>
          <a:prstGeom prst="rect">
            <a:avLst/>
          </a:prstGeom>
        </p:spPr>
        <p:txBody>
          <a:bodyPr wrap="square">
            <a:spAutoFit/>
          </a:bodyPr>
          <a:lstStyle/>
          <a:p>
            <a:r>
              <a:rPr lang="en-US" sz="2400" b="1" dirty="0">
                <a:solidFill>
                  <a:srgbClr val="0070C0"/>
                </a:solidFill>
              </a:rPr>
              <a:t>Se </a:t>
            </a:r>
            <a:r>
              <a:rPr lang="en-US" sz="2400" b="1" dirty="0" err="1">
                <a:solidFill>
                  <a:srgbClr val="0070C0"/>
                </a:solidFill>
              </a:rPr>
              <a:t>descubre</a:t>
            </a:r>
            <a:r>
              <a:rPr lang="en-US" sz="2400" b="1" dirty="0">
                <a:solidFill>
                  <a:srgbClr val="0070C0"/>
                </a:solidFill>
              </a:rPr>
              <a:t> que las </a:t>
            </a:r>
            <a:r>
              <a:rPr lang="en-US" sz="2400" b="1" dirty="0" err="1">
                <a:solidFill>
                  <a:srgbClr val="0070C0"/>
                </a:solidFill>
              </a:rPr>
              <a:t>emanaciones</a:t>
            </a:r>
            <a:r>
              <a:rPr lang="en-US" sz="2400" b="1" dirty="0">
                <a:solidFill>
                  <a:srgbClr val="0070C0"/>
                </a:solidFill>
              </a:rPr>
              <a:t> Diesel </a:t>
            </a:r>
            <a:r>
              <a:rPr lang="en-US" sz="2400" b="1" dirty="0" err="1">
                <a:solidFill>
                  <a:srgbClr val="0070C0"/>
                </a:solidFill>
              </a:rPr>
              <a:t>causan</a:t>
            </a:r>
            <a:r>
              <a:rPr lang="en-US" sz="2400" b="1" dirty="0">
                <a:solidFill>
                  <a:srgbClr val="0070C0"/>
                </a:solidFill>
              </a:rPr>
              <a:t> cancer, </a:t>
            </a:r>
            <a:r>
              <a:rPr lang="en-US" sz="2400" b="1" dirty="0" err="1" smtClean="0">
                <a:solidFill>
                  <a:srgbClr val="0070C0"/>
                </a:solidFill>
              </a:rPr>
              <a:t>residentes</a:t>
            </a:r>
            <a:r>
              <a:rPr lang="en-US" sz="2400" b="1" dirty="0" smtClean="0">
                <a:solidFill>
                  <a:srgbClr val="0070C0"/>
                </a:solidFill>
              </a:rPr>
              <a:t> </a:t>
            </a:r>
            <a:r>
              <a:rPr lang="en-US" sz="2400" b="1" dirty="0">
                <a:solidFill>
                  <a:srgbClr val="0070C0"/>
                </a:solidFill>
              </a:rPr>
              <a:t>de New Jersey </a:t>
            </a:r>
            <a:r>
              <a:rPr lang="en-US" sz="2400" b="1" dirty="0" err="1">
                <a:solidFill>
                  <a:srgbClr val="0070C0"/>
                </a:solidFill>
              </a:rPr>
              <a:t>en</a:t>
            </a:r>
            <a:r>
              <a:rPr lang="en-US" sz="2400" b="1" dirty="0">
                <a:solidFill>
                  <a:srgbClr val="0070C0"/>
                </a:solidFill>
              </a:rPr>
              <a:t> </a:t>
            </a:r>
            <a:r>
              <a:rPr lang="en-US" sz="2400" b="1" dirty="0" err="1">
                <a:solidFill>
                  <a:srgbClr val="0070C0"/>
                </a:solidFill>
              </a:rPr>
              <a:t>riesgo</a:t>
            </a:r>
            <a:r>
              <a:rPr lang="en-US" sz="2400" b="1" dirty="0">
                <a:solidFill>
                  <a:srgbClr val="0070C0"/>
                </a:solidFill>
              </a:rPr>
              <a:t>.</a:t>
            </a:r>
          </a:p>
        </p:txBody>
      </p:sp>
      <p:sp>
        <p:nvSpPr>
          <p:cNvPr id="5" name="4 Rectángulo"/>
          <p:cNvSpPr/>
          <p:nvPr/>
        </p:nvSpPr>
        <p:spPr>
          <a:xfrm>
            <a:off x="1060704" y="5903976"/>
            <a:ext cx="10777728" cy="830997"/>
          </a:xfrm>
          <a:prstGeom prst="rect">
            <a:avLst/>
          </a:prstGeom>
        </p:spPr>
        <p:txBody>
          <a:bodyPr wrap="square">
            <a:spAutoFit/>
          </a:bodyPr>
          <a:lstStyle/>
          <a:p>
            <a:r>
              <a:rPr lang="en-US" sz="2400" b="1" dirty="0">
                <a:solidFill>
                  <a:srgbClr val="0070C0"/>
                </a:solidFill>
              </a:rPr>
              <a:t>Se </a:t>
            </a:r>
            <a:r>
              <a:rPr lang="en-US" sz="2400" b="1" dirty="0" err="1">
                <a:solidFill>
                  <a:srgbClr val="0070C0"/>
                </a:solidFill>
              </a:rPr>
              <a:t>descubre</a:t>
            </a:r>
            <a:r>
              <a:rPr lang="en-US" sz="2400" b="1" dirty="0">
                <a:solidFill>
                  <a:srgbClr val="0070C0"/>
                </a:solidFill>
              </a:rPr>
              <a:t> que </a:t>
            </a:r>
            <a:r>
              <a:rPr lang="en-US" sz="2400" b="1" dirty="0" err="1">
                <a:solidFill>
                  <a:srgbClr val="0070C0"/>
                </a:solidFill>
              </a:rPr>
              <a:t>muchos</a:t>
            </a:r>
            <a:r>
              <a:rPr lang="en-US" sz="2400" b="1" dirty="0">
                <a:solidFill>
                  <a:srgbClr val="0070C0"/>
                </a:solidFill>
              </a:rPr>
              <a:t> </a:t>
            </a:r>
            <a:r>
              <a:rPr lang="en-US" sz="2400" b="1" dirty="0" err="1">
                <a:solidFill>
                  <a:srgbClr val="0070C0"/>
                </a:solidFill>
              </a:rPr>
              <a:t>organismos</a:t>
            </a:r>
            <a:r>
              <a:rPr lang="en-US" sz="2400" b="1" dirty="0">
                <a:solidFill>
                  <a:srgbClr val="0070C0"/>
                </a:solidFill>
              </a:rPr>
              <a:t> </a:t>
            </a:r>
            <a:r>
              <a:rPr lang="en-US" sz="2400" b="1" dirty="0" err="1">
                <a:solidFill>
                  <a:srgbClr val="0070C0"/>
                </a:solidFill>
              </a:rPr>
              <a:t>relacionados</a:t>
            </a:r>
            <a:r>
              <a:rPr lang="en-US" sz="2400" b="1" dirty="0">
                <a:solidFill>
                  <a:srgbClr val="0070C0"/>
                </a:solidFill>
              </a:rPr>
              <a:t> </a:t>
            </a:r>
            <a:r>
              <a:rPr lang="en-US" sz="2400" b="1" dirty="0" err="1">
                <a:solidFill>
                  <a:srgbClr val="0070C0"/>
                </a:solidFill>
              </a:rPr>
              <a:t>tienen</a:t>
            </a:r>
            <a:r>
              <a:rPr lang="en-US" sz="2400" b="1" dirty="0">
                <a:solidFill>
                  <a:srgbClr val="0070C0"/>
                </a:solidFill>
              </a:rPr>
              <a:t> las </a:t>
            </a:r>
            <a:r>
              <a:rPr lang="en-US" sz="2400" b="1" dirty="0" err="1">
                <a:solidFill>
                  <a:srgbClr val="0070C0"/>
                </a:solidFill>
              </a:rPr>
              <a:t>mismas</a:t>
            </a:r>
            <a:r>
              <a:rPr lang="en-US" sz="2400" b="1" dirty="0">
                <a:solidFill>
                  <a:srgbClr val="0070C0"/>
                </a:solidFill>
              </a:rPr>
              <a:t> </a:t>
            </a:r>
            <a:r>
              <a:rPr lang="en-US" sz="2400" b="1" dirty="0" err="1">
                <a:solidFill>
                  <a:srgbClr val="0070C0"/>
                </a:solidFill>
              </a:rPr>
              <a:t>enzimas</a:t>
            </a:r>
            <a:r>
              <a:rPr lang="en-US" sz="2400" b="1" dirty="0">
                <a:solidFill>
                  <a:srgbClr val="0070C0"/>
                </a:solidFill>
              </a:rPr>
              <a:t> y </a:t>
            </a:r>
            <a:r>
              <a:rPr lang="en-US" sz="2400" b="1" dirty="0" err="1">
                <a:solidFill>
                  <a:srgbClr val="0070C0"/>
                </a:solidFill>
              </a:rPr>
              <a:t>hormonas</a:t>
            </a:r>
            <a:endParaRPr lang="es-AR" sz="2400" b="1" dirty="0">
              <a:solidFill>
                <a:srgbClr val="0070C0"/>
              </a:solidFill>
            </a:endParaRPr>
          </a:p>
        </p:txBody>
      </p:sp>
    </p:spTree>
    <p:extLst>
      <p:ext uri="{BB962C8B-B14F-4D97-AF65-F5344CB8AC3E}">
        <p14:creationId xmlns:p14="http://schemas.microsoft.com/office/powerpoint/2010/main" val="41717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7952" y="428604"/>
            <a:ext cx="10997184" cy="6142884"/>
          </a:xfrm>
        </p:spPr>
        <p:txBody>
          <a:bodyPr>
            <a:normAutofit/>
          </a:bodyPr>
          <a:lstStyle/>
          <a:p>
            <a:pPr>
              <a:buFont typeface="Wingdings" panose="05000000000000000000" pitchFamily="2" charset="2"/>
              <a:buChar char="Ø"/>
            </a:pPr>
            <a:r>
              <a:rPr lang="en-US" sz="2400" b="1" dirty="0">
                <a:solidFill>
                  <a:schemeClr val="tx1"/>
                </a:solidFill>
              </a:rPr>
              <a:t>The earliest inhabitants of North America were thought to have come across a bridge of land thousands of years ago from what continent?</a:t>
            </a:r>
            <a:endParaRPr lang="es-AR" sz="2400" b="1" dirty="0">
              <a:solidFill>
                <a:schemeClr val="tx1"/>
              </a:solidFill>
            </a:endParaRPr>
          </a:p>
          <a:p>
            <a:pPr>
              <a:buFont typeface="Wingdings" panose="05000000000000000000" pitchFamily="2" charset="2"/>
              <a:buChar char="Ø"/>
            </a:pPr>
            <a:endParaRPr lang="es-MX" sz="2400" b="1" dirty="0" smtClean="0"/>
          </a:p>
          <a:p>
            <a:pPr>
              <a:buFont typeface="Wingdings" panose="05000000000000000000" pitchFamily="2" charset="2"/>
              <a:buChar char="Ø"/>
            </a:pPr>
            <a:endParaRPr lang="es-MX" sz="2400" b="1" dirty="0"/>
          </a:p>
          <a:p>
            <a:pPr>
              <a:buFont typeface="Wingdings" panose="05000000000000000000" pitchFamily="2" charset="2"/>
              <a:buChar char="Ø"/>
            </a:pPr>
            <a:endParaRPr lang="es-AR" sz="2400" b="1" dirty="0"/>
          </a:p>
          <a:p>
            <a:pPr>
              <a:buFont typeface="Wingdings" panose="05000000000000000000" pitchFamily="2" charset="2"/>
              <a:buChar char="Ø"/>
            </a:pPr>
            <a:r>
              <a:rPr lang="en-US" sz="2400" b="1" dirty="0">
                <a:solidFill>
                  <a:schemeClr val="tx1"/>
                </a:solidFill>
              </a:rPr>
              <a:t>Immigrants will be expected to speak English and champion British culture </a:t>
            </a:r>
            <a:endParaRPr lang="es-MX" sz="2400" b="1" dirty="0" smtClean="0">
              <a:solidFill>
                <a:schemeClr val="tx1"/>
              </a:solidFill>
            </a:endParaRPr>
          </a:p>
          <a:p>
            <a:pPr marL="0" indent="0">
              <a:lnSpc>
                <a:spcPts val="2900"/>
              </a:lnSpc>
              <a:buNone/>
            </a:pPr>
            <a:endParaRPr lang="es-AR" sz="2400" b="1" dirty="0"/>
          </a:p>
          <a:p>
            <a:pPr>
              <a:buFont typeface="Wingdings" panose="05000000000000000000" pitchFamily="2" charset="2"/>
              <a:buChar char="Ø"/>
            </a:pPr>
            <a:r>
              <a:rPr lang="en-US" sz="2400" b="1" dirty="0">
                <a:solidFill>
                  <a:schemeClr val="tx1"/>
                </a:solidFill>
              </a:rPr>
              <a:t>Some of the oldest rocks ever found have been estimated to be about 3.9 billion years old </a:t>
            </a:r>
            <a:endParaRPr lang="es-AR" sz="2400" b="1" dirty="0">
              <a:solidFill>
                <a:schemeClr val="tx1"/>
              </a:solidFill>
            </a:endParaRPr>
          </a:p>
          <a:p>
            <a:endParaRPr lang="es-A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706" y="1294094"/>
            <a:ext cx="1739866" cy="144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2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FD41CFE-45F8-4EA1-B7A4-6EFF3D37BD24}"/>
              </a:ext>
            </a:extLst>
          </p:cNvPr>
          <p:cNvSpPr>
            <a:spLocks noGrp="1"/>
          </p:cNvSpPr>
          <p:nvPr>
            <p:ph idx="1"/>
          </p:nvPr>
        </p:nvSpPr>
        <p:spPr>
          <a:xfrm>
            <a:off x="1981200" y="476672"/>
            <a:ext cx="8229600" cy="5976664"/>
          </a:xfrm>
          <a:ln>
            <a:solidFill>
              <a:srgbClr val="FF0000"/>
            </a:solidFill>
          </a:ln>
        </p:spPr>
        <p:txBody>
          <a:bodyPr>
            <a:normAutofit/>
          </a:bodyPr>
          <a:lstStyle/>
          <a:p>
            <a:pPr marL="0" indent="0">
              <a:buNone/>
            </a:pPr>
            <a:r>
              <a:rPr lang="es-AR" dirty="0"/>
              <a:t>Se presentan a continuación dos segmentos de un artículo de investigación llamado:</a:t>
            </a:r>
          </a:p>
          <a:p>
            <a:pPr marL="0" indent="0">
              <a:buNone/>
            </a:pPr>
            <a:r>
              <a:rPr lang="es-AR" b="1" dirty="0">
                <a:solidFill>
                  <a:srgbClr val="FF0000"/>
                </a:solidFill>
              </a:rPr>
              <a:t>Factores que influirán/tendrán influencia en  la demanda y suministro de petróleo y gas en el siglo 21</a:t>
            </a:r>
          </a:p>
          <a:p>
            <a:pPr marL="0" indent="0">
              <a:buNone/>
            </a:pPr>
            <a:r>
              <a:rPr lang="es-AR" dirty="0"/>
              <a:t>Se analiza el uso de la lengua inglesa en el </a:t>
            </a:r>
            <a:r>
              <a:rPr lang="es-AR" dirty="0" err="1"/>
              <a:t>abstract</a:t>
            </a:r>
            <a:r>
              <a:rPr lang="es-AR" dirty="0"/>
              <a:t>/resumen y en las conclusiones del estudio. En el </a:t>
            </a:r>
            <a:r>
              <a:rPr lang="es-AR" dirty="0" err="1"/>
              <a:t>abstract</a:t>
            </a:r>
            <a:r>
              <a:rPr lang="es-AR" dirty="0"/>
              <a:t> se incluyen datos concretos, a partir de los cuales se hace la investigación. Las oraciones están principalmente en voz activa, tiempo presente y futuro.</a:t>
            </a:r>
          </a:p>
          <a:p>
            <a:pPr marL="0" indent="0">
              <a:buNone/>
            </a:pPr>
            <a:r>
              <a:rPr lang="es-AR" dirty="0"/>
              <a:t>Por otra parte, las conclusiones hacen un intenso uso de oraciones en </a:t>
            </a:r>
            <a:r>
              <a:rPr lang="es-AR" u="sng" dirty="0"/>
              <a:t>pasiva especial</a:t>
            </a:r>
            <a:r>
              <a:rPr lang="es-AR" dirty="0"/>
              <a:t>, ya que allí se transmiten los resultados de la investigación (sin nombrar a los investigadores), pero expresando lo que se piensa, se espera o se proyecta para el futuro de la industria del petróleo y el gas.</a:t>
            </a:r>
          </a:p>
          <a:p>
            <a:endParaRPr lang="es-AR" dirty="0"/>
          </a:p>
        </p:txBody>
      </p:sp>
    </p:spTree>
    <p:extLst>
      <p:ext uri="{BB962C8B-B14F-4D97-AF65-F5344CB8AC3E}">
        <p14:creationId xmlns:p14="http://schemas.microsoft.com/office/powerpoint/2010/main" val="2598383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idx="1"/>
          </p:nvPr>
        </p:nvPicPr>
        <p:blipFill>
          <a:blip r:embed="rId2" cstate="print"/>
          <a:srcRect/>
          <a:stretch>
            <a:fillRect/>
          </a:stretch>
        </p:blipFill>
        <p:spPr bwMode="auto">
          <a:xfrm>
            <a:off x="2381224" y="421725"/>
            <a:ext cx="7429552" cy="5853586"/>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xmlns="" id="{49763339-AD81-4796-BA88-1DBABCED06C2}"/>
              </a:ext>
            </a:extLst>
          </p:cNvPr>
          <p:cNvSpPr txBox="1"/>
          <p:nvPr/>
        </p:nvSpPr>
        <p:spPr>
          <a:xfrm>
            <a:off x="4439816" y="6271367"/>
            <a:ext cx="5832648" cy="338554"/>
          </a:xfrm>
          <a:prstGeom prst="rect">
            <a:avLst/>
          </a:prstGeom>
          <a:noFill/>
        </p:spPr>
        <p:txBody>
          <a:bodyPr wrap="square" rtlCol="0">
            <a:spAutoFit/>
          </a:bodyPr>
          <a:lstStyle/>
          <a:p>
            <a:r>
              <a:rPr lang="es-AR" sz="1600" b="1" dirty="0">
                <a:solidFill>
                  <a:srgbClr val="FF0000"/>
                </a:solidFill>
              </a:rPr>
              <a:t>Este </a:t>
            </a:r>
            <a:r>
              <a:rPr lang="es-AR" sz="1600" b="1" dirty="0" err="1">
                <a:solidFill>
                  <a:srgbClr val="FF0000"/>
                </a:solidFill>
              </a:rPr>
              <a:t>abstract</a:t>
            </a:r>
            <a:r>
              <a:rPr lang="es-AR" sz="1600" b="1" dirty="0">
                <a:solidFill>
                  <a:srgbClr val="FF0000"/>
                </a:solidFill>
              </a:rPr>
              <a:t> se traduce por partes a continuación:</a:t>
            </a:r>
          </a:p>
        </p:txBody>
      </p:sp>
      <p:sp>
        <p:nvSpPr>
          <p:cNvPr id="3" name="Flecha: a la derecha 2">
            <a:extLst>
              <a:ext uri="{FF2B5EF4-FFF2-40B4-BE49-F238E27FC236}">
                <a16:creationId xmlns:a16="http://schemas.microsoft.com/office/drawing/2014/main" xmlns="" id="{5A428438-C85E-407A-A374-7D92CC18C042}"/>
              </a:ext>
            </a:extLst>
          </p:cNvPr>
          <p:cNvSpPr/>
          <p:nvPr/>
        </p:nvSpPr>
        <p:spPr>
          <a:xfrm>
            <a:off x="9048328" y="6440220"/>
            <a:ext cx="1152128" cy="851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prstClr val="white"/>
              </a:solidFill>
            </a:endParaRPr>
          </a:p>
        </p:txBody>
      </p:sp>
      <p:sp>
        <p:nvSpPr>
          <p:cNvPr id="4" name="CuadroTexto 3">
            <a:extLst>
              <a:ext uri="{FF2B5EF4-FFF2-40B4-BE49-F238E27FC236}">
                <a16:creationId xmlns:a16="http://schemas.microsoft.com/office/drawing/2014/main" xmlns="" id="{4D5B1AF9-6F6D-4478-A395-D3F43C229368}"/>
              </a:ext>
            </a:extLst>
          </p:cNvPr>
          <p:cNvSpPr txBox="1"/>
          <p:nvPr/>
        </p:nvSpPr>
        <p:spPr>
          <a:xfrm>
            <a:off x="5591944" y="2780929"/>
            <a:ext cx="4032448" cy="830997"/>
          </a:xfrm>
          <a:prstGeom prst="rect">
            <a:avLst/>
          </a:prstGeom>
          <a:noFill/>
          <a:ln>
            <a:solidFill>
              <a:srgbClr val="FF0000"/>
            </a:solidFill>
          </a:ln>
        </p:spPr>
        <p:txBody>
          <a:bodyPr wrap="square" rtlCol="0">
            <a:spAutoFit/>
          </a:bodyPr>
          <a:lstStyle/>
          <a:p>
            <a:r>
              <a:rPr lang="es-AR" sz="1600" b="1" dirty="0">
                <a:solidFill>
                  <a:srgbClr val="FF0000"/>
                </a:solidFill>
              </a:rPr>
              <a:t>Factores que influirán en/tendrán influencia en  la demanda y suministro de petróleo y gas en el siglo 21</a:t>
            </a:r>
          </a:p>
        </p:txBody>
      </p:sp>
    </p:spTree>
    <p:extLst>
      <p:ext uri="{BB962C8B-B14F-4D97-AF65-F5344CB8AC3E}">
        <p14:creationId xmlns:p14="http://schemas.microsoft.com/office/powerpoint/2010/main" val="2314484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err="1"/>
              <a:t>Abstract</a:t>
            </a:r>
            <a:endParaRPr lang="es-AR" b="1" dirty="0"/>
          </a:p>
        </p:txBody>
      </p:sp>
      <p:sp>
        <p:nvSpPr>
          <p:cNvPr id="3" name="2 Marcador de contenido"/>
          <p:cNvSpPr>
            <a:spLocks noGrp="1"/>
          </p:cNvSpPr>
          <p:nvPr>
            <p:ph idx="1"/>
          </p:nvPr>
        </p:nvSpPr>
        <p:spPr/>
        <p:txBody>
          <a:bodyPr>
            <a:normAutofit fontScale="85000" lnSpcReduction="10000"/>
          </a:bodyPr>
          <a:lstStyle/>
          <a:p>
            <a:pPr>
              <a:buNone/>
            </a:pPr>
            <a:r>
              <a:rPr lang="en-US" b="1" dirty="0"/>
              <a:t>A recent report published </a:t>
            </a:r>
            <a:r>
              <a:rPr lang="en-US" b="1" u="sng" dirty="0">
                <a:solidFill>
                  <a:schemeClr val="tx1">
                    <a:lumMod val="65000"/>
                    <a:lumOff val="35000"/>
                  </a:schemeClr>
                </a:solidFill>
                <a:effectLst>
                  <a:outerShdw blurRad="38100" dist="38100" dir="2700000" algn="tl">
                    <a:srgbClr val="000000">
                      <a:alpha val="43137"/>
                    </a:srgbClr>
                  </a:outerShdw>
                </a:effectLst>
              </a:rPr>
              <a:t>by</a:t>
            </a:r>
            <a:r>
              <a:rPr lang="en-US" b="1" dirty="0"/>
              <a:t> the National</a:t>
            </a:r>
          </a:p>
          <a:p>
            <a:pPr>
              <a:buNone/>
            </a:pPr>
            <a:r>
              <a:rPr lang="en-US" b="1" dirty="0"/>
              <a:t>Petroleum Council (</a:t>
            </a:r>
            <a:r>
              <a:rPr lang="en-US" b="1" u="sng" dirty="0"/>
              <a:t>NPC</a:t>
            </a:r>
            <a:r>
              <a:rPr lang="en-US" b="1" dirty="0"/>
              <a:t>) in the United</a:t>
            </a:r>
          </a:p>
          <a:p>
            <a:pPr>
              <a:buNone/>
            </a:pPr>
            <a:r>
              <a:rPr lang="en-US" b="1" dirty="0"/>
              <a:t>States </a:t>
            </a:r>
            <a:r>
              <a:rPr lang="en-US" b="1" dirty="0">
                <a:solidFill>
                  <a:srgbClr val="FF0000"/>
                </a:solidFill>
                <a:effectLst>
                  <a:outerShdw blurRad="38100" dist="38100" dir="2700000" algn="tl">
                    <a:srgbClr val="000000">
                      <a:alpha val="43137"/>
                    </a:srgbClr>
                  </a:outerShdw>
                </a:effectLst>
              </a:rPr>
              <a:t>predicted</a:t>
            </a:r>
            <a:r>
              <a:rPr lang="en-US" b="1" dirty="0"/>
              <a:t> a 50–60% growth in total</a:t>
            </a:r>
          </a:p>
          <a:p>
            <a:pPr>
              <a:buNone/>
            </a:pPr>
            <a:r>
              <a:rPr lang="en-US" b="1" dirty="0"/>
              <a:t>global demand for energy </a:t>
            </a:r>
            <a:r>
              <a:rPr lang="en-US" b="1" u="sng" dirty="0">
                <a:solidFill>
                  <a:schemeClr val="tx1">
                    <a:lumMod val="65000"/>
                    <a:lumOff val="35000"/>
                  </a:schemeClr>
                </a:solidFill>
                <a:effectLst>
                  <a:outerShdw blurRad="38100" dist="38100" dir="2700000" algn="tl">
                    <a:srgbClr val="000000">
                      <a:alpha val="43137"/>
                    </a:srgbClr>
                  </a:outerShdw>
                </a:effectLst>
              </a:rPr>
              <a:t>by</a:t>
            </a:r>
            <a:r>
              <a:rPr lang="en-US" b="1" dirty="0"/>
              <a:t> 2030. </a:t>
            </a:r>
          </a:p>
          <a:p>
            <a:pPr>
              <a:buNone/>
            </a:pPr>
            <a:r>
              <a:rPr lang="es-AR" sz="1900" b="1" dirty="0">
                <a:solidFill>
                  <a:srgbClr val="0070C0"/>
                </a:solidFill>
              </a:rPr>
              <a:t>	Un informe reciente publicado por el Consejo del Petróleo (NPC) en los Estados unidos predijo un crecimiento del 50-60% en la demanda mundial total de energía para 2030.</a:t>
            </a:r>
          </a:p>
          <a:p>
            <a:pPr>
              <a:buNone/>
            </a:pPr>
            <a:endParaRPr lang="es-AR" sz="1900" b="1" dirty="0">
              <a:solidFill>
                <a:srgbClr val="0070C0"/>
              </a:solidFill>
            </a:endParaRPr>
          </a:p>
          <a:p>
            <a:pPr>
              <a:buFont typeface="Wingdings" panose="05000000000000000000" pitchFamily="2" charset="2"/>
              <a:buChar char="Ø"/>
            </a:pPr>
            <a:r>
              <a:rPr lang="es-AR" sz="1900" b="1" dirty="0">
                <a:solidFill>
                  <a:srgbClr val="FF0000"/>
                </a:solidFill>
              </a:rPr>
              <a:t>	</a:t>
            </a:r>
            <a:r>
              <a:rPr lang="es-AR" sz="1900" b="1" i="1" dirty="0" err="1">
                <a:solidFill>
                  <a:srgbClr val="FF0000"/>
                </a:solidFill>
              </a:rPr>
              <a:t>by</a:t>
            </a:r>
            <a:r>
              <a:rPr lang="es-AR" sz="1900" b="1" dirty="0">
                <a:solidFill>
                  <a:srgbClr val="FF0000"/>
                </a:solidFill>
              </a:rPr>
              <a:t> en la primera línea introduce el complemento agente, en este caso quién publicó el informe.</a:t>
            </a:r>
          </a:p>
          <a:p>
            <a:pPr>
              <a:buFont typeface="Wingdings" panose="05000000000000000000" pitchFamily="2" charset="2"/>
              <a:buChar char="Ø"/>
            </a:pPr>
            <a:r>
              <a:rPr lang="es-AR" sz="1900" b="1" dirty="0">
                <a:solidFill>
                  <a:srgbClr val="FF0000"/>
                </a:solidFill>
              </a:rPr>
              <a:t>	</a:t>
            </a:r>
            <a:r>
              <a:rPr lang="es-AR" sz="1900" b="1" i="1" dirty="0" err="1">
                <a:solidFill>
                  <a:srgbClr val="FF0000"/>
                </a:solidFill>
              </a:rPr>
              <a:t>by</a:t>
            </a:r>
            <a:r>
              <a:rPr lang="es-AR" sz="1900" b="1" i="1" dirty="0">
                <a:solidFill>
                  <a:srgbClr val="FF0000"/>
                </a:solidFill>
              </a:rPr>
              <a:t> </a:t>
            </a:r>
            <a:r>
              <a:rPr lang="es-AR" sz="1900" b="1" dirty="0">
                <a:solidFill>
                  <a:srgbClr val="FF0000"/>
                </a:solidFill>
              </a:rPr>
              <a:t>en la última línea es una preposición de tiempo y va seguida de una indicación de tiempo. Se traduce para (la fecha o el momento indicado allí)</a:t>
            </a:r>
            <a:endParaRPr lang="en-US" sz="1900" b="1" i="1" dirty="0">
              <a:solidFill>
                <a:srgbClr val="0070C0"/>
              </a:solidFill>
            </a:endParaRPr>
          </a:p>
          <a:p>
            <a:pPr>
              <a:buNone/>
            </a:pPr>
            <a:endParaRPr lang="en-US" b="1" dirty="0"/>
          </a:p>
        </p:txBody>
      </p:sp>
    </p:spTree>
    <p:extLst>
      <p:ext uri="{BB962C8B-B14F-4D97-AF65-F5344CB8AC3E}">
        <p14:creationId xmlns:p14="http://schemas.microsoft.com/office/powerpoint/2010/main" val="121492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620688"/>
            <a:ext cx="8229600" cy="5760640"/>
          </a:xfrm>
        </p:spPr>
        <p:txBody>
          <a:bodyPr>
            <a:normAutofit fontScale="70000" lnSpcReduction="20000"/>
          </a:bodyPr>
          <a:lstStyle/>
          <a:p>
            <a:pPr>
              <a:buNone/>
            </a:pPr>
            <a:r>
              <a:rPr lang="en-US" b="1" dirty="0">
                <a:solidFill>
                  <a:srgbClr val="C00000"/>
                </a:solidFill>
              </a:rPr>
              <a:t>	</a:t>
            </a:r>
            <a:r>
              <a:rPr lang="en-US" b="1" u="sng" dirty="0">
                <a:solidFill>
                  <a:srgbClr val="C00000"/>
                </a:solidFill>
              </a:rPr>
              <a:t>Because</a:t>
            </a:r>
            <a:r>
              <a:rPr lang="en-US" b="1" dirty="0"/>
              <a:t> oil, gas, and coal </a:t>
            </a:r>
            <a:r>
              <a:rPr lang="en-US" b="1" u="sng" dirty="0"/>
              <a:t>will continue  to be</a:t>
            </a:r>
            <a:r>
              <a:rPr lang="en-US" b="1" dirty="0"/>
              <a:t> the</a:t>
            </a:r>
          </a:p>
          <a:p>
            <a:pPr>
              <a:buNone/>
            </a:pPr>
            <a:r>
              <a:rPr lang="en-US" b="1" dirty="0"/>
              <a:t>	primary energy sources during this time, the energy industry </a:t>
            </a:r>
            <a:r>
              <a:rPr lang="en-US" b="1" u="sng" dirty="0"/>
              <a:t>will have to continue increasing </a:t>
            </a:r>
            <a:r>
              <a:rPr lang="en-US" b="1" dirty="0"/>
              <a:t>the supply of these fuels </a:t>
            </a:r>
            <a:r>
              <a:rPr lang="en-US" b="1" dirty="0">
                <a:solidFill>
                  <a:srgbClr val="FF3399"/>
                </a:solidFill>
                <a:effectLst>
                  <a:outerShdw blurRad="38100" dist="38100" dir="2700000" algn="tl">
                    <a:srgbClr val="000000">
                      <a:alpha val="43137"/>
                    </a:srgbClr>
                  </a:outerShdw>
                </a:effectLst>
              </a:rPr>
              <a:t>to meet </a:t>
            </a:r>
            <a:r>
              <a:rPr lang="en-US" b="1" dirty="0"/>
              <a:t>this increasing </a:t>
            </a:r>
            <a:r>
              <a:rPr lang="en-US" b="1" dirty="0">
                <a:solidFill>
                  <a:srgbClr val="FF3399"/>
                </a:solidFill>
                <a:effectLst>
                  <a:outerShdw blurRad="38100" dist="38100" dir="2700000" algn="tl">
                    <a:srgbClr val="000000">
                      <a:alpha val="43137"/>
                    </a:srgbClr>
                  </a:outerShdw>
                </a:effectLst>
              </a:rPr>
              <a:t>demand</a:t>
            </a:r>
            <a:r>
              <a:rPr lang="en-US" b="1" dirty="0"/>
              <a:t>. </a:t>
            </a:r>
          </a:p>
          <a:p>
            <a:pPr>
              <a:buNone/>
            </a:pPr>
            <a:r>
              <a:rPr lang="es-AR" sz="1900" b="1" dirty="0">
                <a:solidFill>
                  <a:srgbClr val="0070C0"/>
                </a:solidFill>
              </a:rPr>
              <a:t>	Porque el petróleo, el gas y el carbón continuarán siendo las fuentes de energía primaria durante este período, la industria energética/de la energía tendrá que continuar aumentando la oferta de estos combustibles para satisfacer esta creciente demanda. </a:t>
            </a:r>
          </a:p>
          <a:p>
            <a:pPr>
              <a:buNone/>
            </a:pPr>
            <a:endParaRPr lang="es-AR" sz="1900" b="1" dirty="0">
              <a:solidFill>
                <a:srgbClr val="0070C0"/>
              </a:solidFill>
            </a:endParaRPr>
          </a:p>
          <a:p>
            <a:pPr>
              <a:lnSpc>
                <a:spcPts val="2160"/>
              </a:lnSpc>
              <a:buFont typeface="Wingdings" panose="05000000000000000000" pitchFamily="2" charset="2"/>
              <a:buChar char="Ø"/>
            </a:pPr>
            <a:r>
              <a:rPr lang="es-AR" sz="1900" i="1" dirty="0">
                <a:solidFill>
                  <a:srgbClr val="FF0000"/>
                </a:solidFill>
                <a:effectLst>
                  <a:outerShdw blurRad="38100" dist="38100" dir="2700000" algn="tl">
                    <a:srgbClr val="000000">
                      <a:alpha val="43137"/>
                    </a:srgbClr>
                  </a:outerShdw>
                </a:effectLst>
              </a:rPr>
              <a:t>Will </a:t>
            </a:r>
            <a:r>
              <a:rPr lang="es-AR" sz="1900" i="1" dirty="0" err="1">
                <a:solidFill>
                  <a:srgbClr val="FF0000"/>
                </a:solidFill>
                <a:effectLst>
                  <a:outerShdw blurRad="38100" dist="38100" dir="2700000" algn="tl">
                    <a:srgbClr val="000000">
                      <a:alpha val="43137"/>
                    </a:srgbClr>
                  </a:outerShdw>
                </a:effectLst>
              </a:rPr>
              <a:t>continue</a:t>
            </a:r>
            <a:r>
              <a:rPr lang="es-AR" sz="1900" i="1" dirty="0">
                <a:solidFill>
                  <a:srgbClr val="FF0000"/>
                </a:solidFill>
                <a:effectLst>
                  <a:outerShdw blurRad="38100" dist="38100" dir="2700000" algn="tl">
                    <a:srgbClr val="000000">
                      <a:alpha val="43137"/>
                    </a:srgbClr>
                  </a:outerShdw>
                </a:effectLst>
              </a:rPr>
              <a:t> </a:t>
            </a:r>
            <a:r>
              <a:rPr lang="es-AR" sz="1900" i="1" dirty="0" err="1">
                <a:solidFill>
                  <a:srgbClr val="FF0000"/>
                </a:solidFill>
                <a:effectLst>
                  <a:outerShdw blurRad="38100" dist="38100" dir="2700000" algn="tl">
                    <a:srgbClr val="000000">
                      <a:alpha val="43137"/>
                    </a:srgbClr>
                  </a:outerShdw>
                </a:effectLst>
              </a:rPr>
              <a:t>to</a:t>
            </a:r>
            <a:r>
              <a:rPr lang="es-AR" sz="1900" i="1" dirty="0">
                <a:solidFill>
                  <a:srgbClr val="FF0000"/>
                </a:solidFill>
                <a:effectLst>
                  <a:outerShdw blurRad="38100" dist="38100" dir="2700000" algn="tl">
                    <a:srgbClr val="000000">
                      <a:alpha val="43137"/>
                    </a:srgbClr>
                  </a:outerShdw>
                </a:effectLst>
              </a:rPr>
              <a:t> be </a:t>
            </a:r>
            <a:r>
              <a:rPr lang="es-AR" sz="1900" dirty="0">
                <a:solidFill>
                  <a:srgbClr val="FF0000"/>
                </a:solidFill>
              </a:rPr>
              <a:t>es una cadena verbal o frase verbal expandida donde el verbo principal es </a:t>
            </a:r>
            <a:r>
              <a:rPr lang="es-AR" sz="1900" i="1" dirty="0">
                <a:solidFill>
                  <a:srgbClr val="FF0000"/>
                </a:solidFill>
              </a:rPr>
              <a:t>be</a:t>
            </a:r>
            <a:r>
              <a:rPr lang="es-AR" sz="1900" dirty="0">
                <a:solidFill>
                  <a:srgbClr val="FF0000"/>
                </a:solidFill>
              </a:rPr>
              <a:t>, pero está siendo modificado por </a:t>
            </a:r>
            <a:r>
              <a:rPr lang="es-AR" sz="1900" i="1" dirty="0" err="1">
                <a:solidFill>
                  <a:srgbClr val="FF0000"/>
                </a:solidFill>
              </a:rPr>
              <a:t>continue</a:t>
            </a:r>
            <a:r>
              <a:rPr lang="es-AR" sz="1900" dirty="0">
                <a:solidFill>
                  <a:srgbClr val="FF0000"/>
                </a:solidFill>
              </a:rPr>
              <a:t> que le agrega un sentido de extensión de  la acción y que es el que está conjugado, en este caso en futuro. En estos casos la traducción del verbo en infinitivo, dependerá de cómo se traduce el primer verbo en español, aquí después de continuar nosotros usamos la forma -ando -</a:t>
            </a:r>
            <a:r>
              <a:rPr lang="es-AR" sz="1900" dirty="0" err="1">
                <a:solidFill>
                  <a:srgbClr val="FF0000"/>
                </a:solidFill>
              </a:rPr>
              <a:t>endo</a:t>
            </a:r>
            <a:r>
              <a:rPr lang="es-AR" sz="1900" dirty="0">
                <a:solidFill>
                  <a:srgbClr val="FF0000"/>
                </a:solidFill>
              </a:rPr>
              <a:t>, por eso la traducción será </a:t>
            </a:r>
            <a:r>
              <a:rPr lang="es-AR" sz="1900" i="1" dirty="0">
                <a:solidFill>
                  <a:srgbClr val="FF0000"/>
                </a:solidFill>
              </a:rPr>
              <a:t>continuará siendo</a:t>
            </a:r>
            <a:r>
              <a:rPr lang="es-AR" sz="1900" dirty="0">
                <a:solidFill>
                  <a:srgbClr val="FF0000"/>
                </a:solidFill>
              </a:rPr>
              <a:t>. Pero si la frase fuera: </a:t>
            </a:r>
            <a:r>
              <a:rPr lang="es-AR" sz="1900" i="1" dirty="0" err="1">
                <a:solidFill>
                  <a:srgbClr val="FF0000"/>
                </a:solidFill>
              </a:rPr>
              <a:t>will</a:t>
            </a:r>
            <a:r>
              <a:rPr lang="es-AR" sz="1900" i="1" dirty="0">
                <a:solidFill>
                  <a:srgbClr val="FF0000"/>
                </a:solidFill>
              </a:rPr>
              <a:t> </a:t>
            </a:r>
            <a:r>
              <a:rPr lang="es-AR" sz="1900" i="1" dirty="0" err="1">
                <a:solidFill>
                  <a:srgbClr val="FF0000"/>
                </a:solidFill>
              </a:rPr>
              <a:t>start</a:t>
            </a:r>
            <a:r>
              <a:rPr lang="es-AR" sz="1900" i="1" dirty="0">
                <a:solidFill>
                  <a:srgbClr val="FF0000"/>
                </a:solidFill>
              </a:rPr>
              <a:t> </a:t>
            </a:r>
            <a:r>
              <a:rPr lang="es-AR" sz="1900" i="1" dirty="0" err="1">
                <a:solidFill>
                  <a:srgbClr val="FF0000"/>
                </a:solidFill>
              </a:rPr>
              <a:t>to</a:t>
            </a:r>
            <a:r>
              <a:rPr lang="es-AR" sz="1900" i="1" dirty="0">
                <a:solidFill>
                  <a:srgbClr val="FF0000"/>
                </a:solidFill>
              </a:rPr>
              <a:t> be</a:t>
            </a:r>
            <a:r>
              <a:rPr lang="es-AR" sz="1900" dirty="0">
                <a:solidFill>
                  <a:srgbClr val="FF0000"/>
                </a:solidFill>
              </a:rPr>
              <a:t>, la traducción será </a:t>
            </a:r>
            <a:r>
              <a:rPr lang="es-AR" sz="1900" i="1" dirty="0">
                <a:solidFill>
                  <a:srgbClr val="FF0000"/>
                </a:solidFill>
              </a:rPr>
              <a:t>comenzará a ser</a:t>
            </a:r>
            <a:r>
              <a:rPr lang="es-AR" sz="1900" dirty="0">
                <a:solidFill>
                  <a:srgbClr val="FF0000"/>
                </a:solidFill>
              </a:rPr>
              <a:t>, y si fuera </a:t>
            </a:r>
            <a:r>
              <a:rPr lang="es-AR" sz="1900" i="1" dirty="0" err="1">
                <a:solidFill>
                  <a:srgbClr val="FF0000"/>
                </a:solidFill>
              </a:rPr>
              <a:t>will</a:t>
            </a:r>
            <a:r>
              <a:rPr lang="es-AR" sz="1900" i="1" dirty="0">
                <a:solidFill>
                  <a:srgbClr val="FF0000"/>
                </a:solidFill>
              </a:rPr>
              <a:t> stop </a:t>
            </a:r>
            <a:r>
              <a:rPr lang="es-AR" sz="1900" i="1" dirty="0" err="1">
                <a:solidFill>
                  <a:srgbClr val="FF0000"/>
                </a:solidFill>
              </a:rPr>
              <a:t>to</a:t>
            </a:r>
            <a:r>
              <a:rPr lang="es-AR" sz="1900" i="1" dirty="0">
                <a:solidFill>
                  <a:srgbClr val="FF0000"/>
                </a:solidFill>
              </a:rPr>
              <a:t> be</a:t>
            </a:r>
            <a:r>
              <a:rPr lang="es-AR" sz="1900" dirty="0">
                <a:solidFill>
                  <a:srgbClr val="FF0000"/>
                </a:solidFill>
              </a:rPr>
              <a:t>, diríamos </a:t>
            </a:r>
            <a:r>
              <a:rPr lang="es-AR" sz="1900" i="1" dirty="0">
                <a:solidFill>
                  <a:srgbClr val="FF0000"/>
                </a:solidFill>
              </a:rPr>
              <a:t>dejará de ser</a:t>
            </a:r>
            <a:r>
              <a:rPr lang="es-AR" sz="1900" dirty="0">
                <a:solidFill>
                  <a:srgbClr val="FF0000"/>
                </a:solidFill>
              </a:rPr>
              <a:t>. Lo dicho funciona igual ya sea cuando el segundo verbo está en infinitivo o cuando tiene –ing. (Ver uso de </a:t>
            </a:r>
            <a:r>
              <a:rPr lang="es-AR" sz="1900" dirty="0" err="1">
                <a:solidFill>
                  <a:srgbClr val="FF0000"/>
                </a:solidFill>
              </a:rPr>
              <a:t>ing</a:t>
            </a:r>
            <a:r>
              <a:rPr lang="es-AR" sz="1900" dirty="0">
                <a:solidFill>
                  <a:srgbClr val="FF0000"/>
                </a:solidFill>
              </a:rPr>
              <a:t> con verbos en el cuadernillo de clases, página 23, y  el uso de infinitivo con </a:t>
            </a:r>
            <a:r>
              <a:rPr lang="es-AR" sz="1900" dirty="0" err="1">
                <a:solidFill>
                  <a:srgbClr val="FF0000"/>
                </a:solidFill>
              </a:rPr>
              <a:t>to</a:t>
            </a:r>
            <a:r>
              <a:rPr lang="es-AR" sz="1900" dirty="0">
                <a:solidFill>
                  <a:srgbClr val="FF0000"/>
                </a:solidFill>
              </a:rPr>
              <a:t> en la página 27)</a:t>
            </a:r>
          </a:p>
          <a:p>
            <a:pPr>
              <a:lnSpc>
                <a:spcPts val="2160"/>
              </a:lnSpc>
              <a:buFont typeface="Wingdings" panose="05000000000000000000" pitchFamily="2" charset="2"/>
              <a:buChar char="Ø"/>
            </a:pPr>
            <a:r>
              <a:rPr lang="es-AR" sz="1900" i="1" dirty="0" err="1">
                <a:solidFill>
                  <a:srgbClr val="FF0000"/>
                </a:solidFill>
                <a:effectLst>
                  <a:outerShdw blurRad="38100" dist="38100" dir="2700000" algn="tl">
                    <a:srgbClr val="000000">
                      <a:alpha val="43137"/>
                    </a:srgbClr>
                  </a:outerShdw>
                </a:effectLst>
              </a:rPr>
              <a:t>Increasing</a:t>
            </a:r>
            <a:r>
              <a:rPr lang="es-AR" sz="1900" i="1" dirty="0">
                <a:solidFill>
                  <a:srgbClr val="FF0000"/>
                </a:solidFill>
              </a:rPr>
              <a:t> </a:t>
            </a:r>
            <a:r>
              <a:rPr lang="es-AR" sz="1900" dirty="0">
                <a:solidFill>
                  <a:srgbClr val="FF0000"/>
                </a:solidFill>
              </a:rPr>
              <a:t>está usado como verbo y en la última línea como adjetivo con –</a:t>
            </a:r>
            <a:r>
              <a:rPr lang="es-AR" sz="1900" dirty="0" err="1">
                <a:solidFill>
                  <a:srgbClr val="FF0000"/>
                </a:solidFill>
              </a:rPr>
              <a:t>ing</a:t>
            </a:r>
            <a:r>
              <a:rPr lang="es-AR" sz="1900" dirty="0">
                <a:solidFill>
                  <a:srgbClr val="FF0000"/>
                </a:solidFill>
              </a:rPr>
              <a:t> como modificador de la palabra </a:t>
            </a:r>
            <a:r>
              <a:rPr lang="es-AR" sz="1900" i="1" dirty="0" err="1">
                <a:solidFill>
                  <a:srgbClr val="FF0000"/>
                </a:solidFill>
              </a:rPr>
              <a:t>demand</a:t>
            </a:r>
            <a:r>
              <a:rPr lang="es-AR" sz="1900" i="1" dirty="0">
                <a:solidFill>
                  <a:srgbClr val="FF0000"/>
                </a:solidFill>
              </a:rPr>
              <a:t> (demanda creciente)</a:t>
            </a:r>
          </a:p>
          <a:p>
            <a:pPr>
              <a:lnSpc>
                <a:spcPts val="2160"/>
              </a:lnSpc>
              <a:buFont typeface="Wingdings" panose="05000000000000000000" pitchFamily="2" charset="2"/>
              <a:buChar char="Ø"/>
            </a:pPr>
            <a:r>
              <a:rPr lang="es-AR" sz="1900" i="1" dirty="0" err="1">
                <a:solidFill>
                  <a:srgbClr val="FF0000"/>
                </a:solidFill>
                <a:effectLst>
                  <a:outerShdw blurRad="38100" dist="38100" dir="2700000" algn="tl">
                    <a:srgbClr val="000000">
                      <a:alpha val="43137"/>
                    </a:srgbClr>
                  </a:outerShdw>
                </a:effectLst>
              </a:rPr>
              <a:t>To</a:t>
            </a:r>
            <a:r>
              <a:rPr lang="es-AR" sz="1900" i="1" dirty="0">
                <a:solidFill>
                  <a:srgbClr val="FF0000"/>
                </a:solidFill>
                <a:effectLst>
                  <a:outerShdw blurRad="38100" dist="38100" dir="2700000" algn="tl">
                    <a:srgbClr val="000000">
                      <a:alpha val="43137"/>
                    </a:srgbClr>
                  </a:outerShdw>
                </a:effectLst>
              </a:rPr>
              <a:t> </a:t>
            </a:r>
            <a:r>
              <a:rPr lang="es-AR" sz="1900" i="1" dirty="0" err="1">
                <a:solidFill>
                  <a:srgbClr val="FF0000"/>
                </a:solidFill>
                <a:effectLst>
                  <a:outerShdw blurRad="38100" dist="38100" dir="2700000" algn="tl">
                    <a:srgbClr val="000000">
                      <a:alpha val="43137"/>
                    </a:srgbClr>
                  </a:outerShdw>
                </a:effectLst>
              </a:rPr>
              <a:t>meet</a:t>
            </a:r>
            <a:r>
              <a:rPr lang="es-AR" sz="1900" i="1" dirty="0">
                <a:solidFill>
                  <a:srgbClr val="FF0000"/>
                </a:solidFill>
                <a:effectLst>
                  <a:outerShdw blurRad="38100" dist="38100" dir="2700000" algn="tl">
                    <a:srgbClr val="000000">
                      <a:alpha val="43137"/>
                    </a:srgbClr>
                  </a:outerShdw>
                </a:effectLst>
              </a:rPr>
              <a:t> </a:t>
            </a:r>
            <a:r>
              <a:rPr lang="es-AR" sz="1900" i="1" dirty="0">
                <a:solidFill>
                  <a:srgbClr val="FF0000"/>
                </a:solidFill>
              </a:rPr>
              <a:t>… a </a:t>
            </a:r>
            <a:r>
              <a:rPr lang="es-AR" sz="1900" i="1" dirty="0" err="1">
                <a:solidFill>
                  <a:srgbClr val="FF0000"/>
                </a:solidFill>
              </a:rPr>
              <a:t>demand</a:t>
            </a:r>
            <a:r>
              <a:rPr lang="es-AR" sz="1900" i="1" dirty="0">
                <a:solidFill>
                  <a:srgbClr val="FF0000"/>
                </a:solidFill>
              </a:rPr>
              <a:t>: satisfacer una demanda</a:t>
            </a:r>
          </a:p>
        </p:txBody>
      </p:sp>
    </p:spTree>
    <p:extLst>
      <p:ext uri="{BB962C8B-B14F-4D97-AF65-F5344CB8AC3E}">
        <p14:creationId xmlns:p14="http://schemas.microsoft.com/office/powerpoint/2010/main" val="3922124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5719"/>
          </a:xfrm>
        </p:spPr>
        <p:txBody>
          <a:bodyPr>
            <a:normAutofit fontScale="90000"/>
          </a:bodyPr>
          <a:lstStyle/>
          <a:p>
            <a:endParaRPr lang="es-AR" dirty="0"/>
          </a:p>
        </p:txBody>
      </p:sp>
      <p:sp>
        <p:nvSpPr>
          <p:cNvPr id="3" name="Marcador de contenido 2"/>
          <p:cNvSpPr>
            <a:spLocks noGrp="1"/>
          </p:cNvSpPr>
          <p:nvPr>
            <p:ph idx="1"/>
          </p:nvPr>
        </p:nvSpPr>
        <p:spPr>
          <a:xfrm>
            <a:off x="609600" y="423081"/>
            <a:ext cx="10972800" cy="5703083"/>
          </a:xfrm>
        </p:spPr>
        <p:txBody>
          <a:bodyPr/>
          <a:lstStyle/>
          <a:p>
            <a:pPr marL="0" indent="0">
              <a:buNone/>
            </a:pPr>
            <a:r>
              <a:rPr lang="es-ES" dirty="0" smtClean="0">
                <a:solidFill>
                  <a:srgbClr val="FF0000"/>
                </a:solidFill>
                <a:latin typeface="Arial Black" panose="020B0A04020102020204" pitchFamily="34" charset="0"/>
              </a:rPr>
              <a:t>MEET:</a:t>
            </a:r>
          </a:p>
          <a:p>
            <a:pPr marL="0" indent="0">
              <a:buNone/>
            </a:pPr>
            <a:r>
              <a:rPr lang="es-ES" dirty="0" err="1" smtClean="0">
                <a:solidFill>
                  <a:srgbClr val="FF0000"/>
                </a:solidFill>
              </a:rPr>
              <a:t>Meet</a:t>
            </a:r>
            <a:r>
              <a:rPr lang="es-ES" dirty="0" smtClean="0">
                <a:solidFill>
                  <a:srgbClr val="FF0000"/>
                </a:solidFill>
              </a:rPr>
              <a:t> a problema/</a:t>
            </a:r>
            <a:r>
              <a:rPr lang="es-ES" dirty="0" err="1" smtClean="0">
                <a:solidFill>
                  <a:srgbClr val="FF0000"/>
                </a:solidFill>
              </a:rPr>
              <a:t>situation</a:t>
            </a:r>
            <a:r>
              <a:rPr lang="es-ES" dirty="0" smtClean="0">
                <a:solidFill>
                  <a:srgbClr val="FF0000"/>
                </a:solidFill>
              </a:rPr>
              <a:t>:</a:t>
            </a:r>
            <a:r>
              <a:rPr lang="es-ES" dirty="0" smtClean="0"/>
              <a:t> resolver un problema o situación.</a:t>
            </a:r>
          </a:p>
          <a:p>
            <a:pPr marL="0" indent="0">
              <a:buNone/>
            </a:pPr>
            <a:r>
              <a:rPr lang="es-ES" dirty="0" err="1" smtClean="0">
                <a:solidFill>
                  <a:srgbClr val="FF0000"/>
                </a:solidFill>
              </a:rPr>
              <a:t>Meet</a:t>
            </a:r>
            <a:r>
              <a:rPr lang="es-ES" dirty="0" smtClean="0">
                <a:solidFill>
                  <a:srgbClr val="FF0000"/>
                </a:solidFill>
              </a:rPr>
              <a:t> a </a:t>
            </a:r>
            <a:r>
              <a:rPr lang="es-ES" dirty="0" err="1" smtClean="0">
                <a:solidFill>
                  <a:srgbClr val="FF0000"/>
                </a:solidFill>
              </a:rPr>
              <a:t>need</a:t>
            </a:r>
            <a:r>
              <a:rPr lang="es-ES" dirty="0" smtClean="0">
                <a:solidFill>
                  <a:srgbClr val="FF0000"/>
                </a:solidFill>
              </a:rPr>
              <a:t>, </a:t>
            </a:r>
            <a:r>
              <a:rPr lang="es-ES" dirty="0" err="1" smtClean="0">
                <a:solidFill>
                  <a:srgbClr val="FF0000"/>
                </a:solidFill>
              </a:rPr>
              <a:t>demand</a:t>
            </a:r>
            <a:r>
              <a:rPr lang="es-ES" dirty="0" smtClean="0">
                <a:solidFill>
                  <a:srgbClr val="FF0000"/>
                </a:solidFill>
              </a:rPr>
              <a:t>: </a:t>
            </a:r>
            <a:r>
              <a:rPr lang="es-ES" dirty="0" smtClean="0"/>
              <a:t>satisfacer una necesidad o demanda.</a:t>
            </a:r>
          </a:p>
          <a:p>
            <a:pPr marL="0" indent="0">
              <a:buNone/>
            </a:pPr>
            <a:r>
              <a:rPr lang="es-ES" dirty="0" err="1" smtClean="0">
                <a:solidFill>
                  <a:srgbClr val="FF0000"/>
                </a:solidFill>
              </a:rPr>
              <a:t>Meet</a:t>
            </a:r>
            <a:r>
              <a:rPr lang="es-ES" dirty="0" smtClean="0">
                <a:solidFill>
                  <a:srgbClr val="FF0000"/>
                </a:solidFill>
              </a:rPr>
              <a:t> a </a:t>
            </a:r>
            <a:r>
              <a:rPr lang="es-ES" dirty="0" err="1" smtClean="0">
                <a:solidFill>
                  <a:srgbClr val="FF0000"/>
                </a:solidFill>
              </a:rPr>
              <a:t>requirement</a:t>
            </a:r>
            <a:r>
              <a:rPr lang="es-ES" dirty="0" smtClean="0">
                <a:solidFill>
                  <a:srgbClr val="FF0000"/>
                </a:solidFill>
              </a:rPr>
              <a:t>, </a:t>
            </a:r>
            <a:r>
              <a:rPr lang="es-ES" dirty="0" err="1" smtClean="0">
                <a:solidFill>
                  <a:srgbClr val="FF0000"/>
                </a:solidFill>
              </a:rPr>
              <a:t>condition</a:t>
            </a:r>
            <a:r>
              <a:rPr lang="es-ES" dirty="0" smtClean="0"/>
              <a:t>: cumplir con un requisito, condición.</a:t>
            </a:r>
          </a:p>
          <a:p>
            <a:pPr marL="0" indent="0">
              <a:buNone/>
            </a:pPr>
            <a:r>
              <a:rPr lang="es-ES" dirty="0" err="1" smtClean="0">
                <a:solidFill>
                  <a:srgbClr val="FF0000"/>
                </a:solidFill>
              </a:rPr>
              <a:t>Meet</a:t>
            </a:r>
            <a:r>
              <a:rPr lang="es-ES" dirty="0" smtClean="0">
                <a:solidFill>
                  <a:srgbClr val="FF0000"/>
                </a:solidFill>
              </a:rPr>
              <a:t> a </a:t>
            </a:r>
            <a:r>
              <a:rPr lang="es-ES" dirty="0" err="1" smtClean="0">
                <a:solidFill>
                  <a:srgbClr val="FF0000"/>
                </a:solidFill>
              </a:rPr>
              <a:t>deadline</a:t>
            </a:r>
            <a:r>
              <a:rPr lang="es-ES" dirty="0" smtClean="0">
                <a:solidFill>
                  <a:srgbClr val="FF0000"/>
                </a:solidFill>
              </a:rPr>
              <a:t>:</a:t>
            </a:r>
            <a:r>
              <a:rPr lang="es-ES" dirty="0" smtClean="0"/>
              <a:t> cumplir con un plazo</a:t>
            </a:r>
          </a:p>
          <a:p>
            <a:pPr marL="0" indent="0">
              <a:buNone/>
            </a:pPr>
            <a:r>
              <a:rPr lang="es-ES" dirty="0" err="1" smtClean="0">
                <a:solidFill>
                  <a:srgbClr val="FF0000"/>
                </a:solidFill>
              </a:rPr>
              <a:t>Meet</a:t>
            </a:r>
            <a:r>
              <a:rPr lang="es-ES" dirty="0" smtClean="0">
                <a:solidFill>
                  <a:srgbClr val="FF0000"/>
                </a:solidFill>
              </a:rPr>
              <a:t> a </a:t>
            </a:r>
            <a:r>
              <a:rPr lang="es-ES" dirty="0" err="1" smtClean="0">
                <a:solidFill>
                  <a:srgbClr val="FF0000"/>
                </a:solidFill>
              </a:rPr>
              <a:t>goal</a:t>
            </a:r>
            <a:r>
              <a:rPr lang="es-ES" dirty="0" smtClean="0">
                <a:solidFill>
                  <a:srgbClr val="FF0000"/>
                </a:solidFill>
              </a:rPr>
              <a:t>, target: </a:t>
            </a:r>
            <a:r>
              <a:rPr lang="es-ES" dirty="0" smtClean="0"/>
              <a:t>alcanzar, lograr un objetivo, meta</a:t>
            </a:r>
          </a:p>
          <a:p>
            <a:pPr marL="0" indent="0">
              <a:buNone/>
            </a:pPr>
            <a:r>
              <a:rPr lang="es-ES" dirty="0" err="1" smtClean="0">
                <a:solidFill>
                  <a:srgbClr val="FF0000"/>
                </a:solidFill>
              </a:rPr>
              <a:t>Meet</a:t>
            </a:r>
            <a:r>
              <a:rPr lang="es-ES" dirty="0" smtClean="0">
                <a:solidFill>
                  <a:srgbClr val="FF0000"/>
                </a:solidFill>
              </a:rPr>
              <a:t> a </a:t>
            </a:r>
            <a:r>
              <a:rPr lang="es-ES" dirty="0" err="1" smtClean="0">
                <a:solidFill>
                  <a:srgbClr val="FF0000"/>
                </a:solidFill>
              </a:rPr>
              <a:t>deadline</a:t>
            </a:r>
            <a:r>
              <a:rPr lang="es-ES" dirty="0">
                <a:solidFill>
                  <a:srgbClr val="FF0000"/>
                </a:solidFill>
              </a:rPr>
              <a:t>:</a:t>
            </a:r>
            <a:r>
              <a:rPr lang="es-ES" dirty="0" smtClean="0"/>
              <a:t> </a:t>
            </a:r>
            <a:r>
              <a:rPr lang="es-ES" dirty="0"/>
              <a:t>c</a:t>
            </a:r>
            <a:r>
              <a:rPr lang="es-ES" dirty="0" smtClean="0"/>
              <a:t>umplir un plazo</a:t>
            </a:r>
            <a:endParaRPr lang="es-AR" dirty="0"/>
          </a:p>
        </p:txBody>
      </p:sp>
    </p:spTree>
    <p:extLst>
      <p:ext uri="{BB962C8B-B14F-4D97-AF65-F5344CB8AC3E}">
        <p14:creationId xmlns:p14="http://schemas.microsoft.com/office/powerpoint/2010/main" val="2628331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476673"/>
            <a:ext cx="8229600" cy="5649491"/>
          </a:xfrm>
        </p:spPr>
        <p:txBody>
          <a:bodyPr>
            <a:normAutofit/>
          </a:bodyPr>
          <a:lstStyle/>
          <a:p>
            <a:pPr>
              <a:buNone/>
            </a:pPr>
            <a:r>
              <a:rPr lang="en-US" b="1" dirty="0">
                <a:solidFill>
                  <a:srgbClr val="7030A0"/>
                </a:solidFill>
                <a:effectLst>
                  <a:outerShdw blurRad="38100" dist="38100" dir="2700000" algn="tl">
                    <a:srgbClr val="000000">
                      <a:alpha val="43137"/>
                    </a:srgbClr>
                  </a:outerShdw>
                </a:effectLst>
              </a:rPr>
              <a:t>	Achiev</a:t>
            </a:r>
            <a:r>
              <a:rPr lang="en-US" b="1" u="sng" dirty="0">
                <a:solidFill>
                  <a:srgbClr val="7030A0"/>
                </a:solidFill>
                <a:effectLst>
                  <a:outerShdw blurRad="38100" dist="38100" dir="2700000" algn="tl">
                    <a:srgbClr val="000000">
                      <a:alpha val="43137"/>
                    </a:srgbClr>
                  </a:outerShdw>
                </a:effectLst>
              </a:rPr>
              <a:t>ing</a:t>
            </a:r>
            <a:r>
              <a:rPr lang="en-US" b="1" dirty="0"/>
              <a:t> this goal </a:t>
            </a:r>
            <a:r>
              <a:rPr lang="en-US" b="1" u="sng" dirty="0"/>
              <a:t>will require </a:t>
            </a:r>
            <a:r>
              <a:rPr lang="en-US" b="1" dirty="0"/>
              <a:t>the exploitation of </a:t>
            </a:r>
            <a:r>
              <a:rPr lang="en-US" b="1" dirty="0">
                <a:solidFill>
                  <a:schemeClr val="tx1">
                    <a:lumMod val="65000"/>
                    <a:lumOff val="35000"/>
                  </a:schemeClr>
                </a:solidFill>
                <a:effectLst>
                  <a:outerShdw blurRad="38100" dist="38100" dir="2700000" algn="tl">
                    <a:srgbClr val="000000">
                      <a:alpha val="43137"/>
                    </a:srgbClr>
                  </a:outerShdw>
                </a:effectLst>
              </a:rPr>
              <a:t>both</a:t>
            </a:r>
            <a:r>
              <a:rPr lang="en-US" b="1" dirty="0"/>
              <a:t> conventional </a:t>
            </a:r>
            <a:r>
              <a:rPr lang="en-US" b="1" dirty="0">
                <a:solidFill>
                  <a:schemeClr val="tx1">
                    <a:lumMod val="65000"/>
                    <a:lumOff val="35000"/>
                  </a:schemeClr>
                </a:solidFill>
                <a:effectLst>
                  <a:outerShdw blurRad="38100" dist="38100" dir="2700000" algn="tl">
                    <a:srgbClr val="000000">
                      <a:alpha val="43137"/>
                    </a:srgbClr>
                  </a:outerShdw>
                </a:effectLst>
              </a:rPr>
              <a:t>and </a:t>
            </a:r>
            <a:r>
              <a:rPr lang="en-US" b="1" dirty="0"/>
              <a:t>unconventional reservoirs of oil and gas in an environmentally acceptable manner. </a:t>
            </a:r>
            <a:endParaRPr lang="es-AR" b="1" dirty="0"/>
          </a:p>
          <a:p>
            <a:pPr marL="0" indent="0">
              <a:buNone/>
            </a:pPr>
            <a:r>
              <a:rPr lang="es-AR" sz="1900" b="1" dirty="0">
                <a:solidFill>
                  <a:srgbClr val="0070C0"/>
                </a:solidFill>
              </a:rPr>
              <a:t>Alcanzar este objetivo requerirá la explotación de reservorios tanto convencionales como no convencionales de petróleo y gas de una manera ambientalmente aceptable.</a:t>
            </a:r>
          </a:p>
          <a:p>
            <a:pPr marL="0" indent="0">
              <a:buNone/>
            </a:pPr>
            <a:endParaRPr lang="es-AR" sz="1900" b="1" dirty="0">
              <a:solidFill>
                <a:srgbClr val="0070C0"/>
              </a:solidFill>
            </a:endParaRPr>
          </a:p>
          <a:p>
            <a:pPr>
              <a:buFont typeface="Wingdings" panose="05000000000000000000" pitchFamily="2" charset="2"/>
              <a:buChar char="Ø"/>
            </a:pPr>
            <a:r>
              <a:rPr lang="es-AR" sz="1900" b="1" i="1" dirty="0" err="1">
                <a:solidFill>
                  <a:srgbClr val="FF0000"/>
                </a:solidFill>
              </a:rPr>
              <a:t>Achieving</a:t>
            </a:r>
            <a:r>
              <a:rPr lang="es-AR" sz="1900" b="1" i="1" dirty="0">
                <a:solidFill>
                  <a:srgbClr val="FF0000"/>
                </a:solidFill>
              </a:rPr>
              <a:t> </a:t>
            </a:r>
            <a:r>
              <a:rPr lang="es-AR" sz="1900" dirty="0">
                <a:solidFill>
                  <a:srgbClr val="FF0000"/>
                </a:solidFill>
              </a:rPr>
              <a:t>muestra el caso de forma </a:t>
            </a:r>
            <a:r>
              <a:rPr lang="es-AR" sz="1900" dirty="0" err="1">
                <a:solidFill>
                  <a:srgbClr val="FF0000"/>
                </a:solidFill>
              </a:rPr>
              <a:t>ing</a:t>
            </a:r>
            <a:r>
              <a:rPr lang="es-AR" sz="1900" dirty="0">
                <a:solidFill>
                  <a:srgbClr val="FF0000"/>
                </a:solidFill>
              </a:rPr>
              <a:t> como sujeto de la oración y debe traducirse en infinitivo (ver página 23 del cuadernillo de teoría)</a:t>
            </a:r>
          </a:p>
          <a:p>
            <a:pPr>
              <a:buFont typeface="Wingdings" panose="05000000000000000000" pitchFamily="2" charset="2"/>
              <a:buChar char="Ø"/>
            </a:pPr>
            <a:r>
              <a:rPr lang="es-AR" sz="1900" b="1" i="1" dirty="0" err="1">
                <a:solidFill>
                  <a:srgbClr val="FF0000"/>
                </a:solidFill>
              </a:rPr>
              <a:t>Both</a:t>
            </a:r>
            <a:r>
              <a:rPr lang="es-AR" sz="1900" b="1" i="1" dirty="0">
                <a:solidFill>
                  <a:srgbClr val="FF0000"/>
                </a:solidFill>
              </a:rPr>
              <a:t> </a:t>
            </a:r>
            <a:r>
              <a:rPr lang="es-AR" sz="1900" dirty="0">
                <a:solidFill>
                  <a:srgbClr val="FF0000"/>
                </a:solidFill>
              </a:rPr>
              <a:t>refiere a dos términos. Cuando se encuentran juntos, la traducción es </a:t>
            </a:r>
            <a:r>
              <a:rPr lang="es-AR" sz="1900" i="1" dirty="0">
                <a:solidFill>
                  <a:srgbClr val="FF0000"/>
                </a:solidFill>
              </a:rPr>
              <a:t>ambos: </a:t>
            </a:r>
            <a:r>
              <a:rPr lang="es-AR" sz="1900" i="1" dirty="0" err="1">
                <a:solidFill>
                  <a:srgbClr val="FF0000"/>
                </a:solidFill>
              </a:rPr>
              <a:t>both</a:t>
            </a:r>
            <a:r>
              <a:rPr lang="es-AR" sz="1900" i="1" dirty="0">
                <a:solidFill>
                  <a:srgbClr val="FF0000"/>
                </a:solidFill>
              </a:rPr>
              <a:t> </a:t>
            </a:r>
            <a:r>
              <a:rPr lang="es-AR" sz="1900" i="1" dirty="0" err="1">
                <a:solidFill>
                  <a:srgbClr val="FF0000"/>
                </a:solidFill>
              </a:rPr>
              <a:t>students</a:t>
            </a:r>
            <a:r>
              <a:rPr lang="es-AR" sz="1900" i="1" dirty="0">
                <a:solidFill>
                  <a:srgbClr val="FF0000"/>
                </a:solidFill>
              </a:rPr>
              <a:t> are </a:t>
            </a:r>
            <a:r>
              <a:rPr lang="es-AR" sz="1900" i="1" dirty="0" err="1">
                <a:solidFill>
                  <a:srgbClr val="FF0000"/>
                </a:solidFill>
              </a:rPr>
              <a:t>here</a:t>
            </a:r>
            <a:r>
              <a:rPr lang="es-AR" sz="1900" i="1" dirty="0">
                <a:solidFill>
                  <a:srgbClr val="FF0000"/>
                </a:solidFill>
              </a:rPr>
              <a:t>. Ambos alumnos están aquí. </a:t>
            </a:r>
            <a:r>
              <a:rPr lang="es-AR" sz="1900" dirty="0">
                <a:solidFill>
                  <a:srgbClr val="FF0000"/>
                </a:solidFill>
              </a:rPr>
              <a:t> Pero cuando los dos elementos se encuentran separados como en el texto, debe traducirse como </a:t>
            </a:r>
            <a:r>
              <a:rPr lang="es-AR" sz="1900" i="1" dirty="0">
                <a:solidFill>
                  <a:srgbClr val="FF0000"/>
                </a:solidFill>
              </a:rPr>
              <a:t>tanto + primer término, como + segundo término.</a:t>
            </a:r>
            <a:r>
              <a:rPr lang="es-AR" sz="1900" dirty="0">
                <a:solidFill>
                  <a:srgbClr val="FF0000"/>
                </a:solidFill>
              </a:rPr>
              <a:t> </a:t>
            </a:r>
            <a:endParaRPr lang="es-AR" sz="1900" b="1" i="1" dirty="0">
              <a:solidFill>
                <a:srgbClr val="FF0000"/>
              </a:solidFill>
            </a:endParaRPr>
          </a:p>
          <a:p>
            <a:pPr marL="0" indent="0">
              <a:buNone/>
            </a:pPr>
            <a:endParaRPr lang="es-AR" sz="1900" b="1" dirty="0">
              <a:solidFill>
                <a:srgbClr val="0070C0"/>
              </a:solidFill>
            </a:endParaRPr>
          </a:p>
        </p:txBody>
      </p:sp>
    </p:spTree>
    <p:extLst>
      <p:ext uri="{BB962C8B-B14F-4D97-AF65-F5344CB8AC3E}">
        <p14:creationId xmlns:p14="http://schemas.microsoft.com/office/powerpoint/2010/main" val="1129932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857233"/>
            <a:ext cx="8229600" cy="5268931"/>
          </a:xfrm>
        </p:spPr>
        <p:txBody>
          <a:bodyPr>
            <a:normAutofit/>
          </a:bodyPr>
          <a:lstStyle/>
          <a:p>
            <a:pPr>
              <a:buNone/>
            </a:pPr>
            <a:endParaRPr lang="en-US" dirty="0"/>
          </a:p>
          <a:p>
            <a:pPr>
              <a:buNone/>
            </a:pPr>
            <a:r>
              <a:rPr lang="en-US" b="1" dirty="0">
                <a:solidFill>
                  <a:srgbClr val="0000FF"/>
                </a:solidFill>
              </a:rPr>
              <a:t>The demand for energy worldwide </a:t>
            </a:r>
            <a:r>
              <a:rPr lang="en-US" b="1" dirty="0">
                <a:solidFill>
                  <a:srgbClr val="FF0000"/>
                </a:solidFill>
                <a:effectLst>
                  <a:outerShdw blurRad="38100" dist="38100" dir="2700000" algn="tl">
                    <a:srgbClr val="000000">
                      <a:alpha val="43137"/>
                    </a:srgbClr>
                  </a:outerShdw>
                </a:effectLst>
              </a:rPr>
              <a:t>is</a:t>
            </a:r>
          </a:p>
          <a:p>
            <a:pPr>
              <a:buNone/>
            </a:pPr>
            <a:r>
              <a:rPr lang="en-US" b="1" dirty="0">
                <a:solidFill>
                  <a:srgbClr val="FF0000"/>
                </a:solidFill>
                <a:effectLst>
                  <a:outerShdw blurRad="38100" dist="38100" dir="2700000" algn="tl">
                    <a:srgbClr val="000000">
                      <a:alpha val="43137"/>
                    </a:srgbClr>
                  </a:outerShdw>
                </a:effectLst>
              </a:rPr>
              <a:t>expected </a:t>
            </a:r>
            <a:r>
              <a:rPr lang="en-US" b="1" dirty="0">
                <a:solidFill>
                  <a:srgbClr val="0000FF"/>
                </a:solidFill>
              </a:rPr>
              <a:t>to increase </a:t>
            </a:r>
            <a:r>
              <a:rPr lang="en-US" b="1" dirty="0"/>
              <a:t>by 50–60% in the</a:t>
            </a:r>
          </a:p>
          <a:p>
            <a:pPr>
              <a:buNone/>
            </a:pPr>
            <a:r>
              <a:rPr lang="en-US" b="1" dirty="0"/>
              <a:t>next 25 years as a result of the increase</a:t>
            </a:r>
          </a:p>
          <a:p>
            <a:pPr>
              <a:buNone/>
            </a:pPr>
            <a:r>
              <a:rPr lang="en-US" b="1" dirty="0"/>
              <a:t>in world population and the desire for all</a:t>
            </a:r>
          </a:p>
          <a:p>
            <a:pPr>
              <a:buNone/>
            </a:pPr>
            <a:r>
              <a:rPr lang="en-US" b="1" dirty="0"/>
              <a:t>to increase their standard of living. </a:t>
            </a:r>
            <a:endParaRPr lang="es-AR" b="1" dirty="0"/>
          </a:p>
          <a:p>
            <a:pPr marL="0" indent="0">
              <a:buNone/>
            </a:pPr>
            <a:r>
              <a:rPr lang="es-AR" sz="1900" b="1" u="sng" dirty="0">
                <a:solidFill>
                  <a:srgbClr val="0070C0"/>
                </a:solidFill>
              </a:rPr>
              <a:t>Se espera que </a:t>
            </a:r>
            <a:r>
              <a:rPr lang="es-AR" sz="1900" b="1" dirty="0">
                <a:solidFill>
                  <a:srgbClr val="0070C0"/>
                </a:solidFill>
              </a:rPr>
              <a:t>la demanda de energía en todo el mundo aumente en un 50-60% en los próximos 25 años como resultado del aumento en la población mundial y el deseo de que todos aumenten/mejoren su nivel de vida. </a:t>
            </a:r>
          </a:p>
        </p:txBody>
      </p:sp>
    </p:spTree>
    <p:extLst>
      <p:ext uri="{BB962C8B-B14F-4D97-AF65-F5344CB8AC3E}">
        <p14:creationId xmlns:p14="http://schemas.microsoft.com/office/powerpoint/2010/main" val="420128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4855" y="160338"/>
            <a:ext cx="10444767" cy="985882"/>
          </a:xfrm>
        </p:spPr>
        <p:txBody>
          <a:bodyPr>
            <a:normAutofit fontScale="90000"/>
          </a:bodyPr>
          <a:lstStyle/>
          <a:p>
            <a:r>
              <a:rPr lang="en-US" b="1" dirty="0">
                <a:latin typeface="Aharoni" pitchFamily="2" charset="-79"/>
                <a:cs typeface="Aharoni" pitchFamily="2" charset="-79"/>
              </a:rPr>
              <a:t>All living organisms are known to consist of cells</a:t>
            </a:r>
            <a:r>
              <a:rPr lang="es-ES" b="1" dirty="0">
                <a:latin typeface="Aharoni" pitchFamily="2" charset="-79"/>
                <a:cs typeface="Aharoni" pitchFamily="2" charset="-79"/>
              </a:rPr>
              <a:t> </a:t>
            </a:r>
            <a:r>
              <a:rPr lang="es-ES" sz="2000" dirty="0">
                <a:cs typeface="Aharoni" pitchFamily="2" charset="-79"/>
              </a:rPr>
              <a:t>(página 35)</a:t>
            </a:r>
            <a:r>
              <a:rPr lang="es-ES" b="1" dirty="0">
                <a:latin typeface="Aharoni" pitchFamily="2" charset="-79"/>
                <a:cs typeface="Aharoni" pitchFamily="2" charset="-79"/>
              </a:rPr>
              <a:t/>
            </a:r>
            <a:br>
              <a:rPr lang="es-ES" b="1" dirty="0">
                <a:latin typeface="Aharoni" pitchFamily="2" charset="-79"/>
                <a:cs typeface="Aharoni" pitchFamily="2" charset="-79"/>
              </a:rPr>
            </a:br>
            <a:endParaRPr lang="es-AR" dirty="0">
              <a:latin typeface="Aharoni" pitchFamily="2" charset="-79"/>
              <a:cs typeface="Aharoni" pitchFamily="2" charset="-79"/>
            </a:endParaRPr>
          </a:p>
        </p:txBody>
      </p:sp>
      <p:sp>
        <p:nvSpPr>
          <p:cNvPr id="4" name="Marcador de contenido 3"/>
          <p:cNvSpPr>
            <a:spLocks noGrp="1"/>
          </p:cNvSpPr>
          <p:nvPr>
            <p:ph idx="1"/>
          </p:nvPr>
        </p:nvSpPr>
        <p:spPr>
          <a:xfrm>
            <a:off x="1184856" y="1146220"/>
            <a:ext cx="10319756" cy="4765002"/>
          </a:xfrm>
        </p:spPr>
        <p:txBody>
          <a:bodyPr>
            <a:noAutofit/>
          </a:bodyPr>
          <a:lstStyle/>
          <a:p>
            <a:pPr>
              <a:lnSpc>
                <a:spcPts val="1600"/>
              </a:lnSpc>
            </a:pPr>
            <a:r>
              <a:rPr lang="es-AR" sz="2400" dirty="0">
                <a:solidFill>
                  <a:schemeClr val="tx2">
                    <a:lumMod val="75000"/>
                  </a:schemeClr>
                </a:solidFill>
              </a:rPr>
              <a:t>Está claro que esta oración habla de </a:t>
            </a:r>
            <a:r>
              <a:rPr lang="es-AR" sz="2400" i="1" dirty="0">
                <a:solidFill>
                  <a:schemeClr val="tx2">
                    <a:lumMod val="75000"/>
                  </a:schemeClr>
                </a:solidFill>
              </a:rPr>
              <a:t>organismos vivientes</a:t>
            </a:r>
            <a:r>
              <a:rPr lang="es-AR" sz="2400" dirty="0">
                <a:solidFill>
                  <a:schemeClr val="tx2">
                    <a:lumMod val="75000"/>
                  </a:schemeClr>
                </a:solidFill>
              </a:rPr>
              <a:t>, y dice que </a:t>
            </a:r>
            <a:r>
              <a:rPr lang="es-AR" sz="2400" i="1" dirty="0">
                <a:solidFill>
                  <a:schemeClr val="tx2">
                    <a:lumMod val="75000"/>
                  </a:schemeClr>
                </a:solidFill>
              </a:rPr>
              <a:t>consisten de células.</a:t>
            </a:r>
          </a:p>
          <a:p>
            <a:pPr>
              <a:lnSpc>
                <a:spcPts val="1600"/>
              </a:lnSpc>
            </a:pPr>
            <a:endParaRPr lang="es-AR" sz="2400" i="1" dirty="0">
              <a:solidFill>
                <a:schemeClr val="tx2">
                  <a:lumMod val="75000"/>
                </a:schemeClr>
              </a:solidFill>
            </a:endParaRPr>
          </a:p>
          <a:p>
            <a:pPr>
              <a:lnSpc>
                <a:spcPts val="1600"/>
              </a:lnSpc>
            </a:pPr>
            <a:r>
              <a:rPr lang="es-AR" sz="2400" dirty="0">
                <a:solidFill>
                  <a:schemeClr val="tx2">
                    <a:lumMod val="75000"/>
                  </a:schemeClr>
                </a:solidFill>
              </a:rPr>
              <a:t>Pero, al momento de hacer la traducción nos encontramos con la dificultad de la frase verbal extendida</a:t>
            </a:r>
            <a:r>
              <a:rPr lang="es-AR" sz="2400" dirty="0">
                <a:solidFill>
                  <a:schemeClr val="tx2">
                    <a:lumMod val="75000"/>
                  </a:schemeClr>
                </a:solidFill>
                <a:effectLst>
                  <a:outerShdw blurRad="38100" dist="38100" dir="2700000" algn="tl">
                    <a:srgbClr val="000000">
                      <a:alpha val="43137"/>
                    </a:srgbClr>
                  </a:outerShdw>
                </a:effectLst>
              </a:rPr>
              <a:t> </a:t>
            </a:r>
            <a:r>
              <a:rPr lang="es-AR" sz="2400" i="1" dirty="0">
                <a:solidFill>
                  <a:schemeClr val="tx2">
                    <a:lumMod val="75000"/>
                  </a:schemeClr>
                </a:solidFill>
                <a:effectLst>
                  <a:outerShdw blurRad="38100" dist="38100" dir="2700000" algn="tl">
                    <a:srgbClr val="000000">
                      <a:alpha val="43137"/>
                    </a:srgbClr>
                  </a:outerShdw>
                </a:effectLst>
              </a:rPr>
              <a:t>are </a:t>
            </a:r>
            <a:r>
              <a:rPr lang="es-AR" sz="2400" i="1" dirty="0" err="1">
                <a:solidFill>
                  <a:schemeClr val="tx2">
                    <a:lumMod val="75000"/>
                  </a:schemeClr>
                </a:solidFill>
                <a:effectLst>
                  <a:outerShdw blurRad="38100" dist="38100" dir="2700000" algn="tl">
                    <a:srgbClr val="000000">
                      <a:alpha val="43137"/>
                    </a:srgbClr>
                  </a:outerShdw>
                </a:effectLst>
              </a:rPr>
              <a:t>known</a:t>
            </a:r>
            <a:r>
              <a:rPr lang="es-AR" sz="2400" i="1" dirty="0">
                <a:solidFill>
                  <a:schemeClr val="tx2">
                    <a:lumMod val="75000"/>
                  </a:schemeClr>
                </a:solidFill>
                <a:effectLst>
                  <a:outerShdw blurRad="38100" dist="38100" dir="2700000" algn="tl">
                    <a:srgbClr val="000000">
                      <a:alpha val="43137"/>
                    </a:srgbClr>
                  </a:outerShdw>
                </a:effectLst>
              </a:rPr>
              <a:t> to </a:t>
            </a:r>
            <a:r>
              <a:rPr lang="es-AR" sz="2400" i="1" dirty="0" err="1">
                <a:solidFill>
                  <a:schemeClr val="tx2">
                    <a:lumMod val="75000"/>
                  </a:schemeClr>
                </a:solidFill>
                <a:effectLst>
                  <a:outerShdw blurRad="38100" dist="38100" dir="2700000" algn="tl">
                    <a:srgbClr val="000000">
                      <a:alpha val="43137"/>
                    </a:srgbClr>
                  </a:outerShdw>
                </a:effectLst>
              </a:rPr>
              <a:t>consist</a:t>
            </a:r>
            <a:r>
              <a:rPr lang="es-AR" sz="2400" dirty="0">
                <a:solidFill>
                  <a:schemeClr val="tx2">
                    <a:lumMod val="75000"/>
                  </a:schemeClr>
                </a:solidFill>
                <a:effectLst>
                  <a:outerShdw blurRad="38100" dist="38100" dir="2700000" algn="tl">
                    <a:srgbClr val="000000">
                      <a:alpha val="43137"/>
                    </a:srgbClr>
                  </a:outerShdw>
                </a:effectLst>
              </a:rPr>
              <a:t>. </a:t>
            </a:r>
            <a:r>
              <a:rPr lang="es-AR" sz="2400" dirty="0">
                <a:solidFill>
                  <a:schemeClr val="tx2">
                    <a:lumMod val="75000"/>
                  </a:schemeClr>
                </a:solidFill>
              </a:rPr>
              <a:t>Esta frase contiene dos partes: </a:t>
            </a:r>
          </a:p>
          <a:p>
            <a:pPr>
              <a:lnSpc>
                <a:spcPts val="1600"/>
              </a:lnSpc>
              <a:buFontTx/>
              <a:buAutoNum type="arabicParenR"/>
            </a:pPr>
            <a:r>
              <a:rPr lang="es-AR" sz="2400" dirty="0">
                <a:solidFill>
                  <a:schemeClr val="tx2">
                    <a:lumMod val="75000"/>
                  </a:schemeClr>
                </a:solidFill>
              </a:rPr>
              <a:t>un verbo en </a:t>
            </a:r>
            <a:r>
              <a:rPr lang="es-AR" sz="2400" u="sng" dirty="0">
                <a:solidFill>
                  <a:schemeClr val="tx2">
                    <a:lumMod val="75000"/>
                  </a:schemeClr>
                </a:solidFill>
              </a:rPr>
              <a:t>voz pasiva </a:t>
            </a:r>
            <a:r>
              <a:rPr lang="es-AR" sz="2400" i="1" dirty="0">
                <a:solidFill>
                  <a:schemeClr val="tx2">
                    <a:lumMod val="75000"/>
                  </a:schemeClr>
                </a:solidFill>
                <a:effectLst>
                  <a:outerShdw blurRad="38100" dist="38100" dir="2700000" algn="tl">
                    <a:srgbClr val="000000">
                      <a:alpha val="43137"/>
                    </a:srgbClr>
                  </a:outerShdw>
                </a:effectLst>
              </a:rPr>
              <a:t>are </a:t>
            </a:r>
            <a:r>
              <a:rPr lang="es-AR" sz="2400" i="1" dirty="0" err="1">
                <a:solidFill>
                  <a:schemeClr val="tx2">
                    <a:lumMod val="75000"/>
                  </a:schemeClr>
                </a:solidFill>
                <a:effectLst>
                  <a:outerShdw blurRad="38100" dist="38100" dir="2700000" algn="tl">
                    <a:srgbClr val="000000">
                      <a:alpha val="43137"/>
                    </a:srgbClr>
                  </a:outerShdw>
                </a:effectLst>
              </a:rPr>
              <a:t>known</a:t>
            </a:r>
            <a:r>
              <a:rPr lang="es-AR" sz="2400" i="1" dirty="0">
                <a:solidFill>
                  <a:schemeClr val="tx2">
                    <a:lumMod val="75000"/>
                  </a:schemeClr>
                </a:solidFill>
                <a:effectLst>
                  <a:outerShdw blurRad="38100" dist="38100" dir="2700000" algn="tl">
                    <a:srgbClr val="000000">
                      <a:alpha val="43137"/>
                    </a:srgbClr>
                  </a:outerShdw>
                </a:effectLst>
              </a:rPr>
              <a:t> </a:t>
            </a:r>
            <a:r>
              <a:rPr lang="es-AR" sz="2400" dirty="0">
                <a:solidFill>
                  <a:schemeClr val="tx2">
                    <a:lumMod val="75000"/>
                  </a:schemeClr>
                </a:solidFill>
              </a:rPr>
              <a:t>(BE+PARTICIPIO PASADO del verbo </a:t>
            </a:r>
            <a:r>
              <a:rPr lang="es-AR" sz="2400" dirty="0" err="1" smtClean="0">
                <a:solidFill>
                  <a:schemeClr val="tx2">
                    <a:lumMod val="75000"/>
                  </a:schemeClr>
                </a:solidFill>
              </a:rPr>
              <a:t>know</a:t>
            </a:r>
            <a:r>
              <a:rPr lang="es-AR" sz="2400" dirty="0" smtClean="0">
                <a:solidFill>
                  <a:schemeClr val="tx2">
                    <a:lumMod val="75000"/>
                  </a:schemeClr>
                </a:solidFill>
              </a:rPr>
              <a:t> - </a:t>
            </a:r>
            <a:r>
              <a:rPr lang="es-AR" sz="2400" dirty="0" err="1" smtClean="0">
                <a:solidFill>
                  <a:schemeClr val="tx2">
                    <a:lumMod val="75000"/>
                  </a:schemeClr>
                </a:solidFill>
              </a:rPr>
              <a:t>known</a:t>
            </a:r>
            <a:r>
              <a:rPr lang="es-AR" sz="2400" dirty="0" smtClean="0">
                <a:solidFill>
                  <a:schemeClr val="tx2">
                    <a:lumMod val="75000"/>
                  </a:schemeClr>
                </a:solidFill>
              </a:rPr>
              <a:t> </a:t>
            </a:r>
            <a:r>
              <a:rPr lang="es-AR" sz="2400" dirty="0">
                <a:solidFill>
                  <a:schemeClr val="tx2">
                    <a:lumMod val="75000"/>
                  </a:schemeClr>
                </a:solidFill>
              </a:rPr>
              <a:t>–saber)</a:t>
            </a:r>
          </a:p>
          <a:p>
            <a:pPr>
              <a:lnSpc>
                <a:spcPts val="1600"/>
              </a:lnSpc>
              <a:buFontTx/>
              <a:buAutoNum type="arabicParenR"/>
            </a:pPr>
            <a:r>
              <a:rPr lang="es-AR" sz="2400" dirty="0">
                <a:solidFill>
                  <a:schemeClr val="tx2">
                    <a:lumMod val="75000"/>
                  </a:schemeClr>
                </a:solidFill>
              </a:rPr>
              <a:t>Un infinitivo con </a:t>
            </a:r>
            <a:r>
              <a:rPr lang="es-AR" sz="2400" i="1" dirty="0">
                <a:solidFill>
                  <a:schemeClr val="tx2">
                    <a:lumMod val="75000"/>
                  </a:schemeClr>
                </a:solidFill>
                <a:effectLst>
                  <a:outerShdw blurRad="38100" dist="38100" dir="2700000" algn="tl">
                    <a:srgbClr val="000000">
                      <a:alpha val="43137"/>
                    </a:srgbClr>
                  </a:outerShdw>
                </a:effectLst>
              </a:rPr>
              <a:t>to: to </a:t>
            </a:r>
            <a:r>
              <a:rPr lang="es-AR" sz="2400" i="1" dirty="0" err="1">
                <a:solidFill>
                  <a:schemeClr val="tx2">
                    <a:lumMod val="75000"/>
                  </a:schemeClr>
                </a:solidFill>
                <a:effectLst>
                  <a:outerShdw blurRad="38100" dist="38100" dir="2700000" algn="tl">
                    <a:srgbClr val="000000">
                      <a:alpha val="43137"/>
                    </a:srgbClr>
                  </a:outerShdw>
                </a:effectLst>
              </a:rPr>
              <a:t>consist</a:t>
            </a:r>
            <a:endParaRPr lang="es-AR" sz="2400" i="1" dirty="0">
              <a:solidFill>
                <a:schemeClr val="tx2">
                  <a:lumMod val="75000"/>
                </a:schemeClr>
              </a:solidFill>
              <a:effectLst>
                <a:outerShdw blurRad="38100" dist="38100" dir="2700000" algn="tl">
                  <a:srgbClr val="000000">
                    <a:alpha val="43137"/>
                  </a:srgbClr>
                </a:outerShdw>
              </a:effectLst>
            </a:endParaRPr>
          </a:p>
          <a:p>
            <a:pPr>
              <a:lnSpc>
                <a:spcPts val="1600"/>
              </a:lnSpc>
            </a:pPr>
            <a:endParaRPr lang="es-AR" sz="2400" dirty="0">
              <a:solidFill>
                <a:schemeClr val="tx2">
                  <a:lumMod val="75000"/>
                </a:schemeClr>
              </a:solidFill>
            </a:endParaRPr>
          </a:p>
          <a:p>
            <a:pPr>
              <a:lnSpc>
                <a:spcPts val="1600"/>
              </a:lnSpc>
            </a:pPr>
            <a:r>
              <a:rPr lang="es-AR" sz="2400" dirty="0">
                <a:solidFill>
                  <a:schemeClr val="tx2">
                    <a:lumMod val="75000"/>
                  </a:schemeClr>
                </a:solidFill>
              </a:rPr>
              <a:t>Se trata de una oración que contiene </a:t>
            </a:r>
            <a:r>
              <a:rPr lang="es-AR" sz="2400" u="sng" dirty="0">
                <a:solidFill>
                  <a:schemeClr val="tx2">
                    <a:lumMod val="75000"/>
                  </a:schemeClr>
                </a:solidFill>
              </a:rPr>
              <a:t>dos ideas</a:t>
            </a:r>
            <a:r>
              <a:rPr lang="es-AR" sz="2400" dirty="0">
                <a:solidFill>
                  <a:schemeClr val="tx2">
                    <a:lumMod val="75000"/>
                  </a:schemeClr>
                </a:solidFill>
              </a:rPr>
              <a:t>: por una parte contar que </a:t>
            </a:r>
            <a:r>
              <a:rPr lang="es-AR" sz="2400" i="1" dirty="0">
                <a:solidFill>
                  <a:schemeClr val="tx2">
                    <a:lumMod val="75000"/>
                  </a:schemeClr>
                </a:solidFill>
              </a:rPr>
              <a:t>muchas personas (o una fuente no identificada)  saben algo</a:t>
            </a:r>
            <a:r>
              <a:rPr lang="es-AR" sz="2400" dirty="0">
                <a:solidFill>
                  <a:schemeClr val="tx2">
                    <a:lumMod val="75000"/>
                  </a:schemeClr>
                </a:solidFill>
              </a:rPr>
              <a:t>, y por la otra, decir </a:t>
            </a:r>
            <a:r>
              <a:rPr lang="es-AR" sz="2400" i="1" dirty="0">
                <a:solidFill>
                  <a:schemeClr val="tx2">
                    <a:lumMod val="75000"/>
                  </a:schemeClr>
                </a:solidFill>
              </a:rPr>
              <a:t>aquello que esas personas saben</a:t>
            </a:r>
            <a:r>
              <a:rPr lang="es-AR" sz="2400" dirty="0">
                <a:solidFill>
                  <a:schemeClr val="tx2">
                    <a:lumMod val="75000"/>
                  </a:schemeClr>
                </a:solidFill>
              </a:rPr>
              <a:t>.</a:t>
            </a:r>
          </a:p>
          <a:p>
            <a:pPr>
              <a:lnSpc>
                <a:spcPts val="1600"/>
              </a:lnSpc>
            </a:pPr>
            <a:endParaRPr lang="es-AR" sz="2400" dirty="0">
              <a:solidFill>
                <a:schemeClr val="tx2">
                  <a:lumMod val="75000"/>
                </a:schemeClr>
              </a:solidFill>
            </a:endParaRPr>
          </a:p>
          <a:p>
            <a:pPr>
              <a:lnSpc>
                <a:spcPts val="1600"/>
              </a:lnSpc>
            </a:pPr>
            <a:r>
              <a:rPr lang="es-AR" sz="2400" dirty="0">
                <a:solidFill>
                  <a:schemeClr val="tx2">
                    <a:lumMod val="75000"/>
                  </a:schemeClr>
                </a:solidFill>
              </a:rPr>
              <a:t>En español estas dos cosas están claramente divididas: </a:t>
            </a:r>
            <a:r>
              <a:rPr lang="es-AR" sz="2400" i="1" dirty="0">
                <a:solidFill>
                  <a:schemeClr val="tx2">
                    <a:lumMod val="75000"/>
                  </a:schemeClr>
                </a:solidFill>
              </a:rPr>
              <a:t>Se sabe que</a:t>
            </a:r>
            <a:r>
              <a:rPr lang="es-AR" sz="2400" i="1" dirty="0">
                <a:solidFill>
                  <a:schemeClr val="tx2">
                    <a:lumMod val="75000"/>
                  </a:schemeClr>
                </a:solidFill>
                <a:effectLst>
                  <a:outerShdw blurRad="38100" dist="38100" dir="2700000" algn="tl">
                    <a:srgbClr val="000000">
                      <a:alpha val="43137"/>
                    </a:srgbClr>
                  </a:outerShdw>
                </a:effectLst>
              </a:rPr>
              <a:t>+ </a:t>
            </a:r>
            <a:r>
              <a:rPr lang="es-AR" sz="2400" i="1" dirty="0">
                <a:solidFill>
                  <a:schemeClr val="tx2">
                    <a:lumMod val="75000"/>
                  </a:schemeClr>
                </a:solidFill>
              </a:rPr>
              <a:t>lo que se sabe</a:t>
            </a:r>
            <a:r>
              <a:rPr lang="es-AR" sz="2400" dirty="0">
                <a:solidFill>
                  <a:schemeClr val="tx2">
                    <a:lumMod val="75000"/>
                  </a:schemeClr>
                </a:solidFill>
              </a:rPr>
              <a:t>, pero en inglés están las dos partes entrelazadas en el verbo, y es nuestra tarea separarlas para comprenderlas.</a:t>
            </a:r>
          </a:p>
          <a:p>
            <a:pPr>
              <a:lnSpc>
                <a:spcPts val="1600"/>
              </a:lnSpc>
            </a:pPr>
            <a:endParaRPr lang="es-AR" sz="2400" dirty="0">
              <a:solidFill>
                <a:schemeClr val="tx2">
                  <a:lumMod val="75000"/>
                </a:schemeClr>
              </a:solidFill>
            </a:endParaRPr>
          </a:p>
          <a:p>
            <a:pPr>
              <a:lnSpc>
                <a:spcPts val="1600"/>
              </a:lnSpc>
            </a:pPr>
            <a:r>
              <a:rPr lang="es-AR" sz="2400" dirty="0">
                <a:solidFill>
                  <a:schemeClr val="tx2">
                    <a:lumMod val="75000"/>
                  </a:schemeClr>
                </a:solidFill>
              </a:rPr>
              <a:t> Por lo tanto la traducción en estos casos </a:t>
            </a:r>
            <a:r>
              <a:rPr lang="es-AR" sz="2400" u="sng" dirty="0">
                <a:solidFill>
                  <a:schemeClr val="tx2">
                    <a:lumMod val="75000"/>
                  </a:schemeClr>
                </a:solidFill>
              </a:rPr>
              <a:t>siempre </a:t>
            </a:r>
            <a:r>
              <a:rPr lang="es-AR" sz="2400" dirty="0">
                <a:solidFill>
                  <a:schemeClr val="tx2">
                    <a:lumMod val="75000"/>
                  </a:schemeClr>
                </a:solidFill>
              </a:rPr>
              <a:t>comenzará por </a:t>
            </a:r>
            <a:r>
              <a:rPr lang="es-AR" sz="2400" dirty="0">
                <a:solidFill>
                  <a:schemeClr val="tx2">
                    <a:lumMod val="75000"/>
                  </a:schemeClr>
                </a:solidFill>
                <a:effectLst>
                  <a:outerShdw blurRad="38100" dist="38100" dir="2700000" algn="tl">
                    <a:srgbClr val="000000">
                      <a:alpha val="43137"/>
                    </a:srgbClr>
                  </a:outerShdw>
                </a:effectLst>
              </a:rPr>
              <a:t>el verbo</a:t>
            </a:r>
            <a:r>
              <a:rPr lang="es-AR" sz="2400" dirty="0">
                <a:solidFill>
                  <a:schemeClr val="tx2">
                    <a:lumMod val="75000"/>
                  </a:schemeClr>
                </a:solidFill>
              </a:rPr>
              <a:t>, </a:t>
            </a:r>
            <a:r>
              <a:rPr lang="es-AR" sz="2400" u="sng" dirty="0">
                <a:solidFill>
                  <a:schemeClr val="tx2">
                    <a:lumMod val="75000"/>
                  </a:schemeClr>
                </a:solidFill>
              </a:rPr>
              <a:t>siempre</a:t>
            </a:r>
            <a:r>
              <a:rPr lang="es-AR" sz="2400" dirty="0">
                <a:solidFill>
                  <a:schemeClr val="tx2">
                    <a:lumMod val="75000"/>
                  </a:schemeClr>
                </a:solidFill>
              </a:rPr>
              <a:t> se traducirá la pasiva con </a:t>
            </a:r>
            <a:r>
              <a:rPr lang="es-AR" sz="2400" dirty="0">
                <a:solidFill>
                  <a:schemeClr val="tx2">
                    <a:lumMod val="75000"/>
                  </a:schemeClr>
                </a:solidFill>
                <a:effectLst>
                  <a:outerShdw blurRad="38100" dist="38100" dir="2700000" algn="tl">
                    <a:srgbClr val="000000">
                      <a:alpha val="43137"/>
                    </a:srgbClr>
                  </a:outerShdw>
                </a:effectLst>
              </a:rPr>
              <a:t>“se” </a:t>
            </a:r>
            <a:r>
              <a:rPr lang="es-AR" sz="2400" dirty="0">
                <a:solidFill>
                  <a:schemeClr val="tx2">
                    <a:lumMod val="75000"/>
                  </a:schemeClr>
                </a:solidFill>
              </a:rPr>
              <a:t>y </a:t>
            </a:r>
            <a:r>
              <a:rPr lang="es-AR" sz="2400" u="sng" dirty="0">
                <a:solidFill>
                  <a:schemeClr val="tx2">
                    <a:lumMod val="75000"/>
                  </a:schemeClr>
                </a:solidFill>
              </a:rPr>
              <a:t>siempre</a:t>
            </a:r>
            <a:r>
              <a:rPr lang="es-AR" sz="2400" dirty="0">
                <a:solidFill>
                  <a:schemeClr val="tx2">
                    <a:lumMod val="75000"/>
                  </a:schemeClr>
                </a:solidFill>
              </a:rPr>
              <a:t> se agregará la palabra </a:t>
            </a:r>
            <a:r>
              <a:rPr lang="es-AR" sz="2400" dirty="0">
                <a:solidFill>
                  <a:schemeClr val="tx2">
                    <a:lumMod val="75000"/>
                  </a:schemeClr>
                </a:solidFill>
                <a:effectLst>
                  <a:outerShdw blurRad="38100" dist="38100" dir="2700000" algn="tl">
                    <a:srgbClr val="000000">
                      <a:alpha val="43137"/>
                    </a:srgbClr>
                  </a:outerShdw>
                </a:effectLst>
              </a:rPr>
              <a:t>“que”.</a:t>
            </a:r>
            <a:endParaRPr lang="es-AR" sz="2400" i="1" dirty="0">
              <a:solidFill>
                <a:schemeClr val="tx2">
                  <a:lumMod val="75000"/>
                </a:schemeClr>
              </a:solidFill>
              <a:effectLst>
                <a:outerShdw blurRad="38100" dist="38100" dir="2700000" algn="tl">
                  <a:srgbClr val="000000">
                    <a:alpha val="43137"/>
                  </a:srgbClr>
                </a:outerShdw>
              </a:effectLst>
            </a:endParaRPr>
          </a:p>
          <a:p>
            <a:endParaRPr lang="es-AR" sz="2400" dirty="0"/>
          </a:p>
        </p:txBody>
      </p:sp>
    </p:spTree>
    <p:extLst>
      <p:ext uri="{BB962C8B-B14F-4D97-AF65-F5344CB8AC3E}">
        <p14:creationId xmlns:p14="http://schemas.microsoft.com/office/powerpoint/2010/main" val="403980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09720" y="1428736"/>
            <a:ext cx="8715436" cy="5214974"/>
          </a:xfrm>
        </p:spPr>
        <p:txBody>
          <a:bodyPr/>
          <a:lstStyle/>
          <a:p>
            <a:pPr>
              <a:buNone/>
            </a:pPr>
            <a:r>
              <a:rPr lang="en-US" b="1" dirty="0"/>
              <a:t>During </a:t>
            </a:r>
            <a:r>
              <a:rPr lang="en-US" b="1" u="sng" dirty="0"/>
              <a:t>this</a:t>
            </a:r>
            <a:r>
              <a:rPr lang="en-US" b="1" dirty="0"/>
              <a:t> time, </a:t>
            </a:r>
            <a:r>
              <a:rPr lang="en-US" b="1" dirty="0">
                <a:solidFill>
                  <a:srgbClr val="0000FF"/>
                </a:solidFill>
              </a:rPr>
              <a:t>the major source of energy </a:t>
            </a:r>
          </a:p>
          <a:p>
            <a:pPr>
              <a:buNone/>
            </a:pPr>
            <a:r>
              <a:rPr lang="en-US" b="1" dirty="0">
                <a:solidFill>
                  <a:srgbClr val="FF0000"/>
                </a:solidFill>
                <a:effectLst>
                  <a:outerShdw blurRad="38100" dist="38100" dir="2700000" algn="tl">
                    <a:srgbClr val="000000">
                      <a:alpha val="43137"/>
                    </a:srgbClr>
                  </a:outerShdw>
                </a:effectLst>
              </a:rPr>
              <a:t>is projected </a:t>
            </a:r>
            <a:r>
              <a:rPr lang="en-US" b="1" dirty="0">
                <a:solidFill>
                  <a:srgbClr val="0000FF"/>
                </a:solidFill>
                <a:effectLst>
                  <a:outerShdw blurRad="38100" dist="38100" dir="2700000" algn="tl">
                    <a:srgbClr val="000000">
                      <a:alpha val="43137"/>
                    </a:srgbClr>
                  </a:outerShdw>
                </a:effectLst>
              </a:rPr>
              <a:t>to remain </a:t>
            </a:r>
            <a:r>
              <a:rPr lang="en-US" b="1" dirty="0"/>
              <a:t>hydrocarbon fuels</a:t>
            </a:r>
          </a:p>
          <a:p>
            <a:pPr>
              <a:buNone/>
            </a:pPr>
            <a:r>
              <a:rPr lang="en-US" b="1" dirty="0"/>
              <a:t>oil, gas, and coal. </a:t>
            </a:r>
          </a:p>
          <a:p>
            <a:pPr>
              <a:buNone/>
            </a:pPr>
            <a:endParaRPr lang="en-US" b="1" dirty="0"/>
          </a:p>
          <a:p>
            <a:pPr>
              <a:buNone/>
            </a:pPr>
            <a:r>
              <a:rPr lang="es-AR" sz="1800" b="1" dirty="0">
                <a:solidFill>
                  <a:srgbClr val="0070C0"/>
                </a:solidFill>
              </a:rPr>
              <a:t>	Durante este tiempo, se prevé que la principal fuente de energía sigan siendo los combustibles de hidrocarburos, petróleo, gas y carbón. </a:t>
            </a:r>
          </a:p>
          <a:p>
            <a:pPr>
              <a:buNone/>
            </a:pPr>
            <a:endParaRPr lang="es-AR" sz="1800" b="1" dirty="0">
              <a:solidFill>
                <a:srgbClr val="0070C0"/>
              </a:solidFill>
            </a:endParaRPr>
          </a:p>
          <a:p>
            <a:pPr>
              <a:buFont typeface="Wingdings" panose="05000000000000000000" pitchFamily="2" charset="2"/>
              <a:buChar char="Ø"/>
            </a:pPr>
            <a:r>
              <a:rPr lang="es-AR" sz="1800" b="1" i="1" dirty="0" err="1">
                <a:solidFill>
                  <a:srgbClr val="FF0000"/>
                </a:solidFill>
                <a:effectLst>
                  <a:outerShdw blurRad="38100" dist="38100" dir="2700000" algn="tl">
                    <a:srgbClr val="000000">
                      <a:alpha val="43137"/>
                    </a:srgbClr>
                  </a:outerShdw>
                </a:effectLst>
              </a:rPr>
              <a:t>Major</a:t>
            </a:r>
            <a:r>
              <a:rPr lang="es-AR" sz="1800" b="1" dirty="0">
                <a:solidFill>
                  <a:srgbClr val="FF0000"/>
                </a:solidFill>
              </a:rPr>
              <a:t>. Falso cognado. </a:t>
            </a:r>
            <a:r>
              <a:rPr lang="es-AR" sz="1800" b="1" i="1" dirty="0">
                <a:solidFill>
                  <a:srgbClr val="FF0000"/>
                </a:solidFill>
              </a:rPr>
              <a:t>Principal</a:t>
            </a:r>
          </a:p>
        </p:txBody>
      </p:sp>
    </p:spTree>
    <p:extLst>
      <p:ext uri="{BB962C8B-B14F-4D97-AF65-F5344CB8AC3E}">
        <p14:creationId xmlns:p14="http://schemas.microsoft.com/office/powerpoint/2010/main" val="112154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66910" y="1357299"/>
            <a:ext cx="8286808" cy="4768865"/>
          </a:xfrm>
        </p:spPr>
        <p:txBody>
          <a:bodyPr/>
          <a:lstStyle/>
          <a:p>
            <a:pPr>
              <a:buNone/>
            </a:pPr>
            <a:r>
              <a:rPr lang="en-US" b="1" u="sng" dirty="0"/>
              <a:t>Indeed</a:t>
            </a:r>
            <a:r>
              <a:rPr lang="en-US" b="1" dirty="0"/>
              <a:t>, </a:t>
            </a:r>
            <a:r>
              <a:rPr lang="en-US" b="1" dirty="0">
                <a:solidFill>
                  <a:srgbClr val="0000FF"/>
                </a:solidFill>
              </a:rPr>
              <a:t>these fuels </a:t>
            </a:r>
            <a:r>
              <a:rPr lang="en-US" b="1" dirty="0">
                <a:solidFill>
                  <a:srgbClr val="FF0000"/>
                </a:solidFill>
                <a:effectLst>
                  <a:outerShdw blurRad="38100" dist="38100" dir="2700000" algn="tl">
                    <a:srgbClr val="000000">
                      <a:alpha val="43137"/>
                    </a:srgbClr>
                  </a:outerShdw>
                </a:effectLst>
              </a:rPr>
              <a:t>are expected</a:t>
            </a:r>
          </a:p>
          <a:p>
            <a:pPr>
              <a:buNone/>
            </a:pPr>
            <a:r>
              <a:rPr lang="en-US" b="1" dirty="0">
                <a:solidFill>
                  <a:srgbClr val="0000FF"/>
                </a:solidFill>
                <a:effectLst>
                  <a:outerShdw blurRad="38100" dist="38100" dir="2700000" algn="tl">
                    <a:srgbClr val="000000">
                      <a:alpha val="43137"/>
                    </a:srgbClr>
                  </a:outerShdw>
                </a:effectLst>
              </a:rPr>
              <a:t>to supply </a:t>
            </a:r>
            <a:r>
              <a:rPr lang="en-US" b="1" dirty="0"/>
              <a:t>around 80% of the energy in</a:t>
            </a:r>
          </a:p>
          <a:p>
            <a:pPr>
              <a:buNone/>
            </a:pPr>
            <a:r>
              <a:rPr lang="en-US" b="1" dirty="0"/>
              <a:t>2030.</a:t>
            </a:r>
          </a:p>
          <a:p>
            <a:pPr marL="0" indent="0">
              <a:buNone/>
            </a:pPr>
            <a:r>
              <a:rPr lang="es-AR" sz="1800" b="1" dirty="0">
                <a:solidFill>
                  <a:srgbClr val="0070C0"/>
                </a:solidFill>
              </a:rPr>
              <a:t>De hecho, se espera que estos combustibles suministren alrededor del 80% de la energía en 2030.</a:t>
            </a:r>
          </a:p>
        </p:txBody>
      </p:sp>
    </p:spTree>
    <p:extLst>
      <p:ext uri="{BB962C8B-B14F-4D97-AF65-F5344CB8AC3E}">
        <p14:creationId xmlns:p14="http://schemas.microsoft.com/office/powerpoint/2010/main" val="3659969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n-US" b="1" dirty="0">
                <a:solidFill>
                  <a:srgbClr val="0066FF"/>
                </a:solidFill>
              </a:rPr>
              <a:t>The global endowments of oil, gas, and</a:t>
            </a:r>
          </a:p>
          <a:p>
            <a:pPr>
              <a:buNone/>
            </a:pPr>
            <a:r>
              <a:rPr lang="en-US" b="1" dirty="0">
                <a:solidFill>
                  <a:srgbClr val="0066FF"/>
                </a:solidFill>
              </a:rPr>
              <a:t>coal  </a:t>
            </a:r>
            <a:r>
              <a:rPr lang="en-US" b="1" dirty="0">
                <a:solidFill>
                  <a:srgbClr val="FF3300"/>
                </a:solidFill>
                <a:effectLst>
                  <a:outerShdw blurRad="38100" dist="38100" dir="2700000" algn="tl">
                    <a:srgbClr val="000000">
                      <a:alpha val="43137"/>
                    </a:srgbClr>
                  </a:outerShdw>
                </a:effectLst>
              </a:rPr>
              <a:t>are considered </a:t>
            </a:r>
            <a:r>
              <a:rPr lang="en-US" b="1" dirty="0">
                <a:solidFill>
                  <a:srgbClr val="0066FF"/>
                </a:solidFill>
                <a:effectLst>
                  <a:outerShdw blurRad="38100" dist="38100" dir="2700000" algn="tl">
                    <a:srgbClr val="000000">
                      <a:alpha val="43137"/>
                    </a:srgbClr>
                  </a:outerShdw>
                </a:effectLst>
              </a:rPr>
              <a:t>to be </a:t>
            </a:r>
            <a:r>
              <a:rPr lang="en-US" b="1" dirty="0"/>
              <a:t>ample </a:t>
            </a:r>
            <a:r>
              <a:rPr lang="en-US" b="1" u="sng" dirty="0"/>
              <a:t>to</a:t>
            </a:r>
          </a:p>
          <a:p>
            <a:pPr>
              <a:buNone/>
            </a:pPr>
            <a:r>
              <a:rPr lang="en-US" b="1" u="sng" dirty="0"/>
              <a:t>supply </a:t>
            </a:r>
            <a:r>
              <a:rPr lang="en-US" b="1" dirty="0"/>
              <a:t>the world </a:t>
            </a:r>
            <a:r>
              <a:rPr lang="en-US" b="1" u="sng" dirty="0"/>
              <a:t>with</a:t>
            </a:r>
            <a:r>
              <a:rPr lang="en-US" b="1" dirty="0"/>
              <a:t> fuel in most of the</a:t>
            </a:r>
          </a:p>
          <a:p>
            <a:pPr>
              <a:buNone/>
            </a:pPr>
            <a:r>
              <a:rPr lang="en-US" b="1" dirty="0"/>
              <a:t>21st century. </a:t>
            </a:r>
          </a:p>
          <a:p>
            <a:pPr>
              <a:buNone/>
            </a:pPr>
            <a:endParaRPr lang="en-US" b="1" dirty="0"/>
          </a:p>
          <a:p>
            <a:pPr>
              <a:buNone/>
            </a:pPr>
            <a:r>
              <a:rPr lang="es-AR" sz="1900" b="1" dirty="0">
                <a:solidFill>
                  <a:srgbClr val="0070C0"/>
                </a:solidFill>
              </a:rPr>
              <a:t>	</a:t>
            </a:r>
            <a:r>
              <a:rPr lang="es-AR" sz="1900" b="1" u="sng" dirty="0">
                <a:solidFill>
                  <a:srgbClr val="0070C0"/>
                </a:solidFill>
              </a:rPr>
              <a:t>Se considera que </a:t>
            </a:r>
            <a:r>
              <a:rPr lang="es-AR" sz="1900" b="1" dirty="0">
                <a:solidFill>
                  <a:srgbClr val="0070C0"/>
                </a:solidFill>
              </a:rPr>
              <a:t>las dotaciones globales de petróleo, gas y carbón son amplios para suministrar al mundo combustible en la mayor parte del siglo XXI. </a:t>
            </a:r>
          </a:p>
        </p:txBody>
      </p:sp>
    </p:spTree>
    <p:extLst>
      <p:ext uri="{BB962C8B-B14F-4D97-AF65-F5344CB8AC3E}">
        <p14:creationId xmlns:p14="http://schemas.microsoft.com/office/powerpoint/2010/main" val="4225587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692697"/>
            <a:ext cx="8229600" cy="5433467"/>
          </a:xfrm>
        </p:spPr>
        <p:txBody>
          <a:bodyPr>
            <a:normAutofit/>
          </a:bodyPr>
          <a:lstStyle/>
          <a:p>
            <a:pPr>
              <a:buNone/>
            </a:pPr>
            <a:r>
              <a:rPr lang="en-US" b="1" dirty="0"/>
              <a:t>However</a:t>
            </a:r>
            <a:r>
              <a:rPr lang="en-US" b="1" dirty="0">
                <a:solidFill>
                  <a:srgbClr val="FF3300"/>
                </a:solidFill>
                <a:effectLst>
                  <a:outerShdw blurRad="38100" dist="38100" dir="2700000" algn="tl">
                    <a:srgbClr val="000000">
                      <a:alpha val="43137"/>
                    </a:srgbClr>
                  </a:outerShdw>
                </a:effectLst>
              </a:rPr>
              <a:t>,</a:t>
            </a:r>
            <a:r>
              <a:rPr lang="en-US" b="1" dirty="0"/>
              <a:t> </a:t>
            </a:r>
            <a:r>
              <a:rPr lang="en-US" b="1" u="sng" dirty="0"/>
              <a:t>to meet demand</a:t>
            </a:r>
            <a:r>
              <a:rPr lang="en-US" b="1" dirty="0">
                <a:solidFill>
                  <a:srgbClr val="FF3300"/>
                </a:solidFill>
                <a:effectLst>
                  <a:outerShdw blurRad="38100" dist="38100" dir="2700000" algn="tl">
                    <a:srgbClr val="000000">
                      <a:alpha val="43137"/>
                    </a:srgbClr>
                  </a:outerShdw>
                </a:effectLst>
              </a:rPr>
              <a:t>,</a:t>
            </a:r>
            <a:r>
              <a:rPr lang="en-US" b="1" dirty="0"/>
              <a:t> the energy</a:t>
            </a:r>
          </a:p>
          <a:p>
            <a:pPr>
              <a:buNone/>
            </a:pPr>
            <a:r>
              <a:rPr lang="en-US" b="1" dirty="0"/>
              <a:t>industry will need technology</a:t>
            </a:r>
          </a:p>
          <a:p>
            <a:pPr>
              <a:buNone/>
            </a:pPr>
            <a:r>
              <a:rPr lang="en-US" b="1" dirty="0"/>
              <a:t>improvements and </a:t>
            </a:r>
            <a:r>
              <a:rPr lang="en-US" b="1" u="sng" dirty="0"/>
              <a:t>will need to improve</a:t>
            </a:r>
          </a:p>
          <a:p>
            <a:pPr>
              <a:buNone/>
            </a:pPr>
            <a:r>
              <a:rPr lang="en-US" b="1" dirty="0"/>
              <a:t>how it burns or uses fossil fuels </a:t>
            </a:r>
            <a:r>
              <a:rPr lang="en-US" b="1" u="sng" dirty="0"/>
              <a:t>to</a:t>
            </a:r>
          </a:p>
          <a:p>
            <a:pPr>
              <a:buNone/>
            </a:pPr>
            <a:r>
              <a:rPr lang="en-US" b="1" u="sng" dirty="0"/>
              <a:t>reduce </a:t>
            </a:r>
            <a:r>
              <a:rPr lang="en-US" b="1" dirty="0"/>
              <a:t>CO2 emissions.</a:t>
            </a:r>
            <a:endParaRPr lang="es-AR" b="1" dirty="0"/>
          </a:p>
          <a:p>
            <a:pPr marL="0" indent="0">
              <a:buNone/>
            </a:pPr>
            <a:r>
              <a:rPr lang="es-AR" sz="1900" b="1" dirty="0">
                <a:solidFill>
                  <a:srgbClr val="0070C0"/>
                </a:solidFill>
              </a:rPr>
              <a:t>Sin embargo, para satisfacer la demanda, la industria de la energía necesitará </a:t>
            </a:r>
          </a:p>
          <a:p>
            <a:pPr marL="0" indent="0">
              <a:buNone/>
            </a:pPr>
            <a:r>
              <a:rPr lang="es-AR" sz="1900" b="1" dirty="0">
                <a:solidFill>
                  <a:srgbClr val="0070C0"/>
                </a:solidFill>
              </a:rPr>
              <a:t>Mejoras tecnológicas y tendrá que mejorar cómo quema o utiliza los combustibles fósiles para reducir las emisiones de CO2.</a:t>
            </a:r>
          </a:p>
        </p:txBody>
      </p:sp>
    </p:spTree>
    <p:extLst>
      <p:ext uri="{BB962C8B-B14F-4D97-AF65-F5344CB8AC3E}">
        <p14:creationId xmlns:p14="http://schemas.microsoft.com/office/powerpoint/2010/main" val="2325881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idx="1"/>
          </p:nvPr>
        </p:nvPicPr>
        <p:blipFill>
          <a:blip r:embed="rId2" cstate="print"/>
          <a:srcRect/>
          <a:stretch>
            <a:fillRect/>
          </a:stretch>
        </p:blipFill>
        <p:spPr bwMode="auto">
          <a:xfrm>
            <a:off x="2024034" y="189941"/>
            <a:ext cx="8429684" cy="5508291"/>
          </a:xfrm>
          <a:prstGeom prst="rect">
            <a:avLst/>
          </a:prstGeom>
          <a:noFill/>
          <a:ln w="9525">
            <a:noFill/>
            <a:miter lim="800000"/>
            <a:headEnd/>
            <a:tailEnd/>
          </a:ln>
          <a:effectLst/>
        </p:spPr>
      </p:pic>
      <p:sp>
        <p:nvSpPr>
          <p:cNvPr id="6" name="5 Rectángulo"/>
          <p:cNvSpPr/>
          <p:nvPr/>
        </p:nvSpPr>
        <p:spPr>
          <a:xfrm>
            <a:off x="390144" y="5715017"/>
            <a:ext cx="11509248" cy="646331"/>
          </a:xfrm>
          <a:prstGeom prst="rect">
            <a:avLst/>
          </a:prstGeom>
        </p:spPr>
        <p:txBody>
          <a:bodyPr wrap="square">
            <a:spAutoFit/>
          </a:bodyPr>
          <a:lstStyle/>
          <a:p>
            <a:r>
              <a:rPr lang="en-US" dirty="0">
                <a:solidFill>
                  <a:prstClr val="black"/>
                </a:solidFill>
              </a:rPr>
              <a:t>In the coming days, the remnants of Harvey are expected to track to Memphis and the Mid-South area. FOX13 Meteorologist Brittani Dubose explained when it will arrive and what kind of impact we can anticipate locally.  </a:t>
            </a:r>
            <a:endParaRPr lang="es-AR" dirty="0">
              <a:solidFill>
                <a:prstClr val="black"/>
              </a:solidFill>
            </a:endParaRPr>
          </a:p>
        </p:txBody>
      </p:sp>
      <p:sp>
        <p:nvSpPr>
          <p:cNvPr id="3" name="CuadroTexto 2">
            <a:extLst>
              <a:ext uri="{FF2B5EF4-FFF2-40B4-BE49-F238E27FC236}">
                <a16:creationId xmlns:a16="http://schemas.microsoft.com/office/drawing/2014/main" xmlns="" id="{AAF4F20A-E710-4E88-BFC8-CD18729C8825}"/>
              </a:ext>
            </a:extLst>
          </p:cNvPr>
          <p:cNvSpPr txBox="1"/>
          <p:nvPr/>
        </p:nvSpPr>
        <p:spPr>
          <a:xfrm>
            <a:off x="4840224" y="1125250"/>
            <a:ext cx="7229855" cy="400110"/>
          </a:xfrm>
          <a:prstGeom prst="rect">
            <a:avLst/>
          </a:prstGeom>
          <a:noFill/>
        </p:spPr>
        <p:txBody>
          <a:bodyPr wrap="square" rtlCol="0">
            <a:spAutoFit/>
          </a:bodyPr>
          <a:lstStyle/>
          <a:p>
            <a:r>
              <a:rPr lang="es-AR" sz="2000" b="1" dirty="0">
                <a:solidFill>
                  <a:srgbClr val="FF0000"/>
                </a:solidFill>
              </a:rPr>
              <a:t>Se espera que la tormenta golpee a Memphis en los próximos días</a:t>
            </a:r>
          </a:p>
        </p:txBody>
      </p:sp>
      <p:sp>
        <p:nvSpPr>
          <p:cNvPr id="2" name="1 Rectángulo"/>
          <p:cNvSpPr/>
          <p:nvPr/>
        </p:nvSpPr>
        <p:spPr>
          <a:xfrm>
            <a:off x="390143" y="6211669"/>
            <a:ext cx="11679935" cy="369332"/>
          </a:xfrm>
          <a:prstGeom prst="rect">
            <a:avLst/>
          </a:prstGeom>
        </p:spPr>
        <p:txBody>
          <a:bodyPr wrap="square">
            <a:spAutoFit/>
          </a:bodyPr>
          <a:lstStyle/>
          <a:p>
            <a:r>
              <a:rPr lang="en-US" dirty="0" err="1">
                <a:solidFill>
                  <a:srgbClr val="FF0000"/>
                </a:solidFill>
              </a:rPr>
              <a:t>En</a:t>
            </a:r>
            <a:r>
              <a:rPr lang="en-US" dirty="0">
                <a:solidFill>
                  <a:srgbClr val="FF0000"/>
                </a:solidFill>
              </a:rPr>
              <a:t> </a:t>
            </a:r>
            <a:r>
              <a:rPr lang="en-US" dirty="0" err="1">
                <a:solidFill>
                  <a:srgbClr val="FF0000"/>
                </a:solidFill>
              </a:rPr>
              <a:t>los</a:t>
            </a:r>
            <a:r>
              <a:rPr lang="en-US" dirty="0">
                <a:solidFill>
                  <a:srgbClr val="FF0000"/>
                </a:solidFill>
              </a:rPr>
              <a:t> </a:t>
            </a:r>
            <a:r>
              <a:rPr lang="en-US" dirty="0" err="1">
                <a:solidFill>
                  <a:srgbClr val="FF0000"/>
                </a:solidFill>
              </a:rPr>
              <a:t>próximo</a:t>
            </a:r>
            <a:r>
              <a:rPr lang="en-US" dirty="0">
                <a:solidFill>
                  <a:srgbClr val="FF0000"/>
                </a:solidFill>
              </a:rPr>
              <a:t> </a:t>
            </a:r>
            <a:r>
              <a:rPr lang="en-US" dirty="0" err="1">
                <a:solidFill>
                  <a:srgbClr val="FF0000"/>
                </a:solidFill>
              </a:rPr>
              <a:t>días</a:t>
            </a:r>
            <a:r>
              <a:rPr lang="en-US" dirty="0">
                <a:solidFill>
                  <a:srgbClr val="FF0000"/>
                </a:solidFill>
              </a:rPr>
              <a:t>, se </a:t>
            </a:r>
            <a:r>
              <a:rPr lang="en-US" dirty="0" err="1">
                <a:solidFill>
                  <a:srgbClr val="FF0000"/>
                </a:solidFill>
              </a:rPr>
              <a:t>espera</a:t>
            </a:r>
            <a:r>
              <a:rPr lang="en-US" dirty="0">
                <a:solidFill>
                  <a:srgbClr val="FF0000"/>
                </a:solidFill>
              </a:rPr>
              <a:t> que </a:t>
            </a:r>
            <a:r>
              <a:rPr lang="en-US" dirty="0" err="1">
                <a:solidFill>
                  <a:srgbClr val="FF0000"/>
                </a:solidFill>
              </a:rPr>
              <a:t>los</a:t>
            </a:r>
            <a:r>
              <a:rPr lang="en-US" dirty="0">
                <a:solidFill>
                  <a:srgbClr val="FF0000"/>
                </a:solidFill>
              </a:rPr>
              <a:t> </a:t>
            </a:r>
            <a:r>
              <a:rPr lang="en-US" dirty="0" err="1">
                <a:solidFill>
                  <a:srgbClr val="FF0000"/>
                </a:solidFill>
              </a:rPr>
              <a:t>restos</a:t>
            </a:r>
            <a:r>
              <a:rPr lang="en-US" dirty="0">
                <a:solidFill>
                  <a:srgbClr val="FF0000"/>
                </a:solidFill>
              </a:rPr>
              <a:t> /lo que </a:t>
            </a:r>
            <a:r>
              <a:rPr lang="en-US" dirty="0" err="1">
                <a:solidFill>
                  <a:srgbClr val="FF0000"/>
                </a:solidFill>
              </a:rPr>
              <a:t>queda</a:t>
            </a:r>
            <a:r>
              <a:rPr lang="en-US" dirty="0">
                <a:solidFill>
                  <a:srgbClr val="FF0000"/>
                </a:solidFill>
              </a:rPr>
              <a:t> de Harvey(la </a:t>
            </a:r>
            <a:r>
              <a:rPr lang="en-US" dirty="0" err="1">
                <a:solidFill>
                  <a:srgbClr val="FF0000"/>
                </a:solidFill>
              </a:rPr>
              <a:t>tormenta</a:t>
            </a:r>
            <a:r>
              <a:rPr lang="en-US" dirty="0">
                <a:solidFill>
                  <a:srgbClr val="FF0000"/>
                </a:solidFill>
              </a:rPr>
              <a:t> Harvey) </a:t>
            </a:r>
            <a:r>
              <a:rPr lang="en-US" dirty="0" err="1">
                <a:solidFill>
                  <a:srgbClr val="FF0000"/>
                </a:solidFill>
              </a:rPr>
              <a:t>llegue</a:t>
            </a:r>
            <a:r>
              <a:rPr lang="en-US" dirty="0">
                <a:solidFill>
                  <a:srgbClr val="FF0000"/>
                </a:solidFill>
              </a:rPr>
              <a:t>/</a:t>
            </a:r>
            <a:r>
              <a:rPr lang="en-US" dirty="0" err="1">
                <a:solidFill>
                  <a:srgbClr val="FF0000"/>
                </a:solidFill>
              </a:rPr>
              <a:t>siga</a:t>
            </a:r>
            <a:r>
              <a:rPr lang="en-US" dirty="0">
                <a:solidFill>
                  <a:srgbClr val="FF0000"/>
                </a:solidFill>
              </a:rPr>
              <a:t> hasta Memphis.</a:t>
            </a:r>
            <a:endParaRPr lang="es-AR" dirty="0">
              <a:solidFill>
                <a:prstClr val="black"/>
              </a:solidFill>
            </a:endParaRPr>
          </a:p>
        </p:txBody>
      </p:sp>
    </p:spTree>
    <p:extLst>
      <p:ext uri="{BB962C8B-B14F-4D97-AF65-F5344CB8AC3E}">
        <p14:creationId xmlns:p14="http://schemas.microsoft.com/office/powerpoint/2010/main" val="15567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idx="1"/>
          </p:nvPr>
        </p:nvPicPr>
        <p:blipFill>
          <a:blip r:embed="rId2" cstate="print"/>
          <a:srcRect/>
          <a:stretch>
            <a:fillRect/>
          </a:stretch>
        </p:blipFill>
        <p:spPr bwMode="auto">
          <a:xfrm>
            <a:off x="1952597" y="500043"/>
            <a:ext cx="8176117" cy="5530079"/>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xmlns="" id="{4F77FE6D-DCDC-4DEE-AF07-0B2302BBA13A}"/>
              </a:ext>
            </a:extLst>
          </p:cNvPr>
          <p:cNvSpPr txBox="1"/>
          <p:nvPr/>
        </p:nvSpPr>
        <p:spPr>
          <a:xfrm>
            <a:off x="3791744" y="6165304"/>
            <a:ext cx="6048672" cy="369332"/>
          </a:xfrm>
          <a:prstGeom prst="rect">
            <a:avLst/>
          </a:prstGeom>
          <a:noFill/>
        </p:spPr>
        <p:txBody>
          <a:bodyPr wrap="square" rtlCol="0">
            <a:spAutoFit/>
          </a:bodyPr>
          <a:lstStyle/>
          <a:p>
            <a:r>
              <a:rPr lang="es-AR" b="1" dirty="0">
                <a:solidFill>
                  <a:srgbClr val="FF0000"/>
                </a:solidFill>
              </a:rPr>
              <a:t>Se pensaba que había 80 niños a bordo.</a:t>
            </a:r>
          </a:p>
        </p:txBody>
      </p:sp>
    </p:spTree>
    <p:extLst>
      <p:ext uri="{BB962C8B-B14F-4D97-AF65-F5344CB8AC3E}">
        <p14:creationId xmlns:p14="http://schemas.microsoft.com/office/powerpoint/2010/main" val="3334163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28801"/>
            <a:ext cx="8229600" cy="4525963"/>
          </a:xfrm>
          <a:solidFill>
            <a:srgbClr val="FFC000"/>
          </a:solidFill>
        </p:spPr>
        <p:style>
          <a:lnRef idx="2">
            <a:schemeClr val="accent2"/>
          </a:lnRef>
          <a:fillRef idx="1">
            <a:schemeClr val="lt1"/>
          </a:fillRef>
          <a:effectRef idx="0">
            <a:schemeClr val="accent2"/>
          </a:effectRef>
          <a:fontRef idx="minor">
            <a:schemeClr val="dk1"/>
          </a:fontRef>
        </p:style>
        <p:txBody>
          <a:bodyPr/>
          <a:lstStyle/>
          <a:p>
            <a:pPr marL="514350" indent="-514350">
              <a:buAutoNum type="arabicPeriod" startAt="7"/>
            </a:pPr>
            <a:r>
              <a:rPr lang="en-US" sz="2800" dirty="0">
                <a:cs typeface="Aharoni" pitchFamily="2" charset="-79"/>
              </a:rPr>
              <a:t>YouTube and other Internet companies  had been found to violate copyrights.</a:t>
            </a:r>
          </a:p>
          <a:p>
            <a:pPr marL="0" indent="0">
              <a:buNone/>
            </a:pPr>
            <a:r>
              <a:rPr lang="en-US" sz="2800" dirty="0">
                <a:solidFill>
                  <a:srgbClr val="FF0000"/>
                </a:solidFill>
                <a:cs typeface="Aharoni" pitchFamily="2" charset="-79"/>
              </a:rPr>
              <a:t>	</a:t>
            </a:r>
            <a:endParaRPr lang="en-US" sz="2800" dirty="0"/>
          </a:p>
          <a:p>
            <a:pPr marL="514350" indent="-514350">
              <a:buNone/>
            </a:pPr>
            <a:r>
              <a:rPr lang="en-US" sz="2800" dirty="0">
                <a:ea typeface="Arial Unicode MS" pitchFamily="34" charset="-128"/>
                <a:cs typeface="Arial Unicode MS" pitchFamily="34" charset="-128"/>
              </a:rPr>
              <a:t>8. He was known to drink heavily at times</a:t>
            </a:r>
            <a:r>
              <a:rPr lang="en-US" sz="2800" dirty="0"/>
              <a:t>.</a:t>
            </a:r>
            <a:r>
              <a:rPr lang="en-US" dirty="0"/>
              <a:t> </a:t>
            </a:r>
          </a:p>
          <a:p>
            <a:pPr marL="514350" indent="-514350">
              <a:buNone/>
            </a:pPr>
            <a:r>
              <a:rPr lang="es-AR" sz="1600" dirty="0">
                <a:solidFill>
                  <a:srgbClr val="FF0000"/>
                </a:solidFill>
              </a:rPr>
              <a:t>	</a:t>
            </a:r>
          </a:p>
        </p:txBody>
      </p:sp>
    </p:spTree>
    <p:extLst>
      <p:ext uri="{BB962C8B-B14F-4D97-AF65-F5344CB8AC3E}">
        <p14:creationId xmlns:p14="http://schemas.microsoft.com/office/powerpoint/2010/main" val="2625484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28801"/>
            <a:ext cx="8229600" cy="4525963"/>
          </a:xfrm>
          <a:solidFill>
            <a:srgbClr val="FFC000"/>
          </a:solidFill>
        </p:spPr>
        <p:style>
          <a:lnRef idx="2">
            <a:schemeClr val="accent2"/>
          </a:lnRef>
          <a:fillRef idx="1">
            <a:schemeClr val="lt1"/>
          </a:fillRef>
          <a:effectRef idx="0">
            <a:schemeClr val="accent2"/>
          </a:effectRef>
          <a:fontRef idx="minor">
            <a:schemeClr val="dk1"/>
          </a:fontRef>
        </p:style>
        <p:txBody>
          <a:bodyPr/>
          <a:lstStyle/>
          <a:p>
            <a:pPr marL="514350" indent="-514350">
              <a:buAutoNum type="arabicPeriod" startAt="7"/>
            </a:pPr>
            <a:r>
              <a:rPr lang="en-US" dirty="0">
                <a:latin typeface="Aharoni" pitchFamily="2" charset="-79"/>
                <a:cs typeface="Aharoni" pitchFamily="2" charset="-79"/>
              </a:rPr>
              <a:t>YouTube and other Internet companies  had   been found to violate copyrights.</a:t>
            </a:r>
          </a:p>
          <a:p>
            <a:pPr marL="0" indent="0">
              <a:buNone/>
            </a:pPr>
            <a:r>
              <a:rPr lang="en-US" sz="1600" dirty="0">
                <a:solidFill>
                  <a:srgbClr val="FF0000"/>
                </a:solidFill>
                <a:latin typeface="Aharoni" pitchFamily="2" charset="-79"/>
                <a:cs typeface="Aharoni" pitchFamily="2" charset="-79"/>
              </a:rPr>
              <a:t>	Se </a:t>
            </a:r>
            <a:r>
              <a:rPr lang="en-US" sz="1600" dirty="0" err="1">
                <a:solidFill>
                  <a:srgbClr val="FF0000"/>
                </a:solidFill>
                <a:latin typeface="Aharoni" pitchFamily="2" charset="-79"/>
                <a:cs typeface="Aharoni" pitchFamily="2" charset="-79"/>
              </a:rPr>
              <a:t>había</a:t>
            </a:r>
            <a:r>
              <a:rPr lang="en-US" sz="1600" dirty="0">
                <a:solidFill>
                  <a:srgbClr val="FF0000"/>
                </a:solidFill>
                <a:latin typeface="Aharoni" pitchFamily="2" charset="-79"/>
                <a:cs typeface="Aharoni" pitchFamily="2" charset="-79"/>
              </a:rPr>
              <a:t> </a:t>
            </a:r>
            <a:r>
              <a:rPr lang="en-US" sz="1600" dirty="0" err="1">
                <a:solidFill>
                  <a:srgbClr val="FF0000"/>
                </a:solidFill>
                <a:latin typeface="Aharoni" pitchFamily="2" charset="-79"/>
                <a:cs typeface="Aharoni" pitchFamily="2" charset="-79"/>
              </a:rPr>
              <a:t>descubierto</a:t>
            </a:r>
            <a:r>
              <a:rPr lang="en-US" sz="1600" dirty="0">
                <a:solidFill>
                  <a:srgbClr val="FF0000"/>
                </a:solidFill>
                <a:latin typeface="Aharoni" pitchFamily="2" charset="-79"/>
                <a:cs typeface="Aharoni" pitchFamily="2" charset="-79"/>
              </a:rPr>
              <a:t> que YouTube y </a:t>
            </a:r>
            <a:r>
              <a:rPr lang="en-US" sz="1600" dirty="0" err="1">
                <a:solidFill>
                  <a:srgbClr val="FF0000"/>
                </a:solidFill>
                <a:latin typeface="Aharoni" pitchFamily="2" charset="-79"/>
                <a:cs typeface="Aharoni" pitchFamily="2" charset="-79"/>
              </a:rPr>
              <a:t>otras</a:t>
            </a:r>
            <a:r>
              <a:rPr lang="en-US" sz="1600" dirty="0">
                <a:solidFill>
                  <a:srgbClr val="FF0000"/>
                </a:solidFill>
                <a:latin typeface="Aharoni" pitchFamily="2" charset="-79"/>
                <a:cs typeface="Aharoni" pitchFamily="2" charset="-79"/>
              </a:rPr>
              <a:t> </a:t>
            </a:r>
            <a:r>
              <a:rPr lang="en-US" sz="1600" dirty="0" err="1">
                <a:solidFill>
                  <a:srgbClr val="FF0000"/>
                </a:solidFill>
                <a:latin typeface="Aharoni" pitchFamily="2" charset="-79"/>
                <a:cs typeface="Aharoni" pitchFamily="2" charset="-79"/>
              </a:rPr>
              <a:t>empresas</a:t>
            </a:r>
            <a:r>
              <a:rPr lang="en-US" sz="1600" dirty="0">
                <a:solidFill>
                  <a:srgbClr val="FF0000"/>
                </a:solidFill>
                <a:latin typeface="Aharoni" pitchFamily="2" charset="-79"/>
                <a:cs typeface="Aharoni" pitchFamily="2" charset="-79"/>
              </a:rPr>
              <a:t> de internet </a:t>
            </a:r>
            <a:r>
              <a:rPr lang="en-US" sz="1600" dirty="0" err="1">
                <a:solidFill>
                  <a:srgbClr val="FF0000"/>
                </a:solidFill>
                <a:latin typeface="Aharoni" pitchFamily="2" charset="-79"/>
                <a:cs typeface="Aharoni" pitchFamily="2" charset="-79"/>
              </a:rPr>
              <a:t>violaban</a:t>
            </a:r>
            <a:r>
              <a:rPr lang="en-US" sz="1600" dirty="0">
                <a:solidFill>
                  <a:srgbClr val="FF0000"/>
                </a:solidFill>
                <a:latin typeface="Aharoni" pitchFamily="2" charset="-79"/>
                <a:cs typeface="Aharoni" pitchFamily="2" charset="-79"/>
              </a:rPr>
              <a:t> los derechos de </a:t>
            </a:r>
            <a:r>
              <a:rPr lang="en-US" sz="1600" dirty="0" err="1">
                <a:solidFill>
                  <a:srgbClr val="FF0000"/>
                </a:solidFill>
                <a:latin typeface="Aharoni" pitchFamily="2" charset="-79"/>
                <a:cs typeface="Aharoni" pitchFamily="2" charset="-79"/>
              </a:rPr>
              <a:t>autor</a:t>
            </a:r>
            <a:r>
              <a:rPr lang="en-US" sz="1600" dirty="0">
                <a:solidFill>
                  <a:srgbClr val="FF0000"/>
                </a:solidFill>
                <a:latin typeface="Aharoni" pitchFamily="2" charset="-79"/>
                <a:cs typeface="Aharoni" pitchFamily="2" charset="-79"/>
              </a:rPr>
              <a:t>.</a:t>
            </a:r>
          </a:p>
          <a:p>
            <a:pPr marL="514350" indent="-514350">
              <a:buNone/>
            </a:pPr>
            <a:endParaRPr lang="en-US" dirty="0"/>
          </a:p>
          <a:p>
            <a:pPr marL="514350" indent="-514350">
              <a:buNone/>
            </a:pPr>
            <a:r>
              <a:rPr lang="en-US" i="1" dirty="0">
                <a:latin typeface="Arial Unicode MS" pitchFamily="34" charset="-128"/>
                <a:ea typeface="Arial Unicode MS" pitchFamily="34" charset="-128"/>
                <a:cs typeface="Arial Unicode MS" pitchFamily="34" charset="-128"/>
              </a:rPr>
              <a:t>8. </a:t>
            </a:r>
            <a:r>
              <a:rPr lang="en-US" b="1" i="1" dirty="0">
                <a:latin typeface="Arial Unicode MS" pitchFamily="34" charset="-128"/>
                <a:ea typeface="Arial Unicode MS" pitchFamily="34" charset="-128"/>
                <a:cs typeface="Arial Unicode MS" pitchFamily="34" charset="-128"/>
              </a:rPr>
              <a:t>He was known to drink heavily at times</a:t>
            </a:r>
            <a:r>
              <a:rPr lang="en-US" dirty="0"/>
              <a:t>. </a:t>
            </a:r>
          </a:p>
          <a:p>
            <a:pPr marL="514350" indent="-514350">
              <a:buNone/>
            </a:pPr>
            <a:r>
              <a:rPr lang="es-AR" sz="1600" dirty="0">
                <a:solidFill>
                  <a:srgbClr val="FF0000"/>
                </a:solidFill>
              </a:rPr>
              <a:t>	</a:t>
            </a:r>
            <a:r>
              <a:rPr lang="es-AR" sz="1600" b="1" dirty="0">
                <a:solidFill>
                  <a:srgbClr val="FF0000"/>
                </a:solidFill>
              </a:rPr>
              <a:t>Se sabía que él bebía mucho a veces.</a:t>
            </a:r>
            <a:endParaRPr lang="es-AR" sz="1600" dirty="0">
              <a:solidFill>
                <a:srgbClr val="FF0000"/>
              </a:solidFill>
            </a:endParaRPr>
          </a:p>
        </p:txBody>
      </p:sp>
    </p:spTree>
    <p:extLst>
      <p:ext uri="{BB962C8B-B14F-4D97-AF65-F5344CB8AC3E}">
        <p14:creationId xmlns:p14="http://schemas.microsoft.com/office/powerpoint/2010/main" val="85506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832" y="785795"/>
            <a:ext cx="10997184" cy="5340369"/>
          </a:xfrm>
        </p:spPr>
        <p:txBody>
          <a:bodyPr>
            <a:normAutofit/>
          </a:bodyPr>
          <a:lstStyle/>
          <a:p>
            <a:pPr>
              <a:buNone/>
            </a:pPr>
            <a:r>
              <a:rPr lang="en-US" sz="4000" b="1" dirty="0">
                <a:latin typeface="Aharoni" pitchFamily="2" charset="-79"/>
                <a:cs typeface="Aharoni" pitchFamily="2" charset="-79"/>
              </a:rPr>
              <a:t>All living organisms </a:t>
            </a:r>
            <a:r>
              <a:rPr lang="en-US" sz="4000" b="1" dirty="0">
                <a:solidFill>
                  <a:srgbClr val="FF0000"/>
                </a:solidFill>
                <a:effectLst>
                  <a:outerShdw blurRad="38100" dist="38100" dir="2700000" algn="tl">
                    <a:srgbClr val="000000">
                      <a:alpha val="43137"/>
                    </a:srgbClr>
                  </a:outerShdw>
                </a:effectLst>
                <a:latin typeface="Aharoni" pitchFamily="2" charset="-79"/>
                <a:cs typeface="Aharoni" pitchFamily="2" charset="-79"/>
              </a:rPr>
              <a:t>are known </a:t>
            </a:r>
            <a:r>
              <a:rPr lang="en-US" sz="4000" b="1" dirty="0">
                <a:solidFill>
                  <a:srgbClr val="00B0F0"/>
                </a:solidFill>
                <a:effectLst>
                  <a:outerShdw blurRad="38100" dist="38100" dir="2700000" algn="tl">
                    <a:srgbClr val="000000">
                      <a:alpha val="43137"/>
                    </a:srgbClr>
                  </a:outerShdw>
                </a:effectLst>
                <a:latin typeface="Aharoni" pitchFamily="2" charset="-79"/>
                <a:cs typeface="Aharoni" pitchFamily="2" charset="-79"/>
              </a:rPr>
              <a:t>to consist </a:t>
            </a:r>
            <a:r>
              <a:rPr lang="en-US" sz="4000" b="1" dirty="0">
                <a:latin typeface="Aharoni" pitchFamily="2" charset="-79"/>
                <a:cs typeface="Aharoni" pitchFamily="2" charset="-79"/>
              </a:rPr>
              <a:t> </a:t>
            </a:r>
            <a:endParaRPr lang="en-US" sz="4000" b="1" dirty="0" smtClean="0">
              <a:latin typeface="Aharoni" pitchFamily="2" charset="-79"/>
              <a:cs typeface="Aharoni" pitchFamily="2" charset="-79"/>
            </a:endParaRPr>
          </a:p>
          <a:p>
            <a:pPr>
              <a:buNone/>
            </a:pPr>
            <a:r>
              <a:rPr lang="en-US" sz="4000" b="1" dirty="0" smtClean="0">
                <a:latin typeface="Aharoni" pitchFamily="2" charset="-79"/>
                <a:cs typeface="Aharoni" pitchFamily="2" charset="-79"/>
              </a:rPr>
              <a:t>of </a:t>
            </a:r>
            <a:r>
              <a:rPr lang="en-US" sz="4000" b="1" dirty="0">
                <a:latin typeface="Aharoni" pitchFamily="2" charset="-79"/>
                <a:cs typeface="Aharoni" pitchFamily="2" charset="-79"/>
              </a:rPr>
              <a:t>cells</a:t>
            </a:r>
            <a:r>
              <a:rPr lang="es-ES" sz="4000" b="1" dirty="0">
                <a:latin typeface="Aharoni" pitchFamily="2" charset="-79"/>
                <a:cs typeface="Aharoni" pitchFamily="2" charset="-79"/>
              </a:rPr>
              <a:t>.</a:t>
            </a:r>
          </a:p>
          <a:p>
            <a:pPr>
              <a:buNone/>
            </a:pPr>
            <a:endParaRPr lang="es-ES" sz="4000" b="1" dirty="0">
              <a:latin typeface="Aharoni" pitchFamily="2" charset="-79"/>
              <a:cs typeface="Aharoni" pitchFamily="2" charset="-79"/>
            </a:endParaRPr>
          </a:p>
          <a:p>
            <a:pPr>
              <a:buNone/>
            </a:pPr>
            <a:endParaRPr lang="es-ES" sz="4000" b="1" dirty="0">
              <a:latin typeface="Aharoni" pitchFamily="2" charset="-79"/>
              <a:cs typeface="Aharoni" pitchFamily="2" charset="-79"/>
            </a:endParaRPr>
          </a:p>
          <a:p>
            <a:pPr>
              <a:buNone/>
            </a:pPr>
            <a:r>
              <a:rPr lang="es-ES" sz="4000" b="1"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 </a:t>
            </a:r>
            <a:endParaRPr lang="es-ES" sz="4000" b="1" dirty="0">
              <a:solidFill>
                <a:srgbClr val="00B050"/>
              </a:solidFill>
              <a:effectLst>
                <a:outerShdw blurRad="38100" dist="38100" dir="2700000" algn="tl">
                  <a:srgbClr val="000000">
                    <a:alpha val="43137"/>
                  </a:srgbClr>
                </a:outerShdw>
              </a:effectLst>
              <a:latin typeface="Aharoni" pitchFamily="2" charset="-79"/>
              <a:cs typeface="Aharoni" pitchFamily="2" charset="-79"/>
            </a:endParaRPr>
          </a:p>
          <a:p>
            <a:pPr>
              <a:buNone/>
            </a:pPr>
            <a:endParaRPr lang="es-ES" sz="4000" b="1" dirty="0">
              <a:effectLst>
                <a:outerShdw blurRad="38100" dist="38100" dir="2700000" algn="tl">
                  <a:srgbClr val="000000">
                    <a:alpha val="43137"/>
                  </a:srgbClr>
                </a:outerShdw>
              </a:effectLst>
              <a:latin typeface="Aharoni" pitchFamily="2" charset="-79"/>
              <a:cs typeface="Aharoni" pitchFamily="2" charset="-79"/>
            </a:endParaRPr>
          </a:p>
        </p:txBody>
      </p:sp>
      <p:cxnSp>
        <p:nvCxnSpPr>
          <p:cNvPr id="4" name="Conector recto de flecha 3">
            <a:extLst>
              <a:ext uri="{FF2B5EF4-FFF2-40B4-BE49-F238E27FC236}">
                <a16:creationId xmlns:a16="http://schemas.microsoft.com/office/drawing/2014/main" xmlns="" id="{65D4FBC8-2435-4FD6-AD73-BDB5B47ACA8E}"/>
              </a:ext>
            </a:extLst>
          </p:cNvPr>
          <p:cNvCxnSpPr/>
          <p:nvPr/>
        </p:nvCxnSpPr>
        <p:spPr>
          <a:xfrm flipH="1">
            <a:off x="1960620" y="1475232"/>
            <a:ext cx="5050326" cy="23164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xmlns="" id="{5D7B31B7-3405-45C9-BFA2-B1E4F0AFBCC0}"/>
              </a:ext>
            </a:extLst>
          </p:cNvPr>
          <p:cNvCxnSpPr/>
          <p:nvPr/>
        </p:nvCxnSpPr>
        <p:spPr>
          <a:xfrm>
            <a:off x="3439648" y="1385193"/>
            <a:ext cx="0" cy="32317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464057" y="3647412"/>
            <a:ext cx="2993127" cy="923330"/>
          </a:xfrm>
          <a:prstGeom prst="rect">
            <a:avLst/>
          </a:prstGeom>
        </p:spPr>
        <p:txBody>
          <a:bodyPr wrap="none">
            <a:spAutoFit/>
          </a:bodyPr>
          <a:lstStyle/>
          <a:p>
            <a:r>
              <a:rPr lang="es-ES" sz="5400" b="1" dirty="0">
                <a:solidFill>
                  <a:srgbClr val="FF0000"/>
                </a:solidFill>
                <a:effectLst>
                  <a:outerShdw blurRad="38100" dist="38100" dir="2700000" algn="tl">
                    <a:srgbClr val="000000">
                      <a:alpha val="43137"/>
                    </a:srgbClr>
                  </a:outerShdw>
                </a:effectLst>
                <a:latin typeface="Aharoni" pitchFamily="2" charset="-79"/>
                <a:cs typeface="Aharoni" pitchFamily="2" charset="-79"/>
              </a:rPr>
              <a:t>Se sabe </a:t>
            </a:r>
            <a:endParaRPr lang="es-AR" sz="5400" dirty="0"/>
          </a:p>
        </p:txBody>
      </p:sp>
      <p:sp>
        <p:nvSpPr>
          <p:cNvPr id="8" name="7 Rectángulo"/>
          <p:cNvSpPr/>
          <p:nvPr/>
        </p:nvSpPr>
        <p:spPr>
          <a:xfrm>
            <a:off x="3457184" y="3601245"/>
            <a:ext cx="1552028" cy="1015663"/>
          </a:xfrm>
          <a:prstGeom prst="rect">
            <a:avLst/>
          </a:prstGeom>
        </p:spPr>
        <p:txBody>
          <a:bodyPr wrap="none">
            <a:spAutoFit/>
          </a:bodyPr>
          <a:lstStyle/>
          <a:p>
            <a:r>
              <a:rPr lang="es-ES" sz="6000" b="1" dirty="0">
                <a:solidFill>
                  <a:srgbClr val="00B050"/>
                </a:solidFill>
                <a:effectLst>
                  <a:outerShdw blurRad="38100" dist="38100" dir="2700000" algn="tl">
                    <a:srgbClr val="000000">
                      <a:alpha val="43137"/>
                    </a:srgbClr>
                  </a:outerShdw>
                </a:effectLst>
                <a:latin typeface="Aharoni" pitchFamily="2" charset="-79"/>
                <a:cs typeface="Aharoni" pitchFamily="2" charset="-79"/>
              </a:rPr>
              <a:t>que</a:t>
            </a:r>
            <a:endParaRPr lang="es-AR" sz="6000" dirty="0"/>
          </a:p>
        </p:txBody>
      </p:sp>
      <p:sp>
        <p:nvSpPr>
          <p:cNvPr id="9" name="8 Rectángulo"/>
          <p:cNvSpPr/>
          <p:nvPr/>
        </p:nvSpPr>
        <p:spPr>
          <a:xfrm>
            <a:off x="644902" y="4467302"/>
            <a:ext cx="10533653" cy="923330"/>
          </a:xfrm>
          <a:prstGeom prst="rect">
            <a:avLst/>
          </a:prstGeom>
        </p:spPr>
        <p:txBody>
          <a:bodyPr wrap="none">
            <a:spAutoFit/>
          </a:bodyPr>
          <a:lstStyle/>
          <a:p>
            <a:r>
              <a:rPr lang="es-ES" sz="5400" b="1" dirty="0">
                <a:effectLst>
                  <a:outerShdw blurRad="38100" dist="38100" dir="2700000" algn="tl">
                    <a:srgbClr val="000000">
                      <a:alpha val="43137"/>
                    </a:srgbClr>
                  </a:outerShdw>
                </a:effectLst>
                <a:latin typeface="Aharoni" pitchFamily="2" charset="-79"/>
                <a:cs typeface="Aharoni" pitchFamily="2" charset="-79"/>
              </a:rPr>
              <a:t>todos los organismos vivientes</a:t>
            </a:r>
            <a:endParaRPr lang="es-AR" sz="5400" dirty="0"/>
          </a:p>
        </p:txBody>
      </p:sp>
      <p:sp>
        <p:nvSpPr>
          <p:cNvPr id="10" name="9 Rectángulo"/>
          <p:cNvSpPr/>
          <p:nvPr/>
        </p:nvSpPr>
        <p:spPr>
          <a:xfrm>
            <a:off x="644902" y="5585198"/>
            <a:ext cx="3416320" cy="923330"/>
          </a:xfrm>
          <a:prstGeom prst="rect">
            <a:avLst/>
          </a:prstGeom>
        </p:spPr>
        <p:txBody>
          <a:bodyPr wrap="none">
            <a:spAutoFit/>
          </a:bodyPr>
          <a:lstStyle/>
          <a:p>
            <a:r>
              <a:rPr lang="es-ES" sz="5400" b="1" dirty="0">
                <a:solidFill>
                  <a:srgbClr val="00B0F0"/>
                </a:solidFill>
                <a:effectLst>
                  <a:outerShdw blurRad="38100" dist="38100" dir="2700000" algn="tl">
                    <a:srgbClr val="000000">
                      <a:alpha val="43137"/>
                    </a:srgbClr>
                  </a:outerShdw>
                </a:effectLst>
                <a:latin typeface="Aharoni" pitchFamily="2" charset="-79"/>
                <a:cs typeface="Aharoni" pitchFamily="2" charset="-79"/>
              </a:rPr>
              <a:t>consisten</a:t>
            </a:r>
            <a:endParaRPr lang="es-AR" sz="5400" dirty="0"/>
          </a:p>
        </p:txBody>
      </p:sp>
      <p:sp>
        <p:nvSpPr>
          <p:cNvPr id="11" name="10 Rectángulo"/>
          <p:cNvSpPr/>
          <p:nvPr/>
        </p:nvSpPr>
        <p:spPr>
          <a:xfrm>
            <a:off x="4528455" y="5610844"/>
            <a:ext cx="3717684" cy="923330"/>
          </a:xfrm>
          <a:prstGeom prst="rect">
            <a:avLst/>
          </a:prstGeom>
        </p:spPr>
        <p:txBody>
          <a:bodyPr wrap="none">
            <a:spAutoFit/>
          </a:bodyPr>
          <a:lstStyle/>
          <a:p>
            <a:pPr>
              <a:buNone/>
            </a:pPr>
            <a:r>
              <a:rPr lang="es-ES" sz="5400" b="1" dirty="0">
                <a:effectLst>
                  <a:outerShdw blurRad="38100" dist="38100" dir="2700000" algn="tl">
                    <a:srgbClr val="000000">
                      <a:alpha val="43137"/>
                    </a:srgbClr>
                  </a:outerShdw>
                </a:effectLst>
                <a:latin typeface="Aharoni" pitchFamily="2" charset="-79"/>
                <a:cs typeface="Aharoni" pitchFamily="2" charset="-79"/>
              </a:rPr>
              <a:t>e</a:t>
            </a:r>
            <a:r>
              <a:rPr lang="es-ES" sz="5400" b="1" dirty="0" smtClean="0">
                <a:effectLst>
                  <a:outerShdw blurRad="38100" dist="38100" dir="2700000" algn="tl">
                    <a:srgbClr val="000000">
                      <a:alpha val="43137"/>
                    </a:srgbClr>
                  </a:outerShdw>
                </a:effectLst>
                <a:latin typeface="Aharoni" pitchFamily="2" charset="-79"/>
                <a:cs typeface="Aharoni" pitchFamily="2" charset="-79"/>
              </a:rPr>
              <a:t>n células</a:t>
            </a:r>
            <a:r>
              <a:rPr lang="es-ES" sz="5400" b="1" dirty="0">
                <a:effectLst>
                  <a:outerShdw blurRad="38100" dist="38100" dir="2700000" algn="tl">
                    <a:srgbClr val="000000">
                      <a:alpha val="43137"/>
                    </a:srgbClr>
                  </a:outerShdw>
                </a:effectLst>
                <a:latin typeface="Aharoni" pitchFamily="2" charset="-79"/>
                <a:cs typeface="Aharoni" pitchFamily="2" charset="-79"/>
              </a:rPr>
              <a:t>.</a:t>
            </a:r>
            <a:endParaRPr lang="es-AR" sz="5400" dirty="0">
              <a:solidFill>
                <a:srgbClr val="FF0000"/>
              </a:solidFill>
              <a:effectLst>
                <a:outerShdw blurRad="38100" dist="38100" dir="2700000" algn="tl">
                  <a:srgbClr val="000000">
                    <a:alpha val="43137"/>
                  </a:srgbClr>
                </a:outerShdw>
              </a:effectLst>
            </a:endParaRPr>
          </a:p>
        </p:txBody>
      </p:sp>
      <p:cxnSp>
        <p:nvCxnSpPr>
          <p:cNvPr id="13" name="Conector recto de flecha 3">
            <a:extLst>
              <a:ext uri="{FF2B5EF4-FFF2-40B4-BE49-F238E27FC236}">
                <a16:creationId xmlns:a16="http://schemas.microsoft.com/office/drawing/2014/main" xmlns="" id="{65D4FBC8-2435-4FD6-AD73-BDB5B47ACA8E}"/>
              </a:ext>
            </a:extLst>
          </p:cNvPr>
          <p:cNvCxnSpPr/>
          <p:nvPr/>
        </p:nvCxnSpPr>
        <p:spPr>
          <a:xfrm flipH="1">
            <a:off x="3547872" y="1487424"/>
            <a:ext cx="6383058" cy="4242816"/>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4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1070" y="186228"/>
            <a:ext cx="10023542" cy="599383"/>
          </a:xfrm>
        </p:spPr>
        <p:txBody>
          <a:bodyPr>
            <a:normAutofit fontScale="90000"/>
          </a:bodyPr>
          <a:lstStyle/>
          <a:p>
            <a:r>
              <a:rPr lang="en-GB" dirty="0" smtClean="0"/>
              <a:t>Active vs. Passive</a:t>
            </a:r>
            <a:endParaRPr lang="en-GB" dirty="0"/>
          </a:p>
        </p:txBody>
      </p:sp>
      <p:sp>
        <p:nvSpPr>
          <p:cNvPr id="3" name="Marcador de contenido 2"/>
          <p:cNvSpPr>
            <a:spLocks noGrp="1"/>
          </p:cNvSpPr>
          <p:nvPr>
            <p:ph idx="1"/>
          </p:nvPr>
        </p:nvSpPr>
        <p:spPr>
          <a:xfrm>
            <a:off x="244698" y="785611"/>
            <a:ext cx="11947301" cy="5692462"/>
          </a:xfrm>
        </p:spPr>
        <p:txBody>
          <a:bodyPr>
            <a:normAutofit/>
          </a:bodyPr>
          <a:lstStyle/>
          <a:p>
            <a:r>
              <a:rPr lang="en-US" sz="2400" dirty="0" smtClean="0"/>
              <a:t>People </a:t>
            </a:r>
            <a:r>
              <a:rPr lang="en-US" sz="2400" b="1" dirty="0" smtClean="0"/>
              <a:t>manufacture</a:t>
            </a:r>
            <a:r>
              <a:rPr lang="en-US" sz="2400" dirty="0" smtClean="0"/>
              <a:t> cement using chemical combination of </a:t>
            </a:r>
            <a:r>
              <a:rPr lang="en-US" sz="2400" dirty="0" err="1" smtClean="0"/>
              <a:t>alumnion</a:t>
            </a:r>
            <a:r>
              <a:rPr lang="en-US" sz="2400" dirty="0" smtClean="0"/>
              <a:t>, iron,</a:t>
            </a:r>
          </a:p>
          <a:p>
            <a:r>
              <a:rPr lang="en-US" sz="2400" dirty="0" smtClean="0"/>
              <a:t>Cement </a:t>
            </a:r>
            <a:r>
              <a:rPr lang="en-US" sz="2400" b="1" dirty="0"/>
              <a:t>is manufactured</a:t>
            </a:r>
            <a:r>
              <a:rPr lang="en-US" sz="2400" dirty="0"/>
              <a:t> using chemical combination of aluminum, </a:t>
            </a:r>
            <a:r>
              <a:rPr lang="en-US" sz="2400" dirty="0" smtClean="0"/>
              <a:t>iron,…</a:t>
            </a:r>
          </a:p>
          <a:p>
            <a:endParaRPr lang="en-US" sz="2600" dirty="0"/>
          </a:p>
          <a:p>
            <a:pPr lvl="2"/>
            <a:r>
              <a:rPr lang="en-US" sz="2700" dirty="0" smtClean="0"/>
              <a:t>They </a:t>
            </a:r>
            <a:r>
              <a:rPr lang="en-US" sz="2700" b="1" dirty="0" smtClean="0">
                <a:solidFill>
                  <a:srgbClr val="C00000"/>
                </a:solidFill>
              </a:rPr>
              <a:t>think</a:t>
            </a:r>
            <a:r>
              <a:rPr lang="en-US" sz="2700" dirty="0" smtClean="0">
                <a:solidFill>
                  <a:srgbClr val="C00000"/>
                </a:solidFill>
              </a:rPr>
              <a:t> </a:t>
            </a:r>
            <a:r>
              <a:rPr lang="en-US" sz="2700" dirty="0" smtClean="0"/>
              <a:t>concrete </a:t>
            </a:r>
            <a:r>
              <a:rPr lang="en-US" sz="2700" b="1" dirty="0" smtClean="0">
                <a:solidFill>
                  <a:schemeClr val="accent1">
                    <a:lumMod val="50000"/>
                  </a:schemeClr>
                </a:solidFill>
              </a:rPr>
              <a:t>is</a:t>
            </a:r>
            <a:r>
              <a:rPr lang="en-US" sz="2700" dirty="0" smtClean="0"/>
              <a:t> the best material for this structure.</a:t>
            </a:r>
          </a:p>
          <a:p>
            <a:endParaRPr lang="en-US" sz="2700" dirty="0"/>
          </a:p>
          <a:p>
            <a:pPr lvl="2"/>
            <a:r>
              <a:rPr lang="en-US" sz="2700" dirty="0" smtClean="0"/>
              <a:t>It </a:t>
            </a:r>
            <a:r>
              <a:rPr lang="en-US" sz="2700" b="1" dirty="0" smtClean="0">
                <a:solidFill>
                  <a:srgbClr val="C00000"/>
                </a:solidFill>
              </a:rPr>
              <a:t>is thought</a:t>
            </a:r>
            <a:r>
              <a:rPr lang="en-US" sz="2700" dirty="0" smtClean="0">
                <a:solidFill>
                  <a:srgbClr val="C00000"/>
                </a:solidFill>
              </a:rPr>
              <a:t> </a:t>
            </a:r>
            <a:r>
              <a:rPr lang="en-US" sz="2700" dirty="0" smtClean="0"/>
              <a:t>(that) concrete </a:t>
            </a:r>
            <a:r>
              <a:rPr lang="en-US" sz="2700" b="1" dirty="0" smtClean="0">
                <a:solidFill>
                  <a:schemeClr val="accent1">
                    <a:lumMod val="50000"/>
                  </a:schemeClr>
                </a:solidFill>
              </a:rPr>
              <a:t>is</a:t>
            </a:r>
            <a:r>
              <a:rPr lang="en-US" sz="2700" dirty="0" smtClean="0"/>
              <a:t> the best material for the </a:t>
            </a:r>
            <a:r>
              <a:rPr lang="en-US" sz="2700" dirty="0" err="1" smtClean="0"/>
              <a:t>sctructure</a:t>
            </a:r>
            <a:r>
              <a:rPr lang="en-US" sz="2700" dirty="0" smtClean="0"/>
              <a:t>.</a:t>
            </a:r>
          </a:p>
          <a:p>
            <a:pPr marL="914400" lvl="2" indent="0">
              <a:buNone/>
            </a:pPr>
            <a:r>
              <a:rPr lang="en-US" sz="2300" b="1" dirty="0" smtClean="0">
                <a:solidFill>
                  <a:schemeClr val="accent2">
                    <a:lumMod val="50000"/>
                  </a:schemeClr>
                </a:solidFill>
              </a:rPr>
              <a:t>	Se </a:t>
            </a:r>
            <a:r>
              <a:rPr lang="en-US" sz="2300" b="1" dirty="0" err="1" smtClean="0">
                <a:solidFill>
                  <a:schemeClr val="accent2">
                    <a:lumMod val="50000"/>
                  </a:schemeClr>
                </a:solidFill>
              </a:rPr>
              <a:t>cree</a:t>
            </a:r>
            <a:r>
              <a:rPr lang="en-US" sz="2300" dirty="0" smtClean="0"/>
              <a:t> </a:t>
            </a:r>
            <a:r>
              <a:rPr lang="en-US" sz="2600" b="1" dirty="0" err="1" smtClean="0">
                <a:solidFill>
                  <a:schemeClr val="accent4">
                    <a:lumMod val="75000"/>
                  </a:schemeClr>
                </a:solidFill>
              </a:rPr>
              <a:t>que</a:t>
            </a:r>
            <a:r>
              <a:rPr lang="en-US" sz="2300" dirty="0" smtClean="0"/>
              <a:t> el </a:t>
            </a:r>
            <a:r>
              <a:rPr lang="en-US" sz="2300" dirty="0" err="1" smtClean="0"/>
              <a:t>concreto</a:t>
            </a:r>
            <a:r>
              <a:rPr lang="en-US" sz="2300" dirty="0" smtClean="0"/>
              <a:t> </a:t>
            </a:r>
            <a:r>
              <a:rPr lang="en-US" sz="2300" b="1" dirty="0" err="1" smtClean="0">
                <a:solidFill>
                  <a:schemeClr val="accent1">
                    <a:lumMod val="50000"/>
                  </a:schemeClr>
                </a:solidFill>
              </a:rPr>
              <a:t>es</a:t>
            </a:r>
            <a:r>
              <a:rPr lang="en-US" sz="2300" dirty="0" smtClean="0"/>
              <a:t> el </a:t>
            </a:r>
            <a:r>
              <a:rPr lang="en-US" sz="2300" dirty="0" err="1" smtClean="0"/>
              <a:t>mejor</a:t>
            </a:r>
            <a:r>
              <a:rPr lang="en-US" sz="2300" dirty="0" smtClean="0"/>
              <a:t> material para la </a:t>
            </a:r>
            <a:r>
              <a:rPr lang="en-US" sz="2300" dirty="0" err="1" smtClean="0"/>
              <a:t>estrutura</a:t>
            </a:r>
            <a:r>
              <a:rPr lang="en-US" sz="2300" dirty="0" smtClean="0"/>
              <a:t>.</a:t>
            </a:r>
            <a:endParaRPr lang="en-US" sz="2300" dirty="0"/>
          </a:p>
          <a:p>
            <a:pPr lvl="2"/>
            <a:r>
              <a:rPr lang="en-US" sz="2700" dirty="0" smtClean="0"/>
              <a:t>Concrete </a:t>
            </a:r>
            <a:r>
              <a:rPr lang="en-US" sz="2700" b="1" dirty="0" smtClean="0">
                <a:solidFill>
                  <a:srgbClr val="C00000"/>
                </a:solidFill>
              </a:rPr>
              <a:t>is thought</a:t>
            </a:r>
            <a:r>
              <a:rPr lang="en-US" sz="2700" b="1" dirty="0" smtClean="0"/>
              <a:t> </a:t>
            </a:r>
            <a:r>
              <a:rPr lang="en-US" sz="2700" b="1" dirty="0" smtClean="0">
                <a:solidFill>
                  <a:schemeClr val="accent1">
                    <a:lumMod val="50000"/>
                  </a:schemeClr>
                </a:solidFill>
              </a:rPr>
              <a:t>to be</a:t>
            </a:r>
            <a:r>
              <a:rPr lang="en-US" sz="2700" dirty="0" smtClean="0"/>
              <a:t> the best material.</a:t>
            </a:r>
          </a:p>
          <a:p>
            <a:pPr marL="1371600" lvl="3" indent="0">
              <a:buNone/>
            </a:pPr>
            <a:r>
              <a:rPr lang="en-US" sz="2600" b="1" dirty="0">
                <a:solidFill>
                  <a:schemeClr val="accent2">
                    <a:lumMod val="50000"/>
                  </a:schemeClr>
                </a:solidFill>
              </a:rPr>
              <a:t>Se </a:t>
            </a:r>
            <a:r>
              <a:rPr lang="en-US" sz="2600" b="1" dirty="0" err="1">
                <a:solidFill>
                  <a:schemeClr val="accent2">
                    <a:lumMod val="50000"/>
                  </a:schemeClr>
                </a:solidFill>
              </a:rPr>
              <a:t>cree</a:t>
            </a:r>
            <a:r>
              <a:rPr lang="en-US" sz="2600" dirty="0"/>
              <a:t> </a:t>
            </a:r>
            <a:r>
              <a:rPr lang="en-US" sz="3000" b="1" dirty="0" err="1">
                <a:solidFill>
                  <a:schemeClr val="accent4">
                    <a:lumMod val="75000"/>
                  </a:schemeClr>
                </a:solidFill>
              </a:rPr>
              <a:t>que</a:t>
            </a:r>
            <a:r>
              <a:rPr lang="en-US" sz="2600" dirty="0"/>
              <a:t> el </a:t>
            </a:r>
            <a:r>
              <a:rPr lang="en-US" sz="2600" dirty="0" err="1"/>
              <a:t>concreto</a:t>
            </a:r>
            <a:r>
              <a:rPr lang="en-US" sz="2600" dirty="0"/>
              <a:t> </a:t>
            </a:r>
            <a:r>
              <a:rPr lang="en-US" sz="2600" b="1" dirty="0" err="1">
                <a:solidFill>
                  <a:schemeClr val="accent1">
                    <a:lumMod val="50000"/>
                  </a:schemeClr>
                </a:solidFill>
              </a:rPr>
              <a:t>es</a:t>
            </a:r>
            <a:r>
              <a:rPr lang="en-US" sz="2600" dirty="0"/>
              <a:t> el </a:t>
            </a:r>
            <a:r>
              <a:rPr lang="en-US" sz="2600" dirty="0" err="1"/>
              <a:t>mejor</a:t>
            </a:r>
            <a:r>
              <a:rPr lang="en-US" sz="2600" dirty="0"/>
              <a:t> material para la </a:t>
            </a:r>
            <a:r>
              <a:rPr lang="en-US" sz="2600" dirty="0" err="1"/>
              <a:t>estrutura</a:t>
            </a:r>
            <a:r>
              <a:rPr lang="en-US" sz="2600" dirty="0"/>
              <a:t>.</a:t>
            </a:r>
          </a:p>
          <a:p>
            <a:pPr lvl="2"/>
            <a:endParaRPr lang="en-GB" sz="2700" dirty="0"/>
          </a:p>
        </p:txBody>
      </p:sp>
    </p:spTree>
    <p:extLst>
      <p:ext uri="{BB962C8B-B14F-4D97-AF65-F5344CB8AC3E}">
        <p14:creationId xmlns:p14="http://schemas.microsoft.com/office/powerpoint/2010/main" val="200293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iterate type="wd">
                                    <p:tmPct val="20000"/>
                                  </p:iterate>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804672" y="642919"/>
            <a:ext cx="10082784" cy="5721305"/>
          </a:xfrm>
          <a:ln w="57150">
            <a:solidFill>
              <a:srgbClr val="CC0099"/>
            </a:solidFill>
          </a:ln>
        </p:spPr>
        <p:txBody>
          <a:bodyPr>
            <a:normAutofit fontScale="85000" lnSpcReduction="10000"/>
          </a:bodyPr>
          <a:lstStyle/>
          <a:p>
            <a:pPr>
              <a:lnSpc>
                <a:spcPts val="5000"/>
              </a:lnSpc>
              <a:buFontTx/>
              <a:buNone/>
            </a:pPr>
            <a:r>
              <a:rPr lang="en-US" sz="3600" b="1" dirty="0"/>
              <a:t>All living organisms </a:t>
            </a:r>
            <a:r>
              <a:rPr lang="en-US" sz="3600" b="1" dirty="0">
                <a:solidFill>
                  <a:srgbClr val="C00000"/>
                </a:solidFill>
                <a:effectLst>
                  <a:outerShdw blurRad="38100" dist="38100" dir="2700000" algn="tl">
                    <a:srgbClr val="000000">
                      <a:alpha val="43137"/>
                    </a:srgbClr>
                  </a:outerShdw>
                </a:effectLst>
              </a:rPr>
              <a:t>are known</a:t>
            </a:r>
            <a:r>
              <a:rPr lang="en-US" sz="3600" b="1" dirty="0">
                <a:solidFill>
                  <a:srgbClr val="FF0000"/>
                </a:solidFill>
                <a:effectLst>
                  <a:outerShdw blurRad="38100" dist="38100" dir="2700000" algn="tl">
                    <a:srgbClr val="000000">
                      <a:alpha val="43137"/>
                    </a:srgbClr>
                  </a:outerShdw>
                </a:effectLst>
              </a:rPr>
              <a:t> </a:t>
            </a:r>
            <a:r>
              <a:rPr lang="en-US" sz="3600" b="1" dirty="0">
                <a:solidFill>
                  <a:schemeClr val="accent5">
                    <a:lumMod val="75000"/>
                  </a:schemeClr>
                </a:solidFill>
                <a:effectLst>
                  <a:outerShdw blurRad="38100" dist="38100" dir="2700000" algn="tl">
                    <a:srgbClr val="000000">
                      <a:alpha val="43137"/>
                    </a:srgbClr>
                  </a:outerShdw>
                </a:effectLst>
              </a:rPr>
              <a:t>to consist</a:t>
            </a:r>
            <a:r>
              <a:rPr lang="en-US" sz="3600" b="1" dirty="0">
                <a:solidFill>
                  <a:srgbClr val="00B0F0"/>
                </a:solidFill>
                <a:effectLst>
                  <a:outerShdw blurRad="38100" dist="38100" dir="2700000" algn="tl">
                    <a:srgbClr val="000000">
                      <a:alpha val="43137"/>
                    </a:srgbClr>
                  </a:outerShdw>
                </a:effectLst>
              </a:rPr>
              <a:t>   </a:t>
            </a:r>
            <a:r>
              <a:rPr lang="en-US" sz="3600" b="1" dirty="0"/>
              <a:t>of cells</a:t>
            </a:r>
            <a:r>
              <a:rPr lang="es-ES" sz="3600" b="1" dirty="0" smtClean="0"/>
              <a:t>. </a:t>
            </a:r>
            <a:endParaRPr lang="es-ES" sz="3600" b="1" dirty="0"/>
          </a:p>
          <a:p>
            <a:pPr>
              <a:lnSpc>
                <a:spcPts val="5000"/>
              </a:lnSpc>
              <a:buFontTx/>
              <a:buNone/>
            </a:pPr>
            <a:r>
              <a:rPr lang="es-ES" sz="3600" b="1" dirty="0"/>
              <a:t>		    </a:t>
            </a:r>
            <a:r>
              <a:rPr lang="es-ES" sz="3600" b="1" dirty="0" smtClean="0"/>
              <a:t>			</a:t>
            </a:r>
            <a:r>
              <a:rPr lang="es-ES" sz="3600" b="1" dirty="0" smtClean="0"/>
              <a:t>   </a:t>
            </a:r>
            <a:r>
              <a:rPr lang="es-ES" sz="3600" b="1" dirty="0" err="1" smtClean="0">
                <a:solidFill>
                  <a:srgbClr val="C00000"/>
                </a:solidFill>
                <a:effectLst>
                  <a:outerShdw blurRad="38100" dist="38100" dir="2700000" algn="tl">
                    <a:srgbClr val="000000">
                      <a:alpha val="43137"/>
                    </a:srgbClr>
                  </a:outerShdw>
                </a:effectLst>
              </a:rPr>
              <a:t>were</a:t>
            </a:r>
            <a:r>
              <a:rPr lang="es-ES" sz="3600" b="1" dirty="0" smtClean="0">
                <a:solidFill>
                  <a:srgbClr val="C00000"/>
                </a:solidFill>
                <a:effectLst>
                  <a:outerShdw blurRad="38100" dist="38100" dir="2700000" algn="tl">
                    <a:srgbClr val="000000">
                      <a:alpha val="43137"/>
                    </a:srgbClr>
                  </a:outerShdw>
                </a:effectLst>
              </a:rPr>
              <a:t>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smtClean="0"/>
              <a:t>consist</a:t>
            </a:r>
            <a:endParaRPr lang="es-ES" sz="3600" b="1" dirty="0"/>
          </a:p>
          <a:p>
            <a:pPr>
              <a:lnSpc>
                <a:spcPts val="5000"/>
              </a:lnSpc>
              <a:buFontTx/>
              <a:buNone/>
            </a:pPr>
            <a:r>
              <a:rPr lang="es-ES" sz="1600" b="1" dirty="0">
                <a:solidFill>
                  <a:schemeClr val="accent4">
                    <a:lumMod val="75000"/>
                  </a:schemeClr>
                </a:solidFill>
              </a:rPr>
              <a:t>	          </a:t>
            </a:r>
            <a:r>
              <a:rPr lang="es-ES" sz="1600" b="1" dirty="0" smtClean="0">
                <a:solidFill>
                  <a:schemeClr val="accent4">
                    <a:lumMod val="75000"/>
                  </a:schemeClr>
                </a:solidFill>
              </a:rPr>
              <a:t>				</a:t>
            </a:r>
            <a:r>
              <a:rPr lang="es-ES" sz="3600" b="1" dirty="0" err="1" smtClean="0">
                <a:solidFill>
                  <a:srgbClr val="C00000"/>
                </a:solidFill>
                <a:effectLst>
                  <a:outerShdw blurRad="38100" dist="38100" dir="2700000" algn="tl">
                    <a:srgbClr val="000000">
                      <a:alpha val="43137"/>
                    </a:srgbClr>
                  </a:outerShdw>
                </a:effectLst>
              </a:rPr>
              <a:t>will</a:t>
            </a:r>
            <a:r>
              <a:rPr lang="es-ES" sz="3600" b="1" dirty="0" smtClean="0">
                <a:solidFill>
                  <a:srgbClr val="C00000"/>
                </a:solidFill>
                <a:effectLst>
                  <a:outerShdw blurRad="38100" dist="38100" dir="2700000" algn="tl">
                    <a:srgbClr val="000000">
                      <a:alpha val="43137"/>
                    </a:srgbClr>
                  </a:outerShdw>
                </a:effectLst>
              </a:rPr>
              <a:t> </a:t>
            </a:r>
            <a:r>
              <a:rPr lang="es-ES" sz="3600" b="1" dirty="0">
                <a:solidFill>
                  <a:srgbClr val="C00000"/>
                </a:solidFill>
                <a:effectLst>
                  <a:outerShdw blurRad="38100" dist="38100" dir="2700000" algn="tl">
                    <a:srgbClr val="000000">
                      <a:alpha val="43137"/>
                    </a:srgbClr>
                  </a:outerShdw>
                </a:effectLst>
              </a:rPr>
              <a:t>be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smtClean="0"/>
              <a:t>consist</a:t>
            </a:r>
            <a:endParaRPr lang="es-ES" sz="3600" b="1" dirty="0"/>
          </a:p>
          <a:p>
            <a:pPr>
              <a:lnSpc>
                <a:spcPts val="5000"/>
              </a:lnSpc>
              <a:buFontTx/>
              <a:buNone/>
            </a:pPr>
            <a:r>
              <a:rPr lang="es-ES" sz="1600" b="1" dirty="0">
                <a:solidFill>
                  <a:schemeClr val="accent4">
                    <a:lumMod val="75000"/>
                  </a:schemeClr>
                </a:solidFill>
              </a:rPr>
              <a:t>	</a:t>
            </a:r>
            <a:r>
              <a:rPr lang="es-ES" sz="1600" b="1" dirty="0" smtClean="0">
                <a:solidFill>
                  <a:schemeClr val="accent4">
                    <a:lumMod val="75000"/>
                  </a:schemeClr>
                </a:solidFill>
              </a:rPr>
              <a:t>				</a:t>
            </a:r>
            <a:r>
              <a:rPr lang="es-ES" sz="1600" b="1" dirty="0" smtClean="0">
                <a:solidFill>
                  <a:schemeClr val="accent4">
                    <a:lumMod val="75000"/>
                  </a:schemeClr>
                </a:solidFill>
              </a:rPr>
              <a:t>			</a:t>
            </a:r>
            <a:r>
              <a:rPr lang="es-ES" sz="3600" b="1" dirty="0" err="1" smtClean="0">
                <a:solidFill>
                  <a:srgbClr val="C00000"/>
                </a:solidFill>
                <a:effectLst>
                  <a:outerShdw blurRad="38100" dist="38100" dir="2700000" algn="tl">
                    <a:srgbClr val="000000">
                      <a:alpha val="43137"/>
                    </a:srgbClr>
                  </a:outerShdw>
                </a:effectLst>
              </a:rPr>
              <a:t>had</a:t>
            </a:r>
            <a:r>
              <a:rPr lang="es-ES" sz="3600" b="1" dirty="0" smtClean="0">
                <a:solidFill>
                  <a:srgbClr val="C00000"/>
                </a:solidFill>
                <a:effectLst>
                  <a:outerShdw blurRad="38100" dist="38100" dir="2700000" algn="tl">
                    <a:srgbClr val="000000">
                      <a:alpha val="43137"/>
                    </a:srgbClr>
                  </a:outerShdw>
                </a:effectLst>
              </a:rPr>
              <a:t> </a:t>
            </a:r>
            <a:r>
              <a:rPr lang="es-ES" sz="3600" b="1" dirty="0" err="1">
                <a:solidFill>
                  <a:srgbClr val="C00000"/>
                </a:solidFill>
                <a:effectLst>
                  <a:outerShdw blurRad="38100" dist="38100" dir="2700000" algn="tl">
                    <a:srgbClr val="000000">
                      <a:alpha val="43137"/>
                    </a:srgbClr>
                  </a:outerShdw>
                </a:effectLst>
              </a:rPr>
              <a:t>been</a:t>
            </a:r>
            <a:r>
              <a:rPr lang="es-ES" sz="3600" b="1" dirty="0">
                <a:solidFill>
                  <a:srgbClr val="C00000"/>
                </a:solidFill>
                <a:effectLst>
                  <a:outerShdw blurRad="38100" dist="38100" dir="2700000" algn="tl">
                    <a:srgbClr val="000000">
                      <a:alpha val="43137"/>
                    </a:srgbClr>
                  </a:outerShdw>
                </a:effectLst>
              </a:rPr>
              <a:t>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a:t>consist</a:t>
            </a:r>
            <a:endParaRPr lang="es-ES" sz="3600" b="1" dirty="0"/>
          </a:p>
          <a:p>
            <a:pPr>
              <a:lnSpc>
                <a:spcPts val="5000"/>
              </a:lnSpc>
              <a:buFontTx/>
              <a:buNone/>
            </a:pPr>
            <a:r>
              <a:rPr lang="es-ES" sz="3600" b="1" dirty="0">
                <a:solidFill>
                  <a:srgbClr val="FF0000"/>
                </a:solidFill>
              </a:rPr>
              <a:t>	</a:t>
            </a:r>
            <a:r>
              <a:rPr lang="es-ES" sz="3600" b="1" dirty="0" smtClean="0">
                <a:solidFill>
                  <a:srgbClr val="FF0000"/>
                </a:solidFill>
              </a:rPr>
              <a:t>				</a:t>
            </a:r>
            <a:r>
              <a:rPr lang="es-ES" sz="3600" b="1" dirty="0" smtClean="0">
                <a:solidFill>
                  <a:srgbClr val="FF0000"/>
                </a:solidFill>
              </a:rPr>
              <a:t>         </a:t>
            </a:r>
            <a:r>
              <a:rPr lang="es-ES" sz="3600" b="1" dirty="0" err="1" smtClean="0">
                <a:solidFill>
                  <a:srgbClr val="C00000"/>
                </a:solidFill>
              </a:rPr>
              <a:t>could</a:t>
            </a:r>
            <a:r>
              <a:rPr lang="es-ES" sz="3600" b="1" dirty="0" smtClean="0">
                <a:solidFill>
                  <a:srgbClr val="C00000"/>
                </a:solidFill>
              </a:rPr>
              <a:t> </a:t>
            </a:r>
            <a:r>
              <a:rPr lang="es-ES" sz="3600" b="1" dirty="0">
                <a:solidFill>
                  <a:srgbClr val="C00000"/>
                </a:solidFill>
              </a:rPr>
              <a:t>be </a:t>
            </a:r>
            <a:r>
              <a:rPr lang="es-ES" sz="3600" b="1" dirty="0" err="1">
                <a:solidFill>
                  <a:srgbClr val="C00000"/>
                </a:solidFill>
              </a:rPr>
              <a:t>known</a:t>
            </a:r>
            <a:r>
              <a:rPr lang="es-ES" sz="3600" b="1" dirty="0">
                <a:solidFill>
                  <a:srgbClr val="FF0000"/>
                </a:solidFill>
              </a:rPr>
              <a:t> </a:t>
            </a:r>
            <a:r>
              <a:rPr lang="es-ES" sz="3600" b="1" dirty="0"/>
              <a:t>to </a:t>
            </a:r>
            <a:r>
              <a:rPr lang="es-ES" sz="3600" b="1" dirty="0" err="1"/>
              <a:t>consist</a:t>
            </a:r>
            <a:endParaRPr lang="es-ES" sz="3600" b="1" dirty="0"/>
          </a:p>
          <a:p>
            <a:pPr>
              <a:lnSpc>
                <a:spcPts val="5000"/>
              </a:lnSpc>
              <a:buFontTx/>
              <a:buNone/>
            </a:pPr>
            <a:r>
              <a:rPr lang="es-ES" sz="1600" b="1" dirty="0">
                <a:solidFill>
                  <a:schemeClr val="accent4">
                    <a:lumMod val="75000"/>
                  </a:schemeClr>
                </a:solidFill>
              </a:rPr>
              <a:t>	</a:t>
            </a:r>
            <a:r>
              <a:rPr lang="es-ES" sz="1600" b="1" dirty="0" smtClean="0">
                <a:solidFill>
                  <a:schemeClr val="accent4">
                    <a:lumMod val="75000"/>
                  </a:schemeClr>
                </a:solidFill>
              </a:rPr>
              <a:t>				</a:t>
            </a:r>
            <a:r>
              <a:rPr lang="es-ES" sz="1600" b="1" dirty="0" smtClean="0">
                <a:solidFill>
                  <a:schemeClr val="accent4">
                    <a:lumMod val="75000"/>
                  </a:schemeClr>
                </a:solidFill>
              </a:rPr>
              <a:t>                    </a:t>
            </a:r>
            <a:r>
              <a:rPr lang="es-ES" sz="3600" b="1" dirty="0" err="1" smtClean="0">
                <a:solidFill>
                  <a:srgbClr val="C00000"/>
                </a:solidFill>
                <a:effectLst>
                  <a:outerShdw blurRad="38100" dist="38100" dir="2700000" algn="tl">
                    <a:srgbClr val="000000">
                      <a:alpha val="43137"/>
                    </a:srgbClr>
                  </a:outerShdw>
                </a:effectLst>
              </a:rPr>
              <a:t>must</a:t>
            </a:r>
            <a:r>
              <a:rPr lang="es-ES" sz="3600" b="1" dirty="0" smtClean="0">
                <a:solidFill>
                  <a:srgbClr val="C00000"/>
                </a:solidFill>
                <a:effectLst>
                  <a:outerShdw blurRad="38100" dist="38100" dir="2700000" algn="tl">
                    <a:srgbClr val="000000">
                      <a:alpha val="43137"/>
                    </a:srgbClr>
                  </a:outerShdw>
                </a:effectLst>
              </a:rPr>
              <a:t> </a:t>
            </a:r>
            <a:r>
              <a:rPr lang="es-ES" sz="3600" b="1" dirty="0">
                <a:solidFill>
                  <a:srgbClr val="C00000"/>
                </a:solidFill>
                <a:effectLst>
                  <a:outerShdw blurRad="38100" dist="38100" dir="2700000" algn="tl">
                    <a:srgbClr val="000000">
                      <a:alpha val="43137"/>
                    </a:srgbClr>
                  </a:outerShdw>
                </a:effectLst>
              </a:rPr>
              <a:t>be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a:t>consist</a:t>
            </a:r>
            <a:endParaRPr lang="es-ES" sz="3600" b="1" dirty="0"/>
          </a:p>
          <a:p>
            <a:pPr>
              <a:lnSpc>
                <a:spcPts val="5000"/>
              </a:lnSpc>
              <a:buFontTx/>
              <a:buNone/>
            </a:pPr>
            <a:endParaRPr lang="es-ES" sz="1600" b="1" dirty="0">
              <a:solidFill>
                <a:schemeClr val="accent4">
                  <a:lumMod val="75000"/>
                </a:schemeClr>
              </a:solidFill>
            </a:endParaRPr>
          </a:p>
          <a:p>
            <a:pPr>
              <a:buFontTx/>
              <a:buNone/>
            </a:pPr>
            <a:r>
              <a:rPr lang="es-ES" sz="1600" b="1" dirty="0">
                <a:solidFill>
                  <a:schemeClr val="accent4">
                    <a:lumMod val="75000"/>
                  </a:schemeClr>
                </a:solidFill>
              </a:rPr>
              <a:t>	</a:t>
            </a:r>
            <a:endParaRPr lang="es-ES" sz="3600" b="1" dirty="0"/>
          </a:p>
        </p:txBody>
      </p:sp>
      <p:sp>
        <p:nvSpPr>
          <p:cNvPr id="2" name="CuadroTexto 1">
            <a:extLst>
              <a:ext uri="{FF2B5EF4-FFF2-40B4-BE49-F238E27FC236}">
                <a16:creationId xmlns:a16="http://schemas.microsoft.com/office/drawing/2014/main" xmlns="" id="{60C31551-66E6-4BFD-ACBF-D2538946842C}"/>
              </a:ext>
            </a:extLst>
          </p:cNvPr>
          <p:cNvSpPr txBox="1"/>
          <p:nvPr/>
        </p:nvSpPr>
        <p:spPr>
          <a:xfrm>
            <a:off x="10647122" y="288099"/>
            <a:ext cx="1277655" cy="369332"/>
          </a:xfrm>
          <a:prstGeom prst="rect">
            <a:avLst/>
          </a:prstGeom>
          <a:noFill/>
          <a:ln>
            <a:solidFill>
              <a:srgbClr val="FF0000"/>
            </a:solidFill>
          </a:ln>
        </p:spPr>
        <p:txBody>
          <a:bodyPr wrap="square" rtlCol="0">
            <a:spAutoFit/>
          </a:bodyPr>
          <a:lstStyle/>
          <a:p>
            <a:r>
              <a:rPr lang="es-AR" b="1" dirty="0">
                <a:effectLst>
                  <a:outerShdw blurRad="38100" dist="38100" dir="2700000" algn="tl">
                    <a:srgbClr val="000000">
                      <a:alpha val="43137"/>
                    </a:srgbClr>
                  </a:outerShdw>
                </a:effectLst>
              </a:rPr>
              <a:t>Página 35</a:t>
            </a:r>
          </a:p>
        </p:txBody>
      </p:sp>
      <p:sp>
        <p:nvSpPr>
          <p:cNvPr id="3" name="2 Rectángulo"/>
          <p:cNvSpPr/>
          <p:nvPr/>
        </p:nvSpPr>
        <p:spPr>
          <a:xfrm>
            <a:off x="1140342" y="1565624"/>
            <a:ext cx="1927131" cy="369332"/>
          </a:xfrm>
          <a:prstGeom prst="rect">
            <a:avLst/>
          </a:prstGeom>
        </p:spPr>
        <p:txBody>
          <a:bodyPr wrap="none">
            <a:spAutoFit/>
          </a:bodyPr>
          <a:lstStyle/>
          <a:p>
            <a:r>
              <a:rPr lang="es-ES" b="1" dirty="0"/>
              <a:t>Se sabía </a:t>
            </a:r>
            <a:r>
              <a:rPr lang="es-ES" b="1" dirty="0" smtClean="0"/>
              <a:t>que …</a:t>
            </a:r>
            <a:endParaRPr lang="es-AR" dirty="0"/>
          </a:p>
        </p:txBody>
      </p:sp>
      <p:sp>
        <p:nvSpPr>
          <p:cNvPr id="4" name="3 Rectángulo"/>
          <p:cNvSpPr/>
          <p:nvPr/>
        </p:nvSpPr>
        <p:spPr>
          <a:xfrm>
            <a:off x="1077152" y="2341602"/>
            <a:ext cx="1665584" cy="369332"/>
          </a:xfrm>
          <a:prstGeom prst="rect">
            <a:avLst/>
          </a:prstGeom>
        </p:spPr>
        <p:txBody>
          <a:bodyPr wrap="none">
            <a:spAutoFit/>
          </a:bodyPr>
          <a:lstStyle/>
          <a:p>
            <a:r>
              <a:rPr lang="es-ES" b="1" dirty="0">
                <a:solidFill>
                  <a:schemeClr val="accent4">
                    <a:lumMod val="75000"/>
                  </a:schemeClr>
                </a:solidFill>
              </a:rPr>
              <a:t>Se sabrá que … </a:t>
            </a:r>
            <a:endParaRPr lang="es-AR" dirty="0"/>
          </a:p>
        </p:txBody>
      </p:sp>
      <p:sp>
        <p:nvSpPr>
          <p:cNvPr id="5" name="4 Rectángulo"/>
          <p:cNvSpPr/>
          <p:nvPr/>
        </p:nvSpPr>
        <p:spPr>
          <a:xfrm>
            <a:off x="1067534" y="3139440"/>
            <a:ext cx="2361544" cy="369332"/>
          </a:xfrm>
          <a:prstGeom prst="rect">
            <a:avLst/>
          </a:prstGeom>
        </p:spPr>
        <p:txBody>
          <a:bodyPr wrap="none">
            <a:spAutoFit/>
          </a:bodyPr>
          <a:lstStyle/>
          <a:p>
            <a:r>
              <a:rPr lang="es-ES" b="1" dirty="0">
                <a:solidFill>
                  <a:schemeClr val="accent4">
                    <a:lumMod val="75000"/>
                  </a:schemeClr>
                </a:solidFill>
              </a:rPr>
              <a:t>Se había sabido que … </a:t>
            </a:r>
            <a:endParaRPr lang="es-AR" dirty="0"/>
          </a:p>
        </p:txBody>
      </p:sp>
      <p:sp>
        <p:nvSpPr>
          <p:cNvPr id="6" name="5 Rectángulo"/>
          <p:cNvSpPr/>
          <p:nvPr/>
        </p:nvSpPr>
        <p:spPr>
          <a:xfrm>
            <a:off x="1067534" y="3690241"/>
            <a:ext cx="2356735" cy="707886"/>
          </a:xfrm>
          <a:prstGeom prst="rect">
            <a:avLst/>
          </a:prstGeom>
        </p:spPr>
        <p:txBody>
          <a:bodyPr wrap="none">
            <a:spAutoFit/>
          </a:bodyPr>
          <a:lstStyle/>
          <a:p>
            <a:r>
              <a:rPr lang="es-ES" b="1" dirty="0">
                <a:solidFill>
                  <a:schemeClr val="accent4">
                    <a:lumMod val="75000"/>
                  </a:schemeClr>
                </a:solidFill>
              </a:rPr>
              <a:t>Se podría saber que…</a:t>
            </a:r>
            <a:r>
              <a:rPr lang="es-ES" sz="4000" b="1" dirty="0">
                <a:solidFill>
                  <a:srgbClr val="FF0000"/>
                </a:solidFill>
              </a:rPr>
              <a:t> </a:t>
            </a:r>
            <a:endParaRPr lang="es-AR" dirty="0"/>
          </a:p>
        </p:txBody>
      </p:sp>
      <p:sp>
        <p:nvSpPr>
          <p:cNvPr id="7" name="6 Rectángulo"/>
          <p:cNvSpPr/>
          <p:nvPr/>
        </p:nvSpPr>
        <p:spPr>
          <a:xfrm>
            <a:off x="1077152" y="4536162"/>
            <a:ext cx="2954655" cy="369332"/>
          </a:xfrm>
          <a:prstGeom prst="rect">
            <a:avLst/>
          </a:prstGeom>
        </p:spPr>
        <p:txBody>
          <a:bodyPr wrap="none">
            <a:spAutoFit/>
          </a:bodyPr>
          <a:lstStyle/>
          <a:p>
            <a:r>
              <a:rPr lang="es-ES" b="1" dirty="0">
                <a:solidFill>
                  <a:schemeClr val="accent4">
                    <a:lumMod val="75000"/>
                  </a:schemeClr>
                </a:solidFill>
              </a:rPr>
              <a:t>Se debe saber que…	</a:t>
            </a:r>
            <a:endParaRPr lang="es-AR" dirty="0"/>
          </a:p>
        </p:txBody>
      </p:sp>
      <p:sp>
        <p:nvSpPr>
          <p:cNvPr id="8" name="7 Rectángulo"/>
          <p:cNvSpPr/>
          <p:nvPr/>
        </p:nvSpPr>
        <p:spPr>
          <a:xfrm>
            <a:off x="1353312" y="5450848"/>
            <a:ext cx="10716768" cy="584775"/>
          </a:xfrm>
          <a:prstGeom prst="rect">
            <a:avLst/>
          </a:prstGeom>
          <a:solidFill>
            <a:schemeClr val="bg2"/>
          </a:solidFill>
        </p:spPr>
        <p:txBody>
          <a:bodyPr wrap="square">
            <a:spAutoFit/>
          </a:bodyPr>
          <a:lstStyle/>
          <a:p>
            <a:pPr algn="r">
              <a:buFontTx/>
              <a:buNone/>
            </a:pPr>
            <a:r>
              <a:rPr lang="es-ES" sz="1600" b="1" u="sng" dirty="0">
                <a:solidFill>
                  <a:schemeClr val="accent4">
                    <a:lumMod val="75000"/>
                  </a:schemeClr>
                </a:solidFill>
              </a:rPr>
              <a:t>IMPORTANTE</a:t>
            </a:r>
            <a:r>
              <a:rPr lang="es-ES" sz="1600" b="1" dirty="0">
                <a:solidFill>
                  <a:schemeClr val="accent4">
                    <a:lumMod val="75000"/>
                  </a:schemeClr>
                </a:solidFill>
              </a:rPr>
              <a:t>: El verbo </a:t>
            </a:r>
            <a:r>
              <a:rPr lang="es-ES" sz="1600" b="1" u="sng" dirty="0">
                <a:solidFill>
                  <a:schemeClr val="accent4">
                    <a:lumMod val="75000"/>
                  </a:schemeClr>
                </a:solidFill>
                <a:effectLst>
                  <a:outerShdw blurRad="38100" dist="38100" dir="2700000" algn="tl">
                    <a:srgbClr val="000000">
                      <a:alpha val="43137"/>
                    </a:srgbClr>
                  </a:outerShdw>
                </a:effectLst>
              </a:rPr>
              <a:t>be</a:t>
            </a:r>
            <a:r>
              <a:rPr lang="es-ES" sz="1600" b="1" dirty="0">
                <a:solidFill>
                  <a:schemeClr val="accent4">
                    <a:lumMod val="75000"/>
                  </a:schemeClr>
                </a:solidFill>
              </a:rPr>
              <a:t> es el que está conjugado en algún tiempo verbal, y es el tiempo que hay que respetar al momento de hacer la traducción. El infinitivo se traducirá en presente o pasado según el verbo BE, o según el contexto.</a:t>
            </a:r>
          </a:p>
        </p:txBody>
      </p:sp>
    </p:spTree>
    <p:extLst>
      <p:ext uri="{BB962C8B-B14F-4D97-AF65-F5344CB8AC3E}">
        <p14:creationId xmlns:p14="http://schemas.microsoft.com/office/powerpoint/2010/main" val="19219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551145" y="260649"/>
            <a:ext cx="11640855" cy="6202781"/>
          </a:xfrm>
          <a:ln w="57150">
            <a:solidFill>
              <a:srgbClr val="CC0099"/>
            </a:solidFill>
          </a:ln>
        </p:spPr>
        <p:txBody>
          <a:bodyPr>
            <a:normAutofit fontScale="77500" lnSpcReduction="20000"/>
          </a:bodyPr>
          <a:lstStyle/>
          <a:p>
            <a:pPr>
              <a:buFontTx/>
              <a:buNone/>
            </a:pPr>
            <a:r>
              <a:rPr lang="en-US" sz="3600" b="1" dirty="0" smtClean="0"/>
              <a:t>All </a:t>
            </a:r>
            <a:r>
              <a:rPr lang="en-US" sz="3600" b="1" dirty="0"/>
              <a:t>living organisms </a:t>
            </a:r>
            <a:r>
              <a:rPr lang="en-US" sz="3600" b="1" dirty="0">
                <a:solidFill>
                  <a:srgbClr val="FF0000"/>
                </a:solidFill>
                <a:effectLst>
                  <a:outerShdw blurRad="38100" dist="38100" dir="2700000" algn="tl">
                    <a:srgbClr val="000000">
                      <a:alpha val="43137"/>
                    </a:srgbClr>
                  </a:outerShdw>
                </a:effectLst>
              </a:rPr>
              <a:t>are known </a:t>
            </a:r>
            <a:r>
              <a:rPr lang="en-US" sz="3600" b="1" dirty="0">
                <a:solidFill>
                  <a:srgbClr val="00B0F0"/>
                </a:solidFill>
                <a:effectLst>
                  <a:outerShdw blurRad="38100" dist="38100" dir="2700000" algn="tl">
                    <a:srgbClr val="000000">
                      <a:alpha val="43137"/>
                    </a:srgbClr>
                  </a:outerShdw>
                </a:effectLst>
              </a:rPr>
              <a:t>to consist   </a:t>
            </a:r>
            <a:r>
              <a:rPr lang="en-US" sz="3600" b="1" dirty="0"/>
              <a:t>of cells</a:t>
            </a:r>
            <a:r>
              <a:rPr lang="es-ES" sz="3600" b="1" dirty="0" smtClean="0"/>
              <a:t>. </a:t>
            </a:r>
            <a:r>
              <a:rPr lang="en-US" sz="3600" b="1" dirty="0"/>
              <a:t>	</a:t>
            </a:r>
            <a:endParaRPr lang="en-US" sz="3600" b="1" dirty="0" smtClean="0"/>
          </a:p>
          <a:p>
            <a:pPr>
              <a:buFontTx/>
              <a:buNone/>
            </a:pPr>
            <a:endParaRPr lang="en-US" sz="3600" b="1" dirty="0"/>
          </a:p>
          <a:p>
            <a:pPr>
              <a:buFontTx/>
              <a:buNone/>
            </a:pPr>
            <a:r>
              <a:rPr lang="en-US" sz="3600" b="1" dirty="0" smtClean="0"/>
              <a:t>All </a:t>
            </a:r>
            <a:r>
              <a:rPr lang="en-US" sz="3600" b="1" dirty="0"/>
              <a:t>living organisms </a:t>
            </a:r>
            <a:r>
              <a:rPr lang="en-US" sz="3600" b="1" dirty="0">
                <a:solidFill>
                  <a:srgbClr val="FF0000"/>
                </a:solidFill>
                <a:effectLst>
                  <a:outerShdw blurRad="38100" dist="38100" dir="2700000" algn="tl">
                    <a:srgbClr val="000000">
                      <a:alpha val="43137"/>
                    </a:srgbClr>
                  </a:outerShdw>
                </a:effectLst>
              </a:rPr>
              <a:t>were known </a:t>
            </a:r>
            <a:r>
              <a:rPr lang="en-US" sz="3600" b="1" dirty="0">
                <a:solidFill>
                  <a:srgbClr val="00B0F0"/>
                </a:solidFill>
                <a:effectLst>
                  <a:outerShdw blurRad="38100" dist="38100" dir="2700000" algn="tl">
                    <a:srgbClr val="000000">
                      <a:alpha val="43137"/>
                    </a:srgbClr>
                  </a:outerShdw>
                </a:effectLst>
              </a:rPr>
              <a:t>to have consisted </a:t>
            </a:r>
            <a:r>
              <a:rPr lang="en-US" sz="3600" b="1" dirty="0" smtClean="0"/>
              <a:t>of </a:t>
            </a:r>
            <a:r>
              <a:rPr lang="en-US" sz="3600" b="1" dirty="0"/>
              <a:t>cells</a:t>
            </a:r>
            <a:r>
              <a:rPr lang="es-ES" sz="3600" b="1" dirty="0" smtClean="0"/>
              <a:t>.</a:t>
            </a:r>
          </a:p>
          <a:p>
            <a:pPr>
              <a:buFontTx/>
              <a:buNone/>
            </a:pPr>
            <a:r>
              <a:rPr lang="es-ES" sz="3600" b="1" dirty="0" smtClean="0"/>
              <a:t> </a:t>
            </a:r>
            <a:r>
              <a:rPr lang="en-US" sz="3600" b="1" dirty="0"/>
              <a:t>	</a:t>
            </a:r>
            <a:endParaRPr lang="en-US" sz="3600" b="1" dirty="0" smtClean="0"/>
          </a:p>
          <a:p>
            <a:pPr>
              <a:buFontTx/>
              <a:buNone/>
            </a:pPr>
            <a:r>
              <a:rPr lang="en-US" sz="3600" b="1" dirty="0" smtClean="0"/>
              <a:t>All </a:t>
            </a:r>
            <a:r>
              <a:rPr lang="en-US" sz="3600" b="1" dirty="0"/>
              <a:t>living organisms </a:t>
            </a:r>
            <a:r>
              <a:rPr lang="en-US" sz="3600" b="1" dirty="0">
                <a:solidFill>
                  <a:srgbClr val="FF0000"/>
                </a:solidFill>
                <a:effectLst>
                  <a:outerShdw blurRad="38100" dist="38100" dir="2700000" algn="tl">
                    <a:srgbClr val="000000">
                      <a:alpha val="43137"/>
                    </a:srgbClr>
                  </a:outerShdw>
                </a:effectLst>
              </a:rPr>
              <a:t>have been known </a:t>
            </a:r>
            <a:r>
              <a:rPr lang="en-US" sz="3600" b="1" dirty="0">
                <a:solidFill>
                  <a:srgbClr val="00B0F0"/>
                </a:solidFill>
                <a:effectLst>
                  <a:outerShdw blurRad="38100" dist="38100" dir="2700000" algn="tl">
                    <a:srgbClr val="000000">
                      <a:alpha val="43137"/>
                    </a:srgbClr>
                  </a:outerShdw>
                </a:effectLst>
              </a:rPr>
              <a:t>to have been originated in</a:t>
            </a:r>
            <a:r>
              <a:rPr lang="en-US" sz="3600" b="1" dirty="0"/>
              <a:t> cells</a:t>
            </a:r>
            <a:r>
              <a:rPr lang="es-ES" sz="3600" b="1" dirty="0"/>
              <a:t>. </a:t>
            </a:r>
            <a:endParaRPr lang="es-ES" sz="3600" b="1" dirty="0" smtClean="0"/>
          </a:p>
          <a:p>
            <a:pPr>
              <a:buFontTx/>
              <a:buNone/>
            </a:pPr>
            <a:endParaRPr lang="es-ES" sz="3600" b="1" dirty="0"/>
          </a:p>
          <a:p>
            <a:pPr>
              <a:buFontTx/>
              <a:buNone/>
            </a:pPr>
            <a:r>
              <a:rPr lang="en-US" sz="3600" b="1" dirty="0" smtClean="0"/>
              <a:t>All living organisms </a:t>
            </a:r>
            <a:r>
              <a:rPr lang="en-US" sz="3600" b="1" dirty="0" smtClean="0">
                <a:solidFill>
                  <a:srgbClr val="FF0000"/>
                </a:solidFill>
                <a:effectLst>
                  <a:outerShdw blurRad="38100" dist="38100" dir="2700000" algn="tl">
                    <a:srgbClr val="000000">
                      <a:alpha val="43137"/>
                    </a:srgbClr>
                  </a:outerShdw>
                </a:effectLst>
              </a:rPr>
              <a:t>should be known </a:t>
            </a:r>
            <a:r>
              <a:rPr lang="en-US" sz="3600" b="1" dirty="0" smtClean="0">
                <a:solidFill>
                  <a:srgbClr val="00B0F0"/>
                </a:solidFill>
                <a:effectLst>
                  <a:outerShdw blurRad="38100" dist="38100" dir="2700000" algn="tl">
                    <a:srgbClr val="000000">
                      <a:alpha val="43137"/>
                    </a:srgbClr>
                  </a:outerShdw>
                </a:effectLst>
              </a:rPr>
              <a:t>to be evolving from </a:t>
            </a:r>
            <a:r>
              <a:rPr lang="en-US" sz="3600" b="1" dirty="0" smtClean="0"/>
              <a:t> cells</a:t>
            </a:r>
            <a:r>
              <a:rPr lang="es-ES" sz="3600" b="1" dirty="0" smtClean="0">
                <a:solidFill>
                  <a:srgbClr val="FF0000"/>
                </a:solidFill>
              </a:rPr>
              <a:t>. </a:t>
            </a:r>
          </a:p>
          <a:p>
            <a:pPr>
              <a:buNone/>
            </a:pPr>
            <a:endParaRPr lang="es-ES" sz="3600" b="1" dirty="0">
              <a:solidFill>
                <a:srgbClr val="FF0000"/>
              </a:solidFill>
            </a:endParaRPr>
          </a:p>
          <a:p>
            <a:pPr>
              <a:buNone/>
            </a:pPr>
            <a:endParaRPr lang="es-ES" sz="1600" b="1" dirty="0" smtClean="0">
              <a:solidFill>
                <a:srgbClr val="7030A0"/>
              </a:solidFill>
            </a:endParaRPr>
          </a:p>
          <a:p>
            <a:pPr>
              <a:buNone/>
            </a:pPr>
            <a:r>
              <a:rPr lang="es-ES" sz="2900" b="1" dirty="0" smtClean="0">
                <a:solidFill>
                  <a:srgbClr val="7030A0"/>
                </a:solidFill>
              </a:rPr>
              <a:t>IMPORTANTE</a:t>
            </a:r>
            <a:r>
              <a:rPr lang="es-ES" sz="2900" b="1" dirty="0">
                <a:solidFill>
                  <a:srgbClr val="7030A0"/>
                </a:solidFill>
              </a:rPr>
              <a:t>: el infinitivo puede ser SIMPLE </a:t>
            </a:r>
            <a:r>
              <a:rPr lang="es-ES" sz="2900" b="1" dirty="0" smtClean="0">
                <a:solidFill>
                  <a:srgbClr val="7030A0"/>
                </a:solidFill>
              </a:rPr>
              <a:t> (</a:t>
            </a:r>
            <a:r>
              <a:rPr lang="es-ES" sz="2900" b="1" dirty="0">
                <a:solidFill>
                  <a:srgbClr val="7030A0"/>
                </a:solidFill>
              </a:rPr>
              <a:t>to </a:t>
            </a:r>
            <a:r>
              <a:rPr lang="es-ES" sz="2900" b="1" dirty="0" err="1">
                <a:solidFill>
                  <a:srgbClr val="7030A0"/>
                </a:solidFill>
              </a:rPr>
              <a:t>consist</a:t>
            </a:r>
            <a:r>
              <a:rPr lang="es-ES" sz="2900" b="1" dirty="0">
                <a:solidFill>
                  <a:srgbClr val="7030A0"/>
                </a:solidFill>
              </a:rPr>
              <a:t>) </a:t>
            </a:r>
            <a:r>
              <a:rPr lang="es-ES" sz="2900" b="1" dirty="0" smtClean="0">
                <a:solidFill>
                  <a:srgbClr val="7030A0"/>
                </a:solidFill>
              </a:rPr>
              <a:t> PERFECTO </a:t>
            </a:r>
            <a:r>
              <a:rPr lang="es-ES" sz="2900" b="1" dirty="0">
                <a:solidFill>
                  <a:srgbClr val="7030A0"/>
                </a:solidFill>
              </a:rPr>
              <a:t>(</a:t>
            </a:r>
            <a:r>
              <a:rPr lang="es-ES" sz="2900" b="1" dirty="0" err="1">
                <a:solidFill>
                  <a:srgbClr val="7030A0"/>
                </a:solidFill>
              </a:rPr>
              <a:t>have</a:t>
            </a:r>
            <a:r>
              <a:rPr lang="es-ES" sz="2900" b="1" dirty="0">
                <a:solidFill>
                  <a:srgbClr val="7030A0"/>
                </a:solidFill>
              </a:rPr>
              <a:t> </a:t>
            </a:r>
            <a:r>
              <a:rPr lang="es-ES" sz="2900" b="1" dirty="0" err="1">
                <a:solidFill>
                  <a:srgbClr val="7030A0"/>
                </a:solidFill>
              </a:rPr>
              <a:t>consisted</a:t>
            </a:r>
            <a:r>
              <a:rPr lang="es-ES" sz="2900" b="1" dirty="0">
                <a:solidFill>
                  <a:srgbClr val="7030A0"/>
                </a:solidFill>
              </a:rPr>
              <a:t>) </a:t>
            </a:r>
            <a:r>
              <a:rPr lang="es-ES" sz="2900" b="1" dirty="0" smtClean="0">
                <a:solidFill>
                  <a:srgbClr val="7030A0"/>
                </a:solidFill>
              </a:rPr>
              <a:t> CONTINUO </a:t>
            </a:r>
            <a:r>
              <a:rPr lang="es-ES" sz="2900" b="1" dirty="0">
                <a:solidFill>
                  <a:srgbClr val="7030A0"/>
                </a:solidFill>
              </a:rPr>
              <a:t>(be </a:t>
            </a:r>
            <a:r>
              <a:rPr lang="es-ES" sz="2900" b="1" dirty="0" err="1">
                <a:solidFill>
                  <a:srgbClr val="7030A0"/>
                </a:solidFill>
              </a:rPr>
              <a:t>evolving</a:t>
            </a:r>
            <a:r>
              <a:rPr lang="es-ES" sz="2900" b="1" dirty="0">
                <a:solidFill>
                  <a:srgbClr val="7030A0"/>
                </a:solidFill>
              </a:rPr>
              <a:t>)  </a:t>
            </a:r>
            <a:endParaRPr lang="es-ES" sz="2900" b="1" dirty="0" smtClean="0">
              <a:solidFill>
                <a:srgbClr val="7030A0"/>
              </a:solidFill>
            </a:endParaRPr>
          </a:p>
          <a:p>
            <a:pPr>
              <a:buNone/>
            </a:pPr>
            <a:r>
              <a:rPr lang="es-ES" sz="2900" b="1" dirty="0" smtClean="0">
                <a:solidFill>
                  <a:srgbClr val="7030A0"/>
                </a:solidFill>
              </a:rPr>
              <a:t>No </a:t>
            </a:r>
            <a:r>
              <a:rPr lang="es-ES" sz="2900" b="1" dirty="0">
                <a:solidFill>
                  <a:srgbClr val="7030A0"/>
                </a:solidFill>
              </a:rPr>
              <a:t>son formas muy frecuentes, pero pueden aparecer.</a:t>
            </a:r>
          </a:p>
          <a:p>
            <a:pPr>
              <a:buNone/>
            </a:pPr>
            <a:endParaRPr lang="es-ES" sz="3600" b="1" dirty="0"/>
          </a:p>
        </p:txBody>
      </p:sp>
      <p:sp>
        <p:nvSpPr>
          <p:cNvPr id="2" name="1 Rectángulo"/>
          <p:cNvSpPr/>
          <p:nvPr/>
        </p:nvSpPr>
        <p:spPr>
          <a:xfrm>
            <a:off x="2606094" y="824594"/>
            <a:ext cx="2379049" cy="369332"/>
          </a:xfrm>
          <a:prstGeom prst="rect">
            <a:avLst/>
          </a:prstGeom>
        </p:spPr>
        <p:txBody>
          <a:bodyPr wrap="none">
            <a:spAutoFit/>
          </a:bodyPr>
          <a:lstStyle/>
          <a:p>
            <a:pPr>
              <a:buFontTx/>
              <a:buNone/>
            </a:pPr>
            <a:r>
              <a:rPr lang="es-ES" b="1" dirty="0">
                <a:solidFill>
                  <a:schemeClr val="accent4">
                    <a:lumMod val="75000"/>
                  </a:schemeClr>
                </a:solidFill>
              </a:rPr>
              <a:t>Se sabe </a:t>
            </a:r>
            <a:r>
              <a:rPr lang="es-ES" b="1" dirty="0" smtClean="0">
                <a:solidFill>
                  <a:schemeClr val="accent4">
                    <a:lumMod val="75000"/>
                  </a:schemeClr>
                </a:solidFill>
              </a:rPr>
              <a:t>que…consisten</a:t>
            </a:r>
            <a:endParaRPr lang="es-ES" sz="4000" b="1" dirty="0"/>
          </a:p>
        </p:txBody>
      </p:sp>
      <p:sp>
        <p:nvSpPr>
          <p:cNvPr id="3" name="2 Rectángulo"/>
          <p:cNvSpPr/>
          <p:nvPr/>
        </p:nvSpPr>
        <p:spPr>
          <a:xfrm>
            <a:off x="2351314" y="1717939"/>
            <a:ext cx="6742176" cy="369332"/>
          </a:xfrm>
          <a:prstGeom prst="rect">
            <a:avLst/>
          </a:prstGeom>
        </p:spPr>
        <p:txBody>
          <a:bodyPr wrap="square">
            <a:spAutoFit/>
          </a:bodyPr>
          <a:lstStyle/>
          <a:p>
            <a:pPr>
              <a:buFontTx/>
              <a:buNone/>
            </a:pPr>
            <a:r>
              <a:rPr lang="es-ES" b="1" dirty="0">
                <a:solidFill>
                  <a:schemeClr val="accent4">
                    <a:lumMod val="75000"/>
                  </a:schemeClr>
                </a:solidFill>
              </a:rPr>
              <a:t>Se sabía que todos los … han consistido/habían consistido de …</a:t>
            </a:r>
            <a:endParaRPr lang="es-ES" sz="4000" b="1" dirty="0"/>
          </a:p>
        </p:txBody>
      </p:sp>
      <p:sp>
        <p:nvSpPr>
          <p:cNvPr id="4" name="3 Rectángulo"/>
          <p:cNvSpPr/>
          <p:nvPr/>
        </p:nvSpPr>
        <p:spPr>
          <a:xfrm>
            <a:off x="2351314" y="2868765"/>
            <a:ext cx="9032911" cy="369332"/>
          </a:xfrm>
          <a:prstGeom prst="rect">
            <a:avLst/>
          </a:prstGeom>
        </p:spPr>
        <p:txBody>
          <a:bodyPr wrap="square">
            <a:spAutoFit/>
          </a:bodyPr>
          <a:lstStyle/>
          <a:p>
            <a:pPr>
              <a:buFontTx/>
              <a:buNone/>
            </a:pPr>
            <a:r>
              <a:rPr lang="es-ES" b="1" dirty="0">
                <a:solidFill>
                  <a:schemeClr val="accent4">
                    <a:lumMod val="75000"/>
                  </a:schemeClr>
                </a:solidFill>
              </a:rPr>
              <a:t>Se ha sabido que todos los organismos vivientes se han originado en células.</a:t>
            </a:r>
            <a:endParaRPr lang="es-ES" sz="4000" b="1" dirty="0">
              <a:solidFill>
                <a:schemeClr val="accent4">
                  <a:lumMod val="75000"/>
                </a:schemeClr>
              </a:solidFill>
            </a:endParaRPr>
          </a:p>
        </p:txBody>
      </p:sp>
      <p:sp>
        <p:nvSpPr>
          <p:cNvPr id="5" name="4 Rectángulo"/>
          <p:cNvSpPr/>
          <p:nvPr/>
        </p:nvSpPr>
        <p:spPr>
          <a:xfrm>
            <a:off x="551145" y="3881267"/>
            <a:ext cx="10787414" cy="369332"/>
          </a:xfrm>
          <a:prstGeom prst="rect">
            <a:avLst/>
          </a:prstGeom>
        </p:spPr>
        <p:txBody>
          <a:bodyPr wrap="square">
            <a:spAutoFit/>
          </a:bodyPr>
          <a:lstStyle/>
          <a:p>
            <a:pPr>
              <a:buNone/>
            </a:pPr>
            <a:r>
              <a:rPr lang="es-ES" b="1" dirty="0">
                <a:solidFill>
                  <a:schemeClr val="accent4">
                    <a:lumMod val="75000"/>
                  </a:schemeClr>
                </a:solidFill>
              </a:rPr>
              <a:t>Se debería saber que todos los organismos vivientes están evolucionando a partir de células.</a:t>
            </a:r>
          </a:p>
        </p:txBody>
      </p:sp>
    </p:spTree>
    <p:extLst>
      <p:ext uri="{BB962C8B-B14F-4D97-AF65-F5344CB8AC3E}">
        <p14:creationId xmlns:p14="http://schemas.microsoft.com/office/powerpoint/2010/main" val="39298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5554960" cy="1143000"/>
          </a:xfrm>
          <a:ln>
            <a:solidFill>
              <a:srgbClr val="FF0000"/>
            </a:solidFill>
          </a:ln>
        </p:spPr>
        <p:txBody>
          <a:bodyPr>
            <a:noAutofit/>
          </a:bodyPr>
          <a:lstStyle/>
          <a:p>
            <a:r>
              <a:rPr lang="es-AR" sz="3600" b="1" dirty="0"/>
              <a:t>Verbos de pensamiento y habla</a:t>
            </a:r>
            <a:endParaRPr lang="es-AR" sz="3600" dirty="0"/>
          </a:p>
        </p:txBody>
      </p:sp>
      <p:sp>
        <p:nvSpPr>
          <p:cNvPr id="3" name="2 Marcador de contenido"/>
          <p:cNvSpPr>
            <a:spLocks noGrp="1"/>
          </p:cNvSpPr>
          <p:nvPr>
            <p:ph idx="1"/>
          </p:nvPr>
        </p:nvSpPr>
        <p:spPr>
          <a:xfrm>
            <a:off x="1809720" y="1428736"/>
            <a:ext cx="8401080" cy="5312632"/>
          </a:xfrm>
        </p:spPr>
        <p:txBody>
          <a:bodyPr>
            <a:normAutofit fontScale="92500" lnSpcReduction="20000"/>
          </a:bodyPr>
          <a:lstStyle/>
          <a:p>
            <a:pPr marL="514350" indent="-514350">
              <a:buFont typeface="+mj-lt"/>
              <a:buAutoNum type="arabicPeriod"/>
            </a:pPr>
            <a:r>
              <a:rPr lang="es-AR" dirty="0" err="1">
                <a:effectLst>
                  <a:outerShdw blurRad="38100" dist="38100" dir="2700000" algn="tl">
                    <a:srgbClr val="000000">
                      <a:alpha val="43137"/>
                    </a:srgbClr>
                  </a:outerShdw>
                </a:effectLst>
              </a:rPr>
              <a:t>announce</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announced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announced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Believe</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believed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believed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smtClean="0">
                <a:effectLst>
                  <a:outerShdw blurRad="38100" dist="38100" dir="2700000" algn="tl">
                    <a:srgbClr val="000000">
                      <a:alpha val="43137"/>
                    </a:srgbClr>
                  </a:outerShdw>
                </a:effectLst>
              </a:rPr>
              <a:t>consider</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considered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considered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establish</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estimate</a:t>
            </a:r>
            <a:r>
              <a:rPr lang="es-AR" dirty="0" smtClean="0">
                <a:effectLst>
                  <a:outerShdw blurRad="38100" dist="38100" dir="2700000" algn="tl">
                    <a:srgbClr val="000000">
                      <a:alpha val="43137"/>
                    </a:srgbClr>
                  </a:outerShdw>
                </a:effectLst>
              </a:rPr>
              <a:t>  </a:t>
            </a:r>
            <a:r>
              <a:rPr lang="es-AR" dirty="0">
                <a:effectLst>
                  <a:outerShdw blurRad="38100" dist="38100" dir="2700000" algn="tl">
                    <a:srgbClr val="000000">
                      <a:alpha val="43137"/>
                    </a:srgbClr>
                  </a:outerShdw>
                </a:effectLst>
              </a:rPr>
              <a:t>d  </a:t>
            </a:r>
            <a:r>
              <a:rPr lang="es-AR" dirty="0" err="1" smtClean="0">
                <a:effectLst>
                  <a:outerShdw blurRad="38100" dist="38100" dir="2700000" algn="tl">
                    <a:srgbClr val="000000">
                      <a:alpha val="43137"/>
                    </a:srgbClr>
                  </a:outerShdw>
                </a:effectLst>
              </a:rPr>
              <a:t>d</a:t>
            </a:r>
            <a:endParaRPr lang="es-AR" i="1" dirty="0"/>
          </a:p>
          <a:p>
            <a:pPr marL="514350" indent="-514350">
              <a:buFont typeface="+mj-lt"/>
              <a:buAutoNum type="arabicPeriod"/>
            </a:pPr>
            <a:r>
              <a:rPr lang="es-AR" dirty="0" err="1">
                <a:effectLst>
                  <a:outerShdw blurRad="38100" dist="38100" dir="2700000" algn="tl">
                    <a:srgbClr val="000000">
                      <a:alpha val="43137"/>
                    </a:srgbClr>
                  </a:outerShdw>
                </a:effectLst>
              </a:rPr>
              <a:t>expect</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Fear</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find</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found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found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know</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knew</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known</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Report</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say</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said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said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smtClean="0">
                <a:effectLst>
                  <a:outerShdw blurRad="38100" dist="38100" dir="2700000" algn="tl">
                    <a:srgbClr val="000000">
                      <a:alpha val="43137"/>
                    </a:srgbClr>
                  </a:outerShdw>
                </a:effectLst>
              </a:rPr>
              <a:t>show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shown</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suppose</a:t>
            </a:r>
            <a:r>
              <a:rPr lang="es-AR" dirty="0" smtClean="0">
                <a:effectLst>
                  <a:outerShdw blurRad="38100" dist="38100" dir="2700000" algn="tl">
                    <a:srgbClr val="000000">
                      <a:alpha val="43137"/>
                    </a:srgbClr>
                  </a:outerShdw>
                </a:effectLst>
              </a:rPr>
              <a:t>  </a:t>
            </a:r>
            <a:r>
              <a:rPr lang="es-AR" dirty="0">
                <a:effectLst>
                  <a:outerShdw blurRad="38100" dist="38100" dir="2700000" algn="tl">
                    <a:srgbClr val="000000">
                      <a:alpha val="43137"/>
                    </a:srgbClr>
                  </a:outerShdw>
                </a:effectLst>
              </a:rPr>
              <a:t>d  </a:t>
            </a:r>
            <a:r>
              <a:rPr lang="es-AR" dirty="0" err="1">
                <a:effectLst>
                  <a:outerShdw blurRad="38100" dist="38100" dir="2700000" algn="tl">
                    <a:srgbClr val="000000">
                      <a:alpha val="43137"/>
                    </a:srgbClr>
                  </a:outerShdw>
                </a:effectLst>
              </a:rPr>
              <a:t>d</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Think</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thought</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thought</a:t>
            </a:r>
            <a:r>
              <a:rPr lang="es-AR" dirty="0">
                <a:effectLst>
                  <a:outerShdw blurRad="38100" dist="38100" dir="2700000" algn="tl">
                    <a:srgbClr val="000000">
                      <a:alpha val="43137"/>
                    </a:srgbClr>
                  </a:outerShdw>
                </a:effectLst>
              </a:rPr>
              <a:t>   </a:t>
            </a:r>
            <a:endParaRPr lang="es-AR" dirty="0" smtClean="0">
              <a:effectLst>
                <a:outerShdw blurRad="38100" dist="38100" dir="2700000" algn="tl">
                  <a:srgbClr val="000000">
                    <a:alpha val="43137"/>
                  </a:srgbClr>
                </a:outerShdw>
              </a:effectLst>
            </a:endParaRPr>
          </a:p>
          <a:p>
            <a:pPr marL="514350" indent="-514350">
              <a:buFont typeface="+mj-lt"/>
              <a:buAutoNum type="arabicPeriod"/>
            </a:pPr>
            <a:r>
              <a:rPr lang="es-AR" dirty="0" err="1" smtClean="0">
                <a:effectLst>
                  <a:outerShdw blurRad="38100" dist="38100" dir="2700000" algn="tl">
                    <a:srgbClr val="000000">
                      <a:alpha val="43137"/>
                    </a:srgbClr>
                  </a:outerShdw>
                </a:effectLst>
              </a:rPr>
              <a:t>Understand</a:t>
            </a:r>
            <a:r>
              <a:rPr lang="es-AR" dirty="0" smtClean="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understood</a:t>
            </a:r>
            <a:r>
              <a:rPr lang="es-AR" dirty="0">
                <a:effectLst>
                  <a:outerShdw blurRad="38100" dist="38100" dir="2700000" algn="tl">
                    <a:srgbClr val="000000">
                      <a:alpha val="43137"/>
                    </a:srgbClr>
                  </a:outerShdw>
                </a:effectLst>
              </a:rPr>
              <a:t> </a:t>
            </a:r>
            <a:r>
              <a:rPr lang="es-AR" dirty="0" err="1" smtClean="0">
                <a:effectLst>
                  <a:outerShdw blurRad="38100" dist="38100" dir="2700000" algn="tl">
                    <a:srgbClr val="000000">
                      <a:alpha val="43137"/>
                    </a:srgbClr>
                  </a:outerShdw>
                </a:effectLst>
              </a:rPr>
              <a:t>understood</a:t>
            </a:r>
            <a:endParaRPr lang="es-AR" i="1" dirty="0"/>
          </a:p>
          <a:p>
            <a:endParaRPr lang="es-AR" dirty="0"/>
          </a:p>
          <a:p>
            <a:endParaRPr lang="es-AR" dirty="0"/>
          </a:p>
          <a:p>
            <a:endParaRPr lang="es-AR" dirty="0"/>
          </a:p>
        </p:txBody>
      </p:sp>
      <p:sp>
        <p:nvSpPr>
          <p:cNvPr id="4" name="CuadroTexto 3">
            <a:extLst>
              <a:ext uri="{FF2B5EF4-FFF2-40B4-BE49-F238E27FC236}">
                <a16:creationId xmlns:a16="http://schemas.microsoft.com/office/drawing/2014/main" xmlns="" id="{5984E3E8-ACD9-49EA-ABD6-EA5503B4FEF7}"/>
              </a:ext>
            </a:extLst>
          </p:cNvPr>
          <p:cNvSpPr txBox="1"/>
          <p:nvPr/>
        </p:nvSpPr>
        <p:spPr>
          <a:xfrm>
            <a:off x="10382280" y="260933"/>
            <a:ext cx="1549976" cy="6205801"/>
          </a:xfrm>
          <a:prstGeom prst="rect">
            <a:avLst/>
          </a:prstGeom>
          <a:noFill/>
          <a:ln>
            <a:solidFill>
              <a:srgbClr val="FF0000"/>
            </a:solidFill>
          </a:ln>
        </p:spPr>
        <p:txBody>
          <a:bodyPr wrap="square" rtlCol="0">
            <a:spAutoFit/>
          </a:bodyPr>
          <a:lstStyle/>
          <a:p>
            <a:pPr>
              <a:lnSpc>
                <a:spcPts val="1400"/>
              </a:lnSpc>
            </a:pPr>
            <a:r>
              <a:rPr lang="es-AR" sz="1600" dirty="0">
                <a:solidFill>
                  <a:srgbClr val="FF0000"/>
                </a:solidFill>
                <a:latin typeface="Calibri"/>
              </a:rPr>
              <a:t>No cualquier verbo puede aparecer en este contexto que llamamos VOZ PASIVA ESPECIAL. Se trata de aquellos verbos que nos pueden ayudar a decir lo que otras personas piensan, dicen, esperan, saben, informan, etc. Por eso agregamos aquí un listado de los más frecuentes verbos de pensamiento y de habla que son los que se usan para contar lo que otros cuentan. </a:t>
            </a:r>
          </a:p>
          <a:p>
            <a:pPr>
              <a:lnSpc>
                <a:spcPts val="1400"/>
              </a:lnSpc>
            </a:pPr>
            <a:r>
              <a:rPr lang="es-AR" sz="1600" dirty="0">
                <a:solidFill>
                  <a:srgbClr val="FF0000"/>
                </a:solidFill>
                <a:latin typeface="Calibri"/>
              </a:rPr>
              <a:t>Estos verbos aparecerán siempre en su forma participio pasado, ya sea el verbo regular o irregular.</a:t>
            </a:r>
          </a:p>
        </p:txBody>
      </p:sp>
      <p:sp>
        <p:nvSpPr>
          <p:cNvPr id="5" name="4 Rectángulo"/>
          <p:cNvSpPr/>
          <p:nvPr/>
        </p:nvSpPr>
        <p:spPr>
          <a:xfrm>
            <a:off x="6749472" y="1452110"/>
            <a:ext cx="1173719" cy="400110"/>
          </a:xfrm>
          <a:prstGeom prst="rect">
            <a:avLst/>
          </a:prstGeom>
        </p:spPr>
        <p:txBody>
          <a:bodyPr wrap="none">
            <a:spAutoFit/>
          </a:bodyPr>
          <a:lstStyle/>
          <a:p>
            <a:r>
              <a:rPr lang="es-AR" sz="2000" b="1" i="1" dirty="0">
                <a:solidFill>
                  <a:srgbClr val="00B050"/>
                </a:solidFill>
              </a:rPr>
              <a:t>anunciar</a:t>
            </a:r>
            <a:r>
              <a:rPr lang="es-AR" sz="2000" b="1" dirty="0">
                <a:solidFill>
                  <a:srgbClr val="00B050"/>
                </a:solidFill>
                <a:effectLst>
                  <a:outerShdw blurRad="38100" dist="38100" dir="2700000" algn="tl">
                    <a:srgbClr val="000000">
                      <a:alpha val="43137"/>
                    </a:srgbClr>
                  </a:outerShdw>
                </a:effectLst>
              </a:rPr>
              <a:t> </a:t>
            </a:r>
            <a:endParaRPr lang="es-AR" sz="2000" b="1" dirty="0">
              <a:solidFill>
                <a:srgbClr val="00B050"/>
              </a:solidFill>
            </a:endParaRPr>
          </a:p>
        </p:txBody>
      </p:sp>
      <p:sp>
        <p:nvSpPr>
          <p:cNvPr id="6" name="5 Rectángulo"/>
          <p:cNvSpPr/>
          <p:nvPr/>
        </p:nvSpPr>
        <p:spPr>
          <a:xfrm>
            <a:off x="5470181" y="1691640"/>
            <a:ext cx="723275" cy="400110"/>
          </a:xfrm>
          <a:prstGeom prst="rect">
            <a:avLst/>
          </a:prstGeom>
        </p:spPr>
        <p:txBody>
          <a:bodyPr wrap="none">
            <a:spAutoFit/>
          </a:bodyPr>
          <a:lstStyle/>
          <a:p>
            <a:r>
              <a:rPr lang="es-AR" sz="2000" b="1" i="1" dirty="0">
                <a:solidFill>
                  <a:srgbClr val="00B050"/>
                </a:solidFill>
              </a:rPr>
              <a:t>creer</a:t>
            </a:r>
          </a:p>
        </p:txBody>
      </p:sp>
      <p:sp>
        <p:nvSpPr>
          <p:cNvPr id="7" name="6 Rectángulo"/>
          <p:cNvSpPr/>
          <p:nvPr/>
        </p:nvSpPr>
        <p:spPr>
          <a:xfrm>
            <a:off x="6230099" y="2043946"/>
            <a:ext cx="1296381" cy="400110"/>
          </a:xfrm>
          <a:prstGeom prst="rect">
            <a:avLst/>
          </a:prstGeom>
        </p:spPr>
        <p:txBody>
          <a:bodyPr wrap="none">
            <a:spAutoFit/>
          </a:bodyPr>
          <a:lstStyle/>
          <a:p>
            <a:r>
              <a:rPr lang="es-AR" sz="2000" b="1" i="1" dirty="0">
                <a:solidFill>
                  <a:srgbClr val="00B050"/>
                </a:solidFill>
              </a:rPr>
              <a:t>considerar</a:t>
            </a:r>
          </a:p>
        </p:txBody>
      </p:sp>
      <p:sp>
        <p:nvSpPr>
          <p:cNvPr id="8" name="7 Rectángulo"/>
          <p:cNvSpPr/>
          <p:nvPr/>
        </p:nvSpPr>
        <p:spPr>
          <a:xfrm>
            <a:off x="4569036" y="2438924"/>
            <a:ext cx="1273234" cy="400110"/>
          </a:xfrm>
          <a:prstGeom prst="rect">
            <a:avLst/>
          </a:prstGeom>
        </p:spPr>
        <p:txBody>
          <a:bodyPr wrap="none">
            <a:spAutoFit/>
          </a:bodyPr>
          <a:lstStyle/>
          <a:p>
            <a:r>
              <a:rPr lang="es-AR" sz="2000" b="1" i="1" dirty="0">
                <a:solidFill>
                  <a:srgbClr val="00B050"/>
                </a:solidFill>
              </a:rPr>
              <a:t>establecer</a:t>
            </a:r>
          </a:p>
        </p:txBody>
      </p:sp>
      <p:sp>
        <p:nvSpPr>
          <p:cNvPr id="9" name="8 Rectángulo"/>
          <p:cNvSpPr/>
          <p:nvPr/>
        </p:nvSpPr>
        <p:spPr>
          <a:xfrm>
            <a:off x="4487555" y="2821710"/>
            <a:ext cx="1927194" cy="400110"/>
          </a:xfrm>
          <a:prstGeom prst="rect">
            <a:avLst/>
          </a:prstGeom>
        </p:spPr>
        <p:txBody>
          <a:bodyPr wrap="none">
            <a:spAutoFit/>
          </a:bodyPr>
          <a:lstStyle/>
          <a:p>
            <a:r>
              <a:rPr lang="es-AR" sz="2000" b="1" i="1" dirty="0">
                <a:solidFill>
                  <a:srgbClr val="00B050"/>
                </a:solidFill>
              </a:rPr>
              <a:t>estimar,</a:t>
            </a:r>
            <a:r>
              <a:rPr lang="es-AR" sz="2000" b="1" i="1" dirty="0">
                <a:solidFill>
                  <a:srgbClr val="00B050"/>
                </a:solidFill>
                <a:effectLst>
                  <a:outerShdw blurRad="38100" dist="38100" dir="2700000" algn="tl">
                    <a:srgbClr val="000000">
                      <a:alpha val="43137"/>
                    </a:srgbClr>
                  </a:outerShdw>
                </a:effectLst>
              </a:rPr>
              <a:t> </a:t>
            </a:r>
            <a:r>
              <a:rPr lang="es-AR" sz="2000" b="1" i="1" dirty="0">
                <a:solidFill>
                  <a:srgbClr val="00B050"/>
                </a:solidFill>
              </a:rPr>
              <a:t>calcular</a:t>
            </a:r>
            <a:endParaRPr lang="es-AR" sz="2000" b="1" dirty="0">
              <a:solidFill>
                <a:srgbClr val="00B050"/>
              </a:solidFill>
            </a:endParaRPr>
          </a:p>
        </p:txBody>
      </p:sp>
      <p:sp>
        <p:nvSpPr>
          <p:cNvPr id="10" name="9 Rectángulo"/>
          <p:cNvSpPr/>
          <p:nvPr/>
        </p:nvSpPr>
        <p:spPr>
          <a:xfrm>
            <a:off x="4152988" y="3085314"/>
            <a:ext cx="987771" cy="400110"/>
          </a:xfrm>
          <a:prstGeom prst="rect">
            <a:avLst/>
          </a:prstGeom>
        </p:spPr>
        <p:txBody>
          <a:bodyPr wrap="none">
            <a:spAutoFit/>
          </a:bodyPr>
          <a:lstStyle/>
          <a:p>
            <a:r>
              <a:rPr lang="es-AR" sz="2000" b="1" i="1" dirty="0">
                <a:solidFill>
                  <a:srgbClr val="00B050"/>
                </a:solidFill>
              </a:rPr>
              <a:t>esperar</a:t>
            </a:r>
          </a:p>
        </p:txBody>
      </p:sp>
      <p:sp>
        <p:nvSpPr>
          <p:cNvPr id="11" name="10 Rectángulo"/>
          <p:cNvSpPr/>
          <p:nvPr/>
        </p:nvSpPr>
        <p:spPr>
          <a:xfrm>
            <a:off x="4442497" y="3787570"/>
            <a:ext cx="2255810" cy="400110"/>
          </a:xfrm>
          <a:prstGeom prst="rect">
            <a:avLst/>
          </a:prstGeom>
        </p:spPr>
        <p:txBody>
          <a:bodyPr wrap="none">
            <a:spAutoFit/>
          </a:bodyPr>
          <a:lstStyle/>
          <a:p>
            <a:r>
              <a:rPr lang="es-AR" sz="2000" b="1" i="1" dirty="0">
                <a:solidFill>
                  <a:srgbClr val="00B050"/>
                </a:solidFill>
              </a:rPr>
              <a:t>encontrar descubrir</a:t>
            </a:r>
          </a:p>
        </p:txBody>
      </p:sp>
      <p:sp>
        <p:nvSpPr>
          <p:cNvPr id="12" name="11 Rectángulo"/>
          <p:cNvSpPr/>
          <p:nvPr/>
        </p:nvSpPr>
        <p:spPr>
          <a:xfrm>
            <a:off x="4622752" y="4137987"/>
            <a:ext cx="1656800" cy="400110"/>
          </a:xfrm>
          <a:prstGeom prst="rect">
            <a:avLst/>
          </a:prstGeom>
        </p:spPr>
        <p:txBody>
          <a:bodyPr wrap="none">
            <a:spAutoFit/>
          </a:bodyPr>
          <a:lstStyle/>
          <a:p>
            <a:r>
              <a:rPr lang="es-AR" sz="2000" b="1" i="1" dirty="0">
                <a:solidFill>
                  <a:srgbClr val="00B050"/>
                </a:solidFill>
              </a:rPr>
              <a:t>saber conocer</a:t>
            </a:r>
          </a:p>
        </p:txBody>
      </p:sp>
      <p:sp>
        <p:nvSpPr>
          <p:cNvPr id="14" name="13 Rectángulo"/>
          <p:cNvSpPr/>
          <p:nvPr/>
        </p:nvSpPr>
        <p:spPr>
          <a:xfrm>
            <a:off x="4118133" y="4738152"/>
            <a:ext cx="2884251" cy="400110"/>
          </a:xfrm>
          <a:prstGeom prst="rect">
            <a:avLst/>
          </a:prstGeom>
        </p:spPr>
        <p:txBody>
          <a:bodyPr wrap="square">
            <a:spAutoFit/>
          </a:bodyPr>
          <a:lstStyle/>
          <a:p>
            <a:r>
              <a:rPr lang="es-AR" sz="2000" b="1" i="1" dirty="0" smtClean="0">
                <a:solidFill>
                  <a:srgbClr val="00B050"/>
                </a:solidFill>
              </a:rPr>
              <a:t> </a:t>
            </a:r>
            <a:r>
              <a:rPr lang="es-AR" sz="2000" b="1" i="1" dirty="0">
                <a:solidFill>
                  <a:srgbClr val="00B050"/>
                </a:solidFill>
              </a:rPr>
              <a:t>decir</a:t>
            </a:r>
          </a:p>
        </p:txBody>
      </p:sp>
      <p:sp>
        <p:nvSpPr>
          <p:cNvPr id="15" name="14 Rectángulo"/>
          <p:cNvSpPr/>
          <p:nvPr/>
        </p:nvSpPr>
        <p:spPr>
          <a:xfrm>
            <a:off x="4347726" y="5017520"/>
            <a:ext cx="2244910" cy="400110"/>
          </a:xfrm>
          <a:prstGeom prst="rect">
            <a:avLst/>
          </a:prstGeom>
        </p:spPr>
        <p:txBody>
          <a:bodyPr wrap="none">
            <a:spAutoFit/>
          </a:bodyPr>
          <a:lstStyle/>
          <a:p>
            <a:r>
              <a:rPr lang="es-AR" sz="2000" b="1" i="1" dirty="0">
                <a:solidFill>
                  <a:srgbClr val="00B050"/>
                </a:solidFill>
              </a:rPr>
              <a:t>mostrar  demostrar</a:t>
            </a:r>
          </a:p>
        </p:txBody>
      </p:sp>
      <p:sp>
        <p:nvSpPr>
          <p:cNvPr id="16" name="15 Rectángulo"/>
          <p:cNvSpPr/>
          <p:nvPr/>
        </p:nvSpPr>
        <p:spPr>
          <a:xfrm>
            <a:off x="4118133" y="5439192"/>
            <a:ext cx="1040670" cy="400110"/>
          </a:xfrm>
          <a:prstGeom prst="rect">
            <a:avLst/>
          </a:prstGeom>
        </p:spPr>
        <p:txBody>
          <a:bodyPr wrap="none">
            <a:spAutoFit/>
          </a:bodyPr>
          <a:lstStyle/>
          <a:p>
            <a:r>
              <a:rPr lang="es-AR" sz="2000" b="1" i="1" dirty="0">
                <a:solidFill>
                  <a:srgbClr val="00B050"/>
                </a:solidFill>
              </a:rPr>
              <a:t>suponer</a:t>
            </a:r>
          </a:p>
        </p:txBody>
      </p:sp>
      <p:sp>
        <p:nvSpPr>
          <p:cNvPr id="17" name="16 Rectángulo"/>
          <p:cNvSpPr/>
          <p:nvPr/>
        </p:nvSpPr>
        <p:spPr>
          <a:xfrm>
            <a:off x="5189434" y="5743992"/>
            <a:ext cx="906017" cy="400110"/>
          </a:xfrm>
          <a:prstGeom prst="rect">
            <a:avLst/>
          </a:prstGeom>
        </p:spPr>
        <p:txBody>
          <a:bodyPr wrap="none">
            <a:spAutoFit/>
          </a:bodyPr>
          <a:lstStyle/>
          <a:p>
            <a:r>
              <a:rPr lang="es-AR" sz="2000" b="1" i="1" dirty="0">
                <a:solidFill>
                  <a:srgbClr val="00B050"/>
                </a:solidFill>
              </a:rPr>
              <a:t>pensar</a:t>
            </a:r>
          </a:p>
        </p:txBody>
      </p:sp>
      <p:sp>
        <p:nvSpPr>
          <p:cNvPr id="18" name="17 Rectángulo"/>
          <p:cNvSpPr/>
          <p:nvPr/>
        </p:nvSpPr>
        <p:spPr>
          <a:xfrm>
            <a:off x="6520029" y="6053468"/>
            <a:ext cx="1199559" cy="400110"/>
          </a:xfrm>
          <a:prstGeom prst="rect">
            <a:avLst/>
          </a:prstGeom>
        </p:spPr>
        <p:txBody>
          <a:bodyPr wrap="none">
            <a:spAutoFit/>
          </a:bodyPr>
          <a:lstStyle/>
          <a:p>
            <a:r>
              <a:rPr lang="es-AR" sz="2000" b="1" i="1" dirty="0">
                <a:solidFill>
                  <a:srgbClr val="00B050"/>
                </a:solidFill>
              </a:rPr>
              <a:t>entender</a:t>
            </a:r>
            <a:r>
              <a:rPr lang="es-AR" i="1" dirty="0"/>
              <a:t>.</a:t>
            </a:r>
            <a:endParaRPr lang="es-AR" dirty="0"/>
          </a:p>
        </p:txBody>
      </p:sp>
      <p:sp>
        <p:nvSpPr>
          <p:cNvPr id="19" name="18 Rectángulo"/>
          <p:cNvSpPr/>
          <p:nvPr/>
        </p:nvSpPr>
        <p:spPr>
          <a:xfrm>
            <a:off x="4212931" y="4490442"/>
            <a:ext cx="1347328" cy="400110"/>
          </a:xfrm>
          <a:prstGeom prst="rect">
            <a:avLst/>
          </a:prstGeom>
        </p:spPr>
        <p:txBody>
          <a:bodyPr wrap="square">
            <a:spAutoFit/>
          </a:bodyPr>
          <a:lstStyle/>
          <a:p>
            <a:r>
              <a:rPr lang="es-AR" sz="2000" b="1" i="1" dirty="0" smtClean="0">
                <a:solidFill>
                  <a:srgbClr val="00B050"/>
                </a:solidFill>
              </a:rPr>
              <a:t> informar</a:t>
            </a:r>
            <a:endParaRPr lang="es-AR" sz="2000" b="1" i="1" dirty="0">
              <a:solidFill>
                <a:srgbClr val="00B050"/>
              </a:solidFill>
            </a:endParaRPr>
          </a:p>
        </p:txBody>
      </p:sp>
      <p:sp>
        <p:nvSpPr>
          <p:cNvPr id="20" name="19 Rectángulo"/>
          <p:cNvSpPr/>
          <p:nvPr/>
        </p:nvSpPr>
        <p:spPr>
          <a:xfrm>
            <a:off x="4008140" y="3476364"/>
            <a:ext cx="820417" cy="400110"/>
          </a:xfrm>
          <a:prstGeom prst="rect">
            <a:avLst/>
          </a:prstGeom>
        </p:spPr>
        <p:txBody>
          <a:bodyPr wrap="none">
            <a:spAutoFit/>
          </a:bodyPr>
          <a:lstStyle/>
          <a:p>
            <a:r>
              <a:rPr lang="es-AR" sz="2000" b="1" i="1" dirty="0">
                <a:solidFill>
                  <a:srgbClr val="00B050"/>
                </a:solidFill>
              </a:rPr>
              <a:t>temer</a:t>
            </a:r>
          </a:p>
        </p:txBody>
      </p:sp>
    </p:spTree>
    <p:extLst>
      <p:ext uri="{BB962C8B-B14F-4D97-AF65-F5344CB8AC3E}">
        <p14:creationId xmlns:p14="http://schemas.microsoft.com/office/powerpoint/2010/main" val="24368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3024" y="1075265"/>
            <a:ext cx="11094720" cy="5126055"/>
          </a:xfrm>
        </p:spPr>
        <p:txBody>
          <a:bodyPr>
            <a:normAutofit/>
          </a:bodyPr>
          <a:lstStyle/>
          <a:p>
            <a:pPr>
              <a:buNone/>
            </a:pPr>
            <a:endParaRPr lang="es-AR" sz="4400" b="1" dirty="0"/>
          </a:p>
          <a:p>
            <a:pPr>
              <a:buNone/>
            </a:pPr>
            <a:endParaRPr lang="es-AR" sz="4800" b="1" dirty="0"/>
          </a:p>
          <a:p>
            <a:pPr>
              <a:buNone/>
            </a:pPr>
            <a:endParaRPr lang="es-AR" sz="4800" b="1" dirty="0"/>
          </a:p>
          <a:p>
            <a:pPr marL="360000">
              <a:spcBef>
                <a:spcPts val="0"/>
              </a:spcBef>
              <a:buNone/>
            </a:pPr>
            <a:endParaRPr lang="es-AR" sz="4800" b="1" dirty="0"/>
          </a:p>
          <a:p>
            <a:pPr marL="360000" algn="ctr">
              <a:spcBef>
                <a:spcPts val="0"/>
              </a:spcBef>
              <a:buNone/>
            </a:pPr>
            <a:r>
              <a:rPr lang="es-AR" sz="4300" b="1" dirty="0"/>
              <a:t>New </a:t>
            </a:r>
            <a:r>
              <a:rPr lang="es-AR" sz="4300" b="1" dirty="0" err="1"/>
              <a:t>programmes</a:t>
            </a:r>
            <a:r>
              <a:rPr lang="es-AR" sz="4300" b="1" dirty="0"/>
              <a:t> </a:t>
            </a:r>
            <a:r>
              <a:rPr lang="es-AR" sz="4300" b="1" dirty="0" err="1">
                <a:effectLst>
                  <a:outerShdw blurRad="38100" dist="38100" dir="2700000" algn="tl">
                    <a:srgbClr val="000000">
                      <a:alpha val="43137"/>
                    </a:srgbClr>
                  </a:outerShdw>
                </a:effectLst>
              </a:rPr>
              <a:t>have</a:t>
            </a:r>
            <a:r>
              <a:rPr lang="es-AR" sz="4300" b="1" dirty="0">
                <a:effectLst>
                  <a:outerShdw blurRad="38100" dist="38100" dir="2700000" algn="tl">
                    <a:srgbClr val="000000">
                      <a:alpha val="43137"/>
                    </a:srgbClr>
                  </a:outerShdw>
                </a:effectLst>
              </a:rPr>
              <a:t> </a:t>
            </a:r>
            <a:r>
              <a:rPr lang="es-AR" sz="4300" b="1" dirty="0" err="1">
                <a:effectLst>
                  <a:outerShdw blurRad="38100" dist="38100" dir="2700000" algn="tl">
                    <a:srgbClr val="000000">
                      <a:alpha val="43137"/>
                    </a:srgbClr>
                  </a:outerShdw>
                </a:effectLst>
              </a:rPr>
              <a:t>been</a:t>
            </a:r>
            <a:r>
              <a:rPr lang="es-AR" sz="4300" b="1" dirty="0">
                <a:effectLst>
                  <a:outerShdw blurRad="38100" dist="38100" dir="2700000" algn="tl">
                    <a:srgbClr val="000000">
                      <a:alpha val="43137"/>
                    </a:srgbClr>
                  </a:outerShdw>
                </a:effectLst>
              </a:rPr>
              <a:t> </a:t>
            </a:r>
            <a:r>
              <a:rPr lang="es-AR" sz="4300" b="1" dirty="0" err="1">
                <a:effectLst>
                  <a:outerShdw blurRad="38100" dist="38100" dir="2700000" algn="tl">
                    <a:srgbClr val="000000">
                      <a:alpha val="43137"/>
                    </a:srgbClr>
                  </a:outerShdw>
                </a:effectLst>
              </a:rPr>
              <a:t>devised</a:t>
            </a:r>
            <a:r>
              <a:rPr lang="es-AR" sz="4300" b="1" dirty="0">
                <a:effectLst>
                  <a:outerShdw blurRad="38100" dist="38100" dir="2700000" algn="tl">
                    <a:srgbClr val="000000">
                      <a:alpha val="43137"/>
                    </a:srgbClr>
                  </a:outerShdw>
                </a:effectLst>
              </a:rPr>
              <a:t> </a:t>
            </a:r>
            <a:r>
              <a:rPr lang="es-AR" sz="4300" b="1" dirty="0" smtClean="0">
                <a:effectLst>
                  <a:outerShdw blurRad="38100" dist="38100" dir="2700000" algn="tl">
                    <a:srgbClr val="000000">
                      <a:alpha val="43137"/>
                    </a:srgbClr>
                  </a:outerShdw>
                </a:effectLst>
              </a:rPr>
              <a:t> </a:t>
            </a:r>
            <a:r>
              <a:rPr lang="es-AR" sz="4300" b="1" dirty="0">
                <a:effectLst>
                  <a:outerShdw blurRad="38100" dist="38100" dir="2700000" algn="tl">
                    <a:srgbClr val="000000">
                      <a:alpha val="43137"/>
                    </a:srgbClr>
                  </a:outerShdw>
                </a:effectLst>
              </a:rPr>
              <a:t>to </a:t>
            </a:r>
            <a:r>
              <a:rPr lang="es-AR" sz="4300" b="1" dirty="0" err="1">
                <a:effectLst>
                  <a:outerShdw blurRad="38100" dist="38100" dir="2700000" algn="tl">
                    <a:srgbClr val="000000">
                      <a:alpha val="43137"/>
                    </a:srgbClr>
                  </a:outerShdw>
                </a:effectLst>
              </a:rPr>
              <a:t>meet</a:t>
            </a:r>
            <a:r>
              <a:rPr lang="es-AR" sz="4300" b="1" dirty="0">
                <a:effectLst>
                  <a:outerShdw blurRad="38100" dist="38100" dir="2700000" algn="tl">
                    <a:srgbClr val="000000">
                      <a:alpha val="43137"/>
                    </a:srgbClr>
                  </a:outerShdw>
                </a:effectLst>
              </a:rPr>
              <a:t> </a:t>
            </a:r>
            <a:r>
              <a:rPr lang="es-AR" sz="4300" b="1" dirty="0" err="1" smtClean="0"/>
              <a:t>any</a:t>
            </a:r>
            <a:r>
              <a:rPr lang="es-AR" sz="4300" b="1" dirty="0"/>
              <a:t> </a:t>
            </a:r>
            <a:r>
              <a:rPr lang="es-AR" sz="4300" b="1" dirty="0" err="1" smtClean="0"/>
              <a:t>demands</a:t>
            </a:r>
            <a:r>
              <a:rPr lang="es-AR" sz="4300" b="1" dirty="0" smtClean="0"/>
              <a:t>.</a:t>
            </a:r>
          </a:p>
          <a:p>
            <a:pPr marL="360000" algn="ctr">
              <a:spcBef>
                <a:spcPts val="0"/>
              </a:spcBef>
              <a:buNone/>
            </a:pPr>
            <a:endParaRPr lang="es-AR" sz="4300" b="1" dirty="0"/>
          </a:p>
        </p:txBody>
      </p:sp>
      <p:sp>
        <p:nvSpPr>
          <p:cNvPr id="2" name="CuadroTexto 1">
            <a:extLst>
              <a:ext uri="{FF2B5EF4-FFF2-40B4-BE49-F238E27FC236}">
                <a16:creationId xmlns:a16="http://schemas.microsoft.com/office/drawing/2014/main" xmlns="" id="{6FA5AAD1-3D69-4D62-B1EA-D21C334FA0F0}"/>
              </a:ext>
            </a:extLst>
          </p:cNvPr>
          <p:cNvSpPr txBox="1"/>
          <p:nvPr/>
        </p:nvSpPr>
        <p:spPr>
          <a:xfrm>
            <a:off x="573024" y="180153"/>
            <a:ext cx="10984992" cy="2862322"/>
          </a:xfrm>
          <a:prstGeom prst="rect">
            <a:avLst/>
          </a:prstGeom>
          <a:noFill/>
          <a:ln>
            <a:solidFill>
              <a:srgbClr val="FF0000"/>
            </a:solidFill>
          </a:ln>
        </p:spPr>
        <p:txBody>
          <a:bodyPr wrap="square" rtlCol="0">
            <a:spAutoFit/>
          </a:bodyPr>
          <a:lstStyle/>
          <a:p>
            <a:pPr>
              <a:lnSpc>
                <a:spcPts val="1800"/>
              </a:lnSpc>
            </a:pPr>
            <a:r>
              <a:rPr lang="es-AR" b="1" u="sng" dirty="0">
                <a:solidFill>
                  <a:srgbClr val="FF0000"/>
                </a:solidFill>
                <a:effectLst>
                  <a:outerShdw blurRad="38100" dist="38100" dir="2700000" algn="tl">
                    <a:srgbClr val="000000">
                      <a:alpha val="43137"/>
                    </a:srgbClr>
                  </a:outerShdw>
                </a:effectLst>
                <a:latin typeface="Calibri"/>
              </a:rPr>
              <a:t>PERO</a:t>
            </a:r>
            <a:r>
              <a:rPr lang="es-AR" dirty="0">
                <a:solidFill>
                  <a:srgbClr val="FF0000"/>
                </a:solidFill>
                <a:latin typeface="Calibri"/>
              </a:rPr>
              <a:t>  en esta oración, donde vemos un verbo en voz pasiva seguido de un infinitivo con </a:t>
            </a:r>
            <a:r>
              <a:rPr lang="es-AR" b="1" i="1" dirty="0" err="1">
                <a:solidFill>
                  <a:srgbClr val="FF0000"/>
                </a:solidFill>
                <a:latin typeface="Calibri"/>
              </a:rPr>
              <a:t>to</a:t>
            </a:r>
            <a:r>
              <a:rPr lang="es-AR" dirty="0">
                <a:solidFill>
                  <a:srgbClr val="FF0000"/>
                </a:solidFill>
                <a:latin typeface="Calibri"/>
              </a:rPr>
              <a:t>, y donde por la estructura podríamos pensar que se trata de un caso de PASIVA ESPECIAL, debemos considerar lo siguiente:</a:t>
            </a:r>
          </a:p>
          <a:p>
            <a:pPr>
              <a:lnSpc>
                <a:spcPts val="1800"/>
              </a:lnSpc>
            </a:pPr>
            <a:r>
              <a:rPr lang="es-AR" dirty="0">
                <a:solidFill>
                  <a:srgbClr val="FF0000"/>
                </a:solidFill>
                <a:latin typeface="Calibri"/>
              </a:rPr>
              <a:t>El verbo que aparece en la voz pasiva es </a:t>
            </a:r>
            <a:r>
              <a:rPr lang="es-AR" b="1" dirty="0" err="1">
                <a:solidFill>
                  <a:srgbClr val="FF0000"/>
                </a:solidFill>
                <a:effectLst>
                  <a:outerShdw blurRad="38100" dist="38100" dir="2700000" algn="tl">
                    <a:srgbClr val="000000">
                      <a:alpha val="43137"/>
                    </a:srgbClr>
                  </a:outerShdw>
                </a:effectLst>
                <a:latin typeface="Calibri"/>
              </a:rPr>
              <a:t>devise</a:t>
            </a:r>
            <a:r>
              <a:rPr lang="es-AR" b="1" dirty="0">
                <a:solidFill>
                  <a:srgbClr val="FF0000"/>
                </a:solidFill>
                <a:effectLst>
                  <a:outerShdw blurRad="38100" dist="38100" dir="2700000" algn="tl">
                    <a:srgbClr val="000000">
                      <a:alpha val="43137"/>
                    </a:srgbClr>
                  </a:outerShdw>
                </a:effectLst>
                <a:latin typeface="Calibri"/>
              </a:rPr>
              <a:t>: </a:t>
            </a:r>
            <a:r>
              <a:rPr lang="es-AR" dirty="0">
                <a:solidFill>
                  <a:srgbClr val="FF0000"/>
                </a:solidFill>
                <a:latin typeface="Calibri"/>
              </a:rPr>
              <a:t>diseñar, inventar, elaborar. Este verbo </a:t>
            </a:r>
            <a:r>
              <a:rPr lang="es-AR" u="sng" dirty="0">
                <a:solidFill>
                  <a:srgbClr val="FF0000"/>
                </a:solidFill>
                <a:latin typeface="Calibri"/>
              </a:rPr>
              <a:t>no</a:t>
            </a:r>
            <a:r>
              <a:rPr lang="es-AR" dirty="0">
                <a:solidFill>
                  <a:srgbClr val="FF0000"/>
                </a:solidFill>
                <a:latin typeface="Calibri"/>
              </a:rPr>
              <a:t> corresponde a un verbo de pensamiento o habla para transmitir información, sino que es un proceso material, y por lo tanto no es un caso de Pasiva Especial, sino que tendremos que traducir la oración considerando que el INFINITIVO CON TO que sigue al verbo </a:t>
            </a:r>
            <a:r>
              <a:rPr lang="es-AR" i="1" dirty="0" err="1">
                <a:solidFill>
                  <a:srgbClr val="FF0000"/>
                </a:solidFill>
                <a:effectLst>
                  <a:outerShdw blurRad="38100" dist="38100" dir="2700000" algn="tl">
                    <a:srgbClr val="000000">
                      <a:alpha val="43137"/>
                    </a:srgbClr>
                  </a:outerShdw>
                </a:effectLst>
                <a:latin typeface="Calibri"/>
              </a:rPr>
              <a:t>devise</a:t>
            </a:r>
            <a:r>
              <a:rPr lang="es-AR" dirty="0">
                <a:solidFill>
                  <a:srgbClr val="FF0000"/>
                </a:solidFill>
                <a:latin typeface="Calibri"/>
              </a:rPr>
              <a:t> en presente perfecto pasivo, </a:t>
            </a:r>
            <a:r>
              <a:rPr lang="es-AR" i="1" dirty="0" err="1">
                <a:solidFill>
                  <a:srgbClr val="FF0000"/>
                </a:solidFill>
                <a:effectLst>
                  <a:outerShdw blurRad="38100" dist="38100" dir="2700000" algn="tl">
                    <a:srgbClr val="000000">
                      <a:alpha val="43137"/>
                    </a:srgbClr>
                  </a:outerShdw>
                </a:effectLst>
                <a:latin typeface="Calibri"/>
              </a:rPr>
              <a:t>to</a:t>
            </a:r>
            <a:r>
              <a:rPr lang="es-AR" i="1" dirty="0">
                <a:solidFill>
                  <a:srgbClr val="FF0000"/>
                </a:solidFill>
                <a:effectLst>
                  <a:outerShdw blurRad="38100" dist="38100" dir="2700000" algn="tl">
                    <a:srgbClr val="000000">
                      <a:alpha val="43137"/>
                    </a:srgbClr>
                  </a:outerShdw>
                </a:effectLst>
                <a:latin typeface="Calibri"/>
              </a:rPr>
              <a:t> </a:t>
            </a:r>
            <a:r>
              <a:rPr lang="es-AR" i="1" dirty="0" err="1">
                <a:solidFill>
                  <a:srgbClr val="FF0000"/>
                </a:solidFill>
                <a:effectLst>
                  <a:outerShdw blurRad="38100" dist="38100" dir="2700000" algn="tl">
                    <a:srgbClr val="000000">
                      <a:alpha val="43137"/>
                    </a:srgbClr>
                  </a:outerShdw>
                </a:effectLst>
                <a:latin typeface="Calibri"/>
              </a:rPr>
              <a:t>meet</a:t>
            </a:r>
            <a:r>
              <a:rPr lang="es-AR" i="1" dirty="0">
                <a:solidFill>
                  <a:srgbClr val="FF0000"/>
                </a:solidFill>
                <a:effectLst>
                  <a:outerShdw blurRad="38100" dist="38100" dir="2700000" algn="tl">
                    <a:srgbClr val="000000">
                      <a:alpha val="43137"/>
                    </a:srgbClr>
                  </a:outerShdw>
                </a:effectLst>
                <a:latin typeface="Calibri"/>
              </a:rPr>
              <a:t>, </a:t>
            </a:r>
            <a:r>
              <a:rPr lang="es-AR" dirty="0">
                <a:solidFill>
                  <a:srgbClr val="FF0000"/>
                </a:solidFill>
                <a:latin typeface="Calibri"/>
              </a:rPr>
              <a:t>es una indicación de PROPÓSITO (</a:t>
            </a:r>
            <a:r>
              <a:rPr lang="es-AR" dirty="0" err="1">
                <a:solidFill>
                  <a:srgbClr val="FF0000"/>
                </a:solidFill>
                <a:latin typeface="Calibri"/>
              </a:rPr>
              <a:t>Infinitive</a:t>
            </a:r>
            <a:r>
              <a:rPr lang="es-AR" dirty="0">
                <a:solidFill>
                  <a:srgbClr val="FF0000"/>
                </a:solidFill>
                <a:latin typeface="Calibri"/>
              </a:rPr>
              <a:t> </a:t>
            </a:r>
            <a:r>
              <a:rPr lang="es-AR" dirty="0" err="1">
                <a:solidFill>
                  <a:srgbClr val="FF0000"/>
                </a:solidFill>
                <a:latin typeface="Calibri"/>
              </a:rPr>
              <a:t>of</a:t>
            </a:r>
            <a:r>
              <a:rPr lang="es-AR" dirty="0">
                <a:solidFill>
                  <a:srgbClr val="FF0000"/>
                </a:solidFill>
                <a:latin typeface="Calibri"/>
              </a:rPr>
              <a:t> </a:t>
            </a:r>
            <a:r>
              <a:rPr lang="es-AR" dirty="0" err="1">
                <a:solidFill>
                  <a:srgbClr val="FF0000"/>
                </a:solidFill>
                <a:latin typeface="Calibri"/>
              </a:rPr>
              <a:t>purpose</a:t>
            </a:r>
            <a:r>
              <a:rPr lang="es-AR" dirty="0">
                <a:solidFill>
                  <a:srgbClr val="FF0000"/>
                </a:solidFill>
                <a:latin typeface="Calibri"/>
              </a:rPr>
              <a:t>) que deberá traducirse como </a:t>
            </a:r>
            <a:r>
              <a:rPr lang="es-AR" i="1" dirty="0">
                <a:solidFill>
                  <a:srgbClr val="FF0000"/>
                </a:solidFill>
                <a:effectLst>
                  <a:outerShdw blurRad="38100" dist="38100" dir="2700000" algn="tl">
                    <a:srgbClr val="000000">
                      <a:alpha val="43137"/>
                    </a:srgbClr>
                  </a:outerShdw>
                </a:effectLst>
                <a:latin typeface="Calibri"/>
              </a:rPr>
              <a:t>para. </a:t>
            </a:r>
          </a:p>
          <a:p>
            <a:pPr>
              <a:lnSpc>
                <a:spcPts val="1800"/>
              </a:lnSpc>
            </a:pPr>
            <a:endParaRPr lang="es-AR" dirty="0">
              <a:solidFill>
                <a:srgbClr val="FF0000"/>
              </a:solidFill>
              <a:effectLst>
                <a:outerShdw blurRad="38100" dist="38100" dir="2700000" algn="tl">
                  <a:srgbClr val="000000">
                    <a:alpha val="43137"/>
                  </a:srgbClr>
                </a:outerShdw>
              </a:effectLst>
              <a:latin typeface="Calibri"/>
            </a:endParaRPr>
          </a:p>
          <a:p>
            <a:pPr>
              <a:lnSpc>
                <a:spcPts val="1800"/>
              </a:lnSpc>
            </a:pPr>
            <a:r>
              <a:rPr lang="es-AR" dirty="0">
                <a:solidFill>
                  <a:srgbClr val="FF0000"/>
                </a:solidFill>
                <a:latin typeface="Calibri"/>
              </a:rPr>
              <a:t>También habrá que considerar en esta oración que cuando el verbo </a:t>
            </a:r>
            <a:r>
              <a:rPr lang="es-AR" dirty="0">
                <a:solidFill>
                  <a:srgbClr val="FF0000"/>
                </a:solidFill>
                <a:effectLst>
                  <a:outerShdw blurRad="38100" dist="38100" dir="2700000" algn="tl">
                    <a:srgbClr val="000000">
                      <a:alpha val="43137"/>
                    </a:srgbClr>
                  </a:outerShdw>
                </a:effectLst>
                <a:latin typeface="Calibri"/>
              </a:rPr>
              <a:t>MEET</a:t>
            </a:r>
            <a:r>
              <a:rPr lang="es-AR" dirty="0">
                <a:solidFill>
                  <a:srgbClr val="FF0000"/>
                </a:solidFill>
                <a:latin typeface="Calibri"/>
              </a:rPr>
              <a:t> que normalmente significa encontrarse, o conocer, va seguido de palabras como </a:t>
            </a:r>
            <a:r>
              <a:rPr lang="es-AR" i="1" dirty="0" err="1">
                <a:solidFill>
                  <a:srgbClr val="FF0000"/>
                </a:solidFill>
                <a:latin typeface="Calibri"/>
              </a:rPr>
              <a:t>requirements</a:t>
            </a:r>
            <a:r>
              <a:rPr lang="es-AR" i="1" dirty="0">
                <a:solidFill>
                  <a:srgbClr val="FF0000"/>
                </a:solidFill>
                <a:latin typeface="Calibri"/>
              </a:rPr>
              <a:t>, o </a:t>
            </a:r>
            <a:r>
              <a:rPr lang="es-AR" i="1" dirty="0" err="1">
                <a:solidFill>
                  <a:srgbClr val="FF0000"/>
                </a:solidFill>
                <a:latin typeface="Calibri"/>
              </a:rPr>
              <a:t>demads</a:t>
            </a:r>
            <a:r>
              <a:rPr lang="es-AR" dirty="0">
                <a:solidFill>
                  <a:srgbClr val="FF0000"/>
                </a:solidFill>
                <a:latin typeface="Calibri"/>
              </a:rPr>
              <a:t>, significa </a:t>
            </a:r>
            <a:r>
              <a:rPr lang="es-AR" b="1" i="1" dirty="0">
                <a:solidFill>
                  <a:srgbClr val="FF0000"/>
                </a:solidFill>
                <a:latin typeface="Calibri"/>
              </a:rPr>
              <a:t>satisfacer.</a:t>
            </a:r>
          </a:p>
          <a:p>
            <a:pPr>
              <a:lnSpc>
                <a:spcPts val="1800"/>
              </a:lnSpc>
            </a:pPr>
            <a:endParaRPr lang="es-AR" b="1" dirty="0">
              <a:solidFill>
                <a:srgbClr val="FF0000"/>
              </a:solidFill>
              <a:latin typeface="Calibri"/>
            </a:endParaRPr>
          </a:p>
          <a:p>
            <a:pPr>
              <a:lnSpc>
                <a:spcPts val="1800"/>
              </a:lnSpc>
            </a:pPr>
            <a:r>
              <a:rPr lang="es-AR" b="1" dirty="0" err="1">
                <a:solidFill>
                  <a:srgbClr val="FF0000"/>
                </a:solidFill>
                <a:latin typeface="Calibri"/>
              </a:rPr>
              <a:t>Any</a:t>
            </a:r>
            <a:r>
              <a:rPr lang="es-AR" b="1" dirty="0">
                <a:solidFill>
                  <a:srgbClr val="FF0000"/>
                </a:solidFill>
                <a:latin typeface="Calibri"/>
              </a:rPr>
              <a:t> </a:t>
            </a:r>
            <a:r>
              <a:rPr lang="es-AR" dirty="0">
                <a:solidFill>
                  <a:srgbClr val="FF0000"/>
                </a:solidFill>
                <a:latin typeface="Calibri"/>
              </a:rPr>
              <a:t>en oraciones afirmativas significa cualquier/a  (no importa cuál)</a:t>
            </a:r>
            <a:endParaRPr lang="es-AR" b="1" dirty="0">
              <a:solidFill>
                <a:srgbClr val="FF0000"/>
              </a:solidFill>
              <a:latin typeface="Calibri"/>
            </a:endParaRPr>
          </a:p>
        </p:txBody>
      </p:sp>
      <p:sp>
        <p:nvSpPr>
          <p:cNvPr id="4" name="3 Rectángulo"/>
          <p:cNvSpPr/>
          <p:nvPr/>
        </p:nvSpPr>
        <p:spPr>
          <a:xfrm>
            <a:off x="841248" y="5693956"/>
            <a:ext cx="10899648" cy="646331"/>
          </a:xfrm>
          <a:prstGeom prst="rect">
            <a:avLst/>
          </a:prstGeom>
        </p:spPr>
        <p:txBody>
          <a:bodyPr wrap="square">
            <a:spAutoFit/>
          </a:bodyPr>
          <a:lstStyle/>
          <a:p>
            <a:pPr algn="ctr">
              <a:buNone/>
            </a:pPr>
            <a:r>
              <a:rPr lang="es-AR" b="1" dirty="0">
                <a:solidFill>
                  <a:schemeClr val="tx2">
                    <a:lumMod val="60000"/>
                    <a:lumOff val="40000"/>
                  </a:schemeClr>
                </a:solidFill>
              </a:rPr>
              <a:t>Nuevos programas han sido diseñados para satisfacer cualquier demanda.</a:t>
            </a:r>
          </a:p>
          <a:p>
            <a:pPr algn="ctr">
              <a:buNone/>
            </a:pPr>
            <a:r>
              <a:rPr lang="es-AR" b="1" dirty="0">
                <a:solidFill>
                  <a:schemeClr val="tx2">
                    <a:lumMod val="60000"/>
                    <a:lumOff val="40000"/>
                  </a:schemeClr>
                </a:solidFill>
              </a:rPr>
              <a:t>Se han diseñado/elaborado nuevos programas para satisfacer cualquier demanda.</a:t>
            </a:r>
          </a:p>
        </p:txBody>
      </p:sp>
    </p:spTree>
    <p:extLst>
      <p:ext uri="{BB962C8B-B14F-4D97-AF65-F5344CB8AC3E}">
        <p14:creationId xmlns:p14="http://schemas.microsoft.com/office/powerpoint/2010/main" val="35153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Espiral">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574</TotalTime>
  <Words>1878</Words>
  <Application>Microsoft Office PowerPoint</Application>
  <PresentationFormat>Panorámica</PresentationFormat>
  <Paragraphs>267</Paragraphs>
  <Slides>37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 Unicode MS</vt:lpstr>
      <vt:lpstr>Aharoni</vt:lpstr>
      <vt:lpstr>Arial</vt:lpstr>
      <vt:lpstr>Arial Black</vt:lpstr>
      <vt:lpstr>Calibri</vt:lpstr>
      <vt:lpstr>Century Gothic</vt:lpstr>
      <vt:lpstr>Wingdings</vt:lpstr>
      <vt:lpstr>Wingdings 3</vt:lpstr>
      <vt:lpstr>Espiral</vt:lpstr>
      <vt:lpstr>Voz pasiva especial</vt:lpstr>
      <vt:lpstr>All living organisms are known to consist of cells (página 35) </vt:lpstr>
      <vt:lpstr>All living organisms are known to consist of cells (página 35) </vt:lpstr>
      <vt:lpstr>Presentación de PowerPoint</vt:lpstr>
      <vt:lpstr>Active vs. Passive</vt:lpstr>
      <vt:lpstr>Presentación de PowerPoint</vt:lpstr>
      <vt:lpstr>Presentación de PowerPoint</vt:lpstr>
      <vt:lpstr>Verbos de pensamiento y habla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Abstract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Lily</cp:lastModifiedBy>
  <cp:revision>56</cp:revision>
  <dcterms:created xsi:type="dcterms:W3CDTF">2020-04-02T22:47:03Z</dcterms:created>
  <dcterms:modified xsi:type="dcterms:W3CDTF">2023-08-30T19:44:54Z</dcterms:modified>
</cp:coreProperties>
</file>