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62" r:id="rId2"/>
    <p:sldId id="260" r:id="rId3"/>
    <p:sldId id="257" r:id="rId4"/>
    <p:sldId id="258" r:id="rId5"/>
    <p:sldId id="268" r:id="rId6"/>
    <p:sldId id="267" r:id="rId7"/>
    <p:sldId id="269" r:id="rId8"/>
    <p:sldId id="270" r:id="rId9"/>
    <p:sldId id="263" r:id="rId10"/>
    <p:sldId id="271" r:id="rId11"/>
    <p:sldId id="272" r:id="rId12"/>
    <p:sldId id="273" r:id="rId13"/>
    <p:sldId id="274" r:id="rId14"/>
    <p:sldId id="275" r:id="rId15"/>
    <p:sldId id="282" r:id="rId16"/>
    <p:sldId id="291" r:id="rId17"/>
    <p:sldId id="292" r:id="rId18"/>
    <p:sldId id="294" r:id="rId19"/>
    <p:sldId id="293" r:id="rId20"/>
    <p:sldId id="276" r:id="rId21"/>
    <p:sldId id="277" r:id="rId22"/>
    <p:sldId id="279" r:id="rId23"/>
    <p:sldId id="280" r:id="rId24"/>
    <p:sldId id="28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64" r:id="rId34"/>
    <p:sldId id="29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818" autoAdjust="0"/>
  </p:normalViewPr>
  <p:slideViewPr>
    <p:cSldViewPr snapToGrid="0">
      <p:cViewPr>
        <p:scale>
          <a:sx n="40" d="100"/>
          <a:sy n="40" d="100"/>
        </p:scale>
        <p:origin x="18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2AEF21-F1C0-4DD7-A549-3C06548D5F6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B01D5F2-9C21-4984-BC5B-46BE0C4D7B76}">
      <dgm:prSet phldrT="[Texto]" custT="1"/>
      <dgm:spPr/>
      <dgm:t>
        <a:bodyPr/>
        <a:lstStyle/>
        <a:p>
          <a:r>
            <a:rPr lang="es-ES" sz="3600" i="1" dirty="0" smtClean="0"/>
            <a:t>U3: De la oportunidad a</a:t>
          </a:r>
        </a:p>
        <a:p>
          <a:r>
            <a:rPr lang="es-ES" sz="3600" i="1" dirty="0" smtClean="0"/>
            <a:t> la ejecución.</a:t>
          </a:r>
          <a:endParaRPr lang="es-ES" sz="3600" i="1" dirty="0"/>
        </a:p>
      </dgm:t>
    </dgm:pt>
    <dgm:pt modelId="{A3D2C237-6051-4D3A-A298-5DFC64C83ED4}" type="parTrans" cxnId="{33CEB5B0-7C20-46AF-99E8-4C20548A9160}">
      <dgm:prSet/>
      <dgm:spPr/>
      <dgm:t>
        <a:bodyPr/>
        <a:lstStyle/>
        <a:p>
          <a:endParaRPr lang="es-ES"/>
        </a:p>
      </dgm:t>
    </dgm:pt>
    <dgm:pt modelId="{FACFEB46-A0E2-47EE-AFF8-B5164BB4C408}" type="sibTrans" cxnId="{33CEB5B0-7C20-46AF-99E8-4C20548A9160}">
      <dgm:prSet/>
      <dgm:spPr/>
      <dgm:t>
        <a:bodyPr/>
        <a:lstStyle/>
        <a:p>
          <a:endParaRPr lang="es-ES"/>
        </a:p>
      </dgm:t>
    </dgm:pt>
    <dgm:pt modelId="{E421CAFB-D552-4250-83EA-0DA0042AA2A7}">
      <dgm:prSet phldrT="[Texto]" custT="1"/>
      <dgm:spPr/>
      <dgm:t>
        <a:bodyPr/>
        <a:lstStyle/>
        <a:p>
          <a:r>
            <a:rPr lang="es-ES" sz="3600" dirty="0" smtClean="0"/>
            <a:t>U3a: Ecosistemas y sistemas que </a:t>
          </a:r>
          <a:r>
            <a:rPr lang="es-ES" sz="3600" dirty="0" smtClean="0"/>
            <a:t>sostienen (mapeo).</a:t>
          </a:r>
          <a:endParaRPr lang="es-ES" sz="3600" dirty="0"/>
        </a:p>
      </dgm:t>
    </dgm:pt>
    <dgm:pt modelId="{A541326E-5DA3-4D83-9A6C-A593E7ACC824}" type="parTrans" cxnId="{99515DA5-6D11-4BB2-8931-AE73B025B6F1}">
      <dgm:prSet/>
      <dgm:spPr/>
      <dgm:t>
        <a:bodyPr/>
        <a:lstStyle/>
        <a:p>
          <a:endParaRPr lang="es-ES"/>
        </a:p>
      </dgm:t>
    </dgm:pt>
    <dgm:pt modelId="{3DB5AA18-6392-4655-B1A8-AB854B42970F}" type="sibTrans" cxnId="{99515DA5-6D11-4BB2-8931-AE73B025B6F1}">
      <dgm:prSet/>
      <dgm:spPr/>
      <dgm:t>
        <a:bodyPr/>
        <a:lstStyle/>
        <a:p>
          <a:endParaRPr lang="es-ES"/>
        </a:p>
      </dgm:t>
    </dgm:pt>
    <dgm:pt modelId="{19532027-E52F-4961-B65E-B87DE85619C3}">
      <dgm:prSet phldrT="[Texto]" custT="1"/>
      <dgm:spPr/>
      <dgm:t>
        <a:bodyPr/>
        <a:lstStyle/>
        <a:p>
          <a:r>
            <a:rPr lang="es-ES" sz="3600" dirty="0" smtClean="0"/>
            <a:t>U3b. De la creatividad a la </a:t>
          </a:r>
          <a:r>
            <a:rPr lang="es-ES" sz="3600" dirty="0" smtClean="0"/>
            <a:t>innovación (</a:t>
          </a:r>
          <a:r>
            <a:rPr lang="es-ES" sz="3600" dirty="0" err="1" smtClean="0"/>
            <a:t>prototipado</a:t>
          </a:r>
          <a:r>
            <a:rPr lang="es-ES" sz="3600" dirty="0" smtClean="0"/>
            <a:t>).</a:t>
          </a:r>
          <a:endParaRPr lang="es-ES" sz="3600" dirty="0"/>
        </a:p>
      </dgm:t>
    </dgm:pt>
    <dgm:pt modelId="{B6E9E853-3AD5-49C1-8FE9-3F9138411CF7}" type="parTrans" cxnId="{167837FF-279C-4BB8-9CCB-4397ECC1AEF7}">
      <dgm:prSet/>
      <dgm:spPr/>
      <dgm:t>
        <a:bodyPr/>
        <a:lstStyle/>
        <a:p>
          <a:endParaRPr lang="es-ES"/>
        </a:p>
      </dgm:t>
    </dgm:pt>
    <dgm:pt modelId="{F7D490AE-1629-4617-AFAA-27BA6B118324}" type="sibTrans" cxnId="{167837FF-279C-4BB8-9CCB-4397ECC1AEF7}">
      <dgm:prSet/>
      <dgm:spPr/>
      <dgm:t>
        <a:bodyPr/>
        <a:lstStyle/>
        <a:p>
          <a:endParaRPr lang="es-ES"/>
        </a:p>
      </dgm:t>
    </dgm:pt>
    <dgm:pt modelId="{26A9EAE8-51CE-4A3F-8813-83DDA1AF05E2}" type="pres">
      <dgm:prSet presAssocID="{602AEF21-F1C0-4DD7-A549-3C06548D5F6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DA2DD7-1CC9-4A2E-8B96-7F5F0C906C15}" type="pres">
      <dgm:prSet presAssocID="{1B01D5F2-9C21-4984-BC5B-46BE0C4D7B76}" presName="root1" presStyleCnt="0"/>
      <dgm:spPr/>
    </dgm:pt>
    <dgm:pt modelId="{6756CD50-2A7E-404A-A775-8B6DFFCDBDAA}" type="pres">
      <dgm:prSet presAssocID="{1B01D5F2-9C21-4984-BC5B-46BE0C4D7B76}" presName="LevelOneTextNode" presStyleLbl="node0" presStyleIdx="0" presStyleCnt="1" custScaleX="21260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CA347F-44EA-47D0-9995-081CB84BA1EE}" type="pres">
      <dgm:prSet presAssocID="{1B01D5F2-9C21-4984-BC5B-46BE0C4D7B76}" presName="level2hierChild" presStyleCnt="0"/>
      <dgm:spPr/>
    </dgm:pt>
    <dgm:pt modelId="{AC19BABC-30B9-4B3B-A7EF-FD607BD66A24}" type="pres">
      <dgm:prSet presAssocID="{A541326E-5DA3-4D83-9A6C-A593E7ACC824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8EDD0733-340A-41A9-BEEF-B1AFE3362C04}" type="pres">
      <dgm:prSet presAssocID="{A541326E-5DA3-4D83-9A6C-A593E7ACC824}" presName="connTx" presStyleLbl="parChTrans1D2" presStyleIdx="0" presStyleCnt="2"/>
      <dgm:spPr/>
      <dgm:t>
        <a:bodyPr/>
        <a:lstStyle/>
        <a:p>
          <a:endParaRPr lang="es-ES"/>
        </a:p>
      </dgm:t>
    </dgm:pt>
    <dgm:pt modelId="{B761DE99-C8A5-4699-BF90-875D904D3C4A}" type="pres">
      <dgm:prSet presAssocID="{E421CAFB-D552-4250-83EA-0DA0042AA2A7}" presName="root2" presStyleCnt="0"/>
      <dgm:spPr/>
    </dgm:pt>
    <dgm:pt modelId="{B1F6158E-50C8-46B8-A052-73CB66A60FFE}" type="pres">
      <dgm:prSet presAssocID="{E421CAFB-D552-4250-83EA-0DA0042AA2A7}" presName="LevelTwoTextNode" presStyleLbl="node2" presStyleIdx="0" presStyleCnt="2" custScaleX="207744" custScaleY="1411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11F8C3-3A78-4419-9F89-951F2EB9159C}" type="pres">
      <dgm:prSet presAssocID="{E421CAFB-D552-4250-83EA-0DA0042AA2A7}" presName="level3hierChild" presStyleCnt="0"/>
      <dgm:spPr/>
    </dgm:pt>
    <dgm:pt modelId="{82B1E0A5-B18D-44B8-8383-0B2784DE28E9}" type="pres">
      <dgm:prSet presAssocID="{B6E9E853-3AD5-49C1-8FE9-3F9138411CF7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04146156-0295-40FE-A2D5-FFDC036AB234}" type="pres">
      <dgm:prSet presAssocID="{B6E9E853-3AD5-49C1-8FE9-3F9138411CF7}" presName="connTx" presStyleLbl="parChTrans1D2" presStyleIdx="1" presStyleCnt="2"/>
      <dgm:spPr/>
      <dgm:t>
        <a:bodyPr/>
        <a:lstStyle/>
        <a:p>
          <a:endParaRPr lang="es-ES"/>
        </a:p>
      </dgm:t>
    </dgm:pt>
    <dgm:pt modelId="{91059E87-7DB8-4CD0-865D-BAB9EBBA2742}" type="pres">
      <dgm:prSet presAssocID="{19532027-E52F-4961-B65E-B87DE85619C3}" presName="root2" presStyleCnt="0"/>
      <dgm:spPr/>
    </dgm:pt>
    <dgm:pt modelId="{B73C1830-7102-43CF-8546-9169EEE114DE}" type="pres">
      <dgm:prSet presAssocID="{19532027-E52F-4961-B65E-B87DE85619C3}" presName="LevelTwoTextNode" presStyleLbl="node2" presStyleIdx="1" presStyleCnt="2" custScaleX="208966" custScaleY="1679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C49B02F-FD8D-4837-B491-32E2EB8075BA}" type="pres">
      <dgm:prSet presAssocID="{19532027-E52F-4961-B65E-B87DE85619C3}" presName="level3hierChild" presStyleCnt="0"/>
      <dgm:spPr/>
    </dgm:pt>
  </dgm:ptLst>
  <dgm:cxnLst>
    <dgm:cxn modelId="{44C4019B-DD9A-4229-9B4F-CB679A244465}" type="presOf" srcId="{1B01D5F2-9C21-4984-BC5B-46BE0C4D7B76}" destId="{6756CD50-2A7E-404A-A775-8B6DFFCDBDAA}" srcOrd="0" destOrd="0" presId="urn:microsoft.com/office/officeart/2008/layout/HorizontalMultiLevelHierarchy"/>
    <dgm:cxn modelId="{D0A1C80D-BE0B-4BE8-82A0-9A330577ECED}" type="presOf" srcId="{B6E9E853-3AD5-49C1-8FE9-3F9138411CF7}" destId="{82B1E0A5-B18D-44B8-8383-0B2784DE28E9}" srcOrd="0" destOrd="0" presId="urn:microsoft.com/office/officeart/2008/layout/HorizontalMultiLevelHierarchy"/>
    <dgm:cxn modelId="{33CEB5B0-7C20-46AF-99E8-4C20548A9160}" srcId="{602AEF21-F1C0-4DD7-A549-3C06548D5F6C}" destId="{1B01D5F2-9C21-4984-BC5B-46BE0C4D7B76}" srcOrd="0" destOrd="0" parTransId="{A3D2C237-6051-4D3A-A298-5DFC64C83ED4}" sibTransId="{FACFEB46-A0E2-47EE-AFF8-B5164BB4C408}"/>
    <dgm:cxn modelId="{167837FF-279C-4BB8-9CCB-4397ECC1AEF7}" srcId="{1B01D5F2-9C21-4984-BC5B-46BE0C4D7B76}" destId="{19532027-E52F-4961-B65E-B87DE85619C3}" srcOrd="1" destOrd="0" parTransId="{B6E9E853-3AD5-49C1-8FE9-3F9138411CF7}" sibTransId="{F7D490AE-1629-4617-AFAA-27BA6B118324}"/>
    <dgm:cxn modelId="{D17BCEC2-B068-433F-B192-8583AD021790}" type="presOf" srcId="{B6E9E853-3AD5-49C1-8FE9-3F9138411CF7}" destId="{04146156-0295-40FE-A2D5-FFDC036AB234}" srcOrd="1" destOrd="0" presId="urn:microsoft.com/office/officeart/2008/layout/HorizontalMultiLevelHierarchy"/>
    <dgm:cxn modelId="{BF282300-3FEF-4668-924D-C66F65C16E5C}" type="presOf" srcId="{602AEF21-F1C0-4DD7-A549-3C06548D5F6C}" destId="{26A9EAE8-51CE-4A3F-8813-83DDA1AF05E2}" srcOrd="0" destOrd="0" presId="urn:microsoft.com/office/officeart/2008/layout/HorizontalMultiLevelHierarchy"/>
    <dgm:cxn modelId="{99515DA5-6D11-4BB2-8931-AE73B025B6F1}" srcId="{1B01D5F2-9C21-4984-BC5B-46BE0C4D7B76}" destId="{E421CAFB-D552-4250-83EA-0DA0042AA2A7}" srcOrd="0" destOrd="0" parTransId="{A541326E-5DA3-4D83-9A6C-A593E7ACC824}" sibTransId="{3DB5AA18-6392-4655-B1A8-AB854B42970F}"/>
    <dgm:cxn modelId="{BB9D1520-7397-4DCA-860B-658939796B32}" type="presOf" srcId="{A541326E-5DA3-4D83-9A6C-A593E7ACC824}" destId="{AC19BABC-30B9-4B3B-A7EF-FD607BD66A24}" srcOrd="0" destOrd="0" presId="urn:microsoft.com/office/officeart/2008/layout/HorizontalMultiLevelHierarchy"/>
    <dgm:cxn modelId="{181CD264-D85F-4A1F-9E1D-8998DC0BC832}" type="presOf" srcId="{A541326E-5DA3-4D83-9A6C-A593E7ACC824}" destId="{8EDD0733-340A-41A9-BEEF-B1AFE3362C04}" srcOrd="1" destOrd="0" presId="urn:microsoft.com/office/officeart/2008/layout/HorizontalMultiLevelHierarchy"/>
    <dgm:cxn modelId="{99442BFD-FA24-4D59-8C71-F72D9D9DDE93}" type="presOf" srcId="{E421CAFB-D552-4250-83EA-0DA0042AA2A7}" destId="{B1F6158E-50C8-46B8-A052-73CB66A60FFE}" srcOrd="0" destOrd="0" presId="urn:microsoft.com/office/officeart/2008/layout/HorizontalMultiLevelHierarchy"/>
    <dgm:cxn modelId="{C4144BD3-9944-4F6E-99C3-A4B88063F85A}" type="presOf" srcId="{19532027-E52F-4961-B65E-B87DE85619C3}" destId="{B73C1830-7102-43CF-8546-9169EEE114DE}" srcOrd="0" destOrd="0" presId="urn:microsoft.com/office/officeart/2008/layout/HorizontalMultiLevelHierarchy"/>
    <dgm:cxn modelId="{1B29F07A-7B6B-422C-AC35-6038BCFB4952}" type="presParOf" srcId="{26A9EAE8-51CE-4A3F-8813-83DDA1AF05E2}" destId="{B7DA2DD7-1CC9-4A2E-8B96-7F5F0C906C15}" srcOrd="0" destOrd="0" presId="urn:microsoft.com/office/officeart/2008/layout/HorizontalMultiLevelHierarchy"/>
    <dgm:cxn modelId="{488B444D-3D3B-47F9-87AA-BF5986EB79C8}" type="presParOf" srcId="{B7DA2DD7-1CC9-4A2E-8B96-7F5F0C906C15}" destId="{6756CD50-2A7E-404A-A775-8B6DFFCDBDAA}" srcOrd="0" destOrd="0" presId="urn:microsoft.com/office/officeart/2008/layout/HorizontalMultiLevelHierarchy"/>
    <dgm:cxn modelId="{57EB8355-9055-4F78-BF4C-412F49B3E3AF}" type="presParOf" srcId="{B7DA2DD7-1CC9-4A2E-8B96-7F5F0C906C15}" destId="{F4CA347F-44EA-47D0-9995-081CB84BA1EE}" srcOrd="1" destOrd="0" presId="urn:microsoft.com/office/officeart/2008/layout/HorizontalMultiLevelHierarchy"/>
    <dgm:cxn modelId="{8B9DBBA4-D2AB-48EE-BC28-19340AAADF0E}" type="presParOf" srcId="{F4CA347F-44EA-47D0-9995-081CB84BA1EE}" destId="{AC19BABC-30B9-4B3B-A7EF-FD607BD66A24}" srcOrd="0" destOrd="0" presId="urn:microsoft.com/office/officeart/2008/layout/HorizontalMultiLevelHierarchy"/>
    <dgm:cxn modelId="{E4CDA4DA-C9D5-413F-8F51-CD889B8B2459}" type="presParOf" srcId="{AC19BABC-30B9-4B3B-A7EF-FD607BD66A24}" destId="{8EDD0733-340A-41A9-BEEF-B1AFE3362C04}" srcOrd="0" destOrd="0" presId="urn:microsoft.com/office/officeart/2008/layout/HorizontalMultiLevelHierarchy"/>
    <dgm:cxn modelId="{DAC030E0-485A-497C-BC81-C3EE60A92DA7}" type="presParOf" srcId="{F4CA347F-44EA-47D0-9995-081CB84BA1EE}" destId="{B761DE99-C8A5-4699-BF90-875D904D3C4A}" srcOrd="1" destOrd="0" presId="urn:microsoft.com/office/officeart/2008/layout/HorizontalMultiLevelHierarchy"/>
    <dgm:cxn modelId="{55FB5BE4-12C1-45A5-B207-42F608AA8B4B}" type="presParOf" srcId="{B761DE99-C8A5-4699-BF90-875D904D3C4A}" destId="{B1F6158E-50C8-46B8-A052-73CB66A60FFE}" srcOrd="0" destOrd="0" presId="urn:microsoft.com/office/officeart/2008/layout/HorizontalMultiLevelHierarchy"/>
    <dgm:cxn modelId="{7E217BA1-303E-403C-82A0-992E27D42747}" type="presParOf" srcId="{B761DE99-C8A5-4699-BF90-875D904D3C4A}" destId="{D111F8C3-3A78-4419-9F89-951F2EB9159C}" srcOrd="1" destOrd="0" presId="urn:microsoft.com/office/officeart/2008/layout/HorizontalMultiLevelHierarchy"/>
    <dgm:cxn modelId="{73074A09-311C-4261-AE0E-F3A9B6A3163F}" type="presParOf" srcId="{F4CA347F-44EA-47D0-9995-081CB84BA1EE}" destId="{82B1E0A5-B18D-44B8-8383-0B2784DE28E9}" srcOrd="2" destOrd="0" presId="urn:microsoft.com/office/officeart/2008/layout/HorizontalMultiLevelHierarchy"/>
    <dgm:cxn modelId="{413094EC-265C-4912-8168-B8BE7C26BB66}" type="presParOf" srcId="{82B1E0A5-B18D-44B8-8383-0B2784DE28E9}" destId="{04146156-0295-40FE-A2D5-FFDC036AB234}" srcOrd="0" destOrd="0" presId="urn:microsoft.com/office/officeart/2008/layout/HorizontalMultiLevelHierarchy"/>
    <dgm:cxn modelId="{281900F7-339E-4FDF-867A-2CA33416E576}" type="presParOf" srcId="{F4CA347F-44EA-47D0-9995-081CB84BA1EE}" destId="{91059E87-7DB8-4CD0-865D-BAB9EBBA2742}" srcOrd="3" destOrd="0" presId="urn:microsoft.com/office/officeart/2008/layout/HorizontalMultiLevelHierarchy"/>
    <dgm:cxn modelId="{3A8FDCB4-8F7F-4C24-A361-5F0469C8435D}" type="presParOf" srcId="{91059E87-7DB8-4CD0-865D-BAB9EBBA2742}" destId="{B73C1830-7102-43CF-8546-9169EEE114DE}" srcOrd="0" destOrd="0" presId="urn:microsoft.com/office/officeart/2008/layout/HorizontalMultiLevelHierarchy"/>
    <dgm:cxn modelId="{1874A6FA-B8F9-4ABF-9920-463CA8BD8476}" type="presParOf" srcId="{91059E87-7DB8-4CD0-865D-BAB9EBBA2742}" destId="{DC49B02F-FD8D-4837-B491-32E2EB8075B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2ADDD-5531-4B47-BE86-B908D18A75B6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</dgm:pt>
    <dgm:pt modelId="{D1C045ED-E029-451D-8EEC-A2CC5C5A378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00B05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800" b="1" i="1" u="none" strike="noStrike" cap="none" normalizeH="0" baseline="0" dirty="0" smtClean="0">
              <a:ln/>
              <a:solidFill>
                <a:srgbClr val="00B050"/>
              </a:solidFill>
              <a:effectLst/>
              <a:latin typeface="Arial" charset="0"/>
            </a:rPr>
            <a:t>¡Quien emprende no está solo!</a:t>
          </a:r>
        </a:p>
      </dgm:t>
    </dgm:pt>
    <dgm:pt modelId="{5466CA20-4E60-46BE-BD7D-0584266F9635}" type="parTrans" cxnId="{D2C90114-D6E9-48CB-A2A2-B886376CFA00}">
      <dgm:prSet/>
      <dgm:spPr/>
      <dgm:t>
        <a:bodyPr/>
        <a:lstStyle/>
        <a:p>
          <a:endParaRPr lang="es-ES" sz="1600"/>
        </a:p>
      </dgm:t>
    </dgm:pt>
    <dgm:pt modelId="{BDEF968C-3F32-4144-B34A-07031DE24C42}" type="sibTrans" cxnId="{D2C90114-D6E9-48CB-A2A2-B886376CFA00}">
      <dgm:prSet/>
      <dgm:spPr/>
      <dgm:t>
        <a:bodyPr/>
        <a:lstStyle/>
        <a:p>
          <a:endParaRPr lang="es-ES" sz="1600"/>
        </a:p>
      </dgm:t>
    </dgm:pt>
    <dgm:pt modelId="{60FEB083-DFEA-45B1-8C95-8C13140BEFBC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cap="none" normalizeH="0" baseline="0" dirty="0" smtClean="0">
              <a:ln/>
              <a:effectLst/>
              <a:latin typeface="Arial" charset="0"/>
            </a:rPr>
            <a:t>Cámaras,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cap="none" normalizeH="0" baseline="0" dirty="0" smtClean="0">
              <a:ln/>
              <a:effectLst/>
              <a:latin typeface="Arial" charset="0"/>
            </a:rPr>
            <a:t>Asociaciones,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cap="none" normalizeH="0" baseline="0" dirty="0" smtClean="0">
              <a:ln/>
              <a:effectLst/>
              <a:latin typeface="Arial" charset="0"/>
            </a:rPr>
            <a:t>Profesionales.</a:t>
          </a:r>
        </a:p>
      </dgm:t>
    </dgm:pt>
    <dgm:pt modelId="{0CFB933A-44F6-4ACF-8855-837B096581CB}" type="parTrans" cxnId="{DFDC284B-338C-4CB6-BF2A-BE0673F102D8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6E149E03-94F6-4238-A4D5-DA60A0ECAD94}" type="sibTrans" cxnId="{DFDC284B-338C-4CB6-BF2A-BE0673F102D8}">
      <dgm:prSet/>
      <dgm:spPr/>
      <dgm:t>
        <a:bodyPr/>
        <a:lstStyle/>
        <a:p>
          <a:endParaRPr lang="es-ES" sz="1600"/>
        </a:p>
      </dgm:t>
    </dgm:pt>
    <dgm:pt modelId="{9659D049-04A7-42B9-8171-68A557C0E896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cap="none" normalizeH="0" baseline="0" dirty="0" smtClean="0">
              <a:ln/>
              <a:effectLst/>
              <a:latin typeface="Arial" charset="0"/>
            </a:rPr>
            <a:t>Familia, amigos, trabajo, clubes, iglesia, pares.</a:t>
          </a:r>
        </a:p>
      </dgm:t>
    </dgm:pt>
    <dgm:pt modelId="{27939301-328B-4D4E-8D4C-22EB0AEECAA8}" type="parTrans" cxnId="{09622962-39ED-49FF-9ACC-1BDF25EA84D0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24E23057-A448-40C8-95FC-2B9548B19D9E}" type="sibTrans" cxnId="{09622962-39ED-49FF-9ACC-1BDF25EA84D0}">
      <dgm:prSet/>
      <dgm:spPr/>
      <dgm:t>
        <a:bodyPr/>
        <a:lstStyle/>
        <a:p>
          <a:endParaRPr lang="es-ES" sz="1600"/>
        </a:p>
      </dgm:t>
    </dgm:pt>
    <dgm:pt modelId="{74F447A2-C63F-4058-ADEB-D0E6AA19019B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400" b="0" i="0" u="none" strike="noStrike" cap="none" normalizeH="0" baseline="0" dirty="0" smtClean="0">
              <a:ln/>
              <a:effectLst/>
              <a:latin typeface="Arial" charset="0"/>
            </a:rPr>
            <a:t>Universidades  </a:t>
          </a:r>
          <a:r>
            <a:rPr kumimoji="0" lang="pt-BR" sz="2400" b="0" i="0" u="none" strike="noStrike" cap="none" normalizeH="0" baseline="0" dirty="0" err="1" smtClean="0">
              <a:ln/>
              <a:effectLst/>
              <a:latin typeface="Arial" charset="0"/>
            </a:rPr>
            <a:t>laboratorios</a:t>
          </a:r>
          <a:r>
            <a:rPr kumimoji="0" lang="pt-BR" sz="2400" b="0" i="0" u="none" strike="noStrike" cap="none" normalizeH="0" baseline="0" dirty="0" smtClean="0">
              <a:ln/>
              <a:effectLst/>
              <a:latin typeface="Arial" charset="0"/>
            </a:rPr>
            <a:t>, institutos, </a:t>
          </a:r>
          <a:r>
            <a:rPr kumimoji="0" lang="pt-BR" sz="2400" b="0" i="0" u="none" strike="noStrike" cap="none" normalizeH="0" baseline="0" dirty="0" err="1" smtClean="0">
              <a:ln/>
              <a:effectLst/>
              <a:latin typeface="Arial" charset="0"/>
            </a:rPr>
            <a:t>observatorios</a:t>
          </a:r>
          <a:r>
            <a:rPr kumimoji="0" lang="pt-BR" sz="2400" b="0" i="0" u="none" strike="noStrike" cap="none" normalizeH="0" baseline="0" dirty="0" smtClean="0">
              <a:ln/>
              <a:effectLst/>
              <a:latin typeface="Arial" charset="0"/>
            </a:rPr>
            <a:t>.</a:t>
          </a:r>
          <a:endParaRPr kumimoji="0" lang="es-ES_tradnl" sz="2400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0E5D43BB-B398-4435-9270-034C42EC6687}" type="parTrans" cxnId="{2745325C-E065-4621-BD45-C9DAC993DE17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72304236-61A0-4588-9806-C5174D42C7BB}" type="sibTrans" cxnId="{2745325C-E065-4621-BD45-C9DAC993DE17}">
      <dgm:prSet/>
      <dgm:spPr/>
      <dgm:t>
        <a:bodyPr/>
        <a:lstStyle/>
        <a:p>
          <a:endParaRPr lang="es-ES" sz="1600"/>
        </a:p>
      </dgm:t>
    </dgm:pt>
    <dgm:pt modelId="{6FE936C4-64FB-4B2D-BAFB-675A63E66D19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2400" b="0" i="0" u="none" strike="noStrike" cap="none" normalizeH="0" baseline="0" dirty="0" smtClean="0">
              <a:ln/>
              <a:effectLst/>
              <a:latin typeface="Arial" charset="0"/>
            </a:rPr>
            <a:t>Incubadoras, benchmarking, publicaciones.</a:t>
          </a:r>
          <a:endParaRPr kumimoji="0" lang="es-ES" sz="2400" b="0" i="0" u="none" strike="noStrike" cap="none" normalizeH="0" baseline="0" dirty="0">
            <a:ln/>
            <a:effectLst/>
            <a:latin typeface="Arial" charset="0"/>
          </a:endParaRPr>
        </a:p>
      </dgm:t>
    </dgm:pt>
    <dgm:pt modelId="{B945532B-CAC8-4A2E-8939-14E51F0D26BC}" type="parTrans" cxnId="{ADC63C2F-2B04-4A68-830E-58A8D4A990C7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4AC27B31-3EAC-4759-9CCD-1FCABD986E79}" type="sibTrans" cxnId="{ADC63C2F-2B04-4A68-830E-58A8D4A990C7}">
      <dgm:prSet/>
      <dgm:spPr/>
      <dgm:t>
        <a:bodyPr/>
        <a:lstStyle/>
        <a:p>
          <a:endParaRPr lang="es-ES" sz="1600"/>
        </a:p>
      </dgm:t>
    </dgm:pt>
    <dgm:pt modelId="{BFFFABA9-D68C-4C18-84F7-2FB975CCFAF8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rtl="0"/>
          <a:r>
            <a:rPr kumimoji="0" lang="es-ES" sz="2400" b="0" i="0" u="none" strike="noStrike" cap="none" normalizeH="0" baseline="0" dirty="0" smtClean="0">
              <a:ln/>
              <a:effectLst/>
              <a:latin typeface="Arial" charset="0"/>
            </a:rPr>
            <a:t>Políticas públicas, inversores.</a:t>
          </a:r>
          <a:endParaRPr kumimoji="0" lang="es-ES_tradnl" sz="2400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A8C3510B-226A-4690-A9C9-7E44B8141822}" type="parTrans" cxnId="{81318E93-52B0-46AE-B949-9AB59483EC76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6929378D-9198-40EF-A0BB-EC9712867798}" type="sibTrans" cxnId="{81318E93-52B0-46AE-B949-9AB59483EC76}">
      <dgm:prSet/>
      <dgm:spPr/>
      <dgm:t>
        <a:bodyPr/>
        <a:lstStyle/>
        <a:p>
          <a:endParaRPr lang="es-ES" sz="1600"/>
        </a:p>
      </dgm:t>
    </dgm:pt>
    <dgm:pt modelId="{696BDE31-D721-48F9-9173-BB018137D535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rgbClr val="00B05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2400" b="0" i="0" u="none" strike="noStrike" cap="none" normalizeH="0" baseline="0" dirty="0" smtClean="0">
              <a:ln/>
              <a:effectLst/>
              <a:latin typeface="Arial" charset="0"/>
            </a:rPr>
            <a:t>Concursos, eventos, bancos. </a:t>
          </a:r>
          <a:endParaRPr kumimoji="0" lang="es-ES_tradnl" sz="2400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ABCBA57E-9A79-4E87-824E-6F24B175754A}" type="parTrans" cxnId="{612D4847-C80E-423E-A1E1-C5C2C5F02F08}">
      <dgm:prSet custT="1"/>
      <dgm:spPr>
        <a:ln>
          <a:solidFill>
            <a:srgbClr val="00B050"/>
          </a:solidFill>
        </a:ln>
      </dgm:spPr>
      <dgm:t>
        <a:bodyPr/>
        <a:lstStyle/>
        <a:p>
          <a:endParaRPr lang="es-ES" sz="1600"/>
        </a:p>
      </dgm:t>
    </dgm:pt>
    <dgm:pt modelId="{4E0228F6-6AE1-4EE9-B24E-DBDEFADD0D9E}" type="sibTrans" cxnId="{612D4847-C80E-423E-A1E1-C5C2C5F02F08}">
      <dgm:prSet/>
      <dgm:spPr/>
      <dgm:t>
        <a:bodyPr/>
        <a:lstStyle/>
        <a:p>
          <a:endParaRPr lang="es-ES" sz="1600"/>
        </a:p>
      </dgm:t>
    </dgm:pt>
    <dgm:pt modelId="{F7F57C6F-6D21-43A6-9074-556BAA47C1C0}" type="pres">
      <dgm:prSet presAssocID="{0702ADDD-5531-4B47-BE86-B908D18A75B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69CDF4D-D048-4F3C-9578-4DA68C053AE8}" type="pres">
      <dgm:prSet presAssocID="{D1C045ED-E029-451D-8EEC-A2CC5C5A3787}" presName="centerShape" presStyleLbl="node0" presStyleIdx="0" presStyleCnt="1" custScaleX="190272" custScaleY="135863" custLinFactNeighborX="5792" custLinFactNeighborY="536"/>
      <dgm:spPr/>
      <dgm:t>
        <a:bodyPr/>
        <a:lstStyle/>
        <a:p>
          <a:endParaRPr lang="es-ES"/>
        </a:p>
      </dgm:t>
    </dgm:pt>
    <dgm:pt modelId="{2DD005E3-7DCA-4CD6-BF48-144548ED32FA}" type="pres">
      <dgm:prSet presAssocID="{0CFB933A-44F6-4ACF-8855-837B096581CB}" presName="Name9" presStyleLbl="parChTrans1D2" presStyleIdx="0" presStyleCnt="6"/>
      <dgm:spPr/>
      <dgm:t>
        <a:bodyPr/>
        <a:lstStyle/>
        <a:p>
          <a:endParaRPr lang="es-ES"/>
        </a:p>
      </dgm:t>
    </dgm:pt>
    <dgm:pt modelId="{802C176B-2651-4FA8-9738-12EC0F9B3317}" type="pres">
      <dgm:prSet presAssocID="{0CFB933A-44F6-4ACF-8855-837B096581CB}" presName="connTx" presStyleLbl="parChTrans1D2" presStyleIdx="0" presStyleCnt="6"/>
      <dgm:spPr/>
      <dgm:t>
        <a:bodyPr/>
        <a:lstStyle/>
        <a:p>
          <a:endParaRPr lang="es-ES"/>
        </a:p>
      </dgm:t>
    </dgm:pt>
    <dgm:pt modelId="{B6DD0E6C-547E-49F5-9B8E-76894FA17EFC}" type="pres">
      <dgm:prSet presAssocID="{60FEB083-DFEA-45B1-8C95-8C13140BEFBC}" presName="node" presStyleLbl="node1" presStyleIdx="0" presStyleCnt="6" custScaleX="207228" custRadScaleRad="101327" custRadScaleInc="-154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812DDB-3438-440E-A369-DFDEFC78B05F}" type="pres">
      <dgm:prSet presAssocID="{27939301-328B-4D4E-8D4C-22EB0AEECAA8}" presName="Name9" presStyleLbl="parChTrans1D2" presStyleIdx="1" presStyleCnt="6"/>
      <dgm:spPr/>
      <dgm:t>
        <a:bodyPr/>
        <a:lstStyle/>
        <a:p>
          <a:endParaRPr lang="es-ES"/>
        </a:p>
      </dgm:t>
    </dgm:pt>
    <dgm:pt modelId="{E5B583DA-91F5-4FC2-9115-A460F0D78F54}" type="pres">
      <dgm:prSet presAssocID="{27939301-328B-4D4E-8D4C-22EB0AEECAA8}" presName="connTx" presStyleLbl="parChTrans1D2" presStyleIdx="1" presStyleCnt="6"/>
      <dgm:spPr/>
      <dgm:t>
        <a:bodyPr/>
        <a:lstStyle/>
        <a:p>
          <a:endParaRPr lang="es-ES"/>
        </a:p>
      </dgm:t>
    </dgm:pt>
    <dgm:pt modelId="{72478C2B-02F8-4C08-B4FD-1BA0369E48B2}" type="pres">
      <dgm:prSet presAssocID="{9659D049-04A7-42B9-8171-68A557C0E896}" presName="node" presStyleLbl="node1" presStyleIdx="1" presStyleCnt="6" custScaleX="167760" custScaleY="115647" custRadScaleRad="154496" custRadScaleInc="37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48004C-77FA-4E24-8522-204C5A4AEAB6}" type="pres">
      <dgm:prSet presAssocID="{0E5D43BB-B398-4435-9270-034C42EC6687}" presName="Name9" presStyleLbl="parChTrans1D2" presStyleIdx="2" presStyleCnt="6"/>
      <dgm:spPr/>
      <dgm:t>
        <a:bodyPr/>
        <a:lstStyle/>
        <a:p>
          <a:endParaRPr lang="es-ES"/>
        </a:p>
      </dgm:t>
    </dgm:pt>
    <dgm:pt modelId="{972B7C1B-C370-43ED-91F3-A9BBE7970AEF}" type="pres">
      <dgm:prSet presAssocID="{0E5D43BB-B398-4435-9270-034C42EC6687}" presName="connTx" presStyleLbl="parChTrans1D2" presStyleIdx="2" presStyleCnt="6"/>
      <dgm:spPr/>
      <dgm:t>
        <a:bodyPr/>
        <a:lstStyle/>
        <a:p>
          <a:endParaRPr lang="es-ES"/>
        </a:p>
      </dgm:t>
    </dgm:pt>
    <dgm:pt modelId="{853274E4-9C23-4B06-B3EF-8C03893C1F9F}" type="pres">
      <dgm:prSet presAssocID="{74F447A2-C63F-4058-ADEB-D0E6AA19019B}" presName="node" presStyleLbl="node1" presStyleIdx="2" presStyleCnt="6" custScaleX="162807" custScaleY="157240" custRadScaleRad="150417" custRadScaleInc="-1930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49E49D-CA49-44C8-A173-C2818171143B}" type="pres">
      <dgm:prSet presAssocID="{B945532B-CAC8-4A2E-8939-14E51F0D26BC}" presName="Name9" presStyleLbl="parChTrans1D2" presStyleIdx="3" presStyleCnt="6"/>
      <dgm:spPr/>
      <dgm:t>
        <a:bodyPr/>
        <a:lstStyle/>
        <a:p>
          <a:endParaRPr lang="es-ES"/>
        </a:p>
      </dgm:t>
    </dgm:pt>
    <dgm:pt modelId="{E26A05FE-0C2E-4BF4-BDE9-9B1306F46919}" type="pres">
      <dgm:prSet presAssocID="{B945532B-CAC8-4A2E-8939-14E51F0D26BC}" presName="connTx" presStyleLbl="parChTrans1D2" presStyleIdx="3" presStyleCnt="6"/>
      <dgm:spPr/>
      <dgm:t>
        <a:bodyPr/>
        <a:lstStyle/>
        <a:p>
          <a:endParaRPr lang="es-ES"/>
        </a:p>
      </dgm:t>
    </dgm:pt>
    <dgm:pt modelId="{BB56149E-458A-462E-AA4C-ECABC1D93F59}" type="pres">
      <dgm:prSet presAssocID="{6FE936C4-64FB-4B2D-BAFB-675A63E66D19}" presName="node" presStyleLbl="node1" presStyleIdx="3" presStyleCnt="6" custScaleX="192417" custRadScaleRad="106879" custRadScaleInc="-1467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429650-6B0E-4046-9343-718F477AF4FF}" type="pres">
      <dgm:prSet presAssocID="{ABCBA57E-9A79-4E87-824E-6F24B175754A}" presName="Name9" presStyleLbl="parChTrans1D2" presStyleIdx="4" presStyleCnt="6"/>
      <dgm:spPr/>
      <dgm:t>
        <a:bodyPr/>
        <a:lstStyle/>
        <a:p>
          <a:endParaRPr lang="es-ES"/>
        </a:p>
      </dgm:t>
    </dgm:pt>
    <dgm:pt modelId="{ED4C3F1C-08E6-4155-93E9-86AE002CFA36}" type="pres">
      <dgm:prSet presAssocID="{ABCBA57E-9A79-4E87-824E-6F24B175754A}" presName="connTx" presStyleLbl="parChTrans1D2" presStyleIdx="4" presStyleCnt="6"/>
      <dgm:spPr/>
      <dgm:t>
        <a:bodyPr/>
        <a:lstStyle/>
        <a:p>
          <a:endParaRPr lang="es-ES"/>
        </a:p>
      </dgm:t>
    </dgm:pt>
    <dgm:pt modelId="{2C77DE64-1E6E-4188-A272-29C2ECAD199F}" type="pres">
      <dgm:prSet presAssocID="{696BDE31-D721-48F9-9173-BB018137D535}" presName="node" presStyleLbl="node1" presStyleIdx="4" presStyleCnt="6" custScaleX="196956" custScaleY="105109" custRadScaleRad="144887" custRadScaleInc="235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71A15A-154E-4314-A31B-1F8BB953701F}" type="pres">
      <dgm:prSet presAssocID="{A8C3510B-226A-4690-A9C9-7E44B8141822}" presName="Name9" presStyleLbl="parChTrans1D2" presStyleIdx="5" presStyleCnt="6"/>
      <dgm:spPr/>
      <dgm:t>
        <a:bodyPr/>
        <a:lstStyle/>
        <a:p>
          <a:endParaRPr lang="es-ES"/>
        </a:p>
      </dgm:t>
    </dgm:pt>
    <dgm:pt modelId="{F1CB5D2A-7EE8-4AB7-B4F6-FB22DA79B72E}" type="pres">
      <dgm:prSet presAssocID="{A8C3510B-226A-4690-A9C9-7E44B8141822}" presName="connTx" presStyleLbl="parChTrans1D2" presStyleIdx="5" presStyleCnt="6"/>
      <dgm:spPr/>
      <dgm:t>
        <a:bodyPr/>
        <a:lstStyle/>
        <a:p>
          <a:endParaRPr lang="es-ES"/>
        </a:p>
      </dgm:t>
    </dgm:pt>
    <dgm:pt modelId="{5804A142-8948-4305-AEC5-5AAC8E6A2556}" type="pres">
      <dgm:prSet presAssocID="{BFFFABA9-D68C-4C18-84F7-2FB975CCFAF8}" presName="node" presStyleLbl="node1" presStyleIdx="5" presStyleCnt="6" custScaleX="159248" custScaleY="147189" custRadScaleRad="165537" custRadScaleInc="-1106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318E93-52B0-46AE-B949-9AB59483EC76}" srcId="{D1C045ED-E029-451D-8EEC-A2CC5C5A3787}" destId="{BFFFABA9-D68C-4C18-84F7-2FB975CCFAF8}" srcOrd="5" destOrd="0" parTransId="{A8C3510B-226A-4690-A9C9-7E44B8141822}" sibTransId="{6929378D-9198-40EF-A0BB-EC9712867798}"/>
    <dgm:cxn modelId="{BED7EC79-9CCC-4871-9C3D-EEDEB2C12B09}" type="presOf" srcId="{27939301-328B-4D4E-8D4C-22EB0AEECAA8}" destId="{B4812DDB-3438-440E-A369-DFDEFC78B05F}" srcOrd="0" destOrd="0" presId="urn:microsoft.com/office/officeart/2005/8/layout/radial1"/>
    <dgm:cxn modelId="{539A1102-3AAC-4624-A398-2F23FD6C5B08}" type="presOf" srcId="{74F447A2-C63F-4058-ADEB-D0E6AA19019B}" destId="{853274E4-9C23-4B06-B3EF-8C03893C1F9F}" srcOrd="0" destOrd="0" presId="urn:microsoft.com/office/officeart/2005/8/layout/radial1"/>
    <dgm:cxn modelId="{ADC63C2F-2B04-4A68-830E-58A8D4A990C7}" srcId="{D1C045ED-E029-451D-8EEC-A2CC5C5A3787}" destId="{6FE936C4-64FB-4B2D-BAFB-675A63E66D19}" srcOrd="3" destOrd="0" parTransId="{B945532B-CAC8-4A2E-8939-14E51F0D26BC}" sibTransId="{4AC27B31-3EAC-4759-9CCD-1FCABD986E79}"/>
    <dgm:cxn modelId="{061C10C1-7094-4AFE-9BF3-F700DE503905}" type="presOf" srcId="{B945532B-CAC8-4A2E-8939-14E51F0D26BC}" destId="{DB49E49D-CA49-44C8-A173-C2818171143B}" srcOrd="0" destOrd="0" presId="urn:microsoft.com/office/officeart/2005/8/layout/radial1"/>
    <dgm:cxn modelId="{7BEFCE20-007D-4949-AE7F-729EDC47B9D0}" type="presOf" srcId="{0E5D43BB-B398-4435-9270-034C42EC6687}" destId="{972B7C1B-C370-43ED-91F3-A9BBE7970AEF}" srcOrd="1" destOrd="0" presId="urn:microsoft.com/office/officeart/2005/8/layout/radial1"/>
    <dgm:cxn modelId="{09622962-39ED-49FF-9ACC-1BDF25EA84D0}" srcId="{D1C045ED-E029-451D-8EEC-A2CC5C5A3787}" destId="{9659D049-04A7-42B9-8171-68A557C0E896}" srcOrd="1" destOrd="0" parTransId="{27939301-328B-4D4E-8D4C-22EB0AEECAA8}" sibTransId="{24E23057-A448-40C8-95FC-2B9548B19D9E}"/>
    <dgm:cxn modelId="{3E86950C-790E-48F8-B8E9-DFE07C31C5AD}" type="presOf" srcId="{60FEB083-DFEA-45B1-8C95-8C13140BEFBC}" destId="{B6DD0E6C-547E-49F5-9B8E-76894FA17EFC}" srcOrd="0" destOrd="0" presId="urn:microsoft.com/office/officeart/2005/8/layout/radial1"/>
    <dgm:cxn modelId="{E86689C0-7BCF-4EB9-A51D-494185D16696}" type="presOf" srcId="{27939301-328B-4D4E-8D4C-22EB0AEECAA8}" destId="{E5B583DA-91F5-4FC2-9115-A460F0D78F54}" srcOrd="1" destOrd="0" presId="urn:microsoft.com/office/officeart/2005/8/layout/radial1"/>
    <dgm:cxn modelId="{DFDC284B-338C-4CB6-BF2A-BE0673F102D8}" srcId="{D1C045ED-E029-451D-8EEC-A2CC5C5A3787}" destId="{60FEB083-DFEA-45B1-8C95-8C13140BEFBC}" srcOrd="0" destOrd="0" parTransId="{0CFB933A-44F6-4ACF-8855-837B096581CB}" sibTransId="{6E149E03-94F6-4238-A4D5-DA60A0ECAD94}"/>
    <dgm:cxn modelId="{3E5035A4-2A19-4E19-A509-7096A1BAD2C3}" type="presOf" srcId="{6FE936C4-64FB-4B2D-BAFB-675A63E66D19}" destId="{BB56149E-458A-462E-AA4C-ECABC1D93F59}" srcOrd="0" destOrd="0" presId="urn:microsoft.com/office/officeart/2005/8/layout/radial1"/>
    <dgm:cxn modelId="{0364CA1F-178F-42EA-9297-1A2606432967}" type="presOf" srcId="{ABCBA57E-9A79-4E87-824E-6F24B175754A}" destId="{ED4C3F1C-08E6-4155-93E9-86AE002CFA36}" srcOrd="1" destOrd="0" presId="urn:microsoft.com/office/officeart/2005/8/layout/radial1"/>
    <dgm:cxn modelId="{19A6A7A9-E0AB-4DDC-8A34-503AE6233945}" type="presOf" srcId="{B945532B-CAC8-4A2E-8939-14E51F0D26BC}" destId="{E26A05FE-0C2E-4BF4-BDE9-9B1306F46919}" srcOrd="1" destOrd="0" presId="urn:microsoft.com/office/officeart/2005/8/layout/radial1"/>
    <dgm:cxn modelId="{EEFD7209-CB65-4727-B35E-778EE55129D0}" type="presOf" srcId="{0E5D43BB-B398-4435-9270-034C42EC6687}" destId="{2748004C-77FA-4E24-8522-204C5A4AEAB6}" srcOrd="0" destOrd="0" presId="urn:microsoft.com/office/officeart/2005/8/layout/radial1"/>
    <dgm:cxn modelId="{A3A117AE-E9AF-45E1-B0A2-743DB2CB8272}" type="presOf" srcId="{A8C3510B-226A-4690-A9C9-7E44B8141822}" destId="{D171A15A-154E-4314-A31B-1F8BB953701F}" srcOrd="0" destOrd="0" presId="urn:microsoft.com/office/officeart/2005/8/layout/radial1"/>
    <dgm:cxn modelId="{2745325C-E065-4621-BD45-C9DAC993DE17}" srcId="{D1C045ED-E029-451D-8EEC-A2CC5C5A3787}" destId="{74F447A2-C63F-4058-ADEB-D0E6AA19019B}" srcOrd="2" destOrd="0" parTransId="{0E5D43BB-B398-4435-9270-034C42EC6687}" sibTransId="{72304236-61A0-4588-9806-C5174D42C7BB}"/>
    <dgm:cxn modelId="{251BF31D-A02D-43E1-855D-9887720D4F54}" type="presOf" srcId="{0702ADDD-5531-4B47-BE86-B908D18A75B6}" destId="{F7F57C6F-6D21-43A6-9074-556BAA47C1C0}" srcOrd="0" destOrd="0" presId="urn:microsoft.com/office/officeart/2005/8/layout/radial1"/>
    <dgm:cxn modelId="{612D4847-C80E-423E-A1E1-C5C2C5F02F08}" srcId="{D1C045ED-E029-451D-8EEC-A2CC5C5A3787}" destId="{696BDE31-D721-48F9-9173-BB018137D535}" srcOrd="4" destOrd="0" parTransId="{ABCBA57E-9A79-4E87-824E-6F24B175754A}" sibTransId="{4E0228F6-6AE1-4EE9-B24E-DBDEFADD0D9E}"/>
    <dgm:cxn modelId="{D2C90114-D6E9-48CB-A2A2-B886376CFA00}" srcId="{0702ADDD-5531-4B47-BE86-B908D18A75B6}" destId="{D1C045ED-E029-451D-8EEC-A2CC5C5A3787}" srcOrd="0" destOrd="0" parTransId="{5466CA20-4E60-46BE-BD7D-0584266F9635}" sibTransId="{BDEF968C-3F32-4144-B34A-07031DE24C42}"/>
    <dgm:cxn modelId="{83CF282C-C1D8-4030-860B-4F7322069E88}" type="presOf" srcId="{696BDE31-D721-48F9-9173-BB018137D535}" destId="{2C77DE64-1E6E-4188-A272-29C2ECAD199F}" srcOrd="0" destOrd="0" presId="urn:microsoft.com/office/officeart/2005/8/layout/radial1"/>
    <dgm:cxn modelId="{D2CD71A9-69E2-4653-B5FB-F4285898F480}" type="presOf" srcId="{9659D049-04A7-42B9-8171-68A557C0E896}" destId="{72478C2B-02F8-4C08-B4FD-1BA0369E48B2}" srcOrd="0" destOrd="0" presId="urn:microsoft.com/office/officeart/2005/8/layout/radial1"/>
    <dgm:cxn modelId="{7CF5925D-EB7C-4778-80CF-C8E8C88976DB}" type="presOf" srcId="{BFFFABA9-D68C-4C18-84F7-2FB975CCFAF8}" destId="{5804A142-8948-4305-AEC5-5AAC8E6A2556}" srcOrd="0" destOrd="0" presId="urn:microsoft.com/office/officeart/2005/8/layout/radial1"/>
    <dgm:cxn modelId="{DCD442B2-5859-46F1-80CE-4C20704B19B3}" type="presOf" srcId="{0CFB933A-44F6-4ACF-8855-837B096581CB}" destId="{2DD005E3-7DCA-4CD6-BF48-144548ED32FA}" srcOrd="0" destOrd="0" presId="urn:microsoft.com/office/officeart/2005/8/layout/radial1"/>
    <dgm:cxn modelId="{60E6D93A-0ADF-43BA-A4DD-9A0AFD9C6101}" type="presOf" srcId="{0CFB933A-44F6-4ACF-8855-837B096581CB}" destId="{802C176B-2651-4FA8-9738-12EC0F9B3317}" srcOrd="1" destOrd="0" presId="urn:microsoft.com/office/officeart/2005/8/layout/radial1"/>
    <dgm:cxn modelId="{5DBFE441-2754-48F4-8270-A62AC8F01A8A}" type="presOf" srcId="{D1C045ED-E029-451D-8EEC-A2CC5C5A3787}" destId="{269CDF4D-D048-4F3C-9578-4DA68C053AE8}" srcOrd="0" destOrd="0" presId="urn:microsoft.com/office/officeart/2005/8/layout/radial1"/>
    <dgm:cxn modelId="{9DEACE4C-9445-4A8A-9C74-D216824041E6}" type="presOf" srcId="{A8C3510B-226A-4690-A9C9-7E44B8141822}" destId="{F1CB5D2A-7EE8-4AB7-B4F6-FB22DA79B72E}" srcOrd="1" destOrd="0" presId="urn:microsoft.com/office/officeart/2005/8/layout/radial1"/>
    <dgm:cxn modelId="{518B850E-267E-491F-AB69-8A59CACFB146}" type="presOf" srcId="{ABCBA57E-9A79-4E87-824E-6F24B175754A}" destId="{D4429650-6B0E-4046-9343-718F477AF4FF}" srcOrd="0" destOrd="0" presId="urn:microsoft.com/office/officeart/2005/8/layout/radial1"/>
    <dgm:cxn modelId="{62D4B8E4-CE4A-4570-AA52-D66C5BB0E41B}" type="presParOf" srcId="{F7F57C6F-6D21-43A6-9074-556BAA47C1C0}" destId="{269CDF4D-D048-4F3C-9578-4DA68C053AE8}" srcOrd="0" destOrd="0" presId="urn:microsoft.com/office/officeart/2005/8/layout/radial1"/>
    <dgm:cxn modelId="{CE8D5226-2A91-4F62-9902-55CA414EBCA5}" type="presParOf" srcId="{F7F57C6F-6D21-43A6-9074-556BAA47C1C0}" destId="{2DD005E3-7DCA-4CD6-BF48-144548ED32FA}" srcOrd="1" destOrd="0" presId="urn:microsoft.com/office/officeart/2005/8/layout/radial1"/>
    <dgm:cxn modelId="{5320A9D5-DC42-4616-90BA-2D47A5F6C54D}" type="presParOf" srcId="{2DD005E3-7DCA-4CD6-BF48-144548ED32FA}" destId="{802C176B-2651-4FA8-9738-12EC0F9B3317}" srcOrd="0" destOrd="0" presId="urn:microsoft.com/office/officeart/2005/8/layout/radial1"/>
    <dgm:cxn modelId="{B035B52D-FF85-4BC0-AFFC-CA67DC5F5744}" type="presParOf" srcId="{F7F57C6F-6D21-43A6-9074-556BAA47C1C0}" destId="{B6DD0E6C-547E-49F5-9B8E-76894FA17EFC}" srcOrd="2" destOrd="0" presId="urn:microsoft.com/office/officeart/2005/8/layout/radial1"/>
    <dgm:cxn modelId="{8AEE9FF8-79AB-4ADF-95AE-39FB5DDA9F83}" type="presParOf" srcId="{F7F57C6F-6D21-43A6-9074-556BAA47C1C0}" destId="{B4812DDB-3438-440E-A369-DFDEFC78B05F}" srcOrd="3" destOrd="0" presId="urn:microsoft.com/office/officeart/2005/8/layout/radial1"/>
    <dgm:cxn modelId="{01F0AB6C-9551-461E-B0C2-E79D750B39C6}" type="presParOf" srcId="{B4812DDB-3438-440E-A369-DFDEFC78B05F}" destId="{E5B583DA-91F5-4FC2-9115-A460F0D78F54}" srcOrd="0" destOrd="0" presId="urn:microsoft.com/office/officeart/2005/8/layout/radial1"/>
    <dgm:cxn modelId="{75B4C3EC-3417-4E87-8DA4-B77169A83781}" type="presParOf" srcId="{F7F57C6F-6D21-43A6-9074-556BAA47C1C0}" destId="{72478C2B-02F8-4C08-B4FD-1BA0369E48B2}" srcOrd="4" destOrd="0" presId="urn:microsoft.com/office/officeart/2005/8/layout/radial1"/>
    <dgm:cxn modelId="{879792E8-166F-447B-8C65-6A8C753B85E9}" type="presParOf" srcId="{F7F57C6F-6D21-43A6-9074-556BAA47C1C0}" destId="{2748004C-77FA-4E24-8522-204C5A4AEAB6}" srcOrd="5" destOrd="0" presId="urn:microsoft.com/office/officeart/2005/8/layout/radial1"/>
    <dgm:cxn modelId="{BB676302-3BE3-4097-A065-F263E3EAD684}" type="presParOf" srcId="{2748004C-77FA-4E24-8522-204C5A4AEAB6}" destId="{972B7C1B-C370-43ED-91F3-A9BBE7970AEF}" srcOrd="0" destOrd="0" presId="urn:microsoft.com/office/officeart/2005/8/layout/radial1"/>
    <dgm:cxn modelId="{F6F82EC6-CE39-4FFB-857E-9C8A094A89D8}" type="presParOf" srcId="{F7F57C6F-6D21-43A6-9074-556BAA47C1C0}" destId="{853274E4-9C23-4B06-B3EF-8C03893C1F9F}" srcOrd="6" destOrd="0" presId="urn:microsoft.com/office/officeart/2005/8/layout/radial1"/>
    <dgm:cxn modelId="{D8BB3833-1B2B-41CF-84F6-035BDB939560}" type="presParOf" srcId="{F7F57C6F-6D21-43A6-9074-556BAA47C1C0}" destId="{DB49E49D-CA49-44C8-A173-C2818171143B}" srcOrd="7" destOrd="0" presId="urn:microsoft.com/office/officeart/2005/8/layout/radial1"/>
    <dgm:cxn modelId="{DCDCA407-9115-4B2D-8018-EB8076FC5504}" type="presParOf" srcId="{DB49E49D-CA49-44C8-A173-C2818171143B}" destId="{E26A05FE-0C2E-4BF4-BDE9-9B1306F46919}" srcOrd="0" destOrd="0" presId="urn:microsoft.com/office/officeart/2005/8/layout/radial1"/>
    <dgm:cxn modelId="{4144766B-2A1B-43FC-8D4C-749E99717197}" type="presParOf" srcId="{F7F57C6F-6D21-43A6-9074-556BAA47C1C0}" destId="{BB56149E-458A-462E-AA4C-ECABC1D93F59}" srcOrd="8" destOrd="0" presId="urn:microsoft.com/office/officeart/2005/8/layout/radial1"/>
    <dgm:cxn modelId="{74A74857-0BF0-4310-92A1-EDC575F09A6B}" type="presParOf" srcId="{F7F57C6F-6D21-43A6-9074-556BAA47C1C0}" destId="{D4429650-6B0E-4046-9343-718F477AF4FF}" srcOrd="9" destOrd="0" presId="urn:microsoft.com/office/officeart/2005/8/layout/radial1"/>
    <dgm:cxn modelId="{CC1415C9-0CA3-44B1-81F7-2B130F416CB3}" type="presParOf" srcId="{D4429650-6B0E-4046-9343-718F477AF4FF}" destId="{ED4C3F1C-08E6-4155-93E9-86AE002CFA36}" srcOrd="0" destOrd="0" presId="urn:microsoft.com/office/officeart/2005/8/layout/radial1"/>
    <dgm:cxn modelId="{626AE517-FBF9-4E7B-8B15-FA5541932746}" type="presParOf" srcId="{F7F57C6F-6D21-43A6-9074-556BAA47C1C0}" destId="{2C77DE64-1E6E-4188-A272-29C2ECAD199F}" srcOrd="10" destOrd="0" presId="urn:microsoft.com/office/officeart/2005/8/layout/radial1"/>
    <dgm:cxn modelId="{129F5C16-763A-4276-8BBF-1D01D5E950AA}" type="presParOf" srcId="{F7F57C6F-6D21-43A6-9074-556BAA47C1C0}" destId="{D171A15A-154E-4314-A31B-1F8BB953701F}" srcOrd="11" destOrd="0" presId="urn:microsoft.com/office/officeart/2005/8/layout/radial1"/>
    <dgm:cxn modelId="{4B26FFC7-0D4E-4791-B0E3-0D516CCD6A5E}" type="presParOf" srcId="{D171A15A-154E-4314-A31B-1F8BB953701F}" destId="{F1CB5D2A-7EE8-4AB7-B4F6-FB22DA79B72E}" srcOrd="0" destOrd="0" presId="urn:microsoft.com/office/officeart/2005/8/layout/radial1"/>
    <dgm:cxn modelId="{B3D2E931-7A7F-408B-B7C9-BACCAD74BE8A}" type="presParOf" srcId="{F7F57C6F-6D21-43A6-9074-556BAA47C1C0}" destId="{5804A142-8948-4305-AEC5-5AAC8E6A255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1E0A5-B18D-44B8-8383-0B2784DE28E9}">
      <dsp:nvSpPr>
        <dsp:cNvPr id="0" name=""/>
        <dsp:cNvSpPr/>
      </dsp:nvSpPr>
      <dsp:spPr>
        <a:xfrm>
          <a:off x="2789139" y="2502958"/>
          <a:ext cx="622719" cy="788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1359" y="0"/>
              </a:lnTo>
              <a:lnTo>
                <a:pt x="311359" y="788466"/>
              </a:lnTo>
              <a:lnTo>
                <a:pt x="622719" y="788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75381" y="2872073"/>
        <a:ext cx="50235" cy="50235"/>
      </dsp:txXfrm>
    </dsp:sp>
    <dsp:sp modelId="{AC19BABC-30B9-4B3B-A7EF-FD607BD66A24}">
      <dsp:nvSpPr>
        <dsp:cNvPr id="0" name=""/>
        <dsp:cNvSpPr/>
      </dsp:nvSpPr>
      <dsp:spPr>
        <a:xfrm>
          <a:off x="2789139" y="1587309"/>
          <a:ext cx="622719" cy="915648"/>
        </a:xfrm>
        <a:custGeom>
          <a:avLst/>
          <a:gdLst/>
          <a:ahLst/>
          <a:cxnLst/>
          <a:rect l="0" t="0" r="0" b="0"/>
          <a:pathLst>
            <a:path>
              <a:moveTo>
                <a:pt x="0" y="915648"/>
              </a:moveTo>
              <a:lnTo>
                <a:pt x="311359" y="915648"/>
              </a:lnTo>
              <a:lnTo>
                <a:pt x="311359" y="0"/>
              </a:lnTo>
              <a:lnTo>
                <a:pt x="6227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072815" y="2017450"/>
        <a:ext cx="55366" cy="55366"/>
      </dsp:txXfrm>
    </dsp:sp>
    <dsp:sp modelId="{6756CD50-2A7E-404A-A775-8B6DFFCDBDAA}">
      <dsp:nvSpPr>
        <dsp:cNvPr id="0" name=""/>
        <dsp:cNvSpPr/>
      </dsp:nvSpPr>
      <dsp:spPr>
        <a:xfrm rot="16200000">
          <a:off x="-718027" y="1493863"/>
          <a:ext cx="4996143" cy="2018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i="1" kern="1200" dirty="0" smtClean="0"/>
            <a:t>U3: De la oportunidad a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i="1" kern="1200" dirty="0" smtClean="0"/>
            <a:t> la ejecución.</a:t>
          </a:r>
          <a:endParaRPr lang="es-ES" sz="3600" i="1" kern="1200" dirty="0"/>
        </a:p>
      </dsp:txBody>
      <dsp:txXfrm>
        <a:off x="-718027" y="1493863"/>
        <a:ext cx="4996143" cy="2018189"/>
      </dsp:txXfrm>
    </dsp:sp>
    <dsp:sp modelId="{B1F6158E-50C8-46B8-A052-73CB66A60FFE}">
      <dsp:nvSpPr>
        <dsp:cNvPr id="0" name=""/>
        <dsp:cNvSpPr/>
      </dsp:nvSpPr>
      <dsp:spPr>
        <a:xfrm>
          <a:off x="3411858" y="917501"/>
          <a:ext cx="6468310" cy="13396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U3a: Ecosistemas y sistemas que </a:t>
          </a:r>
          <a:r>
            <a:rPr lang="es-ES" sz="3600" kern="1200" dirty="0" smtClean="0"/>
            <a:t>sostienen (mapeo).</a:t>
          </a:r>
          <a:endParaRPr lang="es-ES" sz="3600" kern="1200" dirty="0"/>
        </a:p>
      </dsp:txBody>
      <dsp:txXfrm>
        <a:off x="3411858" y="917501"/>
        <a:ext cx="6468310" cy="1339615"/>
      </dsp:txXfrm>
    </dsp:sp>
    <dsp:sp modelId="{B73C1830-7102-43CF-8546-9169EEE114DE}">
      <dsp:nvSpPr>
        <dsp:cNvPr id="0" name=""/>
        <dsp:cNvSpPr/>
      </dsp:nvSpPr>
      <dsp:spPr>
        <a:xfrm>
          <a:off x="3411858" y="2494433"/>
          <a:ext cx="6506358" cy="1593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U3b. De la creatividad a la </a:t>
          </a:r>
          <a:r>
            <a:rPr lang="es-ES" sz="3600" kern="1200" dirty="0" smtClean="0"/>
            <a:t>innovación (</a:t>
          </a:r>
          <a:r>
            <a:rPr lang="es-ES" sz="3600" kern="1200" dirty="0" err="1" smtClean="0"/>
            <a:t>prototipado</a:t>
          </a:r>
          <a:r>
            <a:rPr lang="es-ES" sz="3600" kern="1200" dirty="0" smtClean="0"/>
            <a:t>).</a:t>
          </a:r>
          <a:endParaRPr lang="es-ES" sz="3600" kern="1200" dirty="0"/>
        </a:p>
      </dsp:txBody>
      <dsp:txXfrm>
        <a:off x="3411858" y="2494433"/>
        <a:ext cx="6506358" cy="1593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CDF4D-D048-4F3C-9578-4DA68C053AE8}">
      <dsp:nvSpPr>
        <dsp:cNvPr id="0" name=""/>
        <dsp:cNvSpPr/>
      </dsp:nvSpPr>
      <dsp:spPr>
        <a:xfrm>
          <a:off x="3006955" y="2044386"/>
          <a:ext cx="3380942" cy="2414149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800" b="1" i="1" u="none" strike="noStrike" kern="1200" cap="none" normalizeH="0" baseline="0" dirty="0" smtClean="0">
              <a:ln/>
              <a:solidFill>
                <a:srgbClr val="00B050"/>
              </a:solidFill>
              <a:effectLst/>
              <a:latin typeface="Arial" charset="0"/>
            </a:rPr>
            <a:t>¡Quien emprende no está solo!</a:t>
          </a:r>
        </a:p>
      </dsp:txBody>
      <dsp:txXfrm>
        <a:off x="3502082" y="2397930"/>
        <a:ext cx="2390688" cy="1707061"/>
      </dsp:txXfrm>
    </dsp:sp>
    <dsp:sp modelId="{2DD005E3-7DCA-4CD6-BF48-144548ED32FA}">
      <dsp:nvSpPr>
        <dsp:cNvPr id="0" name=""/>
        <dsp:cNvSpPr/>
      </dsp:nvSpPr>
      <dsp:spPr>
        <a:xfrm rot="15542275">
          <a:off x="4295915" y="1897012"/>
          <a:ext cx="285529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285529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4431542" y="1908470"/>
        <a:ext cx="14276" cy="14276"/>
      </dsp:txXfrm>
    </dsp:sp>
    <dsp:sp modelId="{B6DD0E6C-547E-49F5-9B8E-76894FA17EFC}">
      <dsp:nvSpPr>
        <dsp:cNvPr id="0" name=""/>
        <dsp:cNvSpPr/>
      </dsp:nvSpPr>
      <dsp:spPr>
        <a:xfrm>
          <a:off x="2399075" y="2404"/>
          <a:ext cx="3682233" cy="1776899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kern="1200" cap="none" normalizeH="0" baseline="0" dirty="0" smtClean="0">
              <a:ln/>
              <a:effectLst/>
              <a:latin typeface="Arial" charset="0"/>
            </a:rPr>
            <a:t>Cámaras,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kern="1200" cap="none" normalizeH="0" baseline="0" dirty="0" smtClean="0">
              <a:ln/>
              <a:effectLst/>
              <a:latin typeface="Arial" charset="0"/>
            </a:rPr>
            <a:t>Asociaciones,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kern="1200" cap="none" normalizeH="0" baseline="0" dirty="0" smtClean="0">
              <a:ln/>
              <a:effectLst/>
              <a:latin typeface="Arial" charset="0"/>
            </a:rPr>
            <a:t>Profesionales.</a:t>
          </a:r>
        </a:p>
      </dsp:txBody>
      <dsp:txXfrm>
        <a:off x="2938326" y="262625"/>
        <a:ext cx="2603731" cy="1256457"/>
      </dsp:txXfrm>
    </dsp:sp>
    <dsp:sp modelId="{B4812DDB-3438-440E-A369-DFDEFC78B05F}">
      <dsp:nvSpPr>
        <dsp:cNvPr id="0" name=""/>
        <dsp:cNvSpPr/>
      </dsp:nvSpPr>
      <dsp:spPr>
        <a:xfrm rot="19441757">
          <a:off x="5859478" y="2299949"/>
          <a:ext cx="246752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246752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5976686" y="2312377"/>
        <a:ext cx="12337" cy="12337"/>
      </dsp:txXfrm>
    </dsp:sp>
    <dsp:sp modelId="{72478C2B-02F8-4C08-B4FD-1BA0369E48B2}">
      <dsp:nvSpPr>
        <dsp:cNvPr id="0" name=""/>
        <dsp:cNvSpPr/>
      </dsp:nvSpPr>
      <dsp:spPr>
        <a:xfrm>
          <a:off x="5618709" y="473642"/>
          <a:ext cx="2980926" cy="2054931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2400" b="0" i="0" u="none" strike="noStrike" kern="1200" cap="none" normalizeH="0" baseline="0" dirty="0" smtClean="0">
              <a:ln/>
              <a:effectLst/>
              <a:latin typeface="Arial" charset="0"/>
            </a:rPr>
            <a:t>Familia, amigos, trabajo, clubes, iglesia, pares.</a:t>
          </a:r>
        </a:p>
      </dsp:txBody>
      <dsp:txXfrm>
        <a:off x="6055256" y="774580"/>
        <a:ext cx="2107832" cy="1453055"/>
      </dsp:txXfrm>
    </dsp:sp>
    <dsp:sp modelId="{2748004C-77FA-4E24-8522-204C5A4AEAB6}">
      <dsp:nvSpPr>
        <dsp:cNvPr id="0" name=""/>
        <dsp:cNvSpPr/>
      </dsp:nvSpPr>
      <dsp:spPr>
        <a:xfrm rot="12583080">
          <a:off x="5899618" y="3955202"/>
          <a:ext cx="126555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126555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5959732" y="3970635"/>
        <a:ext cx="6327" cy="6327"/>
      </dsp:txXfrm>
    </dsp:sp>
    <dsp:sp modelId="{853274E4-9C23-4B06-B3EF-8C03893C1F9F}">
      <dsp:nvSpPr>
        <dsp:cNvPr id="0" name=""/>
        <dsp:cNvSpPr/>
      </dsp:nvSpPr>
      <dsp:spPr>
        <a:xfrm>
          <a:off x="5706718" y="3256221"/>
          <a:ext cx="2892917" cy="2793997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pt-BR" sz="2400" b="0" i="0" u="none" strike="noStrike" kern="1200" cap="none" normalizeH="0" baseline="0" dirty="0" smtClean="0">
              <a:ln/>
              <a:effectLst/>
              <a:latin typeface="Arial" charset="0"/>
            </a:rPr>
            <a:t>Universidades  </a:t>
          </a:r>
          <a:r>
            <a:rPr kumimoji="0" lang="pt-BR" sz="2400" b="0" i="0" u="none" strike="noStrike" kern="1200" cap="none" normalizeH="0" baseline="0" dirty="0" err="1" smtClean="0">
              <a:ln/>
              <a:effectLst/>
              <a:latin typeface="Arial" charset="0"/>
            </a:rPr>
            <a:t>laboratorios</a:t>
          </a:r>
          <a:r>
            <a:rPr kumimoji="0" lang="pt-BR" sz="2400" b="0" i="0" u="none" strike="noStrike" kern="1200" cap="none" normalizeH="0" baseline="0" dirty="0" smtClean="0">
              <a:ln/>
              <a:effectLst/>
              <a:latin typeface="Arial" charset="0"/>
            </a:rPr>
            <a:t>, institutos, </a:t>
          </a:r>
          <a:r>
            <a:rPr kumimoji="0" lang="pt-BR" sz="2400" b="0" i="0" u="none" strike="noStrike" kern="1200" cap="none" normalizeH="0" baseline="0" dirty="0" err="1" smtClean="0">
              <a:ln/>
              <a:effectLst/>
              <a:latin typeface="Arial" charset="0"/>
            </a:rPr>
            <a:t>observatorios</a:t>
          </a:r>
          <a:r>
            <a:rPr kumimoji="0" lang="pt-BR" sz="2400" b="0" i="0" u="none" strike="noStrike" kern="1200" cap="none" normalizeH="0" baseline="0" dirty="0" smtClean="0">
              <a:ln/>
              <a:effectLst/>
              <a:latin typeface="Arial" charset="0"/>
            </a:rPr>
            <a:t>.</a:t>
          </a:r>
          <a:endParaRPr kumimoji="0" lang="es-ES_tradnl" sz="24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6130376" y="3665392"/>
        <a:ext cx="2045601" cy="1975655"/>
      </dsp:txXfrm>
    </dsp:sp>
    <dsp:sp modelId="{DB49E49D-CA49-44C8-A173-C2818171143B}">
      <dsp:nvSpPr>
        <dsp:cNvPr id="0" name=""/>
        <dsp:cNvSpPr/>
      </dsp:nvSpPr>
      <dsp:spPr>
        <a:xfrm rot="5516166">
          <a:off x="4543685" y="4548782"/>
          <a:ext cx="218514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218514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4647480" y="4561915"/>
        <a:ext cx="10925" cy="10925"/>
      </dsp:txXfrm>
    </dsp:sp>
    <dsp:sp modelId="{BB56149E-458A-462E-AA4C-ECABC1D93F59}">
      <dsp:nvSpPr>
        <dsp:cNvPr id="0" name=""/>
        <dsp:cNvSpPr/>
      </dsp:nvSpPr>
      <dsp:spPr>
        <a:xfrm>
          <a:off x="2909694" y="4676436"/>
          <a:ext cx="3419057" cy="1776899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2400" b="0" i="0" u="none" strike="noStrike" kern="1200" cap="none" normalizeH="0" baseline="0" dirty="0" smtClean="0">
              <a:ln/>
              <a:effectLst/>
              <a:latin typeface="Arial" charset="0"/>
            </a:rPr>
            <a:t>Incubadoras, benchmarking, publicaciones.</a:t>
          </a:r>
          <a:endParaRPr kumimoji="0" lang="es-ES" sz="2400" b="0" i="0" u="none" strike="noStrike" kern="1200" cap="none" normalizeH="0" baseline="0" dirty="0">
            <a:ln/>
            <a:effectLst/>
            <a:latin typeface="Arial" charset="0"/>
          </a:endParaRPr>
        </a:p>
      </dsp:txBody>
      <dsp:txXfrm>
        <a:off x="3410403" y="4936657"/>
        <a:ext cx="2417639" cy="1256457"/>
      </dsp:txXfrm>
    </dsp:sp>
    <dsp:sp modelId="{D4429650-6B0E-4046-9343-718F477AF4FF}">
      <dsp:nvSpPr>
        <dsp:cNvPr id="0" name=""/>
        <dsp:cNvSpPr/>
      </dsp:nvSpPr>
      <dsp:spPr>
        <a:xfrm rot="9390739">
          <a:off x="3100135" y="3892247"/>
          <a:ext cx="159843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159843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3176060" y="3906848"/>
        <a:ext cx="7992" cy="7992"/>
      </dsp:txXfrm>
    </dsp:sp>
    <dsp:sp modelId="{2C77DE64-1E6E-4188-A272-29C2ECAD199F}">
      <dsp:nvSpPr>
        <dsp:cNvPr id="0" name=""/>
        <dsp:cNvSpPr/>
      </dsp:nvSpPr>
      <dsp:spPr>
        <a:xfrm>
          <a:off x="0" y="3598507"/>
          <a:ext cx="3499710" cy="1867681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2400" b="0" i="0" u="none" strike="noStrike" kern="1200" cap="none" normalizeH="0" baseline="0" dirty="0" smtClean="0">
              <a:ln/>
              <a:effectLst/>
              <a:latin typeface="Arial" charset="0"/>
            </a:rPr>
            <a:t>Concursos, eventos, bancos. </a:t>
          </a:r>
          <a:endParaRPr kumimoji="0" lang="es-ES_tradnl" sz="24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512521" y="3872023"/>
        <a:ext cx="2474668" cy="1320649"/>
      </dsp:txXfrm>
    </dsp:sp>
    <dsp:sp modelId="{D171A15A-154E-4314-A31B-1F8BB953701F}">
      <dsp:nvSpPr>
        <dsp:cNvPr id="0" name=""/>
        <dsp:cNvSpPr/>
      </dsp:nvSpPr>
      <dsp:spPr>
        <a:xfrm rot="12478705">
          <a:off x="2595208" y="2326534"/>
          <a:ext cx="792219" cy="37192"/>
        </a:xfrm>
        <a:custGeom>
          <a:avLst/>
          <a:gdLst/>
          <a:ahLst/>
          <a:cxnLst/>
          <a:rect l="0" t="0" r="0" b="0"/>
          <a:pathLst>
            <a:path>
              <a:moveTo>
                <a:pt x="0" y="18596"/>
              </a:moveTo>
              <a:lnTo>
                <a:pt x="792219" y="18596"/>
              </a:lnTo>
            </a:path>
          </a:pathLst>
        </a:custGeom>
        <a:noFill/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 rot="10800000">
        <a:off x="2971512" y="2325325"/>
        <a:ext cx="39610" cy="39610"/>
      </dsp:txXfrm>
    </dsp:sp>
    <dsp:sp modelId="{5804A142-8948-4305-AEC5-5AAC8E6A2556}">
      <dsp:nvSpPr>
        <dsp:cNvPr id="0" name=""/>
        <dsp:cNvSpPr/>
      </dsp:nvSpPr>
      <dsp:spPr>
        <a:xfrm>
          <a:off x="0" y="199962"/>
          <a:ext cx="2829677" cy="2615400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sz="2400" b="0" i="0" u="none" strike="noStrike" kern="1200" cap="none" normalizeH="0" baseline="0" dirty="0" smtClean="0">
              <a:ln/>
              <a:effectLst/>
              <a:latin typeface="Arial" charset="0"/>
            </a:rPr>
            <a:t>Políticas públicas, inversores.</a:t>
          </a:r>
          <a:endParaRPr kumimoji="0" lang="es-ES_tradnl" sz="24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14397" y="582978"/>
        <a:ext cx="2000883" cy="1849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6ECB8-F7CC-465E-97BE-031249AE2B18}" type="datetimeFigureOut">
              <a:rPr lang="es-AR" smtClean="0"/>
              <a:t>6/10/2025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E68A1-15D6-4DEF-942E-947F4877C65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511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6DB2A-46CA-4824-8213-4857E366C2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23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1C43-7044-49A7-8588-CF5B231596A3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557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1C43-7044-49A7-8588-CF5B231596A3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482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CUANDO PENSAMOS EN LA</a:t>
            </a:r>
            <a:r>
              <a:rPr lang="es-ES" sz="1200" b="0" i="0" u="none" strike="noStrike" kern="1200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PROFESIÓN COMO CAMINO, PRIMERO ME DETENGO EN MI PERSONA (ANÁLISIS Y CONOCIMIENTO PARA LA PROYECCIÓN), PUEDO LUEGO PENSAR EN LA CONSTRUCCIÓN DE REDES COLABORATIVAS DE TRABAJO, DONDE HAY PERSONAS E INSTITUCIONES CON OTROS PROYECTOS, DONDE INTERCAMBIAR VALOR.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u="none" strike="noStrike" kern="1200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u="none" strike="noStrike" kern="1200" cap="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Consiste</a:t>
            </a:r>
            <a:r>
              <a:rPr lang="es-ES" sz="1200" b="0" i="0" u="none" strike="noStrike" kern="1200" cap="none" baseline="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en valorar los contactos que apoyan y podemos apoyar en nuestro contexto familiar, social y profesional.</a:t>
            </a:r>
            <a:endParaRPr lang="es-ES" sz="1200" b="0" i="0" u="none" strike="noStrike" kern="1200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Voluntad política,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Organismos público-privado, como el IDITS  (Instituto de Desarrollo Tecnológico e Industrial), el IDC (Instituto de Desarrollo Comercial), el INTA (Instituto Nacional de Tecnología Agropecuaria), la Universidad de Cuyo, entre otros.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Líneas de financiamiento como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Fornarsec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(Fondo Nacional Sectoriales),  Secretaría Pyme del Ministerio de Industria de la Nacional, el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Fontar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www.agencia.gov.ar, Corporación vitivinícola,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Pasip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Polo biotecnológico,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Itu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2FB81-45D3-4F41-B834-6E161667E4D2}" type="slidenum">
              <a:rPr lang="es-AR" smtClean="0"/>
              <a:pPr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9353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Ejercicio</a:t>
            </a:r>
            <a:r>
              <a:rPr lang="es-AR" baseline="0" dirty="0" smtClean="0"/>
              <a:t> personal y de confrontación con otro compañero para potenciar mi red (escucho y expongo).</a:t>
            </a:r>
            <a:endParaRPr lang="es-AR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C6AD0-DF62-4E0B-941E-12062E2855A9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1495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 hay recetas ni fórmulas,</a:t>
            </a:r>
            <a:r>
              <a:rPr lang="es-ES" baseline="0" dirty="0" smtClean="0"/>
              <a:t> sino proyectar e imaginar cómo se va gestionando el proceso.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1C43-7044-49A7-8588-CF5B231596A3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618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51C43-7044-49A7-8588-CF5B231596A3}" type="slidenum">
              <a:rPr lang="es-AR" smtClean="0"/>
              <a:t>31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80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599" y="1803405"/>
            <a:ext cx="10381785" cy="1825096"/>
          </a:xfrm>
        </p:spPr>
        <p:txBody>
          <a:bodyPr>
            <a:normAutofit fontScale="90000"/>
          </a:bodyPr>
          <a:lstStyle/>
          <a:p>
            <a:r>
              <a:rPr lang="es-AR" dirty="0" smtClean="0"/>
              <a:t>Unidad 3: de la oportunidad a la ejecución. 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1279433"/>
          </a:xfrm>
        </p:spPr>
        <p:txBody>
          <a:bodyPr>
            <a:normAutofit/>
          </a:bodyPr>
          <a:lstStyle/>
          <a:p>
            <a:r>
              <a:rPr lang="es-AR" dirty="0" smtClean="0"/>
              <a:t>Clase </a:t>
            </a:r>
            <a:r>
              <a:rPr lang="es-AR" dirty="0" smtClean="0"/>
              <a:t>10° </a:t>
            </a:r>
            <a:endParaRPr lang="es-AR" dirty="0" smtClean="0"/>
          </a:p>
          <a:p>
            <a:r>
              <a:rPr lang="es-AR" dirty="0" smtClean="0"/>
              <a:t>07 </a:t>
            </a:r>
            <a:r>
              <a:rPr lang="es-AR" dirty="0" smtClean="0"/>
              <a:t>de octubre, </a:t>
            </a:r>
            <a:r>
              <a:rPr lang="es-AR" dirty="0" smtClean="0"/>
              <a:t>2025.</a:t>
            </a:r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23029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368" y="0"/>
            <a:ext cx="9184137" cy="1540042"/>
          </a:xfrm>
        </p:spPr>
        <p:txBody>
          <a:bodyPr>
            <a:normAutofit/>
          </a:bodyPr>
          <a:lstStyle/>
          <a:p>
            <a:pPr algn="just"/>
            <a:r>
              <a:rPr lang="es-AR" sz="3200" dirty="0" smtClean="0"/>
              <a:t>Herramientas y competencias:</a:t>
            </a:r>
            <a:endParaRPr lang="es-AR" sz="32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521" y="1443789"/>
            <a:ext cx="10962047" cy="49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5882" y="-398690"/>
            <a:ext cx="6256644" cy="1903241"/>
          </a:xfrm>
        </p:spPr>
        <p:txBody>
          <a:bodyPr/>
          <a:lstStyle/>
          <a:p>
            <a:r>
              <a:rPr lang="es-E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El emprendedor</a:t>
            </a:r>
            <a:r>
              <a:rPr lang="es-E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</a:t>
            </a:r>
            <a:br>
              <a:rPr lang="es-E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s-E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sentido y propósito: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39000" y="1923968"/>
            <a:ext cx="4622800" cy="4620142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 descubren oportunidades, cuando identifican necesidades del mercado, antes de que sean realidad y hacen cosas que otras personas las perciben inútiles, sin valor, imposibles, absurdas.</a:t>
            </a:r>
          </a:p>
          <a:p>
            <a:r>
              <a:rPr lang="es-ES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Saben rodearse de personas expertas, que lo hacen mejorar, con sus juicios y opiniones respetuosas, en la habilidad de vender lo creado.</a:t>
            </a:r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27" y="251747"/>
            <a:ext cx="2888446" cy="36105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23" y="3412508"/>
            <a:ext cx="4682809" cy="294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082" y="197151"/>
            <a:ext cx="8680241" cy="1456267"/>
          </a:xfrm>
        </p:spPr>
        <p:txBody>
          <a:bodyPr>
            <a:normAutofit/>
          </a:bodyPr>
          <a:lstStyle/>
          <a:p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Los elementos comunes son la confianza, la cultura, las redes y los mentores:</a:t>
            </a:r>
            <a:endParaRPr lang="es-AR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33137" y="1660071"/>
            <a:ext cx="11350987" cy="4891237"/>
          </a:xfrm>
        </p:spPr>
        <p:txBody>
          <a:bodyPr>
            <a:noAutofit/>
          </a:bodyPr>
          <a:lstStyle/>
          <a:p>
            <a:r>
              <a:rPr lang="es-AR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El marco conceptual del emprendimiento como campo de conocimiento lo brindan la economía, la sociología, el </a:t>
            </a:r>
            <a:r>
              <a:rPr lang="es-AR" altLang="en-US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emprendedorismo</a:t>
            </a:r>
            <a:r>
              <a:rPr lang="es-AR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y la sicología.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Ecosistema 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emprendedor (</a:t>
            </a:r>
            <a:r>
              <a:rPr lang="es-AR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Isenberg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2011; Cohen, 2005; </a:t>
            </a:r>
            <a:r>
              <a:rPr lang="es-AR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Neck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et al., 2004; Roberts y </a:t>
            </a:r>
            <a:r>
              <a:rPr lang="es-AR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Eesley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2009).</a:t>
            </a:r>
          </a:p>
          <a:p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 plataforma institucional de apoyo al emprendimiento dinámico está formado por:</a:t>
            </a:r>
          </a:p>
          <a:p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El </a:t>
            </a:r>
            <a:r>
              <a:rPr lang="es-AR" sz="24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sector público 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está formado por las políticas, las universidades, las instituciones de I+D, los municipios, incubadoras, colegios, etc.</a:t>
            </a:r>
          </a:p>
          <a:p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El </a:t>
            </a:r>
            <a:r>
              <a:rPr lang="es-AR" sz="24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sector privado 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está formado por bancos, empresas existentes, cámaras empresariales, fondos de capital de riesgo, inversores, etc.</a:t>
            </a:r>
          </a:p>
          <a:p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El </a:t>
            </a:r>
            <a:r>
              <a:rPr lang="es-AR" sz="24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tercer sector 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está formado por fundaciones, organizaciones no gubernamentales, etc. </a:t>
            </a:r>
            <a:r>
              <a:rPr lang="es-AR" sz="24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Kantis</a:t>
            </a:r>
            <a:r>
              <a:rPr lang="es-AR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2010.</a:t>
            </a:r>
          </a:p>
          <a:p>
            <a:endParaRPr lang="es-AR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541" y="190500"/>
            <a:ext cx="2624234" cy="146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01" y="275832"/>
            <a:ext cx="11466094" cy="1456267"/>
          </a:xfrm>
        </p:spPr>
        <p:txBody>
          <a:bodyPr>
            <a:normAutofit/>
          </a:bodyPr>
          <a:lstStyle/>
          <a:p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Condiciones sistémicas para el surgimiento y expansión de las empresas dinámicas:</a:t>
            </a:r>
            <a:endParaRPr lang="es-AR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0201" y="2032000"/>
            <a:ext cx="6171369" cy="5149515"/>
          </a:xfrm>
        </p:spPr>
        <p:txBody>
          <a:bodyPr>
            <a:normAutofit/>
          </a:bodyPr>
          <a:lstStyle/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creación de una empresa es el resultado de un </a:t>
            </a:r>
            <a:r>
              <a:rPr lang="es-AR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proceso</a:t>
            </a:r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que, a lo largo de sus distintas </a:t>
            </a:r>
            <a:r>
              <a:rPr lang="es-AR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etapas</a:t>
            </a:r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se ve afectado por distintos </a:t>
            </a:r>
            <a:r>
              <a:rPr lang="es-AR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factores sociales, culturales y económicos</a:t>
            </a:r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 Por tal motivo, el enfoque adoptado es el de naturaleza </a:t>
            </a:r>
            <a:r>
              <a:rPr lang="es-AR" sz="2400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sistémica</a:t>
            </a:r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y ecléctica.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Pueden ser 10 las dimensiones clave que inciden en la cantidad y calidad de las nuevas empresas que se crean. </a:t>
            </a:r>
            <a:endParaRPr lang="es-AR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2932" t="10157" r="11170" b="12759"/>
          <a:stretch/>
        </p:blipFill>
        <p:spPr>
          <a:xfrm>
            <a:off x="6569242" y="2032000"/>
            <a:ext cx="5342022" cy="44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743" t="17539" r="15679" b="13474"/>
          <a:stretch/>
        </p:blipFill>
        <p:spPr>
          <a:xfrm>
            <a:off x="5813758" y="2795277"/>
            <a:ext cx="3962400" cy="37359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4896" t="54259" r="16094" b="22778"/>
          <a:stretch/>
        </p:blipFill>
        <p:spPr>
          <a:xfrm>
            <a:off x="5021680" y="554243"/>
            <a:ext cx="6000750" cy="20386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4792" t="10370" r="15104" b="927"/>
          <a:stretch/>
        </p:blipFill>
        <p:spPr>
          <a:xfrm>
            <a:off x="720330" y="1018901"/>
            <a:ext cx="3852199" cy="47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900" y="634999"/>
            <a:ext cx="8869900" cy="59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851" y="3079860"/>
            <a:ext cx="3496443" cy="171451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s-ES" sz="2400" dirty="0"/>
              <a:t>Sistemas</a:t>
            </a:r>
            <a:br>
              <a:rPr lang="es-ES" sz="2400" dirty="0"/>
            </a:br>
            <a:r>
              <a:rPr lang="es-ES" sz="2400" dirty="0"/>
              <a:t>de</a:t>
            </a:r>
            <a:br>
              <a:rPr lang="es-ES" sz="2400" dirty="0"/>
            </a:br>
            <a:r>
              <a:rPr lang="es-ES" sz="2400" dirty="0"/>
              <a:t>Apoyo:</a:t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u="sng" dirty="0"/>
              <a:t>Ejercicio</a:t>
            </a:r>
            <a:r>
              <a:rPr lang="es-ES" sz="2400" dirty="0"/>
              <a:t>, </a:t>
            </a:r>
            <a:br>
              <a:rPr lang="es-ES" sz="2400" dirty="0"/>
            </a:br>
            <a:r>
              <a:rPr lang="es-ES" sz="2400" dirty="0"/>
              <a:t>¿en quiénes</a:t>
            </a:r>
            <a:br>
              <a:rPr lang="es-ES" sz="2400" dirty="0"/>
            </a:br>
            <a:r>
              <a:rPr lang="es-ES" sz="2400" dirty="0"/>
              <a:t> me apoyo?</a:t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¿quiénes me</a:t>
            </a:r>
            <a:br>
              <a:rPr lang="es-ES" sz="2400" dirty="0"/>
            </a:br>
            <a:r>
              <a:rPr lang="es-ES" sz="2400" dirty="0"/>
              <a:t> acompañan?</a:t>
            </a:r>
            <a:br>
              <a:rPr lang="es-ES" sz="2400" dirty="0"/>
            </a:br>
            <a:r>
              <a:rPr lang="es-ES" sz="2400" dirty="0"/>
              <a:t/>
            </a:r>
            <a:br>
              <a:rPr lang="es-ES" sz="2400" dirty="0"/>
            </a:br>
            <a:r>
              <a:rPr lang="es-ES" sz="2400" dirty="0"/>
              <a:t>¿quiénes son las </a:t>
            </a:r>
            <a:br>
              <a:rPr lang="es-ES" sz="2400" dirty="0"/>
            </a:br>
            <a:r>
              <a:rPr lang="es-ES" sz="2400" dirty="0"/>
              <a:t>personas de </a:t>
            </a:r>
            <a:br>
              <a:rPr lang="es-ES" sz="2400" dirty="0"/>
            </a:br>
            <a:r>
              <a:rPr lang="es-ES" sz="2400" dirty="0"/>
              <a:t>mi confianza</a:t>
            </a:r>
            <a:br>
              <a:rPr lang="es-ES" sz="2400" dirty="0"/>
            </a:br>
            <a:r>
              <a:rPr lang="es-ES" sz="2400" dirty="0"/>
              <a:t>(contacto real…)?</a:t>
            </a: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425852" y="259476"/>
            <a:ext cx="2052653" cy="10322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REDES como </a:t>
            </a:r>
            <a:endParaRPr lang="es-ES_tradnl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41412643"/>
              </p:ext>
            </p:extLst>
          </p:nvPr>
        </p:nvGraphicFramePr>
        <p:xfrm>
          <a:off x="3324328" y="259476"/>
          <a:ext cx="8599636" cy="645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25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31272" y="2229853"/>
            <a:ext cx="4752472" cy="3064042"/>
          </a:xfrm>
        </p:spPr>
        <p:txBody>
          <a:bodyPr>
            <a:noAutofit/>
          </a:bodyPr>
          <a:lstStyle/>
          <a:p>
            <a:r>
              <a:rPr lang="es-ES" sz="3200" dirty="0" smtClean="0"/>
              <a:t>Observo el entorno:</a:t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 mis vínculos, </a:t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intercambios de valor </a:t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>creados y por crear:</a:t>
            </a:r>
            <a:endParaRPr lang="en-US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47" y="262155"/>
            <a:ext cx="6489700" cy="62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4A6D2-FF62-E3B4-E7F7-C86418234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08" y="451552"/>
            <a:ext cx="8610600" cy="1293028"/>
          </a:xfrm>
        </p:spPr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Mapeo de actores relevantes: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14E0713F-5F56-ABC3-721B-A7E91962D9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259959"/>
              </p:ext>
            </p:extLst>
          </p:nvPr>
        </p:nvGraphicFramePr>
        <p:xfrm>
          <a:off x="483046" y="2077152"/>
          <a:ext cx="6687775" cy="3890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7775">
                  <a:extLst>
                    <a:ext uri="{9D8B030D-6E8A-4147-A177-3AD203B41FA5}">
                      <a16:colId xmlns:a16="http://schemas.microsoft.com/office/drawing/2014/main" val="465517095"/>
                    </a:ext>
                  </a:extLst>
                </a:gridCol>
              </a:tblGrid>
              <a:tr h="269756">
                <a:tc>
                  <a:txBody>
                    <a:bodyPr/>
                    <a:lstStyle/>
                    <a:p>
                      <a:pPr algn="l" fontAlgn="b"/>
                      <a:r>
                        <a:rPr lang="es-AR" sz="1600" u="none" strike="noStrike" dirty="0" err="1">
                          <a:effectLst/>
                        </a:rPr>
                        <a:t>Publicos</a:t>
                      </a:r>
                      <a:r>
                        <a:rPr lang="es-AR" sz="1600" u="none" strike="noStrike" dirty="0">
                          <a:effectLst/>
                        </a:rPr>
                        <a:t> de </a:t>
                      </a:r>
                      <a:r>
                        <a:rPr lang="es-AR" sz="1600" u="none" strike="noStrike" dirty="0" err="1">
                          <a:effectLst/>
                        </a:rPr>
                        <a:t>Interes</a:t>
                      </a:r>
                      <a:r>
                        <a:rPr lang="es-AR" sz="1600" u="none" strike="noStrike" dirty="0">
                          <a:effectLst/>
                        </a:rPr>
                        <a:t> 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4834325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endParaRPr lang="es-A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825128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1. Clientes: Bodegas, Productores e Inversionistas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730609899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2. Colaboradores Fijos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582069106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3. Colaboradores Temporarios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923827776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4. Accionistas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079753316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5. Proveedores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886560701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6. Certificadoras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2011828107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>
                          <a:effectLst/>
                        </a:rPr>
                        <a:t>7. Gremio: </a:t>
                      </a:r>
                      <a:endParaRPr lang="es-AR" sz="1600" b="0" i="0" u="none" strike="noStrike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41473029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 dirty="0">
                          <a:effectLst/>
                        </a:rPr>
                        <a:t>8. Organismos de </a:t>
                      </a:r>
                      <a:r>
                        <a:rPr lang="es-AR" sz="1600" u="none" strike="noStrike" dirty="0" err="1">
                          <a:effectLst/>
                        </a:rPr>
                        <a:t>regulacion</a:t>
                      </a:r>
                      <a:r>
                        <a:rPr lang="es-AR" sz="1600" u="none" strike="noStrike" dirty="0">
                          <a:effectLst/>
                        </a:rPr>
                        <a:t>: INASE, SENASA</a:t>
                      </a:r>
                      <a:endParaRPr lang="es-AR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064310344"/>
                  </a:ext>
                </a:extLst>
              </a:tr>
              <a:tr h="499125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9. Organismos de educación, investigación y promoción agraria - Vinculaciones</a:t>
                      </a:r>
                      <a:endParaRPr lang="es-ES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986054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AR" sz="1600" u="none" strike="noStrike" dirty="0">
                          <a:effectLst/>
                        </a:rPr>
                        <a:t>10. Comunidad Local</a:t>
                      </a:r>
                      <a:endParaRPr lang="es-AR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462550006"/>
                  </a:ext>
                </a:extLst>
              </a:tr>
              <a:tr h="260429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11. Medios de Comunicación - Lideres de Opinión</a:t>
                      </a:r>
                      <a:endParaRPr lang="es-ES" sz="1600" b="0" i="0" u="none" strike="noStrike" dirty="0">
                        <a:solidFill>
                          <a:srgbClr val="4C4C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509154"/>
                  </a:ext>
                </a:extLst>
              </a:tr>
              <a:tr h="256910">
                <a:tc>
                  <a:txBody>
                    <a:bodyPr/>
                    <a:lstStyle/>
                    <a:p>
                      <a:pPr algn="l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2882741"/>
                  </a:ext>
                </a:extLst>
              </a:tr>
            </a:tbl>
          </a:graphicData>
        </a:graphic>
      </p:graphicFrame>
      <p:pic>
        <p:nvPicPr>
          <p:cNvPr id="9" name="Imagen 8" descr="Los ODS cumplen tres años de vida | Corresponsables.com Argentina">
            <a:extLst>
              <a:ext uri="{FF2B5EF4-FFF2-40B4-BE49-F238E27FC236}">
                <a16:creationId xmlns:a16="http://schemas.microsoft.com/office/drawing/2014/main" id="{4B8F5340-7204-4BA7-9C8B-E779EA8632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00900" y="2057401"/>
            <a:ext cx="4469508" cy="2326402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079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3439683" y="2708737"/>
            <a:ext cx="8424936" cy="1164096"/>
          </a:xfrm>
        </p:spPr>
        <p:txBody>
          <a:bodyPr>
            <a:normAutofit/>
          </a:bodyPr>
          <a:lstStyle/>
          <a:p>
            <a:pPr algn="ctr"/>
            <a:r>
              <a:rPr lang="es-AR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Revalorizar las redes personales: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984038"/>
              </p:ext>
            </p:extLst>
          </p:nvPr>
        </p:nvGraphicFramePr>
        <p:xfrm>
          <a:off x="1571402" y="445838"/>
          <a:ext cx="10134655" cy="6124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931">
                  <a:extLst>
                    <a:ext uri="{9D8B030D-6E8A-4147-A177-3AD203B41FA5}">
                      <a16:colId xmlns:a16="http://schemas.microsoft.com/office/drawing/2014/main" val="2613681466"/>
                    </a:ext>
                  </a:extLst>
                </a:gridCol>
                <a:gridCol w="2026931">
                  <a:extLst>
                    <a:ext uri="{9D8B030D-6E8A-4147-A177-3AD203B41FA5}">
                      <a16:colId xmlns:a16="http://schemas.microsoft.com/office/drawing/2014/main" val="706821378"/>
                    </a:ext>
                  </a:extLst>
                </a:gridCol>
                <a:gridCol w="2026931">
                  <a:extLst>
                    <a:ext uri="{9D8B030D-6E8A-4147-A177-3AD203B41FA5}">
                      <a16:colId xmlns:a16="http://schemas.microsoft.com/office/drawing/2014/main" val="2989321948"/>
                    </a:ext>
                  </a:extLst>
                </a:gridCol>
                <a:gridCol w="2026931">
                  <a:extLst>
                    <a:ext uri="{9D8B030D-6E8A-4147-A177-3AD203B41FA5}">
                      <a16:colId xmlns:a16="http://schemas.microsoft.com/office/drawing/2014/main" val="818980129"/>
                    </a:ext>
                  </a:extLst>
                </a:gridCol>
                <a:gridCol w="2026931">
                  <a:extLst>
                    <a:ext uri="{9D8B030D-6E8A-4147-A177-3AD203B41FA5}">
                      <a16:colId xmlns:a16="http://schemas.microsoft.com/office/drawing/2014/main" val="4109971560"/>
                    </a:ext>
                  </a:extLst>
                </a:gridCol>
              </a:tblGrid>
              <a:tr h="513639">
                <a:tc>
                  <a:txBody>
                    <a:bodyPr/>
                    <a:lstStyle/>
                    <a:p>
                      <a:r>
                        <a:rPr lang="es-AR" sz="2000" dirty="0" smtClean="0"/>
                        <a:t>Ámbito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dirty="0" smtClean="0"/>
                        <a:t>Contacto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dirty="0" smtClean="0"/>
                        <a:t>Detalle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dirty="0" smtClean="0"/>
                        <a:t>Sinergia</a:t>
                      </a:r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sz="2000" dirty="0" smtClean="0"/>
                        <a:t>Calificación</a:t>
                      </a:r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058313"/>
                  </a:ext>
                </a:extLst>
              </a:tr>
              <a:tr h="766044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Capacitación y formación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608755"/>
                  </a:ext>
                </a:extLst>
              </a:tr>
              <a:tr h="766044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Recursos y financiamiento.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775019"/>
                  </a:ext>
                </a:extLst>
              </a:tr>
              <a:tr h="766044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Equipo</a:t>
                      </a:r>
                      <a:r>
                        <a:rPr lang="es-AR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de colaboración.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764034"/>
                  </a:ext>
                </a:extLst>
              </a:tr>
              <a:tr h="766044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Clientes y distribuidores.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717344"/>
                  </a:ext>
                </a:extLst>
              </a:tr>
              <a:tr h="766044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Políticas y normativas.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336005"/>
                  </a:ext>
                </a:extLst>
              </a:tr>
              <a:tr h="513639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Otros</a:t>
                      </a:r>
                      <a:r>
                        <a:rPr lang="es-AR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servicios.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A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410181"/>
                  </a:ext>
                </a:extLst>
              </a:tr>
              <a:tr h="1027279">
                <a:tc gridSpan="5"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Evaluación del</a:t>
                      </a:r>
                      <a:r>
                        <a:rPr lang="es-AR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ecosistema del proyecto:</a:t>
                      </a:r>
                      <a:endParaRPr lang="es-AR" sz="2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438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2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6650" y="3351893"/>
            <a:ext cx="4933950" cy="1279433"/>
          </a:xfrm>
        </p:spPr>
        <p:txBody>
          <a:bodyPr>
            <a:noAutofit/>
          </a:bodyPr>
          <a:lstStyle/>
          <a:p>
            <a:r>
              <a:rPr lang="es-AR" dirty="0" smtClean="0"/>
              <a:t>Clase </a:t>
            </a:r>
            <a:r>
              <a:rPr lang="es-AR" dirty="0" smtClean="0"/>
              <a:t>9° 30/10 </a:t>
            </a:r>
            <a:endParaRPr lang="es-AR" dirty="0" smtClean="0"/>
          </a:p>
          <a:p>
            <a:r>
              <a:rPr lang="es-AR" dirty="0" smtClean="0"/>
              <a:t>Visita </a:t>
            </a:r>
            <a:r>
              <a:rPr lang="es-AR" dirty="0" smtClean="0"/>
              <a:t>al colegio Raíces </a:t>
            </a:r>
            <a:r>
              <a:rPr lang="es-AR" dirty="0" err="1" smtClean="0"/>
              <a:t>Huarpes</a:t>
            </a:r>
            <a:endParaRPr lang="es-AR" dirty="0" smtClean="0"/>
          </a:p>
          <a:p>
            <a:r>
              <a:rPr lang="es-AR" dirty="0" smtClean="0"/>
              <a:t>con </a:t>
            </a:r>
            <a:r>
              <a:rPr lang="es-AR" dirty="0" smtClean="0"/>
              <a:t>desafíos </a:t>
            </a:r>
            <a:r>
              <a:rPr lang="es-AR" dirty="0" smtClean="0"/>
              <a:t>de innovación social.</a:t>
            </a:r>
            <a:endParaRPr lang="es-AR" dirty="0" smtClean="0"/>
          </a:p>
          <a:p>
            <a:r>
              <a:rPr lang="es-AR" dirty="0" smtClean="0"/>
              <a:t>28/10: parcial, expo lib</a:t>
            </a:r>
            <a:r>
              <a:rPr lang="es-AR" dirty="0" smtClean="0"/>
              <a:t>ro</a:t>
            </a:r>
            <a:r>
              <a:rPr lang="es-AR" dirty="0" smtClean="0"/>
              <a:t> y </a:t>
            </a:r>
            <a:r>
              <a:rPr lang="es-AR" dirty="0" err="1" smtClean="0"/>
              <a:t>vto</a:t>
            </a:r>
            <a:r>
              <a:rPr lang="es-AR" dirty="0" smtClean="0"/>
              <a:t> Tp3</a:t>
            </a:r>
            <a:endParaRPr lang="es-A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36" y="1204256"/>
            <a:ext cx="5727032" cy="42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5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769937" y="372533"/>
            <a:ext cx="11091635" cy="1456267"/>
          </a:xfrm>
        </p:spPr>
        <p:txBody>
          <a:bodyPr>
            <a:normAutofit/>
          </a:bodyPr>
          <a:lstStyle/>
          <a:p>
            <a:r>
              <a:rPr lang="es-A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1ra. Capital humano</a:t>
            </a:r>
            <a:br>
              <a:rPr lang="es-A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s-A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emprendedor.</a:t>
            </a:r>
            <a:endParaRPr lang="es-AR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0021" y="2406317"/>
            <a:ext cx="10475377" cy="4121484"/>
          </a:xfrm>
        </p:spPr>
        <p:txBody>
          <a:bodyPr>
            <a:normAutofit/>
          </a:bodyPr>
          <a:lstStyle/>
          <a:p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En los emprendedores, </a:t>
            </a:r>
            <a:r>
              <a:rPr lang="es-AR" sz="28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valores y creencias</a:t>
            </a:r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forman la cultura y las condiciones sociales de las familias donde se nace, se forman y el funcionamiento del sistema educativo. La </a:t>
            </a:r>
            <a:r>
              <a:rPr lang="es-AR" sz="28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trayectoria personal </a:t>
            </a:r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 completa en la adultez, sobre la formación que los medios organizacionales forman. </a:t>
            </a:r>
            <a:r>
              <a:rPr lang="es-AR" sz="2800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Actitudes y aptitudes</a:t>
            </a:r>
            <a:r>
              <a:rPr lang="es-AR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conocimientos y destrezas, también se consideran como capacidades para construir propuestas de valor potentes.</a:t>
            </a:r>
            <a:endParaRPr lang="es-AR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647" y="246541"/>
            <a:ext cx="2825462" cy="15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3175" y="647225"/>
            <a:ext cx="9151520" cy="1456267"/>
          </a:xfrm>
        </p:spPr>
        <p:txBody>
          <a:bodyPr>
            <a:normAutofit/>
          </a:bodyPr>
          <a:lstStyle/>
          <a:p>
            <a:r>
              <a:rPr lang="es-A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2da Cultura: el estatus social de los emprendedores</a:t>
            </a:r>
            <a:endParaRPr lang="es-AR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4031" y="2406760"/>
            <a:ext cx="10706099" cy="3649133"/>
          </a:xfrm>
        </p:spPr>
        <p:txBody>
          <a:bodyPr>
            <a:normAutofit/>
          </a:bodyPr>
          <a:lstStyle/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¿Los medios de comunicación promocionan casos emprendedores?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¿Cuál es la tendencia en la valoración que una comunidad le da al Ser emprendedor entre la población adulta?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¿Cuáles buenos motivos pueden darse para decidir emprender e innovar?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¿Fallar es un estigma o una etapa en el aprendizaje de la innovación?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Si mostramos que emprender, brinda autonomía económica, puede mejorar el estatus social de ellos.</a:t>
            </a:r>
            <a:endParaRPr lang="es-AR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5" y="234837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063" y="357738"/>
            <a:ext cx="11423066" cy="1456267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¿Cuáles intereses institucionales y cultura de confianza, observo?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119" y="2269917"/>
            <a:ext cx="1554078" cy="15540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71" y="4067147"/>
            <a:ext cx="2246227" cy="12620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59756" t="25555" r="6179" b="37901"/>
          <a:stretch/>
        </p:blipFill>
        <p:spPr>
          <a:xfrm>
            <a:off x="3124406" y="2269917"/>
            <a:ext cx="8661194" cy="305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5201" y="0"/>
            <a:ext cx="10320420" cy="1456267"/>
          </a:xfrm>
        </p:spPr>
        <p:txBody>
          <a:bodyPr>
            <a:normAutofit/>
          </a:bodyPr>
          <a:lstStyle/>
          <a:p>
            <a:r>
              <a:rPr lang="es-AR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3ra Condiciones de la demanda:</a:t>
            </a:r>
            <a:endParaRPr lang="es-AR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3137" y="2142066"/>
            <a:ext cx="4838032" cy="3649133"/>
          </a:xfrm>
        </p:spPr>
        <p:txBody>
          <a:bodyPr>
            <a:normAutofit fontScale="92500"/>
          </a:bodyPr>
          <a:lstStyle/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Incrementos en los precios internacionales de los bienes exportados son oportunidades.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Instrumentos y formas para acompañar tendencias y fuerzas.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La expansión de la clase media, genera mayores demandas de bienes.</a:t>
            </a:r>
          </a:p>
          <a:p>
            <a:r>
              <a:rPr lang="es-AR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¿Cómo es la oferta-demanda?</a:t>
            </a:r>
            <a:endParaRPr lang="es-AR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68455" t="12469" r="10407" b="35185"/>
          <a:stretch/>
        </p:blipFill>
        <p:spPr>
          <a:xfrm>
            <a:off x="5271169" y="1274232"/>
            <a:ext cx="6604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2021" y="3298924"/>
            <a:ext cx="6477000" cy="1293028"/>
          </a:xfrm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ranking, geial.com</a:t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gem</a:t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deloitte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pricewaterhouse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etc.</a:t>
            </a:r>
            <a:b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516" y="1693445"/>
            <a:ext cx="4022725" cy="4022725"/>
          </a:xfrm>
          <a:prstGeom prst="rect">
            <a:avLst/>
          </a:prstGeom>
        </p:spPr>
      </p:pic>
      <p:sp>
        <p:nvSpPr>
          <p:cNvPr id="3" name="AutoShape 2" descr="data:image/jpeg;base64,/9j/4AAQSkZJRgABAQAAAQABAAD/4gIoSUNDX1BST0ZJTEUAAQEAAAIYAAAAAAQw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EAsMDgwKEA4NDhIREBMYKBoYFhYYMSMlHSg6Mz08OTM4N0BIXE5ARFdFNzhQbVFXX2JnaGc+TXF5cGR4XGVnY//bAEMBERISGBUYLxoaL2NCOEJjY2NjY2NjY2NjY2NjY2NjY2NjY2NjY2NjY2NjY2NjY2NjY2NjY2NjY2NjY2NjY2NjY//AABEIAoABaAMBIgACEQEDEQH/xAAbAAADAQEBAQEAAAAAAAAAAAACAwQBAAUGB//EADwQAAIBBAEDAgQDBwQCAgIDAQECEQADEiExBCJBE1EyYXGBBUKRFCNSobHB0QZi4fAz8RUkQ3IWNJI1/8QAFwEBAQEBAAAAAAAAAAAAAAAAAAECA//EABsRAQEBAQEBAQEAAAAAAAAAAAABERICMSFB/9oADAMBAAIRAxEAPwD1DgDiVnzMVqNMgeOJFF+ysCcmJHINY49KMVy1xNcHVoUEbBG55rJVAQpk+xoLcuzGHGtTxRKGAyuBQ5HE0AsGkMu43Ht9a04yGdsT5P8Aaiw4XZDHe6w2xPxAp/CR5qAwTBYceBQC4cj5kRBob1304UsCSdCucDltZCDFFwTW1cYmDI2JrFVLPYkLOzSilqx2n1DO9Emm+mXAZGIBHBFEcjF9xrxBrWKswDLQPYDuGdyDEEA7itt6GLsN8R7VQBuflx3+oiucJiucSTEDVZduIktqB+tcrLd6cXMgQTxFBogDyY8Dn7VzpcKHuj+X86RcZ7ctb7xPE7qG9+Idb1hxs2SiA4nf9asiauVzlM8D9KaAzwsDHn50rp/VWwiXGPqkydf9gUztALPdJLT5iitVm0yqI+dbk+U4jMa2f50ChSQyKSsa3S2dhKottv8Ae88ewoKWAD7fuPAAphXsnGPeTSOmvB+FmPzUx7JyySXf2LeKypBZtwsSY8GuF1ccfhnxieao9EkThHkSKVcTG4c27cZknitI0s1s5So8HzTDcVFDOdxEc/ypRUEqGubPFOTp12S0kjn50CFuq9w42iDyZPNarMOVltiAdU0lcfYTAJ3RC2LifHAHkGoEurOv7qJPFCyXMu24SdSAKK6q5yqkbk4Gn2UNzYUr7k0CLbFpOEONfD5o16e6DLIJYQTJ/pV6qqA7pVxsxtiI8Cg86+fT1kIHAPk11jp7JGTOzE7IB7Sabeul5ULmJ1W27QFpgvaIii4cpYwpAxAo2GA1cAnx5oEsKloLcZn+tMFoZB/zAaJFQLBYhd5Anuo2KgSGIJPtWksPyz8zXBieQJ9hQYzkqQ2oEgxzSbN5pAf4zxrVOIAkORH1rC0HtAgcxQYJyLMoECgRc4bKNyPNHe3ESoP5opD2nC5Bjr31+kUGtmGPdMjQ9qyCBLEn5GiS0p7jKmOR5rZWSpUN5G6Bdl46y13QfUAGvmK6m2Mj1FptQHAP611biVpDswZmOtyDXByz7WQBtqJgFSMp8CojdfMWUbYPdqIFQWBohkGiYkVzk/mkJ7iuyxAXRBGqEOGtxBBndQbi2QwmD5mhKZqQ25PIrVDNBkrjyo/z5olLIe4E+zVFYbWSSdR5iheyt1FVmOjIKmgfqXLwe1Y80aXVUCY5oKLS4iSSfYmjJV+0jxFYGnjVEGjR/WqgHRcYx+QJNS3WW1rU+1U3rgX5/ICvP6pwUKsQHJigPPPgSfnxS7qKg1BJ1C6/Sg6W2ydty7IAhY18zTJS6LjIPo0+aoBnwbEqWAHgbJpcLkWt2ijto1QtsFVRnBHJJJ1QEB3dUBQSYc8UDIc4zBHkeRXeirrgxJA0QRqh6VDayQ4ljyZP9aapW2h9ODA4PmoMt2ksIYQCOQDUr3rj3VCLbKTAE7iiKXbncWKyNKff7Vtvpi+DPjCDRiim2rbBhC5b5GhVdsMj7gADifNTWwyKy5hY4p0ZL3R9RUB3b8Dt7hxPzqLJhfb90oRviMya7qOnVmyLFvPY0UrpLrLmhUgqYgn+9UVIpxKmCT7GKNR6QKJ3GPhJoLYkESFJpVyzl8KksTuRx9KIrCjGFIB5HBpYWNhZefeKWi3BMKCI4bVEWhfDa80GNJuAd0k7qlSRtgRHzqcXcF+Ekj9PtRG+UJXFuOP+feg29cc3AUhkIiktdZGLOra5IoVycBW3ByALbX70YlHyYygHcN1RPbtu3U5M+SeAK9Hp2tmSwbXuKFArJkgEHZkxFCbncYHA4oaqchoiD8poRIPw645qRmhcvP1obTXASzMWQ7hjxUFZfuxHA5Fd3HuA/WlBs9qDs+a0Zep2ghRzuhrFuFSxurjvW5pjXAgEkLPzoWGobjxuo7zYH1MZ3B34+lMNUG4XjFslHJIpT3neWxbHiB5+lZaa698LaZYI2rCDQdRcvWbqqoDrMQpq4aIZO2XekDg13fiYXLXvQkq855Lk0lRutdrgg29DgAe3zqYaPo3uetaUxPqLMfUV1M6UKnUWl9UHvEH78V1aiUV2TC+pgTsarDa7Ri2T8yTs1mTEklQT8hsCtdGhRl6YGjAk1lXJ6qIVLBnmcjwK656jW5R0B8MeKzIJbxLGBuWOzQ2ntP8AvEYkjQnigYltLZy7sjzuud2AKvLA+TXJeW6SoERyfFAcp7LgYREVFLVe3gEmjRGLaOvnQIzTi4CnwDVSYoB86AkzSZgzTCdCaFT7iPauce4keBQY2RaFgE+TUtyyr3ELAFx/Knu4RMihPsEE0m7shlJUnepn70Assgl8cgNwP6Uq3b/eKwZkAExx+tPD3AgBBafJH9qBTm+DbB/iAiqhdu4gJCLJUmRMzTAp3l2ljOM/3olA36MSp7gBT0RmTuiWponFtbRLYiGGxlqjNxXVQCAG2JFBdZUIQJsCIg0JXEZMynLQB96AlyNyVH84/nTTayacoI/L4NKXJUyKiRyDxWkM6kqpQgamiifK2uQtrcI5AMUsPewGxbk8Rukfs97LK51LKJnXmqDbZ7JZCMxwDQD6dxpZWKH8zROqx1wuALjcDHmZNC+k784mBB/tRgYNOBQHgsZFVGrld+NYk7Ef4rrjlm7FaVEmNCg6gZ3VbM29SFVufnWC56IwyKvyWIkUQ4MC4IB9hRHLEgrrkapNm96mhDHyUFMZiFCuRBEDVFA2TqWEAIdmhueokYmA2wCI1RAMUwWQT7cUxpxCl8xOh5ojUtA9zwY8zWNcupZaCAfAInVKfC0AuOvP1+VZdYJEuSkSutzQDnBJugtsT26+Qpy3GUYEw4OxOvpQW29WWLfDuCa21dLXu63seZgfr5NBhMzogqeI5rUuK4LAbQbWuDq64G0B3e8mhAjqDllkdd1AaEj96R3N4mtuCZZWIf5GgS23cdmRyay4dBQxQD84Oh9aDS15/hXKKH1ShxvLrcFRJmmes1hPTyBBG5oQzOWZWGMcAjdFKSGvZMxHbJn+9clxfDBgpnHn+dbiGnstkjUnYNCLbIFV1GOUhU/7xVQ9LkoWK+mI0fJoVUZdzGB5Ak1oBEqFPM+9AxQrg0kAyGU/1qBnTHLqLKmRjcHj511H07FL1m3kSclMn611WK67ctMwQsQY3B4+9YzAdqHIxtflRIilG7CFO4iiC27c+mkMedVnTAoCyZOBE7DDdTPctDPJsQPyncVUS91T2wQJANBcti7Ia3sDe6BNu5ANy2w3+aYpikX7euFUEw3mlmAwW24cD8seaO2PUlnVEIGyGoorOLktlH/7GYqm0FOy0k8HmpcWWc4gngLzVduMfhCgcbqBpiPePNKa5G9GfnXXrgtISSABvdBY9JlDMu2MqCKDPUYuV1E7M8UhrhFw4tJpzBEcW00SZ0KUQve3p8nyPNBqgyMlMrsNlqn+nCwCzH8x/wAUNyfTnGI8CjtWmKZZEz4mqhYEkqkgRMzqaI3WR7ar5+ImqCihdg/akXAid0GQIBIoaFiSZ/iGiBFc2SgjAPI4kUhL7OwVFGPmZqi2xB50B7f3ooUDg5OcgNiRWMVAdnbEn2P9KLNjf7G1jxHNKvBnuApan/cVqDLtybGXqFREKSIobFm4yN3SfzMW8fSmNau27AxUvA14ipbFp0JuOGNwtP2/zVQb/wDnZWukY8EiTTU9RbeOzrRiTQ9T06ofVcQwGzl4oLeZi76mRJ7D7D5iqjbrA6FkhgJykfpFZbfJcnUCfyvzW3RdLBmtZj+IDiit2224EEjgn/NF/AoZ7maRzio3+tN9QhMu8ACSTQC2uYYmPePNZcN70ygeR8lHFMTWq6t3IEBOgQfNLdntviiqbi7JPIqUftRUXHUemGggCD8vpT0RvjZV9U+Z2aA2ZXBa6pImR9awMrW+05AaxJ1P+KNlF4FVYKf4SNcViqyrjcdWYeFXigwv2gYqWUSaxtoC6lfoePrTGuIi9veY4PvQObl2FZpBgsCI+1AfTWxmSi88lv50V83LUNLYngQKH0BrCQJ480lrV0uc7rj6x/KgLO2/cLgAMA2zxNGgVWZWmW3xIriGKksqD5+P+aRbTvKsxYH4XIj7UU25dDtiVkjklY/91hstbYss7GxHiiFm0pRpn+E/mp7XGBIRYBG3nf6URG5tomMMQfAG6alxfTxuD0ww7R+YVzG6xfGSqjWtmuDXGtlWIkHbPVGrcuhhghKcc0T2haeWUmNwRRrcYyvarj35oXLnuLFjOMcRUD7c/tNlk2CyzP1/rXVP0mVjq0DkuC4AYn511ageVJA8QZG+aaDC4qsnyZj9K65kR2mDGvalsrGGeQV3qubQES165Z2/eDez+lY/TzfZ3zfX/jJ0afFt1J0J80L21EZXCD/I0Ez2Ea96iqVcdoAYb+Rordu0r44i2bgxAJn5/atNtVIYKDl4nmtFoNLaUgcDmqjMsLOI2SIgmn2iqpBGgNdtKIYsBjEwBCyZo7guWMmVZIHA4oNYXLqdyYkcj+lBlzmsECia8xVWdsBMRWrYxJuZHXHsKiscsVBQkPyJG6JmYoYWTHvTLYBAYyx9yaU4V+zIgk8gUAqHZiyppYJgzNWKCV/hkajxSrVuIO9GeYp7Mqju+1Vkm6+EKSW8TUvUG6QjKwUzvPyKb1F5cu9SE4LTEUv0rQgqx2IBJn+dFBYti0r98zssB5pqhQw7pJG5NcyqnwSSBAJHNLt3rWQtuZcnhpqKG+ty6vpK7LvkDkfWsVrttcj6lyNTPH1FMItrZKuzAEzCzSCtrFba3WUTIE8/Wqhy3Gvg5QAddh5NLt3bSfAp1pg26EgcK5wDcBYrktrYYEXDLmWEfEaAmLEHEAAfErGR8hRNYF2GKgTy06NLLsCURwQdyV4qhHHiIAiK1JrNuNtWRML9z701rWCjLg0Nm4quCPvTOq6nNewTGq3jnqe8qpuaQW17z7UdxlZO7gUl2Ve0EHWxVAsxyXLwdRQOGa4OyUK7I7q3NTz9Irrd5gCqtBPG6zY1KK690Qtm3gGOjNapvBO8KLn5iPI+tF6d4kHG2S3gGhuWmHUBi5A4AAECsOjTaf4ipJG9H+9NbFrVtWY5xG9Vjm9+a7iFPcAORQvcuXLYK/vRMkt/igEW7tt5tsWI+Ek6+s05WF8tlbGQEkn4fv8AOse3kgDMV7hjiYijIYI4uKhtwRzv9feiJw7N2FgCNlZJ18qwLetQzuCoGl9vrRWnWxbDIvOtNLH5Vj3+mspi3J5mgBbly5DgjCSoMEaqpr1v4bdtiCux7mkmXsqUtgBYIE8fWjZeyS/J4j+9B1rMsZUooG9+P81qoh/Ofv4ogzohUEQBtpmfpST1Kg4YAuPYc/4oNe3g+IugqYnVPCpHxAjxqN0t0LxgoxiTvz8qK1CpMSWMQRqgOyn/ANmzi09w/rXUfTlh1CcxkI9ua6tQAGwxycnLxFNFtXQs0nehxS2vp+ZZKtA3yacRmvdIAPFYxov1LhGKLInukaoTk0wQRHgUy4+uyBr3j7UoZQe2AdQKg4aH5QYMCut3JjNRMczRPZg5MoHmfNGnf8K4/IRWkLbZ+JhvetfrRYKjeWkeGpjJJ236+KxUVEgH7CoE+m7sIxA95oxawLl2aWOt/wBKNEn4pAPM0l/3tzH24INAb3WHaZB8Cm2mZ1+EDeiDSEtAxLcHezVKqoUY7I3AoDYsI4B8ikXmnSaEbNEAxJz3rQHiuIVe3GSR96Dz4vXb0Iwe0vg0aqQf/IrmYVYj7fOn30twYG/ddULpbuYuWYMPI5qLBZsCe7uPCkboDaW40nRGyCa1blpL+y5IHJ4ijPeTJENsLFBh9PX7vMDQJrMEuiLTQToFTXMpHbiIA4EClMhubMhBwsxVgC50/eAxuMy7mJrfQcsXtMiHzMkn7UVwY2u+SE3iv/eKJ7jY9y5ZcE8UQi/eYIFaAFHAEUgXwdTWdTcyZh5NSO0MIMRW45+norcGMZGOQBS7nUn6RUZvFVIB3SjdLeN8mtsrXvGYyMDxWLcUsWkyahNzI875oxcUCeaoqLE7ZYI2IoGuAbPPNI9Zo2wHtQM4NSj2OkZboLPcAMQASRRDaGQLZPwhtzUf4ZiXKuoYROzxT7121acD0sUnKCTkR7xXOusMzuQisNNonLQ/SsuBbfUJ6bEflAy19aVd69HMdPZOE4l/P6U+3N0+pbt/vI5I/wA1FJb9qW4V9QXBJ03iqEsuFzvyx53x+lcAzI7OVRh2sWPj6+9AvVXxr1c7UaaaDbVpkhF4cSMBiKG78R/c23xHdK7qh3zwZ1In4YasVVusMdAHuMa/5oJ82+J7ZthdY8UxrhuoUhEgTHxD71U3SWyYbg7mdUhLCoT+dFMgxBH+aBdlbYtMUHOjgOP8UZRscgoCERMd1FDOZSEBMYzQlpvYsoAU+Aag0vKBQkAaBFUKjeniyTPBNKNpUnQJnQA4pyO2ElgQKIOwsXkZz3FgNn511Z0xHrpJyJYTNdWolILaAbF8fI/xTEDEAtJWOD/WkhEvkshEE04hgkJLQOMufestOwVmARjrxRC1Ed3dzBNILQC0YRzvn711vqAQ2SyP50BXFCscnPyBOqfbYhR8/YVE4ZyLiaWNRyaZbuB5uKWAC92Rqilnkfwb3I5rhgBDak6qW1cLocP3gPv708EoAWJBPgig10LElchIjdZbs+kuLks38R9qMXiONk6iKwkupyfa+1QCzYJ2rJn2rLahbhBSD8RIPNEjLlGRkUaIucuvjyP70DBESsRxNLuXktQXaCTAMU0lYAj7Utm9/tIqBV3ExgQGPEiaJFhQrEMY3rdYQSpMSfYeaC273SZtNaVdGfNFd6VpXydIjgzRJcYuRoDxAmfqaJSzgQoIjYI4o1W5JzCBRxHNVCryL/DmY9qXk0FdAQNRut6p3XJUktH/AGKVbYm2GuBcuRPj70Uu/eZHOCsDAkiYrnuNdHprceRtnZY/StJZWLmEtnSnzXL2KRacQwmCn96qPL6hzmzDwamutwad1jQ5AjncVE7NydVqViwwXRyd0JuH7nmlZcRv51hJitamCygjcx70zIe3mkz/ACNaN/UVdMMPk+1crTzxNZo6XWt1y/Kppj0OhKyctwJ5iqv33UOnqXA9oL2nGN0joLSvZLOshjiKut2VbsR8jjq2Bx96xW4UjRd9IWu+7MGMZH1qr03tMFQjFVgmZpNtfTzW7cBYCCQNL9veldGWD3PWa5d1KkDgUFGDP2smVtySSV39RU7kogS1pkPxASfuKryKuG79CBB8/SgWzaN8u+i2pHP3FAovddfU9E93CkxFPsXmUYuptkewkf8ANGi2rDDtJjQg/wBa11E5IpkmSoFQALyp/wCVSg/rQqfV7rTkoDtQPNUGDJOx4ijFu3op2e8DmixO6EAI7XIO8o/lQBFtjG05EfEoNVtZ12tPkmaVctMXVi5j3x5+9B1i0tyWQGAIn3NFbbQURA0TQi0yOWVoDa51QLb3uU95MioK7DgX1BQTmBP3rqzp7cX7bQJkfPzXVqIitXVu3GRWAx5MRTAFkhllAYkHdJUMi+owCk8g1iWnsszhtseMvFRTgbgBX0hgvwE8kUo3GRkDtDOJ1uK5LKhixvOSeQeBTLXTqQSVGh2sTJ/WorLJuknNmiP4YNctk21PrKWyMgT+lOs2lRizXSdzBNMuWswRkVn57po22uCDBQPMU11Vxk6gRvdKWyllcixJjk0tL5cmdjxPNDBvZS8AytCt7US27NpQiQAKQbiP2q0fQVK99rakAF+7QEzRFl1FeSzYEfDvn7Uy2VjHIsY5NRqhuqLlxrgx5WZ/nVIyRQuQxAkaqBmZBJABgcTQ2gz3C0aA1B8UALlAWUd7cjQpyy7AjgbyVqqjbuGI1OpoJW2QgJMCN8miKMxyW5qa4II537nmiFW80vy90NI4iPNazu4PdjjskVn7PEfEIO2J5ruoN7PsUOhEMBo/UUUi7dMqAwmdwtLX1tYgGdgv/iqSiwFylguxQlcEOhmvsOagiIvm4pX00d5yWJBFNBvBh6zpAEIqmf1p1u3Kzio1IAEUq+4t2cXYI7GARzV0eZ+IJJFyQchvERFec2+a964lq5Zcu5eBAUDg+9eJ1NtrT4vzEirKzYSRFYfaK2YndAT7n71plsma0GIoCy+5JrsooDyHg80xFkgDZOgKQNHVPtXTadWVZYHU0Ht2EXpbOLAsWHcQeKyyqFP/AK/gzjuT/wA0m11Ntn+Fkd9luf6021aD3+24+VzlkMZfastm2GW9+ZkG/ESfaa3qLratgXCdYuAcfvTbaNaTB/iHJkRH+aE+qncqZbgrxNAzNXBzjFhAIP8AauslVPcpJ8A0sXbz5q9rAjiDIH/Naby5nO29xhw3tRD7mu07A2upAplpG/Po+DxSUuNjLwpjQ5pq3GII2IGpHNFcFiVDA+YNEowHeUnxA4qYteXBQgJPxGeDTmVsGziYnVBrzdhcuw/EDSLrpaYLk3aZiTqmIcyFLDEjiKxAqqcT3L/370AL1Ft8cHk/If2qoMAn7wjWzIrzxe6i5d9PGIEsV1NUBS7greWI4IqCnp3ZriG3BQsJj611ZadEvWkRoGQ4+tdWolRvcCY5MQvmRRWgLsOjHY4oHusVGS5sTAx0BTltt6AMBJEkTustBv22CjBYJaMRuafbEduKgAeDusS0QMYMfWjCqo4/lUBKPymAaXfyTYE+xiaaqbygfKhc+lvKQTMGgUy+pC3G8cTFKvlWU+kxkeQtPLqbGTriPb3+hoLGYtkYkfQzVAh1eyEdSBHnUmuLtKqiKAPIrmZjc7UHtlIk/apyznqlRvWAXywhf+TRFNpXuHvuhN/CI/nRsWBKo2UaM8V5nS//ANp8PUPdsldR/ivTYKxlLoYHiPFUAyAkdsqPZt1zZASA4B0FHMUYf0lLXNfMea21eJJZWMH3qBVvp2lnuXnIYREzFdaV7CN2s5OycpJqhLsg8gncEiuzVwSo48gUEzdXHUojllgT8jTg5KSraJniaIgEC5iI+laEYgMsJ7yKKG6GLiDizD21Wpbf0+5vMzW9rqe7MAxvxXBWYNk0eRFQYFYfCxOvak3VuawwO4JJ/X703FnlcgggQRM1ly5bsJBJUA88zQTdZibB9lH6187+J3WNxYXGBBBr3OudUXsUuSZ5nX0ryevsKSlzIDI8HwK1Ery/Uk+1aSTTRYV2JkxGqQbLA1ths0QjmhS053uKIWWG9keaYNVgZHHsaq6fIiS49oIpS2YG54mBTVWPiykDQFFh6OO5HyJHBIqlOpdFDYBe3ZU7/SpxZktnKZfC2WwPmK0I0gZSQsAqdmpivQQq0Zxc7e0GrlKDphlICiMQZqLp7Kei+CkyMiCfPsPamJeRJt9TMQJC/lrKiZmAAQ28V1s7Htuq7aZTli0xG9fYVMUV5ZGLpPOM0+yA6leQp1OjQG/TK95dgGZk1zLhcK5aGwTWNcjzO41QK6nY37g7oGB5g/FPNdbuB2x+EDQFCBnkqLKjfMT9qAOinuukFR7c/agbdRXBXggyIFKe2rKPVUEc8kU1GRtlSNeRQJBZslwMduWxQELSIoVQPek3XQ3D8IMAEA6ogXOPqKCRzApjJaOioLHQMUGdKit1Cs7DLMHQ+ddTOmRbV22sHTAa+tdViIlW6zHPs/hHv9qstiAZYkqNlq6304RS1xs29/lWvcxUyh3wErDQyGLjiPYVpPcTowP0rFbJRqCPFBcDxpZn5TQGWD/DyOKQ1pEb1MS7/wApp6qVAUzPuKFwuXBJjxQTgZ9SWe0Z4BJ1+lY/W2bdwrmM1AlQND5UYFxzjob5Ht/msbp5uZ478E8VUrLjrp/hEQCP80XTqz2Stx8tlmJP6Uss1i5/4fEM3JJ8RR3bb3IC3AJ5A3QEF1imBERFKW0tiQibYySNfpVILjFMZA1OPH1o1RR+Ya5NAkL2GVEexpDrDFlkMDI1xVgQncyTya0WnGUlSp4gRUVMELmTBePtTUyKlYCngwacwCJIWIpTXUQZRAO+atAEGwpwfk6BGq2w63kwzBYDYE0R/eAMhPvzSjaUXH7cHInL/vNQNVCF+I4jgAUN/qFUNHZ7aoDkVxt3e6ZJI1FD6ilwqKzDySYH1ohtrVte7Ix3Ui61sM79jkaE73Ri2vpsiklQZZ5/kKBSydqKTvtAGjVUlmd0RfS1vunGpuq9LqQFtW9kgDk1Xcs3e9nyltsG4NSj1Fi36YkT3KYEVUQdR072mAdfT+1JKMh7xIX516tzp7jL6twsd9oLTXnjp7gusroFA7iRWozYVbRjcxVS48RqmtYKkDGCfn4pqoyD1WfY4HitzXAMuwDORHJoYSbWiPYTEmjTp2buM4xOq0k4hvJO9eKK12EHUeSCaaYEJHa5nyKd05UMGfLAjWv800KoA/3Dk0LWIBLwV8e4qKdaQ/tOVtQNw2ZmfpFU3EUOG0xA4I1+tS2iEuLqZMzNUsw+xMBWUipVg0UXmDL2hdMMpn5VRIQFcSQeN7pVgKJn0wT/AA6H60ZOcgt2HRIoFlVPavay+eaw472SRrtH9qbcWLZt21PcNsDsfepUVdFc+w7Y+aiucXHb4jIbYHFarXBdxeFX6yftRF1XvRiTj8IHP0pbMrtb4V23jHd9zVRQzJvN8Z/Ue1YCJCrsk7PFKd2RT6a5v/vFMUlFDPaIz8UB2vUbMIzKnkkVr3VVWgEGfAoFu4L6aKQCffx9a1g6SWgg6IPtRDOnhuotMGE5iRPzrq63ZsJctlGWM1iPea6tQGUcwugByTWhQZOjHtT5X+IaoUVFntCyZ0ea5rpdtWaCwP0NGqkGBIBP1rHuz2oCB5M0QlVxBkj3ornMKdknzqksWKEj/EU0t/M0lzjph2EbM0CEZhLNzP8AF4/zTVZmAx4nXzoB6i3MlWQPhim4uw7mClt7qhQLepk0do1/zTAG8GNzs0K2V0uRf3kVVb6dmOxqtTzrF9YWFEg5HiImuUYeCT7mrx00DiKB+nit8xi+qmD69q4vPwtRtajmp7iQavEJ6ophjomR9qUOmLufVErEAZTJ/tXK7IZ5HsaoR1cSOa5XzjpPWut21RME0o1QvCwrmRHBpgUt8R88TQOW2JG/NZaIuWA64sSqjQpeC2sUZfVAE9y6inqxIM6jmRWi7bLBZBoJjcTSmQWbtUL/AGrjltWukXfywvApjqwYMi4/MGlH122bSBo0ZhqoXZPpy1+891YgQO6fagci8ty0tq4I2CTujR0tkpiTuWbXPtRX1UsAQcV2Cjc0MIXp0tllYl8u5t/9ihvhUtlWYr/FuVI+tVAFDChWyEFvapGQ6QgvstKCqibqMS5wxcCNR2isu2z+YGBxFV9OCrei68eQsfPdOdVsIcArzEr7VdTHkAkXsbUuWWDJiKaAonIkb87qwWmZj/8AXILLpgePtWN0mCnt2fI/xTVwVtFwxdhv5VqqsxmcV+U0fT2ljtZj75gg082V13AGeDzUMTdPLOWJyM/w1R+zqt43mVmMe0wPpTgMFEKAZ96Fl7Y75O4B3U1ZEqWbfw7UN8Ke32p7A2z/AB/alqXd2a2qoR/GY/lTmt4L6jMVnbDmg1EfDvIE+wpFy2vqYteZPGKiQfmfnTDcOIZcnjRMRWXUkeqkZRoZVYhbNaWQWk8DUyKoWyHWQvcDrU0gC67BP3aeNGQac0JbwIh/cNFDA3VYOFV8D51qiCNIX1CZGt1gS7j3EOT8IrVS9mPhBBkioovSYHS/Ikf95pN8MilWmB5A4Fego18/rU9y05Y4SZ/LMCqia0wPV2sWI/eLufnXUfTWmHUJ2rIuDRGxv3rq1GasuIrxi0E7kCpv3nrQlm4ts8tl/Y1QoZIiIHuPFbcyjHKWO11xXNsKIg72UgjjIzWmPECTxNCqsoXOJHtusJaSygEcHVBr+oFOCmTxFYbbr+XIAcUQZVKqjYz4G6xr0z3AY0VrWgRETuSKFgFGJbIk81qEKDLZfOpvUl51W/M1j1cXWE3Jr0LOAFeXbvAY+9VJemBqu2OGvRZ1Aqe488aNIe8SO00h7xbXFMNHcPnj5Ul2nniha4SeeKzKJoEXNSdxSUvMrZU278Op3Ubgp5pR6SXWdgcZTH4vY1q3O5i7YeAT5NQ9P1BSR7jiYpoBc5rPbOiO3/muHqY7+bo7jAnFLbu/Ezr+dLuWwb65K7PEDUL/ACrbvUrYYM6hyRIKzFMe6pti96f1NRostEAriVIJOWX8qX1V8mGsOuR0SRyPpTmvKhybGDqZ/nSALL3DcdUAPB81YYC2rG3nmCpbRX3pxxTtdipHINIuNlPp5QI7Br7/AErRda4oQ22xIgEqNGpRhe0EyZjA/Mi+PpR3AzN6Ngv6ZEuwEn6V1zprjXP4BEB8o3/enWrL2iAt0krsjyaDAmNws90hCIAOo+taLCrcMYiOGnZpjM7tpch/uE0KSFyRbZPupmpphTtde5gJUqPiMRT5vFf/AMYI5kQDS0tkuD6QWN9xBmqEGEjkk8zRWrJGWJGtf80u4V8wX952KN3dYDKD4OjSyLTSXQTOyRVQWUW8pDMPcRFLzYRcnEzHvRsbdzR+EaIBpTeqAVFvNBsKTEiria1btq4+KW3Mc3Jj7R7UqQJ7nIc6Y/D+lDe2ga9NssNE/LwPnWrl+W5bLxIuCO35b1TA4Mplbe7o5BGo+9YUVBi1tlJ4IpVvG7aa63UGf9vJ+dcgcxhdyBEwT/Q0Gi0PiZzowwaQZonMEKq3HM+QNUD2zmCLneFkiCYqf0uobwBHcYmKKutteKz2KA0Bt/puqkuKzHCGIMErXli3cuNk6riYgZT/ANNPXCzbRVXAMdGP6xRF7MJkqTPzphAMTo+KlDHtbQJHAPIrnc/xSSdCKIpt4+quR3kP611I6d3HUJnqWAg/WurUSjNxgrSsNHAMmleo5vMCMQBIbxR27i3L0bDx3KfArWtl9loQTI8VzbD6nqQcc52D4pd28qdtuBdYzuT/ACp7hT047gBHjipxZT41MFt6oAa5c7sFynxO/tSj1N1UH7rePgcn2p5bvASWOXceK1UJJ7xsz2/2opK3WKEvdljtlAiPrSGePvT+pHpWcisfbmoSTJyjR1XXw5e1tq7MVUt0eZFeZbuQPHtT0fju4966xxq4XZHP2pD3QT7AUp7zGToSPepb3UA+eK0LGvKphmA+U0RvqNZDia81L0OzfFnzv/uqZicFA3A3WVVvdExPHIqW7cVwSD8qEuQwlhMDZpbgsDP8U1Fxis33Br0LQZ0BRsApktMkn2FeaCP1Neh0r/uMRAfLRImK5enTwKzkUZr10uTtVKgGKy5ZtOQcoBHjU/Wmr05fvyY3CJyAj9a1lwBdnW2Yj3B+1YdUi2bFp/URjgOVAJFaMbijG1gCMmZuTv8AlT/VYKPY8lKxA1wl3u/URqiFX7DZZBi4bwW8UYul7iqAFESdVrlrVwYXJnnLgj6eKO3buMoa6wSD+QnjwJparlZVOCTqSS+623YvYhnNu6feIppQ6ZlIjY80SlwAOY8IeKmpjnSVVHtk7iAdfrRC3btHtVVn3rjbYnHgHdaqBSFdsm8GKK4NbQdsCToilveOJMzuCBWui4zjmfYnVTyfTHqLgpJ0N6oDd3tsmJUg6Ik/eu6m/atyrqHBEBvAP+KSznPOyJRu0AaNaQbtjLMW3Ogp/vVROrskt6pbeOU6P0qi4oeGfvgaUNH9aSbdxGW3dtW2BB3xulstt27skcglYPmqKHVRctYp6yRzlCruhv2Q8duspKMIX+VcPWWVx/ekSD+UistXGuNsHf8AFqiHXLdpyPA/N6Z1QE4rFu2QB5Pj/NVouFnFiFY70NUJBKo2Igc6qCVGMZM2I+H3B+vzpluCjlA7ueN6rb6kdh+CZKpyfr8qJEeQ2MA8QaquuY3bK5KVSdkc1yKisFd034j/ALuiFtXXunj23S1Rrd4nRgdoYaH0qAmtQ5ZIY8CTFGL6o2kheDLTXJh1Nzub4DIAiuuWbZbJjLKZAFA2yym4jCcsxo/XmupVhG/akbPhhIiDzXVqM0d3WLMx58aBNOVpUZLuNiak6o3XuJg3b5UimgsqQxAnzNYaFcOZxRgka3SS68KxZiYxUf1oWtuzZLe0DyAP1rbF0kuoY3QDzQMdWftcQhESCBW27VuzahFZo0CeawqzwqsNDunkf80po6ZXvG6SJjf+KGt61SbKt5ndec6g90bAivQvlrqkqJEaIqAvKkVvzWPUJBINMW7HzpbkngcUGxuusrnYquPKx5Arz7rmnF/fkUi4pO8eatqSAFwgzVtnqSVHk15zAzRgldA7qauK77ZEe9GkFcmMkDVIWPv70xdeZB8mpasjD8Wq9P8AD8cCXAInzXlExXpdEMLOTaB2TNc/VdPMWXHz7UIyHiTQ21UgtcHaTBB80AYZBlaAfzz/ACrL3UfvkS2wzbgY/wB65xumEKmz2pwoA49qEyJXKXHy5/SmsXUKHUEASVB5+dcUVe4NBPBPJqhS3VbtyUuBxx/Kii4Rk2WjwOKIKSmTsC3kxAoWuMc1sMl3Xwid0QayYLsNH+GnAgLKfoaSt84g4YNMANTEcFiukJ4k/wDYoo5kDyIoDCQ2MkCfesLEOylj8tarA1oA/vQx9poEXLsNmzEMNiPf50shv/ysBJkmIj7+1PYE9QOSo5JOvtSbitce6vwbhSN/rVAhLRVv2VvVfIKd6+orR0jF+9llTpsYj7DmstWEGIDFEB+Ea37z70Vzpnc9t+4H5ljqmpglZmf0cw08tw0UuwcMuwFgYUhgdfemW7aKDntl5IH8xWG0rvjbYqmUHFdn70VrdQwJtFgyESVK8feiW+9zE2VUKIkRumLbwQhsmJMAa4oSgT4dtzx/emof6Rcd/gyN1O91kcqElV1LKaNwzR++KEbMVq3vUOl17mgWvfDMCFb4aB2f4WUwv+6D9aoxbPJQD7A0V3vtRAA94k/rQ0HqP6cooz9yaUrTkrwJ+ZP3Fahbxo8cUQZYJKrJEA+ftRBqoS2AiqJHtFZcRpTQIPxEVlwquxlr3NLTrDsYuBEAxJP6VQ+10xHUJtoDAgZfP+ddSen6tnv2yLp24BVl2djiuqxBCG+JhI1xqk379qcMlJ4+1KW07rAucefb5VPdfvKPijSBkBuKjStrhN9Z6ZxqSSZA+1N6Z+5yk4gQJ96mDM4CK5ZAdAck1T6MRjlB+dQLlgcWaGOziP8Au63NscdOZ/OK5bL6KtB9yKy6XtukKmPJLNFCHo5YhXjKNxxUHVWfSvGBptin9Ncd2YuttbaaUKZ/nTXa11Vo28hI4PsakuFjyi0nVZAFZfVrVwqwihFz+VblYsayk7GqW5J18qMsCKFoMVdTABQfFcqAMWxkDzXSBx9ya4MN+AfFNMMVdZYwYrGJ50KBrnJB5pLXPnRTWuRJAmBMU/pOtVnCXYCsN7/tUQBJOS/STRIq+4AB1ripVj3kZivDMPygaAFcqtZuPeZi86+f2qHpb1wD08oPIqpOobMtcTAaUN4n51jGz7dySWe4UDcKfFbauB7hZmL7jIjUVPcc2+9mJAMZBZn6UCXQ6s6Jm6HasPi9qYPQN1GGScLrtA3/AMVzOqrKAExoBZFSW+qUnJrQTt7gwiPlNMtNbTqOy74kquxNUFbxHxwH41MfzrOpdUxvOGOJgCm5i41zFZIGpEfzoPUZkIhXjcuJFQYH9YaYsoM8+KF/2cWy2JkeSNj50CXRbn1lwU+AIEfWlu1psFt3DbltSpM/f3qoxsrp/wDLctKTzOvlzXeles3BncV55EHn70+yrBmygH3Y8/SjSx09tssme7HmSaDA6Yn0HQtMn2NcGFpwvJ8qNxXIFtObdlfSYmdbk+aNbTfnbMsNsYkfahrHuBLgxQ/MRWo5Jm0wJ3scCstgWiLdlS4nvYnY+lcgwdluNEnR1/agMJcc97AarRb9K22LSTwXNaMbcy/afhU/1rLlwrk7TgoEwIFBJcK+m5LAXeArHU+1bZusLICLcQ5Q7ckfryK43mRf/GEAErxEU2y2aZOpzfco3j5CiNS6xDNbV3AOgdGuN64pBNvAcmT/AC+tczei2TSYEiSR+tNsXluIVuMHaZ2KKYrJBZiCSPG6WSoYMfI0KUbllHCllGoCr/cV1wXYCpAeJE6ohp9K6veykNrGaFLdm0mCn4vYVOi3NtdWXHtyaa15hbKtkjnSQB+hoGW7anqU8kOCCfrXUjo7+fU2g3qZZgHI8b8R4rq1Ec9xi5XGEG5OgP8ANJxlgEa3dLHcjdG7QmIuzOmyH9PnSz+xpeUKCXnieTWWlNhW9QqbWGJIgVYAx3AHyNTWrbE6aVG9a/6asCqu/MUqFhZ8waXesLetm26yD4piutwnxvzRnEa5qK83qLdzprePTW4/i1M0uyypbxZgCsZfX2ir7oWMWME+KmbEZ4IgyOzz+tFjzvxMsWyB2RAHtXnL1ChiraM7r0OttsoPdyZJY/2ry7tnMkjwa1GaeXXw1Abk+eKjZLifA0jxQ+pcHIrTK0XDFC17xUmbnxWhXY74oHNdAFALgughmI9q0JlBjVFZVNBlgg+aGH20hQQ244Jp6Fm0wCnnRpC2olUIGJ5qm0nqZ22YIy7UCpi61LrWidEsDJHmrOl9NrkuTn+Yk+KkTIF/2jLOJImm2rexiuagSwmRUsWVebSu4uqSUQQZaKWOqW+zeghC2zEiJNA3T2sTnd9MCCFnx8xTkxWU6ZFZQ3dGgP8ANFBh1BO1QWidA/E1OQ+kpxtWwjbhNmfrQ3PVS4PUu4WRra0q5dW+4LQgXhst/SoDa7ctErets6MPOgvtvzW2j1L/AJPT3PpgjYpJv2bWne55OMyCPaPBoy7N0zvm0BpVSO6PaqG3mW5Y/wDsSUIn0wO4GfPypd+9b6lScjKNpU96mVOoupngQkAAx8UcVtso+rttAeNAjfgA+9BZ0+BIbqcUCeAR2/Oid7IuM9twUB22X9PeogAnd+SIJ519azuuoF6eyqhfhk7+tBc3V2+9rffjpnxgitTqke8LbL6QUScmrz7VrrVv2T6qlyZ9TkfeqLoXbXVtM/ExOVEG/UNcjH0TJjHfdWozAj1unIVtBXf2+tSXMTGcF15xEfSKWL1xgzMzG8G4bfz5oLbjrlN5biCOARH0pN25duwEuMi8ypn9flUS55BroDI3nPfPirFu2Xt43M1cyUK8H5Gg0OReMJ61kjx5PzHtVNpLVy4fTV1C7lmjfy+VFbyvXOy2wEbBIAX/AIpVxLq5I1lYkRcnQNBRcZXtluVU8jf9alvLdUl/UlSAAVXYHNNPrW01atk+B/EfpXWPUcC5dWMeVU/0qKT1Dhp9eHkgDBRM+JNdceFDWu8g7V27v1/tRF7jvj09pgC0mRo1r2XtIWfG454XgTRBS1sZu3pOdb3ApH7U3r9+kB1cKyv29qy3mkh8wvlpmPlHtRG7aDKWkjgkrr9Ko9CwypcstZgqzDfvuuqbpXU9Ui2bvYrqI++xXVqIEpdZR+8QwZHz/wCaJVX0fVdUDx/DugDsqjtlpgxTEBxBPndTE6ZavrbnD1CPmKd/8hIARCZ5Yn/NIcAdpYgHkVxxXSLCkaJpynSpurXcKZiTr+VJPVqZ0x1qKSyZpizHfke/+Kz00snv7gOBTlehl472ObRqTxU9xdHAAsxOz4FHmLncq4+AKIgCB+uqcnSRenAsuir3FpJO6lew+Ok8zE165WDERPik3bbD6GmF9PLWyzuWKEAcCK39lzPw1aUB3lHvW8AStXE6eeejb+GhfpnA0v616YhTuI960qrjfB+VMTXmWLLD4rUe9GLLb/dE1cOnUbDHXyrVCgwwP60NR+hJhliOI96avSE3M8QT7g1SWVT8P35omeAD4nxTF0h7Vy13LD+wNLVb7z+7iTOS6iqS+RxG5rUURwSPaaYdCJa4qW3tQiwTJ5PvTlZktsllUQgzMyPrQFSNwAszsz/OhbqEtr/5bZP8IM0xegC5d9U5h7sfCxPaftTenur6otvaJ0TMRSV63px/5L0a4xMCiPU9LchTdB19KYdNvhrfUEdOo9I6PpqJ/U+aA3L1rprno9OUQt5YZH5mni3aUDtdp8CjXFhj6ZWf4mphqK2Ll5YueorD4Cp0PefeiKFbRxyy49Mf881YLQJgn5jHVFgh+viNmmHSC30Vp/8AyZIhEkfOqLFi3kGQlI5nUmqUVVt/L5mluG4QAf7uamHQjjdHwYBfJG2/xSL9l3+G5iRuOf0qldrkTJ9xQlfzESOeaSHTzryXrl0K2lBkMBBrLnSeq37vBIkAzGVXlfUbYMRqRWFGIKsocH25q4dIl6MSIMLG2f3/AMU63at2Gm42RO2jf6e1PAVkKgTHAOj9qEqxh/I4FMTphdnuW2tWjZUfm1v5GhUei1xcbmXuNhqaVbBlyGBHEbrox5J+cb1TDoq3YJv5N1DBgsopEL9PrRuewcs2WoaCK0OTBCZga+dbbt5Nk6wffKmHRil9Kt4SvxSP70xmzfLMMeIHNAVUNuBSzbe3Jttzog+KmL01bYQ6iJkz4+QogF/KNe/yocGxgnZ80IC4FBlnPAP96YdC6Vp6q1j5caIjzXV1kT1VkTw43966tSJ0DJTcCsCAPFaGO8WJHtjXXHUYhODyAa5WYaSVB8EUZETIGImaG5dfWCgAcs39hWrIYATWsocb1HuKASysvOveuBmQRvmIrCilspI9hWgMJYMdnx4oBV2G8dc0aDLux2Tya7Ejzs+9C2RY9xT3iga4Igng+aS9xXJHdEctxRAFFx2RMkzWAqDLqSPEmil4LiW24+lLYQoKxs6FUBW2QTBEbFLuLb3Ek/McUCmWYZFA990JySO0fWaJkZYgR5iuOUANB9qIzMTDTJ1quZhM48amK4jwyn7GsQYjHRnRFB2TfCIBI81gtN+bmNAU0IggZA/euZ1QFnYgKNE0C2uXEBZzI/iipX/EMZW0uTfxEUHVdW3UH/YOBSAWAlePY1Qy5cuXoLsT7mf7UJCnwOOaEBmbf6UZLSRiNUAZESMZohOgsEe9cIyOoA5FCryzEaA1QOt3rtlpR8foa9Cx+JB+3qFA8ZAV5oZW/wCRWniPfior32Gagoxx8FTXIpHczT43ya8jo+pbpmAElDyCa9ZLi3NyMSJDDzUG+ozQuHOpBrnKxjvLxQYSBLmBwRRloiJkcg0AK3b3LA+dETufHMTXMYMtEea4t2bj5UBPPOWSkaiuJYRAiOKBG4nQP86Iwdz9J8VUCVLSX3HBFcIMFF4OydUcg8wY81zEgTH8qKXbIJPgAwZNa1tVJKNz4rgtp5nZHAoD2MSD3ERE0RyDKRuQYiik4kY91Yjt3EtxxTQe3mRRSUJBC3DzuCKYXCfl7fkKxlkcyQOCOa60GKzyZmgLJd8lZkarmjEz9ga6G1287MChIMnmPnRB9PaU9RbhuHEfrXV3Thf2q02cdwgD611UINwj8ohvP/FalxivxQPMjdYFYj4QIHNcAcIKmeTHtUBMykj03+p/zXqW+ntH8DfqGtr6wBOUn3rye5lGMBf9wr2Onyf/AExd8mH4+tWCf8Hs2+q6m4nUIHUJMT5mu6O3avfi79O1ubSs4A8a4pn+ngv7bex4FsD+dZ+Huv8A/IHVSfiuTQF+LdGvRst6ysWj2kcwaHqOlsf/AAidT6Y9Yhe6T71avVLf/Eus/DuoXsaMD76Ej+9B1/TGx/p8dOzZFMVn33VweP0ttuq6hLSYgswB1wPNer+Lfh1mx0nrdNaUMjAtvkUv/TvSKHu9RyF7F+vJ/tXodH03Ug9WvWFGt3nLKFJMAiI/pSQfNksHMbP11WWbaXeqsowJUuA2488UV22emvPZeMkaNnn2NF0Z/wDt2cpk3F2fqKyr1utt/hPSX7Vq/wBOQXGmEkDcb3UH41+HJ0RV7LH0nkYkzB+Ver+KP+Hp1No9arM8dsAkRPmvJ/F+uH4hcVU7bSTEnZPvVqPQ6jpfwro+ltXeo6f44ErkdxPvXi/iDdG95D0SYWo7gQRJn519F193o7PRWP2y16qGAoxB3FeF179Lf6hW6S36aACVxiTNKK/xzpOn6P0P2e0LeZbKJ3xXzPV3jfuC1b2AYEeTX1H+r7i2rHTsTslgP0FfK9IFHVWjj+b+1BT6HS9HbX9oOTH/ALoVrdPY6m3n0xgjx/aKV+Jqf2hWbjGAaZ+FqwNxvymB96om6d+mBY9QhP8ADo/fiq79rorSK1yzIYwIk/OpHHqO+Czk5xAHO69T8U/Durt9Fbe5YcKsFiNxrzHFB4d30muOUGCSY+lena/D7J6UB07yvNSdN0/q9SgiQNt9K9J7d49WlxcfTUEETvf/AEUHj+pi2LLBBimDZ1+lM/ELfpdV6kSriY+fmkiSpbgnipRbY6dTb9bqGhIkCfHuav8Awq50F3qPQ+DPhhIIPvvmousBf8NRk2BiTHtUvR9/U28PBk/SqPom6Y2etTp7ozGaj6gnmnfi/TWelvW06dfTDLJAPO6D9p/aeq6Mz3pir/8A+tVR+P66uyeBgd/epgC701hfwNeq9P8AewO4E+8Uf4d0vRv+Gv1HU2ssWYkyeBTL8j/TSa/Kp39aP8Na1b/BbrXVytguXWOR5qjzeru/hjWMOitMt1SOVPHmoyxELsEeDVnWdR+H3rKjpOnNm4D8WIXXtqpnX1Nuxn3AqU16/wCGdD0/V/h4uXLQzJYZAn35qGx0zf8AyydN1aKwyKx7iCZr0OluNa/0872jiyhiD85p1q3a/EbnSfiFuBctEhh9jI/nVweV+JWLdnr2tWFx0uKjez9atPQdB0FpLnW97nQBk78wKT10L/qO0zcSm67/AFGrDq+ndp9LEj7z/wCqgcOj6D8Qstc6GFdeRsfYg151lfV6lOnXtLNifdat/wBOq56i9cCqtvHHXvOqi6pyPxG9cszl6soV8kf1pR6V9fwno7q9PftkuQDlBJ+pIryb/op1Vz0Gb0phZMzXrdP13TfibL0/VWALv5T4P0PIrz/xCy3RdUbSlXQiVLDe6UTNlOOQ3/urZwfGRr2rLaqe5tRo/wB4oji5hGMePeoGWYTqbTQBLgbHzrqLpwwvopgjMbB+ddVCLqE4ogI3JK1gKrmGkk0oDqHY5PH1FGllETL42J+KoMykwwJCjftVv4Z+LHow1q5aytEyAORURYGSrBvB34okDFuO0+3ikHr9R+N2rFo/svTFWbyQAAftzXlfh/UHo+sHVX1a4xkEDndcTgdsXgakUD3CeBz8qpp3U9T6/XXOotSjMwKzyIA/xVfXfjH7X0LWfRKXTEsSMZHPzrzRkfFcLc86omrj+IhPwtek6QXEcxN2R7yTSOk6vq+n6oXbt65cRTtS52PoaQVZTpq5WYuGZZMRQ1X+I9Ta6zqfVS06SsEmNnxSUFvp3t3nYnFw2vO+KANBLFQSdCKwrae1lwy1FU/ifW//ACF9WtWiuKYkPG91LjClWUnt3IoLty8LQIhFPPvRIuKHJgF5g0o9v/5fpmsot7pGcIB8QU+PnXndZ1Frqeotv0/TGyAsRAG5+VINu3d/KTj4JrjbXLuX4eInVNU38e/FrXUXLSP0zHAE90Hn/wBV4PUOtx80X0xA1/6p/Xn/AO2/adAc/Spm2IWB53V1FdrrwyBb9rL5wD/KuvdYWQ27CYDgn/FSAqATua5jGhE00en/AKcRT+N9KGE7YifEKa+8r4H/AE05P+oemWI+Ln/9TX39WDyeq/A+muO93p1Fm63MDR+3ivkeu6Pr+iuFeo9RZ4YMcT9DX6JS7tq3etm3dQOh5VhNUfnPUdSt/p0XA+osEN/WkKWiCK+k/Hv9OLZ6d+q6NiFTua2fb5GvmQVPuD5NZos6G/cVhZVAyHfMY+/2q9gQh9BbeR99CvFAG4345olY2t22I+amro9Poxes9Qy3WDO4zyHgg19Cv4zZa0B1XTl2X+EAg/ODxXyn4exPWKXYksCCSflVtx1yKp9zWdHo/iP4u3WKLVq2UtjZnk0fQfitrp+jNi9Ye5LEniDP1rzbakiafbs/Kqmq+s6np+p6cLY6T0WyByxUa+1RlY8VdbtDGlvb3wP0qoJOsVPwt+j9NyzAjLUbNL/D+sb8PuscS9pxtR7+CKwrAoGWhous6per6prqoVBUCDzVnT/jQ9IWusteqOMgAZ+oNeaVpRlSaGvX6n8YHpel0do2gR8UAQPkBUH4f1P7L1C3UtZiCO7R+opKnWvNGiQMsRLHZmpWpXrH8Z6NW9Rejb1j7KoP615t7qH6q81+5ALaC8gClHbeRHM0ztCjGWNTQJ3GivvXSrgY/F9K7R8kEeDXDtJYNr2ooulTHqrfg5jz866i6Y//AGbetlhP611ETlYOSMYGiJmsU56YanidGhUiPgPOoHNEydwZ9EDigMCyFWLcMDWhySFAj2g0OWRCqJPk1VZQAcSfetRm0pLEt37+Vej+GdD0/UNd9e2HxIx2RHNLW2NV6H4SAGvx8v71SPF6Owt3rrSOsozGR+tN/EemSx1pt2lxQKDE/WvS6e/0DdSi2rBW4T2tj5qT8X//AOg3/wCg1+tFx34V+H2up9R765oO1RPnzUX4l0o6PrmRQQjDJB8vavavdHfX8JHT9NiLpjJiY+ZpX410zXeht3mUera20ex5oY8z8P6FuuvmDgifGw/oKuZPwPp2NlwrOPi+Jt/M0z8C3+H30tmLuR37a1XzwU22KXBg6mGB5moLbq9Ifxa1a6fvsMyq0tPPtV/XWfwXo7qWuosHIrkIyOpjxXmdAlv9ustHcbin+de1+K9X+HWOqtp1tk3LrJ2nGdTxSK8bqblkXbjWWK2vyD5R86b0sP1Vi06SjOAfnSr1vpzfZrVqLbNKiOB9Kd0bP+29MuP/AOQbnxWf6qX8bsdHY/FjZKFS6qRs+0f2ryessrYuBRJDCRX0v+ounsP+IWrrCbqoNe2zB/rXy3VdQ13qSHQpgIg1pFgtdMnSpdupyBJE1L1NzpjHo9pgySDVpe0nQW2vrkmI1Fed1j9PeUCwMBGxFB9B+BWbKfinSOF72BAO/wCAmvsK+S/BWQdf0QYbM4/I4Gvrao6sJABJNeb+KfjXS/higXCXut8NtefufFfKdX+N9X+I9XbVmwtZiLanX396D3/xr8d6O1bfpAS7XEIJA7QDo7r45nsp1GWJayW+H5Vf1t7pbd4DqLRd8ZBidV5T3VN98O1Ce0RUo9G/0Stg3TjsbR3P3oert9N0yi0i955M+Kq6NDY6ZFutBY6B8fKvP6201rqGZzkH2DQXfhXTW7li7dZZZEuMD9AYq/8ACvw39uc5ErbUDIj+goP9O28vwnrrp8W2X9f/AFXsf6dYP+H3lTThz/QRRHE/g1q5+ztGQ0W2YP1oOs6MdIwZDNpjAnwfavGXG0hV1hwYIPM+a+h66U/Bba3PjhB96oZ0nS2r/RKxWHYHun5mpbFsP1y2LyzEyPtTbd57H4D6qHvXY/8A9U+0qdZe6frrJiAQ4+xH6g0HmdcqWusuWkGKqBr7U/8AC+it9Qj3by5LOKif1qX8WJP4rdVdk4gD5wK9Tqek6hfw+10/RlQykEsTHG/61B4/XWf2brHtflnJfoar/DOl6a/0d271FrPBjuTxANO/HbBaxb6mO5O1o9j/AM1n4GV/+O6j1PgzOX0xFULt9F+H/iHSPc6ENbddbnn5g15Nu6Snzr3Opa3+GfhZf8Ps5Jc/ODMSNMfevn17QCPapQb5ZjNtMY0P60RZUYr4A5mumYMSI3utAMY+wkgisqy5+8AYsDFC0lYyiONVrZbw1uIArSpJ5BIGxNAfTE/tFqWnvEmPnXVvTk+vaYKJzA/nXVYFi4dLMkDevFBEkTx4FNtsrqSFIEwAaBiFYH2GqRKYgAqlKiDyeaajmqi4XFA0eKb0nXJ0pcurNlHw152dYbnNBRYvrY6hLrAkKZIH3orvWWrv4ivUtbf01A7dTI4qHORzXZcUD/xDr+o6jqhds3btq0FChQ8fUmKq6X8R9G1ctdV6l5X4MzoiCKhFYTNU1vS9U/SXfU6dpjTKfI+deg3430Lwb/Rsbn/6q3868coWZnBw3A1/WhuEH51DVV3rrd38UTq1tFEVlJWdmPNehd/GegvtN7pC7AfmVSYrwiaO2AxlhIXcVNWC6y4z9S9zpU9NHPasARoU3peo9HqbTuC+DAmKS68MjFCxE7rm5VSdjeQNRpR+O9V+03h1FpXVragAGN7P+a8Pq+otdSAyqyXF86r1CApAVpnyxrzOssLYYvp1b8o8H2q6CT8RsGytm5ZZ4AB0CKR1d3p7uK2bWETMAf2pCrkcmUAngUzEidYgU1D7/WsUsfs/qW7tlgyt9BFWX/8AVP4j1FoWi6Wv4mtrBP3/AMV5mJO5Ovak3UM8Hfmro9O5+JdNcP7ywzx7gGpH6m2erS8iYopBxgVFLj7V0saD1bn4p0jt39MzmIkgGpLV+wvWtfa02AMogA1UoWjApor6rqH6u6rpKop7Qf602911q/0vp3VbMfmXwfepVVclbKNaFO6fpsyX/Ip39aaPa/C+vtdJ+B3eje2/q3QxyEQJGqT0PX3fw696lqGB0yHhh/mpXMVqAuCY171NSvpV/HOhuRdbon9X3wUn9aR1XV3OtcM4wRfhUH+p968q1kgGS6FUC6YEKd+K0mr36+2Pwk9Ji2ZEZajmaT+G/iJ6F3DAtabZUcg+9RMzHxFA4I+LWpmhr0D19l/xg9Y9u4UEYrqZiKHrPxG91PVG5Zu3bVuAFUNFefxJmRE0cgCZ/wCaGvT6b8UVOiudP1gu3s5huTB+tL6D8St9L0N2xcR2a4TBERsRUarnG4+Zpa4lyD9qhq/8N/E/2Ow1jqEN2yR2gRr3H0qK5ctM7egHFr8ofkfKuCArlwOKx7eIaFiNmaAkLRHI8itBf4WWKGyW/K0H3ojkW7mlvEistQ0RiCGI+YpLIzE9wC8cUYVh+YjwQBzRAEbbYI4qKzpsv2mysycxP6iupnTAftNrgjMb+9dViFsxHzMbpLNJk+KN2EUlzVjNMEGfFGG4iplaaYDVQ4t86EtWfyrGaNGiin50QYVKXgVvqTxQVF91jNAmkq81zt86AneRU9xxMQZBnVaXoSZ86oNyPnR9qO0d+d+AaSzfzptiMxPE1KsPKL6jDS+ZoiykIrKIOtHzQ3CGbFlC214Hz+dC2LEBIHzAqNNVTauQJcnZn+lFeRb1sC5ChjtZ5oAFMrJfcAb39qxYwKovP5nPH0oPN6rpWsNkolDw1T5GfikefNe29u2FGUwRETo1F1HQaytcH8pH96CNWGwTPniuZlI0J+ldcsXLZxdMT7xWFWIG4A9qBbWx43QAA8c+1UNB55+tCyrE41QmKMeO2jS2134VLR7D+9WdN+HrbbLqG0BIWaIn6bpWvtliQnvH9K9FLItW4RSqeATTCFcBRkoA0V0KELCAG6ZiACKiprnNHbbGy6yJJECK1hNLAjmkrNWG5adfIOpIFELq6MEQfHtUiwN0Rataih76mO3xBFI9YZGFGPsaAn3pRnxQOa/8WhBEAe1YOpYriABPJikk+8VgoLVvFlx1HPFYWIOSmCKTbMUTNNBxuMe3IwDMTWgk8sTPO6FVo1FSrDrWwZWflVCMxBU+TU6EAd0wfam27iHQaD86y0awPkzRghABFcsNteeZoR3GXXY+dA2yoPUWzlHeDEfOurrUHqbTf7gI+9dVR5zkCQSP1pOcyuQ/WuvbRGiJHFTH4g0VNW+VCsvGQ/Wmh1H5h+tQsZM8USv4NalZxaziPiG/nSXur5YfrSGuECCancyS1NMVNdUD4l/WsXqEHLj5brzbjc6mgLDDWjMCrpj2P2m34df1oxeUrOQ/WvFTRmJP0pysTocEVNMeg15SYDD9a4XFH5h+tRqta3yrNrU8qlZSfiH60626A7YH5A1AkAD3pyXvRcY/F4imrzHo5lR8MJ+ZW8UTMpIVGgtwBzFSN1zXLLh7sgbMczQ9M903MgQCohWjug+9RcU3cun7num2pMRFGjSvAYcARzWWzeLm262yR3QzTTXLXVUejgAZMntpaclEMQCZjggf2rVfcbQDya3DNMsih3rn+tGenV7aNmSx3kBH6imrwxO7tK653zHvQXem6d5JQa5I1/Sm27VslmYlHjnKd0z0VdATpZmKnRyg/ZOnBj0js6JJo16eyrYrbWQNyJqp7bu4EwmyN0QAIKxMjg06OUzqEUFeD7f4oShmCoAOyIqw2sjCqQAP0qe5bwnIn5EeKdHBTownRTXJ9vpWTnJgtAgef50y4wTuCngQzUk9U5Ys1xeJ7R/ar0cBeAYYgH60lmWfiH6025Zyt5mZO4Irz7ikGp0cKxcX+IfrWG4v8Q/WvPLbrQZq9Jyua4nOY/WgN62fzr+tSFZ1WG2KvScRWXT+IfrWeon8S/rUmFaqCdinRwvV0H5h+tMVlPBH61CBTUIFNOFeS/xD9aJWX+IfrUs/aiUwQqkZHiaacvQsMLqstvuxMMKxlUND694pAb0Za1aLsfiIMSff6UgdV6t7073a38ImrqXz+vUTIjUx4gUQW4SWKkD50vpZuT8SgaKzVqIM8o+VYtb5B0wY37fbww/rXVVZYC4oVd5Cf1rqsqXy8HAm00tkZnQ1Hio2MfOvTb90judgjeua8t2Vu5OD4qRayfasbfwkVwURs0MgeaqYws07oHM0Z3QsJq6YQd/WuCSdamm+mDWhYppjrduORP3pxtqNiR9RQggVzORwdVNMY3b4rAfNC9z3NLa54qKar+3NMQI8MWOXMUhda2TTgGT4hEczVDnVkvJdt4uRMggCqLVj1YvZBZ5Hwgj51FbdZBcaO6fYuLacsrAo/wCVpmgsRZ7kEoT+UET/AMVUgcgrBX5zzXLcuFBiwLATAo0z3nJJ5rLbUsepEtxzFbcDW5E7PBURTLcEDEhSeZo7wb0jhBc8VERraiMSYOiYqghRaKz96C0+NsM+33G6MOr7kEAzxRQLC2+7ZB5AitSzBDEmIkCnp3zKwPANa6wOf0oEsrDujxxNItZs75mPEc/rVVxM19o1QKFBLTBHmgQARlriB8qQBbAbsXMniKrvBkOQIg+w3UdzM3DjbliJgtuKAGwtlZEmZ5n+VebcuB79wEQJ0Yr1QqHDMDKJ14H2qTr7aggxoj2qpXmumLGsE1z3MTjBIFDkD8P6VcTRjVEKWH+Vd6n2phpoFcYpLXK0OTzTDTgwFaLgpByPFNtW58yQeKsQT3Cq5QT7AUal73Trdt4BwYg+aYloaMkCZj2pT9O4ctY0J2CaspT+luM1w8JAmvTQLeXawV0YryEtOrn1dHxhXp2CLcFTNZpF6IqgYAfP50TXADPt7msW6CBCyT7VmQdpZZA4rLRtm5m9vn4hx9a6i6e2qOmGu4V1aiV4nUs17tc5iYhOPvU7pbSwqWkyZ254+ppgCJbNxr3puwjQ81yKoIKIAo3kTwfakMSMMSVyBg+KWwpl8hLYwbN+TA53SPWUNg5AeJIqoMnxWA1xg+aAtExUBE106pRuQeKWbrHihp5dRM0t7vtSSTXHXxGrgMswNcnxDL+lCpk60Pc05ZAiYP0oAAYOCkkzO6sR2u9zLzoUCoB8ZgDc/OuVv3ZWewHt3VBIMIyIgGd024yAph2yN6pK2xc7Tz4rW6Z0YT3pwY5qD2OhvIUKlh2jtkc1YrAO5YG6fAXxXz9m4Uw4chpgjj71Zb6y4XlUcL+Zmj/sVMaWytpTcxK7nRn7U7JiA3AAmCN1IzMwtolwdpknfNPtOxZsGDue1pGh9qlHKyu2ThiBx4FPQqAWZQo8AGp+ps+kwKN3E6Xgf+qK1GLFzIB4FQPZu4MsDWxWPdkjHf1pQvL6bMr4hTByG/tRWnF6xnmMp1kKuDluZkKrAMKxrbIctt/KflQ/+LJ2gxzh4+9MR2dS1qY8tUUbhQoYEo5/Lz8qSFRSAQG8Ak8US3Bgc8tDcgapVi9auW/VKkkkiRRBsLaBrj+B49q87rx2g4wJgCqLl0MQiq5DbECllXvWnlcAT2q/P/qqrx3TcBSCBNIYQTPkVbdElgvxAbqZ7ZKkiY1s1qMVMtxgILA+00XqkE9o1TRbB7QNg7NA6YqGK6OprSOVsvy+a0O3gAbia5VIE4njxRG20AY81KrcHjZa4JkkVZb7UkNPmKVaDJAYx9KIDEQqyAImlFCkfejDjEk8ExxUpDBNT8zRKrKArxs8g1MXVgCtHEnxRWxgeCYpCsqsmL7AmeRTjfFs4uvOxUxVNkn1IOgfBqwGdjtjWq83IGFBJnet6quz1GadrAMvvqpgs6cst5M2klgNV1L6f1mvJEfGCTHz3XVfKV4pcXrmSKTbTZkcnxFa9suHZ4gCQF1TEs3WtAu6iO7id/4osuwktmeOInXj5VFRFCyFfdRPyHsK827alTc0FXVewqX7kn92rPwGPtUXU9PbW56KKXXliPfzWpUsQQ+WasQDs7rjcuFoUTqaeyqYVfhHPvQghbw7CuogVpj+km43lR+tZmTMKPuaa+N1zC+JFD6bCMuRRQSx+UcxWqpdhv6TR+nuRO9mmogE8nXbFCMVI58aIqpVtemWIIfwaQttnVWDTNV20K/HWapByU5MoIIisG12NjYBqm4pdSACY8CgsgXW2oldbpoHprl24wytyBv21VyPqIO/lQosR28akUwwIgfelULW1UyBE86phsK8lW7GUD/NaohCDBJ4p3S3GRQMQQFOjxUAW2YMq21xHEgRTRcbRUkudnJY1700YvbxRcWYD8v60YtQsQCf92xUq6Q1tL4bk6ksOR/iiuWMEUsRgQAsHbf8UxLSICtggZDYrEVCwtSFcCN0CwLnwrpZhmjQrmRQ4ZbbQBBk80xkvJmiOhUmPfEVK1pum2LyHUBX39hQEx9LBcFJdpjKVUe/zJrHu/FeyfFTHpo/NA/U27uWNoqx0y4+flFCL99E9P8AZVto7ABl8DxIqhl8P1TAhsMFIgj+VILt0lkWrttocbYaA3+tPbog3TkZOAi9twts/T5V1rpQQGY5vESxn+XigUQzsFs3CHmJ9h4A96wi5YPpllN08F/8+BVNs2rb4pbYamSvB+VIu3hkXxKz2ln45oIuutuzliMTEN7f81PbVg+IUPqDHFekFUdr9iEfEOR/mp2ts7e2juIkeKaliW5bCLM796UUZyO4AQaqeLUjEne90q52pj7nKa1KmF2ySmJ3AiRRGRrmBqKJba6UQJE65pttGLZHmIilCN6PxD3p9tTMt41Wpr7mdU4D1AIkYmpSFPB2DABisJZoLMIOpP8AI1RioJnUnxSnCooZQYHIJpo20qFsGgMxPjmtK5RJDEHt9/t8qnQA3+8lfI3zTbd+1j3sC4OlOo8aqhtvFWHp9p8mafbkXzjGHDfKl2XsupVlk7Mxr7UKM4GCNCTHvFZV61q8fWtQ0A3FEfeupfStg3T53Mz6gE8zsV1WFKtuz9guB3IGUePf6Vp1plE5fDz9qx4tMHuqqrGiGiT86G3bzRmVQWkxDf0rLTrouZGI38U+PpSeqsqy5YmF0AauRCG7yW1oxS+pQOmGUE8aqJjxWUo+KKqiKQUx7+WXXHNXXRgVQ7J41SjZlyrzPPNblZqa0uYxb9BXIpJNvmDzTnVUbjQEV1m1cDZYwIgirpgQmpXRrgkE7AkaqkqogfKkXgEPeY3z8qgBFCOCojehVbAntjY8ikoIeE2OJqlRHtPmlI62AD8z5pdwFbgKQK0KCx0Z8D50z0s7ZVhzok1FCl3OTHyOqqtquIZZg0mwxSbY2o8sa0Sytg6jHgUMOPaMm2CfFVWulR7KM+jzAMVEttmt4sxBP5o1VYzDogtsUVfi8UU5bVtXVojEwSDWMcizW27Cf4uaB1d5ZWAYAHGPE+9Bhcd2bGAPy8L9jWQZN1YZVUhBDfOlqVv2ma6otOCcVcGT8xFciKjws7Hlq5m/aGVXZlVT+WRP6VR1tkt9OFRi4ymG5+9SXepunrFVLdu5ySTwB43V/T2raXIQwFBgMZqdbiqbduwqi685GJAFUZ06XhDP6YQdxjkfQ+9Lu9Sz3/QW0wVDsbY/ejSzduunqM5tB9nQk/SjFhPXvKr3M+RGifvUGuHtdOjW3uGQAJG1+Zof2dWvBkvNHBCsCJ9yazprr2w9qWuljiMt4/5ozaVIONvY3nAj7UBAbPrXc0Q/Tfigtt6tpUQIEHwyJpl0Wv3OUOj9wXGFn5mlvbtoOxVFuZ7Nk/8AFAV9HtqGKl2KxIApA6Zrxz7iAv8ADGP0NVkdoWCZMCKxfW6RMVtZFjsExQec/ThoYn64mo7n7tk8CY0K9O6lsdOvqwHbSldc1N1FlzfSwqzEAMhnXn71qJU72AScQYA0Y3WJqULQwMg+9V3UVYVPUMDc6NKu9IHfJyQQJDTuKRGWpyMsB9BThvSQTMHddaCldqSKYwAEqpA8kVFKKZNPB4NLL7M8DUe9UK0qcgZmaTdUOYUEaoFopdQ2IInSzWvaZUzHTSkyCNmtW0qyEZgfE8Aj3ordxkBR7k225ArWpXWlYHF1Iy2ATBFEGd0xOhMNHtRPbFxPj+HgigtI9q4Cver6IeoPS6E2ybK3bari64wCCTIiuo+jUXLlpce1HB143XUgWA9/Bc+xfHj2ogvonDNWYjzqh6W1cOd1rxYeCR45qdHABYY3SDJZjBPy9orLSslXIWwSIEkjzQguHKu0bAAjx9aC11tm6ccfSbHJiNRQB2tlb15Wvd0Isxv6UwL6nFFLqw00UkgYyo53VnVXfVQsygKqkH5favPuKw+FrmAX9KqVhZdjZGpjxS7T8cuTv6UVi9bsrEGW4Ec0CXWa8XcYIOIqoMtDD2J/lQlQ+Q0QPPkUDMHGQ/MJBokS6QWUziYIjdAdswZOz7xzRumbznAI4FCtwNjzryRTCx4K5LOiPFBhVknu37UIuMz5b1oqPNOuKA4OJE/PmlemzsygBVAy4opq5E4t2QeFM/zojbBBW4C4iARo/ekKrLChyZPwxVasy6ImOalI3p7Lm73t2qJEVajS3bJEeT/ap1kqV5k6gEVQO2GOQJrLRd1CwOTFABuOKYWV+nDZFstBQaEWFvMOYUyd8mtyhmdVBxHJoBcWnYB1wIEAMaFcjaVkghtDPn60INy7dLW1R2xIHsJpdlrQyXqrhtvxpoBHyqmseLpdJYbC5Dim9PYUIbNoEE/mJ/WDWN1CI5lf3YICkDf1pXUdbZuI6rJ7gsjWO+YoHAKkWmW7gqlvUBn9an6Xq2DnFzdLTisQTWMXQH1Ooum2NJG+aIo1i1b26H8pTZIpiH2i9ywXy9Np8L3f+6Vb6b1JvPdJPj1CK3olLhmVCWZMTkfhH+a4sq9Slp7cZeHH96CkWba28yoJAmef0pLMwVStsBWGj+b9KEuVcsgFxOFUtBH/ABVCp66C9bZlZQcUPv8AOgR6bKwIvXFA2FjxTkC3AbmRfkSf7Uvpg9+07XCJGip1BoCl/C0UvDTaUAa/zQHe6gD916IUkbY8AVotBenRun+NVllAn70L2pg3u64T4oEudRZi30qBnY90+KAENts1vNmQhbI8k/Sp2DPDXcQcRgy+/sasK30Zy4t2rzGJEEUpmd75VWkDtMH+g96qEWX/AIiZHgf4qhYgY8Ub9O9uGJycAFSBsn2oXW4Ac0gtuQKBR2crbRBiKM2VZcvM+aFTgokCWmIpyWzGWJWdiaCc2iF8dp1v+tYikoc1BBHNPZVADXCPrSFS6epPoAupOwBqrCjtI9o+x4JPkUdhPCw4HB4j61TaT91jixHCz4/4qbqL1ywBFl8J2f8AHyqD0bAb1rahQBmO7LkTxXUvoritcslFylhJHjfBrqsSpbq3hbdbrNDkRg2vpWCwSFtBJVRAb5fT3pqyrNmzZwAk7/lSVvv04x6hmNxpmV3/AC4FZjQ3stNtlxOG8ngEUlunu9UfV6iQQe0ZQAPP3rbVi2IYPdLlsjBn9aqJtZldOF0xf+gpoQiW7NsIL02i2xc5M0XUPZxCeGIEgwKC5ay6gXPTEAyBPH1+VNt9PaKK/pvlySPhpRHe6RbbRBgcb8Vp6BUHY0f5q97SOCHaAR9aTc6VkcAMWka34/zVlSxEtoJb+D9BXDK0moLMZgmDT7dsI2S3ZJ1jS7oawOxMgzfm/wA0CcLkZOA/1GvtTbZYK4eFyOqU9+6IV+G5J8VubC4PzS0GaIYWXMZrmAvjwaI2vTllXOd7P8q1RckrZkljEAePnXKhQkJIgbDUHER3a44p1pW7nkGfEUdtBmGVd/wsNU0hE7XEDwUGqWrC8mtKy5RJnXv7USdSwLK6yI0QfPvFbeXBcXkqdkgeaBbbWlHqDCfhiZNZaDd61OjOImfyyOTQ2L/qWXe+ylp1B8fam9b08qguKwyOtj+tTN0NlLRu+uUcCRiJAP8Aeqh9oF2ZvgIJhYP60sWr63MiLZtss7Xc01LF9reWbHjJgf1pd3qLKXbdp0Yec38/80ANdNtRaRcmHBY7j5GkDpGe4bzNgGAmD5qu5dsev+0W1kKoBxEwZph6n1iuBABMOAvd+lUD1KG2yq7FSBkhQ05Rgw9YuR5y39/pUzo9m4Z/d2YGRc7nniqUVx8RLCPiJ3UAqWuXGtqCltp+4rnQrZLhsyx1kPbVE1650uOS3MQJLaNTv1C9TcCpcZT4XiqNZrIIS5aGlgFRyKF/VtjGzAGMAA7Pitb93eQy2Cyrke1Ltuj3z+8ttGhsho+VAZRlXPp2CYqM8+DXJZUhGdRmQWaCRNaytcIz6Yid5Bv60q/0zWrhfI9w4JhR96gvt5Hbx2jRioLvW3bN5lSCWEKsf3HmrAzGw2Ds2XBNZdRfQHYHuf7dGkE/T2inTG4bTB2Oj5n3oGF29cULYJgbIO5+tNtXmufunVoC7JNLseqO5DgHM6HtxVDHttb9HG6cw0QfNH+0Pl++OJXkUtheBDWl9XvkyQPv9KxTcugqLK5g5ZMeDUGKqXrgvKodfhx/5qlLFwZfkE/CT4ppFr0MVgEAHsppVroBZ9xV1MTHprTHHL6TTPQFq1iszGiDFFfuLatpKgHyf7ULuzhYYEHmKyrLCFViCN8lqBlbOI2ffxTclXtfsI4BpdxgWx9ImIEzurCu6ZWTqrZKgsXGQUR5rqzpyD1trF7hGYlfHNdWohJudSlwMqqzc4+YpS9XfvdWJ6bMA46HcKxm6n11tsxIKlj2x9BNOU3BbuM97anbIPlxWVNW+QGWFXcEAQZrWtekAtgh3icWA196J+p/c27dsi0T8QcSYoLZs2mYrmtojQCmP19qYAt+mjdy3PVbWtLVFsKcvTHBjVJN8nuFt2tDyfahV06mWVillBsT/wB1UBLg/U42unfAHuZjG6b1F630/fcYgRonxUx6u2LmJZlQeOBWuw6kZPam0NyaB1vqenulccXJ4gSRWXLP74M4GAMkngUFoW7Mt04USJy/xSzft2r4TJrtx9Ynx/iqC6pele+EU5Iq5NAnfisFosQzi3bQDSgRTbam0xxUAT3Q0mtuYuctSNGDqmpIW7p0ma2mVS3LncCuL2wgmwMwIV8v51z+kbis4AL9oBHn60IAsWHbEhI3O5NFEbDjD8ojQH96M4IozY9ulPz/AL1tt2t9MM1uAHeUT9q71QFPLcELTAIcE55fKa1DcTJ3uBy2gWPFT3bbdQ822KOeSeKoTo7oUC44dF8k0hpV0LeXbXHxGQBrGuK/TroAn28UxvUu9u1YGPtXemqFWxgAGMRv61fhHXOobpOluW7jTdI7IGj/AINJTpmv28+oYnk+mT+lGXtqxLKWeYlhJ+nypz2giIoQZ3CSQSaCK1bOHqBTZtRljjE/MiqBkEHoWi3qbJigXpmS+ilswDJGRk/I1QOoazI/Z29McQZM+aCc9Krtiku8yxMyTHG/FOVlRgzq7xoAGB+tbc9d1NxJRj4fUfMGlFmQQ7eOCDv51CHOTf7jbItqvwlp376qNDZ/acu53VcmjeI8Uy5eDOXUN6ZXuHw1thfVU+jiFDSTPmqAtWvXsvd9Qhl+Fp1J5+1cpdL5umyl0L4Hy9qcOjvO4uPfFq2PyRANKW6qXL3rusHhRv8AmPFEA3Xtf6rJVKqvlq9AOuHcBcEb1IqRLat3OJtuO3VO6a0tq3isE/mC6186lU26sqUWEAEzzS7VvFQr7K8sPE0Fm4t5rhDEALCqef1qkG1jkq70TqoJr9q12D1cdwCvv86biwtlUZWOMAijYo6jREeQKx7i2kLADEQZjmiplzlldAWnQBjxS7BuWs2cRsZKefqDTTN6x8CC4QSB7/OaW5u3L623IwDaaONcfSqim3eYr32vca9qr5YKqgHg1KLTAlEb1c9hgNgj5e1NRHt86JElSOKqFNcL3WTWtMIrR078K0DkDinFA3EAHxNYxKwGMfMmsqmvBBLNML8JIk0KyObuDEaKjkUV/wBTOEteqTqZiKx7Sp8S3PliP13VDulv4XLfTonbmssohuRzNdUXR3C/X2cFMFxtzsbrq3Ga39ounqB664pEL9PnRLbZGx6a9GJzI5+1OspALN+8J2cuf/VY6tcNwK2ERqIBrGtFHq7Ksz9Tdl9rAHFeiOo6ZOmxDhlx2a89Ut3V9Z1BhpiJpN+2wuN1C2QG8Cf0kVZTHoXHRekf0peW7TH/AHVQXl9XJcRZGpg6P2pa3r3oIrviF3HljP8ASr0Nlb6gqGcrLN4FKRyWraAmFJImSu6A3PVX4vTU6VePrT2sK1yQzCeWFLbN19G3bUop7mYbIrIn/aFe4bNswQJy8CKHprVtOobqOpKT8QJ/tWdVa6a3bEjncKYk+1Lf1b4ZWUXOByIB5rUKZb65upbstwGYjGOfnVS2laz6eQCqI0eDSHuWs3Ukg46PtHgU5FZECs3YRkf++TUpCl9QMLFpiEidxM/L2rLl25aw6YZwDs5SY87orvTs2FvCMjIDckfWsTp0W24KuMtg+FA/vQMZXvjd0ogIbfMD3pSi1i37zN+FHvusdbQOSXmYxGBIpK3bZZXtQ5BxEL/OqKyVdQbjAuT+tY12+tz92y3ATASeKG7duN1AuJ00mBMkf24ptx3tXWPpwANA/wCag1SYZrnxzuPb2pfUF3uqyLg0c1ls3S2TWyd7mqGKiWYS3zPFCEzct3CzLmRwB59vtRXkafWZVzZQPi0o/wA1guKbzbzT8oXZH/FatoBsVlS3iY/9UlHILzsUDKEVYLTyfeuIayublnyX4a7NlIwXQ99iiC3mVU0QfI1FAi+Gum21yYJ7VMyKJ3f4bVsm5O5bxW3eoFglRdtxBEFZig6dGKesL0IeWx8fKg57eaNcvM4PBUn+lKt5C2/ouLIynFx/Omm+1hU7M0O4b83z+RpX7W3VE5Wrdk8TsmKAmvNbOT239BtKz7P6e1DbZLt67bVjJOjEBl9qYq2Tl6zSoA03P2Nbdvi8RaRAFYAq/n7fOqmGrpZS4vpjQVvH3okGKnuzeR/+w+/tUjC1Z7/3jnj05machW+6M0gxkVGvsaiuv9TdtXMVVZ+Q/pVDn92CCFuMBwOPeutojPnG4gCp+oe6s+jLAbOuKgqwOYCx/uPvQXBPa4+YNS2+qa6oXCNwSTFU3LfC3FLqTKkcf8VcCLqsiqq2ywXmDyKZb9S6Az2sAOADNON1XXHHkxx+v0olK2rc9PPGgRNTQq1e/duUaCJAB8Vw6iQWe4VxEwZqbqFmWcsl07xU8/bzTA9y6AtxBbbWgZ/SqGpem5DsAJFUdUswtveQ8/58VGwtDJWUhx8MHX3rbgVFGF4q68qd7ojke5kcrORXyTofrXOuVvNX7pJJnVKuF2QZ2g5PJy4H0o2t5Wu8bUcA0Uuw9kdd03qrcS6zqRgNHddTrHTWv2uyxZmYOAFIkLsea6tz4zXXb+TBUUZcR8qMdMt05MSODl/3xTGt2OmVmCge5pLW1QnuJ/M2/HisNBdrdsEIrrbndzHX2HmlXTmx9PutLtzOyfb61YxwQN6wwH5AOKnF+2zBLcXI5k+agHp7Avy3pOgJEA/3qrprVtCzYgng7rHRz2tIVvI8/eiIW1bJUGYkmOKtG3mUJ2liPkY3SbTXT8C4Fvbx9aR6iXLZW20HgVpdrDFbEO4XZpgP0WN8hyJUSCRr/wB0q+9i0f8Awl0AntaAT/mkJe6m85zEK3I/7xVqY21ZnSflrQoE2BYRmNkMcx+ccGqrjKILDIzApNy6iBC69zHQJgH60Vo3nYv2yeFjVAPVX+3Kyt31IxBPA+tTrb6hLZVCsv8AHO/qaZcsXLtw9xm2O4L5P0o7VpumUtidQSpPyqwQPas21FlDi7mXfn7fSrumsojBlYSvCk6J96E3c4W1EsdSn61jXATlcQBgNrRNUoGdbjFhab+Jf6Ckm81pQHYDwD7ngUk31CMiWCXCghPFGv7+VGYAG/r8pqYqi0+BJe6rEcj5UN+4t17bdPc7Ce6fb23S26e906ZWpuk6MxqlG2PzsWxnL2n60FV97fT2y6qyl2AAUxkaFby3SR6NxEAkk/mNR5M99XvW7kJq2ORuq0LXLa+m0kNtfNXEFcVbGF1hJ59MGhS+LttpyHqNGxGI95plt19RilsMXPLk9vyiuuWe3K+49Me3v/ioqbC0qu3Tqt1CYktuPqaC9cUPbW0xwy7kA4+/ilpl3NFoWWaBHP1NFc6myjF8woIjG35+tXEOXri/WY4rgExC+JmgvCxdfFB6TTDEcVnS27XUM11UZQqmZXVUWel6Ve++pVC8nugfKgiu/hjCD6hcg/mPFMRbyKGRVDKMfU5n6CrLqoe60xAY6aJkf4piWAFPfluRqmrApkFXJQhVp8bri+bBPhdjMqKoAkZFYYDiaBwwZbgVjrcf4rOqYpUEIPA5oVXAZPrczQqFctlp4ifagBVpZ3DKpoF3xaflgfNJdXJxTqWZAZCgH+Zp5a3b7vTUztAfeklrl0CbpQGTxr6VdTFKPDhXAiNwDujN24NosKNAnitV0Ve9ZPjtrWuywwUGBsTxUAXGtXVlP3rDnxFDctWwFZGwJGvNczZCUU75EVqlg22QDgLzNB0C2sAAMRs1OSczc6hgGAhSBqf71VcwFwO8mNRUnUrbuXRDBfbtkVYG2mDJpcj7A/yo3ZbayzA5LCgbNBcuKba4MxRB8S+T8qC3YzhjqeBEUQzpYF22ltTp1kt52K6qbNpRftnUhh/WurUEFywiKPXX98TJ7tc0S27jI2LgZew8Uy0Fe5cdVFwTiprcxcvQgjE92tGsKBnRSWVSxA5jX613S9PbdXcgAk90UN+6qtiOScVI9642mFtbS3SLf5hHNUbcut2KiZGZXfb9aJ7jLb1hB+KDyaEK1lnyMIo7RPFKVlNxYhY7ojn2qDRZteoDexMjUag00BF6d2VVbZiPb/NKGNxiLiks3EakUF8t0/TFUuqgYnnZE1Q+0hJlLQQ4hhvX3rlydnZ5TGQBUlt26SzgHOZG8/60rpupY9Z/9i4cFUschz9KuI9BkRGyuPLmImgDNdlwgXEQd7+VG/qMyXsUwPcpiTxS/wBqUuVXuQQCfA/5rKttOxY3HUq66Uz8X1phLX7Be4AhTmGkVP1Fr14tiQD3FgaG0GK4XEwt8AA655qhphCGWGIEyK5rLXEPUXchO1g9wH0pzI1m+PSxIAJKxE0NsKZYyCRJBP8AKmmJelF43M7TMlkycn3P1qtkZbwUDcTk3wj7e9deVnQLi2JGwDFSeleGVy1Ms2gTPyoLGFz0n9Rgsa+v+aWbdz9ngLJ8FuPloUaszIEubZjyaYSfUtpj4k7qBCB+2WxP8q4WyD3SXJ7nBqx7YxgoACdmkjp7WLLl+bIEmqEXLbIxZCzkjQPIoEdF7eobAYwrEzP0o0t2rVw3XF68SIBnj7V1yb/SzdtBFKkAEbohNtlFi4Etq1pjqPeh9Cy4abWBRu2n9Aq2bBa9dOJgqoGzR3VUEXMQHmdeBRRG+rEJe9RUUd+on/igZ+nvhsUBtRpj70AvMXzvY9xgbkU4W1uKVTYH5RQLt5JbKN+8x2v8K0UAvCXH1xHFMHw/+IhVM5UVsMLRdm0PYSTVqQCX8jGDK45JGv1rW6h9YkQeDlquOokGGGvFEyBhCKFKjzxWVJzLiHUggyJ/lW2/TtqQHZi0E6muYsE/ePJOlWZigRmL5dwAMYR/OrgcXRJ860ZmgN1luFUM6kapgVVUsgGfkUlfXDi51EMnERFQUZrjiQWJEb0KVc9a1AtqrIV9+DRpZV1yyKtOQUHimNqyFyErwW8mgR0lm8km80k8Hx+laimxLSFuezCT9qJ+p7VZwBPO9Uu3ea8y4kRJMzxRDpL2cnaXIkAD/NIX1UUtgilhEZf1FGXYZG80W1MhlrXuW3uDBtEeV+L71SB9bpuzpscXgEnGADTUK+ph5HJP9qlFtjn+7BueymjDratKoBMiCOSTQWKpt9XbxClC4mZnmuoE1c6dX05ccHjYrq1Aq05sWgzxh4CCuWXtG68ruQvy+dC9u7+RWI5Kr5+/tWtaUqjG4QAdqD+tYViKz3xcEBT8MiusJdF/HqHEbKgHxWXDZKLk2MN5/vS2xM+Qfikz+lBvULav3DZRnPDZc/YmiPUC71GBtxiIXWyfegCmz05YL6Tn4Vj+tctt7b27txlyYyCW5/4oGsnb3dwmSZ/7qlBLN25m2rYG+3mjDtdbF2kHQwG//VL6stgLdpZyPwniKoAlHuK6Wi2DSuYifeTTD06Xs7r3rd1yJxPC/IVo6a44LdinHgkmhbo1v58KWGgp196GGNf7Vt20lOTh/SlOBZIW2vfcaSvgVttbSqR6ptFNDX86Yw/fzaf1MuGI8eaUbb6VwzM7MNQBIrmXFURGg8SRTAHtMVeSPBNCAp6lGKgkiCx1AqAkvZORcZMzoRS4ZbnqFvUkQo1xQPatXb4VGPbO5ilhbRs9rd7NtR/SqLbtxLpGLYXCon5Ckfh8BXxMgeTWX7YyHCmADjzFCtkAY9MSU+GG/nRDXS5cUYqJBkbgUzp1uoWa7gGbQjcChDYjKZC6IistdS10HtBPMVFNe60lYn6eK2xYF+2zRjJgVsKxxRYBG6lvDqVYW7d+LMcef1oUF3IMLCbZT3seI/vWYKthGVnZZ+E7n7Uw2AqhclGz9TUl17iRwJOKlBvH3rSLbWNwTchIECP71lzplFtmkuzL3arlvRbHoy6jUsfP1rbVxkB7Qx/2maik20USL6wA2gfnTrPprYLZ4IfI+tL/AGwC3g6E3WXu1W2Ctu36Rt4Swx8yf7UC2NxHjMOAO1Sp386sttn04LCCNERsUBe8Tk62z3cA8V1yyL+bC4beoLCiD6hFtJbUwWJ0DQos3IvNgPadGoh6q319S8XRNISKu6lFLAIxJP5RTDWvbtB8sgRExNT+rdtucV+IcgVQqKEMakQ26TgXBTMmOcI+1FFaTH4NOdknz70dtHuMytsAbBqW7bvXQVRsY4dD4+Y96a4dOlW0mRLEKGjZ96GNtd9wMMVx1HimMjOVXIKScvr8qWOmZLYw2V/KTE+d1guy6tegeSk7FAu6GtModoVt4xIG6qKBF7yZ5KikI+dw3E8jSmTSW6g9xeTj27HA/rRDr62XClMg0x2mtUraxXLMnUip3vQR6RJDjubn/wBVQF6ZLaXLENcIkZe5/pQNUH1G7VVYCmDs/OmtgI3MGa8x7jLfFxrnpOe0rOoqr1lcY4g6jKeaVT7WJ61C8lsxEH511D0pZbtrObpLCSBxsV1WMlPeup02drsL6nyB8vnSumyLrYLTjLMxFUmxeWMgIB1JoSqsjqy8jZ4AqRr6ntdO63SzBGsg6+e/6VsNfFy5bhBP5l0Y4Nbc0i2unYGTjB2K5rDW7SLdaSv5Yq1IQiXF7r7HPkEtCx9K0XGv9QgYqERdsNz/AIqu3Z9QZOxIO5b+3yrHsW7sYrhsyZioo7F5Zi2p7Zgk81jMrt2MCR5Fclq1dthWBGtQacGKY27doAARkRUCmVrZk7P5vnSFcBiwO5lm+XtTrnUXS3prbBHljS7xXMZrI4CCgmvOL7LiWIU7JPn7eaYMygw+ACJp9vp8LX8By8eTSrjyq2/VgzwBz96uglIFl/3veSAPOq3G6VY49w8xNNtkKH/dEFR4HJ+VJZ7rdvpt3HYB0o+vvUEtq36dw3OpZjrgcTTw1q0DcDAE6XIeKrbC2NJBjeq4tbKhmEluAR5qgbRt3kW81oho8ea0rclijQpktAmNUPWlrQHpMZ5x96DouqNmw37Q2JyMSd1ByKrWR/5JPwjifmaKx04sKzBCMhBPIrTdybL0ycRqa1L7tClg2UFQKBjPoBVkkwQPFJuyzMuguPNHdvql/FmSR8t1LduLdNtUt5STDE/2oGILSOWFwOANjnXyrrqWrSZPJZog+w+dAQzoVthO1e4f80rp0XIPeuyh0cjoGqKWe6UNq3ZJxMn2pNu7cuOfTQFNLI5FB1PVX0ATp3BP8XNUdFdewDmRdeCWIP8ASiDYpiQGwcGN+BU11rVty/qEY8T7+9H1PUpdIZLT89xiCKIpav4s6i4o8/Kik2nTBMLzh7jZPkOfmKb1S3LvTFEVgs7xO6N0XObSFAV0Ttv5+KK32HtJKkSO2mgOk6dgv72GhRiPA/5pxbGRiIied0SuplkkgaIFExUqBjJ4OqlC1AHcxkjmTQL+8clVg8gDitvyqdiiR5NL6dmdsVZhJ5XwKDssLn5u4crwK0SbZwv6DSVHNNuoshXuAWwOTxQWraq2SwHOlAoKFdUEuZnyTNR30V4uL6aBjBY/FW3EKXXZuolyuh7fb2rB1HTgLnZl1HtqflVxDeoFtEFzjEeDjlSenDOnquox/ICKxOntuEuel8RMqTTmsWjbOYJjnfA+VFbftqllH9MANzjM0u7etpizoRqZA/lTh1VyRbsG2eACx0BSHbvODgsDBMeflRHBemvq+agn8rHx8qbZtpaYJoADljzUd4G0qZ2SCTonz9q1v2i4Fu/u3LaCjUCg9Gw59a2MgQXG4+fFdSunsXenez6RUZ3FyWfE+K6tT4A6UtdMpdMEnEOZH1orllUtv6jSfJFT2LuYm1b+HS9vFNdlEPetOYOsjv6xWRzWrtvuR5YDtBHH6VzWThJYksZO9/OqSyr0aGILcCPepjeVHRSubEwTjGqiqlfFAvOtyKBe+60zAWIige6zl2AhFX9axr3pIl1PjIBxJrWJrWYZkAbI5A8Vtu/KL3MJ/j5qe4xu2/UW7AByaBzWowaVyjUAc/pUxTnVGIKsRvcURuItwZrMD4js1P05tm4VQ4hTNUjpx6hbMHIRE8VApk9VhdWYB0povRUQ2AIA86iuZmBIRZjiK5sgs3HiRxRTkVnILMQFAIApd64BeRCncToE0ds4IFSZIniiBBIZsc+OaDrFtS0yxB8E8UqbbxkskzE0q7091mBVmDk+Kos9MqKGksRqiFt049TliAIG6V1FsripUALGyK3qS6XP3enHBqW31HU9T1HpdQoVAORVkRSjr6Cl2CPcb4AZ0OKYLcSAoRm8g0pLNr0jdxxdTMeSPFL6dLloMVYtPM80Vr3nVxaZAcdZ81z9Pbe6DkUtKJngz8q427qw1tiATJnmiu3FC7JJUbB1+lIF9T+6t4orTcOMkefeuueju3skAEqBIkU+3bN60buUEjtjwKQPRVQvfLbaBFEdYtojmFIkSARr7U3qLJBCpbzA7oXW/nQKrMVYaH5ZmjU4EtcuhgT2ngAUUa27dzZVmA5k/wBq5raIS1oYfaR+lKe5dfutXkT/AGn/ADVKLFs5tIjfzqBTBrtwLdYPCaRdb96AOxYIqgMTuRWWlNm4W6e4AW2TEkCmP6rW8gcyTrxqqHtCWO9RzwtBeZhZDLoeR5NEpKoFctnGgOK52Zxi6QBqZ81ApDdZAzEITwPajuXGtpFpQSR3biuYKiEMdcg+1Tunq21WT6Rnu9qKxcmOTNkX0ADIHtRKypANo6BLMBo0JvdJadGtIe0RxtqXZvWnL3WZjeJkCdD5RVRSotOjPGydHyaI4hWDJE/FQh4jiP4aMEuOxQSuyDREwCv3I8YGFH8NNdlgssEg8HmnAygX0BmNzPmpntooClIulpmaikWr56m6F0DM/SvQt2/yvBYHcUlOit5G6i4kiDFGguJdMDAHgHdUObG45RZOInfipLhYXFFtYXyGHxUbtcAc4u2tgGNVLc7yi3FZVBlYMj5UiH9Pd/ZustLtcrgWHB9/euorHrXOqtq6yguKwJ5GxXVuIT01690yIien6Z3l/WaejL1fVKTdyKiYB1U6t3LatWgSRLA+KdbtW7fTZY4XGncx5rNWH3EYMVcEmPij+lIvMpYplrgn2/5oreVo/wDkLTzJmB71txrWRw3qSSNf+6yrTbLoivhCiACOaD0mDG5kHCHagaFYLS3WmSpOu2rL5Sz0rLwoWKsKg6plNtbdlhm5gr7fOm9J0hukgLicfiqY37VxUazaICD4oqzouvtopjWR0T+arEoF6Jumc5EnI/FTUJkxxxJNZ1HXp1Dr01kFnY7+Va9m3bfF2hl81LCBFpg5VSIc8k8VzC2ylWghTpn96IX+kYek7ieAD5oenRCMkUDLyai6arwF7QZEzWOYf4VJmCB4rLVu8M2bwdapNtFS+/UXWkuZHiirQ2FuWP2oFu+rpWGtxSTZuXyWdu3kLxRi2w0qBZ5JFQE04kaY1G1l76L+TIw3iB7VdieFAjkmKnv2IhkYkgyATzVRtxrVp0txJOhWm1CfFA8mp0stbf1+quAn5eBR3OpVwfQ3rmYFKMuC2IHqt9PEfWpWurbJxBY4yFDTFUoGzFqQ/iSaSxa05XLPJonwPlVgCzfbvXpwoQ/EGO5+VUWLygQ6hWXS6pPpYobiqQSZgHxTbQGIZrUPjpGbf1qoBTfkoDCtsk+1VJbQKFZiR5EUsBkhUHIknmm3lZllmEhd/Woob1myQrNidyN0VsNtmMgiFX5UhrTWwgx3GwByapAuRkygQIqEZctK8+jFt9BpGjTFtMgChhIHJoRIAAaTP86YO3TfFG/lVpCHDnYaSPaqFtRbDMSCBJoPcahuDNIdr20N0lDoqR/eoKLarfsDNYgzP9KmvdM7q/75sCdCBqhJ6hGLW2VQB8J4rVL3CCJskzkPFAC+tauIVt23ReGY+PNN609Ncvpg9sMPlRCzavWV9Ri8aHj71no9NZVv3Kg+CBSALSv05NwxzsRqiW4lu8rNcwQzInk0CpeLBVIe0u9iDXX7LAz6fO9+PpVGWriG5dCOSpbRPB+lc/bcW0ngTx8JorfqYf8AiBQGYI/oKS3TRcZ7TOhdp0TP0oiqxbBIBcsVMxO5+dMsWVPWNnvRIBPFR+myRmxUz2xzPzNMezf9CbbQf926Ku6nplM4xHtURt2ssrVzXIHt70Hq3jbt23czPcV1SvQvI5bEw3wmaI9CxaHqpJPxjX3rqX0t+5+027bqTDCCfrXVYVPkyWlLXFtk8481pVUg3VLDHknmstMzF2uKBrileqXUtOgYAO6goQJgXSAxPn2rFYM2Mzril32KBYaZ8xWJZAB7TIXJipopwdLN83W2Qv6CkX+p/bUwVHCE/FHP0pbWUZO2ZPLCn22FjsYQg2dUDlsIbPor26gkUF3o7XoBfigQB5FYOqLrlbGBbieYrizQGK6G8iagl9Jek/e2bhV+APnWlrwuhSpusw+Oe2m3LVsKbr7AElfBrj1VpmC9OhSRwVhZqg7i20tq7CXGgQdz8qK3fW0ALjCQd0t7SqVYMQ5MrJ0PtS06f9+tx29VQSYGyaQW9V1jJbxtRDLz5H2pKML7ocSe2INNUm71OTKASI2N0Au/vwqXE1Pw81CGpdwAJLMSSAp1AolvG52kEEmN8UpyBuZ1Mkf0NIF8q6ZEzG151Q1Y9zA45BYG5pVp0DO3rBzxI4FAT05nPvWdRuTS31K219NG1J1QVF0ZMQuU8SNRSXeECqsJMQujS0N5B6YVcAO1p5plxFDq0kkAyBVw0t8jewttKn4gR/ettBXXBYzSYHNZfU/svMEkRH8661eTp0CoR6p2080FC2MB3uC+PI4oDaZIY3VYyeeaaLQugs8MDqKy8mMfCvjL2qBNy+1pRYsy11tuQOKfbvKFK4gMdwaht9K1py6XcmYwT4NWiyqKMiCw3J81pBdxt5FiSwoVF18lmJ39KC71GKjiZiByaw9U1hYe25Lfw8VFMGVtiuMBfMcn3rB38kkn3oLN644LvPcdLHim/wDlJCjxvVQKN0+sqowB+lUlvhVAGJO5NS3OQpUkt2jx/Ota0oZbbN/u5qmmsXyClU52AZgVhtAkw252J1Uz31tXCmOMeBya7pjdDl7q4Se1T/eoLmCpoGDyanaSS2fpgmGoeq/eqVXsJ0wDV5bo/qBOsLm0CAAtWFeravg3MdncTRuzbXIke48U3p+hX9jF3px8Q0h5pZVnRQ5CgaEf3pYmpuoe8idj42xoEnuNCouX4KPo8kHuFOZHzJuAGF7dUCXbji8jWsQqxkPf5UlG21VwVuCADCktVlhmFs5wvsAfFR2hZAxa0QBotNYrYM/7yByFY7qVVVyxZuvLST8jRrZKxbD6UdoPiprGZUuRtt0HUdQ1ofxOw1A2KQXoFXqLQ0DkP611I6Jg1+012c2YTPvNdWoyhezeuZ4sQke1NWxb6ewubdwGl5p9q+ty2UyAPMipihe/iWDu35geBTVxvqsyn0iGcQBI1Qnp2Fp8mDORG20BXBvSu49qhSTHzpQtFzcKKGPkk8VA631dvpkCujExqBqtRz1ILKuKzO+alF8pcFtk1tRrzT1xFxMyAJ2KYuiYopxT4zoLRtfeBbdYIXuYjQqqxZsr+9VRJEA0uPVckmVBqSiG5bvXbQVSjIrAFgeavW1+4B8e0cVgFpW0o+g4pHU9Qqt6aFwzeRwKoxrbl8lI4kk+PkKO31S24/d4hVPdH8q1FQWmVWJYiZPilWQ5i2RKoIDHyfegK8166hZFCk6kDcUlraov7skngGYg+d1W5wcCJB22+aSJu9vaiySwNVHHq7jgIbYt2l0J81o9IWyccXPG+RTjbUISFUgf0rzjcW+zp06hsR3EmpP1VTvDothR7sfauEFuJOhFFY9OwMkth5E6Ncb9zdxECtJJEeKB5yBxxEA7n+1S9TaujSPpuN7FO9VrrSrqxABIA4pjS8f1im4ZqW1aNrFUhsdk/M025ZW84uBAGWcT5qhUtquUE/KttgGMjiPnUMAD6cTsxxFc49eUBGQ9xWetagl55gfOutYiWUkZEySKBdi2U+NoloCjgVQRkxVYgDmgt3MJbAGTAoSWV5VYBMt8qAkshCWVFJ42aXeZWdFZRsmJOqo7X6de6Cx4qRhBZsd8QRz96ocSotk5TOgFpah/XPaVDDcGjW7m4ULgp1P2omxtrmWyk7qA1tKZ2ZAqbP8AeIzgyWgN/wAU9rbOQxkAbAmKQbPf2WZ/ik/91RBP06oPUKS7HkmuKtOWyR96SO0fCVRWgEnk+/0p1vslk7jyRNFclpXIybY+Vbdt2xirXMY2o5JrPWLKNEE+1AVdrgDtIGhRQdN1b2otnLRMBuapQSQXb4txNZfvKrqqLk5ESIqdkz7UbDUExurUkFcYZHLuIGt8UwZPzBUHma7p7Kqp9Uh9QGpoKBCsY/SoAYMNJBBHkcVOltVBZ8S54PtXXLiF8bjEop0RVKCzcuW8FBESaqBtremWIIPgUF1EYg3dFTI35o7nU27DOlxihJ0YqNLvqkb9QTz/AHq4Wr+my/abZaAS4++xXVnSCynVW1mSzjGT866r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41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72040" y="416270"/>
            <a:ext cx="9720072" cy="1499616"/>
          </a:xfrm>
        </p:spPr>
        <p:txBody>
          <a:bodyPr>
            <a:normAutofit/>
          </a:bodyPr>
          <a:lstStyle/>
          <a:p>
            <a:r>
              <a:rPr lang="es-AR" sz="4000" dirty="0" smtClean="0"/>
              <a:t>4ta Estructura empresarial: </a:t>
            </a:r>
            <a:br>
              <a:rPr lang="es-AR" sz="4000" dirty="0" smtClean="0"/>
            </a:br>
            <a:r>
              <a:rPr lang="es-AR" sz="4000" dirty="0" smtClean="0"/>
              <a:t>condicionantes.</a:t>
            </a:r>
            <a:endParaRPr lang="es-AR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7516" y="2444037"/>
            <a:ext cx="11120961" cy="3812384"/>
          </a:xfrm>
        </p:spPr>
        <p:txBody>
          <a:bodyPr>
            <a:normAutofit/>
          </a:bodyPr>
          <a:lstStyle/>
          <a:p>
            <a:r>
              <a:rPr lang="es-AR" sz="2800" dirty="0" smtClean="0"/>
              <a:t>La productividad de las empresas,</a:t>
            </a:r>
          </a:p>
          <a:p>
            <a:r>
              <a:rPr lang="es-AR" sz="2800" dirty="0" smtClean="0"/>
              <a:t>Los registros de nivel tecnológico en las industrias,</a:t>
            </a:r>
          </a:p>
          <a:p>
            <a:r>
              <a:rPr lang="es-AR" sz="2800" dirty="0" smtClean="0"/>
              <a:t>Si se promocionan las inversiones para financiar estos aspectos, pueden lograrse desde lo privado y lo público.</a:t>
            </a:r>
          </a:p>
          <a:p>
            <a:r>
              <a:rPr lang="es-AR" sz="2800" dirty="0" smtClean="0"/>
              <a:t>Surgen programas de vinculación entre empresas medianas y grandes con emprendedores y programas que fomentan la innovación abierta.</a:t>
            </a:r>
          </a:p>
          <a:p>
            <a:pPr marL="0" indent="0">
              <a:buNone/>
            </a:pPr>
            <a:endParaRPr lang="es-AR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746" y="114300"/>
            <a:ext cx="3217118" cy="18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578" y="0"/>
            <a:ext cx="10876547" cy="2615915"/>
          </a:xfrm>
        </p:spPr>
        <p:txBody>
          <a:bodyPr>
            <a:normAutofit/>
          </a:bodyPr>
          <a:lstStyle/>
          <a:p>
            <a:r>
              <a:rPr lang="es-AR" sz="2800" dirty="0" smtClean="0"/>
              <a:t>5ta Plataforma de ciencia, tecnología e innovación: indicadores de innovación.</a:t>
            </a:r>
            <a:endParaRPr lang="es-AR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8148" y="2485242"/>
            <a:ext cx="7577282" cy="3649133"/>
          </a:xfrm>
        </p:spPr>
        <p:txBody>
          <a:bodyPr>
            <a:normAutofit/>
          </a:bodyPr>
          <a:lstStyle/>
          <a:p>
            <a:r>
              <a:rPr lang="es-AR" sz="2800" dirty="0" smtClean="0"/>
              <a:t>El número de investigadores sobre la media del país,</a:t>
            </a:r>
          </a:p>
          <a:p>
            <a:r>
              <a:rPr lang="es-AR" sz="2800" dirty="0" smtClean="0"/>
              <a:t>Cantidad de patentes logradas, con potencial de comercialización.</a:t>
            </a:r>
          </a:p>
          <a:p>
            <a:r>
              <a:rPr lang="es-AR" sz="2800" dirty="0" smtClean="0"/>
              <a:t>Débil o fuerte relación empresa-universidad.</a:t>
            </a:r>
          </a:p>
          <a:p>
            <a:r>
              <a:rPr lang="es-AR" sz="2800" dirty="0" smtClean="0"/>
              <a:t>Nivel de inversión en I+D+I público y privado.</a:t>
            </a:r>
            <a:endParaRPr lang="es-AR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846" r="27303"/>
          <a:stretch/>
        </p:blipFill>
        <p:spPr>
          <a:xfrm>
            <a:off x="8983579" y="1807249"/>
            <a:ext cx="2876550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0847" y="399904"/>
            <a:ext cx="10131425" cy="1456267"/>
          </a:xfrm>
        </p:spPr>
        <p:txBody>
          <a:bodyPr>
            <a:normAutofit/>
          </a:bodyPr>
          <a:lstStyle/>
          <a:p>
            <a:r>
              <a:rPr lang="es-AR" sz="4400" dirty="0" smtClean="0"/>
              <a:t>6ta Financiamiento:</a:t>
            </a:r>
            <a:endParaRPr lang="es-AR" sz="4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0021" y="1856171"/>
            <a:ext cx="10902508" cy="4436078"/>
          </a:xfrm>
        </p:spPr>
        <p:txBody>
          <a:bodyPr>
            <a:normAutofit/>
          </a:bodyPr>
          <a:lstStyle/>
          <a:p>
            <a:r>
              <a:rPr lang="es-AR" sz="2400" dirty="0" smtClean="0"/>
              <a:t>Disponibilidad de financiamiento apropiado,</a:t>
            </a:r>
          </a:p>
          <a:p>
            <a:r>
              <a:rPr lang="es-AR" sz="2400" dirty="0" smtClean="0"/>
              <a:t>¿Cuál es la aversión al riesgo vigente?</a:t>
            </a:r>
          </a:p>
          <a:p>
            <a:r>
              <a:rPr lang="es-AR" sz="2400" dirty="0" smtClean="0"/>
              <a:t>¿Cuál es la fortaleza de oferta complementaria de fondos públicos y privados?</a:t>
            </a:r>
          </a:p>
          <a:p>
            <a:r>
              <a:rPr lang="es-AR" sz="2400" dirty="0" smtClean="0"/>
              <a:t>¿Han surgido nuevas redes de inversores?</a:t>
            </a:r>
          </a:p>
          <a:p>
            <a:r>
              <a:rPr lang="es-AR" sz="2400" dirty="0" smtClean="0"/>
              <a:t>Si se comprenden las necesidades de los emprendedores, pueden crearse alternativas para ellos.</a:t>
            </a:r>
          </a:p>
          <a:p>
            <a:r>
              <a:rPr lang="es-AR" sz="2400" dirty="0" smtClean="0"/>
              <a:t>Las alternativas de acceso a los recursos permiten potenciar el apoyo financiero a los emprendimientos.</a:t>
            </a:r>
          </a:p>
          <a:p>
            <a:r>
              <a:rPr lang="es-AR" sz="2400" dirty="0" smtClean="0"/>
              <a:t>Se fortalece la oferta de fondos y surgen nuevas redes de inversores.</a:t>
            </a:r>
            <a:endParaRPr lang="es-AR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351" y="11498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2685" y="610937"/>
            <a:ext cx="10131425" cy="1456267"/>
          </a:xfrm>
        </p:spPr>
        <p:txBody>
          <a:bodyPr>
            <a:normAutofit/>
          </a:bodyPr>
          <a:lstStyle/>
          <a:p>
            <a:r>
              <a:rPr lang="es-AR" sz="3200" dirty="0" smtClean="0"/>
              <a:t>7ma capital social:</a:t>
            </a:r>
            <a:endParaRPr lang="es-AR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881" y="1604132"/>
            <a:ext cx="5657516" cy="3536432"/>
          </a:xfrm>
        </p:spPr>
        <p:txBody>
          <a:bodyPr>
            <a:noAutofit/>
          </a:bodyPr>
          <a:lstStyle/>
          <a:p>
            <a:r>
              <a:rPr lang="es-AR" sz="2400" dirty="0" smtClean="0"/>
              <a:t>Redes de contactos, mentores, inversores, modelo a seguir, etc.</a:t>
            </a:r>
          </a:p>
          <a:p>
            <a:r>
              <a:rPr lang="es-AR" sz="2400" dirty="0" smtClean="0"/>
              <a:t>La educación potencia las áreas del ecosistema como en un proceso, puente y cadena integral de valor.</a:t>
            </a:r>
          </a:p>
          <a:p>
            <a:r>
              <a:rPr lang="es-AR" sz="2400" dirty="0" smtClean="0"/>
              <a:t>Los concursos, convocatorias y eventos como </a:t>
            </a:r>
            <a:r>
              <a:rPr lang="es-AR" sz="2400" dirty="0" err="1" smtClean="0"/>
              <a:t>Hackaton</a:t>
            </a:r>
            <a:r>
              <a:rPr lang="es-AR" sz="2400" dirty="0" smtClean="0"/>
              <a:t>, son espacios de </a:t>
            </a:r>
            <a:r>
              <a:rPr lang="es-AR" sz="2400" dirty="0" err="1" smtClean="0"/>
              <a:t>networking</a:t>
            </a:r>
            <a:r>
              <a:rPr lang="es-AR" sz="2400" dirty="0" smtClean="0"/>
              <a:t> y diálogo para emprender e innovar.</a:t>
            </a:r>
          </a:p>
          <a:p>
            <a:r>
              <a:rPr lang="es-AR" sz="2400" dirty="0" smtClean="0"/>
              <a:t>Continúa la expansión de la oferta de aceleración, </a:t>
            </a:r>
            <a:r>
              <a:rPr lang="es-AR" sz="2400" dirty="0" err="1" smtClean="0"/>
              <a:t>co</a:t>
            </a:r>
            <a:r>
              <a:rPr lang="es-AR" sz="2400" dirty="0" smtClean="0"/>
              <a:t>-Works e incubación.</a:t>
            </a:r>
            <a:endParaRPr lang="es-AR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91" y="2555636"/>
            <a:ext cx="435901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7527" y="566251"/>
            <a:ext cx="11407167" cy="1499616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/>
              <a:t>La organización de eventos, ej.  </a:t>
            </a:r>
            <a:r>
              <a:rPr lang="es-ES" sz="3600" dirty="0" err="1" smtClean="0"/>
              <a:t>Hackaton</a:t>
            </a:r>
            <a:r>
              <a:rPr lang="es-ES" sz="3600" dirty="0" smtClean="0"/>
              <a:t>.</a:t>
            </a:r>
            <a:endParaRPr lang="en-US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176" t="20266" r="6038" b="12311"/>
          <a:stretch/>
        </p:blipFill>
        <p:spPr>
          <a:xfrm>
            <a:off x="1041820" y="1845951"/>
            <a:ext cx="9882853" cy="46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75811" y="0"/>
            <a:ext cx="8610600" cy="818147"/>
          </a:xfrm>
        </p:spPr>
        <p:txBody>
          <a:bodyPr>
            <a:normAutofit/>
          </a:bodyPr>
          <a:lstStyle/>
          <a:p>
            <a:r>
              <a:rPr lang="es-AR" sz="3200" dirty="0" smtClean="0"/>
              <a:t>Competencias a desarrollar:</a:t>
            </a:r>
            <a:endParaRPr lang="es-AR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925" y="818147"/>
            <a:ext cx="11662611" cy="5529439"/>
          </a:xfrm>
        </p:spPr>
        <p:txBody>
          <a:bodyPr>
            <a:noAutofit/>
          </a:bodyPr>
          <a:lstStyle/>
          <a:p>
            <a:r>
              <a:rPr lang="es-AR" sz="2400" dirty="0"/>
              <a:t>Contribuir a la generación de desarrollos tecnológicos y/o innovaciones tecnológicas en la ingeniería </a:t>
            </a:r>
            <a:r>
              <a:rPr lang="es-AR" sz="2400" dirty="0" smtClean="0"/>
              <a:t>industrial: </a:t>
            </a:r>
            <a:r>
              <a:rPr lang="es-AR" sz="2400" u="sng" dirty="0" smtClean="0"/>
              <a:t>Proyecto</a:t>
            </a:r>
            <a:endParaRPr lang="en-US" sz="2400" u="sng" dirty="0"/>
          </a:p>
          <a:p>
            <a:r>
              <a:rPr lang="es-AR" sz="2400" dirty="0"/>
              <a:t>Desempeñarse de manera efectiva en equipos de </a:t>
            </a:r>
            <a:r>
              <a:rPr lang="es-AR" sz="2400" dirty="0" smtClean="0"/>
              <a:t>trabajo: </a:t>
            </a:r>
            <a:r>
              <a:rPr lang="es-AR" sz="2400" u="sng" dirty="0" smtClean="0"/>
              <a:t>Equipo</a:t>
            </a:r>
            <a:r>
              <a:rPr lang="es-AR" sz="2400" dirty="0" smtClean="0"/>
              <a:t>. </a:t>
            </a:r>
            <a:endParaRPr lang="en-US" sz="2400" dirty="0"/>
          </a:p>
          <a:p>
            <a:r>
              <a:rPr lang="es-AR" sz="2400" dirty="0"/>
              <a:t>Comunicarse en forma oral y escrita con efectividad manejando el vocabulario técnico </a:t>
            </a:r>
            <a:r>
              <a:rPr lang="es-AR" sz="2400" dirty="0" smtClean="0"/>
              <a:t>pertinente: </a:t>
            </a:r>
            <a:r>
              <a:rPr lang="es-AR" sz="2400" u="sng" dirty="0" smtClean="0"/>
              <a:t>Consultas</a:t>
            </a:r>
            <a:r>
              <a:rPr lang="es-AR" sz="2400" dirty="0" smtClean="0"/>
              <a:t>.</a:t>
            </a:r>
            <a:endParaRPr lang="en-US" sz="2400" dirty="0"/>
          </a:p>
          <a:p>
            <a:r>
              <a:rPr lang="es-AR" sz="2400" dirty="0"/>
              <a:t>Actuar con ética, responsabilidad profesional y compromiso social, considerando el impacto económico, social y ambiental en el contexto local y </a:t>
            </a:r>
            <a:r>
              <a:rPr lang="es-AR" sz="2400" dirty="0" smtClean="0"/>
              <a:t>global: </a:t>
            </a:r>
            <a:r>
              <a:rPr lang="es-AR" sz="2400" u="sng" dirty="0" err="1"/>
              <a:t>Kahoot</a:t>
            </a:r>
            <a:r>
              <a:rPr lang="es-AR" sz="2400" dirty="0"/>
              <a:t>.</a:t>
            </a:r>
            <a:endParaRPr lang="en-US" sz="2400" dirty="0"/>
          </a:p>
          <a:p>
            <a:r>
              <a:rPr lang="es-AR" sz="2400" dirty="0"/>
              <a:t>Aprender en forma continua y autónoma participando activamente en la elaboración de los propios trayectos de aprendizaje y </a:t>
            </a:r>
            <a:r>
              <a:rPr lang="es-AR" sz="2400" dirty="0" err="1" smtClean="0"/>
              <a:t>reconcociendo</a:t>
            </a:r>
            <a:r>
              <a:rPr lang="es-AR" sz="2400" dirty="0" smtClean="0"/>
              <a:t> </a:t>
            </a:r>
            <a:r>
              <a:rPr lang="es-AR" sz="2400" dirty="0"/>
              <a:t>la necesidad de perfeccionarse permanentemente, en un contexto de cambio tecnológico donde es necesaria la formación durante la </a:t>
            </a:r>
            <a:r>
              <a:rPr lang="es-AR" sz="2400" dirty="0" smtClean="0"/>
              <a:t>vida: </a:t>
            </a:r>
            <a:r>
              <a:rPr lang="es-AR" sz="2400" u="sng" dirty="0" smtClean="0"/>
              <a:t>Evento.</a:t>
            </a:r>
            <a:endParaRPr lang="en-US" sz="2400" u="sng" dirty="0"/>
          </a:p>
          <a:p>
            <a:r>
              <a:rPr lang="es-AR" sz="2400" dirty="0"/>
              <a:t>Actuar con espíritu emprendedor detectando oportunidades en problemáticas inherentes a su </a:t>
            </a:r>
            <a:r>
              <a:rPr lang="es-AR" sz="2400" dirty="0" smtClean="0"/>
              <a:t>especialidad: </a:t>
            </a:r>
            <a:r>
              <a:rPr lang="es-AR" sz="2400" u="sng" dirty="0" smtClean="0"/>
              <a:t>Evolución en todos los anteriores</a:t>
            </a:r>
            <a:r>
              <a:rPr lang="es-AR" sz="2400" dirty="0" smtClean="0"/>
              <a:t>.</a:t>
            </a:r>
            <a:endParaRPr lang="en-US" sz="2400" dirty="0"/>
          </a:p>
          <a:p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23828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4779" y="225618"/>
            <a:ext cx="8305800" cy="1456267"/>
          </a:xfrm>
        </p:spPr>
        <p:txBody>
          <a:bodyPr>
            <a:normAutofit/>
          </a:bodyPr>
          <a:lstStyle/>
          <a:p>
            <a:r>
              <a:rPr lang="es-AR" sz="3600" dirty="0" smtClean="0"/>
              <a:t>8va Políticas y regulaciones:</a:t>
            </a:r>
            <a:endParaRPr lang="es-AR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3768" y="1681885"/>
            <a:ext cx="10976811" cy="4643288"/>
          </a:xfrm>
        </p:spPr>
        <p:txBody>
          <a:bodyPr>
            <a:normAutofit/>
          </a:bodyPr>
          <a:lstStyle/>
          <a:p>
            <a:r>
              <a:rPr lang="es-AR" sz="2400" dirty="0" smtClean="0"/>
              <a:t>Las normas del entorno para crear empresas con alivios en la presión y requerimientos tributarios sobre los emprendimientos.</a:t>
            </a:r>
          </a:p>
          <a:p>
            <a:r>
              <a:rPr lang="es-AR" sz="2400" dirty="0" smtClean="0"/>
              <a:t>Las agendas de los gobiernos (nacional y local) dejan percibir que las políticas de emprendimiento no son un área prioritaria.</a:t>
            </a:r>
          </a:p>
          <a:p>
            <a:r>
              <a:rPr lang="es-AR" sz="2400" dirty="0" smtClean="0"/>
              <a:t>¿Cuáles son los incentivos de iniciativas y programas, que favorecen este sentido, a la formación de los inversores y a la información de las partes?</a:t>
            </a:r>
          </a:p>
          <a:p>
            <a:r>
              <a:rPr lang="es-AR" sz="2400" dirty="0" smtClean="0"/>
              <a:t>Los procesos institucionales pueden ser más ágiles y estimular el desarrollo de estrategias integrales para crear empresas y ofertar financiamiento.</a:t>
            </a:r>
          </a:p>
          <a:p>
            <a:r>
              <a:rPr lang="es-AR" sz="2400" dirty="0" smtClean="0"/>
              <a:t>Ejemplos son impuestos, leyes como SAS, Capital emprendedor y Ley de Conocimiento.</a:t>
            </a:r>
          </a:p>
          <a:p>
            <a:endParaRPr lang="es-AR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3753853" cy="9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353" y="204297"/>
            <a:ext cx="11120720" cy="1456267"/>
          </a:xfrm>
        </p:spPr>
        <p:txBody>
          <a:bodyPr>
            <a:normAutofit fontScale="90000"/>
          </a:bodyPr>
          <a:lstStyle/>
          <a:p>
            <a:r>
              <a:rPr lang="es-AR" sz="3600" dirty="0" smtClean="0"/>
              <a:t>Políticas de emprendimiento según etapas del proceso emprendedor y horizonte de tiempo.</a:t>
            </a:r>
            <a:endParaRPr lang="es-AR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1866" t="36232" r="9589" b="12167"/>
          <a:stretch/>
        </p:blipFill>
        <p:spPr>
          <a:xfrm>
            <a:off x="1236200" y="1660564"/>
            <a:ext cx="9942472" cy="50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7789" y="451552"/>
            <a:ext cx="8610600" cy="1293028"/>
          </a:xfrm>
        </p:spPr>
        <p:txBody>
          <a:bodyPr>
            <a:normAutofit/>
          </a:bodyPr>
          <a:lstStyle/>
          <a:p>
            <a:r>
              <a:rPr lang="es-AR" sz="4000" dirty="0" smtClean="0"/>
              <a:t>9na educación emprendedora: métricas.</a:t>
            </a:r>
            <a:endParaRPr lang="es-AR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7516" y="2331998"/>
            <a:ext cx="6479924" cy="4526002"/>
          </a:xfrm>
        </p:spPr>
        <p:txBody>
          <a:bodyPr>
            <a:normAutofit/>
          </a:bodyPr>
          <a:lstStyle/>
          <a:p>
            <a:r>
              <a:rPr lang="es-AR" sz="2400" dirty="0" smtClean="0"/>
              <a:t>¿Dónde se aprende a emprender?</a:t>
            </a:r>
          </a:p>
          <a:p>
            <a:r>
              <a:rPr lang="es-AR" sz="2400" dirty="0" smtClean="0"/>
              <a:t>¿Con cuáles metodologías se enseña?</a:t>
            </a:r>
          </a:p>
          <a:p>
            <a:r>
              <a:rPr lang="es-AR" sz="2400" dirty="0" smtClean="0"/>
              <a:t>¿Quiénes enseñan </a:t>
            </a:r>
            <a:r>
              <a:rPr lang="es-AR" sz="2400" dirty="0" err="1" smtClean="0"/>
              <a:t>emprendedorismo</a:t>
            </a:r>
            <a:r>
              <a:rPr lang="es-AR" sz="2400" dirty="0" smtClean="0"/>
              <a:t>?</a:t>
            </a:r>
          </a:p>
          <a:p>
            <a:r>
              <a:rPr lang="es-AR" sz="2400" dirty="0" smtClean="0"/>
              <a:t>¿En cuál momento de la trayectoria de formación es mejor aprender a emprender?</a:t>
            </a:r>
          </a:p>
          <a:p>
            <a:r>
              <a:rPr lang="es-AR" sz="2400" dirty="0" smtClean="0"/>
              <a:t>¿Naturaleza o crianza?</a:t>
            </a:r>
            <a:endParaRPr lang="es-AR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9675" t="19630" r="29512" b="54259"/>
          <a:stretch/>
        </p:blipFill>
        <p:spPr>
          <a:xfrm>
            <a:off x="7474424" y="2331998"/>
            <a:ext cx="3853976" cy="30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1179" y="2809497"/>
            <a:ext cx="2983832" cy="1293028"/>
          </a:xfrm>
        </p:spPr>
        <p:txBody>
          <a:bodyPr>
            <a:noAutofit/>
          </a:bodyPr>
          <a:lstStyle/>
          <a:p>
            <a:r>
              <a:rPr lang="es-AR" sz="3200" dirty="0" smtClean="0"/>
              <a:t>La </a:t>
            </a:r>
            <a:br>
              <a:rPr lang="es-AR" sz="3200" dirty="0" smtClean="0"/>
            </a:br>
            <a:r>
              <a:rPr lang="es-AR" sz="3200" dirty="0" smtClean="0"/>
              <a:t>evaluación </a:t>
            </a:r>
            <a:br>
              <a:rPr lang="es-AR" sz="3200" dirty="0" smtClean="0"/>
            </a:br>
            <a:r>
              <a:rPr lang="es-AR" sz="3200" dirty="0" smtClean="0"/>
              <a:t>de la 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smtClean="0"/>
              <a:t>región 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err="1" smtClean="0"/>
              <a:t>latam</a:t>
            </a:r>
            <a:r>
              <a:rPr lang="es-AR" sz="3200" dirty="0" smtClean="0"/>
              <a:t>: 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smtClean="0"/>
              <a:t>Ejercicio.</a:t>
            </a:r>
            <a:endParaRPr lang="es-AR" sz="32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133" t="13827" r="8236" b="37037"/>
          <a:stretch/>
        </p:blipFill>
        <p:spPr>
          <a:xfrm>
            <a:off x="577516" y="1188020"/>
            <a:ext cx="8253663" cy="52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Trabajo práctico de la u3:</a:t>
            </a:r>
            <a:endParaRPr lang="es-AR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827" t="45407" r="6042" b="12681"/>
          <a:stretch/>
        </p:blipFill>
        <p:spPr>
          <a:xfrm>
            <a:off x="2895600" y="2408683"/>
            <a:ext cx="7050504" cy="358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10321" y="3128"/>
            <a:ext cx="4432110" cy="1032964"/>
          </a:xfrm>
        </p:spPr>
        <p:txBody>
          <a:bodyPr/>
          <a:lstStyle/>
          <a:p>
            <a:r>
              <a:rPr lang="es-AR" dirty="0" smtClean="0"/>
              <a:t>3° </a:t>
            </a:r>
            <a:r>
              <a:rPr lang="es-AR" dirty="0" err="1" smtClean="0"/>
              <a:t>Kahoot</a:t>
            </a:r>
            <a:r>
              <a:rPr lang="es-AR" dirty="0" smtClean="0"/>
              <a:t> 28/10</a:t>
            </a:r>
            <a:r>
              <a:rPr lang="es-AR" dirty="0" smtClean="0"/>
              <a:t>:</a:t>
            </a: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765162" y="1349137"/>
            <a:ext cx="11244867" cy="2213496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s-AR" sz="2400" dirty="0" smtClean="0"/>
              <a:t>CAPITULO 6, 7 y 8, </a:t>
            </a:r>
            <a:r>
              <a:rPr lang="es-AR" sz="2400" dirty="0" smtClean="0"/>
              <a:t>LIBRO EL EMPRENDEDOR PROFESIONAL.</a:t>
            </a:r>
          </a:p>
          <a:p>
            <a:pPr marL="342900" indent="-342900">
              <a:buFontTx/>
              <a:buChar char="-"/>
            </a:pPr>
            <a:r>
              <a:rPr lang="es-AR" sz="2400" dirty="0" err="1" smtClean="0"/>
              <a:t>Design</a:t>
            </a:r>
            <a:r>
              <a:rPr lang="es-AR" sz="2400" dirty="0" smtClean="0"/>
              <a:t> </a:t>
            </a:r>
            <a:r>
              <a:rPr lang="es-AR" sz="2400" dirty="0" err="1" smtClean="0"/>
              <a:t>thinking</a:t>
            </a:r>
            <a:r>
              <a:rPr lang="es-AR" sz="2400" dirty="0" smtClean="0"/>
              <a:t> pág. </a:t>
            </a:r>
            <a:r>
              <a:rPr lang="es-AR" sz="2400" dirty="0" smtClean="0"/>
              <a:t>desde pág. 100-160.</a:t>
            </a:r>
            <a:endParaRPr lang="es-AR" sz="2400" dirty="0" smtClean="0"/>
          </a:p>
          <a:p>
            <a:pPr marL="342900" indent="-342900">
              <a:buFontTx/>
              <a:buChar char="-"/>
            </a:pPr>
            <a:endParaRPr lang="es-AR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3052" t="14107" r="62295" b="7447"/>
          <a:stretch/>
        </p:blipFill>
        <p:spPr>
          <a:xfrm>
            <a:off x="5045764" y="2787841"/>
            <a:ext cx="2148169" cy="37832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7" y="2787841"/>
            <a:ext cx="2967316" cy="38586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824" y="2787841"/>
            <a:ext cx="2382706" cy="35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1997" y="640754"/>
            <a:ext cx="7958331" cy="1077229"/>
          </a:xfrm>
        </p:spPr>
        <p:txBody>
          <a:bodyPr/>
          <a:lstStyle/>
          <a:p>
            <a:pPr algn="ctr"/>
            <a:r>
              <a:rPr lang="es-AR" u="sng" dirty="0" smtClean="0">
                <a:solidFill>
                  <a:schemeClr val="tx2"/>
                </a:solidFill>
              </a:rPr>
              <a:t>El programa</a:t>
            </a:r>
            <a:r>
              <a:rPr lang="es-AR" u="sng" dirty="0" smtClean="0">
                <a:solidFill>
                  <a:schemeClr val="tx2"/>
                </a:solidFill>
              </a:rPr>
              <a:t>: 7-21/9 </a:t>
            </a:r>
            <a:endParaRPr lang="en-US" u="sng" dirty="0">
              <a:solidFill>
                <a:schemeClr val="tx2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88068"/>
              </p:ext>
            </p:extLst>
          </p:nvPr>
        </p:nvGraphicFramePr>
        <p:xfrm>
          <a:off x="571500" y="1428751"/>
          <a:ext cx="10689167" cy="5005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569" y="286226"/>
            <a:ext cx="3200677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385012" y="1149086"/>
            <a:ext cx="5612564" cy="823912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3.A. Ecosistemas y sistemas que sostienen.</a:t>
            </a:r>
            <a:endParaRPr lang="es-AR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385012" y="2454442"/>
            <a:ext cx="5787188" cy="3932710"/>
          </a:xfrm>
        </p:spPr>
        <p:txBody>
          <a:bodyPr>
            <a:normAutofit lnSpcReduction="10000"/>
          </a:bodyPr>
          <a:lstStyle/>
          <a:p>
            <a:r>
              <a:rPr lang="es-AR" dirty="0"/>
              <a:t>Triángulo de Sábato y Botana. La evaluación de la región </a:t>
            </a:r>
            <a:r>
              <a:rPr lang="es-AR" dirty="0" err="1"/>
              <a:t>Latam</a:t>
            </a:r>
            <a:r>
              <a:rPr lang="es-AR" dirty="0"/>
              <a:t>. Los factores de apoyo y contención en los ecosistemas de emprendedores. El Sistema Nacional de Innovación. Las instituciones que brindan servicios a los emprendedores y a sus proyectos innovadores. Redes y comunidades. El factor confianza en los vínculos de apoyo y cuidado. Visitas de referentes locales. Salidas a instituciones del ecosistema. Indicadores. Herramientas y competencias para la vinculación tecnológica.</a:t>
            </a:r>
            <a:endParaRPr lang="en-US" dirty="0"/>
          </a:p>
          <a:p>
            <a:endParaRPr lang="es-AR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"/>
          </p:nvPr>
        </p:nvSpPr>
        <p:spPr>
          <a:xfrm>
            <a:off x="6477000" y="1149086"/>
            <a:ext cx="5410200" cy="823912"/>
          </a:xfrm>
        </p:spPr>
        <p:txBody>
          <a:bodyPr>
            <a:normAutofit lnSpcReduction="10000"/>
          </a:bodyPr>
          <a:lstStyle/>
          <a:p>
            <a:r>
              <a:rPr lang="es-AR" dirty="0" smtClean="0"/>
              <a:t>3.B. De la creatividad a la innovación.</a:t>
            </a:r>
            <a:endParaRPr lang="es-AR" dirty="0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4"/>
          </p:nvPr>
        </p:nvSpPr>
        <p:spPr>
          <a:xfrm>
            <a:off x="6172200" y="2454442"/>
            <a:ext cx="5715000" cy="3764243"/>
          </a:xfrm>
        </p:spPr>
        <p:txBody>
          <a:bodyPr>
            <a:normAutofit/>
          </a:bodyPr>
          <a:lstStyle/>
          <a:p>
            <a:r>
              <a:rPr lang="es-AR" dirty="0"/>
              <a:t>Conceptos. Habilidades. Actitudes. Fases. Metodologías y herramientas. La investigación y el desarrollo. La propiedad intelectual. Fuentes de ideas innovadoras. Componentes de una idea creativa y de una demanda de innovación. Métodos de Diseño. Herramientas y técnicas de creatividad en ideas hacia la ejecución de la innovación. </a:t>
            </a:r>
            <a:endParaRPr lang="en-US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11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o hay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0118"/>
            <a:ext cx="121158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42500" y="487106"/>
            <a:ext cx="2463800" cy="198939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1800" dirty="0" smtClean="0">
                <a:solidFill>
                  <a:schemeClr val="accent2">
                    <a:lumMod val="50000"/>
                  </a:schemeClr>
                </a:solidFill>
              </a:rPr>
              <a:t>Jorge Sábato y botana, pensadores latinoamericanos en ciencia, tecnología y desarrollo.</a:t>
            </a: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4530" y="0"/>
            <a:ext cx="10495547" cy="1293028"/>
          </a:xfrm>
        </p:spPr>
        <p:txBody>
          <a:bodyPr/>
          <a:lstStyle/>
          <a:p>
            <a:r>
              <a:rPr lang="es-AR" dirty="0" smtClean="0"/>
              <a:t>El sistema nacional de innovación:</a:t>
            </a:r>
            <a:endParaRPr lang="es-AR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516" y="1194533"/>
            <a:ext cx="7567684" cy="553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3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63232" y="1360700"/>
            <a:ext cx="3027979" cy="4703216"/>
          </a:xfrm>
        </p:spPr>
        <p:txBody>
          <a:bodyPr>
            <a:normAutofit/>
          </a:bodyPr>
          <a:lstStyle/>
          <a:p>
            <a:r>
              <a:rPr lang="es-AR" sz="3200" dirty="0" smtClean="0"/>
              <a:t>El sistema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smtClean="0"/>
              <a:t> de apoyo 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smtClean="0"/>
              <a:t>y </a:t>
            </a:r>
            <a:br>
              <a:rPr lang="es-AR" sz="3200" dirty="0" smtClean="0"/>
            </a:br>
            <a:r>
              <a:rPr lang="es-AR" sz="3200" dirty="0"/>
              <a:t/>
            </a:r>
            <a:br>
              <a:rPr lang="es-AR" sz="3200" dirty="0"/>
            </a:br>
            <a:r>
              <a:rPr lang="es-AR" sz="3200" dirty="0" smtClean="0"/>
              <a:t>contención</a:t>
            </a:r>
            <a:endParaRPr lang="es-AR" sz="3200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030" y="172620"/>
            <a:ext cx="8633202" cy="65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770</TotalTime>
  <Words>1647</Words>
  <Application>Microsoft Office PowerPoint</Application>
  <PresentationFormat>Panorámica</PresentationFormat>
  <Paragraphs>155</Paragraphs>
  <Slides>34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Century Gothic</vt:lpstr>
      <vt:lpstr>Estela de condensación</vt:lpstr>
      <vt:lpstr>Unidad 3: de la oportunidad a la ejecución. </vt:lpstr>
      <vt:lpstr>Presentación de PowerPoint</vt:lpstr>
      <vt:lpstr>Competencias a desarrollar:</vt:lpstr>
      <vt:lpstr>3° Kahoot 28/10:</vt:lpstr>
      <vt:lpstr>El programa: 7-21/9 </vt:lpstr>
      <vt:lpstr>Presentación de PowerPoint</vt:lpstr>
      <vt:lpstr>Jorge Sábato y botana, pensadores latinoamericanos en ciencia, tecnología y desarrollo.</vt:lpstr>
      <vt:lpstr>El sistema nacional de innovación:</vt:lpstr>
      <vt:lpstr>El sistema   de apoyo   y   contención</vt:lpstr>
      <vt:lpstr>Herramientas y competencias:</vt:lpstr>
      <vt:lpstr>El emprendedor,  sentido y propósito:</vt:lpstr>
      <vt:lpstr>Los elementos comunes son la confianza, la cultura, las redes y los mentores:</vt:lpstr>
      <vt:lpstr>Condiciones sistémicas para el surgimiento y expansión de las empresas dinámicas:</vt:lpstr>
      <vt:lpstr>Presentación de PowerPoint</vt:lpstr>
      <vt:lpstr>Presentación de PowerPoint</vt:lpstr>
      <vt:lpstr>Sistemas de Apoyo:  Ejercicio,  ¿en quiénes  me apoyo?  ¿quiénes me  acompañan?  ¿quiénes son las  personas de  mi confianza (contacto real…)?</vt:lpstr>
      <vt:lpstr>Observo el entorno:   mis vínculos,   intercambios de valor   creados y por crear:</vt:lpstr>
      <vt:lpstr>Mapeo de actores relevantes:</vt:lpstr>
      <vt:lpstr>Revalorizar las redes personales:</vt:lpstr>
      <vt:lpstr>1ra. Capital humano  emprendedor.</vt:lpstr>
      <vt:lpstr>2da Cultura: el estatus social de los emprendedores</vt:lpstr>
      <vt:lpstr>¿Cuáles intereses institucionales y cultura de confianza, observo?</vt:lpstr>
      <vt:lpstr>3ra Condiciones de la demanda:</vt:lpstr>
      <vt:lpstr>Buscar ranking, geial.com gem deloitte pricewaterhouse, etc. </vt:lpstr>
      <vt:lpstr>4ta Estructura empresarial:  condicionantes.</vt:lpstr>
      <vt:lpstr>5ta Plataforma de ciencia, tecnología e innovación: indicadores de innovación.</vt:lpstr>
      <vt:lpstr>6ta Financiamiento:</vt:lpstr>
      <vt:lpstr>7ma capital social:</vt:lpstr>
      <vt:lpstr>La organización de eventos, ej.  Hackaton.</vt:lpstr>
      <vt:lpstr>8va Políticas y regulaciones:</vt:lpstr>
      <vt:lpstr>Políticas de emprendimiento según etapas del proceso emprendedor y horizonte de tiempo.</vt:lpstr>
      <vt:lpstr>9na educación emprendedora: métricas.</vt:lpstr>
      <vt:lpstr>La  evaluación  de la   región   latam:   Ejercicio.</vt:lpstr>
      <vt:lpstr>Trabajo práctico de la u3: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3:</dc:title>
  <dc:creator>guillermo</dc:creator>
  <cp:lastModifiedBy>guillermo</cp:lastModifiedBy>
  <cp:revision>24</cp:revision>
  <dcterms:created xsi:type="dcterms:W3CDTF">2024-09-30T14:01:05Z</dcterms:created>
  <dcterms:modified xsi:type="dcterms:W3CDTF">2025-10-06T20:46:24Z</dcterms:modified>
</cp:coreProperties>
</file>