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9" r:id="rId4"/>
    <p:sldId id="262" r:id="rId5"/>
    <p:sldId id="258" r:id="rId6"/>
    <p:sldId id="256" r:id="rId7"/>
    <p:sldId id="260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0C2"/>
    <a:srgbClr val="3415B7"/>
    <a:srgbClr val="372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4C6E-7972-45C2-A30D-631623FB6B5E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279-F502-4079-B97D-EAA2309F62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367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4C6E-7972-45C2-A30D-631623FB6B5E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279-F502-4079-B97D-EAA2309F62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247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4C6E-7972-45C2-A30D-631623FB6B5E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279-F502-4079-B97D-EAA2309F62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903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4C6E-7972-45C2-A30D-631623FB6B5E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279-F502-4079-B97D-EAA2309F62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802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4C6E-7972-45C2-A30D-631623FB6B5E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279-F502-4079-B97D-EAA2309F62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420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4C6E-7972-45C2-A30D-631623FB6B5E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279-F502-4079-B97D-EAA2309F62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497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4C6E-7972-45C2-A30D-631623FB6B5E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279-F502-4079-B97D-EAA2309F62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798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4C6E-7972-45C2-A30D-631623FB6B5E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279-F502-4079-B97D-EAA2309F62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868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4C6E-7972-45C2-A30D-631623FB6B5E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279-F502-4079-B97D-EAA2309F62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706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4C6E-7972-45C2-A30D-631623FB6B5E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279-F502-4079-B97D-EAA2309F62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054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4C6E-7972-45C2-A30D-631623FB6B5E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279-F502-4079-B97D-EAA2309F62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982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1010C2"/>
            </a:gs>
            <a:gs pos="58000">
              <a:srgbClr val="3415B7"/>
            </a:gs>
            <a:gs pos="94000">
              <a:schemeClr val="tx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14C6E-7972-45C2-A30D-631623FB6B5E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B5279-F502-4079-B97D-EAA2309F62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086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908720"/>
            <a:ext cx="9144000" cy="192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954249" y="205020"/>
            <a:ext cx="3288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 de bombeos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44008" y="918357"/>
            <a:ext cx="0" cy="5939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0" y="1628800"/>
            <a:ext cx="91074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-16115" y="1084094"/>
            <a:ext cx="4588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</a:rPr>
              <a:t>Ensayos de bombeos propiamente dichos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070084" y="1084674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</a:rPr>
              <a:t>Test de pozos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255" y="1719690"/>
            <a:ext cx="10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648832" y="1700808"/>
            <a:ext cx="10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39 Grupo"/>
          <p:cNvGrpSpPr/>
          <p:nvPr/>
        </p:nvGrpSpPr>
        <p:grpSpPr>
          <a:xfrm>
            <a:off x="107504" y="3126742"/>
            <a:ext cx="4382664" cy="2390490"/>
            <a:chOff x="117577" y="2118630"/>
            <a:chExt cx="4382664" cy="2390490"/>
          </a:xfrm>
        </p:grpSpPr>
        <p:cxnSp>
          <p:nvCxnSpPr>
            <p:cNvPr id="22" name="21 Conector recto"/>
            <p:cNvCxnSpPr/>
            <p:nvPr/>
          </p:nvCxnSpPr>
          <p:spPr>
            <a:xfrm>
              <a:off x="117577" y="4509120"/>
              <a:ext cx="4320729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Forma libre"/>
            <p:cNvSpPr/>
            <p:nvPr/>
          </p:nvSpPr>
          <p:spPr>
            <a:xfrm>
              <a:off x="150125" y="2649705"/>
              <a:ext cx="4350116" cy="275239"/>
            </a:xfrm>
            <a:custGeom>
              <a:avLst/>
              <a:gdLst>
                <a:gd name="connsiteX0" fmla="*/ 0 w 4067033"/>
                <a:gd name="connsiteY0" fmla="*/ 220648 h 275239"/>
                <a:gd name="connsiteX1" fmla="*/ 477672 w 4067033"/>
                <a:gd name="connsiteY1" fmla="*/ 2284 h 275239"/>
                <a:gd name="connsiteX2" fmla="*/ 1119117 w 4067033"/>
                <a:gd name="connsiteY2" fmla="*/ 111466 h 275239"/>
                <a:gd name="connsiteX3" fmla="*/ 1787857 w 4067033"/>
                <a:gd name="connsiteY3" fmla="*/ 193352 h 275239"/>
                <a:gd name="connsiteX4" fmla="*/ 2142699 w 4067033"/>
                <a:gd name="connsiteY4" fmla="*/ 56875 h 275239"/>
                <a:gd name="connsiteX5" fmla="*/ 2797791 w 4067033"/>
                <a:gd name="connsiteY5" fmla="*/ 15931 h 275239"/>
                <a:gd name="connsiteX6" fmla="*/ 3643953 w 4067033"/>
                <a:gd name="connsiteY6" fmla="*/ 179705 h 275239"/>
                <a:gd name="connsiteX7" fmla="*/ 4067033 w 4067033"/>
                <a:gd name="connsiteY7" fmla="*/ 275239 h 27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033" h="275239">
                  <a:moveTo>
                    <a:pt x="0" y="220648"/>
                  </a:moveTo>
                  <a:cubicBezTo>
                    <a:pt x="145576" y="120564"/>
                    <a:pt x="291153" y="20481"/>
                    <a:pt x="477672" y="2284"/>
                  </a:cubicBezTo>
                  <a:cubicBezTo>
                    <a:pt x="664191" y="-15913"/>
                    <a:pt x="900753" y="79621"/>
                    <a:pt x="1119117" y="111466"/>
                  </a:cubicBezTo>
                  <a:cubicBezTo>
                    <a:pt x="1337481" y="143311"/>
                    <a:pt x="1617260" y="202450"/>
                    <a:pt x="1787857" y="193352"/>
                  </a:cubicBezTo>
                  <a:cubicBezTo>
                    <a:pt x="1958454" y="184253"/>
                    <a:pt x="1974377" y="86445"/>
                    <a:pt x="2142699" y="56875"/>
                  </a:cubicBezTo>
                  <a:cubicBezTo>
                    <a:pt x="2311021" y="27305"/>
                    <a:pt x="2547582" y="-4541"/>
                    <a:pt x="2797791" y="15931"/>
                  </a:cubicBezTo>
                  <a:cubicBezTo>
                    <a:pt x="3048000" y="36403"/>
                    <a:pt x="3432413" y="136487"/>
                    <a:pt x="3643953" y="179705"/>
                  </a:cubicBezTo>
                  <a:cubicBezTo>
                    <a:pt x="3855493" y="222923"/>
                    <a:pt x="4067033" y="275239"/>
                    <a:pt x="4067033" y="275239"/>
                  </a:cubicBez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32" name="31 Grupo"/>
            <p:cNvGrpSpPr/>
            <p:nvPr/>
          </p:nvGrpSpPr>
          <p:grpSpPr>
            <a:xfrm>
              <a:off x="668564" y="2118630"/>
              <a:ext cx="576064" cy="518282"/>
              <a:chOff x="668564" y="2118630"/>
              <a:chExt cx="576064" cy="518282"/>
            </a:xfrm>
          </p:grpSpPr>
          <p:cxnSp>
            <p:nvCxnSpPr>
              <p:cNvPr id="28" name="27 Conector recto"/>
              <p:cNvCxnSpPr/>
              <p:nvPr/>
            </p:nvCxnSpPr>
            <p:spPr>
              <a:xfrm>
                <a:off x="971600" y="2408095"/>
                <a:ext cx="0" cy="228817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29 Nube"/>
              <p:cNvSpPr/>
              <p:nvPr/>
            </p:nvSpPr>
            <p:spPr>
              <a:xfrm>
                <a:off x="668564" y="2118630"/>
                <a:ext cx="576064" cy="37426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33" name="32 Grupo"/>
            <p:cNvGrpSpPr/>
            <p:nvPr/>
          </p:nvGrpSpPr>
          <p:grpSpPr>
            <a:xfrm>
              <a:off x="3203848" y="2190638"/>
              <a:ext cx="576064" cy="518282"/>
              <a:chOff x="668564" y="2118630"/>
              <a:chExt cx="576064" cy="518282"/>
            </a:xfrm>
          </p:grpSpPr>
          <p:cxnSp>
            <p:nvCxnSpPr>
              <p:cNvPr id="34" name="33 Conector recto"/>
              <p:cNvCxnSpPr/>
              <p:nvPr/>
            </p:nvCxnSpPr>
            <p:spPr>
              <a:xfrm>
                <a:off x="971600" y="2408095"/>
                <a:ext cx="0" cy="228817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34 Nube"/>
              <p:cNvSpPr/>
              <p:nvPr/>
            </p:nvSpPr>
            <p:spPr>
              <a:xfrm>
                <a:off x="668564" y="2118630"/>
                <a:ext cx="576064" cy="37426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36" name="35 Cilindro"/>
            <p:cNvSpPr/>
            <p:nvPr/>
          </p:nvSpPr>
          <p:spPr>
            <a:xfrm>
              <a:off x="1907704" y="2708920"/>
              <a:ext cx="216024" cy="1800200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4" name="23 Conector recto"/>
            <p:cNvCxnSpPr/>
            <p:nvPr/>
          </p:nvCxnSpPr>
          <p:spPr>
            <a:xfrm>
              <a:off x="179512" y="3212976"/>
              <a:ext cx="4320729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37 Flecha arriba"/>
            <p:cNvSpPr/>
            <p:nvPr/>
          </p:nvSpPr>
          <p:spPr>
            <a:xfrm>
              <a:off x="1907704" y="2422638"/>
              <a:ext cx="216148" cy="286282"/>
            </a:xfrm>
            <a:prstGeom prst="up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38 Cilindro"/>
            <p:cNvSpPr/>
            <p:nvPr/>
          </p:nvSpPr>
          <p:spPr>
            <a:xfrm>
              <a:off x="1907704" y="3212976"/>
              <a:ext cx="216148" cy="1296144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41" name="40 Rectángulo"/>
          <p:cNvSpPr/>
          <p:nvPr/>
        </p:nvSpPr>
        <p:spPr>
          <a:xfrm>
            <a:off x="34192" y="4221088"/>
            <a:ext cx="1836000" cy="1296144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41 Rectángulo"/>
          <p:cNvSpPr/>
          <p:nvPr/>
        </p:nvSpPr>
        <p:spPr>
          <a:xfrm>
            <a:off x="2160239" y="4221088"/>
            <a:ext cx="2340001" cy="1296144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43 Cilindro"/>
          <p:cNvSpPr/>
          <p:nvPr/>
        </p:nvSpPr>
        <p:spPr>
          <a:xfrm>
            <a:off x="3727120" y="3717032"/>
            <a:ext cx="124800" cy="18002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44 Cilindro"/>
          <p:cNvSpPr/>
          <p:nvPr/>
        </p:nvSpPr>
        <p:spPr>
          <a:xfrm>
            <a:off x="683568" y="3573016"/>
            <a:ext cx="124800" cy="1944216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45 Forma libre"/>
          <p:cNvSpPr/>
          <p:nvPr/>
        </p:nvSpPr>
        <p:spPr>
          <a:xfrm>
            <a:off x="13649" y="4256278"/>
            <a:ext cx="1928248" cy="532263"/>
          </a:xfrm>
          <a:custGeom>
            <a:avLst/>
            <a:gdLst>
              <a:gd name="connsiteX0" fmla="*/ 0 w 2074459"/>
              <a:gd name="connsiteY0" fmla="*/ 0 h 558292"/>
              <a:gd name="connsiteX1" fmla="*/ 832513 w 2074459"/>
              <a:gd name="connsiteY1" fmla="*/ 163773 h 558292"/>
              <a:gd name="connsiteX2" fmla="*/ 859809 w 2074459"/>
              <a:gd name="connsiteY2" fmla="*/ 177421 h 558292"/>
              <a:gd name="connsiteX3" fmla="*/ 1364776 w 2074459"/>
              <a:gd name="connsiteY3" fmla="*/ 272955 h 558292"/>
              <a:gd name="connsiteX4" fmla="*/ 2006221 w 2074459"/>
              <a:gd name="connsiteY4" fmla="*/ 532263 h 558292"/>
              <a:gd name="connsiteX5" fmla="*/ 1992573 w 2074459"/>
              <a:gd name="connsiteY5" fmla="*/ 532263 h 558292"/>
              <a:gd name="connsiteX6" fmla="*/ 2074459 w 2074459"/>
              <a:gd name="connsiteY6" fmla="*/ 382137 h 558292"/>
              <a:gd name="connsiteX0" fmla="*/ 0 w 2074459"/>
              <a:gd name="connsiteY0" fmla="*/ 0 h 532581"/>
              <a:gd name="connsiteX1" fmla="*/ 832513 w 2074459"/>
              <a:gd name="connsiteY1" fmla="*/ 163773 h 532581"/>
              <a:gd name="connsiteX2" fmla="*/ 859809 w 2074459"/>
              <a:gd name="connsiteY2" fmla="*/ 177421 h 532581"/>
              <a:gd name="connsiteX3" fmla="*/ 1364776 w 2074459"/>
              <a:gd name="connsiteY3" fmla="*/ 272955 h 532581"/>
              <a:gd name="connsiteX4" fmla="*/ 2006221 w 2074459"/>
              <a:gd name="connsiteY4" fmla="*/ 532263 h 532581"/>
              <a:gd name="connsiteX5" fmla="*/ 1596788 w 2074459"/>
              <a:gd name="connsiteY5" fmla="*/ 327546 h 532581"/>
              <a:gd name="connsiteX6" fmla="*/ 2074459 w 2074459"/>
              <a:gd name="connsiteY6" fmla="*/ 382137 h 532581"/>
              <a:gd name="connsiteX0" fmla="*/ 0 w 2142698"/>
              <a:gd name="connsiteY0" fmla="*/ 0 h 541749"/>
              <a:gd name="connsiteX1" fmla="*/ 832513 w 2142698"/>
              <a:gd name="connsiteY1" fmla="*/ 163773 h 541749"/>
              <a:gd name="connsiteX2" fmla="*/ 859809 w 2142698"/>
              <a:gd name="connsiteY2" fmla="*/ 177421 h 541749"/>
              <a:gd name="connsiteX3" fmla="*/ 1364776 w 2142698"/>
              <a:gd name="connsiteY3" fmla="*/ 272955 h 541749"/>
              <a:gd name="connsiteX4" fmla="*/ 2006221 w 2142698"/>
              <a:gd name="connsiteY4" fmla="*/ 532263 h 541749"/>
              <a:gd name="connsiteX5" fmla="*/ 1596788 w 2142698"/>
              <a:gd name="connsiteY5" fmla="*/ 327546 h 541749"/>
              <a:gd name="connsiteX6" fmla="*/ 2142698 w 2142698"/>
              <a:gd name="connsiteY6" fmla="*/ 532263 h 541749"/>
              <a:gd name="connsiteX0" fmla="*/ 0 w 2142698"/>
              <a:gd name="connsiteY0" fmla="*/ 0 h 541749"/>
              <a:gd name="connsiteX1" fmla="*/ 832513 w 2142698"/>
              <a:gd name="connsiteY1" fmla="*/ 163773 h 541749"/>
              <a:gd name="connsiteX2" fmla="*/ 382138 w 2142698"/>
              <a:gd name="connsiteY2" fmla="*/ 13648 h 541749"/>
              <a:gd name="connsiteX3" fmla="*/ 1364776 w 2142698"/>
              <a:gd name="connsiteY3" fmla="*/ 272955 h 541749"/>
              <a:gd name="connsiteX4" fmla="*/ 2006221 w 2142698"/>
              <a:gd name="connsiteY4" fmla="*/ 532263 h 541749"/>
              <a:gd name="connsiteX5" fmla="*/ 1596788 w 2142698"/>
              <a:gd name="connsiteY5" fmla="*/ 327546 h 541749"/>
              <a:gd name="connsiteX6" fmla="*/ 2142698 w 2142698"/>
              <a:gd name="connsiteY6" fmla="*/ 532263 h 541749"/>
              <a:gd name="connsiteX0" fmla="*/ 0 w 2142698"/>
              <a:gd name="connsiteY0" fmla="*/ 0 h 541749"/>
              <a:gd name="connsiteX1" fmla="*/ 832513 w 2142698"/>
              <a:gd name="connsiteY1" fmla="*/ 163773 h 541749"/>
              <a:gd name="connsiteX2" fmla="*/ 1187356 w 2142698"/>
              <a:gd name="connsiteY2" fmla="*/ 68239 h 541749"/>
              <a:gd name="connsiteX3" fmla="*/ 1364776 w 2142698"/>
              <a:gd name="connsiteY3" fmla="*/ 272955 h 541749"/>
              <a:gd name="connsiteX4" fmla="*/ 2006221 w 2142698"/>
              <a:gd name="connsiteY4" fmla="*/ 532263 h 541749"/>
              <a:gd name="connsiteX5" fmla="*/ 1596788 w 2142698"/>
              <a:gd name="connsiteY5" fmla="*/ 327546 h 541749"/>
              <a:gd name="connsiteX6" fmla="*/ 2142698 w 2142698"/>
              <a:gd name="connsiteY6" fmla="*/ 532263 h 541749"/>
              <a:gd name="connsiteX0" fmla="*/ 0 w 2142698"/>
              <a:gd name="connsiteY0" fmla="*/ 0 h 541749"/>
              <a:gd name="connsiteX1" fmla="*/ 436728 w 2142698"/>
              <a:gd name="connsiteY1" fmla="*/ 54591 h 541749"/>
              <a:gd name="connsiteX2" fmla="*/ 1187356 w 2142698"/>
              <a:gd name="connsiteY2" fmla="*/ 68239 h 541749"/>
              <a:gd name="connsiteX3" fmla="*/ 1364776 w 2142698"/>
              <a:gd name="connsiteY3" fmla="*/ 272955 h 541749"/>
              <a:gd name="connsiteX4" fmla="*/ 2006221 w 2142698"/>
              <a:gd name="connsiteY4" fmla="*/ 532263 h 541749"/>
              <a:gd name="connsiteX5" fmla="*/ 1596788 w 2142698"/>
              <a:gd name="connsiteY5" fmla="*/ 327546 h 541749"/>
              <a:gd name="connsiteX6" fmla="*/ 2142698 w 2142698"/>
              <a:gd name="connsiteY6" fmla="*/ 532263 h 541749"/>
              <a:gd name="connsiteX0" fmla="*/ 0 w 2142698"/>
              <a:gd name="connsiteY0" fmla="*/ 0 h 541749"/>
              <a:gd name="connsiteX1" fmla="*/ 436728 w 2142698"/>
              <a:gd name="connsiteY1" fmla="*/ 54591 h 541749"/>
              <a:gd name="connsiteX2" fmla="*/ 873457 w 2142698"/>
              <a:gd name="connsiteY2" fmla="*/ 122830 h 541749"/>
              <a:gd name="connsiteX3" fmla="*/ 1364776 w 2142698"/>
              <a:gd name="connsiteY3" fmla="*/ 272955 h 541749"/>
              <a:gd name="connsiteX4" fmla="*/ 2006221 w 2142698"/>
              <a:gd name="connsiteY4" fmla="*/ 532263 h 541749"/>
              <a:gd name="connsiteX5" fmla="*/ 1596788 w 2142698"/>
              <a:gd name="connsiteY5" fmla="*/ 327546 h 541749"/>
              <a:gd name="connsiteX6" fmla="*/ 2142698 w 2142698"/>
              <a:gd name="connsiteY6" fmla="*/ 532263 h 541749"/>
              <a:gd name="connsiteX0" fmla="*/ 0 w 2142698"/>
              <a:gd name="connsiteY0" fmla="*/ 0 h 587180"/>
              <a:gd name="connsiteX1" fmla="*/ 436728 w 2142698"/>
              <a:gd name="connsiteY1" fmla="*/ 54591 h 587180"/>
              <a:gd name="connsiteX2" fmla="*/ 873457 w 2142698"/>
              <a:gd name="connsiteY2" fmla="*/ 122830 h 587180"/>
              <a:gd name="connsiteX3" fmla="*/ 1364776 w 2142698"/>
              <a:gd name="connsiteY3" fmla="*/ 272955 h 587180"/>
              <a:gd name="connsiteX4" fmla="*/ 2006221 w 2142698"/>
              <a:gd name="connsiteY4" fmla="*/ 532263 h 587180"/>
              <a:gd name="connsiteX5" fmla="*/ 2047164 w 2142698"/>
              <a:gd name="connsiteY5" fmla="*/ 586853 h 587180"/>
              <a:gd name="connsiteX6" fmla="*/ 2142698 w 2142698"/>
              <a:gd name="connsiteY6" fmla="*/ 532263 h 587180"/>
              <a:gd name="connsiteX0" fmla="*/ 0 w 2063229"/>
              <a:gd name="connsiteY0" fmla="*/ 0 h 586853"/>
              <a:gd name="connsiteX1" fmla="*/ 436728 w 2063229"/>
              <a:gd name="connsiteY1" fmla="*/ 54591 h 586853"/>
              <a:gd name="connsiteX2" fmla="*/ 873457 w 2063229"/>
              <a:gd name="connsiteY2" fmla="*/ 122830 h 586853"/>
              <a:gd name="connsiteX3" fmla="*/ 1364776 w 2063229"/>
              <a:gd name="connsiteY3" fmla="*/ 272955 h 586853"/>
              <a:gd name="connsiteX4" fmla="*/ 2006221 w 2063229"/>
              <a:gd name="connsiteY4" fmla="*/ 532263 h 586853"/>
              <a:gd name="connsiteX5" fmla="*/ 2047164 w 2063229"/>
              <a:gd name="connsiteY5" fmla="*/ 586853 h 586853"/>
              <a:gd name="connsiteX0" fmla="*/ 0 w 2006221"/>
              <a:gd name="connsiteY0" fmla="*/ 0 h 532263"/>
              <a:gd name="connsiteX1" fmla="*/ 436728 w 2006221"/>
              <a:gd name="connsiteY1" fmla="*/ 54591 h 532263"/>
              <a:gd name="connsiteX2" fmla="*/ 873457 w 2006221"/>
              <a:gd name="connsiteY2" fmla="*/ 122830 h 532263"/>
              <a:gd name="connsiteX3" fmla="*/ 1364776 w 2006221"/>
              <a:gd name="connsiteY3" fmla="*/ 272955 h 532263"/>
              <a:gd name="connsiteX4" fmla="*/ 2006221 w 2006221"/>
              <a:gd name="connsiteY4" fmla="*/ 532263 h 5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221" h="532263">
                <a:moveTo>
                  <a:pt x="0" y="0"/>
                </a:moveTo>
                <a:cubicBezTo>
                  <a:pt x="277504" y="54591"/>
                  <a:pt x="291152" y="34119"/>
                  <a:pt x="436728" y="54591"/>
                </a:cubicBezTo>
                <a:cubicBezTo>
                  <a:pt x="582304" y="75063"/>
                  <a:pt x="718782" y="86436"/>
                  <a:pt x="873457" y="122830"/>
                </a:cubicBezTo>
                <a:cubicBezTo>
                  <a:pt x="1028132" y="159224"/>
                  <a:pt x="1175982" y="204716"/>
                  <a:pt x="1364776" y="272955"/>
                </a:cubicBezTo>
                <a:cubicBezTo>
                  <a:pt x="1553570" y="341194"/>
                  <a:pt x="1892490" y="479947"/>
                  <a:pt x="2006221" y="532263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" name="46 Forma libre"/>
          <p:cNvSpPr/>
          <p:nvPr/>
        </p:nvSpPr>
        <p:spPr>
          <a:xfrm flipH="1">
            <a:off x="2139696" y="4264889"/>
            <a:ext cx="2360544" cy="532263"/>
          </a:xfrm>
          <a:custGeom>
            <a:avLst/>
            <a:gdLst>
              <a:gd name="connsiteX0" fmla="*/ 0 w 2074459"/>
              <a:gd name="connsiteY0" fmla="*/ 0 h 558292"/>
              <a:gd name="connsiteX1" fmla="*/ 832513 w 2074459"/>
              <a:gd name="connsiteY1" fmla="*/ 163773 h 558292"/>
              <a:gd name="connsiteX2" fmla="*/ 859809 w 2074459"/>
              <a:gd name="connsiteY2" fmla="*/ 177421 h 558292"/>
              <a:gd name="connsiteX3" fmla="*/ 1364776 w 2074459"/>
              <a:gd name="connsiteY3" fmla="*/ 272955 h 558292"/>
              <a:gd name="connsiteX4" fmla="*/ 2006221 w 2074459"/>
              <a:gd name="connsiteY4" fmla="*/ 532263 h 558292"/>
              <a:gd name="connsiteX5" fmla="*/ 1992573 w 2074459"/>
              <a:gd name="connsiteY5" fmla="*/ 532263 h 558292"/>
              <a:gd name="connsiteX6" fmla="*/ 2074459 w 2074459"/>
              <a:gd name="connsiteY6" fmla="*/ 382137 h 558292"/>
              <a:gd name="connsiteX0" fmla="*/ 0 w 2074459"/>
              <a:gd name="connsiteY0" fmla="*/ 0 h 532581"/>
              <a:gd name="connsiteX1" fmla="*/ 832513 w 2074459"/>
              <a:gd name="connsiteY1" fmla="*/ 163773 h 532581"/>
              <a:gd name="connsiteX2" fmla="*/ 859809 w 2074459"/>
              <a:gd name="connsiteY2" fmla="*/ 177421 h 532581"/>
              <a:gd name="connsiteX3" fmla="*/ 1364776 w 2074459"/>
              <a:gd name="connsiteY3" fmla="*/ 272955 h 532581"/>
              <a:gd name="connsiteX4" fmla="*/ 2006221 w 2074459"/>
              <a:gd name="connsiteY4" fmla="*/ 532263 h 532581"/>
              <a:gd name="connsiteX5" fmla="*/ 1596788 w 2074459"/>
              <a:gd name="connsiteY5" fmla="*/ 327546 h 532581"/>
              <a:gd name="connsiteX6" fmla="*/ 2074459 w 2074459"/>
              <a:gd name="connsiteY6" fmla="*/ 382137 h 532581"/>
              <a:gd name="connsiteX0" fmla="*/ 0 w 2142698"/>
              <a:gd name="connsiteY0" fmla="*/ 0 h 541749"/>
              <a:gd name="connsiteX1" fmla="*/ 832513 w 2142698"/>
              <a:gd name="connsiteY1" fmla="*/ 163773 h 541749"/>
              <a:gd name="connsiteX2" fmla="*/ 859809 w 2142698"/>
              <a:gd name="connsiteY2" fmla="*/ 177421 h 541749"/>
              <a:gd name="connsiteX3" fmla="*/ 1364776 w 2142698"/>
              <a:gd name="connsiteY3" fmla="*/ 272955 h 541749"/>
              <a:gd name="connsiteX4" fmla="*/ 2006221 w 2142698"/>
              <a:gd name="connsiteY4" fmla="*/ 532263 h 541749"/>
              <a:gd name="connsiteX5" fmla="*/ 1596788 w 2142698"/>
              <a:gd name="connsiteY5" fmla="*/ 327546 h 541749"/>
              <a:gd name="connsiteX6" fmla="*/ 2142698 w 2142698"/>
              <a:gd name="connsiteY6" fmla="*/ 532263 h 541749"/>
              <a:gd name="connsiteX0" fmla="*/ 0 w 2142698"/>
              <a:gd name="connsiteY0" fmla="*/ 0 h 541749"/>
              <a:gd name="connsiteX1" fmla="*/ 832513 w 2142698"/>
              <a:gd name="connsiteY1" fmla="*/ 163773 h 541749"/>
              <a:gd name="connsiteX2" fmla="*/ 382138 w 2142698"/>
              <a:gd name="connsiteY2" fmla="*/ 13648 h 541749"/>
              <a:gd name="connsiteX3" fmla="*/ 1364776 w 2142698"/>
              <a:gd name="connsiteY3" fmla="*/ 272955 h 541749"/>
              <a:gd name="connsiteX4" fmla="*/ 2006221 w 2142698"/>
              <a:gd name="connsiteY4" fmla="*/ 532263 h 541749"/>
              <a:gd name="connsiteX5" fmla="*/ 1596788 w 2142698"/>
              <a:gd name="connsiteY5" fmla="*/ 327546 h 541749"/>
              <a:gd name="connsiteX6" fmla="*/ 2142698 w 2142698"/>
              <a:gd name="connsiteY6" fmla="*/ 532263 h 541749"/>
              <a:gd name="connsiteX0" fmla="*/ 0 w 2142698"/>
              <a:gd name="connsiteY0" fmla="*/ 0 h 541749"/>
              <a:gd name="connsiteX1" fmla="*/ 832513 w 2142698"/>
              <a:gd name="connsiteY1" fmla="*/ 163773 h 541749"/>
              <a:gd name="connsiteX2" fmla="*/ 1187356 w 2142698"/>
              <a:gd name="connsiteY2" fmla="*/ 68239 h 541749"/>
              <a:gd name="connsiteX3" fmla="*/ 1364776 w 2142698"/>
              <a:gd name="connsiteY3" fmla="*/ 272955 h 541749"/>
              <a:gd name="connsiteX4" fmla="*/ 2006221 w 2142698"/>
              <a:gd name="connsiteY4" fmla="*/ 532263 h 541749"/>
              <a:gd name="connsiteX5" fmla="*/ 1596788 w 2142698"/>
              <a:gd name="connsiteY5" fmla="*/ 327546 h 541749"/>
              <a:gd name="connsiteX6" fmla="*/ 2142698 w 2142698"/>
              <a:gd name="connsiteY6" fmla="*/ 532263 h 541749"/>
              <a:gd name="connsiteX0" fmla="*/ 0 w 2142698"/>
              <a:gd name="connsiteY0" fmla="*/ 0 h 541749"/>
              <a:gd name="connsiteX1" fmla="*/ 436728 w 2142698"/>
              <a:gd name="connsiteY1" fmla="*/ 54591 h 541749"/>
              <a:gd name="connsiteX2" fmla="*/ 1187356 w 2142698"/>
              <a:gd name="connsiteY2" fmla="*/ 68239 h 541749"/>
              <a:gd name="connsiteX3" fmla="*/ 1364776 w 2142698"/>
              <a:gd name="connsiteY3" fmla="*/ 272955 h 541749"/>
              <a:gd name="connsiteX4" fmla="*/ 2006221 w 2142698"/>
              <a:gd name="connsiteY4" fmla="*/ 532263 h 541749"/>
              <a:gd name="connsiteX5" fmla="*/ 1596788 w 2142698"/>
              <a:gd name="connsiteY5" fmla="*/ 327546 h 541749"/>
              <a:gd name="connsiteX6" fmla="*/ 2142698 w 2142698"/>
              <a:gd name="connsiteY6" fmla="*/ 532263 h 541749"/>
              <a:gd name="connsiteX0" fmla="*/ 0 w 2142698"/>
              <a:gd name="connsiteY0" fmla="*/ 0 h 541749"/>
              <a:gd name="connsiteX1" fmla="*/ 436728 w 2142698"/>
              <a:gd name="connsiteY1" fmla="*/ 54591 h 541749"/>
              <a:gd name="connsiteX2" fmla="*/ 873457 w 2142698"/>
              <a:gd name="connsiteY2" fmla="*/ 122830 h 541749"/>
              <a:gd name="connsiteX3" fmla="*/ 1364776 w 2142698"/>
              <a:gd name="connsiteY3" fmla="*/ 272955 h 541749"/>
              <a:gd name="connsiteX4" fmla="*/ 2006221 w 2142698"/>
              <a:gd name="connsiteY4" fmla="*/ 532263 h 541749"/>
              <a:gd name="connsiteX5" fmla="*/ 1596788 w 2142698"/>
              <a:gd name="connsiteY5" fmla="*/ 327546 h 541749"/>
              <a:gd name="connsiteX6" fmla="*/ 2142698 w 2142698"/>
              <a:gd name="connsiteY6" fmla="*/ 532263 h 541749"/>
              <a:gd name="connsiteX0" fmla="*/ 0 w 2142698"/>
              <a:gd name="connsiteY0" fmla="*/ 0 h 587180"/>
              <a:gd name="connsiteX1" fmla="*/ 436728 w 2142698"/>
              <a:gd name="connsiteY1" fmla="*/ 54591 h 587180"/>
              <a:gd name="connsiteX2" fmla="*/ 873457 w 2142698"/>
              <a:gd name="connsiteY2" fmla="*/ 122830 h 587180"/>
              <a:gd name="connsiteX3" fmla="*/ 1364776 w 2142698"/>
              <a:gd name="connsiteY3" fmla="*/ 272955 h 587180"/>
              <a:gd name="connsiteX4" fmla="*/ 2006221 w 2142698"/>
              <a:gd name="connsiteY4" fmla="*/ 532263 h 587180"/>
              <a:gd name="connsiteX5" fmla="*/ 2047164 w 2142698"/>
              <a:gd name="connsiteY5" fmla="*/ 586853 h 587180"/>
              <a:gd name="connsiteX6" fmla="*/ 2142698 w 2142698"/>
              <a:gd name="connsiteY6" fmla="*/ 532263 h 587180"/>
              <a:gd name="connsiteX0" fmla="*/ 0 w 2063229"/>
              <a:gd name="connsiteY0" fmla="*/ 0 h 586853"/>
              <a:gd name="connsiteX1" fmla="*/ 436728 w 2063229"/>
              <a:gd name="connsiteY1" fmla="*/ 54591 h 586853"/>
              <a:gd name="connsiteX2" fmla="*/ 873457 w 2063229"/>
              <a:gd name="connsiteY2" fmla="*/ 122830 h 586853"/>
              <a:gd name="connsiteX3" fmla="*/ 1364776 w 2063229"/>
              <a:gd name="connsiteY3" fmla="*/ 272955 h 586853"/>
              <a:gd name="connsiteX4" fmla="*/ 2006221 w 2063229"/>
              <a:gd name="connsiteY4" fmla="*/ 532263 h 586853"/>
              <a:gd name="connsiteX5" fmla="*/ 2047164 w 2063229"/>
              <a:gd name="connsiteY5" fmla="*/ 586853 h 586853"/>
              <a:gd name="connsiteX0" fmla="*/ 0 w 2006221"/>
              <a:gd name="connsiteY0" fmla="*/ 0 h 532263"/>
              <a:gd name="connsiteX1" fmla="*/ 436728 w 2006221"/>
              <a:gd name="connsiteY1" fmla="*/ 54591 h 532263"/>
              <a:gd name="connsiteX2" fmla="*/ 873457 w 2006221"/>
              <a:gd name="connsiteY2" fmla="*/ 122830 h 532263"/>
              <a:gd name="connsiteX3" fmla="*/ 1364776 w 2006221"/>
              <a:gd name="connsiteY3" fmla="*/ 272955 h 532263"/>
              <a:gd name="connsiteX4" fmla="*/ 2006221 w 2006221"/>
              <a:gd name="connsiteY4" fmla="*/ 532263 h 5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221" h="532263">
                <a:moveTo>
                  <a:pt x="0" y="0"/>
                </a:moveTo>
                <a:cubicBezTo>
                  <a:pt x="277504" y="54591"/>
                  <a:pt x="291152" y="34119"/>
                  <a:pt x="436728" y="54591"/>
                </a:cubicBezTo>
                <a:cubicBezTo>
                  <a:pt x="582304" y="75063"/>
                  <a:pt x="718782" y="86436"/>
                  <a:pt x="873457" y="122830"/>
                </a:cubicBezTo>
                <a:cubicBezTo>
                  <a:pt x="1028132" y="159224"/>
                  <a:pt x="1175982" y="204716"/>
                  <a:pt x="1364776" y="272955"/>
                </a:cubicBezTo>
                <a:cubicBezTo>
                  <a:pt x="1553570" y="341194"/>
                  <a:pt x="1892490" y="479947"/>
                  <a:pt x="2006221" y="532263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47 CuadroTexto"/>
          <p:cNvSpPr txBox="1"/>
          <p:nvPr/>
        </p:nvSpPr>
        <p:spPr>
          <a:xfrm>
            <a:off x="179512" y="2204864"/>
            <a:ext cx="446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Estudiar los parámetros hidrodinámicos del acuífero</a:t>
            </a:r>
            <a:endParaRPr lang="es-AR" dirty="0">
              <a:solidFill>
                <a:schemeClr val="bg1"/>
              </a:solidFill>
            </a:endParaRPr>
          </a:p>
        </p:txBody>
      </p:sp>
      <p:grpSp>
        <p:nvGrpSpPr>
          <p:cNvPr id="70" name="69 Grupo"/>
          <p:cNvGrpSpPr/>
          <p:nvPr/>
        </p:nvGrpSpPr>
        <p:grpSpPr>
          <a:xfrm>
            <a:off x="4788024" y="3140968"/>
            <a:ext cx="4486592" cy="2390490"/>
            <a:chOff x="4788024" y="3140968"/>
            <a:chExt cx="4486592" cy="2390490"/>
          </a:xfrm>
        </p:grpSpPr>
        <p:grpSp>
          <p:nvGrpSpPr>
            <p:cNvPr id="49" name="48 Grupo"/>
            <p:cNvGrpSpPr/>
            <p:nvPr/>
          </p:nvGrpSpPr>
          <p:grpSpPr>
            <a:xfrm>
              <a:off x="4891952" y="3140968"/>
              <a:ext cx="4382664" cy="2390490"/>
              <a:chOff x="117577" y="2118630"/>
              <a:chExt cx="4382664" cy="2390490"/>
            </a:xfrm>
          </p:grpSpPr>
          <p:cxnSp>
            <p:nvCxnSpPr>
              <p:cNvPr id="50" name="49 Conector recto"/>
              <p:cNvCxnSpPr/>
              <p:nvPr/>
            </p:nvCxnSpPr>
            <p:spPr>
              <a:xfrm>
                <a:off x="117577" y="4509120"/>
                <a:ext cx="4320729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50 Forma libre"/>
              <p:cNvSpPr/>
              <p:nvPr/>
            </p:nvSpPr>
            <p:spPr>
              <a:xfrm>
                <a:off x="150125" y="2649705"/>
                <a:ext cx="4350116" cy="275239"/>
              </a:xfrm>
              <a:custGeom>
                <a:avLst/>
                <a:gdLst>
                  <a:gd name="connsiteX0" fmla="*/ 0 w 4067033"/>
                  <a:gd name="connsiteY0" fmla="*/ 220648 h 275239"/>
                  <a:gd name="connsiteX1" fmla="*/ 477672 w 4067033"/>
                  <a:gd name="connsiteY1" fmla="*/ 2284 h 275239"/>
                  <a:gd name="connsiteX2" fmla="*/ 1119117 w 4067033"/>
                  <a:gd name="connsiteY2" fmla="*/ 111466 h 275239"/>
                  <a:gd name="connsiteX3" fmla="*/ 1787857 w 4067033"/>
                  <a:gd name="connsiteY3" fmla="*/ 193352 h 275239"/>
                  <a:gd name="connsiteX4" fmla="*/ 2142699 w 4067033"/>
                  <a:gd name="connsiteY4" fmla="*/ 56875 h 275239"/>
                  <a:gd name="connsiteX5" fmla="*/ 2797791 w 4067033"/>
                  <a:gd name="connsiteY5" fmla="*/ 15931 h 275239"/>
                  <a:gd name="connsiteX6" fmla="*/ 3643953 w 4067033"/>
                  <a:gd name="connsiteY6" fmla="*/ 179705 h 275239"/>
                  <a:gd name="connsiteX7" fmla="*/ 4067033 w 4067033"/>
                  <a:gd name="connsiteY7" fmla="*/ 275239 h 27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67033" h="275239">
                    <a:moveTo>
                      <a:pt x="0" y="220648"/>
                    </a:moveTo>
                    <a:cubicBezTo>
                      <a:pt x="145576" y="120564"/>
                      <a:pt x="291153" y="20481"/>
                      <a:pt x="477672" y="2284"/>
                    </a:cubicBezTo>
                    <a:cubicBezTo>
                      <a:pt x="664191" y="-15913"/>
                      <a:pt x="900753" y="79621"/>
                      <a:pt x="1119117" y="111466"/>
                    </a:cubicBezTo>
                    <a:cubicBezTo>
                      <a:pt x="1337481" y="143311"/>
                      <a:pt x="1617260" y="202450"/>
                      <a:pt x="1787857" y="193352"/>
                    </a:cubicBezTo>
                    <a:cubicBezTo>
                      <a:pt x="1958454" y="184253"/>
                      <a:pt x="1974377" y="86445"/>
                      <a:pt x="2142699" y="56875"/>
                    </a:cubicBezTo>
                    <a:cubicBezTo>
                      <a:pt x="2311021" y="27305"/>
                      <a:pt x="2547582" y="-4541"/>
                      <a:pt x="2797791" y="15931"/>
                    </a:cubicBezTo>
                    <a:cubicBezTo>
                      <a:pt x="3048000" y="36403"/>
                      <a:pt x="3432413" y="136487"/>
                      <a:pt x="3643953" y="179705"/>
                    </a:cubicBezTo>
                    <a:cubicBezTo>
                      <a:pt x="3855493" y="222923"/>
                      <a:pt x="4067033" y="275239"/>
                      <a:pt x="4067033" y="275239"/>
                    </a:cubicBezTo>
                  </a:path>
                </a:pathLst>
              </a:cu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grpSp>
            <p:nvGrpSpPr>
              <p:cNvPr id="52" name="51 Grupo"/>
              <p:cNvGrpSpPr/>
              <p:nvPr/>
            </p:nvGrpSpPr>
            <p:grpSpPr>
              <a:xfrm>
                <a:off x="668564" y="2118630"/>
                <a:ext cx="576064" cy="518282"/>
                <a:chOff x="668564" y="2118630"/>
                <a:chExt cx="576064" cy="518282"/>
              </a:xfrm>
            </p:grpSpPr>
            <p:cxnSp>
              <p:nvCxnSpPr>
                <p:cNvPr id="60" name="59 Conector recto"/>
                <p:cNvCxnSpPr/>
                <p:nvPr/>
              </p:nvCxnSpPr>
              <p:spPr>
                <a:xfrm>
                  <a:off x="971600" y="2408095"/>
                  <a:ext cx="0" cy="228817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60 Nube"/>
                <p:cNvSpPr/>
                <p:nvPr/>
              </p:nvSpPr>
              <p:spPr>
                <a:xfrm>
                  <a:off x="668564" y="2118630"/>
                  <a:ext cx="576064" cy="374266"/>
                </a:xfrm>
                <a:prstGeom prst="cloud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grpSp>
            <p:nvGrpSpPr>
              <p:cNvPr id="53" name="52 Grupo"/>
              <p:cNvGrpSpPr/>
              <p:nvPr/>
            </p:nvGrpSpPr>
            <p:grpSpPr>
              <a:xfrm>
                <a:off x="3203848" y="2190638"/>
                <a:ext cx="576064" cy="518282"/>
                <a:chOff x="668564" y="2118630"/>
                <a:chExt cx="576064" cy="518282"/>
              </a:xfrm>
            </p:grpSpPr>
            <p:cxnSp>
              <p:nvCxnSpPr>
                <p:cNvPr id="58" name="57 Conector recto"/>
                <p:cNvCxnSpPr/>
                <p:nvPr/>
              </p:nvCxnSpPr>
              <p:spPr>
                <a:xfrm>
                  <a:off x="971600" y="2408095"/>
                  <a:ext cx="0" cy="228817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58 Nube"/>
                <p:cNvSpPr/>
                <p:nvPr/>
              </p:nvSpPr>
              <p:spPr>
                <a:xfrm>
                  <a:off x="668564" y="2118630"/>
                  <a:ext cx="576064" cy="374266"/>
                </a:xfrm>
                <a:prstGeom prst="cloud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sp>
            <p:nvSpPr>
              <p:cNvPr id="54" name="53 Cilindro"/>
              <p:cNvSpPr/>
              <p:nvPr/>
            </p:nvSpPr>
            <p:spPr>
              <a:xfrm>
                <a:off x="1907704" y="2708920"/>
                <a:ext cx="216024" cy="1800200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55" name="54 Conector recto"/>
              <p:cNvCxnSpPr/>
              <p:nvPr/>
            </p:nvCxnSpPr>
            <p:spPr>
              <a:xfrm>
                <a:off x="179512" y="3212976"/>
                <a:ext cx="4320729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55 Flecha arriba"/>
              <p:cNvSpPr/>
              <p:nvPr/>
            </p:nvSpPr>
            <p:spPr>
              <a:xfrm>
                <a:off x="1907704" y="2422638"/>
                <a:ext cx="216148" cy="286282"/>
              </a:xfrm>
              <a:prstGeom prst="upArrow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7" name="56 Cilindro"/>
              <p:cNvSpPr/>
              <p:nvPr/>
            </p:nvSpPr>
            <p:spPr>
              <a:xfrm>
                <a:off x="1907704" y="3766202"/>
                <a:ext cx="216148" cy="742917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66" name="65 Forma libre"/>
            <p:cNvSpPr/>
            <p:nvPr/>
          </p:nvSpPr>
          <p:spPr>
            <a:xfrm>
              <a:off x="4788024" y="4270504"/>
              <a:ext cx="1928248" cy="532263"/>
            </a:xfrm>
            <a:custGeom>
              <a:avLst/>
              <a:gdLst>
                <a:gd name="connsiteX0" fmla="*/ 0 w 2074459"/>
                <a:gd name="connsiteY0" fmla="*/ 0 h 558292"/>
                <a:gd name="connsiteX1" fmla="*/ 832513 w 2074459"/>
                <a:gd name="connsiteY1" fmla="*/ 163773 h 558292"/>
                <a:gd name="connsiteX2" fmla="*/ 859809 w 2074459"/>
                <a:gd name="connsiteY2" fmla="*/ 177421 h 558292"/>
                <a:gd name="connsiteX3" fmla="*/ 1364776 w 2074459"/>
                <a:gd name="connsiteY3" fmla="*/ 272955 h 558292"/>
                <a:gd name="connsiteX4" fmla="*/ 2006221 w 2074459"/>
                <a:gd name="connsiteY4" fmla="*/ 532263 h 558292"/>
                <a:gd name="connsiteX5" fmla="*/ 1992573 w 2074459"/>
                <a:gd name="connsiteY5" fmla="*/ 532263 h 558292"/>
                <a:gd name="connsiteX6" fmla="*/ 2074459 w 2074459"/>
                <a:gd name="connsiteY6" fmla="*/ 382137 h 558292"/>
                <a:gd name="connsiteX0" fmla="*/ 0 w 2074459"/>
                <a:gd name="connsiteY0" fmla="*/ 0 h 532581"/>
                <a:gd name="connsiteX1" fmla="*/ 832513 w 2074459"/>
                <a:gd name="connsiteY1" fmla="*/ 163773 h 532581"/>
                <a:gd name="connsiteX2" fmla="*/ 859809 w 2074459"/>
                <a:gd name="connsiteY2" fmla="*/ 177421 h 532581"/>
                <a:gd name="connsiteX3" fmla="*/ 1364776 w 2074459"/>
                <a:gd name="connsiteY3" fmla="*/ 272955 h 532581"/>
                <a:gd name="connsiteX4" fmla="*/ 2006221 w 2074459"/>
                <a:gd name="connsiteY4" fmla="*/ 532263 h 532581"/>
                <a:gd name="connsiteX5" fmla="*/ 1596788 w 2074459"/>
                <a:gd name="connsiteY5" fmla="*/ 327546 h 532581"/>
                <a:gd name="connsiteX6" fmla="*/ 2074459 w 2074459"/>
                <a:gd name="connsiteY6" fmla="*/ 382137 h 532581"/>
                <a:gd name="connsiteX0" fmla="*/ 0 w 2142698"/>
                <a:gd name="connsiteY0" fmla="*/ 0 h 541749"/>
                <a:gd name="connsiteX1" fmla="*/ 832513 w 2142698"/>
                <a:gd name="connsiteY1" fmla="*/ 163773 h 541749"/>
                <a:gd name="connsiteX2" fmla="*/ 859809 w 2142698"/>
                <a:gd name="connsiteY2" fmla="*/ 177421 h 541749"/>
                <a:gd name="connsiteX3" fmla="*/ 1364776 w 2142698"/>
                <a:gd name="connsiteY3" fmla="*/ 272955 h 541749"/>
                <a:gd name="connsiteX4" fmla="*/ 2006221 w 2142698"/>
                <a:gd name="connsiteY4" fmla="*/ 532263 h 541749"/>
                <a:gd name="connsiteX5" fmla="*/ 1596788 w 2142698"/>
                <a:gd name="connsiteY5" fmla="*/ 327546 h 541749"/>
                <a:gd name="connsiteX6" fmla="*/ 2142698 w 2142698"/>
                <a:gd name="connsiteY6" fmla="*/ 532263 h 541749"/>
                <a:gd name="connsiteX0" fmla="*/ 0 w 2142698"/>
                <a:gd name="connsiteY0" fmla="*/ 0 h 541749"/>
                <a:gd name="connsiteX1" fmla="*/ 832513 w 2142698"/>
                <a:gd name="connsiteY1" fmla="*/ 163773 h 541749"/>
                <a:gd name="connsiteX2" fmla="*/ 382138 w 2142698"/>
                <a:gd name="connsiteY2" fmla="*/ 13648 h 541749"/>
                <a:gd name="connsiteX3" fmla="*/ 1364776 w 2142698"/>
                <a:gd name="connsiteY3" fmla="*/ 272955 h 541749"/>
                <a:gd name="connsiteX4" fmla="*/ 2006221 w 2142698"/>
                <a:gd name="connsiteY4" fmla="*/ 532263 h 541749"/>
                <a:gd name="connsiteX5" fmla="*/ 1596788 w 2142698"/>
                <a:gd name="connsiteY5" fmla="*/ 327546 h 541749"/>
                <a:gd name="connsiteX6" fmla="*/ 2142698 w 2142698"/>
                <a:gd name="connsiteY6" fmla="*/ 532263 h 541749"/>
                <a:gd name="connsiteX0" fmla="*/ 0 w 2142698"/>
                <a:gd name="connsiteY0" fmla="*/ 0 h 541749"/>
                <a:gd name="connsiteX1" fmla="*/ 832513 w 2142698"/>
                <a:gd name="connsiteY1" fmla="*/ 163773 h 541749"/>
                <a:gd name="connsiteX2" fmla="*/ 1187356 w 2142698"/>
                <a:gd name="connsiteY2" fmla="*/ 68239 h 541749"/>
                <a:gd name="connsiteX3" fmla="*/ 1364776 w 2142698"/>
                <a:gd name="connsiteY3" fmla="*/ 272955 h 541749"/>
                <a:gd name="connsiteX4" fmla="*/ 2006221 w 2142698"/>
                <a:gd name="connsiteY4" fmla="*/ 532263 h 541749"/>
                <a:gd name="connsiteX5" fmla="*/ 1596788 w 2142698"/>
                <a:gd name="connsiteY5" fmla="*/ 327546 h 541749"/>
                <a:gd name="connsiteX6" fmla="*/ 2142698 w 2142698"/>
                <a:gd name="connsiteY6" fmla="*/ 532263 h 541749"/>
                <a:gd name="connsiteX0" fmla="*/ 0 w 2142698"/>
                <a:gd name="connsiteY0" fmla="*/ 0 h 541749"/>
                <a:gd name="connsiteX1" fmla="*/ 436728 w 2142698"/>
                <a:gd name="connsiteY1" fmla="*/ 54591 h 541749"/>
                <a:gd name="connsiteX2" fmla="*/ 1187356 w 2142698"/>
                <a:gd name="connsiteY2" fmla="*/ 68239 h 541749"/>
                <a:gd name="connsiteX3" fmla="*/ 1364776 w 2142698"/>
                <a:gd name="connsiteY3" fmla="*/ 272955 h 541749"/>
                <a:gd name="connsiteX4" fmla="*/ 2006221 w 2142698"/>
                <a:gd name="connsiteY4" fmla="*/ 532263 h 541749"/>
                <a:gd name="connsiteX5" fmla="*/ 1596788 w 2142698"/>
                <a:gd name="connsiteY5" fmla="*/ 327546 h 541749"/>
                <a:gd name="connsiteX6" fmla="*/ 2142698 w 2142698"/>
                <a:gd name="connsiteY6" fmla="*/ 532263 h 541749"/>
                <a:gd name="connsiteX0" fmla="*/ 0 w 2142698"/>
                <a:gd name="connsiteY0" fmla="*/ 0 h 541749"/>
                <a:gd name="connsiteX1" fmla="*/ 436728 w 2142698"/>
                <a:gd name="connsiteY1" fmla="*/ 54591 h 541749"/>
                <a:gd name="connsiteX2" fmla="*/ 873457 w 2142698"/>
                <a:gd name="connsiteY2" fmla="*/ 122830 h 541749"/>
                <a:gd name="connsiteX3" fmla="*/ 1364776 w 2142698"/>
                <a:gd name="connsiteY3" fmla="*/ 272955 h 541749"/>
                <a:gd name="connsiteX4" fmla="*/ 2006221 w 2142698"/>
                <a:gd name="connsiteY4" fmla="*/ 532263 h 541749"/>
                <a:gd name="connsiteX5" fmla="*/ 1596788 w 2142698"/>
                <a:gd name="connsiteY5" fmla="*/ 327546 h 541749"/>
                <a:gd name="connsiteX6" fmla="*/ 2142698 w 2142698"/>
                <a:gd name="connsiteY6" fmla="*/ 532263 h 541749"/>
                <a:gd name="connsiteX0" fmla="*/ 0 w 2142698"/>
                <a:gd name="connsiteY0" fmla="*/ 0 h 587180"/>
                <a:gd name="connsiteX1" fmla="*/ 436728 w 2142698"/>
                <a:gd name="connsiteY1" fmla="*/ 54591 h 587180"/>
                <a:gd name="connsiteX2" fmla="*/ 873457 w 2142698"/>
                <a:gd name="connsiteY2" fmla="*/ 122830 h 587180"/>
                <a:gd name="connsiteX3" fmla="*/ 1364776 w 2142698"/>
                <a:gd name="connsiteY3" fmla="*/ 272955 h 587180"/>
                <a:gd name="connsiteX4" fmla="*/ 2006221 w 2142698"/>
                <a:gd name="connsiteY4" fmla="*/ 532263 h 587180"/>
                <a:gd name="connsiteX5" fmla="*/ 2047164 w 2142698"/>
                <a:gd name="connsiteY5" fmla="*/ 586853 h 587180"/>
                <a:gd name="connsiteX6" fmla="*/ 2142698 w 2142698"/>
                <a:gd name="connsiteY6" fmla="*/ 532263 h 587180"/>
                <a:gd name="connsiteX0" fmla="*/ 0 w 2063229"/>
                <a:gd name="connsiteY0" fmla="*/ 0 h 586853"/>
                <a:gd name="connsiteX1" fmla="*/ 436728 w 2063229"/>
                <a:gd name="connsiteY1" fmla="*/ 54591 h 586853"/>
                <a:gd name="connsiteX2" fmla="*/ 873457 w 2063229"/>
                <a:gd name="connsiteY2" fmla="*/ 122830 h 586853"/>
                <a:gd name="connsiteX3" fmla="*/ 1364776 w 2063229"/>
                <a:gd name="connsiteY3" fmla="*/ 272955 h 586853"/>
                <a:gd name="connsiteX4" fmla="*/ 2006221 w 2063229"/>
                <a:gd name="connsiteY4" fmla="*/ 532263 h 586853"/>
                <a:gd name="connsiteX5" fmla="*/ 2047164 w 2063229"/>
                <a:gd name="connsiteY5" fmla="*/ 586853 h 586853"/>
                <a:gd name="connsiteX0" fmla="*/ 0 w 2006221"/>
                <a:gd name="connsiteY0" fmla="*/ 0 h 532263"/>
                <a:gd name="connsiteX1" fmla="*/ 436728 w 2006221"/>
                <a:gd name="connsiteY1" fmla="*/ 54591 h 532263"/>
                <a:gd name="connsiteX2" fmla="*/ 873457 w 2006221"/>
                <a:gd name="connsiteY2" fmla="*/ 122830 h 532263"/>
                <a:gd name="connsiteX3" fmla="*/ 1364776 w 2006221"/>
                <a:gd name="connsiteY3" fmla="*/ 272955 h 532263"/>
                <a:gd name="connsiteX4" fmla="*/ 2006221 w 2006221"/>
                <a:gd name="connsiteY4" fmla="*/ 532263 h 53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221" h="532263">
                  <a:moveTo>
                    <a:pt x="0" y="0"/>
                  </a:moveTo>
                  <a:cubicBezTo>
                    <a:pt x="277504" y="54591"/>
                    <a:pt x="291152" y="34119"/>
                    <a:pt x="436728" y="54591"/>
                  </a:cubicBezTo>
                  <a:cubicBezTo>
                    <a:pt x="582304" y="75063"/>
                    <a:pt x="718782" y="86436"/>
                    <a:pt x="873457" y="122830"/>
                  </a:cubicBezTo>
                  <a:cubicBezTo>
                    <a:pt x="1028132" y="159224"/>
                    <a:pt x="1175982" y="204716"/>
                    <a:pt x="1364776" y="272955"/>
                  </a:cubicBezTo>
                  <a:cubicBezTo>
                    <a:pt x="1553570" y="341194"/>
                    <a:pt x="1892490" y="479947"/>
                    <a:pt x="2006221" y="532263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" name="66 Forma libre"/>
            <p:cNvSpPr/>
            <p:nvPr/>
          </p:nvSpPr>
          <p:spPr>
            <a:xfrm flipH="1">
              <a:off x="6914071" y="4279115"/>
              <a:ext cx="2360544" cy="532263"/>
            </a:xfrm>
            <a:custGeom>
              <a:avLst/>
              <a:gdLst>
                <a:gd name="connsiteX0" fmla="*/ 0 w 2074459"/>
                <a:gd name="connsiteY0" fmla="*/ 0 h 558292"/>
                <a:gd name="connsiteX1" fmla="*/ 832513 w 2074459"/>
                <a:gd name="connsiteY1" fmla="*/ 163773 h 558292"/>
                <a:gd name="connsiteX2" fmla="*/ 859809 w 2074459"/>
                <a:gd name="connsiteY2" fmla="*/ 177421 h 558292"/>
                <a:gd name="connsiteX3" fmla="*/ 1364776 w 2074459"/>
                <a:gd name="connsiteY3" fmla="*/ 272955 h 558292"/>
                <a:gd name="connsiteX4" fmla="*/ 2006221 w 2074459"/>
                <a:gd name="connsiteY4" fmla="*/ 532263 h 558292"/>
                <a:gd name="connsiteX5" fmla="*/ 1992573 w 2074459"/>
                <a:gd name="connsiteY5" fmla="*/ 532263 h 558292"/>
                <a:gd name="connsiteX6" fmla="*/ 2074459 w 2074459"/>
                <a:gd name="connsiteY6" fmla="*/ 382137 h 558292"/>
                <a:gd name="connsiteX0" fmla="*/ 0 w 2074459"/>
                <a:gd name="connsiteY0" fmla="*/ 0 h 532581"/>
                <a:gd name="connsiteX1" fmla="*/ 832513 w 2074459"/>
                <a:gd name="connsiteY1" fmla="*/ 163773 h 532581"/>
                <a:gd name="connsiteX2" fmla="*/ 859809 w 2074459"/>
                <a:gd name="connsiteY2" fmla="*/ 177421 h 532581"/>
                <a:gd name="connsiteX3" fmla="*/ 1364776 w 2074459"/>
                <a:gd name="connsiteY3" fmla="*/ 272955 h 532581"/>
                <a:gd name="connsiteX4" fmla="*/ 2006221 w 2074459"/>
                <a:gd name="connsiteY4" fmla="*/ 532263 h 532581"/>
                <a:gd name="connsiteX5" fmla="*/ 1596788 w 2074459"/>
                <a:gd name="connsiteY5" fmla="*/ 327546 h 532581"/>
                <a:gd name="connsiteX6" fmla="*/ 2074459 w 2074459"/>
                <a:gd name="connsiteY6" fmla="*/ 382137 h 532581"/>
                <a:gd name="connsiteX0" fmla="*/ 0 w 2142698"/>
                <a:gd name="connsiteY0" fmla="*/ 0 h 541749"/>
                <a:gd name="connsiteX1" fmla="*/ 832513 w 2142698"/>
                <a:gd name="connsiteY1" fmla="*/ 163773 h 541749"/>
                <a:gd name="connsiteX2" fmla="*/ 859809 w 2142698"/>
                <a:gd name="connsiteY2" fmla="*/ 177421 h 541749"/>
                <a:gd name="connsiteX3" fmla="*/ 1364776 w 2142698"/>
                <a:gd name="connsiteY3" fmla="*/ 272955 h 541749"/>
                <a:gd name="connsiteX4" fmla="*/ 2006221 w 2142698"/>
                <a:gd name="connsiteY4" fmla="*/ 532263 h 541749"/>
                <a:gd name="connsiteX5" fmla="*/ 1596788 w 2142698"/>
                <a:gd name="connsiteY5" fmla="*/ 327546 h 541749"/>
                <a:gd name="connsiteX6" fmla="*/ 2142698 w 2142698"/>
                <a:gd name="connsiteY6" fmla="*/ 532263 h 541749"/>
                <a:gd name="connsiteX0" fmla="*/ 0 w 2142698"/>
                <a:gd name="connsiteY0" fmla="*/ 0 h 541749"/>
                <a:gd name="connsiteX1" fmla="*/ 832513 w 2142698"/>
                <a:gd name="connsiteY1" fmla="*/ 163773 h 541749"/>
                <a:gd name="connsiteX2" fmla="*/ 382138 w 2142698"/>
                <a:gd name="connsiteY2" fmla="*/ 13648 h 541749"/>
                <a:gd name="connsiteX3" fmla="*/ 1364776 w 2142698"/>
                <a:gd name="connsiteY3" fmla="*/ 272955 h 541749"/>
                <a:gd name="connsiteX4" fmla="*/ 2006221 w 2142698"/>
                <a:gd name="connsiteY4" fmla="*/ 532263 h 541749"/>
                <a:gd name="connsiteX5" fmla="*/ 1596788 w 2142698"/>
                <a:gd name="connsiteY5" fmla="*/ 327546 h 541749"/>
                <a:gd name="connsiteX6" fmla="*/ 2142698 w 2142698"/>
                <a:gd name="connsiteY6" fmla="*/ 532263 h 541749"/>
                <a:gd name="connsiteX0" fmla="*/ 0 w 2142698"/>
                <a:gd name="connsiteY0" fmla="*/ 0 h 541749"/>
                <a:gd name="connsiteX1" fmla="*/ 832513 w 2142698"/>
                <a:gd name="connsiteY1" fmla="*/ 163773 h 541749"/>
                <a:gd name="connsiteX2" fmla="*/ 1187356 w 2142698"/>
                <a:gd name="connsiteY2" fmla="*/ 68239 h 541749"/>
                <a:gd name="connsiteX3" fmla="*/ 1364776 w 2142698"/>
                <a:gd name="connsiteY3" fmla="*/ 272955 h 541749"/>
                <a:gd name="connsiteX4" fmla="*/ 2006221 w 2142698"/>
                <a:gd name="connsiteY4" fmla="*/ 532263 h 541749"/>
                <a:gd name="connsiteX5" fmla="*/ 1596788 w 2142698"/>
                <a:gd name="connsiteY5" fmla="*/ 327546 h 541749"/>
                <a:gd name="connsiteX6" fmla="*/ 2142698 w 2142698"/>
                <a:gd name="connsiteY6" fmla="*/ 532263 h 541749"/>
                <a:gd name="connsiteX0" fmla="*/ 0 w 2142698"/>
                <a:gd name="connsiteY0" fmla="*/ 0 h 541749"/>
                <a:gd name="connsiteX1" fmla="*/ 436728 w 2142698"/>
                <a:gd name="connsiteY1" fmla="*/ 54591 h 541749"/>
                <a:gd name="connsiteX2" fmla="*/ 1187356 w 2142698"/>
                <a:gd name="connsiteY2" fmla="*/ 68239 h 541749"/>
                <a:gd name="connsiteX3" fmla="*/ 1364776 w 2142698"/>
                <a:gd name="connsiteY3" fmla="*/ 272955 h 541749"/>
                <a:gd name="connsiteX4" fmla="*/ 2006221 w 2142698"/>
                <a:gd name="connsiteY4" fmla="*/ 532263 h 541749"/>
                <a:gd name="connsiteX5" fmla="*/ 1596788 w 2142698"/>
                <a:gd name="connsiteY5" fmla="*/ 327546 h 541749"/>
                <a:gd name="connsiteX6" fmla="*/ 2142698 w 2142698"/>
                <a:gd name="connsiteY6" fmla="*/ 532263 h 541749"/>
                <a:gd name="connsiteX0" fmla="*/ 0 w 2142698"/>
                <a:gd name="connsiteY0" fmla="*/ 0 h 541749"/>
                <a:gd name="connsiteX1" fmla="*/ 436728 w 2142698"/>
                <a:gd name="connsiteY1" fmla="*/ 54591 h 541749"/>
                <a:gd name="connsiteX2" fmla="*/ 873457 w 2142698"/>
                <a:gd name="connsiteY2" fmla="*/ 122830 h 541749"/>
                <a:gd name="connsiteX3" fmla="*/ 1364776 w 2142698"/>
                <a:gd name="connsiteY3" fmla="*/ 272955 h 541749"/>
                <a:gd name="connsiteX4" fmla="*/ 2006221 w 2142698"/>
                <a:gd name="connsiteY4" fmla="*/ 532263 h 541749"/>
                <a:gd name="connsiteX5" fmla="*/ 1596788 w 2142698"/>
                <a:gd name="connsiteY5" fmla="*/ 327546 h 541749"/>
                <a:gd name="connsiteX6" fmla="*/ 2142698 w 2142698"/>
                <a:gd name="connsiteY6" fmla="*/ 532263 h 541749"/>
                <a:gd name="connsiteX0" fmla="*/ 0 w 2142698"/>
                <a:gd name="connsiteY0" fmla="*/ 0 h 587180"/>
                <a:gd name="connsiteX1" fmla="*/ 436728 w 2142698"/>
                <a:gd name="connsiteY1" fmla="*/ 54591 h 587180"/>
                <a:gd name="connsiteX2" fmla="*/ 873457 w 2142698"/>
                <a:gd name="connsiteY2" fmla="*/ 122830 h 587180"/>
                <a:gd name="connsiteX3" fmla="*/ 1364776 w 2142698"/>
                <a:gd name="connsiteY3" fmla="*/ 272955 h 587180"/>
                <a:gd name="connsiteX4" fmla="*/ 2006221 w 2142698"/>
                <a:gd name="connsiteY4" fmla="*/ 532263 h 587180"/>
                <a:gd name="connsiteX5" fmla="*/ 2047164 w 2142698"/>
                <a:gd name="connsiteY5" fmla="*/ 586853 h 587180"/>
                <a:gd name="connsiteX6" fmla="*/ 2142698 w 2142698"/>
                <a:gd name="connsiteY6" fmla="*/ 532263 h 587180"/>
                <a:gd name="connsiteX0" fmla="*/ 0 w 2063229"/>
                <a:gd name="connsiteY0" fmla="*/ 0 h 586853"/>
                <a:gd name="connsiteX1" fmla="*/ 436728 w 2063229"/>
                <a:gd name="connsiteY1" fmla="*/ 54591 h 586853"/>
                <a:gd name="connsiteX2" fmla="*/ 873457 w 2063229"/>
                <a:gd name="connsiteY2" fmla="*/ 122830 h 586853"/>
                <a:gd name="connsiteX3" fmla="*/ 1364776 w 2063229"/>
                <a:gd name="connsiteY3" fmla="*/ 272955 h 586853"/>
                <a:gd name="connsiteX4" fmla="*/ 2006221 w 2063229"/>
                <a:gd name="connsiteY4" fmla="*/ 532263 h 586853"/>
                <a:gd name="connsiteX5" fmla="*/ 2047164 w 2063229"/>
                <a:gd name="connsiteY5" fmla="*/ 586853 h 586853"/>
                <a:gd name="connsiteX0" fmla="*/ 0 w 2006221"/>
                <a:gd name="connsiteY0" fmla="*/ 0 h 532263"/>
                <a:gd name="connsiteX1" fmla="*/ 436728 w 2006221"/>
                <a:gd name="connsiteY1" fmla="*/ 54591 h 532263"/>
                <a:gd name="connsiteX2" fmla="*/ 873457 w 2006221"/>
                <a:gd name="connsiteY2" fmla="*/ 122830 h 532263"/>
                <a:gd name="connsiteX3" fmla="*/ 1364776 w 2006221"/>
                <a:gd name="connsiteY3" fmla="*/ 272955 h 532263"/>
                <a:gd name="connsiteX4" fmla="*/ 2006221 w 2006221"/>
                <a:gd name="connsiteY4" fmla="*/ 532263 h 53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221" h="532263">
                  <a:moveTo>
                    <a:pt x="0" y="0"/>
                  </a:moveTo>
                  <a:cubicBezTo>
                    <a:pt x="277504" y="54591"/>
                    <a:pt x="291152" y="34119"/>
                    <a:pt x="436728" y="54591"/>
                  </a:cubicBezTo>
                  <a:cubicBezTo>
                    <a:pt x="582304" y="75063"/>
                    <a:pt x="718782" y="86436"/>
                    <a:pt x="873457" y="122830"/>
                  </a:cubicBezTo>
                  <a:cubicBezTo>
                    <a:pt x="1028132" y="159224"/>
                    <a:pt x="1175982" y="204716"/>
                    <a:pt x="1364776" y="272955"/>
                  </a:cubicBezTo>
                  <a:cubicBezTo>
                    <a:pt x="1553570" y="341194"/>
                    <a:pt x="1892490" y="479947"/>
                    <a:pt x="2006221" y="532263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68" name="67 CuadroTexto"/>
          <p:cNvSpPr txBox="1"/>
          <p:nvPr/>
        </p:nvSpPr>
        <p:spPr>
          <a:xfrm>
            <a:off x="4647777" y="2204864"/>
            <a:ext cx="446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Estudiar la eficiencia del pozo. 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69" name="68 Cilindro"/>
          <p:cNvSpPr/>
          <p:nvPr/>
        </p:nvSpPr>
        <p:spPr>
          <a:xfrm>
            <a:off x="6682079" y="3731258"/>
            <a:ext cx="216024" cy="1800199"/>
          </a:xfrm>
          <a:prstGeom prst="can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23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68" grpId="0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80079" y="-99392"/>
            <a:ext cx="277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DE POZOS</a:t>
            </a:r>
            <a:endParaRPr lang="es-A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6395" y="541033"/>
            <a:ext cx="42275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En las proximidades de los pozos el flujo puede </a:t>
            </a:r>
            <a:r>
              <a:rPr lang="es-ES" dirty="0" smtClean="0">
                <a:solidFill>
                  <a:schemeClr val="bg1"/>
                </a:solidFill>
              </a:rPr>
              <a:t>dejar de </a:t>
            </a:r>
            <a:r>
              <a:rPr lang="es-ES" dirty="0">
                <a:solidFill>
                  <a:schemeClr val="bg1"/>
                </a:solidFill>
              </a:rPr>
              <a:t>seguir la ley de </a:t>
            </a:r>
            <a:r>
              <a:rPr lang="es-ES" dirty="0" err="1">
                <a:solidFill>
                  <a:schemeClr val="bg1"/>
                </a:solidFill>
              </a:rPr>
              <a:t>Darcy</a:t>
            </a:r>
            <a:r>
              <a:rPr lang="es-ES" dirty="0">
                <a:solidFill>
                  <a:schemeClr val="bg1"/>
                </a:solidFill>
              </a:rPr>
              <a:t> y en la </a:t>
            </a:r>
            <a:r>
              <a:rPr lang="es-ES" dirty="0" smtClean="0">
                <a:solidFill>
                  <a:schemeClr val="bg1"/>
                </a:solidFill>
              </a:rPr>
              <a:t>entrada </a:t>
            </a:r>
            <a:r>
              <a:rPr lang="es-ES" dirty="0">
                <a:solidFill>
                  <a:schemeClr val="bg1"/>
                </a:solidFill>
              </a:rPr>
              <a:t>del agua </a:t>
            </a:r>
            <a:r>
              <a:rPr lang="es-ES" dirty="0" smtClean="0">
                <a:solidFill>
                  <a:schemeClr val="bg1"/>
                </a:solidFill>
              </a:rPr>
              <a:t>en el </a:t>
            </a:r>
            <a:r>
              <a:rPr lang="es-ES" dirty="0">
                <a:solidFill>
                  <a:schemeClr val="bg1"/>
                </a:solidFill>
              </a:rPr>
              <a:t>pozo y en el movimiento del agua dentro del mismo </a:t>
            </a:r>
            <a:r>
              <a:rPr lang="es-ES" dirty="0" smtClean="0">
                <a:solidFill>
                  <a:schemeClr val="bg1"/>
                </a:solidFill>
              </a:rPr>
              <a:t>se tienen pérdidas </a:t>
            </a:r>
            <a:r>
              <a:rPr lang="es-ES" dirty="0">
                <a:solidFill>
                  <a:schemeClr val="bg1"/>
                </a:solidFill>
              </a:rPr>
              <a:t>de carga. Todo ello </a:t>
            </a:r>
            <a:r>
              <a:rPr lang="es-ES" dirty="0" smtClean="0">
                <a:solidFill>
                  <a:schemeClr val="bg1"/>
                </a:solidFill>
              </a:rPr>
              <a:t> origina </a:t>
            </a:r>
            <a:r>
              <a:rPr lang="es-ES" dirty="0">
                <a:solidFill>
                  <a:schemeClr val="bg1"/>
                </a:solidFill>
              </a:rPr>
              <a:t>que el descenso medido en el pozo sea mayor que el </a:t>
            </a:r>
            <a:r>
              <a:rPr lang="es-ES" dirty="0" smtClean="0">
                <a:solidFill>
                  <a:schemeClr val="bg1"/>
                </a:solidFill>
              </a:rPr>
              <a:t>descenso que teóricamente </a:t>
            </a:r>
            <a:r>
              <a:rPr lang="es-ES" dirty="0">
                <a:solidFill>
                  <a:schemeClr val="bg1"/>
                </a:solidFill>
              </a:rPr>
              <a:t>se </a:t>
            </a:r>
            <a:r>
              <a:rPr lang="es-ES" dirty="0" smtClean="0">
                <a:solidFill>
                  <a:schemeClr val="bg1"/>
                </a:solidFill>
              </a:rPr>
              <a:t>debería </a:t>
            </a:r>
            <a:r>
              <a:rPr lang="es-ES" dirty="0">
                <a:solidFill>
                  <a:schemeClr val="bg1"/>
                </a:solidFill>
              </a:rPr>
              <a:t>observar. </a:t>
            </a:r>
            <a:r>
              <a:rPr lang="es-ES" dirty="0" smtClean="0">
                <a:solidFill>
                  <a:schemeClr val="bg1"/>
                </a:solidFill>
              </a:rPr>
              <a:t>Este </a:t>
            </a:r>
            <a:r>
              <a:rPr lang="es-ES" dirty="0" err="1" smtClean="0">
                <a:solidFill>
                  <a:schemeClr val="bg1"/>
                </a:solidFill>
              </a:rPr>
              <a:t>sobredescenso</a:t>
            </a:r>
            <a:r>
              <a:rPr lang="es-ES" dirty="0" smtClean="0">
                <a:solidFill>
                  <a:schemeClr val="bg1"/>
                </a:solidFill>
              </a:rPr>
              <a:t> crece </a:t>
            </a:r>
            <a:r>
              <a:rPr lang="es-ES" dirty="0">
                <a:solidFill>
                  <a:schemeClr val="bg1"/>
                </a:solidFill>
              </a:rPr>
              <a:t>rápidamente al </a:t>
            </a:r>
            <a:r>
              <a:rPr lang="es-ES" dirty="0" smtClean="0">
                <a:solidFill>
                  <a:schemeClr val="bg1"/>
                </a:solidFill>
              </a:rPr>
              <a:t>crecer </a:t>
            </a:r>
            <a:r>
              <a:rPr lang="es-ES" dirty="0">
                <a:solidFill>
                  <a:schemeClr val="bg1"/>
                </a:solidFill>
              </a:rPr>
              <a:t>el caudal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6916"/>
            <a:ext cx="4516251" cy="560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68" y="3199627"/>
            <a:ext cx="1752600" cy="10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 flipH="1">
            <a:off x="4139952" y="2701273"/>
            <a:ext cx="2448272" cy="1007635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2" y="3738825"/>
            <a:ext cx="2133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755576" y="3781393"/>
            <a:ext cx="648072" cy="54798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10 Conector recto de flecha"/>
          <p:cNvCxnSpPr>
            <a:stCxn id="9" idx="4"/>
          </p:cNvCxnSpPr>
          <p:nvPr/>
        </p:nvCxnSpPr>
        <p:spPr>
          <a:xfrm flipH="1">
            <a:off x="899592" y="4329375"/>
            <a:ext cx="180020" cy="46013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1619672" y="3781393"/>
            <a:ext cx="648072" cy="54798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7" name="16 Conector recto de flecha"/>
          <p:cNvCxnSpPr>
            <a:stCxn id="16" idx="4"/>
          </p:cNvCxnSpPr>
          <p:nvPr/>
        </p:nvCxnSpPr>
        <p:spPr>
          <a:xfrm>
            <a:off x="1943708" y="4329375"/>
            <a:ext cx="396044" cy="31611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6395" y="4737918"/>
            <a:ext cx="1995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Pérdidas en el </a:t>
            </a:r>
            <a:r>
              <a:rPr lang="es-ES" b="1" dirty="0" smtClean="0">
                <a:solidFill>
                  <a:schemeClr val="bg1"/>
                </a:solidFill>
              </a:rPr>
              <a:t>acuífero depende </a:t>
            </a:r>
            <a:r>
              <a:rPr lang="es-ES" b="1" dirty="0">
                <a:solidFill>
                  <a:schemeClr val="bg1"/>
                </a:solidFill>
              </a:rPr>
              <a:t>de </a:t>
            </a:r>
            <a:r>
              <a:rPr lang="es-ES" b="1" dirty="0" err="1" smtClean="0">
                <a:solidFill>
                  <a:schemeClr val="bg1"/>
                </a:solidFill>
              </a:rPr>
              <a:t>tpo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051720" y="455944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Pérdidas en el pozo de bombeo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independiente de </a:t>
            </a:r>
            <a:r>
              <a:rPr lang="es-ES" b="1" dirty="0" err="1" smtClean="0">
                <a:solidFill>
                  <a:schemeClr val="bg1"/>
                </a:solidFill>
              </a:rPr>
              <a:t>tpo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23728" y="5445224"/>
            <a:ext cx="232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>
                <a:solidFill>
                  <a:schemeClr val="bg1"/>
                </a:solidFill>
              </a:rPr>
              <a:t>n: 2 (Jacob); 1, 2 a 3 (</a:t>
            </a:r>
            <a:r>
              <a:rPr lang="es-AR" sz="1400" dirty="0" err="1" smtClean="0">
                <a:solidFill>
                  <a:schemeClr val="bg1"/>
                </a:solidFill>
              </a:rPr>
              <a:t>Lenoxx</a:t>
            </a:r>
            <a:r>
              <a:rPr lang="es-AR" sz="1400" dirty="0" smtClean="0">
                <a:solidFill>
                  <a:schemeClr val="bg1"/>
                </a:solidFill>
              </a:rPr>
              <a:t>) </a:t>
            </a:r>
            <a:endParaRPr lang="es-AR" sz="1400" dirty="0">
              <a:solidFill>
                <a:schemeClr val="bg1"/>
              </a:solidFill>
            </a:endParaRPr>
          </a:p>
        </p:txBody>
      </p:sp>
      <p:sp>
        <p:nvSpPr>
          <p:cNvPr id="20" name="19 Flecha abajo"/>
          <p:cNvSpPr/>
          <p:nvPr/>
        </p:nvSpPr>
        <p:spPr>
          <a:xfrm>
            <a:off x="539552" y="5712835"/>
            <a:ext cx="1080120" cy="452469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CuadroTexto"/>
          <p:cNvSpPr txBox="1"/>
          <p:nvPr/>
        </p:nvSpPr>
        <p:spPr>
          <a:xfrm>
            <a:off x="56395" y="6347666"/>
            <a:ext cx="2676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</a:rPr>
              <a:t>Eficiencia del pozo: </a:t>
            </a:r>
            <a:endParaRPr lang="es-AR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2880079" y="6165304"/>
                <a:ext cx="2768578" cy="665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2400" dirty="0" smtClean="0">
                    <a:solidFill>
                      <a:schemeClr val="bg1"/>
                    </a:solidFill>
                  </a:rPr>
                  <a:t>Ef=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AR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AR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𝑡𝑒</m:t>
                            </m:r>
                            <m:r>
                              <a:rPr lang="es-AR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ó</m:t>
                            </m:r>
                            <m:r>
                              <a:rPr lang="es-AR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𝑟𝑖𝑐𝑜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AR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AR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𝑟𝑒𝑎𝑙</m:t>
                            </m:r>
                          </m:sub>
                        </m:sSub>
                      </m:den>
                    </m:f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𝐵𝑄</m:t>
                        </m:r>
                      </m:num>
                      <m:den>
                        <m: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𝐵𝑄</m:t>
                        </m:r>
                        <m: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  <m:sSup>
                          <m:sSupPr>
                            <m:ctrlPr>
                              <a:rPr lang="es-AR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s-AR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s-AR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79" y="6165304"/>
                <a:ext cx="2768578" cy="665631"/>
              </a:xfrm>
              <a:prstGeom prst="rect">
                <a:avLst/>
              </a:prstGeom>
              <a:blipFill rotWithShape="1">
                <a:blip r:embed="rId5"/>
                <a:stretch>
                  <a:fillRect l="-3297" b="-90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7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16187" y="44624"/>
            <a:ext cx="338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 de campo </a:t>
            </a:r>
            <a:endParaRPr lang="es-A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9988" y="770043"/>
            <a:ext cx="382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</a:rPr>
              <a:t>Objetivo: </a:t>
            </a:r>
            <a:r>
              <a:rPr lang="es-AR" dirty="0" smtClean="0">
                <a:solidFill>
                  <a:schemeClr val="bg1"/>
                </a:solidFill>
              </a:rPr>
              <a:t>resolver la ecuación se </a:t>
            </a:r>
            <a:r>
              <a:rPr lang="es-AR" dirty="0" err="1" smtClean="0">
                <a:solidFill>
                  <a:schemeClr val="bg1"/>
                </a:solidFill>
              </a:rPr>
              <a:t>sp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4704"/>
            <a:ext cx="2133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2" descr="C:\Utiles\Trabajo\Proyectos\Secyt_2009_2011\proyecto_aguas_subterraneas\Datos_Aguas\P742-6_Muñoz\pozos_agua 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510123"/>
            <a:ext cx="3111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ight Arrow 76"/>
          <p:cNvSpPr/>
          <p:nvPr/>
        </p:nvSpPr>
        <p:spPr>
          <a:xfrm>
            <a:off x="5572125" y="2724310"/>
            <a:ext cx="357188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3" name="TextBox 84"/>
          <p:cNvSpPr txBox="1">
            <a:spLocks noChangeArrowheads="1"/>
          </p:cNvSpPr>
          <p:nvPr/>
        </p:nvSpPr>
        <p:spPr bwMode="auto">
          <a:xfrm>
            <a:off x="6000750" y="2438560"/>
            <a:ext cx="2401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MX" altLang="es-AR" sz="2000" dirty="0">
                <a:solidFill>
                  <a:srgbClr val="FFFF00"/>
                </a:solidFill>
              </a:rPr>
              <a:t>Medimos : 1) tiempo </a:t>
            </a:r>
          </a:p>
          <a:p>
            <a:pPr eaLnBrk="1" hangingPunct="1"/>
            <a:r>
              <a:rPr lang="es-MX" altLang="es-AR" sz="2000" dirty="0">
                <a:solidFill>
                  <a:srgbClr val="FFFF00"/>
                </a:solidFill>
              </a:rPr>
              <a:t>2) Nivel (descensos)</a:t>
            </a:r>
          </a:p>
        </p:txBody>
      </p:sp>
      <p:sp>
        <p:nvSpPr>
          <p:cNvPr id="84" name="Down Arrow 85"/>
          <p:cNvSpPr/>
          <p:nvPr/>
        </p:nvSpPr>
        <p:spPr>
          <a:xfrm rot="10800000">
            <a:off x="6929438" y="3152935"/>
            <a:ext cx="357187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285750" y="2652873"/>
            <a:ext cx="5143500" cy="3286126"/>
            <a:chOff x="285750" y="1785938"/>
            <a:chExt cx="5143500" cy="3286126"/>
          </a:xfrm>
        </p:grpSpPr>
        <p:sp>
          <p:nvSpPr>
            <p:cNvPr id="23" name="Freeform 125"/>
            <p:cNvSpPr>
              <a:spLocks/>
            </p:cNvSpPr>
            <p:nvPr/>
          </p:nvSpPr>
          <p:spPr bwMode="auto">
            <a:xfrm>
              <a:off x="403251" y="3813176"/>
              <a:ext cx="4740259" cy="971543"/>
            </a:xfrm>
            <a:custGeom>
              <a:avLst/>
              <a:gdLst>
                <a:gd name="T0" fmla="*/ 2147483647 w 4354"/>
                <a:gd name="T1" fmla="*/ 2147483647 h 952"/>
                <a:gd name="T2" fmla="*/ 2147483647 w 4354"/>
                <a:gd name="T3" fmla="*/ 2147483647 h 952"/>
                <a:gd name="T4" fmla="*/ 2147483647 w 4354"/>
                <a:gd name="T5" fmla="*/ 2147483647 h 952"/>
                <a:gd name="T6" fmla="*/ 2147483647 w 4354"/>
                <a:gd name="T7" fmla="*/ 2147483647 h 952"/>
                <a:gd name="T8" fmla="*/ 2147483647 w 4354"/>
                <a:gd name="T9" fmla="*/ 2147483647 h 952"/>
                <a:gd name="T10" fmla="*/ 2147483647 w 4354"/>
                <a:gd name="T11" fmla="*/ 2147483647 h 952"/>
                <a:gd name="T12" fmla="*/ 2147483647 w 4354"/>
                <a:gd name="T13" fmla="*/ 0 h 952"/>
                <a:gd name="T14" fmla="*/ 2147483647 w 4354"/>
                <a:gd name="T15" fmla="*/ 2147483647 h 952"/>
                <a:gd name="T16" fmla="*/ 2147483647 w 4354"/>
                <a:gd name="T17" fmla="*/ 2147483647 h 952"/>
                <a:gd name="T18" fmla="*/ 2147483647 w 4354"/>
                <a:gd name="T19" fmla="*/ 2147483647 h 952"/>
                <a:gd name="T20" fmla="*/ 2147483647 w 4354"/>
                <a:gd name="T21" fmla="*/ 2147483647 h 952"/>
                <a:gd name="T22" fmla="*/ 2147483647 w 4354"/>
                <a:gd name="T23" fmla="*/ 2147483647 h 952"/>
                <a:gd name="T24" fmla="*/ 2147483647 w 4354"/>
                <a:gd name="T25" fmla="*/ 2147483647 h 952"/>
                <a:gd name="T26" fmla="*/ 2147483647 w 4354"/>
                <a:gd name="T27" fmla="*/ 2147483647 h 952"/>
                <a:gd name="T28" fmla="*/ 0 w 4354"/>
                <a:gd name="T29" fmla="*/ 2147483647 h 952"/>
                <a:gd name="T30" fmla="*/ 2147483647 w 4354"/>
                <a:gd name="T31" fmla="*/ 2147483647 h 9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54"/>
                <a:gd name="T49" fmla="*/ 0 h 952"/>
                <a:gd name="T50" fmla="*/ 4354 w 4354"/>
                <a:gd name="T51" fmla="*/ 952 h 9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54" h="952">
                  <a:moveTo>
                    <a:pt x="499" y="952"/>
                  </a:moveTo>
                  <a:lnTo>
                    <a:pt x="4292" y="949"/>
                  </a:lnTo>
                  <a:lnTo>
                    <a:pt x="4173" y="726"/>
                  </a:lnTo>
                  <a:lnTo>
                    <a:pt x="4354" y="499"/>
                  </a:lnTo>
                  <a:lnTo>
                    <a:pt x="4218" y="317"/>
                  </a:lnTo>
                  <a:lnTo>
                    <a:pt x="4264" y="91"/>
                  </a:lnTo>
                  <a:lnTo>
                    <a:pt x="4264" y="0"/>
                  </a:lnTo>
                  <a:cubicBezTo>
                    <a:pt x="3832" y="23"/>
                    <a:pt x="3578" y="37"/>
                    <a:pt x="3212" y="37"/>
                  </a:cubicBezTo>
                  <a:lnTo>
                    <a:pt x="544" y="45"/>
                  </a:lnTo>
                  <a:lnTo>
                    <a:pt x="227" y="45"/>
                  </a:lnTo>
                  <a:lnTo>
                    <a:pt x="544" y="136"/>
                  </a:lnTo>
                  <a:lnTo>
                    <a:pt x="317" y="272"/>
                  </a:lnTo>
                  <a:lnTo>
                    <a:pt x="590" y="363"/>
                  </a:lnTo>
                  <a:lnTo>
                    <a:pt x="499" y="544"/>
                  </a:lnTo>
                  <a:lnTo>
                    <a:pt x="0" y="726"/>
                  </a:lnTo>
                  <a:lnTo>
                    <a:pt x="499" y="952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" name="Rectangle 126"/>
            <p:cNvSpPr>
              <a:spLocks noChangeArrowheads="1"/>
            </p:cNvSpPr>
            <p:nvPr/>
          </p:nvSpPr>
          <p:spPr bwMode="auto">
            <a:xfrm>
              <a:off x="830288" y="4784719"/>
              <a:ext cx="2916224" cy="11113"/>
            </a:xfrm>
            <a:prstGeom prst="rect">
              <a:avLst/>
            </a:prstGeom>
            <a:solidFill>
              <a:srgbClr val="25221E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 altLang="es-AR"/>
            </a:p>
          </p:txBody>
        </p:sp>
        <p:grpSp>
          <p:nvGrpSpPr>
            <p:cNvPr id="25" name="Group 127"/>
            <p:cNvGrpSpPr>
              <a:grpSpLocks/>
            </p:cNvGrpSpPr>
            <p:nvPr/>
          </p:nvGrpSpPr>
          <p:grpSpPr bwMode="auto">
            <a:xfrm>
              <a:off x="792188" y="2062175"/>
              <a:ext cx="4351322" cy="528634"/>
              <a:chOff x="992" y="1117"/>
              <a:chExt cx="3612" cy="499"/>
            </a:xfrm>
          </p:grpSpPr>
          <p:sp>
            <p:nvSpPr>
              <p:cNvPr id="73" name="Rectangle 128"/>
              <p:cNvSpPr>
                <a:spLocks noChangeArrowheads="1"/>
              </p:cNvSpPr>
              <p:nvPr/>
            </p:nvSpPr>
            <p:spPr bwMode="auto">
              <a:xfrm>
                <a:off x="992" y="1610"/>
                <a:ext cx="3612" cy="6"/>
              </a:xfrm>
              <a:prstGeom prst="rect">
                <a:avLst/>
              </a:prstGeom>
              <a:solidFill>
                <a:srgbClr val="25221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MX" altLang="es-AR"/>
              </a:p>
            </p:txBody>
          </p:sp>
          <p:grpSp>
            <p:nvGrpSpPr>
              <p:cNvPr id="74" name="Group 129"/>
              <p:cNvGrpSpPr>
                <a:grpSpLocks/>
              </p:cNvGrpSpPr>
              <p:nvPr/>
            </p:nvGrpSpPr>
            <p:grpSpPr bwMode="auto">
              <a:xfrm>
                <a:off x="1655" y="1117"/>
                <a:ext cx="252" cy="474"/>
                <a:chOff x="1269" y="935"/>
                <a:chExt cx="252" cy="474"/>
              </a:xfrm>
            </p:grpSpPr>
            <p:sp>
              <p:nvSpPr>
                <p:cNvPr id="78" name="Rectangle 130"/>
                <p:cNvSpPr>
                  <a:spLocks noChangeArrowheads="1"/>
                </p:cNvSpPr>
                <p:nvPr/>
              </p:nvSpPr>
              <p:spPr bwMode="auto">
                <a:xfrm>
                  <a:off x="1323" y="1283"/>
                  <a:ext cx="18" cy="126"/>
                </a:xfrm>
                <a:prstGeom prst="rect">
                  <a:avLst/>
                </a:prstGeom>
                <a:noFill/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MX" altLang="es-AR"/>
                </a:p>
              </p:txBody>
            </p:sp>
            <p:sp>
              <p:nvSpPr>
                <p:cNvPr id="79" name="Freeform 131"/>
                <p:cNvSpPr>
                  <a:spLocks/>
                </p:cNvSpPr>
                <p:nvPr/>
              </p:nvSpPr>
              <p:spPr bwMode="auto">
                <a:xfrm>
                  <a:off x="1269" y="935"/>
                  <a:ext cx="252" cy="354"/>
                </a:xfrm>
                <a:custGeom>
                  <a:avLst/>
                  <a:gdLst>
                    <a:gd name="T0" fmla="*/ 2147483647 w 42"/>
                    <a:gd name="T1" fmla="*/ 2147483647 h 59"/>
                    <a:gd name="T2" fmla="*/ 2147483647 w 42"/>
                    <a:gd name="T3" fmla="*/ 2147483647 h 59"/>
                    <a:gd name="T4" fmla="*/ 0 w 42"/>
                    <a:gd name="T5" fmla="*/ 2147483647 h 59"/>
                    <a:gd name="T6" fmla="*/ 2147483647 w 42"/>
                    <a:gd name="T7" fmla="*/ 2147483647 h 59"/>
                    <a:gd name="T8" fmla="*/ 2147483647 w 42"/>
                    <a:gd name="T9" fmla="*/ 2147483647 h 59"/>
                    <a:gd name="T10" fmla="*/ 2147483647 w 42"/>
                    <a:gd name="T11" fmla="*/ 2147483647 h 59"/>
                    <a:gd name="T12" fmla="*/ 2147483647 w 42"/>
                    <a:gd name="T13" fmla="*/ 2147483647 h 59"/>
                    <a:gd name="T14" fmla="*/ 2147483647 w 42"/>
                    <a:gd name="T15" fmla="*/ 2147483647 h 59"/>
                    <a:gd name="T16" fmla="*/ 2147483647 w 42"/>
                    <a:gd name="T17" fmla="*/ 2147483647 h 59"/>
                    <a:gd name="T18" fmla="*/ 2147483647 w 42"/>
                    <a:gd name="T19" fmla="*/ 2147483647 h 59"/>
                    <a:gd name="T20" fmla="*/ 2147483647 w 42"/>
                    <a:gd name="T21" fmla="*/ 2147483647 h 5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"/>
                    <a:gd name="T34" fmla="*/ 0 h 59"/>
                    <a:gd name="T35" fmla="*/ 42 w 42"/>
                    <a:gd name="T36" fmla="*/ 59 h 5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" h="59">
                      <a:moveTo>
                        <a:pt x="11" y="59"/>
                      </a:moveTo>
                      <a:lnTo>
                        <a:pt x="1" y="53"/>
                      </a:lnTo>
                      <a:lnTo>
                        <a:pt x="0" y="42"/>
                      </a:lnTo>
                      <a:lnTo>
                        <a:pt x="11" y="25"/>
                      </a:lnTo>
                      <a:lnTo>
                        <a:pt x="3" y="21"/>
                      </a:lnTo>
                      <a:lnTo>
                        <a:pt x="8" y="8"/>
                      </a:lnTo>
                      <a:cubicBezTo>
                        <a:pt x="8" y="8"/>
                        <a:pt x="28" y="0"/>
                        <a:pt x="30" y="5"/>
                      </a:cubicBezTo>
                      <a:cubicBezTo>
                        <a:pt x="32" y="11"/>
                        <a:pt x="21" y="13"/>
                        <a:pt x="26" y="21"/>
                      </a:cubicBezTo>
                      <a:cubicBezTo>
                        <a:pt x="32" y="29"/>
                        <a:pt x="42" y="37"/>
                        <a:pt x="42" y="37"/>
                      </a:cubicBezTo>
                      <a:lnTo>
                        <a:pt x="26" y="53"/>
                      </a:lnTo>
                      <a:lnTo>
                        <a:pt x="11" y="59"/>
                      </a:lnTo>
                    </a:path>
                  </a:pathLst>
                </a:custGeom>
                <a:noFill/>
                <a:ln w="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75" name="Group 132"/>
              <p:cNvGrpSpPr>
                <a:grpSpLocks/>
              </p:cNvGrpSpPr>
              <p:nvPr/>
            </p:nvGrpSpPr>
            <p:grpSpPr bwMode="auto">
              <a:xfrm>
                <a:off x="3288" y="1162"/>
                <a:ext cx="234" cy="432"/>
                <a:chOff x="3909" y="953"/>
                <a:chExt cx="234" cy="432"/>
              </a:xfrm>
            </p:grpSpPr>
            <p:sp>
              <p:nvSpPr>
                <p:cNvPr id="76" name="Rectangle 133"/>
                <p:cNvSpPr>
                  <a:spLocks noChangeArrowheads="1"/>
                </p:cNvSpPr>
                <p:nvPr/>
              </p:nvSpPr>
              <p:spPr bwMode="auto">
                <a:xfrm>
                  <a:off x="3963" y="1277"/>
                  <a:ext cx="12" cy="108"/>
                </a:xfrm>
                <a:prstGeom prst="rect">
                  <a:avLst/>
                </a:prstGeom>
                <a:noFill/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MX" altLang="es-AR"/>
                </a:p>
              </p:txBody>
            </p:sp>
            <p:sp>
              <p:nvSpPr>
                <p:cNvPr id="77" name="Freeform 134"/>
                <p:cNvSpPr>
                  <a:spLocks/>
                </p:cNvSpPr>
                <p:nvPr/>
              </p:nvSpPr>
              <p:spPr bwMode="auto">
                <a:xfrm>
                  <a:off x="3909" y="953"/>
                  <a:ext cx="234" cy="330"/>
                </a:xfrm>
                <a:custGeom>
                  <a:avLst/>
                  <a:gdLst>
                    <a:gd name="T0" fmla="*/ 2147483647 w 39"/>
                    <a:gd name="T1" fmla="*/ 2147483647 h 55"/>
                    <a:gd name="T2" fmla="*/ 2147483647 w 39"/>
                    <a:gd name="T3" fmla="*/ 2147483647 h 55"/>
                    <a:gd name="T4" fmla="*/ 0 w 39"/>
                    <a:gd name="T5" fmla="*/ 2147483647 h 55"/>
                    <a:gd name="T6" fmla="*/ 2147483647 w 39"/>
                    <a:gd name="T7" fmla="*/ 2147483647 h 55"/>
                    <a:gd name="T8" fmla="*/ 2147483647 w 39"/>
                    <a:gd name="T9" fmla="*/ 2147483647 h 55"/>
                    <a:gd name="T10" fmla="*/ 2147483647 w 39"/>
                    <a:gd name="T11" fmla="*/ 2147483647 h 55"/>
                    <a:gd name="T12" fmla="*/ 2147483647 w 39"/>
                    <a:gd name="T13" fmla="*/ 2147483647 h 55"/>
                    <a:gd name="T14" fmla="*/ 2147483647 w 39"/>
                    <a:gd name="T15" fmla="*/ 2147483647 h 55"/>
                    <a:gd name="T16" fmla="*/ 2147483647 w 39"/>
                    <a:gd name="T17" fmla="*/ 2147483647 h 55"/>
                    <a:gd name="T18" fmla="*/ 2147483647 w 39"/>
                    <a:gd name="T19" fmla="*/ 2147483647 h 55"/>
                    <a:gd name="T20" fmla="*/ 2147483647 w 39"/>
                    <a:gd name="T21" fmla="*/ 2147483647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55"/>
                    <a:gd name="T35" fmla="*/ 39 w 39"/>
                    <a:gd name="T36" fmla="*/ 55 h 5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55">
                      <a:moveTo>
                        <a:pt x="10" y="55"/>
                      </a:moveTo>
                      <a:lnTo>
                        <a:pt x="1" y="49"/>
                      </a:lnTo>
                      <a:lnTo>
                        <a:pt x="0" y="39"/>
                      </a:lnTo>
                      <a:lnTo>
                        <a:pt x="10" y="24"/>
                      </a:lnTo>
                      <a:lnTo>
                        <a:pt x="3" y="20"/>
                      </a:lnTo>
                      <a:lnTo>
                        <a:pt x="8" y="8"/>
                      </a:lnTo>
                      <a:cubicBezTo>
                        <a:pt x="8" y="8"/>
                        <a:pt x="26" y="0"/>
                        <a:pt x="28" y="5"/>
                      </a:cubicBezTo>
                      <a:cubicBezTo>
                        <a:pt x="29" y="10"/>
                        <a:pt x="19" y="12"/>
                        <a:pt x="24" y="20"/>
                      </a:cubicBezTo>
                      <a:cubicBezTo>
                        <a:pt x="29" y="27"/>
                        <a:pt x="39" y="35"/>
                        <a:pt x="39" y="35"/>
                      </a:cubicBezTo>
                      <a:lnTo>
                        <a:pt x="24" y="49"/>
                      </a:lnTo>
                      <a:lnTo>
                        <a:pt x="10" y="55"/>
                      </a:lnTo>
                    </a:path>
                  </a:pathLst>
                </a:custGeom>
                <a:noFill/>
                <a:ln w="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</p:grpSp>
        <p:sp>
          <p:nvSpPr>
            <p:cNvPr id="26" name="Rectangle 135" descr="Diagonal hacia abajo oscura"/>
            <p:cNvSpPr>
              <a:spLocks noChangeArrowheads="1"/>
            </p:cNvSpPr>
            <p:nvPr/>
          </p:nvSpPr>
          <p:spPr bwMode="auto">
            <a:xfrm>
              <a:off x="650900" y="4784720"/>
              <a:ext cx="4421172" cy="287344"/>
            </a:xfrm>
            <a:prstGeom prst="rect">
              <a:avLst/>
            </a:prstGeom>
            <a:pattFill prst="dkDnDiag">
              <a:fgClr>
                <a:schemeClr val="bg1"/>
              </a:fgClr>
              <a:bgClr>
                <a:srgbClr val="996633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altLang="es-AR"/>
            </a:p>
          </p:txBody>
        </p:sp>
        <p:grpSp>
          <p:nvGrpSpPr>
            <p:cNvPr id="27" name="Group 136"/>
            <p:cNvGrpSpPr>
              <a:grpSpLocks/>
            </p:cNvGrpSpPr>
            <p:nvPr/>
          </p:nvGrpSpPr>
          <p:grpSpPr bwMode="auto">
            <a:xfrm>
              <a:off x="2071692" y="2857501"/>
              <a:ext cx="2428881" cy="444497"/>
              <a:chOff x="2567" y="1957"/>
              <a:chExt cx="1080" cy="420"/>
            </a:xfrm>
          </p:grpSpPr>
          <p:sp>
            <p:nvSpPr>
              <p:cNvPr id="64" name="Rectangle 137"/>
              <p:cNvSpPr>
                <a:spLocks noChangeArrowheads="1"/>
              </p:cNvSpPr>
              <p:nvPr/>
            </p:nvSpPr>
            <p:spPr bwMode="auto">
              <a:xfrm>
                <a:off x="2567" y="2371"/>
                <a:ext cx="60" cy="6"/>
              </a:xfrm>
              <a:prstGeom prst="rect">
                <a:avLst/>
              </a:prstGeom>
              <a:solidFill>
                <a:srgbClr val="800000"/>
              </a:solidFill>
              <a:ln w="12700">
                <a:solidFill>
                  <a:srgbClr val="8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MX" altLang="es-AR"/>
              </a:p>
            </p:txBody>
          </p:sp>
          <p:sp>
            <p:nvSpPr>
              <p:cNvPr id="65" name="Freeform 138"/>
              <p:cNvSpPr>
                <a:spLocks/>
              </p:cNvSpPr>
              <p:nvPr/>
            </p:nvSpPr>
            <p:spPr bwMode="auto">
              <a:xfrm>
                <a:off x="2615" y="2287"/>
                <a:ext cx="96" cy="90"/>
              </a:xfrm>
              <a:custGeom>
                <a:avLst/>
                <a:gdLst>
                  <a:gd name="T0" fmla="*/ 96 w 96"/>
                  <a:gd name="T1" fmla="*/ 6 h 90"/>
                  <a:gd name="T2" fmla="*/ 84 w 96"/>
                  <a:gd name="T3" fmla="*/ 0 h 90"/>
                  <a:gd name="T4" fmla="*/ 0 w 96"/>
                  <a:gd name="T5" fmla="*/ 84 h 90"/>
                  <a:gd name="T6" fmla="*/ 6 w 96"/>
                  <a:gd name="T7" fmla="*/ 90 h 90"/>
                  <a:gd name="T8" fmla="*/ 96 w 96"/>
                  <a:gd name="T9" fmla="*/ 6 h 90"/>
                  <a:gd name="T10" fmla="*/ 96 w 96"/>
                  <a:gd name="T11" fmla="*/ 6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90"/>
                  <a:gd name="T20" fmla="*/ 96 w 96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90">
                    <a:moveTo>
                      <a:pt x="96" y="6"/>
                    </a:moveTo>
                    <a:lnTo>
                      <a:pt x="84" y="0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96" y="6"/>
                    </a:lnTo>
                    <a:close/>
                  </a:path>
                </a:pathLst>
              </a:custGeom>
              <a:solidFill>
                <a:srgbClr val="800000"/>
              </a:solidFill>
              <a:ln w="12700">
                <a:solidFill>
                  <a:srgbClr val="8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6" name="Freeform 139"/>
              <p:cNvSpPr>
                <a:spLocks/>
              </p:cNvSpPr>
              <p:nvPr/>
            </p:nvSpPr>
            <p:spPr bwMode="auto">
              <a:xfrm>
                <a:off x="2699" y="2215"/>
                <a:ext cx="84" cy="78"/>
              </a:xfrm>
              <a:custGeom>
                <a:avLst/>
                <a:gdLst>
                  <a:gd name="T0" fmla="*/ 72 w 84"/>
                  <a:gd name="T1" fmla="*/ 0 h 78"/>
                  <a:gd name="T2" fmla="*/ 72 w 84"/>
                  <a:gd name="T3" fmla="*/ 0 h 78"/>
                  <a:gd name="T4" fmla="*/ 0 w 84"/>
                  <a:gd name="T5" fmla="*/ 72 h 78"/>
                  <a:gd name="T6" fmla="*/ 12 w 84"/>
                  <a:gd name="T7" fmla="*/ 78 h 78"/>
                  <a:gd name="T8" fmla="*/ 84 w 84"/>
                  <a:gd name="T9" fmla="*/ 12 h 78"/>
                  <a:gd name="T10" fmla="*/ 72 w 84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78"/>
                  <a:gd name="T20" fmla="*/ 84 w 84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78">
                    <a:moveTo>
                      <a:pt x="72" y="0"/>
                    </a:moveTo>
                    <a:lnTo>
                      <a:pt x="72" y="0"/>
                    </a:lnTo>
                    <a:lnTo>
                      <a:pt x="0" y="72"/>
                    </a:lnTo>
                    <a:lnTo>
                      <a:pt x="12" y="78"/>
                    </a:lnTo>
                    <a:lnTo>
                      <a:pt x="84" y="1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>
                <a:solidFill>
                  <a:srgbClr val="8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7" name="Freeform 140"/>
              <p:cNvSpPr>
                <a:spLocks/>
              </p:cNvSpPr>
              <p:nvPr/>
            </p:nvSpPr>
            <p:spPr bwMode="auto">
              <a:xfrm>
                <a:off x="2771" y="2149"/>
                <a:ext cx="108" cy="78"/>
              </a:xfrm>
              <a:custGeom>
                <a:avLst/>
                <a:gdLst>
                  <a:gd name="T0" fmla="*/ 102 w 108"/>
                  <a:gd name="T1" fmla="*/ 0 h 78"/>
                  <a:gd name="T2" fmla="*/ 102 w 108"/>
                  <a:gd name="T3" fmla="*/ 0 h 78"/>
                  <a:gd name="T4" fmla="*/ 0 w 108"/>
                  <a:gd name="T5" fmla="*/ 66 h 78"/>
                  <a:gd name="T6" fmla="*/ 6 w 108"/>
                  <a:gd name="T7" fmla="*/ 78 h 78"/>
                  <a:gd name="T8" fmla="*/ 108 w 108"/>
                  <a:gd name="T9" fmla="*/ 12 h 78"/>
                  <a:gd name="T10" fmla="*/ 102 w 108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78"/>
                  <a:gd name="T20" fmla="*/ 108 w 108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78">
                    <a:moveTo>
                      <a:pt x="102" y="0"/>
                    </a:moveTo>
                    <a:lnTo>
                      <a:pt x="102" y="0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108" y="12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>
                <a:solidFill>
                  <a:srgbClr val="8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" name="Freeform 141"/>
              <p:cNvSpPr>
                <a:spLocks/>
              </p:cNvSpPr>
              <p:nvPr/>
            </p:nvSpPr>
            <p:spPr bwMode="auto">
              <a:xfrm>
                <a:off x="2873" y="2083"/>
                <a:ext cx="132" cy="78"/>
              </a:xfrm>
              <a:custGeom>
                <a:avLst/>
                <a:gdLst>
                  <a:gd name="T0" fmla="*/ 126 w 132"/>
                  <a:gd name="T1" fmla="*/ 0 h 78"/>
                  <a:gd name="T2" fmla="*/ 126 w 132"/>
                  <a:gd name="T3" fmla="*/ 0 h 78"/>
                  <a:gd name="T4" fmla="*/ 0 w 132"/>
                  <a:gd name="T5" fmla="*/ 66 h 78"/>
                  <a:gd name="T6" fmla="*/ 6 w 132"/>
                  <a:gd name="T7" fmla="*/ 78 h 78"/>
                  <a:gd name="T8" fmla="*/ 132 w 132"/>
                  <a:gd name="T9" fmla="*/ 12 h 78"/>
                  <a:gd name="T10" fmla="*/ 126 w 132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78"/>
                  <a:gd name="T20" fmla="*/ 132 w 132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78">
                    <a:moveTo>
                      <a:pt x="126" y="0"/>
                    </a:moveTo>
                    <a:lnTo>
                      <a:pt x="126" y="0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132" y="12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>
                <a:solidFill>
                  <a:srgbClr val="8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9" name="Freeform 142"/>
              <p:cNvSpPr>
                <a:spLocks/>
              </p:cNvSpPr>
              <p:nvPr/>
            </p:nvSpPr>
            <p:spPr bwMode="auto">
              <a:xfrm>
                <a:off x="2999" y="2029"/>
                <a:ext cx="150" cy="66"/>
              </a:xfrm>
              <a:custGeom>
                <a:avLst/>
                <a:gdLst>
                  <a:gd name="T0" fmla="*/ 144 w 150"/>
                  <a:gd name="T1" fmla="*/ 0 h 66"/>
                  <a:gd name="T2" fmla="*/ 144 w 150"/>
                  <a:gd name="T3" fmla="*/ 0 h 66"/>
                  <a:gd name="T4" fmla="*/ 0 w 150"/>
                  <a:gd name="T5" fmla="*/ 54 h 66"/>
                  <a:gd name="T6" fmla="*/ 6 w 150"/>
                  <a:gd name="T7" fmla="*/ 66 h 66"/>
                  <a:gd name="T8" fmla="*/ 150 w 150"/>
                  <a:gd name="T9" fmla="*/ 12 h 66"/>
                  <a:gd name="T10" fmla="*/ 144 w 150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66"/>
                  <a:gd name="T20" fmla="*/ 150 w 150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66">
                    <a:moveTo>
                      <a:pt x="144" y="0"/>
                    </a:moveTo>
                    <a:lnTo>
                      <a:pt x="144" y="0"/>
                    </a:lnTo>
                    <a:lnTo>
                      <a:pt x="0" y="54"/>
                    </a:lnTo>
                    <a:lnTo>
                      <a:pt x="6" y="66"/>
                    </a:lnTo>
                    <a:lnTo>
                      <a:pt x="150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>
                <a:solidFill>
                  <a:srgbClr val="8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70" name="Freeform 143"/>
              <p:cNvSpPr>
                <a:spLocks/>
              </p:cNvSpPr>
              <p:nvPr/>
            </p:nvSpPr>
            <p:spPr bwMode="auto">
              <a:xfrm>
                <a:off x="3143" y="1999"/>
                <a:ext cx="168" cy="42"/>
              </a:xfrm>
              <a:custGeom>
                <a:avLst/>
                <a:gdLst>
                  <a:gd name="T0" fmla="*/ 168 w 168"/>
                  <a:gd name="T1" fmla="*/ 0 h 42"/>
                  <a:gd name="T2" fmla="*/ 168 w 168"/>
                  <a:gd name="T3" fmla="*/ 0 h 42"/>
                  <a:gd name="T4" fmla="*/ 0 w 168"/>
                  <a:gd name="T5" fmla="*/ 30 h 42"/>
                  <a:gd name="T6" fmla="*/ 6 w 168"/>
                  <a:gd name="T7" fmla="*/ 42 h 42"/>
                  <a:gd name="T8" fmla="*/ 168 w 168"/>
                  <a:gd name="T9" fmla="*/ 12 h 42"/>
                  <a:gd name="T10" fmla="*/ 168 w 168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8"/>
                  <a:gd name="T19" fmla="*/ 0 h 42"/>
                  <a:gd name="T20" fmla="*/ 168 w 16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8" h="42">
                    <a:moveTo>
                      <a:pt x="168" y="0"/>
                    </a:moveTo>
                    <a:lnTo>
                      <a:pt x="168" y="0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68" y="1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>
                <a:solidFill>
                  <a:srgbClr val="8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71" name="Freeform 144"/>
              <p:cNvSpPr>
                <a:spLocks/>
              </p:cNvSpPr>
              <p:nvPr/>
            </p:nvSpPr>
            <p:spPr bwMode="auto">
              <a:xfrm>
                <a:off x="3311" y="1981"/>
                <a:ext cx="132" cy="30"/>
              </a:xfrm>
              <a:custGeom>
                <a:avLst/>
                <a:gdLst>
                  <a:gd name="T0" fmla="*/ 132 w 132"/>
                  <a:gd name="T1" fmla="*/ 0 h 30"/>
                  <a:gd name="T2" fmla="*/ 132 w 132"/>
                  <a:gd name="T3" fmla="*/ 0 h 30"/>
                  <a:gd name="T4" fmla="*/ 0 w 132"/>
                  <a:gd name="T5" fmla="*/ 18 h 30"/>
                  <a:gd name="T6" fmla="*/ 0 w 132"/>
                  <a:gd name="T7" fmla="*/ 30 h 30"/>
                  <a:gd name="T8" fmla="*/ 132 w 132"/>
                  <a:gd name="T9" fmla="*/ 12 h 30"/>
                  <a:gd name="T10" fmla="*/ 132 w 132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30"/>
                  <a:gd name="T20" fmla="*/ 132 w 132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30">
                    <a:moveTo>
                      <a:pt x="132" y="0"/>
                    </a:moveTo>
                    <a:lnTo>
                      <a:pt x="13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32" y="1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>
                <a:solidFill>
                  <a:srgbClr val="8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72" name="Freeform 145"/>
              <p:cNvSpPr>
                <a:spLocks/>
              </p:cNvSpPr>
              <p:nvPr/>
            </p:nvSpPr>
            <p:spPr bwMode="auto">
              <a:xfrm>
                <a:off x="3443" y="1957"/>
                <a:ext cx="204" cy="36"/>
              </a:xfrm>
              <a:custGeom>
                <a:avLst/>
                <a:gdLst>
                  <a:gd name="T0" fmla="*/ 204 w 204"/>
                  <a:gd name="T1" fmla="*/ 0 h 36"/>
                  <a:gd name="T2" fmla="*/ 0 w 204"/>
                  <a:gd name="T3" fmla="*/ 24 h 36"/>
                  <a:gd name="T4" fmla="*/ 0 w 204"/>
                  <a:gd name="T5" fmla="*/ 36 h 36"/>
                  <a:gd name="T6" fmla="*/ 204 w 204"/>
                  <a:gd name="T7" fmla="*/ 12 h 36"/>
                  <a:gd name="T8" fmla="*/ 204 w 204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36"/>
                  <a:gd name="T17" fmla="*/ 204 w 204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36">
                    <a:moveTo>
                      <a:pt x="204" y="0"/>
                    </a:moveTo>
                    <a:lnTo>
                      <a:pt x="0" y="24"/>
                    </a:lnTo>
                    <a:lnTo>
                      <a:pt x="0" y="36"/>
                    </a:lnTo>
                    <a:lnTo>
                      <a:pt x="204" y="1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>
                <a:solidFill>
                  <a:srgbClr val="8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28" name="Group 146"/>
            <p:cNvGrpSpPr>
              <a:grpSpLocks/>
            </p:cNvGrpSpPr>
            <p:nvPr/>
          </p:nvGrpSpPr>
          <p:grpSpPr bwMode="auto">
            <a:xfrm>
              <a:off x="285750" y="2863857"/>
              <a:ext cx="1657370" cy="473072"/>
              <a:chOff x="1535" y="1957"/>
              <a:chExt cx="1032" cy="420"/>
            </a:xfrm>
          </p:grpSpPr>
          <p:sp>
            <p:nvSpPr>
              <p:cNvPr id="58" name="Freeform 147"/>
              <p:cNvSpPr>
                <a:spLocks/>
              </p:cNvSpPr>
              <p:nvPr/>
            </p:nvSpPr>
            <p:spPr bwMode="auto">
              <a:xfrm>
                <a:off x="2453" y="2257"/>
                <a:ext cx="114" cy="120"/>
              </a:xfrm>
              <a:custGeom>
                <a:avLst/>
                <a:gdLst>
                  <a:gd name="T0" fmla="*/ 114 w 114"/>
                  <a:gd name="T1" fmla="*/ 120 h 120"/>
                  <a:gd name="T2" fmla="*/ 114 w 114"/>
                  <a:gd name="T3" fmla="*/ 114 h 120"/>
                  <a:gd name="T4" fmla="*/ 6 w 114"/>
                  <a:gd name="T5" fmla="*/ 0 h 120"/>
                  <a:gd name="T6" fmla="*/ 0 w 114"/>
                  <a:gd name="T7" fmla="*/ 6 h 120"/>
                  <a:gd name="T8" fmla="*/ 108 w 114"/>
                  <a:gd name="T9" fmla="*/ 120 h 120"/>
                  <a:gd name="T10" fmla="*/ 114 w 114"/>
                  <a:gd name="T11" fmla="*/ 120 h 120"/>
                  <a:gd name="T12" fmla="*/ 108 w 114"/>
                  <a:gd name="T13" fmla="*/ 120 h 120"/>
                  <a:gd name="T14" fmla="*/ 108 w 114"/>
                  <a:gd name="T15" fmla="*/ 120 h 120"/>
                  <a:gd name="T16" fmla="*/ 114 w 114"/>
                  <a:gd name="T17" fmla="*/ 12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120"/>
                  <a:gd name="T29" fmla="*/ 114 w 114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120">
                    <a:moveTo>
                      <a:pt x="114" y="120"/>
                    </a:moveTo>
                    <a:lnTo>
                      <a:pt x="114" y="114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08" y="120"/>
                    </a:lnTo>
                    <a:lnTo>
                      <a:pt x="114" y="120"/>
                    </a:lnTo>
                    <a:lnTo>
                      <a:pt x="108" y="120"/>
                    </a:lnTo>
                    <a:lnTo>
                      <a:pt x="114" y="120"/>
                    </a:lnTo>
                    <a:close/>
                  </a:path>
                </a:pathLst>
              </a:cu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9" name="Freeform 148"/>
              <p:cNvSpPr>
                <a:spLocks/>
              </p:cNvSpPr>
              <p:nvPr/>
            </p:nvSpPr>
            <p:spPr bwMode="auto">
              <a:xfrm>
                <a:off x="1535" y="1957"/>
                <a:ext cx="246" cy="24"/>
              </a:xfrm>
              <a:custGeom>
                <a:avLst/>
                <a:gdLst>
                  <a:gd name="T0" fmla="*/ 246 w 246"/>
                  <a:gd name="T1" fmla="*/ 12 h 24"/>
                  <a:gd name="T2" fmla="*/ 246 w 246"/>
                  <a:gd name="T3" fmla="*/ 12 h 24"/>
                  <a:gd name="T4" fmla="*/ 6 w 246"/>
                  <a:gd name="T5" fmla="*/ 0 h 24"/>
                  <a:gd name="T6" fmla="*/ 0 w 246"/>
                  <a:gd name="T7" fmla="*/ 12 h 24"/>
                  <a:gd name="T8" fmla="*/ 246 w 246"/>
                  <a:gd name="T9" fmla="*/ 24 h 24"/>
                  <a:gd name="T10" fmla="*/ 246 w 246"/>
                  <a:gd name="T11" fmla="*/ 12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6"/>
                  <a:gd name="T19" fmla="*/ 0 h 24"/>
                  <a:gd name="T20" fmla="*/ 246 w 246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6" h="24">
                    <a:moveTo>
                      <a:pt x="246" y="12"/>
                    </a:moveTo>
                    <a:lnTo>
                      <a:pt x="246" y="12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246" y="24"/>
                    </a:lnTo>
                    <a:lnTo>
                      <a:pt x="246" y="12"/>
                    </a:lnTo>
                    <a:close/>
                  </a:path>
                </a:pathLst>
              </a:cu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0" name="Freeform 149"/>
              <p:cNvSpPr>
                <a:spLocks/>
              </p:cNvSpPr>
              <p:nvPr/>
            </p:nvSpPr>
            <p:spPr bwMode="auto">
              <a:xfrm>
                <a:off x="1781" y="1969"/>
                <a:ext cx="192" cy="48"/>
              </a:xfrm>
              <a:custGeom>
                <a:avLst/>
                <a:gdLst>
                  <a:gd name="T0" fmla="*/ 192 w 192"/>
                  <a:gd name="T1" fmla="*/ 36 h 48"/>
                  <a:gd name="T2" fmla="*/ 192 w 192"/>
                  <a:gd name="T3" fmla="*/ 36 h 48"/>
                  <a:gd name="T4" fmla="*/ 0 w 192"/>
                  <a:gd name="T5" fmla="*/ 0 h 48"/>
                  <a:gd name="T6" fmla="*/ 0 w 192"/>
                  <a:gd name="T7" fmla="*/ 12 h 48"/>
                  <a:gd name="T8" fmla="*/ 192 w 192"/>
                  <a:gd name="T9" fmla="*/ 48 h 48"/>
                  <a:gd name="T10" fmla="*/ 192 w 192"/>
                  <a:gd name="T11" fmla="*/ 36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2"/>
                  <a:gd name="T19" fmla="*/ 0 h 48"/>
                  <a:gd name="T20" fmla="*/ 192 w 192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2" h="48">
                    <a:moveTo>
                      <a:pt x="192" y="36"/>
                    </a:moveTo>
                    <a:lnTo>
                      <a:pt x="192" y="3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92" y="48"/>
                    </a:lnTo>
                    <a:lnTo>
                      <a:pt x="192" y="36"/>
                    </a:lnTo>
                    <a:close/>
                  </a:path>
                </a:pathLst>
              </a:cu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1" name="Freeform 150"/>
              <p:cNvSpPr>
                <a:spLocks/>
              </p:cNvSpPr>
              <p:nvPr/>
            </p:nvSpPr>
            <p:spPr bwMode="auto">
              <a:xfrm>
                <a:off x="1973" y="2005"/>
                <a:ext cx="162" cy="72"/>
              </a:xfrm>
              <a:custGeom>
                <a:avLst/>
                <a:gdLst>
                  <a:gd name="T0" fmla="*/ 162 w 162"/>
                  <a:gd name="T1" fmla="*/ 60 h 72"/>
                  <a:gd name="T2" fmla="*/ 162 w 162"/>
                  <a:gd name="T3" fmla="*/ 60 h 72"/>
                  <a:gd name="T4" fmla="*/ 0 w 162"/>
                  <a:gd name="T5" fmla="*/ 0 h 72"/>
                  <a:gd name="T6" fmla="*/ 0 w 162"/>
                  <a:gd name="T7" fmla="*/ 12 h 72"/>
                  <a:gd name="T8" fmla="*/ 156 w 162"/>
                  <a:gd name="T9" fmla="*/ 72 h 72"/>
                  <a:gd name="T10" fmla="*/ 162 w 162"/>
                  <a:gd name="T11" fmla="*/ 6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2"/>
                  <a:gd name="T19" fmla="*/ 0 h 72"/>
                  <a:gd name="T20" fmla="*/ 162 w 162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2" h="72">
                    <a:moveTo>
                      <a:pt x="162" y="60"/>
                    </a:moveTo>
                    <a:lnTo>
                      <a:pt x="162" y="6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56" y="72"/>
                    </a:lnTo>
                    <a:lnTo>
                      <a:pt x="162" y="60"/>
                    </a:lnTo>
                    <a:close/>
                  </a:path>
                </a:pathLst>
              </a:custGeom>
              <a:solidFill>
                <a:srgbClr val="800000"/>
              </a:solidFill>
              <a:ln w="12700">
                <a:solidFill>
                  <a:srgbClr val="8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2" name="Freeform 151"/>
              <p:cNvSpPr>
                <a:spLocks/>
              </p:cNvSpPr>
              <p:nvPr/>
            </p:nvSpPr>
            <p:spPr bwMode="auto">
              <a:xfrm>
                <a:off x="2129" y="2065"/>
                <a:ext cx="168" cy="96"/>
              </a:xfrm>
              <a:custGeom>
                <a:avLst/>
                <a:gdLst>
                  <a:gd name="T0" fmla="*/ 168 w 168"/>
                  <a:gd name="T1" fmla="*/ 84 h 96"/>
                  <a:gd name="T2" fmla="*/ 168 w 168"/>
                  <a:gd name="T3" fmla="*/ 84 h 96"/>
                  <a:gd name="T4" fmla="*/ 6 w 168"/>
                  <a:gd name="T5" fmla="*/ 0 h 96"/>
                  <a:gd name="T6" fmla="*/ 0 w 168"/>
                  <a:gd name="T7" fmla="*/ 12 h 96"/>
                  <a:gd name="T8" fmla="*/ 162 w 168"/>
                  <a:gd name="T9" fmla="*/ 96 h 96"/>
                  <a:gd name="T10" fmla="*/ 168 w 168"/>
                  <a:gd name="T11" fmla="*/ 84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8"/>
                  <a:gd name="T19" fmla="*/ 0 h 96"/>
                  <a:gd name="T20" fmla="*/ 168 w 168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8" h="96">
                    <a:moveTo>
                      <a:pt x="168" y="84"/>
                    </a:moveTo>
                    <a:lnTo>
                      <a:pt x="168" y="8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62" y="96"/>
                    </a:lnTo>
                    <a:lnTo>
                      <a:pt x="168" y="84"/>
                    </a:lnTo>
                    <a:close/>
                  </a:path>
                </a:pathLst>
              </a:cu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3" name="Freeform 152"/>
              <p:cNvSpPr>
                <a:spLocks/>
              </p:cNvSpPr>
              <p:nvPr/>
            </p:nvSpPr>
            <p:spPr bwMode="auto">
              <a:xfrm>
                <a:off x="2291" y="2149"/>
                <a:ext cx="168" cy="120"/>
              </a:xfrm>
              <a:custGeom>
                <a:avLst/>
                <a:gdLst>
                  <a:gd name="T0" fmla="*/ 168 w 168"/>
                  <a:gd name="T1" fmla="*/ 108 h 120"/>
                  <a:gd name="T2" fmla="*/ 168 w 168"/>
                  <a:gd name="T3" fmla="*/ 108 h 120"/>
                  <a:gd name="T4" fmla="*/ 6 w 168"/>
                  <a:gd name="T5" fmla="*/ 0 h 120"/>
                  <a:gd name="T6" fmla="*/ 0 w 168"/>
                  <a:gd name="T7" fmla="*/ 12 h 120"/>
                  <a:gd name="T8" fmla="*/ 162 w 168"/>
                  <a:gd name="T9" fmla="*/ 120 h 120"/>
                  <a:gd name="T10" fmla="*/ 168 w 168"/>
                  <a:gd name="T11" fmla="*/ 108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8"/>
                  <a:gd name="T19" fmla="*/ 0 h 120"/>
                  <a:gd name="T20" fmla="*/ 168 w 168"/>
                  <a:gd name="T21" fmla="*/ 120 h 1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8" h="120">
                    <a:moveTo>
                      <a:pt x="168" y="108"/>
                    </a:moveTo>
                    <a:lnTo>
                      <a:pt x="168" y="10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62" y="120"/>
                    </a:lnTo>
                    <a:lnTo>
                      <a:pt x="168" y="108"/>
                    </a:lnTo>
                    <a:close/>
                  </a:path>
                </a:pathLst>
              </a:custGeom>
              <a:solidFill>
                <a:srgbClr val="800000"/>
              </a:soli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</p:grpSp>
        <p:sp>
          <p:nvSpPr>
            <p:cNvPr id="29" name="Line 154"/>
            <p:cNvSpPr>
              <a:spLocks noChangeShapeType="1"/>
            </p:cNvSpPr>
            <p:nvPr/>
          </p:nvSpPr>
          <p:spPr bwMode="auto">
            <a:xfrm>
              <a:off x="1906608" y="3344866"/>
              <a:ext cx="188912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1" name="Rectangle 156" descr="Diagonal hacia abajo oscura"/>
            <p:cNvSpPr>
              <a:spLocks noChangeArrowheads="1"/>
            </p:cNvSpPr>
            <p:nvPr/>
          </p:nvSpPr>
          <p:spPr bwMode="auto">
            <a:xfrm>
              <a:off x="581051" y="3582990"/>
              <a:ext cx="4491022" cy="274636"/>
            </a:xfrm>
            <a:prstGeom prst="rect">
              <a:avLst/>
            </a:prstGeom>
            <a:pattFill prst="dkDnDiag">
              <a:fgClr>
                <a:schemeClr val="bg1"/>
              </a:fgClr>
              <a:bgClr>
                <a:srgbClr val="996633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altLang="es-AR"/>
            </a:p>
          </p:txBody>
        </p:sp>
        <p:sp>
          <p:nvSpPr>
            <p:cNvPr id="33" name="Line 158"/>
            <p:cNvSpPr>
              <a:spLocks noChangeShapeType="1"/>
            </p:cNvSpPr>
            <p:nvPr/>
          </p:nvSpPr>
          <p:spPr bwMode="auto">
            <a:xfrm flipH="1">
              <a:off x="500063" y="2898778"/>
              <a:ext cx="0" cy="189228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Text Box 159"/>
            <p:cNvSpPr txBox="1">
              <a:spLocks noChangeArrowheads="1"/>
            </p:cNvSpPr>
            <p:nvPr/>
          </p:nvSpPr>
          <p:spPr bwMode="auto">
            <a:xfrm>
              <a:off x="899592" y="4035424"/>
              <a:ext cx="1239832" cy="58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s-MX" altLang="es-AR" sz="1600" b="1" dirty="0"/>
                <a:t>M (espesor       saturado)</a:t>
              </a:r>
            </a:p>
          </p:txBody>
        </p:sp>
        <p:sp>
          <p:nvSpPr>
            <p:cNvPr id="35" name="Line 160"/>
            <p:cNvSpPr>
              <a:spLocks noChangeShapeType="1"/>
            </p:cNvSpPr>
            <p:nvPr/>
          </p:nvSpPr>
          <p:spPr bwMode="auto">
            <a:xfrm>
              <a:off x="830288" y="3857626"/>
              <a:ext cx="0" cy="8794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6" name="Text Box 161"/>
            <p:cNvSpPr txBox="1">
              <a:spLocks noChangeArrowheads="1"/>
            </p:cNvSpPr>
            <p:nvPr/>
          </p:nvSpPr>
          <p:spPr bwMode="auto">
            <a:xfrm>
              <a:off x="520727" y="2667009"/>
              <a:ext cx="476248" cy="366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s-MX" altLang="es-AR">
                  <a:solidFill>
                    <a:schemeClr val="bg1"/>
                  </a:solidFill>
                </a:rPr>
                <a:t>NP</a:t>
              </a:r>
            </a:p>
          </p:txBody>
        </p:sp>
        <p:sp>
          <p:nvSpPr>
            <p:cNvPr id="37" name="Freeform 162"/>
            <p:cNvSpPr>
              <a:spLocks/>
            </p:cNvSpPr>
            <p:nvPr/>
          </p:nvSpPr>
          <p:spPr bwMode="auto">
            <a:xfrm flipV="1">
              <a:off x="850925" y="2824489"/>
              <a:ext cx="4364023" cy="45719"/>
            </a:xfrm>
            <a:custGeom>
              <a:avLst/>
              <a:gdLst>
                <a:gd name="T0" fmla="*/ 2147483647 w 3588"/>
                <a:gd name="T1" fmla="*/ 0 h 12"/>
                <a:gd name="T2" fmla="*/ 0 w 3588"/>
                <a:gd name="T3" fmla="*/ 2147483647 h 12"/>
                <a:gd name="T4" fmla="*/ 0 w 3588"/>
                <a:gd name="T5" fmla="*/ 2147483647 h 12"/>
                <a:gd name="T6" fmla="*/ 2147483647 w 3588"/>
                <a:gd name="T7" fmla="*/ 2147483647 h 12"/>
                <a:gd name="T8" fmla="*/ 2147483647 w 358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88"/>
                <a:gd name="T16" fmla="*/ 0 h 12"/>
                <a:gd name="T17" fmla="*/ 3588 w 358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88" h="12">
                  <a:moveTo>
                    <a:pt x="3588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3588" y="12"/>
                  </a:lnTo>
                  <a:lnTo>
                    <a:pt x="3588" y="0"/>
                  </a:lnTo>
                  <a:close/>
                </a:path>
              </a:pathLst>
            </a:custGeom>
            <a:solidFill>
              <a:srgbClr val="25221E"/>
            </a:solidFill>
            <a:ln w="3175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" name="Text Box 163"/>
            <p:cNvSpPr txBox="1">
              <a:spLocks noChangeArrowheads="1"/>
            </p:cNvSpPr>
            <p:nvPr/>
          </p:nvSpPr>
          <p:spPr bwMode="auto">
            <a:xfrm>
              <a:off x="500063" y="3214688"/>
              <a:ext cx="225424" cy="366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s-MX" altLang="es-AR" b="1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39" name="Oval 164"/>
            <p:cNvSpPr>
              <a:spLocks noChangeArrowheads="1"/>
            </p:cNvSpPr>
            <p:nvPr/>
          </p:nvSpPr>
          <p:spPr bwMode="auto">
            <a:xfrm rot="10578351" flipH="1" flipV="1">
              <a:off x="1946295" y="2606684"/>
              <a:ext cx="149224" cy="160337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>
                <a:rot lat="16199971" lon="0" rev="0"/>
              </a:camera>
              <a:lightRig rig="legacyFlat3" dir="b"/>
            </a:scene3d>
            <a:sp3d extrusionH="20685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 altLang="es-AR"/>
            </a:p>
          </p:txBody>
        </p:sp>
        <p:sp>
          <p:nvSpPr>
            <p:cNvPr id="40" name="AutoShape 165"/>
            <p:cNvSpPr>
              <a:spLocks noChangeArrowheads="1"/>
            </p:cNvSpPr>
            <p:nvPr/>
          </p:nvSpPr>
          <p:spPr bwMode="auto">
            <a:xfrm>
              <a:off x="1944709" y="2143126"/>
              <a:ext cx="126983" cy="463559"/>
            </a:xfrm>
            <a:prstGeom prst="upArrow">
              <a:avLst>
                <a:gd name="adj1" fmla="val 50000"/>
                <a:gd name="adj2" fmla="val 4394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altLang="es-AR"/>
            </a:p>
          </p:txBody>
        </p:sp>
        <p:sp>
          <p:nvSpPr>
            <p:cNvPr id="41" name="Text Box 166"/>
            <p:cNvSpPr txBox="1">
              <a:spLocks noChangeArrowheads="1"/>
            </p:cNvSpPr>
            <p:nvPr/>
          </p:nvSpPr>
          <p:spPr bwMode="auto">
            <a:xfrm>
              <a:off x="1571628" y="1785938"/>
              <a:ext cx="1180125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s-ES_tradnl" altLang="es-AR">
                  <a:solidFill>
                    <a:srgbClr val="FFFF00"/>
                  </a:solidFill>
                </a:rPr>
                <a:t>Q</a:t>
              </a:r>
              <a:r>
                <a:rPr lang="es-ES_tradnl" altLang="es-AR" baseline="-25000">
                  <a:solidFill>
                    <a:srgbClr val="FFFF00"/>
                  </a:solidFill>
                </a:rPr>
                <a:t>b</a:t>
              </a:r>
              <a:r>
                <a:rPr lang="es-ES_tradnl" altLang="es-AR">
                  <a:solidFill>
                    <a:srgbClr val="FFFF00"/>
                  </a:solidFill>
                </a:rPr>
                <a:t>=100 l/s</a:t>
              </a:r>
              <a:endParaRPr lang="es-ES" altLang="es-AR" baseline="-25000">
                <a:solidFill>
                  <a:srgbClr val="FFFF00"/>
                </a:solidFill>
              </a:endParaRPr>
            </a:p>
          </p:txBody>
        </p:sp>
        <p:sp>
          <p:nvSpPr>
            <p:cNvPr id="42" name="Line 167"/>
            <p:cNvSpPr>
              <a:spLocks noChangeShapeType="1"/>
            </p:cNvSpPr>
            <p:nvPr/>
          </p:nvSpPr>
          <p:spPr bwMode="auto">
            <a:xfrm flipH="1">
              <a:off x="2286019" y="3186117"/>
              <a:ext cx="0" cy="159860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3" name="Text Box 168"/>
            <p:cNvSpPr txBox="1">
              <a:spLocks noChangeArrowheads="1"/>
            </p:cNvSpPr>
            <p:nvPr/>
          </p:nvSpPr>
          <p:spPr bwMode="auto">
            <a:xfrm>
              <a:off x="2284432" y="3995737"/>
              <a:ext cx="415923" cy="336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s-MX" altLang="es-AR" sz="1600" b="1">
                  <a:sym typeface="Symbol" pitchFamily="18" charset="2"/>
                </a:rPr>
                <a:t>h</a:t>
              </a:r>
              <a:endParaRPr lang="es-MX" altLang="es-AR" sz="1600" b="1" baseline="-25000">
                <a:sym typeface="Symbol" pitchFamily="18" charset="2"/>
              </a:endParaRPr>
            </a:p>
          </p:txBody>
        </p:sp>
        <p:sp>
          <p:nvSpPr>
            <p:cNvPr id="44" name="Line 169"/>
            <p:cNvSpPr>
              <a:spLocks noChangeShapeType="1"/>
            </p:cNvSpPr>
            <p:nvPr/>
          </p:nvSpPr>
          <p:spPr bwMode="auto">
            <a:xfrm flipH="1">
              <a:off x="2286005" y="2870207"/>
              <a:ext cx="14" cy="344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" name="Text Box 171"/>
            <p:cNvSpPr txBox="1">
              <a:spLocks noChangeArrowheads="1"/>
            </p:cNvSpPr>
            <p:nvPr/>
          </p:nvSpPr>
          <p:spPr bwMode="auto">
            <a:xfrm>
              <a:off x="2357442" y="2857500"/>
              <a:ext cx="4159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s-MX" altLang="es-AR" sz="1600" b="1">
                  <a:solidFill>
                    <a:srgbClr val="FFFF00"/>
                  </a:solidFill>
                  <a:sym typeface="Symbol" pitchFamily="18" charset="2"/>
                </a:rPr>
                <a:t>d</a:t>
              </a:r>
              <a:endParaRPr lang="es-MX" altLang="es-AR" sz="1600" b="1" baseline="-25000">
                <a:solidFill>
                  <a:srgbClr val="FFFF00"/>
                </a:solidFill>
                <a:sym typeface="Symbol" pitchFamily="18" charset="2"/>
              </a:endParaRPr>
            </a:p>
          </p:txBody>
        </p:sp>
        <p:pic>
          <p:nvPicPr>
            <p:cNvPr id="82" name="Picture 3" descr="C:\Program Files\Microsoft Office\MEDIA\CAGCAT10\j023413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3" y="1785938"/>
              <a:ext cx="642937" cy="68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3" descr="C:\Program Files\Microsoft Office\MEDIA\CAGCAT10\j023413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1785938"/>
              <a:ext cx="642938" cy="68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Flecha derecha"/>
          <p:cNvSpPr/>
          <p:nvPr/>
        </p:nvSpPr>
        <p:spPr>
          <a:xfrm>
            <a:off x="6156176" y="908720"/>
            <a:ext cx="432048" cy="55591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6626715" y="69269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Se hacen ensayos escalonados con distintos caudales Q</a:t>
            </a:r>
            <a:r>
              <a:rPr lang="es-AR" baseline="-25000" dirty="0" smtClean="0">
                <a:solidFill>
                  <a:schemeClr val="bg1"/>
                </a:solidFill>
              </a:rPr>
              <a:t>1</a:t>
            </a:r>
            <a:r>
              <a:rPr lang="es-AR" dirty="0" smtClean="0">
                <a:solidFill>
                  <a:schemeClr val="bg1"/>
                </a:solidFill>
              </a:rPr>
              <a:t>; Q</a:t>
            </a:r>
            <a:r>
              <a:rPr lang="es-AR" baseline="-25000" dirty="0" smtClean="0">
                <a:solidFill>
                  <a:schemeClr val="bg1"/>
                </a:solidFill>
              </a:rPr>
              <a:t>2</a:t>
            </a:r>
            <a:r>
              <a:rPr lang="es-AR" dirty="0" smtClean="0">
                <a:solidFill>
                  <a:schemeClr val="bg1"/>
                </a:solidFill>
              </a:rPr>
              <a:t> y Q</a:t>
            </a:r>
            <a:r>
              <a:rPr lang="es-AR" baseline="-25000" dirty="0" smtClean="0">
                <a:solidFill>
                  <a:schemeClr val="bg1"/>
                </a:solidFill>
              </a:rPr>
              <a:t>3</a:t>
            </a:r>
            <a:endParaRPr lang="es-AR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16187" y="44624"/>
            <a:ext cx="338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 de campo </a:t>
            </a:r>
            <a:endParaRPr lang="es-A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9988" y="770043"/>
            <a:ext cx="382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</a:rPr>
              <a:t>Objetivo: </a:t>
            </a:r>
            <a:r>
              <a:rPr lang="es-AR" dirty="0" smtClean="0">
                <a:solidFill>
                  <a:schemeClr val="bg1"/>
                </a:solidFill>
              </a:rPr>
              <a:t>resolver la ecuación se </a:t>
            </a:r>
            <a:r>
              <a:rPr lang="es-AR" dirty="0" err="1" smtClean="0">
                <a:solidFill>
                  <a:schemeClr val="bg1"/>
                </a:solidFill>
              </a:rPr>
              <a:t>sp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4704"/>
            <a:ext cx="2133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6314" y="3534107"/>
            <a:ext cx="1707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</a:rPr>
              <a:t>Tipos de ensayos</a:t>
            </a:r>
            <a:endParaRPr lang="es-AR" sz="24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23014" y="2240720"/>
            <a:ext cx="1809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</a:rPr>
              <a:t>Con recuperación del nivel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99681" y="4789601"/>
            <a:ext cx="1656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AR" dirty="0"/>
              <a:t>Sin recuperación del nivel</a:t>
            </a:r>
          </a:p>
        </p:txBody>
      </p:sp>
      <p:sp>
        <p:nvSpPr>
          <p:cNvPr id="13" name="12 Abrir llave"/>
          <p:cNvSpPr/>
          <p:nvPr/>
        </p:nvSpPr>
        <p:spPr>
          <a:xfrm>
            <a:off x="1331640" y="1645349"/>
            <a:ext cx="595187" cy="4608512"/>
          </a:xfrm>
          <a:prstGeom prst="leftBrace">
            <a:avLst>
              <a:gd name="adj1" fmla="val 72181"/>
              <a:gd name="adj2" fmla="val 50325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CuadroTexto"/>
          <p:cNvSpPr txBox="1"/>
          <p:nvPr/>
        </p:nvSpPr>
        <p:spPr>
          <a:xfrm>
            <a:off x="3887913" y="2015427"/>
            <a:ext cx="301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FF00"/>
                </a:solidFill>
              </a:rPr>
              <a:t>A</a:t>
            </a:r>
            <a:r>
              <a:rPr lang="es-AR" dirty="0" smtClean="0">
                <a:solidFill>
                  <a:schemeClr val="bg1"/>
                </a:solidFill>
              </a:rPr>
              <a:t>. Se recupera el nivel inicial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6" name="15 Abrir llave"/>
          <p:cNvSpPr/>
          <p:nvPr/>
        </p:nvSpPr>
        <p:spPr>
          <a:xfrm>
            <a:off x="3640677" y="1925106"/>
            <a:ext cx="297594" cy="1512168"/>
          </a:xfrm>
          <a:prstGeom prst="leftBrace">
            <a:avLst>
              <a:gd name="adj1" fmla="val 72181"/>
              <a:gd name="adj2" fmla="val 50843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CuadroTexto"/>
          <p:cNvSpPr txBox="1"/>
          <p:nvPr/>
        </p:nvSpPr>
        <p:spPr>
          <a:xfrm>
            <a:off x="3789474" y="2945822"/>
            <a:ext cx="330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FF00"/>
                </a:solidFill>
              </a:rPr>
              <a:t>B</a:t>
            </a:r>
            <a:r>
              <a:rPr lang="es-AR" dirty="0" smtClean="0">
                <a:solidFill>
                  <a:schemeClr val="bg1"/>
                </a:solidFill>
              </a:rPr>
              <a:t>. No recupera el nivel inicial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887913" y="4725144"/>
            <a:ext cx="286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FF00"/>
                </a:solidFill>
              </a:rPr>
              <a:t>A</a:t>
            </a:r>
            <a:r>
              <a:rPr lang="es-AR" dirty="0" smtClean="0">
                <a:solidFill>
                  <a:schemeClr val="bg1"/>
                </a:solidFill>
              </a:rPr>
              <a:t>. Con estabilización final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20" name="19 Abrir llave"/>
          <p:cNvSpPr/>
          <p:nvPr/>
        </p:nvSpPr>
        <p:spPr>
          <a:xfrm>
            <a:off x="3671889" y="4574434"/>
            <a:ext cx="297594" cy="1518861"/>
          </a:xfrm>
          <a:prstGeom prst="leftBrace">
            <a:avLst>
              <a:gd name="adj1" fmla="val 72181"/>
              <a:gd name="adj2" fmla="val 50843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CuadroTexto"/>
          <p:cNvSpPr txBox="1"/>
          <p:nvPr/>
        </p:nvSpPr>
        <p:spPr>
          <a:xfrm>
            <a:off x="3887913" y="5589240"/>
            <a:ext cx="254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FF00"/>
                </a:solidFill>
              </a:rPr>
              <a:t>B</a:t>
            </a:r>
            <a:r>
              <a:rPr lang="es-AR" dirty="0" smtClean="0">
                <a:solidFill>
                  <a:schemeClr val="bg1"/>
                </a:solidFill>
              </a:rPr>
              <a:t>. Sin estabilización final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08" y="2240712"/>
            <a:ext cx="2346704" cy="134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74" y="4725144"/>
            <a:ext cx="2578797" cy="162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415079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56" y="692696"/>
            <a:ext cx="4128140" cy="234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7" y="3902990"/>
            <a:ext cx="4048907" cy="255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53" y="3893782"/>
            <a:ext cx="41433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>
            <a:off x="4999173" y="3015926"/>
            <a:ext cx="159960" cy="18089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V="1">
            <a:off x="4824028" y="3542217"/>
            <a:ext cx="324036" cy="30495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51" y="2449517"/>
            <a:ext cx="3840425" cy="218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116187" y="44624"/>
            <a:ext cx="6765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Interpretación de resultados de campo</a:t>
            </a:r>
            <a:endParaRPr lang="es-A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-20006" y="3042245"/>
            <a:ext cx="1989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</a:rPr>
              <a:t>Distintos Métodos</a:t>
            </a:r>
            <a:endParaRPr lang="es-AR" sz="2400" b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426576" y="872729"/>
            <a:ext cx="156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AR" sz="2000" b="1" dirty="0" err="1" smtClean="0">
                <a:solidFill>
                  <a:srgbClr val="FFFF00"/>
                </a:solidFill>
              </a:rPr>
              <a:t>Cdo</a:t>
            </a:r>
            <a:r>
              <a:rPr lang="es-AR" sz="2000" b="1" dirty="0" smtClean="0">
                <a:solidFill>
                  <a:srgbClr val="FFFF00"/>
                </a:solidFill>
              </a:rPr>
              <a:t> n=2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23" name="22 Abrir llave"/>
          <p:cNvSpPr/>
          <p:nvPr/>
        </p:nvSpPr>
        <p:spPr>
          <a:xfrm>
            <a:off x="1835696" y="732792"/>
            <a:ext cx="595187" cy="5924508"/>
          </a:xfrm>
          <a:prstGeom prst="leftBrace">
            <a:avLst>
              <a:gd name="adj1" fmla="val 72181"/>
              <a:gd name="adj2" fmla="val 50325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750037"/>
            <a:ext cx="4968553" cy="69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2314471" y="2316366"/>
            <a:ext cx="156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A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AR" sz="2000" b="1" dirty="0" err="1" smtClean="0">
                <a:solidFill>
                  <a:srgbClr val="FFFF00"/>
                </a:solidFill>
              </a:rPr>
              <a:t>Cdo</a:t>
            </a:r>
            <a:r>
              <a:rPr lang="es-AR" sz="2000" b="1" dirty="0" smtClean="0">
                <a:solidFill>
                  <a:srgbClr val="FFFF00"/>
                </a:solidFill>
              </a:rPr>
              <a:t> n≠2</a:t>
            </a:r>
            <a:endParaRPr lang="es-AR" sz="2000" b="1" dirty="0">
              <a:solidFill>
                <a:srgbClr val="FFFF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312" y="1837092"/>
            <a:ext cx="3140545" cy="115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2327891" y="3873242"/>
            <a:ext cx="156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Método Gráfico</a:t>
            </a:r>
            <a:endParaRPr lang="es-AR" sz="2000" b="1" dirty="0">
              <a:solidFill>
                <a:schemeClr val="bg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57218"/>
            <a:ext cx="23939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73321"/>
            <a:ext cx="3571043" cy="228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6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7833" y="245403"/>
            <a:ext cx="3920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Curvas características </a:t>
            </a:r>
            <a:endParaRPr lang="es-A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4003493" y="409606"/>
            <a:ext cx="648072" cy="2923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4614064" y="251937"/>
            <a:ext cx="4206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o </a:t>
            </a:r>
            <a:r>
              <a:rPr lang="es-A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s-AR" sz="3200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</a:t>
            </a:r>
            <a:r>
              <a:rPr lang="es-A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Desc. pozos</a:t>
            </a:r>
            <a:endParaRPr lang="es-A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392488" cy="331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06" y="3501008"/>
            <a:ext cx="4517266" cy="32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4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273</Words>
  <Application>Microsoft Office PowerPoint</Application>
  <PresentationFormat>Presentación en pantalla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24</cp:revision>
  <dcterms:created xsi:type="dcterms:W3CDTF">2020-11-11T00:54:56Z</dcterms:created>
  <dcterms:modified xsi:type="dcterms:W3CDTF">2020-11-24T00:37:43Z</dcterms:modified>
</cp:coreProperties>
</file>