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558" r:id="rId5"/>
    <p:sldId id="559" r:id="rId6"/>
    <p:sldId id="560" r:id="rId7"/>
    <p:sldId id="561" r:id="rId8"/>
    <p:sldId id="562" r:id="rId9"/>
    <p:sldId id="563" r:id="rId10"/>
    <p:sldId id="565" r:id="rId11"/>
    <p:sldId id="564" r:id="rId12"/>
    <p:sldId id="540" r:id="rId13"/>
    <p:sldId id="541" r:id="rId14"/>
    <p:sldId id="542" r:id="rId15"/>
    <p:sldId id="566" r:id="rId16"/>
    <p:sldId id="567" r:id="rId17"/>
    <p:sldId id="568" r:id="rId18"/>
    <p:sldId id="570" r:id="rId19"/>
    <p:sldId id="571" r:id="rId20"/>
    <p:sldId id="572" r:id="rId21"/>
    <p:sldId id="573" r:id="rId22"/>
    <p:sldId id="574" r:id="rId23"/>
    <p:sldId id="575" r:id="rId24"/>
    <p:sldId id="576" r:id="rId25"/>
    <p:sldId id="577" r:id="rId26"/>
    <p:sldId id="526" r:id="rId27"/>
    <p:sldId id="543" r:id="rId28"/>
    <p:sldId id="555" r:id="rId29"/>
    <p:sldId id="556" r:id="rId3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F5B8A57-A822-4AF8-9240-13126D3C1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63EB291-8576-4806-BC6F-7CD24410B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93BDC1D-69C2-42EB-84E0-11F8CCAB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1DB386A-5612-464C-8736-C19FFBA5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B13180E-2A3B-4CFC-B4C4-F0A626CF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9044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79ECCD-E6B9-4D02-B8D8-7C2EC8735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E4A58C0-C4B2-47EA-B20E-7BFF67BA1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0C19984-B6A0-4144-B843-C4D52A8F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0EFD616-A297-4B90-9DB4-25E351F6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F6BF3BA-5F86-4A5C-91F6-9DCE6529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594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2AE1D4F-63F3-47DD-B3C9-AFC9D05EC2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6D5F65F-B424-4697-9776-0BF8F338B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CC2B107-9B2F-4128-AD89-AD18A577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C7455EA-3A53-4CEF-9238-D985BFDA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F24412-CFC1-4ABB-AC40-8E6D7EF4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40260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0885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1285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9925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73420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1018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2398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158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196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9A70BF-1344-4924-BBDE-EB53FE36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C1130C4-6847-4CEC-9C93-758A0BFCF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59F2D43-FBB1-49EF-918C-20BBA3C0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C81F816-C5B6-4D89-94CB-282D0FDC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8B8A9B2-54F7-43F3-9B8D-C61E262F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6880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5009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65294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93568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40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62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75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34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17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25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5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4AAF42-4F6A-4CB7-92E2-D25CED65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32B458F-F9FA-4325-ACB1-133BB8265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87E6E8B-C379-4CD9-A583-9B93DFBD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69BB945-FFF1-4003-A66B-E88CF219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3CE4445-5269-4B35-8027-6EA0DC42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69566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90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68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04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9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38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40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40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09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89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5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B4FA08-78D4-4543-B6F6-21EE76E3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EFDCD37-C0E5-4CFA-BA37-6345ACCAC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C67CFF6-B122-40C3-839F-86CAE7A0A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C8E0646-8620-4C34-A79B-04603E7DE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1296C7F-D4C3-4E26-BB1E-4C7895CA2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E18E144-B667-4A11-AF59-A75C5BAAE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774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60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03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32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62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6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547348E-9D79-4267-BFF2-BCA162673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63E1F9D-C228-4F08-B320-F2CDB6828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889398F-D73B-4117-A876-72F400EEE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C77BB7E1-4C0A-49BA-A917-897A688D0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E58B48D6-CC4D-4C09-A55C-1F784C0A3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32CF30A-9FB0-4E0D-B7FB-85CD0300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F18A2AD4-C811-44B3-BAEA-03E10D2B0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B0439B4-FBAA-44E6-AD19-E629F59AF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2826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E61DAA-5876-4781-9EE4-D2D57BFC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4A7B1B93-073E-49DA-A3C5-EB409C78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B11DA06-A3F4-4407-B7F2-D9B77A00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A13308F-63AC-416F-A516-F5CF2455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3816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C31C30D-940C-4091-AE06-8C67B8DB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8BFC6BD2-163C-4471-A960-3D2D2C01E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2CD5251-2C36-4F34-99F2-A497BA8F0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647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5928D2-A234-4C7B-BA5F-E31ED28D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5953721-7581-461C-8961-4E858CE20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FFAFC1C-52EC-4C27-9990-7C04ECBD9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981C153-7D0A-43A9-9CDD-073F55A6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AD66AB2-6371-43BA-9BAA-DFC5D851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3B047F2-3FB8-45AF-86E0-DD1C451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350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AA2CC9-0772-43EF-A84B-52BAB53B0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9309A2E-CA05-49DD-A7EE-3DA7A355A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7FA17E0-24CC-45C8-8535-283FEF592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79C99AE-A51F-47B8-A96B-C0B93049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AC19E21-4F5D-4FA2-ACC0-F414F9BA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93C5EB2-E725-4DC0-A7AC-F059AC47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479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3551277F-6978-4DE2-ABF9-1EDAE8C0D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D5BE81E-4391-42AF-A550-E1D6976BC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CDC67B0-5307-4A60-834C-C1F18CC09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187C8-A3D6-4F93-A339-478B13AEFBDF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52C45C6-78FA-4060-A576-72947F0655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03446BD-5F79-4D6B-B281-ABD586E82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B7497-C402-41B6-8441-DEF0E3289E3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212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/>
              <a:t>19/3/2025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179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1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3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5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89432" y="133794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MX" sz="4800" dirty="0" smtClean="0"/>
          </a:p>
          <a:p>
            <a:pPr marL="0" indent="0" algn="ctr">
              <a:buNone/>
            </a:pPr>
            <a:r>
              <a:rPr lang="es-MX" sz="4800" b="1" dirty="0" smtClean="0"/>
              <a:t>1C</a:t>
            </a:r>
          </a:p>
          <a:p>
            <a:pPr marL="0" indent="0" algn="ctr">
              <a:buNone/>
            </a:pPr>
            <a:r>
              <a:rPr lang="es-MX" sz="4800" b="1" dirty="0" smtClean="0"/>
              <a:t>THE REMAKE PROJECT</a:t>
            </a:r>
          </a:p>
          <a:p>
            <a:pPr marL="0" indent="0" algn="ctr">
              <a:buNone/>
            </a:pPr>
            <a:endParaRPr lang="es-MX" sz="4800" b="1" dirty="0" smtClean="0"/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i="1" dirty="0" err="1" smtClean="0"/>
              <a:t>Present</a:t>
            </a:r>
            <a:r>
              <a:rPr lang="es-MX" sz="2400" b="1" i="1" dirty="0" smtClean="0"/>
              <a:t> </a:t>
            </a:r>
            <a:r>
              <a:rPr lang="es-MX" sz="2400" b="1" i="1" dirty="0" err="1" smtClean="0"/>
              <a:t>Continuous</a:t>
            </a:r>
            <a:endParaRPr lang="es-MX" sz="2400" b="1" i="1" dirty="0"/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i="1" dirty="0" err="1" smtClean="0"/>
              <a:t>Clothes</a:t>
            </a:r>
            <a:endParaRPr lang="es-MX" sz="2400" b="1" i="1" dirty="0" smtClean="0"/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i="1" dirty="0" err="1" smtClean="0"/>
              <a:t>Prepositions</a:t>
            </a:r>
            <a:r>
              <a:rPr lang="es-MX" sz="2400" b="1" i="1" dirty="0" smtClean="0"/>
              <a:t> of place</a:t>
            </a:r>
            <a:endParaRPr lang="es-AR" sz="2400" b="1" i="1" dirty="0"/>
          </a:p>
        </p:txBody>
      </p:sp>
    </p:spTree>
    <p:extLst>
      <p:ext uri="{BB962C8B-B14F-4D97-AF65-F5344CB8AC3E}">
        <p14:creationId xmlns:p14="http://schemas.microsoft.com/office/powerpoint/2010/main" val="3731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CB80F2D6-D3CA-4FDC-A5D3-0A7E38F4A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0892" y="358768"/>
            <a:ext cx="8631993" cy="584785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037" y="6002401"/>
            <a:ext cx="376237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373" y="397129"/>
            <a:ext cx="4381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1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E15A9274-43C3-414F-808A-ABA4A9D50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84577" y="748892"/>
            <a:ext cx="8571831" cy="5633266"/>
          </a:xfrm>
          <a:prstGeom prst="rect">
            <a:avLst/>
          </a:prstGeom>
        </p:spPr>
      </p:pic>
      <p:pic>
        <p:nvPicPr>
          <p:cNvPr id="5" name="1C_1.23">
            <a:hlinkClick r:id="" action="ppaction://media"/>
            <a:extLst>
              <a:ext uri="{FF2B5EF4-FFF2-40B4-BE49-F238E27FC236}">
                <a16:creationId xmlns:a16="http://schemas.microsoft.com/office/drawing/2014/main" xmlns="" id="{B7C54052-5A55-482A-BC59-5A537EA39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2802" y="825843"/>
            <a:ext cx="609600" cy="609600"/>
          </a:xfrm>
          <a:prstGeom prst="rect">
            <a:avLst/>
          </a:prstGeom>
        </p:spPr>
      </p:pic>
      <p:sp>
        <p:nvSpPr>
          <p:cNvPr id="6" name="17 Rectángulo"/>
          <p:cNvSpPr/>
          <p:nvPr/>
        </p:nvSpPr>
        <p:spPr>
          <a:xfrm>
            <a:off x="1783615" y="2491740"/>
            <a:ext cx="182585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/>
          </a:p>
        </p:txBody>
      </p:sp>
      <p:sp>
        <p:nvSpPr>
          <p:cNvPr id="7" name="17 Rectángulo"/>
          <p:cNvSpPr/>
          <p:nvPr/>
        </p:nvSpPr>
        <p:spPr>
          <a:xfrm>
            <a:off x="1783615" y="3021129"/>
            <a:ext cx="227102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/>
          </a:p>
        </p:txBody>
      </p:sp>
      <p:sp>
        <p:nvSpPr>
          <p:cNvPr id="8" name="17 Rectángulo"/>
          <p:cNvSpPr/>
          <p:nvPr/>
        </p:nvSpPr>
        <p:spPr>
          <a:xfrm>
            <a:off x="5898415" y="5295097"/>
            <a:ext cx="294479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/>
          </a:p>
        </p:txBody>
      </p:sp>
      <p:sp>
        <p:nvSpPr>
          <p:cNvPr id="9" name="17 Rectángulo"/>
          <p:cNvSpPr/>
          <p:nvPr/>
        </p:nvSpPr>
        <p:spPr>
          <a:xfrm>
            <a:off x="4947920" y="5631982"/>
            <a:ext cx="191008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4" y="5837429"/>
            <a:ext cx="3931134" cy="32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442" y="5837429"/>
            <a:ext cx="4158924" cy="32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798" y="4297150"/>
            <a:ext cx="2196752" cy="133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452" y="293497"/>
            <a:ext cx="4381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7 Rectángulo"/>
          <p:cNvSpPr/>
          <p:nvPr/>
        </p:nvSpPr>
        <p:spPr>
          <a:xfrm>
            <a:off x="1930934" y="3763076"/>
            <a:ext cx="7501823" cy="4571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/>
          </a:p>
        </p:txBody>
      </p:sp>
      <p:sp>
        <p:nvSpPr>
          <p:cNvPr id="14" name="17 Rectángulo"/>
          <p:cNvSpPr/>
          <p:nvPr/>
        </p:nvSpPr>
        <p:spPr>
          <a:xfrm>
            <a:off x="1930933" y="4589245"/>
            <a:ext cx="7501823" cy="4571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477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" y="297635"/>
            <a:ext cx="6766560" cy="635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998208" y="2578350"/>
            <a:ext cx="519379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MX" sz="2200" dirty="0" smtClean="0">
                <a:solidFill>
                  <a:srgbClr val="FF0000"/>
                </a:solidFill>
              </a:rPr>
              <a:t>1. Oliver </a:t>
            </a:r>
            <a:r>
              <a:rPr lang="es-MX" sz="2200" dirty="0" err="1" smtClean="0">
                <a:solidFill>
                  <a:srgbClr val="FF0000"/>
                </a:solidFill>
              </a:rPr>
              <a:t>is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wearing</a:t>
            </a:r>
            <a:r>
              <a:rPr lang="es-MX" sz="2200" dirty="0" smtClean="0">
                <a:solidFill>
                  <a:srgbClr val="FF0000"/>
                </a:solidFill>
              </a:rPr>
              <a:t> a </a:t>
            </a:r>
            <a:r>
              <a:rPr lang="es-MX" sz="2200" dirty="0" err="1" smtClean="0">
                <a:solidFill>
                  <a:srgbClr val="FF0000"/>
                </a:solidFill>
              </a:rPr>
              <a:t>suit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today</a:t>
            </a:r>
            <a:r>
              <a:rPr lang="es-MX" sz="2200" dirty="0" smtClean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ts val="3000"/>
              </a:lnSpc>
            </a:pPr>
            <a:r>
              <a:rPr lang="es-MX" sz="2200" dirty="0" smtClean="0">
                <a:solidFill>
                  <a:srgbClr val="FF0000"/>
                </a:solidFill>
              </a:rPr>
              <a:t>2. </a:t>
            </a:r>
            <a:r>
              <a:rPr lang="es-MX" sz="2200" dirty="0" err="1" smtClean="0">
                <a:solidFill>
                  <a:srgbClr val="FF0000"/>
                </a:solidFill>
              </a:rPr>
              <a:t>It’s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hot</a:t>
            </a:r>
            <a:r>
              <a:rPr lang="es-MX" sz="2200" dirty="0" smtClean="0">
                <a:solidFill>
                  <a:srgbClr val="FF0000"/>
                </a:solidFill>
              </a:rPr>
              <a:t>. </a:t>
            </a:r>
            <a:r>
              <a:rPr lang="es-MX" sz="2200" dirty="0" err="1" smtClean="0">
                <a:solidFill>
                  <a:srgbClr val="FF0000"/>
                </a:solidFill>
              </a:rPr>
              <a:t>Why</a:t>
            </a:r>
            <a:r>
              <a:rPr lang="es-MX" sz="2200" dirty="0" smtClean="0">
                <a:solidFill>
                  <a:srgbClr val="FF0000"/>
                </a:solidFill>
              </a:rPr>
              <a:t> are </a:t>
            </a:r>
            <a:r>
              <a:rPr lang="es-MX" sz="2200" dirty="0" err="1" smtClean="0">
                <a:solidFill>
                  <a:srgbClr val="FF0000"/>
                </a:solidFill>
              </a:rPr>
              <a:t>you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wearing</a:t>
            </a:r>
            <a:r>
              <a:rPr lang="es-MX" sz="2200" dirty="0" smtClean="0">
                <a:solidFill>
                  <a:srgbClr val="FF0000"/>
                </a:solidFill>
              </a:rPr>
              <a:t> a </a:t>
            </a:r>
            <a:r>
              <a:rPr lang="es-MX" sz="2200" dirty="0" err="1" smtClean="0">
                <a:solidFill>
                  <a:srgbClr val="FF0000"/>
                </a:solidFill>
              </a:rPr>
              <a:t>coat</a:t>
            </a:r>
            <a:r>
              <a:rPr lang="es-MX" sz="2200" dirty="0" smtClean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ts val="3000"/>
              </a:lnSpc>
            </a:pPr>
            <a:r>
              <a:rPr lang="es-MX" sz="2200" dirty="0" smtClean="0">
                <a:solidFill>
                  <a:srgbClr val="FF0000"/>
                </a:solidFill>
              </a:rPr>
              <a:t>3. Jane </a:t>
            </a:r>
            <a:r>
              <a:rPr lang="es-MX" sz="2200" dirty="0" err="1" smtClean="0">
                <a:solidFill>
                  <a:srgbClr val="FF0000"/>
                </a:solidFill>
              </a:rPr>
              <a:t>isn’t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sitting</a:t>
            </a:r>
            <a:r>
              <a:rPr lang="es-MX" sz="2200" dirty="0" smtClean="0">
                <a:solidFill>
                  <a:srgbClr val="FF0000"/>
                </a:solidFill>
              </a:rPr>
              <a:t> in </a:t>
            </a:r>
            <a:r>
              <a:rPr lang="es-MX" sz="2200" dirty="0" err="1" smtClean="0">
                <a:solidFill>
                  <a:srgbClr val="FF0000"/>
                </a:solidFill>
              </a:rPr>
              <a:t>her</a:t>
            </a:r>
            <a:r>
              <a:rPr lang="es-MX" sz="2200" dirty="0" smtClean="0">
                <a:solidFill>
                  <a:srgbClr val="FF0000"/>
                </a:solidFill>
              </a:rPr>
              <a:t> usual place </a:t>
            </a:r>
            <a:r>
              <a:rPr lang="es-MX" sz="2200" dirty="0" err="1" smtClean="0">
                <a:solidFill>
                  <a:srgbClr val="FF0000"/>
                </a:solidFill>
              </a:rPr>
              <a:t>today</a:t>
            </a:r>
            <a:r>
              <a:rPr lang="es-MX" sz="2200" dirty="0" smtClean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ts val="3000"/>
              </a:lnSpc>
            </a:pPr>
            <a:r>
              <a:rPr lang="es-MX" sz="2200" dirty="0" smtClean="0">
                <a:solidFill>
                  <a:srgbClr val="FF0000"/>
                </a:solidFill>
              </a:rPr>
              <a:t>4. </a:t>
            </a:r>
            <a:r>
              <a:rPr lang="es-MX" sz="2200" dirty="0" err="1" smtClean="0">
                <a:solidFill>
                  <a:srgbClr val="FF0000"/>
                </a:solidFill>
              </a:rPr>
              <a:t>Hey</a:t>
            </a:r>
            <a:r>
              <a:rPr lang="es-MX" sz="2200" dirty="0" smtClean="0">
                <a:solidFill>
                  <a:srgbClr val="FF0000"/>
                </a:solidFill>
              </a:rPr>
              <a:t>! </a:t>
            </a:r>
            <a:r>
              <a:rPr lang="es-MX" sz="2200" dirty="0" err="1" smtClean="0">
                <a:solidFill>
                  <a:srgbClr val="FF0000"/>
                </a:solidFill>
              </a:rPr>
              <a:t>You’re</a:t>
            </a:r>
            <a:r>
              <a:rPr lang="es-MX" sz="2200" dirty="0" smtClean="0">
                <a:solidFill>
                  <a:srgbClr val="FF0000"/>
                </a:solidFill>
              </a:rPr>
              <a:t> standing </a:t>
            </a:r>
            <a:r>
              <a:rPr lang="es-MX" sz="2200" dirty="0" err="1" smtClean="0">
                <a:solidFill>
                  <a:srgbClr val="FF0000"/>
                </a:solidFill>
              </a:rPr>
              <a:t>on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my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foot</a:t>
            </a:r>
            <a:r>
              <a:rPr lang="es-MX" sz="2200" dirty="0" smtClean="0">
                <a:solidFill>
                  <a:srgbClr val="FF0000"/>
                </a:solidFill>
              </a:rPr>
              <a:t>!</a:t>
            </a:r>
          </a:p>
          <a:p>
            <a:pPr>
              <a:lnSpc>
                <a:spcPts val="3000"/>
              </a:lnSpc>
            </a:pPr>
            <a:r>
              <a:rPr lang="es-MX" sz="2200" dirty="0" smtClean="0">
                <a:solidFill>
                  <a:srgbClr val="FF0000"/>
                </a:solidFill>
              </a:rPr>
              <a:t>5. </a:t>
            </a:r>
            <a:r>
              <a:rPr lang="es-MX" sz="2200" dirty="0" err="1" smtClean="0">
                <a:solidFill>
                  <a:srgbClr val="FF0000"/>
                </a:solidFill>
              </a:rPr>
              <a:t>What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book</a:t>
            </a:r>
            <a:r>
              <a:rPr lang="es-MX" sz="2200" dirty="0" smtClean="0">
                <a:solidFill>
                  <a:srgbClr val="FF0000"/>
                </a:solidFill>
              </a:rPr>
              <a:t> are </a:t>
            </a:r>
            <a:r>
              <a:rPr lang="es-MX" sz="2200" dirty="0" err="1" smtClean="0">
                <a:solidFill>
                  <a:srgbClr val="FF0000"/>
                </a:solidFill>
              </a:rPr>
              <a:t>you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reading</a:t>
            </a:r>
            <a:r>
              <a:rPr lang="es-MX" sz="2200" dirty="0" smtClean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ts val="3000"/>
              </a:lnSpc>
            </a:pPr>
            <a:r>
              <a:rPr lang="es-MX" sz="2200" dirty="0" smtClean="0">
                <a:solidFill>
                  <a:srgbClr val="FF0000"/>
                </a:solidFill>
              </a:rPr>
              <a:t>6. </a:t>
            </a:r>
            <a:r>
              <a:rPr lang="es-MX" sz="2100" dirty="0" err="1" smtClean="0">
                <a:solidFill>
                  <a:srgbClr val="FF0000"/>
                </a:solidFill>
              </a:rPr>
              <a:t>We</a:t>
            </a:r>
            <a:r>
              <a:rPr lang="es-MX" sz="2100" dirty="0" smtClean="0">
                <a:solidFill>
                  <a:srgbClr val="FF0000"/>
                </a:solidFill>
              </a:rPr>
              <a:t> are </a:t>
            </a:r>
            <a:r>
              <a:rPr lang="es-MX" sz="2100" dirty="0" err="1" smtClean="0">
                <a:solidFill>
                  <a:srgbClr val="FF0000"/>
                </a:solidFill>
              </a:rPr>
              <a:t>renting</a:t>
            </a:r>
            <a:r>
              <a:rPr lang="es-MX" sz="2100" dirty="0" smtClean="0">
                <a:solidFill>
                  <a:srgbClr val="FF0000"/>
                </a:solidFill>
              </a:rPr>
              <a:t> a </a:t>
            </a:r>
            <a:r>
              <a:rPr lang="es-MX" sz="2100" dirty="0" err="1" smtClean="0">
                <a:solidFill>
                  <a:srgbClr val="FF0000"/>
                </a:solidFill>
              </a:rPr>
              <a:t>small</a:t>
            </a:r>
            <a:r>
              <a:rPr lang="es-MX" sz="2100" dirty="0" smtClean="0">
                <a:solidFill>
                  <a:srgbClr val="FF0000"/>
                </a:solidFill>
              </a:rPr>
              <a:t> flat at </a:t>
            </a:r>
            <a:r>
              <a:rPr lang="es-MX" sz="2100" dirty="0" err="1" smtClean="0">
                <a:solidFill>
                  <a:srgbClr val="FF0000"/>
                </a:solidFill>
              </a:rPr>
              <a:t>the</a:t>
            </a:r>
            <a:r>
              <a:rPr lang="es-MX" sz="2100" dirty="0" smtClean="0">
                <a:solidFill>
                  <a:srgbClr val="FF0000"/>
                </a:solidFill>
              </a:rPr>
              <a:t>  </a:t>
            </a:r>
            <a:r>
              <a:rPr lang="es-MX" sz="2100" dirty="0" err="1" smtClean="0">
                <a:solidFill>
                  <a:srgbClr val="FF0000"/>
                </a:solidFill>
              </a:rPr>
              <a:t>moment</a:t>
            </a:r>
            <a:r>
              <a:rPr lang="es-MX" sz="2100" dirty="0" smtClean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ts val="3000"/>
              </a:lnSpc>
            </a:pPr>
            <a:r>
              <a:rPr lang="es-MX" sz="2100" dirty="0" smtClean="0">
                <a:solidFill>
                  <a:srgbClr val="FF0000"/>
                </a:solidFill>
              </a:rPr>
              <a:t>7. </a:t>
            </a:r>
            <a:r>
              <a:rPr lang="es-MX" sz="2200" dirty="0" err="1" smtClean="0">
                <a:solidFill>
                  <a:srgbClr val="FF0000"/>
                </a:solidFill>
              </a:rPr>
              <a:t>Is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she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wearing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make</a:t>
            </a:r>
            <a:r>
              <a:rPr lang="es-MX" sz="2200" dirty="0" smtClean="0">
                <a:solidFill>
                  <a:srgbClr val="FF0000"/>
                </a:solidFill>
              </a:rPr>
              <a:t>-up?</a:t>
            </a:r>
          </a:p>
          <a:p>
            <a:pPr>
              <a:lnSpc>
                <a:spcPts val="3000"/>
              </a:lnSpc>
            </a:pPr>
            <a:r>
              <a:rPr lang="es-MX" sz="2200" dirty="0" smtClean="0">
                <a:solidFill>
                  <a:srgbClr val="FF0000"/>
                </a:solidFill>
              </a:rPr>
              <a:t>8. </a:t>
            </a:r>
            <a:r>
              <a:rPr lang="es-MX" sz="2200" dirty="0" err="1" smtClean="0">
                <a:solidFill>
                  <a:srgbClr val="FF0000"/>
                </a:solidFill>
              </a:rPr>
              <a:t>I’m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planning</a:t>
            </a:r>
            <a:r>
              <a:rPr lang="es-MX" sz="2200" dirty="0" smtClean="0">
                <a:solidFill>
                  <a:srgbClr val="FF0000"/>
                </a:solidFill>
              </a:rPr>
              <a:t> a </a:t>
            </a:r>
            <a:r>
              <a:rPr lang="es-MX" sz="2200" dirty="0" err="1" smtClean="0">
                <a:solidFill>
                  <a:srgbClr val="FF0000"/>
                </a:solidFill>
              </a:rPr>
              <a:t>trip</a:t>
            </a:r>
            <a:r>
              <a:rPr lang="es-MX" sz="2200" dirty="0" smtClean="0">
                <a:solidFill>
                  <a:srgbClr val="FF0000"/>
                </a:solidFill>
              </a:rPr>
              <a:t> to </a:t>
            </a:r>
            <a:r>
              <a:rPr lang="es-MX" sz="2200" dirty="0" err="1" smtClean="0">
                <a:solidFill>
                  <a:srgbClr val="FF0000"/>
                </a:solidFill>
              </a:rPr>
              <a:t>the</a:t>
            </a:r>
            <a:r>
              <a:rPr lang="es-MX" sz="2200" dirty="0" smtClean="0">
                <a:solidFill>
                  <a:srgbClr val="FF0000"/>
                </a:solidFill>
              </a:rPr>
              <a:t> USA.</a:t>
            </a:r>
          </a:p>
          <a:p>
            <a:pPr>
              <a:lnSpc>
                <a:spcPts val="3000"/>
              </a:lnSpc>
            </a:pPr>
            <a:r>
              <a:rPr lang="es-MX" sz="2100" dirty="0" smtClean="0">
                <a:solidFill>
                  <a:srgbClr val="FF0000"/>
                </a:solidFill>
              </a:rPr>
              <a:t>9. </a:t>
            </a:r>
            <a:r>
              <a:rPr lang="es-MX" sz="2000" dirty="0" err="1" smtClean="0">
                <a:solidFill>
                  <a:srgbClr val="FF0000"/>
                </a:solidFill>
              </a:rPr>
              <a:t>Is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your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brother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working</a:t>
            </a:r>
            <a:r>
              <a:rPr lang="es-MX" sz="2000" dirty="0" smtClean="0">
                <a:solidFill>
                  <a:srgbClr val="FF0000"/>
                </a:solidFill>
              </a:rPr>
              <a:t> in London </a:t>
            </a:r>
            <a:r>
              <a:rPr lang="es-MX" sz="2000" dirty="0" err="1" smtClean="0">
                <a:solidFill>
                  <a:srgbClr val="FF0000"/>
                </a:solidFill>
              </a:rPr>
              <a:t>this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week</a:t>
            </a:r>
            <a:r>
              <a:rPr lang="es-MX" sz="2000" dirty="0" smtClean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ts val="3000"/>
              </a:lnSpc>
            </a:pPr>
            <a:r>
              <a:rPr lang="es-MX" sz="2000" dirty="0" smtClean="0">
                <a:solidFill>
                  <a:srgbClr val="FF0000"/>
                </a:solidFill>
              </a:rPr>
              <a:t>10. </a:t>
            </a:r>
            <a:r>
              <a:rPr lang="es-MX" sz="2000" dirty="0" err="1" smtClean="0">
                <a:solidFill>
                  <a:srgbClr val="FF0000"/>
                </a:solidFill>
              </a:rPr>
              <a:t>They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aren’t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getting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on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very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well</a:t>
            </a:r>
            <a:r>
              <a:rPr lang="es-MX" sz="2000" dirty="0" smtClean="0">
                <a:solidFill>
                  <a:srgbClr val="FF0000"/>
                </a:solidFill>
              </a:rPr>
              <a:t> at </a:t>
            </a:r>
            <a:r>
              <a:rPr lang="es-MX" sz="2000" dirty="0" err="1" smtClean="0">
                <a:solidFill>
                  <a:srgbClr val="FF0000"/>
                </a:solidFill>
              </a:rPr>
              <a:t>the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moment</a:t>
            </a:r>
            <a:endParaRPr lang="es-MX" sz="2000" dirty="0" smtClean="0">
              <a:solidFill>
                <a:srgbClr val="FF0000"/>
              </a:solidFill>
            </a:endParaRPr>
          </a:p>
          <a:p>
            <a:endParaRPr lang="es-AR" sz="2200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395" y="249301"/>
            <a:ext cx="6286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37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20" y="249301"/>
            <a:ext cx="8375967" cy="622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395" y="249301"/>
            <a:ext cx="6286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430479" y="2688336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736302" y="1377696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/>
              <a:t>d</a:t>
            </a:r>
            <a:r>
              <a:rPr lang="es-MX" sz="2000" b="1" i="1" dirty="0" err="1" smtClean="0"/>
              <a:t>oesn’t</a:t>
            </a:r>
            <a:r>
              <a:rPr lang="es-MX" sz="2000" b="1" i="1" dirty="0" smtClean="0"/>
              <a:t> bite</a:t>
            </a:r>
            <a:endParaRPr lang="es-AR" sz="2000" b="1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182080" y="1777806"/>
            <a:ext cx="1826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smtClean="0"/>
              <a:t>are</a:t>
            </a:r>
            <a:endParaRPr lang="es-AR" sz="2000" b="1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6242271" y="1777806"/>
            <a:ext cx="2036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/>
              <a:t>wearing</a:t>
            </a:r>
            <a:endParaRPr lang="es-AR" sz="2000" b="1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609055" y="2043804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/>
              <a:t>i</a:t>
            </a:r>
            <a:r>
              <a:rPr lang="es-MX" sz="2000" b="1" i="1" dirty="0" err="1" smtClean="0"/>
              <a:t>s</a:t>
            </a:r>
            <a:r>
              <a:rPr lang="es-MX" sz="2000" b="1" i="1" dirty="0" smtClean="0"/>
              <a:t> </a:t>
            </a:r>
            <a:r>
              <a:rPr lang="es-MX" sz="2000" b="1" i="1" dirty="0" err="1" smtClean="0"/>
              <a:t>raining</a:t>
            </a:r>
            <a:endParaRPr lang="es-AR" sz="2000" b="1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516847" y="2440626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smtClean="0"/>
              <a:t>‘m </a:t>
            </a:r>
            <a:r>
              <a:rPr lang="es-MX" sz="2000" b="1" i="1" dirty="0" err="1" smtClean="0"/>
              <a:t>not</a:t>
            </a:r>
            <a:r>
              <a:rPr lang="es-MX" sz="2000" b="1" i="1" dirty="0" smtClean="0"/>
              <a:t> </a:t>
            </a:r>
            <a:r>
              <a:rPr lang="es-MX" sz="2000" b="1" i="1" dirty="0" err="1" smtClean="0"/>
              <a:t>listening</a:t>
            </a:r>
            <a:r>
              <a:rPr lang="es-MX" sz="2000" b="1" i="1" dirty="0" smtClean="0"/>
              <a:t> </a:t>
            </a:r>
            <a:endParaRPr lang="es-AR" sz="2000" b="1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755326" y="2700528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/>
              <a:t>need</a:t>
            </a:r>
            <a:endParaRPr lang="es-AR" sz="2000" b="1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767039" y="3088446"/>
            <a:ext cx="1792257" cy="412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/>
              <a:t>i</a:t>
            </a:r>
            <a:r>
              <a:rPr lang="es-MX" sz="2000" b="1" i="1" dirty="0" err="1" smtClean="0"/>
              <a:t>s</a:t>
            </a:r>
            <a:r>
              <a:rPr lang="es-MX" sz="2000" b="1" i="1" dirty="0" smtClean="0"/>
              <a:t> </a:t>
            </a:r>
            <a:r>
              <a:rPr lang="es-MX" sz="2000" b="1" i="1" dirty="0" err="1" smtClean="0"/>
              <a:t>putting</a:t>
            </a:r>
            <a:endParaRPr lang="es-AR" sz="2000" b="1" i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691301" y="3475251"/>
            <a:ext cx="1511840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smtClean="0"/>
              <a:t>Do</a:t>
            </a:r>
            <a:endParaRPr lang="es-AR" sz="2000" b="1" i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833855" y="3387848"/>
            <a:ext cx="1621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/>
              <a:t>cook</a:t>
            </a:r>
            <a:endParaRPr lang="es-AR" sz="2000" b="1" i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693903" y="3774653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/>
              <a:t>eat</a:t>
            </a:r>
            <a:endParaRPr lang="es-AR" sz="2000" b="1" i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313142" y="4084320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smtClean="0"/>
              <a:t>are</a:t>
            </a:r>
            <a:endParaRPr lang="es-AR" sz="2000" b="1" i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242271" y="4084320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/>
              <a:t>doing</a:t>
            </a:r>
            <a:endParaRPr lang="es-AR" sz="2000" b="1" i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822380" y="4434549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smtClean="0"/>
              <a:t>‘m </a:t>
            </a:r>
            <a:r>
              <a:rPr lang="es-MX" sz="2000" b="1" i="1" dirty="0" err="1" smtClean="0"/>
              <a:t>waiting</a:t>
            </a:r>
            <a:endParaRPr lang="es-AR" sz="2000" b="1" i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447221" y="4834659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/>
              <a:t>drink</a:t>
            </a:r>
            <a:endParaRPr lang="es-AR" sz="2000" b="1" i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2609055" y="5038584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/>
              <a:t>want</a:t>
            </a:r>
            <a:endParaRPr lang="es-AR" sz="2000" b="1" i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5452821" y="5438694"/>
            <a:ext cx="1511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/>
              <a:t>works</a:t>
            </a:r>
            <a:endParaRPr lang="es-AR" sz="2000" b="1" i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3084508" y="5753460"/>
            <a:ext cx="1682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/>
              <a:t>lives</a:t>
            </a:r>
            <a:endParaRPr lang="es-AR" sz="2000" b="1" i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2755325" y="6076512"/>
            <a:ext cx="276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/>
              <a:t>i</a:t>
            </a:r>
            <a:r>
              <a:rPr lang="es-MX" sz="2000" b="1" i="1" dirty="0" err="1" smtClean="0"/>
              <a:t>s</a:t>
            </a:r>
            <a:r>
              <a:rPr lang="es-MX" sz="2000" b="1" i="1" dirty="0" smtClean="0"/>
              <a:t> </a:t>
            </a:r>
            <a:r>
              <a:rPr lang="es-MX" sz="2000" b="1" i="1" dirty="0" err="1" smtClean="0"/>
              <a:t>working</a:t>
            </a:r>
            <a:endParaRPr lang="es-AR" sz="2000" b="1" i="1" dirty="0"/>
          </a:p>
        </p:txBody>
      </p:sp>
    </p:spTree>
    <p:extLst>
      <p:ext uri="{BB962C8B-B14F-4D97-AF65-F5344CB8AC3E}">
        <p14:creationId xmlns:p14="http://schemas.microsoft.com/office/powerpoint/2010/main" val="7010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44" y="354570"/>
            <a:ext cx="6699984" cy="613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34" y="499047"/>
            <a:ext cx="404812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1.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7824" y="5623560"/>
            <a:ext cx="609600" cy="609600"/>
          </a:xfrm>
          <a:prstGeom prst="rect">
            <a:avLst/>
          </a:prstGeom>
        </p:spPr>
      </p:pic>
      <p:sp>
        <p:nvSpPr>
          <p:cNvPr id="6" name="5 Elipse"/>
          <p:cNvSpPr/>
          <p:nvPr/>
        </p:nvSpPr>
        <p:spPr>
          <a:xfrm>
            <a:off x="1127760" y="3420357"/>
            <a:ext cx="2200656" cy="4153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2078736" y="2260790"/>
            <a:ext cx="950976" cy="4153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1432560" y="2870929"/>
            <a:ext cx="950976" cy="4153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621024" y="4333430"/>
            <a:ext cx="1426464" cy="4153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1603248" y="4864862"/>
            <a:ext cx="950976" cy="4153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1127760" y="5817807"/>
            <a:ext cx="5760720" cy="4153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332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9" y="229759"/>
            <a:ext cx="6754368" cy="649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4" y="604292"/>
            <a:ext cx="4432935" cy="53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052440" y="3797808"/>
            <a:ext cx="221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00"/>
                </a:solidFill>
              </a:rPr>
              <a:t>between</a:t>
            </a:r>
            <a:endParaRPr lang="es-AR" sz="2000" b="1" i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79904" y="3797808"/>
            <a:ext cx="2218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i="1" dirty="0">
                <a:solidFill>
                  <a:srgbClr val="FF0000"/>
                </a:solidFill>
              </a:rPr>
              <a:t>i</a:t>
            </a:r>
            <a:r>
              <a:rPr lang="es-MX" sz="1600" b="1" i="1" dirty="0" smtClean="0">
                <a:solidFill>
                  <a:srgbClr val="FF0000"/>
                </a:solidFill>
              </a:rPr>
              <a:t>n </a:t>
            </a:r>
            <a:r>
              <a:rPr lang="es-MX" sz="1600" b="1" i="1" dirty="0" err="1" smtClean="0">
                <a:solidFill>
                  <a:srgbClr val="FF0000"/>
                </a:solidFill>
              </a:rPr>
              <a:t>the</a:t>
            </a:r>
            <a:r>
              <a:rPr lang="es-MX" sz="1600" b="1" i="1" dirty="0" smtClean="0">
                <a:solidFill>
                  <a:srgbClr val="FF0000"/>
                </a:solidFill>
              </a:rPr>
              <a:t> </a:t>
            </a:r>
            <a:r>
              <a:rPr lang="es-MX" sz="1600" b="1" i="1" dirty="0" err="1" smtClean="0">
                <a:solidFill>
                  <a:srgbClr val="FF0000"/>
                </a:solidFill>
              </a:rPr>
              <a:t>middle</a:t>
            </a:r>
            <a:r>
              <a:rPr lang="es-MX" sz="1600" b="1" i="1" dirty="0" smtClean="0">
                <a:solidFill>
                  <a:srgbClr val="FF0000"/>
                </a:solidFill>
              </a:rPr>
              <a:t> of</a:t>
            </a:r>
            <a:endParaRPr lang="es-AR" sz="1600" b="1" i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207008" y="3133511"/>
            <a:ext cx="804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00"/>
                </a:solidFill>
              </a:rPr>
              <a:t>On</a:t>
            </a:r>
            <a:endParaRPr lang="es-AR" sz="2000" b="1" i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737104" y="2884688"/>
            <a:ext cx="221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>
                <a:solidFill>
                  <a:srgbClr val="FF0000"/>
                </a:solidFill>
              </a:rPr>
              <a:t>i</a:t>
            </a:r>
            <a:r>
              <a:rPr lang="es-MX" sz="2000" b="1" i="1" dirty="0" smtClean="0">
                <a:solidFill>
                  <a:srgbClr val="FF0000"/>
                </a:solidFill>
              </a:rPr>
              <a:t>n </a:t>
            </a:r>
            <a:r>
              <a:rPr lang="es-MX" sz="2000" b="1" i="1" dirty="0" err="1" smtClean="0">
                <a:solidFill>
                  <a:srgbClr val="FF0000"/>
                </a:solidFill>
              </a:rPr>
              <a:t>front</a:t>
            </a:r>
            <a:r>
              <a:rPr lang="es-MX" sz="2000" b="1" i="1" dirty="0" smtClean="0">
                <a:solidFill>
                  <a:srgbClr val="FF0000"/>
                </a:solidFill>
              </a:rPr>
              <a:t> of</a:t>
            </a:r>
            <a:endParaRPr lang="es-AR" sz="2000" b="1" i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33496" y="4401312"/>
            <a:ext cx="221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00"/>
                </a:solidFill>
              </a:rPr>
              <a:t>under</a:t>
            </a:r>
            <a:endParaRPr lang="es-AR" sz="2000" b="1" i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63168" y="4693920"/>
            <a:ext cx="221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00"/>
                </a:solidFill>
              </a:rPr>
              <a:t>Behind</a:t>
            </a:r>
            <a:endParaRPr lang="es-AR" sz="2000" b="1" i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888360" y="5050243"/>
            <a:ext cx="22189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i="1" dirty="0" err="1">
                <a:solidFill>
                  <a:srgbClr val="FF0000"/>
                </a:solidFill>
              </a:rPr>
              <a:t>o</a:t>
            </a:r>
            <a:r>
              <a:rPr lang="es-MX" sz="1900" b="1" i="1" dirty="0" err="1" smtClean="0">
                <a:solidFill>
                  <a:srgbClr val="FF0000"/>
                </a:solidFill>
              </a:rPr>
              <a:t>n</a:t>
            </a:r>
            <a:r>
              <a:rPr lang="es-MX" sz="1900" b="1" i="1" dirty="0" smtClean="0">
                <a:solidFill>
                  <a:srgbClr val="FF0000"/>
                </a:solidFill>
              </a:rPr>
              <a:t> </a:t>
            </a:r>
            <a:r>
              <a:rPr lang="es-MX" sz="1900" b="1" i="1" dirty="0" err="1" smtClean="0">
                <a:solidFill>
                  <a:srgbClr val="FF0000"/>
                </a:solidFill>
              </a:rPr>
              <a:t>the</a:t>
            </a:r>
            <a:r>
              <a:rPr lang="es-MX" sz="1900" b="1" i="1" dirty="0" smtClean="0">
                <a:solidFill>
                  <a:srgbClr val="FF0000"/>
                </a:solidFill>
              </a:rPr>
              <a:t> </a:t>
            </a:r>
            <a:r>
              <a:rPr lang="es-MX" sz="1900" b="1" i="1" dirty="0" err="1" smtClean="0">
                <a:solidFill>
                  <a:srgbClr val="FF0000"/>
                </a:solidFill>
              </a:rPr>
              <a:t>left</a:t>
            </a:r>
            <a:r>
              <a:rPr lang="es-MX" sz="1900" b="1" i="1" dirty="0" smtClean="0">
                <a:solidFill>
                  <a:srgbClr val="FF0000"/>
                </a:solidFill>
              </a:rPr>
              <a:t> of</a:t>
            </a:r>
            <a:endParaRPr lang="es-AR" sz="1900" b="1" i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963168" y="5269434"/>
            <a:ext cx="221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smtClean="0">
                <a:solidFill>
                  <a:srgbClr val="FF0000"/>
                </a:solidFill>
              </a:rPr>
              <a:t>In </a:t>
            </a:r>
            <a:r>
              <a:rPr lang="es-MX" sz="2000" b="1" i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i="1" dirty="0" smtClean="0">
                <a:solidFill>
                  <a:srgbClr val="FF0000"/>
                </a:solidFill>
              </a:rPr>
              <a:t> </a:t>
            </a:r>
            <a:r>
              <a:rPr lang="es-MX" sz="2000" b="1" i="1" dirty="0" err="1" smtClean="0">
                <a:solidFill>
                  <a:srgbClr val="FF0000"/>
                </a:solidFill>
              </a:rPr>
              <a:t>corner</a:t>
            </a:r>
            <a:endParaRPr lang="es-AR" sz="2000" b="1" i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029713" y="2484578"/>
            <a:ext cx="11094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i="1" dirty="0" smtClean="0">
                <a:solidFill>
                  <a:srgbClr val="FF0000"/>
                </a:solidFill>
              </a:rPr>
              <a:t>in</a:t>
            </a:r>
            <a:endParaRPr lang="es-AR" sz="2000" b="1" i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737104" y="5965305"/>
            <a:ext cx="221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00"/>
                </a:solidFill>
              </a:rPr>
              <a:t>on</a:t>
            </a:r>
            <a:endParaRPr lang="es-AR" sz="2000" b="1" i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730496" y="5965305"/>
            <a:ext cx="221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00"/>
                </a:solidFill>
              </a:rPr>
              <a:t>above</a:t>
            </a:r>
            <a:endParaRPr lang="es-AR" sz="2000" b="1" i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279904" y="6225207"/>
            <a:ext cx="221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>
                <a:solidFill>
                  <a:srgbClr val="FF0000"/>
                </a:solidFill>
              </a:rPr>
              <a:t>n</a:t>
            </a:r>
            <a:r>
              <a:rPr lang="es-MX" sz="2000" b="1" i="1" dirty="0" err="1" smtClean="0">
                <a:solidFill>
                  <a:srgbClr val="FF0000"/>
                </a:solidFill>
              </a:rPr>
              <a:t>ext</a:t>
            </a:r>
            <a:r>
              <a:rPr lang="es-MX" sz="2000" b="1" i="1" dirty="0" smtClean="0">
                <a:solidFill>
                  <a:srgbClr val="FF0000"/>
                </a:solidFill>
              </a:rPr>
              <a:t> to</a:t>
            </a:r>
            <a:endParaRPr lang="es-AR" sz="2000" b="1" i="1" dirty="0">
              <a:solidFill>
                <a:srgbClr val="FF0000"/>
              </a:solidFill>
            </a:endParaRPr>
          </a:p>
        </p:txBody>
      </p:sp>
      <p:pic>
        <p:nvPicPr>
          <p:cNvPr id="7" name="EF4e_PreintSB_1.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2368" y="555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9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6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9" y="317500"/>
            <a:ext cx="52006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8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8" y="487362"/>
            <a:ext cx="4419600" cy="588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76" y="487362"/>
            <a:ext cx="3874008" cy="592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633216" y="302696"/>
            <a:ext cx="5364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dirty="0" err="1" smtClean="0"/>
              <a:t>Girl</a:t>
            </a:r>
            <a:r>
              <a:rPr lang="es-MX" dirty="0" smtClean="0"/>
              <a:t> </a:t>
            </a:r>
            <a:r>
              <a:rPr lang="es-MX" dirty="0" err="1" smtClean="0"/>
              <a:t>reading</a:t>
            </a:r>
            <a:r>
              <a:rPr lang="es-MX" dirty="0" smtClean="0"/>
              <a:t> a </a:t>
            </a:r>
            <a:r>
              <a:rPr lang="es-MX" dirty="0" err="1" smtClean="0"/>
              <a:t>letter</a:t>
            </a:r>
            <a:r>
              <a:rPr lang="es-MX" dirty="0" smtClean="0"/>
              <a:t> at </a:t>
            </a:r>
            <a:r>
              <a:rPr lang="es-MX" dirty="0" err="1" smtClean="0"/>
              <a:t>an</a:t>
            </a:r>
            <a:r>
              <a:rPr lang="es-MX" dirty="0" smtClean="0"/>
              <a:t> open </a:t>
            </a:r>
            <a:r>
              <a:rPr lang="es-MX" dirty="0" err="1" smtClean="0"/>
              <a:t>window</a:t>
            </a:r>
            <a:r>
              <a:rPr lang="es-MX" dirty="0" smtClean="0"/>
              <a:t> </a:t>
            </a:r>
            <a:r>
              <a:rPr lang="es-MX" dirty="0" err="1" smtClean="0"/>
              <a:t>by</a:t>
            </a:r>
            <a:r>
              <a:rPr lang="es-MX" dirty="0" smtClean="0"/>
              <a:t> </a:t>
            </a:r>
            <a:r>
              <a:rPr lang="es-MX" dirty="0" err="1" smtClean="0"/>
              <a:t>Vermeer</a:t>
            </a:r>
            <a:r>
              <a:rPr lang="es-MX" dirty="0" smtClean="0"/>
              <a:t>.</a:t>
            </a:r>
            <a:endParaRPr lang="es-AR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06" y="1278730"/>
            <a:ext cx="30099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7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03" y="1670304"/>
            <a:ext cx="5646910" cy="373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4" y="1158240"/>
            <a:ext cx="6297519" cy="493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938272" y="743712"/>
            <a:ext cx="647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The</a:t>
            </a:r>
            <a:r>
              <a:rPr lang="es-MX" b="1" dirty="0" smtClean="0"/>
              <a:t> </a:t>
            </a:r>
            <a:r>
              <a:rPr lang="es-MX" b="1" dirty="0" err="1" smtClean="0"/>
              <a:t>poor</a:t>
            </a:r>
            <a:r>
              <a:rPr lang="es-MX" b="1" dirty="0" smtClean="0"/>
              <a:t> </a:t>
            </a:r>
            <a:r>
              <a:rPr lang="es-MX" b="1" dirty="0" err="1" smtClean="0"/>
              <a:t>poet</a:t>
            </a:r>
            <a:r>
              <a:rPr lang="es-MX" b="1" dirty="0" smtClean="0"/>
              <a:t>  </a:t>
            </a:r>
            <a:r>
              <a:rPr lang="es-MX" dirty="0" err="1" smtClean="0"/>
              <a:t>by</a:t>
            </a:r>
            <a:r>
              <a:rPr lang="es-MX" dirty="0" smtClean="0"/>
              <a:t> Carl </a:t>
            </a:r>
            <a:r>
              <a:rPr lang="es-MX" dirty="0" err="1" smtClean="0"/>
              <a:t>Spitzweg</a:t>
            </a:r>
            <a:r>
              <a:rPr lang="es-MX" dirty="0" smtClean="0"/>
              <a:t>  (German - 1839)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5045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658" y="914400"/>
            <a:ext cx="8390249" cy="464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99" y="463169"/>
            <a:ext cx="81549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320294"/>
            <a:ext cx="300990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592" y="4242816"/>
            <a:ext cx="3032816" cy="184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99" y="3657600"/>
            <a:ext cx="4556229" cy="277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14" y="2140918"/>
            <a:ext cx="6378210" cy="16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20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9184" y="1987297"/>
            <a:ext cx="11558016" cy="4072127"/>
          </a:xfrm>
        </p:spPr>
        <p:txBody>
          <a:bodyPr>
            <a:normAutofit/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2800" dirty="0" smtClean="0"/>
              <a:t>1 </a:t>
            </a:r>
            <a:r>
              <a:rPr lang="en-US" sz="2800" dirty="0"/>
              <a:t>Mary never does any work! She’s very generous / hard-working / lazy . </a:t>
            </a:r>
            <a:endParaRPr lang="en-US" sz="2800" dirty="0" smtClean="0"/>
          </a:p>
          <a:p>
            <a:pPr marL="0" indent="0">
              <a:lnSpc>
                <a:spcPts val="4000"/>
              </a:lnSpc>
              <a:buNone/>
            </a:pPr>
            <a:r>
              <a:rPr lang="en-US" sz="2800" dirty="0" smtClean="0"/>
              <a:t>2 </a:t>
            </a:r>
            <a:r>
              <a:rPr lang="en-US" sz="2800" dirty="0"/>
              <a:t>Tamsin’s very extrovert / hardworking / </a:t>
            </a:r>
            <a:r>
              <a:rPr lang="en-US" sz="2800" dirty="0" smtClean="0"/>
              <a:t>clever. </a:t>
            </a:r>
            <a:r>
              <a:rPr lang="en-US" sz="2700" dirty="0"/>
              <a:t>She loves meeting new people. </a:t>
            </a:r>
            <a:endParaRPr lang="en-US" sz="2700" dirty="0" smtClean="0"/>
          </a:p>
          <a:p>
            <a:pPr marL="0" indent="0">
              <a:lnSpc>
                <a:spcPts val="4000"/>
              </a:lnSpc>
              <a:buNone/>
            </a:pPr>
            <a:r>
              <a:rPr lang="en-US" sz="2800" dirty="0" smtClean="0"/>
              <a:t>3 </a:t>
            </a:r>
            <a:r>
              <a:rPr lang="en-US" sz="2800" dirty="0"/>
              <a:t>Antonio is thin / overweight / slim because he doesn’t do any exercise. </a:t>
            </a:r>
            <a:endParaRPr lang="en-US" sz="2800" dirty="0" smtClean="0"/>
          </a:p>
          <a:p>
            <a:pPr marL="0" indent="0">
              <a:lnSpc>
                <a:spcPts val="4000"/>
              </a:lnSpc>
              <a:buNone/>
            </a:pPr>
            <a:r>
              <a:rPr lang="en-US" sz="2800" dirty="0" smtClean="0"/>
              <a:t>4 </a:t>
            </a:r>
            <a:r>
              <a:rPr lang="en-US" sz="2800" dirty="0"/>
              <a:t>My teacher’s really funny / mean / friendly . She’s nice to everybody. </a:t>
            </a:r>
            <a:endParaRPr lang="en-US" sz="2800" dirty="0" smtClean="0"/>
          </a:p>
          <a:p>
            <a:pPr marL="0" indent="0">
              <a:lnSpc>
                <a:spcPts val="4000"/>
              </a:lnSpc>
              <a:buNone/>
            </a:pPr>
            <a:r>
              <a:rPr lang="en-US" sz="2800" dirty="0" smtClean="0"/>
              <a:t>5 </a:t>
            </a:r>
            <a:r>
              <a:rPr lang="en-US" sz="2800" dirty="0"/>
              <a:t>Jamie doesn’t have any hair. He’s fair / bald / blond. </a:t>
            </a:r>
            <a:endParaRPr lang="en-US" sz="2800" dirty="0" smtClean="0"/>
          </a:p>
          <a:p>
            <a:pPr marL="0" indent="0">
              <a:lnSpc>
                <a:spcPts val="4000"/>
              </a:lnSpc>
              <a:buNone/>
            </a:pPr>
            <a:r>
              <a:rPr lang="en-US" sz="2800" dirty="0" smtClean="0"/>
              <a:t>6 </a:t>
            </a:r>
            <a:r>
              <a:rPr lang="en-US" sz="2800" dirty="0"/>
              <a:t>Are your hands cold? Put on these gloves / scarves / tights. </a:t>
            </a:r>
            <a:endParaRPr lang="es-AR" sz="2800" dirty="0"/>
          </a:p>
        </p:txBody>
      </p:sp>
      <p:sp>
        <p:nvSpPr>
          <p:cNvPr id="5" name="4 Rectángulo"/>
          <p:cNvSpPr/>
          <p:nvPr/>
        </p:nvSpPr>
        <p:spPr>
          <a:xfrm>
            <a:off x="4433374" y="501134"/>
            <a:ext cx="35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Circle the correct word</a:t>
            </a:r>
            <a:endParaRPr lang="es-A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07136" y="1155115"/>
            <a:ext cx="1070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I don’t have much </a:t>
            </a:r>
            <a:r>
              <a:rPr lang="en-US" sz="2800" dirty="0" err="1">
                <a:solidFill>
                  <a:prstClr val="black"/>
                </a:solidFill>
              </a:rPr>
              <a:t>jewellery</a:t>
            </a:r>
            <a:r>
              <a:rPr lang="en-US" sz="2800" dirty="0">
                <a:solidFill>
                  <a:prstClr val="black"/>
                </a:solidFill>
              </a:rPr>
              <a:t> – just this </a:t>
            </a:r>
            <a:r>
              <a:rPr lang="en-US" sz="28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sandal / tracksuit / bracelet</a:t>
            </a:r>
            <a:r>
              <a:rPr lang="en-US" sz="2800" i="1" dirty="0">
                <a:solidFill>
                  <a:prstClr val="black"/>
                </a:solidFill>
              </a:rPr>
              <a:t>.</a:t>
            </a:r>
            <a:endParaRPr lang="es-AR" sz="2800" i="1" dirty="0">
              <a:solidFill>
                <a:prstClr val="black"/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>
            <a:off x="9924288" y="2060448"/>
            <a:ext cx="1840992" cy="5364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9003792" y="1172367"/>
            <a:ext cx="1840992" cy="5364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2592382" y="2621280"/>
            <a:ext cx="1674818" cy="5364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3011424" y="3243072"/>
            <a:ext cx="1840992" cy="5364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5483010" y="3816096"/>
            <a:ext cx="1661502" cy="5364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059424" y="4462272"/>
            <a:ext cx="1085088" cy="4511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556162" y="5084064"/>
            <a:ext cx="1328928" cy="4511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0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3663" y="1648328"/>
            <a:ext cx="10972800" cy="49711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1 </a:t>
            </a:r>
            <a:r>
              <a:rPr lang="en-US" dirty="0" smtClean="0"/>
              <a:t>There </a:t>
            </a:r>
            <a:r>
              <a:rPr lang="en-US" dirty="0"/>
              <a:t>are two people </a:t>
            </a:r>
            <a:r>
              <a:rPr lang="en-US" dirty="0" smtClean="0"/>
              <a:t>________the </a:t>
            </a:r>
            <a:r>
              <a:rPr lang="en-US" dirty="0"/>
              <a:t>room.</a:t>
            </a:r>
          </a:p>
          <a:p>
            <a:pPr marL="0" indent="0">
              <a:buNone/>
            </a:pPr>
            <a:r>
              <a:rPr lang="en-US" dirty="0"/>
              <a:t>2 The woman is standing </a:t>
            </a:r>
            <a:r>
              <a:rPr lang="en-US" dirty="0" smtClean="0"/>
              <a:t>_________________ </a:t>
            </a:r>
            <a:r>
              <a:rPr lang="en-US" dirty="0"/>
              <a:t>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and </a:t>
            </a:r>
            <a:r>
              <a:rPr lang="en-US" dirty="0"/>
              <a:t>the man </a:t>
            </a:r>
            <a:r>
              <a:rPr lang="en-US" dirty="0" smtClean="0"/>
              <a:t>is </a:t>
            </a:r>
            <a:r>
              <a:rPr lang="es-AR" dirty="0" err="1" smtClean="0"/>
              <a:t>sitting</a:t>
            </a:r>
            <a:r>
              <a:rPr lang="es-AR" dirty="0" smtClean="0"/>
              <a:t> ___________________</a:t>
            </a:r>
            <a:endParaRPr lang="es-AR" dirty="0"/>
          </a:p>
          <a:p>
            <a:pPr marL="0" indent="0">
              <a:buNone/>
            </a:pPr>
            <a:r>
              <a:rPr lang="en-US" dirty="0"/>
              <a:t>3 </a:t>
            </a:r>
            <a:r>
              <a:rPr lang="en-US" dirty="0" smtClean="0"/>
              <a:t>________________of </a:t>
            </a:r>
            <a:r>
              <a:rPr lang="en-US" dirty="0"/>
              <a:t>the </a:t>
            </a:r>
            <a:r>
              <a:rPr lang="en-US" dirty="0" smtClean="0"/>
              <a:t>painting</a:t>
            </a:r>
            <a:r>
              <a:rPr lang="en-US" dirty="0"/>
              <a:t>, </a:t>
            </a:r>
            <a:r>
              <a:rPr lang="en-US" dirty="0" smtClean="0"/>
              <a:t>_____________the </a:t>
            </a:r>
            <a:r>
              <a:rPr lang="en-US" dirty="0"/>
              <a:t>man and </a:t>
            </a:r>
            <a:r>
              <a:rPr lang="en-US" dirty="0" smtClean="0"/>
              <a:t>the woman</a:t>
            </a:r>
            <a:r>
              <a:rPr lang="en-US" dirty="0"/>
              <a:t>, there's an open window.</a:t>
            </a:r>
          </a:p>
          <a:p>
            <a:pPr marL="0" indent="0">
              <a:buNone/>
            </a:pPr>
            <a:r>
              <a:rPr lang="en-US" dirty="0"/>
              <a:t>4 A white cat is </a:t>
            </a:r>
            <a:r>
              <a:rPr lang="en-US" dirty="0" smtClean="0"/>
              <a:t>sitting _______________ </a:t>
            </a:r>
            <a:r>
              <a:rPr lang="en-US" dirty="0"/>
              <a:t>the man.</a:t>
            </a:r>
          </a:p>
          <a:p>
            <a:pPr marL="0" indent="0">
              <a:buNone/>
            </a:pPr>
            <a:r>
              <a:rPr lang="en-US" dirty="0"/>
              <a:t>5 There' a </a:t>
            </a:r>
            <a:r>
              <a:rPr lang="en-US" dirty="0" smtClean="0"/>
              <a:t>carpet _____________ </a:t>
            </a:r>
            <a:r>
              <a:rPr lang="en-US" dirty="0"/>
              <a:t>the man's chair.</a:t>
            </a:r>
          </a:p>
          <a:p>
            <a:pPr marL="0" indent="0">
              <a:buNone/>
            </a:pPr>
            <a:r>
              <a:rPr lang="en-US" dirty="0"/>
              <a:t>6 </a:t>
            </a:r>
            <a:r>
              <a:rPr lang="en-US" dirty="0" smtClean="0"/>
              <a:t>There‘s </a:t>
            </a:r>
            <a:r>
              <a:rPr lang="en-US" dirty="0"/>
              <a:t>a </a:t>
            </a:r>
            <a:r>
              <a:rPr lang="en-US" dirty="0" smtClean="0"/>
              <a:t>telephone ____ </a:t>
            </a:r>
            <a:r>
              <a:rPr lang="en-US" dirty="0"/>
              <a:t>the </a:t>
            </a:r>
            <a:r>
              <a:rPr lang="en-US" dirty="0" smtClean="0"/>
              <a:t>floor ________ the </a:t>
            </a:r>
            <a:r>
              <a:rPr lang="es-AR" dirty="0" err="1" smtClean="0"/>
              <a:t>man‘s</a:t>
            </a:r>
            <a:r>
              <a:rPr lang="es-AR" dirty="0" smtClean="0"/>
              <a:t> </a:t>
            </a:r>
            <a:r>
              <a:rPr lang="es-AR" dirty="0" err="1" smtClean="0"/>
              <a:t>chair</a:t>
            </a:r>
            <a:r>
              <a:rPr lang="es-AR" dirty="0"/>
              <a:t>.</a:t>
            </a:r>
          </a:p>
          <a:p>
            <a:pPr marL="0" indent="0">
              <a:buNone/>
            </a:pPr>
            <a:r>
              <a:rPr lang="en-US" dirty="0"/>
              <a:t>7 </a:t>
            </a:r>
            <a:r>
              <a:rPr lang="en-US" dirty="0" smtClean="0"/>
              <a:t>_______________the </a:t>
            </a:r>
            <a:r>
              <a:rPr lang="en-US" dirty="0"/>
              <a:t>telephone there's a lamp.</a:t>
            </a:r>
          </a:p>
          <a:p>
            <a:pPr marL="0" indent="0">
              <a:buNone/>
            </a:pPr>
            <a:r>
              <a:rPr lang="en-US" dirty="0"/>
              <a:t>8 </a:t>
            </a:r>
            <a:r>
              <a:rPr lang="en-US" dirty="0" smtClean="0"/>
              <a:t>_______________the </a:t>
            </a:r>
            <a:r>
              <a:rPr lang="en-US" dirty="0"/>
              <a:t>woman there's a table, and a vase with</a:t>
            </a:r>
          </a:p>
          <a:p>
            <a:pPr marL="0" indent="0">
              <a:buNone/>
            </a:pPr>
            <a:r>
              <a:rPr lang="es-AR" dirty="0" err="1"/>
              <a:t>f</a:t>
            </a:r>
            <a:r>
              <a:rPr lang="es-AR" dirty="0" err="1" smtClean="0"/>
              <a:t>lowers</a:t>
            </a:r>
            <a:r>
              <a:rPr lang="es-AR" dirty="0" smtClean="0"/>
              <a:t> ____________ </a:t>
            </a:r>
            <a:r>
              <a:rPr lang="es-AR" dirty="0" err="1"/>
              <a:t>it</a:t>
            </a:r>
            <a:r>
              <a:rPr lang="es-AR" dirty="0"/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38E36EE-94FC-402A-A755-F67657BB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12" y="224120"/>
            <a:ext cx="3730893" cy="259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C_1.25.mp3">
            <a:hlinkClick r:id="" action="ppaction://media"/>
            <a:extLst>
              <a:ext uri="{FF2B5EF4-FFF2-40B4-BE49-F238E27FC236}">
                <a16:creationId xmlns:a16="http://schemas.microsoft.com/office/drawing/2014/main" xmlns="" id="{A2790C44-27F6-45D0-91EC-E939E9B7B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687" y="154855"/>
            <a:ext cx="881082" cy="88108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 flipH="1">
            <a:off x="4634555" y="1629260"/>
            <a:ext cx="77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in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flipH="1">
            <a:off x="4715181" y="2027403"/>
            <a:ext cx="217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o</a:t>
            </a:r>
            <a:r>
              <a:rPr lang="es-MX" sz="2400" b="1" dirty="0" err="1" smtClean="0">
                <a:solidFill>
                  <a:srgbClr val="FF0000"/>
                </a:solidFill>
              </a:rPr>
              <a:t>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left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 flipH="1">
            <a:off x="4328967" y="2478138"/>
            <a:ext cx="255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o</a:t>
            </a:r>
            <a:r>
              <a:rPr lang="es-MX" sz="2400" b="1" dirty="0" err="1" smtClean="0">
                <a:solidFill>
                  <a:srgbClr val="FF0000"/>
                </a:solidFill>
              </a:rPr>
              <a:t>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right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flipH="1">
            <a:off x="1032309" y="2939803"/>
            <a:ext cx="2480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In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middle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 flipH="1">
            <a:off x="6626991" y="2939802"/>
            <a:ext cx="187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between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 flipH="1">
            <a:off x="4532101" y="3789154"/>
            <a:ext cx="77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o</a:t>
            </a:r>
            <a:r>
              <a:rPr lang="es-MX" sz="2400" b="1" dirty="0" err="1" smtClean="0">
                <a:solidFill>
                  <a:srgbClr val="FF0000"/>
                </a:solidFill>
              </a:rPr>
              <a:t>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 flipH="1">
            <a:off x="3547362" y="4182493"/>
            <a:ext cx="1490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u</a:t>
            </a:r>
            <a:r>
              <a:rPr lang="es-MX" sz="2400" b="1" dirty="0" err="1" smtClean="0">
                <a:solidFill>
                  <a:srgbClr val="FF0000"/>
                </a:solidFill>
              </a:rPr>
              <a:t>nder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 flipH="1">
            <a:off x="4145887" y="4703098"/>
            <a:ext cx="77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o</a:t>
            </a:r>
            <a:r>
              <a:rPr lang="es-MX" sz="2400" b="1" dirty="0" err="1" smtClean="0">
                <a:solidFill>
                  <a:srgbClr val="FF0000"/>
                </a:solidFill>
              </a:rPr>
              <a:t>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 flipH="1">
            <a:off x="6457346" y="4703098"/>
            <a:ext cx="137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behind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 flipH="1">
            <a:off x="1187001" y="5164763"/>
            <a:ext cx="186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Next</a:t>
            </a:r>
            <a:r>
              <a:rPr lang="es-MX" sz="2400" b="1" dirty="0" smtClean="0">
                <a:solidFill>
                  <a:srgbClr val="FF0000"/>
                </a:solidFill>
              </a:rPr>
              <a:t> to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 flipH="1">
            <a:off x="1059179" y="5626428"/>
            <a:ext cx="2622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In </a:t>
            </a:r>
            <a:r>
              <a:rPr lang="es-MX" sz="2400" b="1" dirty="0" err="1" smtClean="0">
                <a:solidFill>
                  <a:srgbClr val="FF0000"/>
                </a:solidFill>
              </a:rPr>
              <a:t>front</a:t>
            </a:r>
            <a:r>
              <a:rPr lang="es-MX" sz="2400" b="1" dirty="0" smtClean="0">
                <a:solidFill>
                  <a:srgbClr val="FF0000"/>
                </a:solidFill>
              </a:rPr>
              <a:t> of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 flipH="1">
            <a:off x="2444214" y="6125173"/>
            <a:ext cx="77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in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7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1376" y="1865376"/>
            <a:ext cx="11460480" cy="42607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lnSpc>
                <a:spcPts val="4200"/>
              </a:lnSpc>
              <a:buAutoNum type="arabicPeriod"/>
            </a:pPr>
            <a:r>
              <a:rPr lang="en-US" sz="2800" dirty="0" smtClean="0"/>
              <a:t>My </a:t>
            </a:r>
            <a:r>
              <a:rPr lang="en-US" sz="2800" dirty="0"/>
              <a:t>son has posters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/ between / on </a:t>
            </a:r>
            <a:r>
              <a:rPr lang="en-US" sz="2800" dirty="0"/>
              <a:t>the walls of his bedroom. </a:t>
            </a:r>
            <a:endParaRPr lang="en-US" sz="2800" dirty="0" smtClean="0"/>
          </a:p>
          <a:p>
            <a:pPr marL="514350" indent="-514350">
              <a:lnSpc>
                <a:spcPts val="4200"/>
              </a:lnSpc>
              <a:buAutoNum type="arabicPeriod"/>
            </a:pPr>
            <a:r>
              <a:rPr lang="en-US" sz="2800" dirty="0" smtClean="0"/>
              <a:t>My </a:t>
            </a:r>
            <a:r>
              <a:rPr lang="en-US" sz="2800" dirty="0"/>
              <a:t>desk is the one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/ on the left / near </a:t>
            </a:r>
            <a:r>
              <a:rPr lang="en-US" sz="2800" dirty="0"/>
              <a:t>the window. </a:t>
            </a:r>
            <a:endParaRPr lang="en-US" sz="2800" dirty="0" smtClean="0"/>
          </a:p>
          <a:p>
            <a:pPr marL="0" indent="0">
              <a:lnSpc>
                <a:spcPts val="4200"/>
              </a:lnSpc>
              <a:buNone/>
            </a:pPr>
            <a:r>
              <a:rPr lang="en-US" sz="2800" dirty="0" smtClean="0"/>
              <a:t>3.   </a:t>
            </a:r>
            <a:r>
              <a:rPr lang="en-US" sz="2800" dirty="0"/>
              <a:t>This is a photo of my family. That’s me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/ on / to </a:t>
            </a:r>
            <a:r>
              <a:rPr lang="en-US" sz="2800" dirty="0"/>
              <a:t>the middle. </a:t>
            </a:r>
            <a:endParaRPr lang="en-US" sz="2800" dirty="0" smtClean="0"/>
          </a:p>
          <a:p>
            <a:pPr marL="0" indent="0">
              <a:lnSpc>
                <a:spcPts val="4200"/>
              </a:lnSpc>
              <a:buNone/>
            </a:pPr>
            <a:r>
              <a:rPr lang="en-US" sz="2800" dirty="0" smtClean="0"/>
              <a:t>4.   </a:t>
            </a:r>
            <a:r>
              <a:rPr lang="en-US" sz="2800" dirty="0"/>
              <a:t>Who’s the man standing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 / on the right / under </a:t>
            </a:r>
            <a:r>
              <a:rPr lang="en-US" sz="2800" dirty="0"/>
              <a:t>you in this photo? </a:t>
            </a:r>
            <a:endParaRPr lang="en-US" sz="2800" dirty="0" smtClean="0"/>
          </a:p>
          <a:p>
            <a:pPr marL="0" indent="0">
              <a:lnSpc>
                <a:spcPts val="4200"/>
              </a:lnSpc>
              <a:buNone/>
            </a:pPr>
            <a:r>
              <a:rPr lang="en-US" sz="2800" dirty="0" smtClean="0"/>
              <a:t>5.  </a:t>
            </a:r>
            <a:r>
              <a:rPr lang="en-US" sz="2800" dirty="0"/>
              <a:t>There’s a table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/ in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/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</a:t>
            </a:r>
            <a:r>
              <a:rPr lang="en-US" sz="2800" dirty="0"/>
              <a:t>my desk and the window.</a:t>
            </a:r>
            <a:endParaRPr lang="es-AR" sz="2800" dirty="0"/>
          </a:p>
        </p:txBody>
      </p:sp>
      <p:sp>
        <p:nvSpPr>
          <p:cNvPr id="4" name="3 Rectángulo"/>
          <p:cNvSpPr/>
          <p:nvPr/>
        </p:nvSpPr>
        <p:spPr>
          <a:xfrm>
            <a:off x="3821108" y="501134"/>
            <a:ext cx="5127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Circle the correct preposition</a:t>
            </a:r>
            <a:endParaRPr lang="es-AR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801935" y="1183886"/>
            <a:ext cx="9500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There’s a big tree </a:t>
            </a:r>
            <a:r>
              <a:rPr lang="en-US" sz="28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 / in front / in the middle </a:t>
            </a:r>
            <a:r>
              <a:rPr lang="en-US" sz="2800" dirty="0">
                <a:solidFill>
                  <a:prstClr val="black"/>
                </a:solidFill>
              </a:rPr>
              <a:t>of our house. </a:t>
            </a:r>
            <a:endParaRPr lang="es-AR" sz="2800" dirty="0">
              <a:solidFill>
                <a:prstClr val="black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864352" y="2512814"/>
            <a:ext cx="520406" cy="390144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619710" y="1250424"/>
            <a:ext cx="1335024" cy="390144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046977" y="3145536"/>
            <a:ext cx="768095" cy="402336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6393903" y="3779520"/>
            <a:ext cx="585216" cy="390144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4462272" y="4413504"/>
            <a:ext cx="1157437" cy="390144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4933344" y="5010912"/>
            <a:ext cx="1460559" cy="390144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548266"/>
            <a:ext cx="5904656" cy="492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847528" y="4941169"/>
            <a:ext cx="2808312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VERBS USED WITH CLOTHES: </a:t>
            </a:r>
          </a:p>
          <a:p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WEAR, BUY, TRY ON, </a:t>
            </a:r>
          </a:p>
          <a:p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PUT ON, TAKE OFF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680B7DB-B2E5-4A82-A31A-531CDB80A468}"/>
              </a:ext>
            </a:extLst>
          </p:cNvPr>
          <p:cNvSpPr txBox="1"/>
          <p:nvPr/>
        </p:nvSpPr>
        <p:spPr>
          <a:xfrm>
            <a:off x="9255211" y="1878227"/>
            <a:ext cx="2446638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What</a:t>
            </a:r>
            <a:r>
              <a:rPr lang="es-AR" b="1" dirty="0">
                <a:solidFill>
                  <a:srgbClr val="FF0000"/>
                </a:solidFill>
              </a:rPr>
              <a:t> are </a:t>
            </a:r>
            <a:r>
              <a:rPr lang="es-AR" b="1" dirty="0" err="1">
                <a:solidFill>
                  <a:srgbClr val="FF0000"/>
                </a:solidFill>
              </a:rPr>
              <a:t>they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wearing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851484" y="3946357"/>
            <a:ext cx="4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4</a:t>
            </a:r>
            <a:endParaRPr lang="es-AR" sz="2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851484" y="3400925"/>
            <a:ext cx="4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1</a:t>
            </a:r>
            <a:endParaRPr lang="es-AR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851484" y="1678172"/>
            <a:ext cx="4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s-A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842610" y="3000815"/>
            <a:ext cx="4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3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851484" y="2078282"/>
            <a:ext cx="4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lang="es-A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51484" y="2486412"/>
            <a:ext cx="4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6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52461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4628C875-7699-4131-AA8D-CE3E51473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2099" y="784112"/>
            <a:ext cx="9656464" cy="5487484"/>
          </a:xfrm>
          <a:prstGeom prst="rect">
            <a:avLst/>
          </a:prstGeom>
        </p:spPr>
      </p:pic>
      <p:pic>
        <p:nvPicPr>
          <p:cNvPr id="5" name="1C_1.19">
            <a:hlinkClick r:id="" action="ppaction://media"/>
            <a:extLst>
              <a:ext uri="{FF2B5EF4-FFF2-40B4-BE49-F238E27FC236}">
                <a16:creationId xmlns:a16="http://schemas.microsoft.com/office/drawing/2014/main" xmlns="" id="{09B35E3D-7979-4282-B278-F5AFB2773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401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57" y="532800"/>
            <a:ext cx="9743245" cy="560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8" y="520769"/>
            <a:ext cx="1951037" cy="159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C_1.19">
            <a:hlinkClick r:id="" action="ppaction://media"/>
            <a:extLst>
              <a:ext uri="{FF2B5EF4-FFF2-40B4-BE49-F238E27FC236}">
                <a16:creationId xmlns:a16="http://schemas.microsoft.com/office/drawing/2014/main" xmlns="" id="{09B35E3D-7979-4282-B278-F5AFB2773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334" y="3555059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98868" y="2466474"/>
            <a:ext cx="175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Footwear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0.55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Flecha abajo"/>
          <p:cNvSpPr/>
          <p:nvPr/>
        </p:nvSpPr>
        <p:spPr>
          <a:xfrm>
            <a:off x="950495" y="2923674"/>
            <a:ext cx="60158" cy="5654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CuadroTexto"/>
          <p:cNvSpPr txBox="1"/>
          <p:nvPr/>
        </p:nvSpPr>
        <p:spPr>
          <a:xfrm>
            <a:off x="395120" y="4772526"/>
            <a:ext cx="175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Accesories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1.19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Flecha abajo"/>
          <p:cNvSpPr/>
          <p:nvPr/>
        </p:nvSpPr>
        <p:spPr>
          <a:xfrm rot="10800000" flipH="1">
            <a:off x="1010653" y="4195010"/>
            <a:ext cx="60158" cy="5775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834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700" y="1533012"/>
            <a:ext cx="3262829" cy="13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74" y="1488648"/>
            <a:ext cx="3323488" cy="141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C_1.19">
            <a:hlinkClick r:id="" action="ppaction://media"/>
            <a:extLst>
              <a:ext uri="{FF2B5EF4-FFF2-40B4-BE49-F238E27FC236}">
                <a16:creationId xmlns:a16="http://schemas.microsoft.com/office/drawing/2014/main" xmlns="" id="{09B35E3D-7979-4282-B278-F5AFB2773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2700" y="3859859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136352" y="3979993"/>
            <a:ext cx="175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Jewellery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1.55 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03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8" y="816039"/>
            <a:ext cx="404812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77" y="1986470"/>
            <a:ext cx="2432504" cy="174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81" y="895729"/>
            <a:ext cx="38671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997377" y="354374"/>
            <a:ext cx="2724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CLOTHES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218875" y="5721465"/>
            <a:ext cx="7080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are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they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wearing</a:t>
            </a:r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380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235" y="120713"/>
            <a:ext cx="38576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711" y="201676"/>
            <a:ext cx="31146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23" y="634237"/>
            <a:ext cx="8572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9" y="944626"/>
            <a:ext cx="9699941" cy="569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1.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0336" y="1563624"/>
            <a:ext cx="609600" cy="6096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151" y="3380874"/>
            <a:ext cx="825077" cy="3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96928" y="412024"/>
            <a:ext cx="232948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Clothes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41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1.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0336" y="954024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869168" y="1810687"/>
            <a:ext cx="10119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1.41</a:t>
            </a:r>
            <a:endParaRPr lang="es-A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4" y="1258824"/>
            <a:ext cx="100123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483297" y="223868"/>
            <a:ext cx="2924775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Footwear</a:t>
            </a:r>
            <a:endParaRPr lang="es-E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483297" y="2967335"/>
            <a:ext cx="4016677" cy="92333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ACCESsORIEs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0869168" y="4092512"/>
            <a:ext cx="10119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2.08</a:t>
            </a:r>
            <a:endParaRPr lang="es-AR" b="1" dirty="0"/>
          </a:p>
        </p:txBody>
      </p:sp>
      <p:pic>
        <p:nvPicPr>
          <p:cNvPr id="11" name="EF4e_PreintSB_1.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1735" y="3293549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4" y="4104544"/>
            <a:ext cx="10021888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79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1.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2135" y="721037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363200" y="1838778"/>
            <a:ext cx="10119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2.37</a:t>
            </a:r>
            <a:endParaRPr lang="es-AR" b="1" dirty="0"/>
          </a:p>
        </p:txBody>
      </p:sp>
      <p:sp>
        <p:nvSpPr>
          <p:cNvPr id="6" name="5 Rectángulo"/>
          <p:cNvSpPr/>
          <p:nvPr/>
        </p:nvSpPr>
        <p:spPr>
          <a:xfrm>
            <a:off x="4117967" y="407307"/>
            <a:ext cx="2883162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Jewellery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6" y="2029667"/>
            <a:ext cx="9469437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2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74765" y="5009797"/>
            <a:ext cx="4389388" cy="170046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A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r>
              <a:rPr lang="es-A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AR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A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</a:t>
            </a:r>
            <a:r>
              <a:rPr lang="es-A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</a:t>
            </a:r>
            <a:r>
              <a:rPr lang="es-A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…?</a:t>
            </a:r>
          </a:p>
          <a:p>
            <a:pPr>
              <a:lnSpc>
                <a:spcPts val="1500"/>
              </a:lnSpc>
            </a:pPr>
            <a:endParaRPr lang="es-AR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AR" dirty="0" err="1" smtClean="0">
                <a:solidFill>
                  <a:prstClr val="black"/>
                </a:solidFill>
              </a:rPr>
              <a:t>for</a:t>
            </a:r>
            <a:r>
              <a:rPr lang="es-AR" dirty="0" smtClean="0">
                <a:solidFill>
                  <a:prstClr val="black"/>
                </a:solidFill>
              </a:rPr>
              <a:t> </a:t>
            </a:r>
            <a:r>
              <a:rPr lang="es-AR" dirty="0" err="1" smtClean="0">
                <a:solidFill>
                  <a:prstClr val="black"/>
                </a:solidFill>
              </a:rPr>
              <a:t>work</a:t>
            </a:r>
            <a:r>
              <a:rPr lang="es-AR" dirty="0" smtClean="0">
                <a:solidFill>
                  <a:prstClr val="black"/>
                </a:solidFill>
              </a:rPr>
              <a:t>/ </a:t>
            </a:r>
            <a:r>
              <a:rPr lang="es-AR" dirty="0" err="1" smtClean="0">
                <a:solidFill>
                  <a:prstClr val="black"/>
                </a:solidFill>
              </a:rPr>
              <a:t>for</a:t>
            </a:r>
            <a:r>
              <a:rPr lang="es-AR" dirty="0" smtClean="0">
                <a:solidFill>
                  <a:prstClr val="black"/>
                </a:solidFill>
              </a:rPr>
              <a:t> </a:t>
            </a:r>
            <a:r>
              <a:rPr lang="es-AR" dirty="0" err="1" smtClean="0">
                <a:solidFill>
                  <a:prstClr val="black"/>
                </a:solidFill>
              </a:rPr>
              <a:t>university</a:t>
            </a:r>
            <a:r>
              <a:rPr lang="es-AR" dirty="0">
                <a:solidFill>
                  <a:prstClr val="black"/>
                </a:solidFill>
              </a:rPr>
              <a:t>/ </a:t>
            </a:r>
            <a:r>
              <a:rPr lang="es-AR" dirty="0" err="1" smtClean="0">
                <a:solidFill>
                  <a:prstClr val="black"/>
                </a:solidFill>
              </a:rPr>
              <a:t>for</a:t>
            </a:r>
            <a:r>
              <a:rPr lang="es-AR" dirty="0" smtClean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school</a:t>
            </a:r>
            <a:r>
              <a:rPr lang="es-AR" dirty="0">
                <a:solidFill>
                  <a:prstClr val="black"/>
                </a:solidFill>
              </a:rPr>
              <a:t>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AR" dirty="0" err="1" smtClean="0">
                <a:solidFill>
                  <a:prstClr val="black"/>
                </a:solidFill>
              </a:rPr>
              <a:t>when</a:t>
            </a:r>
            <a:r>
              <a:rPr lang="es-AR" dirty="0" smtClean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you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go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out</a:t>
            </a:r>
            <a:r>
              <a:rPr lang="es-AR" dirty="0">
                <a:solidFill>
                  <a:prstClr val="black"/>
                </a:solidFill>
              </a:rPr>
              <a:t> at </a:t>
            </a:r>
            <a:r>
              <a:rPr lang="es-AR" dirty="0" err="1">
                <a:solidFill>
                  <a:prstClr val="black"/>
                </a:solidFill>
              </a:rPr>
              <a:t>night</a:t>
            </a:r>
            <a:r>
              <a:rPr lang="es-AR" dirty="0">
                <a:solidFill>
                  <a:prstClr val="black"/>
                </a:solidFill>
              </a:rPr>
              <a:t>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AR" dirty="0" err="1" smtClean="0">
                <a:solidFill>
                  <a:prstClr val="black"/>
                </a:solidFill>
              </a:rPr>
              <a:t>when</a:t>
            </a:r>
            <a:r>
              <a:rPr lang="es-AR" dirty="0" smtClean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you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want</a:t>
            </a:r>
            <a:r>
              <a:rPr lang="es-AR" dirty="0">
                <a:solidFill>
                  <a:prstClr val="black"/>
                </a:solidFill>
              </a:rPr>
              <a:t> to relax at </a:t>
            </a:r>
            <a:r>
              <a:rPr lang="es-AR" dirty="0" err="1">
                <a:solidFill>
                  <a:prstClr val="black"/>
                </a:solidFill>
              </a:rPr>
              <a:t>the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dirty="0" err="1">
                <a:solidFill>
                  <a:prstClr val="black"/>
                </a:solidFill>
              </a:rPr>
              <a:t>weekend</a:t>
            </a:r>
            <a:r>
              <a:rPr lang="es-AR" dirty="0" smtClean="0">
                <a:solidFill>
                  <a:prstClr val="black"/>
                </a:solidFill>
              </a:rPr>
              <a:t>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MX" dirty="0" err="1">
                <a:solidFill>
                  <a:prstClr val="black"/>
                </a:solidFill>
              </a:rPr>
              <a:t>f</a:t>
            </a:r>
            <a:r>
              <a:rPr lang="es-MX" dirty="0" err="1" smtClean="0">
                <a:solidFill>
                  <a:prstClr val="black"/>
                </a:solidFill>
              </a:rPr>
              <a:t>or</a:t>
            </a:r>
            <a:r>
              <a:rPr lang="es-MX" dirty="0" smtClean="0">
                <a:solidFill>
                  <a:prstClr val="black"/>
                </a:solidFill>
              </a:rPr>
              <a:t> a </a:t>
            </a:r>
            <a:r>
              <a:rPr lang="es-MX" dirty="0" err="1" smtClean="0">
                <a:solidFill>
                  <a:prstClr val="black"/>
                </a:solidFill>
              </a:rPr>
              <a:t>special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occasion</a:t>
            </a:r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851AB4A-DF67-43F6-B3EE-D204109036CE}"/>
              </a:ext>
            </a:extLst>
          </p:cNvPr>
          <p:cNvSpPr txBox="1"/>
          <p:nvPr/>
        </p:nvSpPr>
        <p:spPr>
          <a:xfrm>
            <a:off x="2280262" y="386025"/>
            <a:ext cx="7092779" cy="10772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prstClr val="black"/>
                </a:solidFill>
              </a:rPr>
              <a:t>VERBS</a:t>
            </a:r>
            <a:r>
              <a:rPr lang="es-AR" dirty="0">
                <a:solidFill>
                  <a:prstClr val="black"/>
                </a:solidFill>
              </a:rPr>
              <a:t> RELATED TO CLOTHES, FOOTWEAR, ACCESSORIES AND JEWELLERY:</a:t>
            </a:r>
          </a:p>
          <a:p>
            <a:endParaRPr lang="es-AR" dirty="0">
              <a:solidFill>
                <a:prstClr val="black"/>
              </a:solidFill>
            </a:endParaRPr>
          </a:p>
          <a:p>
            <a:pPr algn="ctr"/>
            <a:r>
              <a:rPr lang="es-AR" sz="2800" b="1" dirty="0">
                <a:solidFill>
                  <a:srgbClr val="FF0000"/>
                </a:solidFill>
              </a:rPr>
              <a:t>WEAR  -   CARRY    -   DRESS</a:t>
            </a: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xmlns="" id="{C297E21C-C034-473B-80A4-DF05CA777FAD}"/>
              </a:ext>
            </a:extLst>
          </p:cNvPr>
          <p:cNvSpPr/>
          <p:nvPr/>
        </p:nvSpPr>
        <p:spPr>
          <a:xfrm>
            <a:off x="5439555" y="1548587"/>
            <a:ext cx="407773" cy="66718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82" y="2218972"/>
            <a:ext cx="6459537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35" y="1554988"/>
            <a:ext cx="5913632" cy="451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430847" y="394823"/>
            <a:ext cx="6867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Present</a:t>
            </a:r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continuous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0" y="2725230"/>
            <a:ext cx="5810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34" y="3249676"/>
            <a:ext cx="3714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824" y="3819335"/>
            <a:ext cx="5810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824" y="4133406"/>
            <a:ext cx="5810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10" y="3546475"/>
            <a:ext cx="4095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09" y="3021076"/>
            <a:ext cx="4095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4861421" y="5315712"/>
            <a:ext cx="663010" cy="4097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5524431" y="4974463"/>
            <a:ext cx="1089729" cy="500634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10" y="2410814"/>
            <a:ext cx="2666825" cy="309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270" y="2151137"/>
            <a:ext cx="2748835" cy="332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6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112E3FF6-6DB8-4E1A-A323-B26287BD6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6141" y="857548"/>
            <a:ext cx="8219718" cy="5427121"/>
          </a:xfrm>
          <a:prstGeom prst="rect">
            <a:avLst/>
          </a:prstGeom>
        </p:spPr>
      </p:pic>
      <p:pic>
        <p:nvPicPr>
          <p:cNvPr id="5" name="1C_1.22">
            <a:hlinkClick r:id="" action="ppaction://media"/>
            <a:extLst>
              <a:ext uri="{FF2B5EF4-FFF2-40B4-BE49-F238E27FC236}">
                <a16:creationId xmlns:a16="http://schemas.microsoft.com/office/drawing/2014/main" xmlns="" id="{6FFAEE98-DA4F-4A86-9B40-81D36E597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5049" y="845516"/>
            <a:ext cx="609600" cy="609600"/>
          </a:xfrm>
          <a:prstGeom prst="rect">
            <a:avLst/>
          </a:prstGeom>
        </p:spPr>
      </p:pic>
      <p:sp>
        <p:nvSpPr>
          <p:cNvPr id="6" name="17 Rectángulo"/>
          <p:cNvSpPr/>
          <p:nvPr/>
        </p:nvSpPr>
        <p:spPr>
          <a:xfrm>
            <a:off x="4839636" y="4681487"/>
            <a:ext cx="150100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/>
          </a:p>
        </p:txBody>
      </p:sp>
      <p:sp>
        <p:nvSpPr>
          <p:cNvPr id="7" name="17 Rectángulo"/>
          <p:cNvSpPr/>
          <p:nvPr/>
        </p:nvSpPr>
        <p:spPr>
          <a:xfrm>
            <a:off x="3257885" y="5062487"/>
            <a:ext cx="150100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/>
          </a:p>
        </p:txBody>
      </p:sp>
      <p:sp>
        <p:nvSpPr>
          <p:cNvPr id="2" name="1 Rectángulo"/>
          <p:cNvSpPr/>
          <p:nvPr/>
        </p:nvSpPr>
        <p:spPr>
          <a:xfrm>
            <a:off x="8189807" y="1643861"/>
            <a:ext cx="388989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Now</a:t>
            </a:r>
            <a:r>
              <a:rPr lang="es-E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/at </a:t>
            </a:r>
            <a:r>
              <a:rPr lang="es-ES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this</a:t>
            </a:r>
            <a:r>
              <a:rPr lang="es-E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moment</a:t>
            </a:r>
            <a:r>
              <a:rPr lang="es-E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/</a:t>
            </a:r>
            <a:r>
              <a:rPr lang="es-ES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right</a:t>
            </a:r>
            <a:r>
              <a:rPr lang="es-E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now</a:t>
            </a:r>
            <a:r>
              <a:rPr lang="es-E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/</a:t>
            </a:r>
            <a:r>
              <a:rPr lang="es-ES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these</a:t>
            </a:r>
            <a:r>
              <a:rPr lang="es-E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days</a:t>
            </a:r>
            <a:r>
              <a:rPr lang="es-E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/ </a:t>
            </a:r>
            <a:r>
              <a:rPr lang="es-ES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this</a:t>
            </a:r>
            <a:r>
              <a:rPr lang="es-E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year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/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this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week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…</a:t>
            </a:r>
            <a:endParaRPr lang="es-E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17 Rectángulo"/>
          <p:cNvSpPr/>
          <p:nvPr/>
        </p:nvSpPr>
        <p:spPr>
          <a:xfrm>
            <a:off x="2868864" y="5527708"/>
            <a:ext cx="224455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262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625</Words>
  <Application>Microsoft Office PowerPoint</Application>
  <PresentationFormat>Personalizado</PresentationFormat>
  <Paragraphs>120</Paragraphs>
  <Slides>26</Slides>
  <Notes>0</Notes>
  <HiddenSlides>0</HiddenSlides>
  <MMClips>12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Tema de Office</vt:lpstr>
      <vt:lpstr>1_Tema de Office</vt:lpstr>
      <vt:lpstr>2_Tema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C</dc:title>
  <dc:creator>Gladys</dc:creator>
  <cp:lastModifiedBy>gladysmaba@outlook.com</cp:lastModifiedBy>
  <cp:revision>70</cp:revision>
  <dcterms:created xsi:type="dcterms:W3CDTF">2020-06-03T00:37:17Z</dcterms:created>
  <dcterms:modified xsi:type="dcterms:W3CDTF">2025-03-19T18:30:16Z</dcterms:modified>
</cp:coreProperties>
</file>