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42" d="100"/>
          <a:sy n="42" d="100"/>
        </p:scale>
        <p:origin x="48" y="117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A15EFB3-00C0-4F9E-99A2-7430C87C036F}" type="datetimeFigureOut">
              <a:rPr lang="es-AR" smtClean="0"/>
              <a:t>6/4/2022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53D17A4-35E9-4DE5-AC15-E9DE5F699E74}" type="slidenum">
              <a:rPr lang="es-AR" smtClean="0"/>
              <a:t>‹Nº›</a:t>
            </a:fld>
            <a:endParaRPr lang="es-AR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24141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5EFB3-00C0-4F9E-99A2-7430C87C036F}" type="datetimeFigureOut">
              <a:rPr lang="es-AR" smtClean="0"/>
              <a:t>6/4/2022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D17A4-35E9-4DE5-AC15-E9DE5F699E7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5234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5EFB3-00C0-4F9E-99A2-7430C87C036F}" type="datetimeFigureOut">
              <a:rPr lang="es-AR" smtClean="0"/>
              <a:t>6/4/2022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D17A4-35E9-4DE5-AC15-E9DE5F699E7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4794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5EFB3-00C0-4F9E-99A2-7430C87C036F}" type="datetimeFigureOut">
              <a:rPr lang="es-AR" smtClean="0"/>
              <a:t>6/4/2022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D17A4-35E9-4DE5-AC15-E9DE5F699E7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06211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A15EFB3-00C0-4F9E-99A2-7430C87C036F}" type="datetimeFigureOut">
              <a:rPr lang="es-AR" smtClean="0"/>
              <a:t>6/4/2022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53D17A4-35E9-4DE5-AC15-E9DE5F699E74}" type="slidenum">
              <a:rPr lang="es-AR" smtClean="0"/>
              <a:t>‹Nº›</a:t>
            </a:fld>
            <a:endParaRPr lang="es-AR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5088914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5EFB3-00C0-4F9E-99A2-7430C87C036F}" type="datetimeFigureOut">
              <a:rPr lang="es-AR" smtClean="0"/>
              <a:t>6/4/2022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D17A4-35E9-4DE5-AC15-E9DE5F699E7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91960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5EFB3-00C0-4F9E-99A2-7430C87C036F}" type="datetimeFigureOut">
              <a:rPr lang="es-AR" smtClean="0"/>
              <a:t>6/4/2022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D17A4-35E9-4DE5-AC15-E9DE5F699E7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8417232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5EFB3-00C0-4F9E-99A2-7430C87C036F}" type="datetimeFigureOut">
              <a:rPr lang="es-AR" smtClean="0"/>
              <a:t>6/4/2022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D17A4-35E9-4DE5-AC15-E9DE5F699E7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81046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5EFB3-00C0-4F9E-99A2-7430C87C036F}" type="datetimeFigureOut">
              <a:rPr lang="es-AR" smtClean="0"/>
              <a:t>6/4/2022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D17A4-35E9-4DE5-AC15-E9DE5F699E7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82771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CA15EFB3-00C0-4F9E-99A2-7430C87C036F}" type="datetimeFigureOut">
              <a:rPr lang="es-AR" smtClean="0"/>
              <a:t>6/4/2022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D53D17A4-35E9-4DE5-AC15-E9DE5F699E74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697288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CA15EFB3-00C0-4F9E-99A2-7430C87C036F}" type="datetimeFigureOut">
              <a:rPr lang="es-AR" smtClean="0"/>
              <a:t>6/4/2022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D53D17A4-35E9-4DE5-AC15-E9DE5F699E7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512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A15EFB3-00C0-4F9E-99A2-7430C87C036F}" type="datetimeFigureOut">
              <a:rPr lang="es-AR" smtClean="0"/>
              <a:t>6/4/2022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53D17A4-35E9-4DE5-AC15-E9DE5F699E74}" type="slidenum">
              <a:rPr lang="es-AR" smtClean="0"/>
              <a:t>‹Nº›</a:t>
            </a:fld>
            <a:endParaRPr lang="es-AR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386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32BA04-7EC2-45FE-BF92-DFD92E9634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/>
              <a:t>Produciendo cuidados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BA7EEE1-2326-4DB3-A210-87457BD3A7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s-AR" dirty="0"/>
              <a:t>Programa </a:t>
            </a:r>
            <a:r>
              <a:rPr lang="es-AR" dirty="0" smtClean="0"/>
              <a:t>desarrollar</a:t>
            </a:r>
            <a:endParaRPr lang="es-AR" dirty="0"/>
          </a:p>
          <a:p>
            <a:r>
              <a:rPr lang="es-AR" dirty="0"/>
              <a:t>Consejo asesor de extensión </a:t>
            </a:r>
            <a:r>
              <a:rPr lang="es-AR" dirty="0" err="1"/>
              <a:t>uncuyo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648356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E3954B-3117-4B10-B0DD-7C854E1AC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Objetivos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5B34F09-AB74-45FB-86A9-54185D025B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AR" dirty="0"/>
              <a:t>Desarrollar una unidad productiva de salsa de tomates y/o conservas, que promuevan la creación de puestos de trabajo cooperativos y con perspectiva de género.</a:t>
            </a:r>
          </a:p>
          <a:p>
            <a:r>
              <a:rPr lang="es-AR" dirty="0"/>
              <a:t>Fortalecer una cadena de comercialización que garantice la sustentabilidad en el mediano plazo, la incorporación de estrategias de valor agregado y el fortalecimiento comedores</a:t>
            </a:r>
          </a:p>
          <a:p>
            <a:r>
              <a:rPr lang="es-AR" dirty="0"/>
              <a:t>Estimular la participación en espacios formativos sobre producción, comercialización, asociatividad y equidad de género</a:t>
            </a:r>
          </a:p>
          <a:p>
            <a:endParaRPr lang="es-AR" dirty="0"/>
          </a:p>
          <a:p>
            <a:endParaRPr lang="es-AR" dirty="0"/>
          </a:p>
          <a:p>
            <a:r>
              <a:rPr lang="es-AR" dirty="0" err="1"/>
              <a:t>Info</a:t>
            </a:r>
            <a:r>
              <a:rPr lang="es-AR" dirty="0"/>
              <a:t> proyecto</a:t>
            </a:r>
          </a:p>
          <a:p>
            <a:r>
              <a:rPr lang="es-AR" dirty="0"/>
              <a:t>Barrio</a:t>
            </a:r>
          </a:p>
          <a:p>
            <a:r>
              <a:rPr lang="es-AR" dirty="0"/>
              <a:t>Desafío de la Eco Popular</a:t>
            </a:r>
          </a:p>
          <a:p>
            <a:r>
              <a:rPr lang="es-AR" dirty="0"/>
              <a:t>Trabajo territorial y desafío de la extensión universitaria</a:t>
            </a:r>
          </a:p>
          <a:p>
            <a:r>
              <a:rPr lang="es-AR" dirty="0"/>
              <a:t>Tareas a realizar: acompañamiento de análisis de costos, comercialización, plan de negocios, diseño de marca, vinculación entre personas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164994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C655DE-DF59-4EA2-86BD-F0F51EE1B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/>
              <a:t>Barrio popular castro</a:t>
            </a:r>
          </a:p>
        </p:txBody>
      </p:sp>
      <p:pic>
        <p:nvPicPr>
          <p:cNvPr id="1026" name="Picture 2" descr="Mejoras en barrios populares que deben ampliarse | Opinión">
            <a:extLst>
              <a:ext uri="{FF2B5EF4-FFF2-40B4-BE49-F238E27FC236}">
                <a16:creationId xmlns:a16="http://schemas.microsoft.com/office/drawing/2014/main" id="{9A96478B-BAA7-4442-81B6-D600D0F9921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086" y="1164921"/>
            <a:ext cx="5727845" cy="3818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Un grupo de jóvenes trabaja en los barrios populares de Mendoza,  articulando sus necesidades con recursos | Vía Mendoza">
            <a:extLst>
              <a:ext uri="{FF2B5EF4-FFF2-40B4-BE49-F238E27FC236}">
                <a16:creationId xmlns:a16="http://schemas.microsoft.com/office/drawing/2014/main" id="{403398DA-3C88-407D-850D-D6E6A6B798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9931" y="3429000"/>
            <a:ext cx="5932503" cy="3328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72281DBF-9BBC-427D-8FCD-D374F837DED7}"/>
              </a:ext>
            </a:extLst>
          </p:cNvPr>
          <p:cNvSpPr txBox="1"/>
          <p:nvPr/>
        </p:nvSpPr>
        <p:spPr>
          <a:xfrm>
            <a:off x="7102257" y="1553227"/>
            <a:ext cx="33193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3600" dirty="0"/>
              <a:t>130 familias</a:t>
            </a:r>
          </a:p>
          <a:p>
            <a:r>
              <a:rPr lang="es-AR" sz="3600" dirty="0"/>
              <a:t>443 personas</a:t>
            </a:r>
          </a:p>
        </p:txBody>
      </p:sp>
    </p:spTree>
    <p:extLst>
      <p:ext uri="{BB962C8B-B14F-4D97-AF65-F5344CB8AC3E}">
        <p14:creationId xmlns:p14="http://schemas.microsoft.com/office/powerpoint/2010/main" val="599792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2F5497-0569-4136-AE9E-554825C84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/>
              <a:t>Economía popular</a:t>
            </a:r>
          </a:p>
        </p:txBody>
      </p:sp>
      <p:pic>
        <p:nvPicPr>
          <p:cNvPr id="2050" name="Picture 2" descr="Resultados de la búsqueda G : Catálogo">
            <a:extLst>
              <a:ext uri="{FF2B5EF4-FFF2-40B4-BE49-F238E27FC236}">
                <a16:creationId xmlns:a16="http://schemas.microsoft.com/office/drawing/2014/main" id="{652AC6D1-686A-458E-B75D-2C85A6F5819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7027" y="1301561"/>
            <a:ext cx="5316687" cy="4254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Registro de la Economía Popular: 6 de cada 10 son mujeres | La tinta">
            <a:extLst>
              <a:ext uri="{FF2B5EF4-FFF2-40B4-BE49-F238E27FC236}">
                <a16:creationId xmlns:a16="http://schemas.microsoft.com/office/drawing/2014/main" id="{B35A0A8F-671F-4617-814F-37840EF70B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286" y="2931417"/>
            <a:ext cx="6625687" cy="37261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1262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4D7178-6D34-4535-A6B8-450E15123E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Abordaje territorial</a:t>
            </a:r>
          </a:p>
        </p:txBody>
      </p:sp>
      <p:pic>
        <p:nvPicPr>
          <p:cNvPr id="3074" name="Picture 2" descr="Economía popular, llave para crecer">
            <a:extLst>
              <a:ext uri="{FF2B5EF4-FFF2-40B4-BE49-F238E27FC236}">
                <a16:creationId xmlns:a16="http://schemas.microsoft.com/office/drawing/2014/main" id="{F433521B-9A8C-4A83-A3BA-22DADC9DAB2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9470" y="1465545"/>
            <a:ext cx="9711012" cy="5092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9239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D33B14-51A7-4092-AD0F-9155BE559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desafíos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1AF5A00-2F74-4625-9948-EB6B5FB6F6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202499"/>
            <a:ext cx="10610470" cy="5361139"/>
          </a:xfrm>
        </p:spPr>
        <p:txBody>
          <a:bodyPr>
            <a:normAutofit/>
          </a:bodyPr>
          <a:lstStyle/>
          <a:p>
            <a:pPr algn="l"/>
            <a:r>
              <a:rPr lang="es-AR" sz="1800" b="0" i="0" u="none" strike="noStrike" baseline="0" dirty="0">
                <a:latin typeface="Arial" panose="020B0604020202020204" pitchFamily="34" charset="0"/>
              </a:rPr>
              <a:t>Diagnóstico y </a:t>
            </a:r>
            <a:r>
              <a:rPr lang="es-AR" sz="1800" b="1" i="0" u="none" strike="noStrike" baseline="0" dirty="0">
                <a:latin typeface="Arial" panose="020B0604020202020204" pitchFamily="34" charset="0"/>
              </a:rPr>
              <a:t>mapeo</a:t>
            </a:r>
            <a:r>
              <a:rPr lang="es-AR" sz="1800" b="0" i="0" u="none" strike="noStrike" baseline="0" dirty="0">
                <a:latin typeface="Arial" panose="020B0604020202020204" pitchFamily="34" charset="0"/>
              </a:rPr>
              <a:t> de las unidades productivas del barrio</a:t>
            </a:r>
          </a:p>
          <a:p>
            <a:pPr algn="l"/>
            <a:r>
              <a:rPr lang="es-AR" sz="1800" b="0" i="0" u="none" strike="noStrike" baseline="0" dirty="0" err="1">
                <a:latin typeface="Arial" panose="020B0604020202020204" pitchFamily="34" charset="0"/>
              </a:rPr>
              <a:t>Co-diseño</a:t>
            </a:r>
            <a:r>
              <a:rPr lang="es-AR" sz="1800" b="0" i="0" u="none" strike="noStrike" baseline="0" dirty="0">
                <a:latin typeface="Arial" panose="020B0604020202020204" pitchFamily="34" charset="0"/>
              </a:rPr>
              <a:t>, </a:t>
            </a:r>
            <a:r>
              <a:rPr lang="es-AR" sz="1800" b="1" i="0" u="none" strike="noStrike" baseline="0" dirty="0">
                <a:latin typeface="Arial" panose="020B0604020202020204" pitchFamily="34" charset="0"/>
              </a:rPr>
              <a:t>planificación y montaje </a:t>
            </a:r>
            <a:r>
              <a:rPr lang="es-AR" sz="1800" b="0" i="0" u="none" strike="noStrike" baseline="0" dirty="0">
                <a:latin typeface="Arial" panose="020B0604020202020204" pitchFamily="34" charset="0"/>
              </a:rPr>
              <a:t>de dos unidades productivas</a:t>
            </a:r>
          </a:p>
          <a:p>
            <a:pPr algn="l"/>
            <a:r>
              <a:rPr lang="es-AR" sz="1800" b="0" i="0" u="none" strike="noStrike" baseline="0" dirty="0">
                <a:latin typeface="Arial" panose="020B0604020202020204" pitchFamily="34" charset="0"/>
              </a:rPr>
              <a:t>Capitalización a través de la adquisición de insumos para la producción.</a:t>
            </a:r>
          </a:p>
          <a:p>
            <a:pPr algn="l"/>
            <a:r>
              <a:rPr lang="es-AR" sz="1800" b="0" i="0" u="none" strike="noStrike" baseline="0" dirty="0">
                <a:latin typeface="Arial" panose="020B0604020202020204" pitchFamily="34" charset="0"/>
              </a:rPr>
              <a:t>Elaboración de esquema de </a:t>
            </a:r>
            <a:r>
              <a:rPr lang="es-AR" b="1" i="0" u="none" strike="noStrike" baseline="0" dirty="0">
                <a:latin typeface="Arial" panose="020B0604020202020204" pitchFamily="34" charset="0"/>
              </a:rPr>
              <a:t>producción, distribución y comercialización </a:t>
            </a:r>
            <a:r>
              <a:rPr lang="es-AR" sz="1800" b="0" i="0" u="none" strike="noStrike" baseline="0" dirty="0">
                <a:latin typeface="Arial" panose="020B0604020202020204" pitchFamily="34" charset="0"/>
              </a:rPr>
              <a:t>de las salsas de tomates</a:t>
            </a:r>
          </a:p>
          <a:p>
            <a:pPr algn="l"/>
            <a:r>
              <a:rPr lang="es-AR" sz="1800" b="0" i="0" u="none" strike="noStrike" baseline="0" dirty="0">
                <a:latin typeface="Arial" panose="020B0604020202020204" pitchFamily="34" charset="0"/>
              </a:rPr>
              <a:t>Ubicación de productos en </a:t>
            </a:r>
            <a:r>
              <a:rPr lang="es-AR" sz="1800" b="1" i="0" u="none" strike="noStrike" baseline="0" dirty="0">
                <a:latin typeface="Arial" panose="020B0604020202020204" pitchFamily="34" charset="0"/>
              </a:rPr>
              <a:t>comercios de cercanía y redes </a:t>
            </a:r>
            <a:r>
              <a:rPr lang="es-AR" sz="1800" b="0" i="0" u="none" strike="noStrike" baseline="0" dirty="0">
                <a:latin typeface="Arial" panose="020B0604020202020204" pitchFamily="34" charset="0"/>
              </a:rPr>
              <a:t>de economía popular.</a:t>
            </a:r>
          </a:p>
          <a:p>
            <a:pPr algn="l"/>
            <a:r>
              <a:rPr lang="es-AR" sz="1800" b="0" i="0" u="none" strike="noStrike" baseline="0" dirty="0">
                <a:latin typeface="Arial" panose="020B0604020202020204" pitchFamily="34" charset="0"/>
              </a:rPr>
              <a:t>Venta de salsas de tomates a comercios de cercanía y redes de economía popular</a:t>
            </a:r>
          </a:p>
          <a:p>
            <a:pPr algn="l"/>
            <a:r>
              <a:rPr lang="es-AR" sz="1800" b="1" i="0" u="none" strike="noStrike" baseline="0" dirty="0">
                <a:latin typeface="Arial" panose="020B0604020202020204" pitchFamily="34" charset="0"/>
              </a:rPr>
              <a:t>Informe sociotécnico </a:t>
            </a:r>
            <a:r>
              <a:rPr lang="es-AR" sz="1800" b="0" i="0" u="none" strike="noStrike" baseline="0" dirty="0">
                <a:latin typeface="Arial" panose="020B0604020202020204" pitchFamily="34" charset="0"/>
              </a:rPr>
              <a:t>del proceso de producción, distribución y comercialización de las salsas de tomates</a:t>
            </a:r>
          </a:p>
          <a:p>
            <a:pPr algn="l"/>
            <a:r>
              <a:rPr lang="es-AR" sz="1800" b="0" i="0" u="none" strike="noStrike" baseline="0" dirty="0">
                <a:latin typeface="Arial" panose="020B0604020202020204" pitchFamily="34" charset="0"/>
              </a:rPr>
              <a:t>Participación de estudiantes y mujeres en los talleres de economía popular, asociativismo, producción, comercialización.</a:t>
            </a:r>
          </a:p>
          <a:p>
            <a:pPr algn="l"/>
            <a:r>
              <a:rPr lang="es-AR" sz="1800" b="1" i="0" u="none" strike="noStrike" baseline="0" dirty="0">
                <a:latin typeface="Arial" panose="020B0604020202020204" pitchFamily="34" charset="0"/>
              </a:rPr>
              <a:t>Montaje de un espacio de cuidados </a:t>
            </a:r>
            <a:r>
              <a:rPr lang="es-AR" sz="1800" b="0" i="0" u="none" strike="noStrike" baseline="0" dirty="0">
                <a:latin typeface="Arial" panose="020B0604020202020204" pitchFamily="34" charset="0"/>
              </a:rPr>
              <a:t>en la unidad productiva que incluya limpieza y mantenimiento como así también el cuidado de hijos/as de las trabajadoras.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035285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1FAF47-CEC3-48DB-8D5A-C6D376C846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Les esperamos</a:t>
            </a:r>
          </a:p>
        </p:txBody>
      </p:sp>
      <p:pic>
        <p:nvPicPr>
          <p:cNvPr id="4098" name="Picture 2" descr="La “economía popular”: ¿solución o consecuencia? | Instituto para la  Producción Popular">
            <a:extLst>
              <a:ext uri="{FF2B5EF4-FFF2-40B4-BE49-F238E27FC236}">
                <a16:creationId xmlns:a16="http://schemas.microsoft.com/office/drawing/2014/main" id="{838B5A64-8EBA-470D-A2AB-F7B52CE2AC3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7507" y="1128451"/>
            <a:ext cx="8916985" cy="5015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F67EC05E-69E5-454C-B168-738A5AE4C12C}"/>
              </a:ext>
            </a:extLst>
          </p:cNvPr>
          <p:cNvSpPr txBox="1"/>
          <p:nvPr/>
        </p:nvSpPr>
        <p:spPr>
          <a:xfrm>
            <a:off x="8081647" y="6290949"/>
            <a:ext cx="3348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Contacto: desarrodar@gmail.com</a:t>
            </a:r>
          </a:p>
        </p:txBody>
      </p:sp>
    </p:spTree>
    <p:extLst>
      <p:ext uri="{BB962C8B-B14F-4D97-AF65-F5344CB8AC3E}">
        <p14:creationId xmlns:p14="http://schemas.microsoft.com/office/powerpoint/2010/main" val="2659545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tintivo">
  <a:themeElements>
    <a:clrScheme name="Distintivo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Distintivo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stintivo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TM10001106[[fn=Distintivo]]</Template>
  <TotalTime>133</TotalTime>
  <Words>263</Words>
  <Application>Microsoft Office PowerPoint</Application>
  <PresentationFormat>Panorámica</PresentationFormat>
  <Paragraphs>31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Gill Sans MT</vt:lpstr>
      <vt:lpstr>Impact</vt:lpstr>
      <vt:lpstr>Distintivo</vt:lpstr>
      <vt:lpstr>Produciendo cuidados</vt:lpstr>
      <vt:lpstr>Objetivos</vt:lpstr>
      <vt:lpstr>Barrio popular castro</vt:lpstr>
      <vt:lpstr>Economía popular</vt:lpstr>
      <vt:lpstr>Abordaje territorial</vt:lpstr>
      <vt:lpstr>desafíos</vt:lpstr>
      <vt:lpstr>Les esperamos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Produciendo cuidados</dc:title>
  <dc:creator>Marcos M</dc:creator>
  <cp:lastModifiedBy>monica</cp:lastModifiedBy>
  <cp:revision>4</cp:revision>
  <dcterms:created xsi:type="dcterms:W3CDTF">2022-04-06T17:01:37Z</dcterms:created>
  <dcterms:modified xsi:type="dcterms:W3CDTF">2022-04-06T19:36:52Z</dcterms:modified>
</cp:coreProperties>
</file>