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744" r:id="rId6"/>
    <p:sldId id="745" r:id="rId7"/>
    <p:sldId id="747" r:id="rId8"/>
    <p:sldId id="748" r:id="rId9"/>
    <p:sldId id="749" r:id="rId10"/>
    <p:sldId id="756" r:id="rId11"/>
    <p:sldId id="750" r:id="rId12"/>
    <p:sldId id="755" r:id="rId13"/>
    <p:sldId id="751" r:id="rId14"/>
    <p:sldId id="757" r:id="rId15"/>
    <p:sldId id="752" r:id="rId16"/>
    <p:sldId id="753" r:id="rId17"/>
    <p:sldId id="754" r:id="rId18"/>
    <p:sldId id="758" r:id="rId19"/>
    <p:sldId id="759" r:id="rId20"/>
    <p:sldId id="763" r:id="rId21"/>
    <p:sldId id="761" r:id="rId22"/>
    <p:sldId id="764" r:id="rId23"/>
    <p:sldId id="765" r:id="rId24"/>
    <p:sldId id="767" r:id="rId25"/>
    <p:sldId id="768" r:id="rId26"/>
    <p:sldId id="766" r:id="rId27"/>
    <p:sldId id="739" r:id="rId28"/>
    <p:sldId id="740" r:id="rId29"/>
    <p:sldId id="741" r:id="rId3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B2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34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CEAFB-03D1-45BC-A32C-84F312D1E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E13358D-FE2C-4781-B69F-D7A532DD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BEF6383-1C3A-483F-A95E-E5EF07E06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DB3E4B-BA77-4852-AD4C-7550539E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9BF54D7-70D0-4242-8D28-0637770A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68931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4F45B7-15CF-43B1-AD27-F4BE6950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7B7C284-2B68-4F06-9A98-21544664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864D138-1F01-466B-929F-D2C3F22B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044CE49-0CD1-4E8B-BE85-2448463E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CFB184C-8912-4767-9753-16DCB684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6271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93C419F6-8406-40F5-AB6E-6C738B210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DE1D6D9-0E12-4EB9-BB00-668BA9776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A9A17C0-B58E-4975-BBBD-516E3552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729E253-0444-477E-AD59-9402E710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63C00A9-D56B-461C-9CB3-308F575C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63628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661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7885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47779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8157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55513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71668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7644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3033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35B58D-6C07-493B-88AE-FAB6C7BA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09EDB7E-BCB6-467D-969E-6D7B63323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D9B28F-BFCB-4C72-8377-CF12ABB4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44F693F-52E7-4F7B-BF11-91155A9F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EB7E375-E607-45B7-8BF5-16070716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84773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59394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5863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6527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49CEAFB-03D1-45BC-A32C-84F312D1E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8E13358D-FE2C-4781-B69F-D7A532DDEB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BEF6383-1C3A-483F-A95E-E5EF07E06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57DB3E4B-BA77-4852-AD4C-7550539E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9BF54D7-70D0-4242-8D28-0637770A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40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A35B58D-6C07-493B-88AE-FAB6C7BA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09EDB7E-BCB6-467D-969E-6D7B633231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DD9B28F-BFCB-4C72-8377-CF12ABB4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44F693F-52E7-4F7B-BF11-91155A9FF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DEB7E375-E607-45B7-8BF5-16070716B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06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3D9FFE-D2EA-4004-9515-47DF2490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078159A-E8D9-42E2-8DB5-90EE53858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37E5AD4-38D3-4C34-A5C8-BBB0ADD4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D47230E-8792-4922-A01C-49E51560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5B77E81-4DAD-4CC2-9CE9-81D3B48F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466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6F4AF7-31DA-4883-AFDA-6B02FF85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00D8839-251F-4DB9-AA6B-18E110899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D3E722-5157-4C15-9877-2C881BBE8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EF0C0E9-98CE-49A9-8907-D834EFAB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A3F5EDD-BB0B-49EE-B970-0EF72B5B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A9BAB96-D8E3-4EFD-A1E4-7A375B3A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3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BE9D38-C2FC-4618-9068-EAF5D919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DF1262A-A596-4956-BC7A-E6C62D0D7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6D81BB4-887F-4C2E-B2C7-8B55B5749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3E685514-2404-4529-841D-93EBAA028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213F561-C22A-4CB6-93A9-3FCB795B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E92F9189-D56C-4151-B746-9A6C92DC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F7CD59C-77F5-4CC0-B4D5-E8FEA3A8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8065070-02BB-44B0-AAC3-570BE7C1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96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B42ECF-A37F-43A3-8AAA-2EFA88AB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507D41C-F723-4A77-BD03-FE8F377C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10B06C8-093F-4474-B63E-A6D2BF78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6085D7D-6563-41D6-93FE-1C73461E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02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CDA896AA-22F9-4655-B73F-C3A8274B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202F679-14A6-40EE-9C50-E5E6328E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75B8F35-0587-4CEC-BFD2-AD9C8516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375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3D9FFE-D2EA-4004-9515-47DF2490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078159A-E8D9-42E2-8DB5-90EE53858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37E5AD4-38D3-4C34-A5C8-BBB0ADD4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D47230E-8792-4922-A01C-49E51560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F5B77E81-4DAD-4CC2-9CE9-81D3B48FD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32495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5D2ED3-5A1B-4E69-898B-28316068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7847A7F-2F80-4FA3-B3D6-830B5E3D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59C587A-2669-48E4-986F-61E4B0BD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0311081-EB3F-4A19-B8DB-69F6B5F0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722D4F3-F69B-4BF5-B10A-986C27CD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8C340AD-E174-45AA-BF07-D9CF0A9D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07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DF93F0-2FBD-4DB6-B49A-759ABD59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A6A9D4F-5C07-4BDB-9727-E0309BCF9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4D4DFF9-2223-4FF0-B99E-8AFC49F5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275ECA2-E60C-4023-B597-A777D22E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CD050F-F780-4E3D-A950-8FAF4493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CA26EBD-0C18-4968-BAD8-07383895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83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14F45B7-15CF-43B1-AD27-F4BE6950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97B7C284-2B68-4F06-9A98-21544664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864D138-1F01-466B-929F-D2C3F22B2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044CE49-0CD1-4E8B-BE85-2448463E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CFB184C-8912-4767-9753-16DCB6849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1063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93C419F6-8406-40F5-AB6E-6C738B2103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ADE1D6D9-0E12-4EB9-BB00-668BA9776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A9A17C0-B58E-4975-BBBD-516E3552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729E253-0444-477E-AD59-9402E710B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63C00A9-D56B-461C-9CB3-308F575C4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804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75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02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17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6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30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5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76F4AF7-31DA-4883-AFDA-6B02FF85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00D8839-251F-4DB9-AA6B-18E110899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06D3E722-5157-4C15-9877-2C881BBE8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CEF0C0E9-98CE-49A9-8907-D834EFAB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A3F5EDD-BB0B-49EE-B970-0EF72B5B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DA9BAB96-D8E3-4EFD-A1E4-7A375B3AE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32722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24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216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82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2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2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BE9D38-C2FC-4618-9068-EAF5D9193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BDF1262A-A596-4956-BC7A-E6C62D0D7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6D81BB4-887F-4C2E-B2C7-8B55B5749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3E685514-2404-4529-841D-93EBAA0289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C213F561-C22A-4CB6-93A9-3FCB795B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E92F9189-D56C-4151-B746-9A6C92DC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8F7CD59C-77F5-4CC0-B4D5-E8FEA3A8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48065070-02BB-44B0-AAC3-570BE7C1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418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B42ECF-A37F-43A3-8AAA-2EFA88AB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9507D41C-F723-4A77-BD03-FE8F377C5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910B06C8-093F-4474-B63E-A6D2BF786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6085D7D-6563-41D6-93FE-1C73461E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332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CDA896AA-22F9-4655-B73F-C3A8274BC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9202F679-14A6-40EE-9C50-E5E6328E4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75B8F35-0587-4CEC-BFD2-AD9C8516B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8640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5D2ED3-5A1B-4E69-898B-28316068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7847A7F-2F80-4FA3-B3D6-830B5E3D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859C587A-2669-48E4-986F-61E4B0BD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A0311081-EB3F-4A19-B8DB-69F6B5F0A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3722D4F3-F69B-4BF5-B10A-986C27CD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8C340AD-E174-45AA-BF07-D9CF0A9D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13658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5DF93F0-2FBD-4DB6-B49A-759ABD59D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3A6A9D4F-5C07-4BDB-9727-E0309BCF9A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24D4DFF9-2223-4FF0-B99E-8AFC49F5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275ECA2-E60C-4023-B597-A777D22E9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3CD050F-F780-4E3D-A950-8FAF4493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ACA26EBD-0C18-4968-BAD8-07383895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4841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1B5303-9C37-48DB-A8C2-581DC28E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F11D484-7EAD-40E2-9D04-6276B29D4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ECECDFD-6F7E-44CA-AF58-2DEEF9016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C4C49-85EB-4582-BBC2-4389F37BE160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DB0623-5AD4-42A4-BB6C-1DC48E4FF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784F37-896C-4867-9BDD-C6A54C0B8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2754-FE10-4C1A-8148-BCED85F86D6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7598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728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C1B5303-9C37-48DB-A8C2-581DC28E6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F11D484-7EAD-40E2-9D04-6276B29D4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ECECDFD-6F7E-44CA-AF58-2DEEF9016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C4C49-85EB-4582-BBC2-4389F37BE160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1DB0623-5AD4-42A4-BB6C-1DC48E4FF6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784F37-896C-4867-9BDD-C6A54C0B8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2754-FE10-4C1A-8148-BCED85F86D6A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09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4C985-7B1E-4CBE-81EF-5475A6F03807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C307-1BE7-43E5-AF9F-56F999A7E805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8.mp3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0.png"/><Relationship Id="rId5" Type="http://schemas.openxmlformats.org/officeDocument/2006/relationships/image" Target="../media/image23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C0921F-D185-4C7A-BC59-51FAEF73E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249" y="587974"/>
            <a:ext cx="9144000" cy="2387600"/>
          </a:xfrm>
        </p:spPr>
        <p:txBody>
          <a:bodyPr/>
          <a:lstStyle/>
          <a:p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1B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399A2E1-D279-4395-8D5B-0F0C8C31AB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1501" y="2996397"/>
            <a:ext cx="9144000" cy="1655762"/>
          </a:xfrm>
        </p:spPr>
        <p:txBody>
          <a:bodyPr/>
          <a:lstStyle/>
          <a:p>
            <a:endParaRPr lang="es-A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AR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PERFECT DATE?</a:t>
            </a:r>
            <a:endParaRPr lang="es-AR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BF12470-A491-4F72-9734-D8004C32D322}"/>
              </a:ext>
            </a:extLst>
          </p:cNvPr>
          <p:cNvSpPr txBox="1"/>
          <p:nvPr/>
        </p:nvSpPr>
        <p:spPr>
          <a:xfrm>
            <a:off x="3182588" y="5053913"/>
            <a:ext cx="6056416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smtClean="0">
                <a:solidFill>
                  <a:srgbClr val="FF0000"/>
                </a:solidFill>
              </a:rPr>
              <a:t>GRAMMAR: </a:t>
            </a:r>
            <a:r>
              <a:rPr lang="es-AR" b="1" dirty="0" err="1">
                <a:solidFill>
                  <a:srgbClr val="FF0000"/>
                </a:solidFill>
              </a:rPr>
              <a:t>Present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smtClean="0">
                <a:solidFill>
                  <a:srgbClr val="FF0000"/>
                </a:solidFill>
              </a:rPr>
              <a:t>Simple (</a:t>
            </a:r>
            <a:r>
              <a:rPr lang="es-AR" b="1" dirty="0" err="1" smtClean="0">
                <a:solidFill>
                  <a:srgbClr val="FF0000"/>
                </a:solidFill>
              </a:rPr>
              <a:t>Revision</a:t>
            </a:r>
            <a:r>
              <a:rPr lang="es-AR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s-MX" b="1" dirty="0" smtClean="0">
                <a:solidFill>
                  <a:srgbClr val="FF0000"/>
                </a:solidFill>
              </a:rPr>
              <a:t>VOCABULARY. </a:t>
            </a:r>
            <a:r>
              <a:rPr lang="es-MX" b="1" dirty="0" err="1" smtClean="0">
                <a:solidFill>
                  <a:srgbClr val="FF0000"/>
                </a:solidFill>
              </a:rPr>
              <a:t>Describing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people</a:t>
            </a:r>
            <a:r>
              <a:rPr lang="es-MX" b="1" dirty="0" smtClean="0">
                <a:solidFill>
                  <a:srgbClr val="FF0000"/>
                </a:solidFill>
              </a:rPr>
              <a:t>, </a:t>
            </a:r>
            <a:r>
              <a:rPr lang="es-MX" b="1" dirty="0" err="1" smtClean="0">
                <a:solidFill>
                  <a:srgbClr val="FF0000"/>
                </a:solidFill>
              </a:rPr>
              <a:t>appearance</a:t>
            </a:r>
            <a:r>
              <a:rPr lang="es-MX" b="1" dirty="0" smtClean="0">
                <a:solidFill>
                  <a:srgbClr val="FF0000"/>
                </a:solidFill>
              </a:rPr>
              <a:t> and </a:t>
            </a:r>
            <a:r>
              <a:rPr lang="es-MX" b="1" dirty="0" err="1" smtClean="0">
                <a:solidFill>
                  <a:srgbClr val="FF0000"/>
                </a:solidFill>
              </a:rPr>
              <a:t>personality</a:t>
            </a:r>
            <a:r>
              <a:rPr lang="es-MX" b="1" dirty="0" smtClean="0">
                <a:solidFill>
                  <a:srgbClr val="FF0000"/>
                </a:solidFill>
              </a:rPr>
              <a:t>. 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86" y="3236118"/>
            <a:ext cx="35147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08" y="215900"/>
            <a:ext cx="5907088" cy="643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7" y="4721019"/>
            <a:ext cx="39719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31" y="483573"/>
            <a:ext cx="4987636" cy="84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5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2" y="1271969"/>
            <a:ext cx="568801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94" y="194851"/>
            <a:ext cx="5773738" cy="58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77" y="5169711"/>
            <a:ext cx="3335317" cy="16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82" y="47707"/>
            <a:ext cx="51816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20" y="797832"/>
            <a:ext cx="2886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126793" y="1808993"/>
            <a:ext cx="748777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2686584" y="3786250"/>
            <a:ext cx="732944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848590" y="4639294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5875570" y="745284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641269" y="4967793"/>
            <a:ext cx="760020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10070277" y="427511"/>
            <a:ext cx="580544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6007594" y="995265"/>
            <a:ext cx="78107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8809514" y="699565"/>
            <a:ext cx="714498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6498401" y="1271969"/>
            <a:ext cx="580544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7956468" y="1249109"/>
            <a:ext cx="760021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9310256" y="1257420"/>
            <a:ext cx="760021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10160486" y="1259202"/>
            <a:ext cx="1710046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7375923" y="2541320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6208128" y="3384468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10301173" y="4370120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7555400" y="4933058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10434964" y="4920291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6398133" y="5179804"/>
            <a:ext cx="760021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 flipV="1">
            <a:off x="7158154" y="5179805"/>
            <a:ext cx="973776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27 Rectángulo"/>
          <p:cNvSpPr/>
          <p:nvPr/>
        </p:nvSpPr>
        <p:spPr>
          <a:xfrm>
            <a:off x="6226710" y="6069554"/>
            <a:ext cx="1161089" cy="457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801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56" y="378260"/>
            <a:ext cx="4960443" cy="619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175168" y="558139"/>
            <a:ext cx="49638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err="1" smtClean="0">
                <a:solidFill>
                  <a:srgbClr val="FF0000"/>
                </a:solidFill>
              </a:rPr>
              <a:t>How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old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is</a:t>
            </a:r>
            <a:r>
              <a:rPr lang="es-MX" sz="2800" b="1" dirty="0" smtClean="0">
                <a:solidFill>
                  <a:srgbClr val="FF0000"/>
                </a:solidFill>
              </a:rPr>
              <a:t> Clint?</a:t>
            </a:r>
          </a:p>
          <a:p>
            <a:r>
              <a:rPr lang="es-MX" sz="2800" b="1" dirty="0" err="1" smtClean="0">
                <a:solidFill>
                  <a:srgbClr val="FF0000"/>
                </a:solidFill>
              </a:rPr>
              <a:t>What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does</a:t>
            </a:r>
            <a:r>
              <a:rPr lang="es-MX" sz="2800" b="1" dirty="0" smtClean="0">
                <a:solidFill>
                  <a:srgbClr val="FF0000"/>
                </a:solidFill>
              </a:rPr>
              <a:t> he do?</a:t>
            </a:r>
          </a:p>
          <a:p>
            <a:r>
              <a:rPr lang="es-MX" sz="2800" b="1" dirty="0" err="1" smtClean="0">
                <a:solidFill>
                  <a:srgbClr val="FF0000"/>
                </a:solidFill>
              </a:rPr>
              <a:t>What’s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his</a:t>
            </a:r>
            <a:r>
              <a:rPr lang="es-MX" sz="2800" b="1" dirty="0" smtClean="0">
                <a:solidFill>
                  <a:srgbClr val="FF0000"/>
                </a:solidFill>
              </a:rPr>
              <a:t> marital status?</a:t>
            </a:r>
          </a:p>
          <a:p>
            <a:r>
              <a:rPr lang="es-MX" sz="2800" b="1" dirty="0" err="1" smtClean="0">
                <a:solidFill>
                  <a:srgbClr val="FF0000"/>
                </a:solidFill>
              </a:rPr>
              <a:t>What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is</a:t>
            </a:r>
            <a:r>
              <a:rPr lang="es-MX" sz="2800" b="1" dirty="0" smtClean="0">
                <a:solidFill>
                  <a:srgbClr val="FF0000"/>
                </a:solidFill>
              </a:rPr>
              <a:t> he </a:t>
            </a:r>
            <a:r>
              <a:rPr lang="es-MX" sz="2800" b="1" dirty="0" err="1" smtClean="0">
                <a:solidFill>
                  <a:srgbClr val="FF0000"/>
                </a:solidFill>
              </a:rPr>
              <a:t>like</a:t>
            </a:r>
            <a:r>
              <a:rPr lang="es-MX" sz="2800" b="1" dirty="0" smtClean="0">
                <a:solidFill>
                  <a:srgbClr val="FF0000"/>
                </a:solidFill>
              </a:rPr>
              <a:t>?</a:t>
            </a:r>
          </a:p>
          <a:p>
            <a:r>
              <a:rPr lang="es-MX" sz="2800" b="1" dirty="0" err="1" smtClean="0">
                <a:solidFill>
                  <a:srgbClr val="FF0000"/>
                </a:solidFill>
              </a:rPr>
              <a:t>What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is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his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perfect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partner</a:t>
            </a:r>
            <a:r>
              <a:rPr lang="es-MX" sz="2800" b="1" dirty="0" smtClean="0">
                <a:solidFill>
                  <a:srgbClr val="FF0000"/>
                </a:solidFill>
              </a:rPr>
              <a:t> </a:t>
            </a:r>
            <a:r>
              <a:rPr lang="es-MX" sz="2800" b="1" dirty="0" err="1" smtClean="0">
                <a:solidFill>
                  <a:srgbClr val="FF0000"/>
                </a:solidFill>
              </a:rPr>
              <a:t>like</a:t>
            </a:r>
            <a:r>
              <a:rPr lang="es-MX" sz="2800" b="1" dirty="0" smtClean="0">
                <a:solidFill>
                  <a:srgbClr val="FF0000"/>
                </a:solidFill>
              </a:rPr>
              <a:t>?</a:t>
            </a:r>
            <a:endParaRPr lang="es-AR" sz="28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305796" y="2842759"/>
            <a:ext cx="551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Because</a:t>
            </a:r>
            <a:r>
              <a:rPr lang="es-MX" dirty="0" smtClean="0"/>
              <a:t> </a:t>
            </a:r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doesn’t</a:t>
            </a:r>
            <a:r>
              <a:rPr lang="es-MX" dirty="0" smtClean="0"/>
              <a:t> </a:t>
            </a:r>
            <a:r>
              <a:rPr lang="es-MX" dirty="0" err="1" smtClean="0"/>
              <a:t>want</a:t>
            </a:r>
            <a:r>
              <a:rPr lang="es-MX" dirty="0" smtClean="0"/>
              <a:t> </a:t>
            </a:r>
            <a:r>
              <a:rPr lang="es-MX" dirty="0" err="1" smtClean="0"/>
              <a:t>him</a:t>
            </a:r>
            <a:r>
              <a:rPr lang="es-MX" dirty="0" smtClean="0"/>
              <a:t> to </a:t>
            </a:r>
            <a:r>
              <a:rPr lang="es-MX" dirty="0" err="1" smtClean="0"/>
              <a:t>end</a:t>
            </a:r>
            <a:r>
              <a:rPr lang="es-MX" dirty="0" smtClean="0"/>
              <a:t> up </a:t>
            </a:r>
            <a:r>
              <a:rPr lang="es-MX" dirty="0" err="1" smtClean="0"/>
              <a:t>alone</a:t>
            </a:r>
            <a:r>
              <a:rPr lang="es-MX" dirty="0" smtClean="0"/>
              <a:t>. </a:t>
            </a:r>
            <a:r>
              <a:rPr lang="es-MX" dirty="0" err="1" smtClean="0"/>
              <a:t>She</a:t>
            </a:r>
            <a:r>
              <a:rPr lang="es-MX" dirty="0" smtClean="0"/>
              <a:t> has a </a:t>
            </a:r>
            <a:r>
              <a:rPr lang="es-MX" dirty="0" err="1" smtClean="0"/>
              <a:t>boyfriend</a:t>
            </a:r>
            <a:r>
              <a:rPr lang="es-MX" dirty="0" smtClean="0"/>
              <a:t> and </a:t>
            </a:r>
            <a:r>
              <a:rPr lang="es-MX" dirty="0" err="1" smtClean="0"/>
              <a:t>her</a:t>
            </a:r>
            <a:r>
              <a:rPr lang="es-MX" dirty="0" smtClean="0"/>
              <a:t> </a:t>
            </a:r>
            <a:r>
              <a:rPr lang="es-MX" dirty="0" err="1" smtClean="0"/>
              <a:t>mother</a:t>
            </a:r>
            <a:r>
              <a:rPr lang="es-MX" dirty="0" smtClean="0"/>
              <a:t> </a:t>
            </a:r>
            <a:r>
              <a:rPr lang="es-MX" dirty="0" err="1" smtClean="0"/>
              <a:t>remarried</a:t>
            </a:r>
            <a:r>
              <a:rPr lang="es-MX" dirty="0" smtClean="0"/>
              <a:t> 5 </a:t>
            </a:r>
            <a:r>
              <a:rPr lang="es-MX" dirty="0" err="1" smtClean="0"/>
              <a:t>years</a:t>
            </a:r>
            <a:r>
              <a:rPr lang="es-MX" dirty="0" smtClean="0"/>
              <a:t> ago.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6317672" y="3507777"/>
            <a:ext cx="5498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Because</a:t>
            </a:r>
            <a:r>
              <a:rPr lang="es-MX" dirty="0" smtClean="0"/>
              <a:t> </a:t>
            </a:r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</a:t>
            </a:r>
            <a:r>
              <a:rPr lang="es-MX" dirty="0" err="1" smtClean="0"/>
              <a:t>out</a:t>
            </a:r>
            <a:r>
              <a:rPr lang="es-MX" dirty="0" smtClean="0"/>
              <a:t> </a:t>
            </a:r>
            <a:r>
              <a:rPr lang="es-MX" dirty="0" err="1" smtClean="0"/>
              <a:t>together</a:t>
            </a:r>
            <a:r>
              <a:rPr lang="es-MX" dirty="0" smtClean="0"/>
              <a:t> and </a:t>
            </a:r>
            <a:r>
              <a:rPr lang="es-MX" dirty="0" err="1" smtClean="0"/>
              <a:t>they</a:t>
            </a:r>
            <a:r>
              <a:rPr lang="es-MX" dirty="0" smtClean="0"/>
              <a:t> are </a:t>
            </a:r>
            <a:r>
              <a:rPr lang="es-MX" dirty="0" err="1" smtClean="0"/>
              <a:t>planning</a:t>
            </a:r>
            <a:r>
              <a:rPr lang="es-MX" dirty="0" smtClean="0"/>
              <a:t> a </a:t>
            </a:r>
            <a:r>
              <a:rPr lang="es-MX" dirty="0" err="1" smtClean="0"/>
              <a:t>trip</a:t>
            </a:r>
            <a:r>
              <a:rPr lang="es-MX" dirty="0" smtClean="0"/>
              <a:t> to India </a:t>
            </a:r>
            <a:r>
              <a:rPr lang="es-MX" dirty="0" err="1" smtClean="0"/>
              <a:t>together</a:t>
            </a:r>
            <a:r>
              <a:rPr lang="es-MX" dirty="0" smtClean="0"/>
              <a:t>. </a:t>
            </a:r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doesn</a:t>
            </a:r>
            <a:r>
              <a:rPr lang="es-MX" dirty="0" smtClean="0"/>
              <a:t>’ </a:t>
            </a:r>
            <a:r>
              <a:rPr lang="es-MX" dirty="0" err="1" smtClean="0"/>
              <a:t>mind</a:t>
            </a:r>
            <a:r>
              <a:rPr lang="es-MX" dirty="0" smtClean="0"/>
              <a:t> </a:t>
            </a:r>
            <a:r>
              <a:rPr lang="es-MX" dirty="0" err="1" smtClean="0"/>
              <a:t>spending</a:t>
            </a:r>
            <a:r>
              <a:rPr lang="es-MX" dirty="0" smtClean="0"/>
              <a:t> </a:t>
            </a:r>
            <a:r>
              <a:rPr lang="es-MX" dirty="0" err="1" smtClean="0"/>
              <a:t>Fridays</a:t>
            </a:r>
            <a:r>
              <a:rPr lang="es-MX" dirty="0" smtClean="0"/>
              <a:t> and </a:t>
            </a:r>
            <a:r>
              <a:rPr lang="es-MX" dirty="0" err="1" smtClean="0"/>
              <a:t>Saturday</a:t>
            </a:r>
            <a:r>
              <a:rPr lang="es-MX" dirty="0" smtClean="0"/>
              <a:t> </a:t>
            </a:r>
            <a:r>
              <a:rPr lang="es-MX" dirty="0" err="1" smtClean="0"/>
              <a:t>nights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him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6335485" y="4471796"/>
            <a:ext cx="5070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When</a:t>
            </a:r>
            <a:r>
              <a:rPr lang="es-MX" dirty="0" smtClean="0"/>
              <a:t> Clint </a:t>
            </a:r>
            <a:r>
              <a:rPr lang="es-MX" dirty="0" err="1" smtClean="0"/>
              <a:t>was</a:t>
            </a:r>
            <a:r>
              <a:rPr lang="es-MX" dirty="0" smtClean="0"/>
              <a:t> </a:t>
            </a:r>
            <a:r>
              <a:rPr lang="es-MX" dirty="0" err="1" smtClean="0"/>
              <a:t>young</a:t>
            </a:r>
            <a:r>
              <a:rPr lang="es-MX" dirty="0" smtClean="0"/>
              <a:t>, </a:t>
            </a:r>
            <a:r>
              <a:rPr lang="es-MX" dirty="0" err="1" smtClean="0"/>
              <a:t>dating</a:t>
            </a:r>
            <a:r>
              <a:rPr lang="es-MX" dirty="0" smtClean="0"/>
              <a:t> </a:t>
            </a:r>
            <a:r>
              <a:rPr lang="es-MX" dirty="0" err="1" smtClean="0"/>
              <a:t>was</a:t>
            </a:r>
            <a:r>
              <a:rPr lang="es-MX" dirty="0" smtClean="0"/>
              <a:t> </a:t>
            </a:r>
            <a:r>
              <a:rPr lang="es-MX" dirty="0" err="1" smtClean="0"/>
              <a:t>face</a:t>
            </a:r>
            <a:r>
              <a:rPr lang="es-MX" dirty="0" smtClean="0"/>
              <a:t> to </a:t>
            </a:r>
            <a:r>
              <a:rPr lang="es-MX" dirty="0" err="1" smtClean="0"/>
              <a:t>face</a:t>
            </a:r>
            <a:r>
              <a:rPr lang="es-MX" dirty="0" smtClean="0"/>
              <a:t>. He </a:t>
            </a:r>
            <a:r>
              <a:rPr lang="es-MX" dirty="0" err="1" smtClean="0"/>
              <a:t>could</a:t>
            </a:r>
            <a:r>
              <a:rPr lang="es-MX" dirty="0" smtClean="0"/>
              <a:t> invite a </a:t>
            </a:r>
            <a:r>
              <a:rPr lang="es-MX" dirty="0" err="1" smtClean="0"/>
              <a:t>woman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a </a:t>
            </a:r>
            <a:r>
              <a:rPr lang="es-MX" dirty="0" err="1" smtClean="0"/>
              <a:t>drink</a:t>
            </a:r>
            <a:r>
              <a:rPr lang="es-MX" dirty="0" smtClean="0"/>
              <a:t>. </a:t>
            </a:r>
            <a:endParaRPr lang="es-AR" dirty="0"/>
          </a:p>
        </p:txBody>
      </p:sp>
      <p:sp>
        <p:nvSpPr>
          <p:cNvPr id="9" name="8 CuadroTexto"/>
          <p:cNvSpPr txBox="1"/>
          <p:nvPr/>
        </p:nvSpPr>
        <p:spPr>
          <a:xfrm>
            <a:off x="6400799" y="5248894"/>
            <a:ext cx="475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Dating</a:t>
            </a:r>
            <a:r>
              <a:rPr lang="es-MX" dirty="0" smtClean="0"/>
              <a:t> online/</a:t>
            </a:r>
            <a:r>
              <a:rPr lang="es-MX" dirty="0" err="1" smtClean="0"/>
              <a:t>on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internet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different</a:t>
            </a:r>
            <a:r>
              <a:rPr lang="es-MX" dirty="0" smtClean="0"/>
              <a:t>. Charlotte has </a:t>
            </a:r>
            <a:r>
              <a:rPr lang="es-MX" dirty="0" err="1" smtClean="0"/>
              <a:t>written</a:t>
            </a:r>
            <a:r>
              <a:rPr lang="es-MX" dirty="0" smtClean="0"/>
              <a:t> </a:t>
            </a:r>
            <a:r>
              <a:rPr lang="es-MX" dirty="0" err="1" smtClean="0"/>
              <a:t>his</a:t>
            </a:r>
            <a:r>
              <a:rPr lang="es-MX" dirty="0"/>
              <a:t> </a:t>
            </a:r>
            <a:r>
              <a:rPr lang="es-MX" dirty="0" err="1" smtClean="0"/>
              <a:t>dating</a:t>
            </a:r>
            <a:r>
              <a:rPr lang="es-MX" dirty="0" smtClean="0"/>
              <a:t> </a:t>
            </a:r>
            <a:r>
              <a:rPr lang="es-MX" dirty="0" err="1" smtClean="0"/>
              <a:t>profile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an</a:t>
            </a:r>
            <a:r>
              <a:rPr lang="es-MX" dirty="0" smtClean="0"/>
              <a:t> online </a:t>
            </a:r>
            <a:r>
              <a:rPr lang="es-MX" dirty="0" err="1" smtClean="0"/>
              <a:t>dating</a:t>
            </a:r>
            <a:r>
              <a:rPr lang="es-MX" dirty="0" smtClean="0"/>
              <a:t> </a:t>
            </a:r>
            <a:r>
              <a:rPr lang="es-MX" dirty="0" err="1" smtClean="0"/>
              <a:t>website</a:t>
            </a:r>
            <a:r>
              <a:rPr lang="es-MX" dirty="0" smtClean="0"/>
              <a:t>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7419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49" y="594169"/>
            <a:ext cx="4992728" cy="56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34" y="4952010"/>
            <a:ext cx="351792" cy="32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734" y="5712030"/>
            <a:ext cx="364839" cy="33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3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04" y="806169"/>
            <a:ext cx="7505205" cy="5184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8198" y="806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97" y="436385"/>
            <a:ext cx="6115793" cy="595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6946" y="725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7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0" y="610363"/>
            <a:ext cx="6934710" cy="513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32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5013" y="1807834"/>
            <a:ext cx="5945579" cy="46760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n-NO" sz="22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n-NO" sz="2200" dirty="0" smtClean="0"/>
              <a:t>1. Anna </a:t>
            </a:r>
            <a:r>
              <a:rPr lang="nn-NO" sz="2200" dirty="0"/>
              <a:t>/ like music </a:t>
            </a:r>
            <a:r>
              <a:rPr lang="nn-NO" sz="2200" dirty="0" smtClean="0"/>
              <a:t>[?]</a:t>
            </a:r>
          </a:p>
          <a:p>
            <a:pPr marL="0" indent="0">
              <a:buNone/>
            </a:pPr>
            <a:r>
              <a:rPr lang="nn-NO" sz="2200" dirty="0" smtClean="0"/>
              <a:t>	</a:t>
            </a:r>
            <a:r>
              <a:rPr lang="nn-NO" sz="2200" dirty="0" smtClean="0">
                <a:solidFill>
                  <a:srgbClr val="FF0000"/>
                </a:solidFill>
              </a:rPr>
              <a:t>Does Anna like music?</a:t>
            </a:r>
            <a:endParaRPr lang="nn-NO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dirty="0" smtClean="0"/>
              <a:t>2.  my sister </a:t>
            </a:r>
            <a:r>
              <a:rPr lang="en-US" sz="2200" i="1" dirty="0"/>
              <a:t>/</a:t>
            </a:r>
            <a:r>
              <a:rPr lang="en-US" sz="2200" i="1" dirty="0" smtClean="0"/>
              <a:t> </a:t>
            </a:r>
            <a:r>
              <a:rPr lang="en-US" sz="2200" dirty="0"/>
              <a:t>have a lot of hobbies </a:t>
            </a:r>
            <a:r>
              <a:rPr lang="en-US" sz="2200" dirty="0" smtClean="0"/>
              <a:t>[+]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My sister has a lot of hobbies</a:t>
            </a:r>
            <a:r>
              <a:rPr lang="en-US" sz="2200" dirty="0" smtClean="0"/>
              <a:t>.</a:t>
            </a: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3.  I/ </a:t>
            </a:r>
            <a:r>
              <a:rPr lang="en-US" sz="2200" dirty="0"/>
              <a:t>get on very well with my parents </a:t>
            </a:r>
            <a:r>
              <a:rPr lang="en-US" sz="2200" dirty="0" smtClean="0"/>
              <a:t>[-]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I don’t get on very well with my parents.</a:t>
            </a:r>
            <a:endParaRPr lang="en-US" sz="2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200" dirty="0" smtClean="0"/>
              <a:t>4.  my </a:t>
            </a:r>
            <a:r>
              <a:rPr lang="en-US" sz="2200" dirty="0"/>
              <a:t>brother </a:t>
            </a:r>
            <a:r>
              <a:rPr lang="en-US" sz="2200" i="1" dirty="0"/>
              <a:t>/</a:t>
            </a:r>
            <a:r>
              <a:rPr lang="en-US" sz="2200" i="1" dirty="0" smtClean="0"/>
              <a:t> </a:t>
            </a:r>
            <a:r>
              <a:rPr lang="en-US" sz="2200" dirty="0" smtClean="0"/>
              <a:t>study English </a:t>
            </a:r>
            <a:r>
              <a:rPr lang="en-US" sz="2200" dirty="0"/>
              <a:t>at university </a:t>
            </a:r>
            <a:r>
              <a:rPr lang="en-US" sz="2200" dirty="0" smtClean="0"/>
              <a:t>[+]</a:t>
            </a:r>
          </a:p>
          <a:p>
            <a:pPr marL="0" indent="0">
              <a:buNone/>
            </a:pPr>
            <a:r>
              <a:rPr lang="en-US" sz="2200" dirty="0"/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My brother studies English at university.</a:t>
            </a:r>
          </a:p>
          <a:p>
            <a:pPr marL="0" indent="0">
              <a:buNone/>
            </a:pPr>
            <a:r>
              <a:rPr lang="en-US" sz="2200" dirty="0" smtClean="0"/>
              <a:t>5. my </a:t>
            </a:r>
            <a:r>
              <a:rPr lang="en-US" sz="2200" dirty="0" err="1" smtClean="0"/>
              <a:t>neighbours</a:t>
            </a:r>
            <a:r>
              <a:rPr lang="en-US" sz="2200" dirty="0" smtClean="0"/>
              <a:t> </a:t>
            </a:r>
            <a:r>
              <a:rPr lang="en-US" sz="2200" i="1" dirty="0" smtClean="0"/>
              <a:t>/ </a:t>
            </a:r>
            <a:r>
              <a:rPr lang="en-US" sz="2200" dirty="0" smtClean="0"/>
              <a:t>have any children [-]	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My </a:t>
            </a:r>
            <a:r>
              <a:rPr lang="en-US" sz="2200" dirty="0" err="1" smtClean="0">
                <a:solidFill>
                  <a:srgbClr val="FF0000"/>
                </a:solidFill>
              </a:rPr>
              <a:t>neighbours</a:t>
            </a:r>
            <a:r>
              <a:rPr lang="en-US" sz="2200" dirty="0" smtClean="0">
                <a:solidFill>
                  <a:srgbClr val="FF0000"/>
                </a:solidFill>
              </a:rPr>
              <a:t> don’t have any children.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420592" y="1974089"/>
            <a:ext cx="5573486" cy="4067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6. when / the film start [?]	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dirty="0">
                <a:solidFill>
                  <a:srgbClr val="FF0000"/>
                </a:solidFill>
              </a:rPr>
              <a:t>When </a:t>
            </a:r>
            <a:r>
              <a:rPr lang="en-US" sz="2200" dirty="0" smtClean="0">
                <a:solidFill>
                  <a:srgbClr val="FF0000"/>
                </a:solidFill>
              </a:rPr>
              <a:t>does </a:t>
            </a:r>
            <a:r>
              <a:rPr lang="en-US" sz="2200" dirty="0">
                <a:solidFill>
                  <a:srgbClr val="FF0000"/>
                </a:solidFill>
              </a:rPr>
              <a:t>the film start?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7. he </a:t>
            </a:r>
            <a:r>
              <a:rPr lang="en-US" sz="2200" i="1" dirty="0">
                <a:solidFill>
                  <a:prstClr val="black"/>
                </a:solidFill>
              </a:rPr>
              <a:t>/ </a:t>
            </a:r>
            <a:r>
              <a:rPr lang="en-US" sz="2200" dirty="0">
                <a:solidFill>
                  <a:prstClr val="black"/>
                </a:solidFill>
              </a:rPr>
              <a:t>go out twice a week [+]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dirty="0">
                <a:solidFill>
                  <a:srgbClr val="FF0000"/>
                </a:solidFill>
              </a:rPr>
              <a:t>He goes out twice a week.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8. we </a:t>
            </a:r>
            <a:r>
              <a:rPr lang="en-US" sz="2200" i="1" dirty="0">
                <a:solidFill>
                  <a:prstClr val="black"/>
                </a:solidFill>
              </a:rPr>
              <a:t>/ </a:t>
            </a:r>
            <a:r>
              <a:rPr lang="en-US" sz="2200" dirty="0">
                <a:solidFill>
                  <a:prstClr val="black"/>
                </a:solidFill>
              </a:rPr>
              <a:t>often talk about politics [-]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dirty="0" smtClean="0">
                <a:solidFill>
                  <a:srgbClr val="FF0000"/>
                </a:solidFill>
              </a:rPr>
              <a:t>We don’t  </a:t>
            </a:r>
            <a:r>
              <a:rPr lang="en-US" sz="2200" dirty="0">
                <a:solidFill>
                  <a:srgbClr val="FF0000"/>
                </a:solidFill>
              </a:rPr>
              <a:t>often talk about politics.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9. how often </a:t>
            </a:r>
            <a:r>
              <a:rPr lang="en-US" sz="2200" i="1" dirty="0">
                <a:solidFill>
                  <a:prstClr val="black"/>
                </a:solidFill>
              </a:rPr>
              <a:t>/ </a:t>
            </a:r>
            <a:r>
              <a:rPr lang="en-US" sz="2200" dirty="0">
                <a:solidFill>
                  <a:prstClr val="black"/>
                </a:solidFill>
              </a:rPr>
              <a:t>you </a:t>
            </a:r>
            <a:r>
              <a:rPr lang="en-US" sz="2200" dirty="0" smtClean="0">
                <a:solidFill>
                  <a:prstClr val="black"/>
                </a:solidFill>
              </a:rPr>
              <a:t>see </a:t>
            </a:r>
            <a:r>
              <a:rPr lang="en-US" sz="2200" dirty="0">
                <a:solidFill>
                  <a:prstClr val="black"/>
                </a:solidFill>
              </a:rPr>
              <a:t>your brother [?]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	</a:t>
            </a:r>
            <a:r>
              <a:rPr lang="en-US" sz="2200" dirty="0">
                <a:solidFill>
                  <a:srgbClr val="FF0000"/>
                </a:solidFill>
              </a:rPr>
              <a:t>How often do you </a:t>
            </a:r>
            <a:r>
              <a:rPr lang="en-US" sz="2200" dirty="0" smtClean="0">
                <a:solidFill>
                  <a:srgbClr val="FF0000"/>
                </a:solidFill>
              </a:rPr>
              <a:t>see </a:t>
            </a:r>
            <a:r>
              <a:rPr lang="en-US" sz="2200" dirty="0">
                <a:solidFill>
                  <a:srgbClr val="FF0000"/>
                </a:solidFill>
              </a:rPr>
              <a:t>your brother?</a:t>
            </a:r>
          </a:p>
          <a:p>
            <a:pPr>
              <a:lnSpc>
                <a:spcPts val="3100"/>
              </a:lnSpc>
            </a:pPr>
            <a:r>
              <a:rPr lang="en-US" sz="2200" dirty="0">
                <a:solidFill>
                  <a:prstClr val="black"/>
                </a:solidFill>
              </a:rPr>
              <a:t>1</a:t>
            </a:r>
            <a:r>
              <a:rPr lang="en-US" sz="2200" dirty="0" smtClean="0">
                <a:solidFill>
                  <a:prstClr val="black"/>
                </a:solidFill>
              </a:rPr>
              <a:t>0</a:t>
            </a:r>
            <a:r>
              <a:rPr lang="en-US" sz="2200" dirty="0">
                <a:solidFill>
                  <a:prstClr val="black"/>
                </a:solidFill>
              </a:rPr>
              <a:t>. </a:t>
            </a:r>
            <a:r>
              <a:rPr lang="en-US" sz="2200" i="1" dirty="0" smtClean="0">
                <a:solidFill>
                  <a:prstClr val="black"/>
                </a:solidFill>
              </a:rPr>
              <a:t>Sally  </a:t>
            </a:r>
            <a:r>
              <a:rPr lang="en-US" sz="2200" i="1" dirty="0">
                <a:solidFill>
                  <a:prstClr val="black"/>
                </a:solidFill>
              </a:rPr>
              <a:t>/ </a:t>
            </a:r>
            <a:r>
              <a:rPr lang="en-US" sz="2200" dirty="0">
                <a:solidFill>
                  <a:prstClr val="black"/>
                </a:solidFill>
              </a:rPr>
              <a:t>go on Facebook very often [-]</a:t>
            </a:r>
          </a:p>
          <a:p>
            <a:pPr>
              <a:lnSpc>
                <a:spcPts val="3100"/>
              </a:lnSpc>
            </a:pPr>
            <a:r>
              <a:rPr lang="en-US" sz="2200" dirty="0" smtClean="0">
                <a:solidFill>
                  <a:srgbClr val="FF0000"/>
                </a:solidFill>
              </a:rPr>
              <a:t>          Sally  doesn’t </a:t>
            </a:r>
            <a:r>
              <a:rPr lang="en-US" sz="2200" dirty="0">
                <a:solidFill>
                  <a:srgbClr val="FF0000"/>
                </a:solidFill>
              </a:rPr>
              <a:t>go on Facebook very </a:t>
            </a:r>
            <a:r>
              <a:rPr lang="en-US" sz="2200" dirty="0" smtClean="0">
                <a:solidFill>
                  <a:srgbClr val="FF0000"/>
                </a:solidFill>
              </a:rPr>
              <a:t> much. </a:t>
            </a:r>
            <a:endParaRPr lang="es-AR" sz="2200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29930" y="942892"/>
            <a:ext cx="7670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 Write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sentences and questions with the present simple.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82974" y="1604757"/>
            <a:ext cx="473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he </a:t>
            </a:r>
            <a:r>
              <a:rPr lang="en-US" i="1" dirty="0">
                <a:solidFill>
                  <a:prstClr val="black"/>
                </a:solidFill>
              </a:rPr>
              <a:t>I </a:t>
            </a:r>
            <a:r>
              <a:rPr lang="en-US" dirty="0">
                <a:solidFill>
                  <a:prstClr val="black"/>
                </a:solidFill>
              </a:rPr>
              <a:t>usually get up late +  </a:t>
            </a:r>
            <a:r>
              <a:rPr lang="en-US" i="1" u="sng" dirty="0">
                <a:solidFill>
                  <a:srgbClr val="FF0000"/>
                </a:solidFill>
              </a:rPr>
              <a:t>He usually gets up late.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7528956" y="6341423"/>
            <a:ext cx="372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MX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online; </a:t>
            </a:r>
            <a:r>
              <a:rPr lang="es-MX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MX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X; </a:t>
            </a:r>
            <a:r>
              <a:rPr lang="es-MX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MX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MX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tiktok</a:t>
            </a:r>
            <a:endParaRPr lang="es-AR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9">
            <a:extLst>
              <a:ext uri="{FF2B5EF4-FFF2-40B4-BE49-F238E27FC236}">
                <a16:creationId xmlns="" xmlns:a16="http://schemas.microsoft.com/office/drawing/2014/main" id="{29988CC6-9162-4A2B-AF11-9D03CA821D38}"/>
              </a:ext>
            </a:extLst>
          </p:cNvPr>
          <p:cNvSpPr txBox="1"/>
          <p:nvPr/>
        </p:nvSpPr>
        <p:spPr>
          <a:xfrm>
            <a:off x="514865" y="537401"/>
            <a:ext cx="7628238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REVISION: PRESENT SIMPLE: </a:t>
            </a:r>
            <a:r>
              <a:rPr lang="es-AR" sz="2000" b="1" dirty="0" err="1">
                <a:solidFill>
                  <a:srgbClr val="FF0000"/>
                </a:solidFill>
              </a:rPr>
              <a:t>Adverbs</a:t>
            </a:r>
            <a:r>
              <a:rPr lang="es-AR" sz="2000" b="1" dirty="0">
                <a:solidFill>
                  <a:srgbClr val="FF0000"/>
                </a:solidFill>
              </a:rPr>
              <a:t> and </a:t>
            </a:r>
            <a:r>
              <a:rPr lang="es-AR" sz="2000" b="1" dirty="0" err="1">
                <a:solidFill>
                  <a:srgbClr val="FF0000"/>
                </a:solidFill>
              </a:rPr>
              <a:t>Expressions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of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frequency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5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63" y="624694"/>
            <a:ext cx="7754587" cy="5483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02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73133" y="1813750"/>
            <a:ext cx="5943336" cy="4588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 smtClean="0"/>
              <a:t>1.  always </a:t>
            </a:r>
            <a:r>
              <a:rPr lang="en-US" sz="2300" dirty="0"/>
              <a:t>before go I </a:t>
            </a:r>
            <a:r>
              <a:rPr lang="en-US" sz="2300" dirty="0" smtClean="0"/>
              <a:t>bed </a:t>
            </a:r>
            <a:r>
              <a:rPr lang="en-US" sz="2300" dirty="0"/>
              <a:t>11 .00 t</a:t>
            </a:r>
            <a:r>
              <a:rPr lang="en-US" sz="2300" dirty="0" smtClean="0"/>
              <a:t>o</a:t>
            </a:r>
            <a:endParaRPr lang="en-US" sz="2300" dirty="0"/>
          </a:p>
          <a:p>
            <a:pPr marL="0" indent="0">
              <a:buNone/>
            </a:pPr>
            <a:r>
              <a:rPr lang="en-US" sz="2300" dirty="0" smtClean="0"/>
              <a:t>2.  </a:t>
            </a:r>
            <a:r>
              <a:rPr lang="en-US" sz="2300" dirty="0"/>
              <a:t>ever her Kate </a:t>
            </a:r>
            <a:r>
              <a:rPr lang="en-US" sz="2300" dirty="0" smtClean="0"/>
              <a:t>sees </a:t>
            </a:r>
            <a:r>
              <a:rPr lang="en-US" sz="2300" dirty="0"/>
              <a:t>family </a:t>
            </a:r>
            <a:r>
              <a:rPr lang="en-US" sz="2300" dirty="0" smtClean="0"/>
              <a:t>hardly</a:t>
            </a:r>
            <a:endParaRPr lang="en-US" sz="2300" dirty="0"/>
          </a:p>
          <a:p>
            <a:pPr marL="0" indent="0">
              <a:buNone/>
            </a:pPr>
            <a:r>
              <a:rPr lang="en-US" sz="2300" dirty="0" smtClean="0"/>
              <a:t>3.  </a:t>
            </a:r>
            <a:r>
              <a:rPr lang="en-US" sz="2300" dirty="0"/>
              <a:t>Saturdays never shopping on go we</a:t>
            </a:r>
          </a:p>
          <a:p>
            <a:pPr marL="0" indent="0">
              <a:buNone/>
            </a:pPr>
            <a:r>
              <a:rPr lang="en-US" sz="2300" dirty="0" smtClean="0"/>
              <a:t>4.  </a:t>
            </a:r>
            <a:r>
              <a:rPr lang="en-US" sz="2300" dirty="0"/>
              <a:t>a to I dentist's year go twice the</a:t>
            </a:r>
          </a:p>
          <a:p>
            <a:pPr marL="457200" indent="-457200">
              <a:buAutoNum type="arabicPeriod" startAt="5"/>
            </a:pPr>
            <a:r>
              <a:rPr lang="en-US" sz="2200" dirty="0" smtClean="0"/>
              <a:t>in </a:t>
            </a:r>
            <a:r>
              <a:rPr lang="en-US" sz="2200" dirty="0"/>
              <a:t>they </a:t>
            </a:r>
            <a:r>
              <a:rPr lang="en-US" sz="2200" dirty="0" smtClean="0"/>
              <a:t>breakfast  sometimes bed have</a:t>
            </a:r>
          </a:p>
          <a:p>
            <a:pPr marL="457200" indent="-457200">
              <a:lnSpc>
                <a:spcPts val="1100"/>
              </a:lnSpc>
              <a:buAutoNum type="arabicPeriod" startAt="5"/>
            </a:pPr>
            <a:endParaRPr lang="en-US" sz="2200" dirty="0"/>
          </a:p>
          <a:p>
            <a:pPr marL="0" indent="0">
              <a:buNone/>
            </a:pPr>
            <a:r>
              <a:rPr lang="en-US" sz="2300" dirty="0" smtClean="0"/>
              <a:t>6.  </a:t>
            </a:r>
            <a:r>
              <a:rPr lang="en-US" sz="2300" dirty="0"/>
              <a:t>usually </a:t>
            </a:r>
            <a:r>
              <a:rPr lang="en-US" sz="2300" dirty="0" smtClean="0"/>
              <a:t>car I the listen the  in radio  </a:t>
            </a:r>
            <a:r>
              <a:rPr lang="en-US" sz="2300" dirty="0"/>
              <a:t>to</a:t>
            </a:r>
          </a:p>
          <a:p>
            <a:pPr marL="0" indent="0">
              <a:buNone/>
            </a:pPr>
            <a:r>
              <a:rPr lang="en-US" sz="2300" dirty="0" smtClean="0"/>
              <a:t>7.  </a:t>
            </a:r>
            <a:r>
              <a:rPr lang="en-US" sz="2300" dirty="0"/>
              <a:t>in day park every Alan the runs</a:t>
            </a:r>
          </a:p>
          <a:p>
            <a:pPr marL="0" indent="0">
              <a:buNone/>
            </a:pPr>
            <a:r>
              <a:rPr lang="en-US" sz="2300" dirty="0" smtClean="0"/>
              <a:t>8.  </a:t>
            </a:r>
            <a:r>
              <a:rPr lang="en-US" sz="2300" dirty="0"/>
              <a:t>o</a:t>
            </a:r>
            <a:r>
              <a:rPr lang="en-US" sz="2300" dirty="0" smtClean="0"/>
              <a:t>ften late Sam is work for</a:t>
            </a:r>
            <a:endParaRPr lang="en-US" sz="2300" dirty="0"/>
          </a:p>
          <a:p>
            <a:pPr marL="0" indent="0">
              <a:buNone/>
            </a:pPr>
            <a:r>
              <a:rPr lang="en-US" sz="2300" dirty="0" smtClean="0"/>
              <a:t>9.  </a:t>
            </a:r>
            <a:r>
              <a:rPr lang="en-US" sz="2300" dirty="0"/>
              <a:t>often John to go doesn't </a:t>
            </a:r>
            <a:r>
              <a:rPr lang="en-US" sz="2300" dirty="0" smtClean="0"/>
              <a:t>theater </a:t>
            </a:r>
            <a:r>
              <a:rPr lang="en-US" sz="2300" dirty="0"/>
              <a:t>the</a:t>
            </a:r>
          </a:p>
          <a:p>
            <a:pPr marL="0" indent="0">
              <a:buNone/>
            </a:pPr>
            <a:r>
              <a:rPr lang="en-US" sz="2300" dirty="0" smtClean="0"/>
              <a:t>10.  </a:t>
            </a:r>
            <a:r>
              <a:rPr lang="en-US" sz="2300" dirty="0"/>
              <a:t>visit I once my month a mum</a:t>
            </a:r>
            <a:endParaRPr lang="es-AR" sz="2300" dirty="0"/>
          </a:p>
        </p:txBody>
      </p:sp>
      <p:sp>
        <p:nvSpPr>
          <p:cNvPr id="4" name="3 Rectángulo"/>
          <p:cNvSpPr/>
          <p:nvPr/>
        </p:nvSpPr>
        <p:spPr>
          <a:xfrm>
            <a:off x="874816" y="1361198"/>
            <a:ext cx="9575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go cinema we often the to </a:t>
            </a:r>
            <a:r>
              <a:rPr lang="en-US" b="1" i="1" dirty="0">
                <a:solidFill>
                  <a:srgbClr val="5B21EB"/>
                </a:solidFill>
              </a:rPr>
              <a:t>We often G</a:t>
            </a:r>
            <a:r>
              <a:rPr lang="en-US" b="1" i="1" dirty="0" smtClean="0">
                <a:solidFill>
                  <a:srgbClr val="5B21EB"/>
                </a:solidFill>
              </a:rPr>
              <a:t>O </a:t>
            </a:r>
            <a:r>
              <a:rPr lang="en-US" b="1" i="1" dirty="0">
                <a:solidFill>
                  <a:srgbClr val="5B21EB"/>
                </a:solidFill>
              </a:rPr>
              <a:t>to </a:t>
            </a:r>
            <a:r>
              <a:rPr lang="en-US" b="1" i="1" dirty="0" smtClean="0">
                <a:solidFill>
                  <a:srgbClr val="5B21EB"/>
                </a:solidFill>
              </a:rPr>
              <a:t>the </a:t>
            </a:r>
            <a:r>
              <a:rPr lang="es-AR" b="1" i="1" dirty="0" smtClean="0">
                <a:solidFill>
                  <a:srgbClr val="5B21EB"/>
                </a:solidFill>
              </a:rPr>
              <a:t>cinema</a:t>
            </a:r>
            <a:r>
              <a:rPr lang="es-AR" b="1" i="1" dirty="0">
                <a:solidFill>
                  <a:srgbClr val="5B21EB"/>
                </a:solidFill>
              </a:rPr>
              <a:t>.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42792" y="815093"/>
            <a:ext cx="4967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5B2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 </a:t>
            </a:r>
            <a:r>
              <a:rPr lang="en-US" sz="2400" b="1" dirty="0">
                <a:solidFill>
                  <a:srgbClr val="5B2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the words in the </a:t>
            </a:r>
            <a:r>
              <a:rPr lang="en-US" sz="2400" b="1" dirty="0" smtClean="0">
                <a:solidFill>
                  <a:srgbClr val="5B2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 </a:t>
            </a:r>
            <a:r>
              <a:rPr lang="en-US" sz="2400" b="1" dirty="0">
                <a:solidFill>
                  <a:srgbClr val="5B2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order.</a:t>
            </a:r>
            <a:endParaRPr lang="es-AR" sz="2400" b="1" dirty="0">
              <a:solidFill>
                <a:srgbClr val="5B2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056415" y="1795821"/>
            <a:ext cx="5913911" cy="4657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1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1. I </a:t>
            </a:r>
            <a:r>
              <a:rPr lang="en-US" sz="2300" b="1" dirty="0">
                <a:solidFill>
                  <a:srgbClr val="5B21EB"/>
                </a:solidFill>
              </a:rPr>
              <a:t>always go to bed before 11 .00 </a:t>
            </a:r>
            <a:r>
              <a:rPr lang="en-US" sz="2300" b="1" dirty="0" smtClean="0">
                <a:solidFill>
                  <a:srgbClr val="5B21EB"/>
                </a:solidFill>
              </a:rPr>
              <a:t>.</a:t>
            </a:r>
          </a:p>
          <a:p>
            <a:pPr>
              <a:lnSpc>
                <a:spcPts val="31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2. Kate </a:t>
            </a:r>
            <a:r>
              <a:rPr lang="en-US" sz="2300" b="1" dirty="0">
                <a:solidFill>
                  <a:srgbClr val="5B21EB"/>
                </a:solidFill>
              </a:rPr>
              <a:t>hardly ever sees her family. </a:t>
            </a:r>
            <a:endParaRPr lang="en-US" sz="2300" b="1" dirty="0" smtClean="0">
              <a:solidFill>
                <a:srgbClr val="5B21EB"/>
              </a:solidFill>
            </a:endParaRPr>
          </a:p>
          <a:p>
            <a:pPr>
              <a:lnSpc>
                <a:spcPts val="31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3. We </a:t>
            </a:r>
            <a:r>
              <a:rPr lang="en-US" sz="2300" b="1" dirty="0">
                <a:solidFill>
                  <a:srgbClr val="5B21EB"/>
                </a:solidFill>
              </a:rPr>
              <a:t>never go shopping on Saturdays. </a:t>
            </a:r>
            <a:endParaRPr lang="en-US" sz="2300" b="1" dirty="0" smtClean="0">
              <a:solidFill>
                <a:srgbClr val="5B21EB"/>
              </a:solidFill>
            </a:endParaRPr>
          </a:p>
          <a:p>
            <a:pPr>
              <a:lnSpc>
                <a:spcPts val="31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4. I </a:t>
            </a:r>
            <a:r>
              <a:rPr lang="en-US" sz="2300" b="1" dirty="0">
                <a:solidFill>
                  <a:srgbClr val="5B21EB"/>
                </a:solidFill>
              </a:rPr>
              <a:t>go to the dentist’s twice a year. </a:t>
            </a:r>
            <a:endParaRPr lang="en-US" sz="2300" b="1" dirty="0" smtClean="0">
              <a:solidFill>
                <a:srgbClr val="5B21EB"/>
              </a:solidFill>
            </a:endParaRPr>
          </a:p>
          <a:p>
            <a:pPr>
              <a:lnSpc>
                <a:spcPts val="3100"/>
              </a:lnSpc>
            </a:pPr>
            <a:r>
              <a:rPr lang="en-US" sz="2200" b="1" dirty="0" smtClean="0">
                <a:solidFill>
                  <a:srgbClr val="5B21EB"/>
                </a:solidFill>
              </a:rPr>
              <a:t>5. They </a:t>
            </a:r>
            <a:r>
              <a:rPr lang="en-US" sz="2200" b="1" dirty="0">
                <a:solidFill>
                  <a:srgbClr val="5B21EB"/>
                </a:solidFill>
              </a:rPr>
              <a:t>sometimes have breakfast in </a:t>
            </a:r>
            <a:r>
              <a:rPr lang="en-US" sz="2200" b="1" dirty="0" smtClean="0">
                <a:solidFill>
                  <a:srgbClr val="5B21EB"/>
                </a:solidFill>
              </a:rPr>
              <a:t>bed. </a:t>
            </a:r>
            <a:r>
              <a:rPr lang="en-US" sz="2200" b="1" dirty="0">
                <a:solidFill>
                  <a:srgbClr val="5B21EB"/>
                </a:solidFill>
              </a:rPr>
              <a:t>/ Sometimes they have breakfast in </a:t>
            </a:r>
            <a:r>
              <a:rPr lang="en-US" sz="2200" b="1" dirty="0" smtClean="0">
                <a:solidFill>
                  <a:srgbClr val="5B21EB"/>
                </a:solidFill>
              </a:rPr>
              <a:t>bed. </a:t>
            </a:r>
          </a:p>
          <a:p>
            <a:pPr>
              <a:lnSpc>
                <a:spcPts val="34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6. </a:t>
            </a:r>
            <a:r>
              <a:rPr lang="en-US" sz="2300" b="1" dirty="0">
                <a:solidFill>
                  <a:srgbClr val="5B21EB"/>
                </a:solidFill>
              </a:rPr>
              <a:t>I</a:t>
            </a:r>
            <a:r>
              <a:rPr lang="en-US" sz="2300" b="1" dirty="0" smtClean="0">
                <a:solidFill>
                  <a:srgbClr val="5B21EB"/>
                </a:solidFill>
              </a:rPr>
              <a:t> </a:t>
            </a:r>
            <a:r>
              <a:rPr lang="en-US" sz="2300" b="1" dirty="0">
                <a:solidFill>
                  <a:srgbClr val="5B21EB"/>
                </a:solidFill>
              </a:rPr>
              <a:t>usually listen to the radio </a:t>
            </a:r>
            <a:r>
              <a:rPr lang="en-US" sz="2200" b="1" dirty="0">
                <a:solidFill>
                  <a:srgbClr val="5B21EB"/>
                </a:solidFill>
              </a:rPr>
              <a:t>in the </a:t>
            </a:r>
            <a:r>
              <a:rPr lang="en-US" sz="2200" b="1" dirty="0" smtClean="0">
                <a:solidFill>
                  <a:srgbClr val="5B21EB"/>
                </a:solidFill>
              </a:rPr>
              <a:t>car. </a:t>
            </a:r>
          </a:p>
          <a:p>
            <a:pPr>
              <a:lnSpc>
                <a:spcPts val="34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7. Alan </a:t>
            </a:r>
            <a:r>
              <a:rPr lang="en-US" sz="2300" b="1" dirty="0">
                <a:solidFill>
                  <a:srgbClr val="5B21EB"/>
                </a:solidFill>
              </a:rPr>
              <a:t>runs in the park every day. </a:t>
            </a:r>
            <a:endParaRPr lang="en-US" sz="2300" b="1" dirty="0" smtClean="0">
              <a:solidFill>
                <a:srgbClr val="5B21EB"/>
              </a:solidFill>
            </a:endParaRPr>
          </a:p>
          <a:p>
            <a:pPr>
              <a:lnSpc>
                <a:spcPts val="34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8. Sam is often late for work. </a:t>
            </a:r>
          </a:p>
          <a:p>
            <a:pPr>
              <a:lnSpc>
                <a:spcPts val="34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9. John </a:t>
            </a:r>
            <a:r>
              <a:rPr lang="en-US" sz="2300" b="1" dirty="0">
                <a:solidFill>
                  <a:srgbClr val="5B21EB"/>
                </a:solidFill>
              </a:rPr>
              <a:t>doesn’t often go to the </a:t>
            </a:r>
            <a:r>
              <a:rPr lang="en-US" sz="2300" b="1" dirty="0" smtClean="0">
                <a:solidFill>
                  <a:srgbClr val="5B21EB"/>
                </a:solidFill>
              </a:rPr>
              <a:t>theater. </a:t>
            </a:r>
          </a:p>
          <a:p>
            <a:pPr>
              <a:lnSpc>
                <a:spcPts val="3400"/>
              </a:lnSpc>
            </a:pPr>
            <a:r>
              <a:rPr lang="en-US" sz="2300" b="1" dirty="0" smtClean="0">
                <a:solidFill>
                  <a:srgbClr val="5B21EB"/>
                </a:solidFill>
              </a:rPr>
              <a:t>10. I </a:t>
            </a:r>
            <a:r>
              <a:rPr lang="en-US" sz="2300" b="1" dirty="0">
                <a:solidFill>
                  <a:srgbClr val="5B21EB"/>
                </a:solidFill>
              </a:rPr>
              <a:t>visit my mum once a month.</a:t>
            </a:r>
            <a:endParaRPr lang="es-AR" sz="2300" b="1" dirty="0">
              <a:solidFill>
                <a:srgbClr val="5B21EB"/>
              </a:solidFill>
            </a:endParaRPr>
          </a:p>
        </p:txBody>
      </p:sp>
      <p:sp>
        <p:nvSpPr>
          <p:cNvPr id="7" name="CuadroTexto 9">
            <a:extLst>
              <a:ext uri="{FF2B5EF4-FFF2-40B4-BE49-F238E27FC236}">
                <a16:creationId xmlns="" xmlns:a16="http://schemas.microsoft.com/office/drawing/2014/main" id="{29988CC6-9162-4A2B-AF11-9D03CA821D38}"/>
              </a:ext>
            </a:extLst>
          </p:cNvPr>
          <p:cNvSpPr txBox="1"/>
          <p:nvPr/>
        </p:nvSpPr>
        <p:spPr>
          <a:xfrm>
            <a:off x="328673" y="337346"/>
            <a:ext cx="7628238" cy="4001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FF0000"/>
                </a:solidFill>
              </a:rPr>
              <a:t>REVISION: PRESENT SIMPLE: </a:t>
            </a:r>
            <a:r>
              <a:rPr lang="es-AR" sz="2000" b="1" dirty="0" err="1">
                <a:solidFill>
                  <a:srgbClr val="FF0000"/>
                </a:solidFill>
              </a:rPr>
              <a:t>Adverbs</a:t>
            </a:r>
            <a:r>
              <a:rPr lang="es-AR" sz="2000" b="1" dirty="0">
                <a:solidFill>
                  <a:srgbClr val="FF0000"/>
                </a:solidFill>
              </a:rPr>
              <a:t> and </a:t>
            </a:r>
            <a:r>
              <a:rPr lang="es-AR" sz="2000" b="1" dirty="0" err="1">
                <a:solidFill>
                  <a:srgbClr val="FF0000"/>
                </a:solidFill>
              </a:rPr>
              <a:t>Expressions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of</a:t>
            </a:r>
            <a:r>
              <a:rPr lang="es-AR" sz="2000" b="1" dirty="0">
                <a:solidFill>
                  <a:srgbClr val="FF0000"/>
                </a:solidFill>
              </a:rPr>
              <a:t> </a:t>
            </a:r>
            <a:r>
              <a:rPr lang="es-AR" sz="2000" b="1" dirty="0" err="1">
                <a:solidFill>
                  <a:srgbClr val="FF0000"/>
                </a:solidFill>
              </a:rPr>
              <a:t>frequency</a:t>
            </a:r>
            <a:endParaRPr lang="es-A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42" y="815584"/>
            <a:ext cx="6211888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376" y="3003300"/>
            <a:ext cx="3635990" cy="196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551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0" y="196506"/>
            <a:ext cx="5747657" cy="445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72551" y="1616034"/>
            <a:ext cx="609600" cy="609600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47" y="3871357"/>
            <a:ext cx="5759736" cy="2303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PreintSB_1.1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73039" y="5059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255" y="459746"/>
            <a:ext cx="7005884" cy="5622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81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01" y="213062"/>
            <a:ext cx="6569607" cy="615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82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610405"/>
            <a:ext cx="7476857" cy="518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07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" y="925193"/>
            <a:ext cx="5937242" cy="269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169920" y="341376"/>
            <a:ext cx="15240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 smtClean="0"/>
              <a:t>WB  PAGE 6</a:t>
            </a:r>
            <a:endParaRPr lang="es-A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2" y="3739487"/>
            <a:ext cx="6065767" cy="259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44" y="819692"/>
            <a:ext cx="5522077" cy="563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362" y="160409"/>
            <a:ext cx="5456239" cy="64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897579" y="1591294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It</a:t>
            </a:r>
            <a:r>
              <a:rPr lang="es-MX" dirty="0" smtClean="0"/>
              <a:t> </a:t>
            </a:r>
            <a:r>
              <a:rPr lang="es-MX" dirty="0" err="1" smtClean="0"/>
              <a:t>doesn’t</a:t>
            </a:r>
            <a:r>
              <a:rPr lang="es-MX" dirty="0" smtClean="0"/>
              <a:t> rain a </a:t>
            </a:r>
            <a:r>
              <a:rPr lang="es-MX" dirty="0" err="1" smtClean="0"/>
              <a:t>lot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endParaRPr lang="es-AR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897579" y="1960626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We</a:t>
            </a:r>
            <a:r>
              <a:rPr lang="es-MX" dirty="0" smtClean="0"/>
              <a:t>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live</a:t>
            </a:r>
            <a:r>
              <a:rPr lang="es-MX" dirty="0" smtClean="0"/>
              <a:t> in a flat.</a:t>
            </a:r>
            <a:endParaRPr lang="es-AR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897578" y="2261101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I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play</a:t>
            </a:r>
            <a:r>
              <a:rPr lang="es-MX" dirty="0" smtClean="0"/>
              <a:t> </a:t>
            </a:r>
            <a:r>
              <a:rPr lang="es-MX" dirty="0" err="1" smtClean="0"/>
              <a:t>tennis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897579" y="2470483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He </a:t>
            </a:r>
            <a:r>
              <a:rPr lang="es-MX" dirty="0" err="1" smtClean="0"/>
              <a:t>doesn’t</a:t>
            </a:r>
            <a:r>
              <a:rPr lang="es-MX" dirty="0" smtClean="0"/>
              <a:t> </a:t>
            </a:r>
            <a:r>
              <a:rPr lang="es-MX" dirty="0" err="1" smtClean="0"/>
              <a:t>have</a:t>
            </a:r>
            <a:r>
              <a:rPr lang="es-MX" dirty="0" smtClean="0"/>
              <a:t> a </a:t>
            </a:r>
            <a:r>
              <a:rPr lang="es-MX" dirty="0" err="1" smtClean="0"/>
              <a:t>beard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14" name="13 CuadroTexto"/>
          <p:cNvSpPr txBox="1"/>
          <p:nvPr/>
        </p:nvSpPr>
        <p:spPr>
          <a:xfrm>
            <a:off x="2897579" y="2768931"/>
            <a:ext cx="2909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They</a:t>
            </a:r>
            <a:r>
              <a:rPr lang="es-MX" dirty="0" smtClean="0"/>
              <a:t> </a:t>
            </a:r>
            <a:r>
              <a:rPr lang="es-MX" dirty="0" err="1" smtClean="0"/>
              <a:t>don’t</a:t>
            </a:r>
            <a:r>
              <a:rPr lang="es-MX" dirty="0" smtClean="0"/>
              <a:t> </a:t>
            </a:r>
            <a:r>
              <a:rPr lang="es-MX" dirty="0" err="1" smtClean="0"/>
              <a:t>go</a:t>
            </a:r>
            <a:r>
              <a:rPr lang="es-MX" dirty="0" smtClean="0"/>
              <a:t> to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gym</a:t>
            </a:r>
            <a:r>
              <a:rPr lang="es-MX" dirty="0" smtClean="0"/>
              <a:t>.</a:t>
            </a:r>
            <a:endParaRPr lang="es-AR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897579" y="3111336"/>
            <a:ext cx="2553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She</a:t>
            </a:r>
            <a:r>
              <a:rPr lang="es-MX" dirty="0" smtClean="0"/>
              <a:t> </a:t>
            </a:r>
            <a:r>
              <a:rPr lang="es-MX" dirty="0" err="1" smtClean="0"/>
              <a:t>doesn’t</a:t>
            </a:r>
            <a:r>
              <a:rPr lang="es-MX" dirty="0" smtClean="0"/>
              <a:t> </a:t>
            </a:r>
            <a:r>
              <a:rPr lang="es-MX" dirty="0" err="1" smtClean="0"/>
              <a:t>write</a:t>
            </a:r>
            <a:r>
              <a:rPr lang="es-MX" dirty="0" smtClean="0"/>
              <a:t> a blog.</a:t>
            </a:r>
            <a:endParaRPr lang="es-AR" dirty="0"/>
          </a:p>
        </p:txBody>
      </p:sp>
      <p:sp>
        <p:nvSpPr>
          <p:cNvPr id="6" name="5 CuadroTexto"/>
          <p:cNvSpPr txBox="1"/>
          <p:nvPr/>
        </p:nvSpPr>
        <p:spPr>
          <a:xfrm>
            <a:off x="866899" y="4381995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Does</a:t>
            </a:r>
            <a:endParaRPr lang="es-AR" dirty="0"/>
          </a:p>
        </p:txBody>
      </p:sp>
      <p:sp>
        <p:nvSpPr>
          <p:cNvPr id="18" name="17 CuadroTexto"/>
          <p:cNvSpPr txBox="1"/>
          <p:nvPr/>
        </p:nvSpPr>
        <p:spPr>
          <a:xfrm>
            <a:off x="1991096" y="4719061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Do</a:t>
            </a:r>
            <a:endParaRPr lang="es-AR" dirty="0"/>
          </a:p>
        </p:txBody>
      </p:sp>
      <p:sp>
        <p:nvSpPr>
          <p:cNvPr id="19" name="18 CuadroTexto"/>
          <p:cNvSpPr txBox="1"/>
          <p:nvPr/>
        </p:nvSpPr>
        <p:spPr>
          <a:xfrm>
            <a:off x="914400" y="4991595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Does</a:t>
            </a:r>
            <a:endParaRPr lang="es-AR" dirty="0"/>
          </a:p>
        </p:txBody>
      </p:sp>
      <p:sp>
        <p:nvSpPr>
          <p:cNvPr id="20" name="19 CuadroTexto"/>
          <p:cNvSpPr txBox="1"/>
          <p:nvPr/>
        </p:nvSpPr>
        <p:spPr>
          <a:xfrm>
            <a:off x="2626468" y="5360927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Do</a:t>
            </a:r>
            <a:endParaRPr lang="es-AR" dirty="0"/>
          </a:p>
        </p:txBody>
      </p:sp>
      <p:sp>
        <p:nvSpPr>
          <p:cNvPr id="21" name="20 CuadroTexto"/>
          <p:cNvSpPr txBox="1"/>
          <p:nvPr/>
        </p:nvSpPr>
        <p:spPr>
          <a:xfrm>
            <a:off x="914400" y="5856514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Does</a:t>
            </a:r>
            <a:endParaRPr lang="es-AR" dirty="0"/>
          </a:p>
        </p:txBody>
      </p:sp>
      <p:sp>
        <p:nvSpPr>
          <p:cNvPr id="22" name="21 CuadroTexto"/>
          <p:cNvSpPr txBox="1"/>
          <p:nvPr/>
        </p:nvSpPr>
        <p:spPr>
          <a:xfrm>
            <a:off x="914399" y="5580437"/>
            <a:ext cx="81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Does</a:t>
            </a:r>
            <a:endParaRPr lang="es-AR" dirty="0"/>
          </a:p>
        </p:txBody>
      </p:sp>
      <p:sp>
        <p:nvSpPr>
          <p:cNvPr id="7" name="6 CuadroTexto"/>
          <p:cNvSpPr txBox="1"/>
          <p:nvPr/>
        </p:nvSpPr>
        <p:spPr>
          <a:xfrm>
            <a:off x="9607136" y="1791428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earns</a:t>
            </a:r>
            <a:endParaRPr lang="es-AR" dirty="0"/>
          </a:p>
        </p:txBody>
      </p:sp>
      <p:sp>
        <p:nvSpPr>
          <p:cNvPr id="24" name="23 CuadroTexto"/>
          <p:cNvSpPr txBox="1"/>
          <p:nvPr/>
        </p:nvSpPr>
        <p:spPr>
          <a:xfrm>
            <a:off x="9654635" y="2285817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study</a:t>
            </a:r>
            <a:endParaRPr lang="es-AR" dirty="0"/>
          </a:p>
        </p:txBody>
      </p:sp>
      <p:sp>
        <p:nvSpPr>
          <p:cNvPr id="25" name="24 CuadroTexto"/>
          <p:cNvSpPr txBox="1"/>
          <p:nvPr/>
        </p:nvSpPr>
        <p:spPr>
          <a:xfrm>
            <a:off x="10462159" y="2584265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want</a:t>
            </a:r>
            <a:endParaRPr lang="es-AR" dirty="0"/>
          </a:p>
        </p:txBody>
      </p:sp>
      <p:sp>
        <p:nvSpPr>
          <p:cNvPr id="26" name="25 CuadroTexto"/>
          <p:cNvSpPr txBox="1"/>
          <p:nvPr/>
        </p:nvSpPr>
        <p:spPr>
          <a:xfrm>
            <a:off x="7457704" y="3436356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lives</a:t>
            </a:r>
            <a:endParaRPr lang="es-AR" dirty="0"/>
          </a:p>
        </p:txBody>
      </p:sp>
      <p:sp>
        <p:nvSpPr>
          <p:cNvPr id="27" name="26 CuadroTexto"/>
          <p:cNvSpPr txBox="1"/>
          <p:nvPr/>
        </p:nvSpPr>
        <p:spPr>
          <a:xfrm>
            <a:off x="7323114" y="3739487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share</a:t>
            </a:r>
            <a:endParaRPr lang="es-AR" dirty="0"/>
          </a:p>
        </p:txBody>
      </p:sp>
      <p:sp>
        <p:nvSpPr>
          <p:cNvPr id="28" name="27 CuadroTexto"/>
          <p:cNvSpPr txBox="1"/>
          <p:nvPr/>
        </p:nvSpPr>
        <p:spPr>
          <a:xfrm>
            <a:off x="8851072" y="4012663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have</a:t>
            </a:r>
            <a:endParaRPr lang="es-AR" dirty="0"/>
          </a:p>
        </p:txBody>
      </p:sp>
      <p:sp>
        <p:nvSpPr>
          <p:cNvPr id="29" name="28 CuadroTexto"/>
          <p:cNvSpPr txBox="1"/>
          <p:nvPr/>
        </p:nvSpPr>
        <p:spPr>
          <a:xfrm>
            <a:off x="7956468" y="4197330"/>
            <a:ext cx="1555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oesn’t</a:t>
            </a:r>
            <a:r>
              <a:rPr lang="es-MX" dirty="0" smtClean="0"/>
              <a:t> come</a:t>
            </a:r>
            <a:endParaRPr lang="es-AR" dirty="0"/>
          </a:p>
        </p:txBody>
      </p:sp>
      <p:sp>
        <p:nvSpPr>
          <p:cNvPr id="30" name="29 CuadroTexto"/>
          <p:cNvSpPr txBox="1"/>
          <p:nvPr/>
        </p:nvSpPr>
        <p:spPr>
          <a:xfrm>
            <a:off x="6890656" y="4534395"/>
            <a:ext cx="1422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oesn’t</a:t>
            </a:r>
            <a:r>
              <a:rPr lang="es-MX" dirty="0" smtClean="0"/>
              <a:t> </a:t>
            </a:r>
            <a:r>
              <a:rPr lang="es-MX" dirty="0" err="1" smtClean="0"/>
              <a:t>like</a:t>
            </a:r>
            <a:r>
              <a:rPr lang="es-MX" dirty="0" smtClean="0"/>
              <a:t> </a:t>
            </a:r>
            <a:endParaRPr lang="es-AR" dirty="0"/>
          </a:p>
        </p:txBody>
      </p:sp>
      <p:sp>
        <p:nvSpPr>
          <p:cNvPr id="31" name="30 CuadroTexto"/>
          <p:cNvSpPr txBox="1"/>
          <p:nvPr/>
        </p:nvSpPr>
        <p:spPr>
          <a:xfrm>
            <a:off x="8154388" y="4738304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 smtClean="0"/>
              <a:t>prefer</a:t>
            </a:r>
            <a:endParaRPr lang="es-AR" dirty="0"/>
          </a:p>
        </p:txBody>
      </p:sp>
      <p:sp>
        <p:nvSpPr>
          <p:cNvPr id="32" name="31 CuadroTexto"/>
          <p:cNvSpPr txBox="1"/>
          <p:nvPr/>
        </p:nvSpPr>
        <p:spPr>
          <a:xfrm>
            <a:off x="7048003" y="5088393"/>
            <a:ext cx="1395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d</a:t>
            </a:r>
            <a:r>
              <a:rPr lang="es-MX" dirty="0" err="1" smtClean="0"/>
              <a:t>on’t</a:t>
            </a:r>
            <a:r>
              <a:rPr lang="es-MX" dirty="0" smtClean="0"/>
              <a:t> </a:t>
            </a:r>
            <a:r>
              <a:rPr lang="es-MX" dirty="0" err="1" smtClean="0"/>
              <a:t>see</a:t>
            </a:r>
            <a:endParaRPr lang="es-AR" dirty="0"/>
          </a:p>
        </p:txBody>
      </p:sp>
      <p:sp>
        <p:nvSpPr>
          <p:cNvPr id="33" name="32 CuadroTexto"/>
          <p:cNvSpPr txBox="1"/>
          <p:nvPr/>
        </p:nvSpPr>
        <p:spPr>
          <a:xfrm>
            <a:off x="9919851" y="5360927"/>
            <a:ext cx="855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err="1"/>
              <a:t>g</a:t>
            </a:r>
            <a:r>
              <a:rPr lang="es-MX" dirty="0" err="1" smtClean="0"/>
              <a:t>et</a:t>
            </a:r>
            <a:r>
              <a:rPr lang="es-MX" dirty="0" smtClean="0"/>
              <a:t> </a:t>
            </a:r>
            <a:r>
              <a:rPr lang="es-MX" dirty="0" err="1" smtClean="0"/>
              <a:t>on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7168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6" grpId="0"/>
      <p:bldP spid="18" grpId="0"/>
      <p:bldP spid="19" grpId="0"/>
      <p:bldP spid="20" grpId="0"/>
      <p:bldP spid="21" grpId="0"/>
      <p:bldP spid="22" grpId="0"/>
      <p:bldP spid="7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" y="520699"/>
            <a:ext cx="5621552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367" y="605641"/>
            <a:ext cx="6023149" cy="528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29392" y="2615242"/>
            <a:ext cx="665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bold</a:t>
            </a:r>
            <a:endParaRPr lang="es-AR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337375" y="2891135"/>
            <a:ext cx="135337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straight</a:t>
            </a:r>
            <a:endParaRPr lang="es-AR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721424" y="3148758"/>
            <a:ext cx="665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curly</a:t>
            </a:r>
            <a:endParaRPr lang="es-AR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754081" y="3842682"/>
            <a:ext cx="126472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moustache</a:t>
            </a:r>
            <a:endParaRPr lang="es-AR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3619990" y="3473350"/>
            <a:ext cx="98565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beard</a:t>
            </a:r>
            <a:endParaRPr lang="es-AR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54082" y="4480864"/>
            <a:ext cx="665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slim</a:t>
            </a:r>
            <a:endParaRPr lang="es-AR" b="1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797133" y="4111532"/>
            <a:ext cx="665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fat</a:t>
            </a:r>
            <a:endParaRPr lang="es-AR" b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500573" y="5065336"/>
            <a:ext cx="174683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overweight</a:t>
            </a:r>
            <a:endParaRPr lang="es-AR" b="1" dirty="0"/>
          </a:p>
        </p:txBody>
      </p:sp>
      <p:sp>
        <p:nvSpPr>
          <p:cNvPr id="14" name="13 CuadroTexto"/>
          <p:cNvSpPr txBox="1"/>
          <p:nvPr/>
        </p:nvSpPr>
        <p:spPr>
          <a:xfrm>
            <a:off x="4247407" y="4725091"/>
            <a:ext cx="665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thin</a:t>
            </a:r>
            <a:endParaRPr lang="es-AR" b="1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498101" y="5656432"/>
            <a:ext cx="9135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height</a:t>
            </a:r>
            <a:endParaRPr lang="es-AR" b="1" dirty="0"/>
          </a:p>
        </p:txBody>
      </p:sp>
      <p:sp>
        <p:nvSpPr>
          <p:cNvPr id="16" name="15 CuadroTexto"/>
          <p:cNvSpPr txBox="1"/>
          <p:nvPr/>
        </p:nvSpPr>
        <p:spPr>
          <a:xfrm>
            <a:off x="2153391" y="5694128"/>
            <a:ext cx="10122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err="1" smtClean="0"/>
              <a:t>medium</a:t>
            </a:r>
            <a:endParaRPr lang="es-AR" b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165592" y="5342519"/>
            <a:ext cx="66501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b="1" dirty="0" smtClean="0"/>
              <a:t>red</a:t>
            </a:r>
            <a:endParaRPr lang="es-AR" b="1" dirty="0"/>
          </a:p>
        </p:txBody>
      </p:sp>
      <p:sp>
        <p:nvSpPr>
          <p:cNvPr id="18" name="17 Rectángulo"/>
          <p:cNvSpPr/>
          <p:nvPr/>
        </p:nvSpPr>
        <p:spPr>
          <a:xfrm>
            <a:off x="6696860" y="1420361"/>
            <a:ext cx="458216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6696860" y="3237607"/>
            <a:ext cx="4582161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20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44" y="558140"/>
            <a:ext cx="7750629" cy="268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B_3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3863" y="1485880"/>
            <a:ext cx="609600" cy="6096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112" y="3369901"/>
            <a:ext cx="4556643" cy="332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306286" y="1790680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3679372" y="1481407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230588" y="1452095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6230588" y="1842576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6865917" y="2247880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4444174" y="1836399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611086" y="2230443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3679372" y="2258922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1316183" y="1413778"/>
            <a:ext cx="344384" cy="457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2 CuadroTexto"/>
          <p:cNvSpPr txBox="1"/>
          <p:nvPr/>
        </p:nvSpPr>
        <p:spPr>
          <a:xfrm>
            <a:off x="3279155" y="5654633"/>
            <a:ext cx="114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5B21EB"/>
                </a:solidFill>
              </a:rPr>
              <a:t>unkind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301433" y="5925786"/>
            <a:ext cx="112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5B21EB"/>
                </a:solidFill>
              </a:rPr>
              <a:t>funny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79157" y="6197538"/>
            <a:ext cx="114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5B21EB"/>
                </a:solidFill>
              </a:rPr>
              <a:t>clever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3279158" y="4370119"/>
            <a:ext cx="114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5B21EB"/>
                </a:solidFill>
              </a:rPr>
              <a:t>extrovert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288315" y="4674837"/>
            <a:ext cx="114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5B21EB"/>
                </a:solidFill>
              </a:rPr>
              <a:t>mean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290294" y="5030314"/>
            <a:ext cx="1498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5B21EB"/>
                </a:solidFill>
              </a:rPr>
              <a:t>unfriendly</a:t>
            </a:r>
            <a:endParaRPr lang="es-AR" b="1" dirty="0">
              <a:solidFill>
                <a:srgbClr val="5B21EB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279154" y="5285301"/>
            <a:ext cx="1144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 smtClean="0">
                <a:solidFill>
                  <a:srgbClr val="5B21EB"/>
                </a:solidFill>
              </a:rPr>
              <a:t>lazy</a:t>
            </a:r>
            <a:endParaRPr lang="es-AR" b="1" dirty="0">
              <a:solidFill>
                <a:srgbClr val="5B21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7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4" y="299131"/>
            <a:ext cx="4105171" cy="26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63" y="299131"/>
            <a:ext cx="5564287" cy="286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918" y="4287720"/>
            <a:ext cx="3183643" cy="196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50" y="4444467"/>
            <a:ext cx="2621544" cy="181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71896" y="31537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height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13460" y="3558379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hair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71896" y="4044357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weight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71896" y="4451942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smile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67832" y="3153773"/>
            <a:ext cx="6035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/>
              <a:t>n</a:t>
            </a:r>
            <a:r>
              <a:rPr lang="es-MX" sz="2000" b="1" i="1" dirty="0" err="1" smtClean="0"/>
              <a:t>ot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very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tall</a:t>
            </a:r>
            <a:r>
              <a:rPr lang="es-MX" sz="2000" b="1" i="1" dirty="0" smtClean="0"/>
              <a:t>/ a bit taller </a:t>
            </a:r>
            <a:r>
              <a:rPr lang="es-MX" sz="2000" b="1" i="1" dirty="0" err="1" smtClean="0"/>
              <a:t>than</a:t>
            </a:r>
            <a:r>
              <a:rPr lang="es-MX" sz="2000" b="1" i="1" dirty="0" smtClean="0"/>
              <a:t> me  </a:t>
            </a:r>
            <a:r>
              <a:rPr lang="es-MX" sz="2000" dirty="0" err="1" smtClean="0"/>
              <a:t>tall</a:t>
            </a:r>
            <a:r>
              <a:rPr lang="es-MX" sz="2000" dirty="0" smtClean="0"/>
              <a:t>  </a:t>
            </a:r>
            <a:r>
              <a:rPr lang="es-MX" sz="2000" dirty="0" err="1" smtClean="0"/>
              <a:t>thin</a:t>
            </a:r>
            <a:r>
              <a:rPr lang="es-MX" sz="2000" dirty="0" smtClean="0"/>
              <a:t> short</a:t>
            </a:r>
            <a:endParaRPr lang="es-AR" sz="2000" b="1" i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1757549" y="3553883"/>
            <a:ext cx="6234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/>
              <a:t>has </a:t>
            </a:r>
            <a:r>
              <a:rPr lang="es-MX" sz="2000" b="1" i="1" dirty="0" err="1" smtClean="0"/>
              <a:t>his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hair</a:t>
            </a:r>
            <a:r>
              <a:rPr lang="es-MX" sz="2000" b="1" i="1" dirty="0" smtClean="0"/>
              <a:t>    </a:t>
            </a:r>
            <a:r>
              <a:rPr lang="es-MX" sz="2000" b="1" i="1" dirty="0" err="1" smtClean="0"/>
              <a:t>was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dark</a:t>
            </a:r>
            <a:r>
              <a:rPr lang="es-MX" sz="2000" b="1" i="1" dirty="0" smtClean="0"/>
              <a:t>   </a:t>
            </a:r>
            <a:r>
              <a:rPr lang="es-MX" sz="2000" b="1" i="1" dirty="0" err="1" smtClean="0"/>
              <a:t>is</a:t>
            </a:r>
            <a:r>
              <a:rPr lang="es-MX" sz="2000" b="1" i="1" dirty="0" smtClean="0"/>
              <a:t> grey     </a:t>
            </a:r>
            <a:r>
              <a:rPr lang="es-MX" sz="2000" i="1" dirty="0" err="1" smtClean="0"/>
              <a:t>blond</a:t>
            </a:r>
            <a:r>
              <a:rPr lang="es-MX" sz="2000" i="1" dirty="0" smtClean="0"/>
              <a:t> </a:t>
            </a:r>
            <a:r>
              <a:rPr lang="es-MX" sz="2000" i="1" dirty="0" err="1" smtClean="0"/>
              <a:t>hair</a:t>
            </a:r>
            <a:r>
              <a:rPr lang="es-MX" sz="2000" i="1" dirty="0" smtClean="0"/>
              <a:t> </a:t>
            </a:r>
            <a:endParaRPr lang="es-AR" sz="2000" b="1" i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799002" y="4027353"/>
            <a:ext cx="3194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/>
              <a:t>n</a:t>
            </a:r>
            <a:r>
              <a:rPr lang="es-MX" sz="2000" b="1" i="1" dirty="0" err="1" smtClean="0"/>
              <a:t>ot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thin</a:t>
            </a:r>
            <a:r>
              <a:rPr lang="es-MX" sz="2000" b="1" i="1" dirty="0" smtClean="0"/>
              <a:t>   </a:t>
            </a:r>
            <a:r>
              <a:rPr lang="es-MX" sz="2000" b="1" i="1" dirty="0" err="1" smtClean="0"/>
              <a:t>isn’t</a:t>
            </a:r>
            <a:r>
              <a:rPr lang="es-MX" sz="2000" b="1" i="1" dirty="0" smtClean="0"/>
              <a:t> </a:t>
            </a:r>
            <a:r>
              <a:rPr lang="es-MX" sz="2000" b="1" i="1" dirty="0" err="1" smtClean="0"/>
              <a:t>overweight</a:t>
            </a:r>
            <a:r>
              <a:rPr lang="es-MX" sz="2000" b="1" i="1" dirty="0" smtClean="0"/>
              <a:t> </a:t>
            </a:r>
            <a:endParaRPr lang="es-AR" sz="2000" b="1" i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799002" y="4451942"/>
            <a:ext cx="1597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/>
              <a:t>lovely</a:t>
            </a:r>
            <a:endParaRPr lang="es-AR" sz="2000" b="1" i="1" dirty="0"/>
          </a:p>
        </p:txBody>
      </p:sp>
      <p:sp>
        <p:nvSpPr>
          <p:cNvPr id="17" name="16 CuadroTexto"/>
          <p:cNvSpPr txBox="1"/>
          <p:nvPr/>
        </p:nvSpPr>
        <p:spPr>
          <a:xfrm>
            <a:off x="819398" y="4941718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eyes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767832" y="4941718"/>
            <a:ext cx="286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/>
              <a:t>b</a:t>
            </a:r>
            <a:r>
              <a:rPr lang="es-MX" sz="2000" b="1" i="1" dirty="0" smtClean="0"/>
              <a:t>lue     </a:t>
            </a:r>
            <a:r>
              <a:rPr lang="es-MX" sz="2000" dirty="0" err="1" smtClean="0"/>
              <a:t>wears</a:t>
            </a:r>
            <a:r>
              <a:rPr lang="es-MX" sz="2000" dirty="0" smtClean="0"/>
              <a:t> </a:t>
            </a:r>
            <a:r>
              <a:rPr lang="es-MX" sz="2000" dirty="0" err="1" smtClean="0"/>
              <a:t>glasses</a:t>
            </a:r>
            <a:endParaRPr lang="es-AR" sz="2000" b="1" i="1" dirty="0"/>
          </a:p>
        </p:txBody>
      </p:sp>
      <p:sp>
        <p:nvSpPr>
          <p:cNvPr id="19" name="18 CuadroTexto"/>
          <p:cNvSpPr txBox="1"/>
          <p:nvPr/>
        </p:nvSpPr>
        <p:spPr>
          <a:xfrm>
            <a:off x="819398" y="5382279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FF0000"/>
                </a:solidFill>
              </a:rPr>
              <a:t>nose</a:t>
            </a:r>
            <a:endParaRPr lang="es-AR" sz="2000" b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1799002" y="5364530"/>
            <a:ext cx="3194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big</a:t>
            </a:r>
            <a:r>
              <a:rPr lang="es-MX" sz="2000" dirty="0" smtClean="0"/>
              <a:t>     </a:t>
            </a:r>
            <a:r>
              <a:rPr lang="es-MX" sz="2000" dirty="0" err="1" smtClean="0"/>
              <a:t>like</a:t>
            </a:r>
            <a:r>
              <a:rPr lang="es-MX" sz="2000" dirty="0" smtClean="0"/>
              <a:t> a </a:t>
            </a:r>
            <a:r>
              <a:rPr lang="es-MX" sz="2000" dirty="0" err="1" smtClean="0"/>
              <a:t>bird</a:t>
            </a:r>
            <a:r>
              <a:rPr lang="es-MX" sz="2000" dirty="0" smtClean="0"/>
              <a:t> </a:t>
            </a:r>
            <a:endParaRPr lang="es-AR" sz="2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819398" y="6263163"/>
            <a:ext cx="1403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err="1" smtClean="0">
                <a:solidFill>
                  <a:srgbClr val="C00000"/>
                </a:solidFill>
              </a:rPr>
              <a:t>personality</a:t>
            </a:r>
            <a:endParaRPr lang="es-AR" sz="2000" b="1" dirty="0">
              <a:solidFill>
                <a:srgbClr val="C0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2909455" y="6263163"/>
            <a:ext cx="6163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serious</a:t>
            </a:r>
            <a:r>
              <a:rPr lang="es-MX" sz="2000" dirty="0" smtClean="0"/>
              <a:t> (</a:t>
            </a:r>
            <a:r>
              <a:rPr lang="es-MX" sz="2000" dirty="0" err="1" smtClean="0"/>
              <a:t>not</a:t>
            </a:r>
            <a:r>
              <a:rPr lang="es-MX" sz="2000" dirty="0" smtClean="0"/>
              <a:t>) </a:t>
            </a:r>
            <a:r>
              <a:rPr lang="es-MX" sz="2000" dirty="0" err="1" smtClean="0"/>
              <a:t>funny</a:t>
            </a:r>
            <a:r>
              <a:rPr lang="es-MX" sz="2000" dirty="0" smtClean="0"/>
              <a:t>   </a:t>
            </a:r>
            <a:r>
              <a:rPr lang="es-MX" sz="2000" dirty="0" err="1" smtClean="0"/>
              <a:t>sense</a:t>
            </a:r>
            <a:r>
              <a:rPr lang="es-MX" sz="2000" dirty="0" smtClean="0"/>
              <a:t> of </a:t>
            </a:r>
            <a:r>
              <a:rPr lang="es-MX" sz="2000" dirty="0" err="1" smtClean="0"/>
              <a:t>humour</a:t>
            </a:r>
            <a:r>
              <a:rPr lang="es-MX" sz="2000" dirty="0" smtClean="0"/>
              <a:t>   </a:t>
            </a:r>
            <a:r>
              <a:rPr lang="es-MX" sz="2000" dirty="0" err="1" smtClean="0"/>
              <a:t>friendly</a:t>
            </a:r>
            <a:r>
              <a:rPr lang="es-MX" sz="2000" dirty="0" smtClean="0"/>
              <a:t>    </a:t>
            </a:r>
            <a:r>
              <a:rPr lang="es-MX" sz="2000" dirty="0" err="1" smtClean="0"/>
              <a:t>talkative</a:t>
            </a:r>
            <a:r>
              <a:rPr lang="es-MX" sz="2000" dirty="0" smtClean="0"/>
              <a:t>   </a:t>
            </a:r>
            <a:endParaRPr lang="es-AR" sz="2000" dirty="0"/>
          </a:p>
        </p:txBody>
      </p:sp>
      <p:pic>
        <p:nvPicPr>
          <p:cNvPr id="15" name="EF4e_PreintSB_1.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81696" y="234538"/>
            <a:ext cx="609600" cy="609600"/>
          </a:xfrm>
          <a:prstGeom prst="rect">
            <a:avLst/>
          </a:prstGeom>
        </p:spPr>
      </p:pic>
      <p:pic>
        <p:nvPicPr>
          <p:cNvPr id="16" name="EF4e_PreintSB_1.1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47010" y="2043545"/>
            <a:ext cx="609600" cy="609600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95" y="3501259"/>
            <a:ext cx="5486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0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18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45875" y="502906"/>
            <a:ext cx="8317663" cy="923330"/>
          </a:xfrm>
          <a:prstGeom prst="rect">
            <a:avLst/>
          </a:prstGeom>
          <a:solidFill>
            <a:srgbClr val="00B0F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What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does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he/</a:t>
            </a:r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she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look </a:t>
            </a:r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like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  <a:endParaRPr lang="es-E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297965" y="3184750"/>
            <a:ext cx="4718279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What</a:t>
            </a:r>
            <a:r>
              <a:rPr lang="es-E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is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he </a:t>
            </a:r>
            <a:r>
              <a:rPr lang="es-ES" sz="54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like</a:t>
            </a:r>
            <a:r>
              <a:rPr lang="es-E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  <a:endParaRPr lang="es-ES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858993" y="724394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err="1" smtClean="0"/>
              <a:t>Only</a:t>
            </a:r>
            <a:r>
              <a:rPr lang="es-MX" sz="2400" dirty="0" smtClean="0"/>
              <a:t> </a:t>
            </a:r>
            <a:r>
              <a:rPr lang="es-MX" sz="2400" dirty="0" err="1" smtClean="0"/>
              <a:t>appearance</a:t>
            </a:r>
            <a:endParaRPr lang="es-AR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325095" y="3654839"/>
            <a:ext cx="3825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/>
              <a:t> </a:t>
            </a:r>
            <a:r>
              <a:rPr lang="es-MX" sz="2400" dirty="0" err="1" smtClean="0"/>
              <a:t>Appearance</a:t>
            </a:r>
            <a:r>
              <a:rPr lang="es-MX" sz="2400" dirty="0" smtClean="0"/>
              <a:t> and </a:t>
            </a:r>
            <a:r>
              <a:rPr lang="es-MX" sz="2400" dirty="0" err="1" smtClean="0"/>
              <a:t>Personality</a:t>
            </a:r>
            <a:endParaRPr lang="es-AR" sz="2400" dirty="0"/>
          </a:p>
        </p:txBody>
      </p:sp>
    </p:spTree>
    <p:extLst>
      <p:ext uri="{BB962C8B-B14F-4D97-AF65-F5344CB8AC3E}">
        <p14:creationId xmlns:p14="http://schemas.microsoft.com/office/powerpoint/2010/main" val="11696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858099"/>
            <a:ext cx="30480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27" y="848467"/>
            <a:ext cx="5535752" cy="57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88" y="1160215"/>
            <a:ext cx="25908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517526"/>
            <a:ext cx="26098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902300"/>
            <a:ext cx="30099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62" y="3596091"/>
            <a:ext cx="24669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07" y="3143849"/>
            <a:ext cx="265747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2688925"/>
            <a:ext cx="17335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947144"/>
            <a:ext cx="21336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6034632"/>
            <a:ext cx="36576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5436800"/>
            <a:ext cx="344805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1674421" y="41241"/>
            <a:ext cx="8728363" cy="7848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5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What</a:t>
            </a:r>
            <a:r>
              <a:rPr lang="es-ES" sz="45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es-ES" sz="45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does</a:t>
            </a:r>
            <a:r>
              <a:rPr lang="es-ES" sz="45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he/</a:t>
            </a:r>
            <a:r>
              <a:rPr lang="es-ES" sz="45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she</a:t>
            </a:r>
            <a:r>
              <a:rPr lang="es-ES" sz="45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look </a:t>
            </a:r>
            <a:r>
              <a:rPr lang="es-ES" sz="45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like</a:t>
            </a:r>
            <a:r>
              <a:rPr lang="es-ES" sz="45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7" y="2136476"/>
            <a:ext cx="3362325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764853" y="3815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647074"/>
            <a:ext cx="5168045" cy="43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3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92" y="99551"/>
            <a:ext cx="31718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40" y="120870"/>
            <a:ext cx="2636354" cy="39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95" y="82556"/>
            <a:ext cx="31718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7" y="4374272"/>
            <a:ext cx="3178902" cy="23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52" y="3081204"/>
            <a:ext cx="2450008" cy="367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187" y="3631642"/>
            <a:ext cx="3535986" cy="3158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11" y="4841654"/>
            <a:ext cx="2957513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56FE68E-D4B2-41D2-A063-E4F1672F2863}"/>
              </a:ext>
            </a:extLst>
          </p:cNvPr>
          <p:cNvSpPr txBox="1"/>
          <p:nvPr/>
        </p:nvSpPr>
        <p:spPr>
          <a:xfrm>
            <a:off x="10539726" y="390565"/>
            <a:ext cx="1149178" cy="156966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2400" b="1" dirty="0" err="1">
                <a:solidFill>
                  <a:srgbClr val="FF0000"/>
                </a:solidFill>
              </a:rPr>
              <a:t>What</a:t>
            </a:r>
            <a:r>
              <a:rPr lang="es-AR" sz="2400" b="1" dirty="0">
                <a:solidFill>
                  <a:srgbClr val="FF0000"/>
                </a:solidFill>
              </a:rPr>
              <a:t> do </a:t>
            </a:r>
            <a:r>
              <a:rPr lang="es-AR" sz="2400" b="1" dirty="0" err="1">
                <a:solidFill>
                  <a:srgbClr val="FF0000"/>
                </a:solidFill>
              </a:rPr>
              <a:t>they</a:t>
            </a:r>
            <a:r>
              <a:rPr lang="es-AR" sz="2400" b="1" dirty="0">
                <a:solidFill>
                  <a:srgbClr val="FF0000"/>
                </a:solidFill>
              </a:rPr>
              <a:t> look </a:t>
            </a:r>
            <a:r>
              <a:rPr lang="es-AR" sz="2400" b="1" dirty="0" err="1">
                <a:solidFill>
                  <a:srgbClr val="FF0000"/>
                </a:solidFill>
              </a:rPr>
              <a:t>like</a:t>
            </a:r>
            <a:r>
              <a:rPr lang="es-AR" sz="24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041E47C8-3F77-43D7-AD47-431F756C5CD9}"/>
              </a:ext>
            </a:extLst>
          </p:cNvPr>
          <p:cNvSpPr txBox="1"/>
          <p:nvPr/>
        </p:nvSpPr>
        <p:spPr>
          <a:xfrm>
            <a:off x="7945394" y="5041557"/>
            <a:ext cx="89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white"/>
                </a:solidFill>
              </a:rPr>
              <a:t>George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E5D70C5E-BA08-492B-8041-34A0B109D231}"/>
              </a:ext>
            </a:extLst>
          </p:cNvPr>
          <p:cNvSpPr txBox="1"/>
          <p:nvPr/>
        </p:nvSpPr>
        <p:spPr>
          <a:xfrm>
            <a:off x="9081151" y="6214597"/>
            <a:ext cx="1149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white"/>
                </a:solidFill>
              </a:rPr>
              <a:t>Hannah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8FC58170-5E66-46D4-8AAD-6943476AB52A}"/>
              </a:ext>
            </a:extLst>
          </p:cNvPr>
          <p:cNvSpPr txBox="1"/>
          <p:nvPr/>
        </p:nvSpPr>
        <p:spPr>
          <a:xfrm>
            <a:off x="4287795" y="6177008"/>
            <a:ext cx="133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white"/>
                </a:solidFill>
              </a:rPr>
              <a:t>Celia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719DCD8-C82A-4A4C-96E0-17C38EB9471E}"/>
              </a:ext>
            </a:extLst>
          </p:cNvPr>
          <p:cNvSpPr txBox="1"/>
          <p:nvPr/>
        </p:nvSpPr>
        <p:spPr>
          <a:xfrm>
            <a:off x="1991042" y="4650865"/>
            <a:ext cx="1218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white"/>
                </a:solidFill>
              </a:rPr>
              <a:t>Anya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="" xmlns:a16="http://schemas.microsoft.com/office/drawing/2014/main" id="{04CB0B03-89D6-45D1-AFDF-F59317A86C78}"/>
              </a:ext>
            </a:extLst>
          </p:cNvPr>
          <p:cNvSpPr txBox="1"/>
          <p:nvPr/>
        </p:nvSpPr>
        <p:spPr>
          <a:xfrm>
            <a:off x="8649814" y="557973"/>
            <a:ext cx="138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white"/>
                </a:solidFill>
              </a:rPr>
              <a:t>Katie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1D9ACAB3-99EC-43B8-BA92-341CBD584BB0}"/>
              </a:ext>
            </a:extLst>
          </p:cNvPr>
          <p:cNvSpPr txBox="1"/>
          <p:nvPr/>
        </p:nvSpPr>
        <p:spPr>
          <a:xfrm>
            <a:off x="955022" y="235938"/>
            <a:ext cx="120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prstClr val="white"/>
                </a:solidFill>
              </a:rPr>
              <a:t>Holly</a:t>
            </a:r>
            <a:endParaRPr lang="es-AR" b="1" dirty="0">
              <a:solidFill>
                <a:prstClr val="white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CD3041A0-4947-4554-A9E7-341021D596AE}"/>
              </a:ext>
            </a:extLst>
          </p:cNvPr>
          <p:cNvSpPr txBox="1"/>
          <p:nvPr/>
        </p:nvSpPr>
        <p:spPr>
          <a:xfrm>
            <a:off x="5350476" y="408353"/>
            <a:ext cx="1319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prstClr val="white"/>
                </a:solidFill>
              </a:rPr>
              <a:t>Jenny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9320E5F0-3799-4E56-A080-83324D13C3DF}"/>
              </a:ext>
            </a:extLst>
          </p:cNvPr>
          <p:cNvSpPr txBox="1"/>
          <p:nvPr/>
        </p:nvSpPr>
        <p:spPr>
          <a:xfrm>
            <a:off x="10487072" y="3081204"/>
            <a:ext cx="1601648" cy="3139321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FF0000"/>
                </a:solidFill>
              </a:rPr>
              <a:t>When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mention</a:t>
            </a:r>
            <a:r>
              <a:rPr lang="es-AR" b="1" dirty="0">
                <a:solidFill>
                  <a:srgbClr val="FF0000"/>
                </a:solidFill>
              </a:rPr>
              <a:t> a </a:t>
            </a:r>
            <a:r>
              <a:rPr lang="es-AR" b="1" dirty="0" err="1">
                <a:solidFill>
                  <a:srgbClr val="FF0000"/>
                </a:solidFill>
              </a:rPr>
              <a:t>feature</a:t>
            </a:r>
            <a:r>
              <a:rPr lang="es-AR" b="1" dirty="0">
                <a:solidFill>
                  <a:srgbClr val="FF0000"/>
                </a:solidFill>
              </a:rPr>
              <a:t> –</a:t>
            </a:r>
            <a:r>
              <a:rPr lang="es-AR" b="1" dirty="0" err="1">
                <a:solidFill>
                  <a:srgbClr val="FF0000"/>
                </a:solidFill>
              </a:rPr>
              <a:t>hair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eyes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etc</a:t>
            </a:r>
            <a:r>
              <a:rPr lang="es-AR" b="1" dirty="0">
                <a:solidFill>
                  <a:srgbClr val="FF0000"/>
                </a:solidFill>
              </a:rPr>
              <a:t> (a </a:t>
            </a:r>
            <a:r>
              <a:rPr lang="es-AR" b="1" dirty="0" err="1">
                <a:solidFill>
                  <a:srgbClr val="FF0000"/>
                </a:solidFill>
              </a:rPr>
              <a:t>noun</a:t>
            </a:r>
            <a:r>
              <a:rPr lang="es-AR" b="1" dirty="0">
                <a:solidFill>
                  <a:srgbClr val="FF0000"/>
                </a:solidFill>
              </a:rPr>
              <a:t>) use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verb</a:t>
            </a:r>
            <a:r>
              <a:rPr lang="es-AR" b="1" dirty="0">
                <a:solidFill>
                  <a:srgbClr val="FF0000"/>
                </a:solidFill>
              </a:rPr>
              <a:t> HAVE.</a:t>
            </a:r>
          </a:p>
          <a:p>
            <a:r>
              <a:rPr lang="es-AR" b="1" dirty="0" err="1">
                <a:solidFill>
                  <a:srgbClr val="FF0000"/>
                </a:solidFill>
              </a:rPr>
              <a:t>When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you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mention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an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adjective</a:t>
            </a:r>
            <a:r>
              <a:rPr lang="es-AR" b="1" dirty="0">
                <a:solidFill>
                  <a:srgbClr val="FF0000"/>
                </a:solidFill>
              </a:rPr>
              <a:t> –</a:t>
            </a:r>
            <a:r>
              <a:rPr lang="es-AR" b="1" dirty="0" err="1">
                <a:solidFill>
                  <a:srgbClr val="FF0000"/>
                </a:solidFill>
              </a:rPr>
              <a:t>tall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thin</a:t>
            </a:r>
            <a:r>
              <a:rPr lang="es-AR" b="1" dirty="0">
                <a:solidFill>
                  <a:srgbClr val="FF0000"/>
                </a:solidFill>
              </a:rPr>
              <a:t>, </a:t>
            </a:r>
            <a:r>
              <a:rPr lang="es-AR" b="1" dirty="0" err="1">
                <a:solidFill>
                  <a:srgbClr val="FF0000"/>
                </a:solidFill>
              </a:rPr>
              <a:t>etc</a:t>
            </a:r>
            <a:r>
              <a:rPr lang="es-AR" b="1" dirty="0">
                <a:solidFill>
                  <a:srgbClr val="FF0000"/>
                </a:solidFill>
              </a:rPr>
              <a:t>, use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verb</a:t>
            </a:r>
            <a:r>
              <a:rPr lang="es-AR" b="1" dirty="0">
                <a:solidFill>
                  <a:srgbClr val="FF0000"/>
                </a:solidFill>
              </a:rPr>
              <a:t> BE</a:t>
            </a:r>
          </a:p>
        </p:txBody>
      </p:sp>
      <p:sp>
        <p:nvSpPr>
          <p:cNvPr id="20" name="Flecha: hacia abajo 19">
            <a:extLst>
              <a:ext uri="{FF2B5EF4-FFF2-40B4-BE49-F238E27FC236}">
                <a16:creationId xmlns="" xmlns:a16="http://schemas.microsoft.com/office/drawing/2014/main" id="{88916D1F-AFE1-4553-8268-08160A1F3156}"/>
              </a:ext>
            </a:extLst>
          </p:cNvPr>
          <p:cNvSpPr/>
          <p:nvPr/>
        </p:nvSpPr>
        <p:spPr>
          <a:xfrm>
            <a:off x="10930895" y="2043008"/>
            <a:ext cx="574313" cy="95541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  <p:sp>
        <p:nvSpPr>
          <p:cNvPr id="11" name="Signo de multiplicación 10">
            <a:extLst>
              <a:ext uri="{FF2B5EF4-FFF2-40B4-BE49-F238E27FC236}">
                <a16:creationId xmlns="" xmlns:a16="http://schemas.microsoft.com/office/drawing/2014/main" id="{82475AB5-6882-4DC9-8A34-038002D3A21A}"/>
              </a:ext>
            </a:extLst>
          </p:cNvPr>
          <p:cNvSpPr/>
          <p:nvPr/>
        </p:nvSpPr>
        <p:spPr>
          <a:xfrm>
            <a:off x="813313" y="4189384"/>
            <a:ext cx="617308" cy="38186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9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0" y="305811"/>
            <a:ext cx="423862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30" y="1013877"/>
            <a:ext cx="45053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142" y="305811"/>
            <a:ext cx="7056064" cy="542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9336904" y="1241440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talkative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9292302" y="1683376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generous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9351678" y="2439929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kind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9467532" y="3187773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lazy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9351678" y="3604654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funny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351678" y="4045576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clever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9351678" y="4779068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5B21EB"/>
                </a:solidFill>
              </a:rPr>
              <a:t>shy</a:t>
            </a:r>
            <a:endParaRPr lang="es-AR" sz="2000" b="1" i="1" dirty="0">
              <a:solidFill>
                <a:srgbClr val="5B21EB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7" y="1582679"/>
            <a:ext cx="47053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67" y="5796695"/>
            <a:ext cx="5334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640291" y="820307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rgbClr val="FF0066"/>
                </a:solidFill>
              </a:rPr>
              <a:t>unfriendly</a:t>
            </a:r>
            <a:endParaRPr lang="es-AR" sz="2000" i="1" dirty="0">
              <a:solidFill>
                <a:srgbClr val="FF0066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0678816" y="1283266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66"/>
                </a:solidFill>
              </a:rPr>
              <a:t>quiet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0634214" y="1683376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>
                <a:solidFill>
                  <a:srgbClr val="FF0066"/>
                </a:solidFill>
              </a:rPr>
              <a:t>mean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0553065" y="2439929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66"/>
                </a:solidFill>
              </a:rPr>
              <a:t>unkind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0331532" y="3187773"/>
            <a:ext cx="1658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66"/>
                </a:solidFill>
              </a:rPr>
              <a:t>hard</a:t>
            </a:r>
            <a:r>
              <a:rPr lang="es-MX" sz="2000" b="1" i="1" dirty="0" err="1">
                <a:solidFill>
                  <a:srgbClr val="FF0066"/>
                </a:solidFill>
              </a:rPr>
              <a:t>-</a:t>
            </a:r>
            <a:r>
              <a:rPr lang="es-MX" sz="2000" b="1" i="1" dirty="0" err="1" smtClean="0">
                <a:solidFill>
                  <a:srgbClr val="FF0066"/>
                </a:solidFill>
              </a:rPr>
              <a:t>working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0442298" y="3681298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66"/>
                </a:solidFill>
              </a:rPr>
              <a:t>serious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0442297" y="4045576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66"/>
                </a:solidFill>
              </a:rPr>
              <a:t>stupid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10442296" y="4826776"/>
            <a:ext cx="1436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err="1" smtClean="0">
                <a:solidFill>
                  <a:srgbClr val="FF0066"/>
                </a:solidFill>
              </a:rPr>
              <a:t>extrovert</a:t>
            </a:r>
            <a:endParaRPr lang="es-AR" sz="2000" b="1" i="1" dirty="0">
              <a:solidFill>
                <a:srgbClr val="FF0066"/>
              </a:solidFill>
            </a:endParaRPr>
          </a:p>
        </p:txBody>
      </p:sp>
      <p:pic>
        <p:nvPicPr>
          <p:cNvPr id="6" name="EF4e_PreintSB_1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32104" y="5615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65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5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848" y="1009403"/>
            <a:ext cx="6839637" cy="4432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094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643</Words>
  <Application>Microsoft Office PowerPoint</Application>
  <PresentationFormat>Personalizado</PresentationFormat>
  <Paragraphs>150</Paragraphs>
  <Slides>26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26</vt:i4>
      </vt:variant>
    </vt:vector>
  </HeadingPairs>
  <TitlesOfParts>
    <vt:vector size="30" baseType="lpstr">
      <vt:lpstr>Tema de Office</vt:lpstr>
      <vt:lpstr>1_Tema de Office</vt:lpstr>
      <vt:lpstr>2_Tema de Office</vt:lpstr>
      <vt:lpstr>3_Tema de Office</vt:lpstr>
      <vt:lpstr>1B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gladysmaba@outlook.com</cp:lastModifiedBy>
  <cp:revision>105</cp:revision>
  <dcterms:created xsi:type="dcterms:W3CDTF">2020-06-02T23:22:20Z</dcterms:created>
  <dcterms:modified xsi:type="dcterms:W3CDTF">2025-03-13T22:39:43Z</dcterms:modified>
</cp:coreProperties>
</file>