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37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2" r:id="rId17"/>
    <p:sldId id="453" r:id="rId18"/>
    <p:sldId id="454" r:id="rId19"/>
    <p:sldId id="457" r:id="rId20"/>
    <p:sldId id="459" r:id="rId21"/>
    <p:sldId id="460" r:id="rId22"/>
    <p:sldId id="461" r:id="rId23"/>
    <p:sldId id="464" r:id="rId24"/>
    <p:sldId id="465" r:id="rId25"/>
    <p:sldId id="466" r:id="rId26"/>
    <p:sldId id="467" r:id="rId27"/>
    <p:sldId id="468" r:id="rId28"/>
    <p:sldId id="469" r:id="rId29"/>
    <p:sldId id="470" r:id="rId30"/>
    <p:sldId id="471" r:id="rId31"/>
    <p:sldId id="480" r:id="rId32"/>
    <p:sldId id="481" r:id="rId33"/>
    <p:sldId id="482" r:id="rId34"/>
    <p:sldId id="483" r:id="rId35"/>
    <p:sldId id="484" r:id="rId36"/>
    <p:sldId id="485" r:id="rId37"/>
    <p:sldId id="488" r:id="rId38"/>
    <p:sldId id="489" r:id="rId3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000"/>
    <a:srgbClr val="FDB9F5"/>
    <a:srgbClr val="FF33CC"/>
    <a:srgbClr val="CC0099"/>
    <a:srgbClr val="FF0066"/>
    <a:srgbClr val="FF3399"/>
    <a:srgbClr val="6E3FF3"/>
    <a:srgbClr val="7F94B3"/>
    <a:srgbClr val="FFC81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3285EB-CB30-4118-BCB1-C126795F5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F4D6FB2-0D13-45F2-B3EB-C8C2C916E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F2E8EE-A818-4BB6-8062-82B80FFDD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F5C0-79E5-4589-B8FA-441AFAC6086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21/4/2026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1C83724-2737-40E5-9AD8-6340508C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3343F13-B327-4F88-AA51-EE97F03E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7239-0064-4680-9B2E-E5F40A8E4B2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6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ADA0DB-9680-4322-B85D-0083E141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4E8440F-F8C2-4EF7-AEE6-50C11605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76AFF47-D219-4E10-96FB-A2DFF993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F5C0-79E5-4589-B8FA-441AFAC6086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21/4/2026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5217901-287F-45A6-99A7-07EE065EC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288E5B-A5C6-4E86-934C-B28F28E0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7239-0064-4680-9B2E-E5F40A8E4B2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9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B7068E9-2952-4A90-A970-47F5EDCD1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F3E88B3-9C58-425C-97E3-7266F7BC3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0B0298A-7FBD-4B2D-A9FF-E91A2254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F5C0-79E5-4589-B8FA-441AFAC6086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21/4/2026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7682731-F881-4E0B-8B5A-7178C116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A7FA967-2309-4AF8-A41E-BF647860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7239-0064-4680-9B2E-E5F40A8E4B2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0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998190-3685-4D0F-9F11-5383B209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143AC88-59E3-4D98-966B-457BFD8B1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7226D1-C16C-4F82-85C3-927C9898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F5C0-79E5-4589-B8FA-441AFAC6086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21/4/2026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9B0FF03-E3C5-4BDF-9599-ADF17D19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0FAF69E-7B1F-4E8E-B0B3-F4FEACEB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7239-0064-4680-9B2E-E5F40A8E4B2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0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9E876E-03A7-4298-975E-F937D396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B09AA6-1854-4F2B-BA6D-92A4E4567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D983E8-B07F-4325-B505-B4C98BE7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F5C0-79E5-4589-B8FA-441AFAC6086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21/4/2026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8C35289-AC8D-4479-A296-1E5E52F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BC766D8-3064-4D98-8424-F7E5F01C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7239-0064-4680-9B2E-E5F40A8E4B2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1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1448C3-E50D-438C-A375-7D78D0B4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8EED309-8963-439A-A258-F6441C5BA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BA601AE-695C-44DE-84F4-46874A942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736D788-CFFB-470B-81E3-828559C9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F5C0-79E5-4589-B8FA-441AFAC6086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21/4/2026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DE9B7DE-2400-4927-B696-89FCF12B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57081D-3770-49FB-B2E0-1FC67F9F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7239-0064-4680-9B2E-E5F40A8E4B2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1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EC1D60-663D-439E-A5DB-6CCB6841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EB66070-B6F3-4971-9573-FFFC198D9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FBC5094-7F5F-413A-9458-2DAB30D5D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33D466D-C7F5-433B-B20E-A9028C113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72D9830-0004-4298-9840-4D7C386D7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8133F52-CF52-4C89-8F91-5B2C289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F5C0-79E5-4589-B8FA-441AFAC6086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21/4/2026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598EB38-1B4B-461E-A90E-4A9EEC83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A5DD392-CD97-4039-8631-BC95B1B7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7239-0064-4680-9B2E-E5F40A8E4B2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0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21FBFD-1937-4FCE-BB07-8352D9A9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D977EB5-71A5-42EE-A108-85982E1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F5C0-79E5-4589-B8FA-441AFAC6086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21/4/2026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FE422C5-C0C6-4886-B410-9248DFCD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0A29B43-A4DA-4D46-A9B5-1BDD4068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7239-0064-4680-9B2E-E5F40A8E4B2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6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315FA40-54AA-448F-85AF-CCFC3E8B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F5C0-79E5-4589-B8FA-441AFAC6086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21/4/2026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B0EA74C-F0A6-4284-8948-AAC3469C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A05726F-C2F5-4754-9756-376F7287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7239-0064-4680-9B2E-E5F40A8E4B2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8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8A7C57-3195-49F6-8A87-92CACCD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7C1A55C-0022-4BFA-A0CF-EEF04B796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8A37D19-3E07-4247-B313-246E5691F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4A72130-75EE-43C6-9C53-596BDAC7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F5C0-79E5-4589-B8FA-441AFAC6086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21/4/2026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1EC3EC9-5DFD-4189-A954-9BAA9EF3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1D427FE-D201-4CC6-8F45-C4E6E474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7239-0064-4680-9B2E-E5F40A8E4B2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5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6E7934-B93D-42A9-91CE-D4C35AD6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0AF85C6-2E3E-45D1-8A90-BAE8D089F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7032251-F2D6-44C6-902B-15153CD23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AF4A742-B1F2-4B29-B209-B238AF2D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F5C0-79E5-4589-B8FA-441AFAC6086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21/4/2026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4F46569-896E-40D6-B676-63725CB8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423C5B8-3A23-43F4-84A8-79E9FCA3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7239-0064-4680-9B2E-E5F40A8E4B2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0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9667B28-F23C-429D-97C6-27D880BF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DA9CB43-11A0-43A1-87A7-A16AF8D35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687FD4B-EAE7-4833-85CC-A90AA1EBD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F5C0-79E5-4589-B8FA-441AFAC6086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21/4/2026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273ED3A-A00C-4AE6-B7C4-F5C1A4FF3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DBA6ACA-CDDF-4423-8BC6-892DEAE9C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7239-0064-4680-9B2E-E5F40A8E4B23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5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1" y="367187"/>
            <a:ext cx="5876100" cy="111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12" y="389007"/>
            <a:ext cx="3310688" cy="10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107" y="410829"/>
            <a:ext cx="2473537" cy="112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1" y="2641933"/>
            <a:ext cx="3683278" cy="96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2" y="5342021"/>
            <a:ext cx="10810780" cy="79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1" y="3995012"/>
            <a:ext cx="3363915" cy="64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15" y="1849851"/>
            <a:ext cx="6158110" cy="53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107" y="2184733"/>
            <a:ext cx="2525316" cy="106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41" y="3794526"/>
            <a:ext cx="2553680" cy="109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88" y="3730667"/>
            <a:ext cx="2612447" cy="117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44" y="2934952"/>
            <a:ext cx="3509696" cy="62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53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98B5B5-3D7F-4DF5-8B0C-1E9A869ED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  <a:r>
              <a:rPr lang="es-AR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A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Midterm</a:t>
            </a:r>
            <a:endParaRPr lang="es-A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78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87680" y="487680"/>
            <a:ext cx="11082528" cy="601065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b="1" dirty="0"/>
              <a:t>Order the words to make questions. Then, answer them. </a:t>
            </a:r>
            <a:endParaRPr lang="en-US" sz="2000" b="1" dirty="0" smtClean="0"/>
          </a:p>
          <a:p>
            <a:pPr marL="0" lvl="0" indent="0">
              <a:buNone/>
            </a:pPr>
            <a:endParaRPr lang="es-AR" sz="2000" dirty="0"/>
          </a:p>
          <a:p>
            <a:pPr marL="0" indent="0">
              <a:lnSpc>
                <a:spcPts val="3200"/>
              </a:lnSpc>
              <a:buNone/>
            </a:pPr>
            <a:r>
              <a:rPr lang="en-US" sz="2000" dirty="0"/>
              <a:t>1.  </a:t>
            </a:r>
            <a:r>
              <a:rPr lang="en-US" sz="2000" dirty="0" smtClean="0"/>
              <a:t>best  </a:t>
            </a:r>
            <a:r>
              <a:rPr lang="en-US" sz="2000" dirty="0"/>
              <a:t>friend  </a:t>
            </a:r>
            <a:r>
              <a:rPr lang="en-US" sz="2000" dirty="0" smtClean="0"/>
              <a:t>where  </a:t>
            </a:r>
            <a:r>
              <a:rPr lang="en-US" sz="2000" dirty="0"/>
              <a:t>from  your   is 	</a:t>
            </a:r>
            <a:r>
              <a:rPr lang="en-US" sz="2000" dirty="0" smtClean="0"/>
              <a:t>__________________________________________</a:t>
            </a:r>
            <a:endParaRPr lang="es-AR" sz="2000" dirty="0"/>
          </a:p>
          <a:p>
            <a:pPr marL="0" indent="0">
              <a:lnSpc>
                <a:spcPts val="3200"/>
              </a:lnSpc>
              <a:buNone/>
            </a:pPr>
            <a:r>
              <a:rPr lang="en-US" sz="2000" dirty="0"/>
              <a:t>2.  flat   </a:t>
            </a:r>
            <a:r>
              <a:rPr lang="en-US" sz="2000" dirty="0" smtClean="0"/>
              <a:t>you   in   live   a   do</a:t>
            </a:r>
            <a:r>
              <a:rPr lang="en-US" sz="2000" dirty="0"/>
              <a:t>?	   	</a:t>
            </a:r>
            <a:r>
              <a:rPr lang="en-US" sz="2000" dirty="0" smtClean="0"/>
              <a:t>__________________________________________</a:t>
            </a:r>
            <a:endParaRPr lang="es-AR" sz="2000" dirty="0"/>
          </a:p>
          <a:p>
            <a:pPr marL="0" indent="0">
              <a:lnSpc>
                <a:spcPts val="3200"/>
              </a:lnSpc>
              <a:buNone/>
            </a:pPr>
            <a:r>
              <a:rPr lang="en-US" sz="2000" dirty="0"/>
              <a:t>3.  your  university   get  to  </a:t>
            </a:r>
            <a:r>
              <a:rPr lang="en-US" sz="2000" dirty="0" smtClean="0"/>
              <a:t>how  </a:t>
            </a:r>
            <a:r>
              <a:rPr lang="en-US" sz="2000" dirty="0"/>
              <a:t>friend  does? </a:t>
            </a:r>
            <a:r>
              <a:rPr lang="en-US" sz="2000" dirty="0" smtClean="0"/>
              <a:t>__________________________________________</a:t>
            </a:r>
            <a:endParaRPr lang="es-AR" sz="2000" dirty="0"/>
          </a:p>
          <a:p>
            <a:pPr marL="0" indent="0">
              <a:lnSpc>
                <a:spcPts val="3200"/>
              </a:lnSpc>
              <a:buNone/>
            </a:pPr>
            <a:r>
              <a:rPr lang="en-US" sz="2000" dirty="0"/>
              <a:t>4.  birthday  </a:t>
            </a:r>
            <a:r>
              <a:rPr lang="en-US" sz="2000" dirty="0" smtClean="0"/>
              <a:t> </a:t>
            </a:r>
            <a:r>
              <a:rPr lang="en-US" sz="2000" dirty="0"/>
              <a:t>is   </a:t>
            </a:r>
            <a:r>
              <a:rPr lang="en-US" sz="2000" dirty="0" smtClean="0"/>
              <a:t>when   </a:t>
            </a:r>
            <a:r>
              <a:rPr lang="en-US" sz="2000" dirty="0"/>
              <a:t>your?	</a:t>
            </a:r>
            <a:r>
              <a:rPr lang="en-US" sz="2000" dirty="0" smtClean="0"/>
              <a:t>_________________________________________________</a:t>
            </a:r>
            <a:endParaRPr lang="es-AR" sz="2000" dirty="0"/>
          </a:p>
          <a:p>
            <a:pPr marL="0" indent="0">
              <a:lnSpc>
                <a:spcPts val="3200"/>
              </a:lnSpc>
              <a:buNone/>
            </a:pPr>
            <a:r>
              <a:rPr lang="en-US" sz="2000" dirty="0"/>
              <a:t>5.  w</a:t>
            </a:r>
            <a:r>
              <a:rPr lang="en-US" sz="2000" dirty="0" smtClean="0"/>
              <a:t>hat  </a:t>
            </a:r>
            <a:r>
              <a:rPr lang="en-US" sz="2000" dirty="0"/>
              <a:t>do  weekend  does  your   best </a:t>
            </a:r>
            <a:r>
              <a:rPr lang="en-US" sz="2000" dirty="0" smtClean="0"/>
              <a:t> friend </a:t>
            </a:r>
            <a:r>
              <a:rPr lang="en-US" sz="2000" dirty="0"/>
              <a:t>at  the ? </a:t>
            </a:r>
            <a:r>
              <a:rPr lang="en-US" sz="2000" dirty="0" smtClean="0"/>
              <a:t>__________________________________</a:t>
            </a:r>
            <a:endParaRPr lang="es-AR" sz="2000" dirty="0"/>
          </a:p>
          <a:p>
            <a:pPr marL="0" indent="0">
              <a:lnSpc>
                <a:spcPts val="3200"/>
              </a:lnSpc>
              <a:buNone/>
            </a:pPr>
            <a:r>
              <a:rPr lang="en-US" sz="2000" dirty="0"/>
              <a:t>6.  you   with  work  </a:t>
            </a:r>
            <a:r>
              <a:rPr lang="en-US" sz="2000" dirty="0" smtClean="0"/>
              <a:t>  </a:t>
            </a:r>
            <a:r>
              <a:rPr lang="en-US" sz="2000" dirty="0"/>
              <a:t>computers  do? </a:t>
            </a:r>
            <a:r>
              <a:rPr lang="en-US" sz="2000" dirty="0" smtClean="0"/>
              <a:t>__________________________________________________</a:t>
            </a:r>
            <a:endParaRPr lang="es-AR" sz="2000" dirty="0"/>
          </a:p>
          <a:p>
            <a:pPr marL="0" indent="0">
              <a:lnSpc>
                <a:spcPts val="3200"/>
              </a:lnSpc>
              <a:buNone/>
            </a:pPr>
            <a:r>
              <a:rPr lang="en-US" sz="2000" dirty="0"/>
              <a:t>7.  you  work  drive  to  every day do? </a:t>
            </a:r>
            <a:r>
              <a:rPr lang="en-US" sz="2000" dirty="0" smtClean="0"/>
              <a:t>__________________________________________________</a:t>
            </a:r>
            <a:endParaRPr lang="es-AR" sz="2000" dirty="0"/>
          </a:p>
          <a:p>
            <a:pPr marL="0" indent="0">
              <a:lnSpc>
                <a:spcPts val="3200"/>
              </a:lnSpc>
              <a:buNone/>
            </a:pPr>
            <a:r>
              <a:rPr lang="en-US" sz="2000" dirty="0"/>
              <a:t>8. t</a:t>
            </a:r>
            <a:r>
              <a:rPr lang="en-US" sz="2000" dirty="0" smtClean="0"/>
              <a:t>hese magazines </a:t>
            </a:r>
            <a:r>
              <a:rPr lang="en-US" sz="2000" dirty="0"/>
              <a:t>whose are? </a:t>
            </a:r>
            <a:r>
              <a:rPr lang="en-US" sz="2000" dirty="0" smtClean="0"/>
              <a:t>_______________________________________________________</a:t>
            </a:r>
            <a:endParaRPr lang="es-AR" sz="2000" dirty="0"/>
          </a:p>
          <a:p>
            <a:pPr marL="0" indent="0">
              <a:lnSpc>
                <a:spcPts val="3200"/>
              </a:lnSpc>
              <a:buNone/>
            </a:pPr>
            <a:r>
              <a:rPr lang="en-US" sz="2000" dirty="0" smtClean="0"/>
              <a:t>10</a:t>
            </a:r>
            <a:r>
              <a:rPr lang="en-US" sz="2000" dirty="0"/>
              <a:t>. time best friend your  get up what </a:t>
            </a:r>
            <a:r>
              <a:rPr lang="en-US" sz="2000" dirty="0" smtClean="0"/>
              <a:t>does </a:t>
            </a:r>
            <a:r>
              <a:rPr lang="en-US" sz="2000" dirty="0"/>
              <a:t>? </a:t>
            </a:r>
            <a:r>
              <a:rPr lang="en-US" sz="2000" dirty="0" smtClean="0"/>
              <a:t>___________________________________________</a:t>
            </a:r>
            <a:endParaRPr lang="es-AR" sz="2000" dirty="0"/>
          </a:p>
          <a:p>
            <a:pPr marL="0" indent="0">
              <a:buNone/>
            </a:pP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4536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38200" y="390144"/>
            <a:ext cx="10515600" cy="5786819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Complete the blanks with a suitable grammar form</a:t>
            </a:r>
            <a:r>
              <a:rPr lang="en-US" b="1" dirty="0" smtClean="0"/>
              <a:t>.</a:t>
            </a:r>
          </a:p>
          <a:p>
            <a:pPr lvl="0"/>
            <a:endParaRPr lang="es-AR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A: Is that </a:t>
            </a:r>
            <a:r>
              <a:rPr lang="en-GB" dirty="0" smtClean="0"/>
              <a:t>__________ </a:t>
            </a:r>
            <a:r>
              <a:rPr lang="en-GB" dirty="0"/>
              <a:t>book?  B: No, </a:t>
            </a:r>
            <a:r>
              <a:rPr lang="en-GB" dirty="0" smtClean="0"/>
              <a:t>it isn´t. It’s Peter’s book. </a:t>
            </a:r>
            <a:endParaRPr lang="es-AR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Peter is ________________ ( </a:t>
            </a:r>
            <a:r>
              <a:rPr lang="en-GB" dirty="0" smtClean="0"/>
              <a:t>David / friend</a:t>
            </a:r>
            <a:r>
              <a:rPr lang="en-GB" dirty="0"/>
              <a:t>). </a:t>
            </a:r>
            <a:endParaRPr lang="es-AR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I’m a good student. ___________________________(</a:t>
            </a:r>
            <a:r>
              <a:rPr lang="en-GB" dirty="0" smtClean="0"/>
              <a:t>be /</a:t>
            </a:r>
            <a:r>
              <a:rPr lang="en-GB" dirty="0"/>
              <a:t>never/ late for class)</a:t>
            </a:r>
            <a:endParaRPr lang="es-AR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_______________________________(</a:t>
            </a:r>
            <a:r>
              <a:rPr lang="en-GB" dirty="0"/>
              <a:t>you/ work)in a shop? </a:t>
            </a:r>
            <a:endParaRPr lang="es-AR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What __________________________? It’s half past five. </a:t>
            </a:r>
            <a:endParaRPr lang="es-AR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_________those  </a:t>
            </a:r>
            <a:r>
              <a:rPr lang="en-GB" dirty="0"/>
              <a:t>your  tickets?</a:t>
            </a:r>
            <a:endParaRPr lang="es-AR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_________ </a:t>
            </a:r>
            <a:r>
              <a:rPr lang="en-GB" dirty="0"/>
              <a:t>is Francesco from? Italy?</a:t>
            </a:r>
            <a:endParaRPr lang="es-AR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What __________________? Are you an engineer? </a:t>
            </a:r>
            <a:endParaRPr lang="es-AR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______school </a:t>
            </a:r>
            <a:r>
              <a:rPr lang="en-GB" dirty="0"/>
              <a:t>children wear a </a:t>
            </a:r>
            <a:r>
              <a:rPr lang="en-GB" dirty="0" smtClean="0"/>
              <a:t>uniform in your country?</a:t>
            </a:r>
            <a:endParaRPr lang="es-AR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____________the </a:t>
            </a:r>
            <a:r>
              <a:rPr lang="en-GB" dirty="0"/>
              <a:t>window! It’s too hot in here.</a:t>
            </a:r>
            <a:endParaRPr lang="es-AR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The children opened three</a:t>
            </a:r>
            <a:r>
              <a:rPr lang="en-GB" dirty="0" smtClean="0"/>
              <a:t>_________________ </a:t>
            </a:r>
            <a:r>
              <a:rPr lang="en-GB" dirty="0"/>
              <a:t>(box) with presents.</a:t>
            </a:r>
            <a:endParaRPr lang="es-AR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______you </a:t>
            </a:r>
            <a:r>
              <a:rPr lang="en-GB" dirty="0"/>
              <a:t>study </a:t>
            </a:r>
            <a:r>
              <a:rPr lang="en-GB" dirty="0" smtClean="0"/>
              <a:t>Chinese?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300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38200" y="390144"/>
            <a:ext cx="10515600" cy="578681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Complete the blanks with a suitable grammar form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GB" sz="2400" dirty="0" smtClean="0"/>
              <a:t>__________ </a:t>
            </a:r>
            <a:r>
              <a:rPr lang="en-GB" sz="2400" dirty="0"/>
              <a:t> </a:t>
            </a:r>
            <a:r>
              <a:rPr lang="en-GB" sz="2400" dirty="0" smtClean="0"/>
              <a:t>people </a:t>
            </a:r>
            <a:r>
              <a:rPr lang="en-GB" sz="2400" dirty="0"/>
              <a:t>wear a special uniform in this company?</a:t>
            </a:r>
            <a:endParaRPr lang="es-AR" sz="2400" dirty="0"/>
          </a:p>
          <a:p>
            <a:pPr marL="822960" lvl="1" indent="-457200">
              <a:buFont typeface="+mj-lt"/>
              <a:buAutoNum type="arabicPeriod"/>
            </a:pPr>
            <a:r>
              <a:rPr lang="en-GB" sz="1800" b="1" i="1" dirty="0" smtClean="0"/>
              <a:t>A:</a:t>
            </a:r>
            <a:r>
              <a:rPr lang="en-GB" sz="2400" dirty="0" smtClean="0"/>
              <a:t> What ________ he __________?    </a:t>
            </a:r>
            <a:r>
              <a:rPr lang="en-GB" sz="1800" b="1" i="1" dirty="0" smtClean="0"/>
              <a:t>B:</a:t>
            </a:r>
            <a:r>
              <a:rPr lang="en-GB" sz="2400" dirty="0" smtClean="0"/>
              <a:t> He’s </a:t>
            </a:r>
            <a:r>
              <a:rPr lang="en-GB" sz="2400" dirty="0"/>
              <a:t>a doctor.</a:t>
            </a:r>
            <a:endParaRPr lang="es-AR" sz="2400" dirty="0"/>
          </a:p>
          <a:p>
            <a:pPr marL="822960" lvl="1" indent="-457200">
              <a:buFont typeface="+mj-lt"/>
              <a:buAutoNum type="arabicPeriod"/>
            </a:pPr>
            <a:r>
              <a:rPr lang="en-GB" sz="1800" b="1" i="1" dirty="0"/>
              <a:t>A:</a:t>
            </a:r>
            <a:r>
              <a:rPr lang="en-GB" sz="2400" dirty="0"/>
              <a:t> What _____________of food </a:t>
            </a:r>
            <a:r>
              <a:rPr lang="en-GB" sz="2400" dirty="0" smtClean="0"/>
              <a:t>________she </a:t>
            </a:r>
            <a:r>
              <a:rPr lang="en-GB" sz="2400" dirty="0"/>
              <a:t>like?   </a:t>
            </a:r>
            <a:r>
              <a:rPr lang="en-GB" sz="1800" b="1" i="1" dirty="0"/>
              <a:t>B</a:t>
            </a:r>
            <a:r>
              <a:rPr lang="en-GB" sz="1800" b="1" dirty="0"/>
              <a:t>:</a:t>
            </a:r>
            <a:r>
              <a:rPr lang="en-GB" sz="2400" dirty="0"/>
              <a:t>  Italian</a:t>
            </a:r>
            <a:endParaRPr lang="es-AR" sz="2400" dirty="0"/>
          </a:p>
          <a:p>
            <a:pPr marL="822960" lvl="1" indent="-457200">
              <a:buFont typeface="+mj-lt"/>
              <a:buAutoNum type="arabicPeriod"/>
            </a:pPr>
            <a:r>
              <a:rPr lang="en-GB" sz="1800" i="1" dirty="0"/>
              <a:t>A:</a:t>
            </a:r>
            <a:r>
              <a:rPr lang="en-GB" sz="2400" dirty="0"/>
              <a:t> How old </a:t>
            </a:r>
            <a:r>
              <a:rPr lang="en-GB" sz="2400" dirty="0" smtClean="0"/>
              <a:t>_________Pat</a:t>
            </a:r>
            <a:r>
              <a:rPr lang="en-GB" sz="2400" dirty="0"/>
              <a:t>?    </a:t>
            </a:r>
            <a:r>
              <a:rPr lang="en-GB" sz="1800" b="1" i="1" dirty="0"/>
              <a:t>B:</a:t>
            </a:r>
            <a:r>
              <a:rPr lang="en-GB" sz="2400" dirty="0"/>
              <a:t> 38</a:t>
            </a:r>
            <a:endParaRPr lang="es-AR" sz="2400" dirty="0"/>
          </a:p>
          <a:p>
            <a:pPr marL="822960" lvl="1" indent="-457200">
              <a:buFont typeface="+mj-lt"/>
              <a:buAutoNum type="arabicPeriod"/>
            </a:pPr>
            <a:r>
              <a:rPr lang="en-GB" sz="2400" dirty="0" smtClean="0"/>
              <a:t>_____________________  subjects </a:t>
            </a:r>
            <a:r>
              <a:rPr lang="en-GB" sz="2400" dirty="0"/>
              <a:t>do you have in first year?</a:t>
            </a:r>
            <a:endParaRPr lang="es-AR" sz="2400" dirty="0"/>
          </a:p>
          <a:p>
            <a:pPr marL="822960" lvl="1" indent="-457200">
              <a:buFont typeface="+mj-lt"/>
              <a:buAutoNum type="arabicPeriod"/>
            </a:pPr>
            <a:r>
              <a:rPr lang="en-GB" sz="1800" b="1" i="1" dirty="0"/>
              <a:t>A:</a:t>
            </a:r>
            <a:r>
              <a:rPr lang="en-GB" sz="2400" dirty="0"/>
              <a:t>______________do you say “padres” in English?  </a:t>
            </a:r>
            <a:r>
              <a:rPr lang="en-GB" sz="1800" b="1" i="1" dirty="0"/>
              <a:t>B:</a:t>
            </a:r>
            <a:r>
              <a:rPr lang="en-GB" sz="2400" dirty="0"/>
              <a:t> Parents.</a:t>
            </a:r>
            <a:endParaRPr lang="es-AR" sz="2400" dirty="0"/>
          </a:p>
          <a:p>
            <a:pPr marL="822960" lvl="1" indent="-457200">
              <a:buFont typeface="+mj-lt"/>
              <a:buAutoNum type="arabicPeriod"/>
            </a:pPr>
            <a:r>
              <a:rPr lang="en-GB" sz="2400" dirty="0"/>
              <a:t>_________________mobile is this? It’s Daniel’s.</a:t>
            </a:r>
            <a:endParaRPr lang="es-AR" sz="2400" dirty="0"/>
          </a:p>
          <a:p>
            <a:pPr marL="822960" lvl="1" indent="-457200">
              <a:buFont typeface="+mj-lt"/>
              <a:buAutoNum type="arabicPeriod"/>
            </a:pPr>
            <a:r>
              <a:rPr lang="en-GB" sz="2400" dirty="0"/>
              <a:t>Charles studies Architecture </a:t>
            </a:r>
            <a:r>
              <a:rPr lang="en-GB" sz="2400" dirty="0" smtClean="0"/>
              <a:t>______university</a:t>
            </a:r>
            <a:r>
              <a:rPr lang="en-GB" sz="2400" dirty="0"/>
              <a:t>.</a:t>
            </a:r>
            <a:endParaRPr lang="es-AR" sz="2400" dirty="0"/>
          </a:p>
          <a:p>
            <a:pPr marL="822960" lvl="1" indent="-457200">
              <a:buFont typeface="+mj-lt"/>
              <a:buAutoNum type="arabicPeriod"/>
            </a:pPr>
            <a:r>
              <a:rPr lang="en-GB" sz="2400" dirty="0"/>
              <a:t>Maggie isn’t here. She’s ____________her bedroom.</a:t>
            </a:r>
            <a:endParaRPr lang="es-AR" sz="2400" dirty="0"/>
          </a:p>
          <a:p>
            <a:pPr marL="822960" lvl="1" indent="-457200">
              <a:buFont typeface="+mj-lt"/>
              <a:buAutoNum type="arabicPeriod"/>
            </a:pPr>
            <a:r>
              <a:rPr lang="en-GB" sz="2400" dirty="0"/>
              <a:t>Benjamin___________________(be/never) stressed.</a:t>
            </a:r>
            <a:endParaRPr lang="es-AR" sz="2400" dirty="0"/>
          </a:p>
          <a:p>
            <a:pPr marL="822960" lvl="1" indent="-457200">
              <a:buFont typeface="+mj-lt"/>
              <a:buAutoNum type="arabicPeriod"/>
            </a:pPr>
            <a:r>
              <a:rPr lang="en-GB" sz="1800" b="1" i="1" dirty="0"/>
              <a:t>A:</a:t>
            </a:r>
            <a:r>
              <a:rPr lang="en-GB" sz="2400" dirty="0" smtClean="0"/>
              <a:t>__________________</a:t>
            </a:r>
            <a:r>
              <a:rPr lang="en-GB" sz="2400" dirty="0"/>
              <a:t>do  you go to the gym? </a:t>
            </a:r>
            <a:r>
              <a:rPr lang="en-GB" sz="1800" b="1" i="1" dirty="0"/>
              <a:t>B:</a:t>
            </a:r>
            <a:r>
              <a:rPr lang="en-GB" sz="2400" dirty="0" smtClean="0"/>
              <a:t>  Twice </a:t>
            </a:r>
            <a:r>
              <a:rPr lang="en-GB" sz="2400" dirty="0"/>
              <a:t>a week.</a:t>
            </a:r>
            <a:endParaRPr lang="es-AR" sz="2400" dirty="0"/>
          </a:p>
          <a:p>
            <a:pPr marL="822960" lvl="1" indent="-457200">
              <a:buFont typeface="+mj-lt"/>
              <a:buAutoNum type="arabicPeriod"/>
            </a:pPr>
            <a:r>
              <a:rPr lang="en-GB" sz="2400" dirty="0"/>
              <a:t>She _____________________(wash/ always) the car </a:t>
            </a:r>
            <a:r>
              <a:rPr lang="en-GB" sz="2400" dirty="0" smtClean="0"/>
              <a:t>at the weekend.</a:t>
            </a:r>
            <a:endParaRPr lang="es-AR" sz="2400" dirty="0"/>
          </a:p>
          <a:p>
            <a:pPr marL="822960" lvl="1" indent="-457200">
              <a:buFont typeface="+mj-lt"/>
              <a:buAutoNum type="arabicPeriod"/>
            </a:pPr>
            <a:r>
              <a:rPr lang="en-GB" sz="2400" dirty="0"/>
              <a:t>Tom _______________________(be/never) late for class.</a:t>
            </a:r>
            <a:endParaRPr lang="es-AR" sz="24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861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60832" y="1450170"/>
            <a:ext cx="10924032" cy="456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3500"/>
              </a:lnSpc>
              <a:buFont typeface="+mj-lt"/>
              <a:buAutoNum type="arabicPeriod"/>
            </a:pPr>
            <a:r>
              <a:rPr lang="es-ES" sz="2800" dirty="0" err="1"/>
              <a:t>My</a:t>
            </a:r>
            <a:r>
              <a:rPr lang="es-ES" sz="2800" dirty="0"/>
              <a:t> </a:t>
            </a:r>
            <a:r>
              <a:rPr lang="es-ES" sz="2800" dirty="0" err="1"/>
              <a:t>grandfather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from</a:t>
            </a:r>
            <a:r>
              <a:rPr lang="es-ES" sz="2800" dirty="0"/>
              <a:t> </a:t>
            </a:r>
            <a:r>
              <a:rPr lang="es-ES" sz="2800" dirty="0" smtClean="0"/>
              <a:t>_______________ .</a:t>
            </a:r>
            <a:endParaRPr lang="es-AR" sz="2800" dirty="0"/>
          </a:p>
          <a:p>
            <a:pPr marL="800100" lvl="1" indent="-342900">
              <a:lnSpc>
                <a:spcPts val="3500"/>
              </a:lnSpc>
              <a:buFont typeface="+mj-lt"/>
              <a:buAutoNum type="arabicPeriod"/>
            </a:pPr>
            <a:r>
              <a:rPr lang="en-US" sz="2800" dirty="0" smtClean="0"/>
              <a:t>My </a:t>
            </a:r>
            <a:r>
              <a:rPr lang="en-US" sz="2800" dirty="0"/>
              <a:t>mother loves cooking programs. She _______________them on TV every day.</a:t>
            </a:r>
            <a:endParaRPr lang="es-AR" sz="2800" dirty="0"/>
          </a:p>
          <a:p>
            <a:pPr marL="800100" lvl="1" indent="-342900">
              <a:lnSpc>
                <a:spcPts val="3500"/>
              </a:lnSpc>
              <a:buFont typeface="+mj-lt"/>
              <a:buAutoNum type="arabicPeriod"/>
            </a:pPr>
            <a:r>
              <a:rPr lang="es-ES" sz="2800" dirty="0"/>
              <a:t>Do </a:t>
            </a:r>
            <a:r>
              <a:rPr lang="es-ES" sz="2800" dirty="0" err="1"/>
              <a:t>you</a:t>
            </a:r>
            <a:r>
              <a:rPr lang="es-ES" sz="2800" dirty="0"/>
              <a:t> </a:t>
            </a:r>
            <a:r>
              <a:rPr lang="es-ES" sz="2800" dirty="0" err="1"/>
              <a:t>play</a:t>
            </a:r>
            <a:r>
              <a:rPr lang="es-ES" sz="2800" dirty="0"/>
              <a:t> </a:t>
            </a:r>
            <a:r>
              <a:rPr lang="es-ES" sz="2800" dirty="0" err="1"/>
              <a:t>any</a:t>
            </a:r>
            <a:r>
              <a:rPr lang="es-ES" sz="2800" dirty="0" smtClean="0"/>
              <a:t>___________________? </a:t>
            </a:r>
          </a:p>
          <a:p>
            <a:pPr marL="800100" lvl="1" indent="-342900">
              <a:lnSpc>
                <a:spcPts val="3500"/>
              </a:lnSpc>
              <a:buFont typeface="+mj-lt"/>
              <a:buAutoNum type="arabicPeriod"/>
            </a:pPr>
            <a:r>
              <a:rPr lang="en-US" sz="2800" dirty="0"/>
              <a:t>When I arrive home, I usually ­­­­­­­­­­­­­­­­­­­­________________________the T.V.</a:t>
            </a:r>
            <a:endParaRPr lang="es-AR" sz="2800" dirty="0"/>
          </a:p>
          <a:p>
            <a:pPr marL="800100" lvl="1" indent="-342900">
              <a:lnSpc>
                <a:spcPts val="3500"/>
              </a:lnSpc>
              <a:buFont typeface="+mj-lt"/>
              <a:buAutoNum type="arabicPeriod"/>
            </a:pPr>
            <a:r>
              <a:rPr lang="en-US" sz="2800" dirty="0"/>
              <a:t>You look __________________ </a:t>
            </a:r>
            <a:r>
              <a:rPr lang="en-US" sz="2800" dirty="0" smtClean="0"/>
              <a:t>. What’s the matter?</a:t>
            </a:r>
            <a:endParaRPr lang="es-AR" sz="2800" dirty="0"/>
          </a:p>
          <a:p>
            <a:pPr marL="800100" lvl="1" indent="-342900">
              <a:lnSpc>
                <a:spcPts val="3500"/>
              </a:lnSpc>
              <a:buFont typeface="+mj-lt"/>
              <a:buAutoNum type="arabicPeriod"/>
            </a:pPr>
            <a:r>
              <a:rPr lang="en-US" sz="2800" dirty="0"/>
              <a:t>Sandra has three__________________: Mark, Sophia and Angela.</a:t>
            </a:r>
            <a:endParaRPr lang="es-AR" sz="2800" dirty="0"/>
          </a:p>
          <a:p>
            <a:pPr marL="800100" lvl="1" indent="-342900">
              <a:lnSpc>
                <a:spcPts val="3500"/>
              </a:lnSpc>
              <a:buFont typeface="+mj-lt"/>
              <a:buAutoNum type="arabicPeriod"/>
            </a:pPr>
            <a:r>
              <a:rPr lang="en-US" sz="2800" dirty="0"/>
              <a:t>My friend has a house in the mountains. </a:t>
            </a:r>
            <a:endParaRPr lang="en-US" sz="2800" dirty="0" smtClean="0"/>
          </a:p>
          <a:p>
            <a:pPr lvl="1">
              <a:lnSpc>
                <a:spcPts val="35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He </a:t>
            </a:r>
            <a:r>
              <a:rPr lang="en-US" sz="2800" dirty="0" err="1" smtClean="0"/>
              <a:t>always</a:t>
            </a:r>
            <a:r>
              <a:rPr lang="en-US" sz="2800" dirty="0" err="1"/>
              <a:t>____________________</a:t>
            </a:r>
            <a:r>
              <a:rPr lang="en-US" sz="2800" dirty="0" err="1" smtClean="0"/>
              <a:t>there</a:t>
            </a:r>
            <a:r>
              <a:rPr lang="en-US" sz="2800" dirty="0" smtClean="0"/>
              <a:t> at the weekend.</a:t>
            </a:r>
            <a:endParaRPr lang="es-AR" sz="2800" dirty="0"/>
          </a:p>
          <a:p>
            <a:pPr lvl="1">
              <a:lnSpc>
                <a:spcPts val="3500"/>
              </a:lnSpc>
            </a:pP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109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Write words to complete each column. 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84535567"/>
              </p:ext>
            </p:extLst>
          </p:nvPr>
        </p:nvGraphicFramePr>
        <p:xfrm>
          <a:off x="492314" y="1048512"/>
          <a:ext cx="10578021" cy="47261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14729"/>
                <a:gridCol w="2115823"/>
                <a:gridCol w="2115823"/>
                <a:gridCol w="2115823"/>
                <a:gridCol w="2115823"/>
              </a:tblGrid>
              <a:tr h="524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u="sng" dirty="0" err="1">
                          <a:solidFill>
                            <a:schemeClr val="accent6"/>
                          </a:solidFill>
                          <a:effectLst/>
                        </a:rPr>
                        <a:t>Nationalities</a:t>
                      </a:r>
                      <a:endParaRPr lang="es-A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u="sng" dirty="0">
                          <a:solidFill>
                            <a:schemeClr val="accent6"/>
                          </a:solidFill>
                          <a:effectLst/>
                        </a:rPr>
                        <a:t>Jobs</a:t>
                      </a:r>
                      <a:endParaRPr lang="es-AR" sz="14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u="sng" dirty="0" err="1">
                          <a:effectLst/>
                        </a:rPr>
                        <a:t>Family</a:t>
                      </a:r>
                      <a:r>
                        <a:rPr lang="es-ES" sz="1400" u="sng" dirty="0">
                          <a:effectLst/>
                        </a:rPr>
                        <a:t> </a:t>
                      </a:r>
                      <a:r>
                        <a:rPr lang="es-ES" sz="1400" u="sng" dirty="0" err="1">
                          <a:effectLst/>
                        </a:rPr>
                        <a:t>Members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u="sng" dirty="0" err="1">
                          <a:effectLst/>
                        </a:rPr>
                        <a:t>Every</a:t>
                      </a:r>
                      <a:r>
                        <a:rPr lang="es-ES" sz="1400" u="sng" dirty="0">
                          <a:effectLst/>
                        </a:rPr>
                        <a:t> </a:t>
                      </a:r>
                      <a:r>
                        <a:rPr lang="es-ES" sz="1400" u="sng" dirty="0" err="1">
                          <a:effectLst/>
                        </a:rPr>
                        <a:t>day</a:t>
                      </a:r>
                      <a:r>
                        <a:rPr lang="es-ES" sz="1400" u="sng" dirty="0">
                          <a:effectLst/>
                        </a:rPr>
                        <a:t> </a:t>
                      </a:r>
                      <a:r>
                        <a:rPr lang="es-ES" sz="1400" u="sng" dirty="0" err="1">
                          <a:effectLst/>
                        </a:rPr>
                        <a:t>activities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u="sng" dirty="0" err="1">
                          <a:effectLst/>
                        </a:rPr>
                        <a:t>Adjectives</a:t>
                      </a:r>
                      <a:endParaRPr lang="es-AR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77582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solidFill>
                            <a:schemeClr val="accent6"/>
                          </a:solidFill>
                          <a:effectLst/>
                        </a:rPr>
                        <a:t>Argentinian</a:t>
                      </a:r>
                      <a:endParaRPr lang="es-AR" sz="16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accent6"/>
                          </a:solidFill>
                          <a:effectLst/>
                        </a:rPr>
                        <a:t>Actor</a:t>
                      </a:r>
                      <a:endParaRPr lang="es-AR" sz="16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Mother</a:t>
                      </a:r>
                      <a:endParaRPr lang="es-AR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relax</a:t>
                      </a:r>
                      <a:endParaRPr lang="es-AR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good</a:t>
                      </a:r>
                      <a:endParaRPr lang="es-AR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6089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s-AR" sz="11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s-AR" sz="11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92170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s-AR" sz="11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s-AR" sz="11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92170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s-AR" sz="11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s-AR" sz="110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92170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s-AR" sz="11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s-AR" sz="11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1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Look at the pictures. Complete the sentences </a:t>
            </a:r>
            <a:r>
              <a:rPr lang="en-US" sz="2400" b="1" dirty="0" smtClean="0"/>
              <a:t>with </a:t>
            </a:r>
            <a:br>
              <a:rPr lang="en-US" sz="2400" b="1" dirty="0" smtClean="0"/>
            </a:br>
            <a:r>
              <a:rPr lang="en-US" sz="2400" b="1" dirty="0"/>
              <a:t> </a:t>
            </a:r>
            <a:r>
              <a:rPr lang="en-US" sz="2400" b="1" dirty="0" smtClean="0"/>
              <a:t>           </a:t>
            </a:r>
            <a:r>
              <a:rPr lang="en-US" b="1" i="1" dirty="0">
                <a:solidFill>
                  <a:srgbClr val="FF0000"/>
                </a:solidFill>
              </a:rPr>
              <a:t>my</a:t>
            </a:r>
            <a:r>
              <a:rPr lang="en-US" b="1" i="1" dirty="0" smtClean="0">
                <a:solidFill>
                  <a:srgbClr val="FF0000"/>
                </a:solidFill>
              </a:rPr>
              <a:t>, your</a:t>
            </a:r>
            <a:r>
              <a:rPr lang="en-US" b="1" i="1" dirty="0">
                <a:solidFill>
                  <a:srgbClr val="FF0000"/>
                </a:solidFill>
              </a:rPr>
              <a:t>, his, her, our, their.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24" y="1474051"/>
            <a:ext cx="8132064" cy="504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525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72" y="355985"/>
            <a:ext cx="7936992" cy="650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956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2А GRAMMAR </a:t>
            </a:r>
            <a:r>
              <a:rPr lang="en-US" b="1" dirty="0" smtClean="0"/>
              <a:t>   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/ an;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 plurals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this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/ that / these / those</a:t>
            </a:r>
            <a:endParaRPr lang="es-A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6" y="2261936"/>
            <a:ext cx="11319599" cy="259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886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88530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/>
              <a:t>2B </a:t>
            </a:r>
            <a:r>
              <a:rPr lang="es-AR" b="1" dirty="0" smtClean="0"/>
              <a:t>GRAMMAR:  </a:t>
            </a:r>
            <a:r>
              <a:rPr lang="es-AR" sz="4800" b="1" dirty="0" err="1">
                <a:solidFill>
                  <a:srgbClr val="FF0000"/>
                </a:solidFill>
              </a:rPr>
              <a:t>adjectives</a:t>
            </a:r>
            <a:endParaRPr lang="es-AR" sz="4800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12" y="1242568"/>
            <a:ext cx="7059613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059688"/>
            <a:ext cx="24288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259" y="2923730"/>
            <a:ext cx="25622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7" y="4647755"/>
            <a:ext cx="1969921" cy="188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77" y="899668"/>
            <a:ext cx="1323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05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5" y="525377"/>
            <a:ext cx="3546534" cy="50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85" y="525378"/>
            <a:ext cx="657314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29" y="3848397"/>
            <a:ext cx="6386063" cy="57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89" y="1403143"/>
            <a:ext cx="7768518" cy="64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5" y="2236869"/>
            <a:ext cx="9164950" cy="56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67" y="3120468"/>
            <a:ext cx="6957958" cy="5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58" y="4757251"/>
            <a:ext cx="7337475" cy="60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7" y="5570621"/>
            <a:ext cx="2923282" cy="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54" y="5737559"/>
            <a:ext cx="6723414" cy="49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694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6" y="1889920"/>
            <a:ext cx="10741701" cy="399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 txBox="1">
            <a:spLocks noGrp="1"/>
          </p:cNvSpPr>
          <p:nvPr>
            <p:ph type="title"/>
          </p:nvPr>
        </p:nvSpPr>
        <p:spPr>
          <a:xfrm>
            <a:off x="609600" y="955973"/>
            <a:ext cx="99568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IMPERATIVES – LET’S</a:t>
            </a:r>
            <a:endParaRPr lang="es-A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53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178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ЗА </a:t>
            </a:r>
            <a:r>
              <a:rPr lang="en-US" b="1" dirty="0" smtClean="0"/>
              <a:t>GRAMMAR:  </a:t>
            </a:r>
            <a:r>
              <a:rPr lang="en-US" sz="4400" b="1" dirty="0">
                <a:solidFill>
                  <a:srgbClr val="F244C0"/>
                </a:solidFill>
              </a:rPr>
              <a:t>present simple </a:t>
            </a:r>
            <a:r>
              <a:rPr lang="en-US" sz="4400" b="1" dirty="0" smtClean="0">
                <a:solidFill>
                  <a:srgbClr val="F244C0"/>
                </a:solidFill>
              </a:rPr>
              <a:t>+ </a:t>
            </a:r>
            <a:r>
              <a:rPr lang="en-US" sz="4400" b="1" dirty="0">
                <a:solidFill>
                  <a:srgbClr val="F244C0"/>
                </a:solidFill>
              </a:rPr>
              <a:t>and </a:t>
            </a:r>
            <a:r>
              <a:rPr lang="en-US" sz="4400" b="1" dirty="0" smtClean="0">
                <a:solidFill>
                  <a:srgbClr val="F244C0"/>
                </a:solidFill>
              </a:rPr>
              <a:t>-</a:t>
            </a:r>
            <a:endParaRPr lang="es-AR" sz="4400" dirty="0">
              <a:solidFill>
                <a:srgbClr val="F244C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5" y="938784"/>
            <a:ext cx="11033532" cy="51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426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57" y="670240"/>
            <a:ext cx="10027605" cy="42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87" y="5140198"/>
            <a:ext cx="5139218" cy="155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izquierda"/>
          <p:cNvSpPr/>
          <p:nvPr/>
        </p:nvSpPr>
        <p:spPr>
          <a:xfrm>
            <a:off x="7471611" y="5727032"/>
            <a:ext cx="2418347" cy="481263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031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" y="193067"/>
            <a:ext cx="9384792" cy="639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760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50" y="407827"/>
            <a:ext cx="9251662" cy="617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493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84" y="178450"/>
            <a:ext cx="7516749" cy="657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760334" y="570190"/>
            <a:ext cx="2785490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Whose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are </a:t>
            </a:r>
            <a:r>
              <a:rPr lang="es-E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objects</a:t>
            </a:r>
            <a:r>
              <a:rPr lang="es-E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es-E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8548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5" y="1768642"/>
            <a:ext cx="11186560" cy="378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00558" y="589895"/>
            <a:ext cx="8334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Whose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are </a:t>
            </a:r>
            <a:r>
              <a:rPr lang="es-E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objects</a:t>
            </a: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2782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7" y="0"/>
            <a:ext cx="9784081" cy="674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840224" y="218079"/>
            <a:ext cx="67262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Prepositions</a:t>
            </a:r>
            <a:r>
              <a:rPr lang="es-E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of time</a:t>
            </a:r>
            <a:endParaRPr lang="es-E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989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840224" y="218079"/>
            <a:ext cx="67262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Prepositions</a:t>
            </a: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PLACE</a:t>
            </a:r>
            <a:endParaRPr lang="es-E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4" y="864410"/>
            <a:ext cx="10405476" cy="549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5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6" y="737616"/>
            <a:ext cx="10146710" cy="612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47939" y="155662"/>
            <a:ext cx="9296136" cy="646331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Adverbs</a:t>
            </a:r>
            <a:r>
              <a:rPr lang="es-E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and </a:t>
            </a:r>
            <a:r>
              <a:rPr lang="es-ES" sz="36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expressions</a:t>
            </a:r>
            <a:r>
              <a:rPr lang="es-E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of </a:t>
            </a:r>
            <a:r>
              <a:rPr lang="es-ES" sz="36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frequency</a:t>
            </a:r>
            <a:endParaRPr lang="es-E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7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3" y="493295"/>
            <a:ext cx="3977356" cy="54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3" y="1424238"/>
            <a:ext cx="4638604" cy="57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3" y="2343149"/>
            <a:ext cx="4388644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19" y="1037724"/>
            <a:ext cx="4098358" cy="58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88" y="4258175"/>
            <a:ext cx="3679369" cy="108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015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47939" y="155662"/>
            <a:ext cx="9296136" cy="646331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Adverbs</a:t>
            </a:r>
            <a:r>
              <a:rPr lang="es-E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and </a:t>
            </a:r>
            <a:r>
              <a:rPr lang="es-ES" sz="36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expressions</a:t>
            </a:r>
            <a:r>
              <a:rPr lang="es-E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of </a:t>
            </a:r>
            <a:r>
              <a:rPr lang="es-ES" sz="36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frequency</a:t>
            </a:r>
            <a:endParaRPr lang="es-E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20" y="957960"/>
            <a:ext cx="9122524" cy="57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9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5849" y="179635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rgbClr val="FF0000"/>
                </a:solidFill>
              </a:rPr>
              <a:t>VERB PHRASES</a:t>
            </a:r>
            <a:endParaRPr lang="es-AR" sz="36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9" y="1215189"/>
            <a:ext cx="5894209" cy="51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15" y="1191126"/>
            <a:ext cx="5256976" cy="532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70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YOU…?   DOES YOUR CLASSMATE…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66" y="1605459"/>
            <a:ext cx="8573984" cy="493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999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62000" y="189532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YOU…?   DOES YOUR CLASSMATE…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40" y="1553109"/>
            <a:ext cx="8668592" cy="496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164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PREPOSITIONS -   </a:t>
            </a:r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AT, IN, ON</a:t>
            </a:r>
            <a:endParaRPr lang="es-A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87" y="1431758"/>
            <a:ext cx="11585876" cy="519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318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PREPOSITIONS -   </a:t>
            </a:r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AT, IN, ON</a:t>
            </a:r>
            <a:endParaRPr lang="es-A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1" y="1496290"/>
            <a:ext cx="10105409" cy="472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934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" y="177799"/>
            <a:ext cx="6840187" cy="650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600209" y="1094035"/>
            <a:ext cx="3621974" cy="3394837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ADVERBS</a:t>
            </a:r>
            <a:b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b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EXPRESSIONS</a:t>
            </a:r>
            <a:r>
              <a:rPr lang="es-MX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FREQUENCY</a:t>
            </a:r>
            <a:endParaRPr lang="es-A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620000" y="4820151"/>
            <a:ext cx="3048000" cy="1569660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s-MX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</a:t>
            </a:r>
            <a:r>
              <a:rPr lang="es-MX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A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632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E267DF5-8251-4FA7-A2B6-BEB1D430B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99" y="419316"/>
            <a:ext cx="3589640" cy="2881592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ABD40928-9837-4ECC-AB84-E010F2C07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305" y="3204696"/>
            <a:ext cx="4243513" cy="33369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55E14EE8-7650-4F03-836A-1C12FF0AD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56" y="3640660"/>
            <a:ext cx="3926937" cy="290098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A7C8D570-1607-4F5E-A4D7-2793A722C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852" y="5406952"/>
            <a:ext cx="1752845" cy="1267002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129A59A3-E14B-418E-8856-BC634C985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492" y="271504"/>
            <a:ext cx="3450813" cy="2933192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48" name="Imagen 47">
            <a:extLst>
              <a:ext uri="{FF2B5EF4-FFF2-40B4-BE49-F238E27FC236}">
                <a16:creationId xmlns="" xmlns:a16="http://schemas.microsoft.com/office/drawing/2014/main" id="{0A5A85F4-CAEA-4216-ABB2-A3CA427B5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4596" y="2249905"/>
            <a:ext cx="543001" cy="40010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364852" y="2815389"/>
            <a:ext cx="3215043" cy="389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4390376" y="1738100"/>
            <a:ext cx="3215043" cy="511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592796" y="5494420"/>
            <a:ext cx="3679696" cy="389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09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D4AF1B71-E2CE-4CA5-82E5-68ACDC7BC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8" y="1917114"/>
            <a:ext cx="4980163" cy="383792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A7C8D570-1607-4F5E-A4D7-2793A722C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446" y="5153351"/>
            <a:ext cx="1752845" cy="1267002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048AF9FD-83B9-45DE-B687-C68FE2F91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529" y="2569074"/>
            <a:ext cx="1752845" cy="1267002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="" xmlns:a16="http://schemas.microsoft.com/office/drawing/2014/main" id="{09D4A738-845B-42EB-925E-A04CC150D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496" y="849297"/>
            <a:ext cx="543001" cy="400106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="" xmlns:a16="http://schemas.microsoft.com/office/drawing/2014/main" id="{0A5A85F4-CAEA-4216-ABB2-A3CA427B5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291" y="4813115"/>
            <a:ext cx="543001" cy="400106"/>
          </a:xfrm>
          <a:prstGeom prst="rect">
            <a:avLst/>
          </a:prstGeom>
        </p:spPr>
      </p:pic>
      <p:pic>
        <p:nvPicPr>
          <p:cNvPr id="9" name="Imagen 18">
            <a:extLst>
              <a:ext uri="{FF2B5EF4-FFF2-40B4-BE49-F238E27FC236}">
                <a16:creationId xmlns="" xmlns:a16="http://schemas.microsoft.com/office/drawing/2014/main" id="{4E268EDF-B213-45FD-A71A-0ED3F609A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902" y="399644"/>
            <a:ext cx="4864282" cy="3763765"/>
          </a:xfrm>
          <a:prstGeom prst="rect">
            <a:avLst/>
          </a:prstGeom>
          <a:ln w="38100">
            <a:solidFill>
              <a:srgbClr val="00FFFF"/>
            </a:solidFill>
          </a:ln>
        </p:spPr>
      </p:pic>
      <p:sp>
        <p:nvSpPr>
          <p:cNvPr id="2" name="1 Rectángulo"/>
          <p:cNvSpPr/>
          <p:nvPr/>
        </p:nvSpPr>
        <p:spPr>
          <a:xfrm>
            <a:off x="5895474" y="2454442"/>
            <a:ext cx="4003055" cy="748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21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9" y="337752"/>
            <a:ext cx="7989151" cy="48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9" y="1285876"/>
            <a:ext cx="8165472" cy="58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" y="2696577"/>
            <a:ext cx="10088941" cy="56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3262313"/>
            <a:ext cx="5482779" cy="70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9" y="4203031"/>
            <a:ext cx="6709612" cy="95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4" y="5331492"/>
            <a:ext cx="8223161" cy="111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66" y="847725"/>
            <a:ext cx="5069615" cy="44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43" y="1954380"/>
            <a:ext cx="658618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32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6" y="569244"/>
            <a:ext cx="6130417" cy="66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76" y="2304800"/>
            <a:ext cx="5805033" cy="70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4" y="3219449"/>
            <a:ext cx="5777159" cy="73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9" y="4463716"/>
            <a:ext cx="6357527" cy="90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68" y="5669507"/>
            <a:ext cx="5340525" cy="65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4" y="1492305"/>
            <a:ext cx="9233114" cy="55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69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7" y="252113"/>
            <a:ext cx="5180513" cy="647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907739" y="239505"/>
            <a:ext cx="20396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UNIT SEVEN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1691189"/>
            <a:ext cx="5819404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64" y="3586163"/>
            <a:ext cx="5576840" cy="48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99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2" y="404563"/>
            <a:ext cx="4186330" cy="98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87" y="1789697"/>
            <a:ext cx="6590452" cy="54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24" y="2769019"/>
            <a:ext cx="5912512" cy="49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6" y="3511215"/>
            <a:ext cx="5138002" cy="68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0" y="4388517"/>
            <a:ext cx="4517608" cy="60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24" y="5320402"/>
            <a:ext cx="3121860" cy="95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43" y="404562"/>
            <a:ext cx="3346777" cy="96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856" y="2798909"/>
            <a:ext cx="2725315" cy="98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670" y="4194007"/>
            <a:ext cx="5418859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84" y="5771649"/>
            <a:ext cx="6560096" cy="52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512" y="1247274"/>
            <a:ext cx="2154833" cy="108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25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41" y="170949"/>
            <a:ext cx="56723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1862518"/>
            <a:ext cx="5608059" cy="53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4234892"/>
            <a:ext cx="5851654" cy="61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5367352"/>
            <a:ext cx="6163597" cy="124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71" y="1159326"/>
            <a:ext cx="6965103" cy="46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82" y="1734449"/>
            <a:ext cx="5540429" cy="53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35" y="2656702"/>
            <a:ext cx="5034671" cy="100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21" y="4127157"/>
            <a:ext cx="5284795" cy="124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46" y="5670285"/>
            <a:ext cx="4619650" cy="8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77" y="2819345"/>
            <a:ext cx="4535492" cy="94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38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82708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4089</TotalTime>
  <Words>469</Words>
  <Application>Microsoft Office PowerPoint</Application>
  <PresentationFormat>Personalizado</PresentationFormat>
  <Paragraphs>98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Revision for Midterm</vt:lpstr>
      <vt:lpstr>Presentación de PowerPoint</vt:lpstr>
      <vt:lpstr>Presentación de PowerPoint</vt:lpstr>
      <vt:lpstr>Presentación de PowerPoint</vt:lpstr>
      <vt:lpstr>Presentación de PowerPoint</vt:lpstr>
      <vt:lpstr>Write words to complete each column.  </vt:lpstr>
      <vt:lpstr>Look at the pictures. Complete the sentences with              my, your, his, her, our, their.</vt:lpstr>
      <vt:lpstr>Presentación de PowerPoint</vt:lpstr>
      <vt:lpstr>2А GRAMMAR     a / an;   plurals;  this / that / these / those</vt:lpstr>
      <vt:lpstr>2B GRAMMAR:  adjectives</vt:lpstr>
      <vt:lpstr>IMPERATIVES – LET’S</vt:lpstr>
      <vt:lpstr>ЗА GRAMMAR:  present simple + and -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VERB PHRASES</vt:lpstr>
      <vt:lpstr>DO YOU…?   DOES YOUR CLASSMATE…?</vt:lpstr>
      <vt:lpstr>Presentación de PowerPoint</vt:lpstr>
      <vt:lpstr>PREPOSITIONS -   AT, IN, ON</vt:lpstr>
      <vt:lpstr>PREPOSITIONS -   AT, IN, ON</vt:lpstr>
      <vt:lpstr>ADVERBS AND  EXPRESSIONS OF FREQUENCY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C</dc:title>
  <dc:creator>Gladys</dc:creator>
  <cp:lastModifiedBy>gladysmaba@outlook.com</cp:lastModifiedBy>
  <cp:revision>134</cp:revision>
  <dcterms:created xsi:type="dcterms:W3CDTF">2020-04-15T13:53:54Z</dcterms:created>
  <dcterms:modified xsi:type="dcterms:W3CDTF">2026-04-21T21:11:23Z</dcterms:modified>
</cp:coreProperties>
</file>