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361" r:id="rId4"/>
    <p:sldId id="257" r:id="rId5"/>
    <p:sldId id="354" r:id="rId6"/>
    <p:sldId id="356" r:id="rId7"/>
    <p:sldId id="352" r:id="rId8"/>
    <p:sldId id="357" r:id="rId9"/>
    <p:sldId id="355" r:id="rId10"/>
    <p:sldId id="358" r:id="rId11"/>
    <p:sldId id="359" r:id="rId12"/>
    <p:sldId id="360" r:id="rId13"/>
    <p:sldId id="258" r:id="rId14"/>
    <p:sldId id="259" r:id="rId15"/>
    <p:sldId id="288" r:id="rId16"/>
    <p:sldId id="260" r:id="rId17"/>
    <p:sldId id="289" r:id="rId18"/>
    <p:sldId id="261" r:id="rId19"/>
    <p:sldId id="262" r:id="rId20"/>
    <p:sldId id="263" r:id="rId21"/>
    <p:sldId id="264" r:id="rId22"/>
    <p:sldId id="265" r:id="rId23"/>
    <p:sldId id="363" r:id="rId24"/>
    <p:sldId id="365" r:id="rId25"/>
    <p:sldId id="266" r:id="rId26"/>
    <p:sldId id="267" r:id="rId27"/>
    <p:sldId id="268" r:id="rId28"/>
    <p:sldId id="366" r:id="rId29"/>
    <p:sldId id="367" r:id="rId30"/>
    <p:sldId id="368" r:id="rId31"/>
    <p:sldId id="369" r:id="rId32"/>
    <p:sldId id="370" r:id="rId33"/>
    <p:sldId id="371" r:id="rId34"/>
    <p:sldId id="362" r:id="rId35"/>
    <p:sldId id="270" r:id="rId36"/>
    <p:sldId id="271" r:id="rId37"/>
    <p:sldId id="272" r:id="rId38"/>
    <p:sldId id="275" r:id="rId39"/>
    <p:sldId id="273" r:id="rId40"/>
    <p:sldId id="348" r:id="rId41"/>
    <p:sldId id="274" r:id="rId42"/>
    <p:sldId id="276" r:id="rId43"/>
    <p:sldId id="280" r:id="rId44"/>
    <p:sldId id="277" r:id="rId45"/>
    <p:sldId id="278" r:id="rId46"/>
    <p:sldId id="279" r:id="rId47"/>
    <p:sldId id="281" r:id="rId48"/>
    <p:sldId id="282" r:id="rId49"/>
    <p:sldId id="283" r:id="rId50"/>
    <p:sldId id="349" r:id="rId51"/>
    <p:sldId id="284" r:id="rId52"/>
    <p:sldId id="285" r:id="rId53"/>
    <p:sldId id="286" r:id="rId54"/>
    <p:sldId id="287" r:id="rId55"/>
    <p:sldId id="350" r:id="rId56"/>
    <p:sldId id="290" r:id="rId57"/>
    <p:sldId id="291" r:id="rId58"/>
    <p:sldId id="292" r:id="rId59"/>
    <p:sldId id="351" r:id="rId60"/>
    <p:sldId id="293" r:id="rId61"/>
    <p:sldId id="294" r:id="rId62"/>
    <p:sldId id="318" r:id="rId63"/>
    <p:sldId id="295" r:id="rId64"/>
    <p:sldId id="321" r:id="rId65"/>
    <p:sldId id="297" r:id="rId66"/>
    <p:sldId id="296" r:id="rId67"/>
    <p:sldId id="322" r:id="rId68"/>
    <p:sldId id="298" r:id="rId69"/>
    <p:sldId id="319" r:id="rId70"/>
    <p:sldId id="299" r:id="rId71"/>
    <p:sldId id="301" r:id="rId72"/>
    <p:sldId id="302" r:id="rId73"/>
    <p:sldId id="303" r:id="rId74"/>
    <p:sldId id="305" r:id="rId75"/>
    <p:sldId id="304" r:id="rId76"/>
    <p:sldId id="320" r:id="rId77"/>
    <p:sldId id="306" r:id="rId78"/>
    <p:sldId id="307" r:id="rId79"/>
    <p:sldId id="308" r:id="rId80"/>
    <p:sldId id="309" r:id="rId81"/>
    <p:sldId id="310" r:id="rId82"/>
    <p:sldId id="323" r:id="rId83"/>
    <p:sldId id="300" r:id="rId84"/>
    <p:sldId id="324" r:id="rId85"/>
    <p:sldId id="311" r:id="rId86"/>
    <p:sldId id="312" r:id="rId87"/>
    <p:sldId id="313" r:id="rId88"/>
    <p:sldId id="314" r:id="rId89"/>
    <p:sldId id="347" r:id="rId90"/>
    <p:sldId id="315" r:id="rId91"/>
    <p:sldId id="343" r:id="rId92"/>
    <p:sldId id="372" r:id="rId93"/>
    <p:sldId id="344" r:id="rId94"/>
    <p:sldId id="325" r:id="rId95"/>
    <p:sldId id="326" r:id="rId96"/>
    <p:sldId id="327" r:id="rId97"/>
    <p:sldId id="373" r:id="rId98"/>
    <p:sldId id="328" r:id="rId99"/>
    <p:sldId id="329" r:id="rId100"/>
    <p:sldId id="346" r:id="rId101"/>
    <p:sldId id="345" r:id="rId102"/>
    <p:sldId id="330" r:id="rId103"/>
    <p:sldId id="374" r:id="rId10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1" d="100"/>
          <a:sy n="41"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8T23:20:53.42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328 383 0,'-65'0'110,"65"-65"-95,0 0 17,65 0 30,0 65-46,1 0-1,-1 0 1,0 0 0,0 0-1,0 0-15,0 0 16,0 0 0,0 0-1,1 0 1,-1 0-1,0 0 1,0 0 0,0 0-16,65 0 15,-65 0-15,1 0 16,-1 0 0,65 0-16,65 0 15,-130 0-15,66 0 16,-66 0-16,0 0 15,65 0 17,-65 0 30,1 0-46,-1 0-16,0 0 15,65 0 1,-65 0-16,65 0 16,-64 0-16,64 0 15,0 0-15,-65 0 16,65 0-16,-64 0 16,-1 0-16,0 0 15,0 0-15,0 0 16,0 0-16,0 0 15,0 0 32,1 0-15,-1 0-1,0 0-16,65 65 1,-65 0 15,0-65-31,66 65 16,-66 0 0,65 0-16,131 66 15,-131-131-15,0 65 16,0 0-16,1-65 15,-1 0-15,-65 65 16,0-65 78,-65 65-94,65-65 15,-65 65 17,0 0 124,0 1-140,0-1-1,-65-65 1,0 65-16,0 0 15,65 0 1,-65-65-16,65 65 16,-65-65-16,-1 0 15,66 65-15,-65-65 16,65 65 93,-65-65-93,0 0 140,0 0-140,0 0-16,0 0 15,0 0-15,-66 66 16,1-1 0,0-65-16,-1 65 15,1-65-15,0 0 16,65 0-16,0 0 16,-66 0-16,66 0 15,0 0-15,0 0 16,0 0-1,0-65 1,0 65 15,0 0-15,-1 0 0,66-65-16,-65 65 31,0 0-16,0 0 1,0 0 0,0 0-1,0 0 1,0 0 0,-1 0-16,-64 0 15,65 0-15,0-66 16,0 66-1,-65 0-15,64-65 16,1 65-16,-65 0 16,65-65-16,0 65 15,-66 0-15,66-65 16,0 0-16,0 65 16,0 0-16,-65 0 15,65 0-15,-1 0 16,-64 0-1,65 0 1,0 0 0,0 0-16,0 0 15,0 0 63,-1 0-62,1 0-16,0 0 16,0 0-1,0 0 1,0 0 0,0 0 30,0 0-30,-1 0 0,1 0-1,0 0 1,0 0 15,0 0 47,65-65-62,-65 65 78,65-65-79,0 0 32,0-1-47,-65 1 31,65 0 1,0 0-1,0 0-31,0 0 31,0 0 0,0 0-15,0-1 93,0 1-77,0 0 46,65 65 500,0 0-391,0 0-171,0 0 0,0 0 15,0 0-15,1-65 15,-66 0-16,0 0 470,65 65-485,-65-65 15,65 65 17,-65-66-17</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51.19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51.52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8T23:21:33.55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535 391 0,'65'0'188,"0"0"-173,0 0 1,65 0-16,0 0 15,-64 0-15,-1 0 16,0-65-16,0 65 16,0 0-16,65 0 15,-65 0-15,1-65 16,-1 65 0,0 0 15,-65-65-16,65-1 1,0 66 0,0 0-1,0 0 1,0 0 0,66 0-1,-66 0 1,0 0-1,0 0-15,0 0 16,0 0 0,1 0-1,-1 0 1,0 0 125,0 0-126,0 0 1,0 0-16,0 0 15,0 0 1,1 0 0,-1 0-1,0 0-15,0 0 32,0 0-32,0 0 31,0 0-16,0 0 1,1 0-16,-1 0 16,65 0-1,-65 0-15,0 0 16,0 0-16,66 0 16,-66 0-16,0 0 15,65 0-15,-65 0 16,65 0-1,-64 0 17,-1 0-17,0 0 1,0 0 0,0 0-1,0 0 1,0 0-1,1 0 1,-1 0 0,0 0-1,65 0 1,-130 66-16,65-66 16,0 0-1,0 0 1,1 65-1,-1-65 1,0 0 0,0 0-16,0 0 15,0 0 1,0 0 15,66 0-15,-66 0-1,0 0-15,0 0 16,65 65-16,-65 0 16,0-65-1,1 0-15,-1 0 16,0 0-16,0 0 16,0 0-16,0 0 15,0 0-15,0 0 16,1 0-16,-1 0 15,0 0-15,0 0 47,0 0-47,0 0 16,0 0 0,1 0-16,-1 65 15,0-65 1,0 0-16,0 0 15,0 0 1,0 0 31,0 0-47,1 0 31,-1 0-15,0 0-1,0 0 1,0 0 0,0 0-1,0 0 1,0 0 0,1 0 15,-1 0-16,0 0 17,0 0-32,0 0 15,0 0 1,0 65 0,0-65-1,1 65-15,-1-65 16,0 0 62,0 0-78,0 0 31,0 0-15,0 0-1,0 0-15,1 0 32,-1 0-17,0 0 1,0 0 15,-65 66-15,65-66-16,0 0 15,0 0 1,1 0 0,-1 0-1,-65 65-15,65-65 16,0 0 31,0 0-47,0 0 31,0 0-15,0 0 31,1 0-1,-1 0 1,-65 65-31,65 0 62,-65 0-62,0 0-1,65 0 1,-65 0-16,65-65 16,-65 66-1,0-1 48,0 0-32,0 0 0,-65-65-31,0 65 16,0-65 15,65 65-15,-65-65-16,-1 0 15,1 0 1,0 0 0,0 0-1,0 0-15,0 0 16,0 0-16,0 0 15,-1 0 1,-129 0-16,130 0 16,-65 0-1,64 0 173,1 0-157,0 0-31,0 0 0,0 0 16,-65 0-1,65 0 1,-66 0-16,1 0 16,65 0-16,-130 0 15,129 0 1,-64 0-16,65 0 15,-65 0-15,-66 0 16,131 0-16,0 0 16,-65 0-16,65 0 15,0-65 1,0 65 0,-1 0-1,1 0 16,0 0-15,0 0 0,0 0-1,0 0 1,0 0 0,-1 0-16,1 0 15,-65 0-15,65 0 16,-65 0-16,65 0 15,-1 0-15,-64 0 16,65 0-16,0 0 16,-65 0-16,-1 0 15,66 0 1,0 0-16,-65 0 16,65 0-1,0 0-15,0 0 16,-1 0 15,1 0-15,0 0-1,0 0 1,0 0-16,-65 0 16,-1 0-16,66 0 15,-65 0-15,65 0 16,-65 0-16,64-65 15,1 65-15,-65 0 16,65 0-16,0 0 16,-65-65-16,64 65 15,1 0 1,0 0-16,0 0 16,0 0-1,0 0 1,0 0-16,-66 0 15,66 0 1,-65 0 0,65 0-1,0 0-15,0 0 16,0 0 0,-1 0-1,1 0 1,0 0-1,0 0 1,0 0 0,0 0 15,0 0 0,0 0-15,-1 0-1,1 0-15,0 0 16,0 0-16,0 0 16,0 0-16,0 0 15,-66 0 1,66 0 0,0 0-1,0 0 1,0 0-1,0 0 1,0 0 0,-1 0-1,1 0 1,0 0 0,0 0-1,-65 0 1,0 65-1,64-65 1,1 0 15,0 0-15,0 0 0,0 0 46,0 0-31,0 0-15,0 0 0,-1 0-1,1 0-15,0 0 16,0 0-1,65-65-15,-65 65 47,65-65-31,-65 65 0,65-65 15,-65 65-16,65-66 1,-65 66 0,65-65 15,0 0-15,0 0 15,0 0-16,0 0 17,0 0-17,0 0 32,65 65-31,0-66 31,0 66-16,0 0-15,0 0-1,0 0 1,0 0-1,1 0 17,-1 0-32,0 0 31,0 0-15,0 0-1,0 0 16,0 0-15,0 0 0,1 0 31,-1-65-16,0 65 188,-65-65-79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8T23:22:06.22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0 146 0,'65'0'219,"0"0"-204,0 0 1,0 0 0,0 0-16,0 0 15,1 0-15,-1 0 16,0 0-16,65 0 15,-65 0 1,65 0-16,-64 0 16,64 0-1,-65 0 1,-65-65-16,65 65 16,0 0-16,0 0 31,0 0-16,1 0 1,-1 0 0,0 0-1,0 0 17,0 0 61,0 0-61,0 0-17,0 0 1,1 0-1,-1 0 1,0 0 15,0 0-15,0 0 0,0 0-1,0 0 1,1 0-1,-1 0 1,0 0 0,0 0 15,0 0-15,0 0 30,0 0-30,0 0-16,1 0 16,-1 0-1,0 0 95,0 0-95,0 0 1,0 0 0,0 0-1,0 0 1,1 0-1,-1 0 1,0 0-16,0 0 16,0 0 31,0 0-16,0 0 0,0 0-15,1 0-1,-1 0 1,0 0 0,0 0-1,0 0 1,0 0-1,0 0-15,0 0 16,1 0 78,-1 0-79,0 0 17,0 0-32,0 0 15,0 0 17,66 0 30,-66 0-46,0 0-1,0 0 1,0 0-16,0 0 16,0 0-1,0 0 1,1 0-16,-1 0 47,0 0-32,0 0 1,0 0-16,0 0 16,0 0-1,66 0 16,-66 0-15,0 0 0,0 0 15,0 0-15,0 0-1,0 0 1,0 0-1,1 0 1,-1 0 0,0 0-1,0 0 79,0 0-78,0 0-1,0 0-15,0 0 32,1 0-32,-1 0 15,0 0 1,0 0-1,0 0 1,0 0-16,66 0 16,-66 65-1,0-65-15,0 0 16,0 0 78,0 0-79,0 0 1,0 0 0,66 0-1,-66 0 1,0 65-16,0-65 15,65 0-15,-65 0 16,1 0-16,-1 0 109,0 0-93,0 0 0,0 0-16,0 0 15,0 0 1,0 0 0,1 0-16,64 0 15,-65 0-15,0 0 16,0 0-1,0 0 1,0 0 31,1 0-16,-1 65-15,0-65-1,0 0 1,-65 65-16,65-65 16,0 0-16,0 0 15,1 65 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8T23:59:40.39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8T23:59:46.87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718 88 0,'65'0'250,"0"0"-234,0 0 15,0 0 63,0 0-79,0 0-15,1 0 16,-1 0 0,0 0 15,0 0-15,0 0 62,0 0-63,0 0 17,0 0-32,1 0 15,-1 0 63,0 0-31,0 0-31,0 0-1,0 0 17,0 0 15,0 0-32,1 0 1,-1 0-1,65 0 48,-65 0-47,0 0 15,0 0-16,0 0-15,1 0 16,-1 0 0,0 0-1,0 0 1,0 0-16,0 0 16,0 0-1,0 0 79,1 0-63,-1 0-15,0 0-1,0 0 1,0 0 109,0 0-109,0 0-1,1 0 1,-1 0 0,0 0-1,0 0 32,0 0-16,0 0 1,0 0-17,0 0 1,1 0-16,-1 0 281,0 65-265,-65 1-1,0-1 17,0 0 14,-65-65-14,65 65-17,0 0 173,-65-65-157,65 65-31,-66-65 16,1 0 15,65 65 0,-65-65 266,65 65-266,0 1 16,0-1-16,0 0 16,-65 0-15,0-65-32,65 65 15,-65-65 1,0 0-1,65 65 48,-196-65-63,131 0 16,0 0-1,0 0 1,0 0-1,65 65-15,-65-65 16,-66 65-16,1-65 31,65 0 32,0 0-48,0 0 1,0 0 0,-1 0-1,1 0 1,0 0 0,0 0-16,0 0 15,-65 0 1,65 0-1,-1 0-15,1 0 16,0 0-16,0 0 16,-65 0-1,65 0 1,0 0 0,-1 0 46,1 0-46,0 0 15,0 0-15,0 0-1,0 0 1,0 0 31,0 0 0,-1 0-16,1 0-31,65-65 15,-65 65 1,-65-65 15,65 65-15,65-65 0,-65 65-16,65-65 31,-66 65-31,1-65 172,0 0-141,0 65-15,65-65-16,-65 65 15,0-66-15,0 66 16,0 0-16,-1 0 15,66-65 95,-65 65-95,0 0 17,65-65-17,0 0 17,65 65-1,-65-65-31,65 65 47,-65-65-47,66 65 47,-1 0 109,-65-65-141,65 65 1,-65-65 47,65 65-48,0 0 141,0 0-124,-65-66-17,65 66 17,0 0 14,-65-65 33,66 65-79,-1 0 109</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25.25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547 234 0,'0'-65'125,"65"65"-110,0 0 1,0 0 0,-65-65 15,65 65-15,0 0-1,0 0 1,0 0-16,1 0 15,-1 0 1,65 0 15,-65 0-15,0 0-16,0 0 16,1 0-1,-1 0-15,0 0 16,0 0-1,0 0 1,0 0 0,0 0-1,0 0 1,1 0 0,-1 0-16,0 0 15,0 0-15,0 0 16,65 0-16,-65 0 15,1 0-15,-1 0 16,0 0-16,0 0 16,0 0 46,-65-65 1,65 65-63,0 0 203,0 0-188,1 0-15,-1 0 16,0 0-16,0 0 16,0 0-16,0 0 31,0 0 16,0 0-32,1 0 17,-1 0-1,0 0-15,65 0-1,-65 0 1,66 0-16,-66 0 15,0 0-15,0 0 188,-65 65-94,0 0-32,65 0 110,-65 0-125,0 1-31,0-1 15,0 0 16,0 0 140,0 0-187,0 0 63,0 0-32,0 0 125,0 1-140,0-1 15,0 0 0,0 0 47,0 0-78,0 0 16,0 0 31,-65 1-31,65-1 171,0 0-171,-65-65-1,65 65 32,-65-65-31,0 0-1,65 65 1,-66-65-16,1 65 16,0 0-1,0-65 1,0 0 0,0 0-16,-66 0 15,66 0 1,0 0-1,0 0-15,0 0 16,0 0 0,0 0-16,0 0 15,-1 0 1,1 0 0,0 0 15,0 0-16,0 0 1,0 0 0,0 0-1,0 0 1,-1 0 0,1 0-1,0 0-15,0 0 16,0 0-1,0 0 1,-131 0 31,131 0-31,0 0-1,0 0 1,0 0 15,0 0-15,0 0-1,0 0 1,-1 0 31,1 0-32,0 0 1,0 0 0,0 0-1,0 0 17,65-65 14,-65 65-30,-1 0 0,1 0 15,0 0 0,0-65 110,0 65-126,0 0 17,0 0-17,0-65 1,-1 65 0,1 0 77,0 0-77,0 0 15,0-65-31,0 65 94,0 0-94,65-65 62,-65 65 126,65-65-172,0-1-1,0 1 16,0 0-15,0 0 0,0 0 62,0 0-16,0 0-30,0-1 46,0 1-16,65 65 94,-65-65-140,65 0 78,-65 0-32,65 65-46,0-65 0,0 0 93,0 65-109,-65-65 16,65-1 46,1 66 63,-66-65-109,65 65-1,0 0 251,-65-65-250,65 65 30,0 0 17,0-65-32</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47.87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48.77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5-03-29T00:01:49.05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86238B42-8A58-452B-9927-988D5CEBA379}" type="datetimeFigureOut">
              <a:rPr lang="es-AR" smtClean="0"/>
              <a:t>28/3/2025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171887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6238B42-8A58-452B-9927-988D5CEBA379}" type="datetimeFigureOut">
              <a:rPr lang="es-AR" smtClean="0"/>
              <a:t>28/3/2025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120293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6238B42-8A58-452B-9927-988D5CEBA379}" type="datetimeFigureOut">
              <a:rPr lang="es-AR" smtClean="0"/>
              <a:t>28/3/2025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228432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6238B42-8A58-452B-9927-988D5CEBA379}" type="datetimeFigureOut">
              <a:rPr lang="es-AR" smtClean="0"/>
              <a:t>28/3/2025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314957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6238B42-8A58-452B-9927-988D5CEBA379}" type="datetimeFigureOut">
              <a:rPr lang="es-AR" smtClean="0"/>
              <a:t>28/3/2025</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288905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86238B42-8A58-452B-9927-988D5CEBA379}" type="datetimeFigureOut">
              <a:rPr lang="es-AR" smtClean="0"/>
              <a:t>28/3/2025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398164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86238B42-8A58-452B-9927-988D5CEBA379}" type="datetimeFigureOut">
              <a:rPr lang="es-AR" smtClean="0"/>
              <a:t>28/3/2025</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423549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86238B42-8A58-452B-9927-988D5CEBA379}" type="datetimeFigureOut">
              <a:rPr lang="es-AR" smtClean="0"/>
              <a:t>28/3/2025</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201675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6238B42-8A58-452B-9927-988D5CEBA379}" type="datetimeFigureOut">
              <a:rPr lang="es-AR" smtClean="0"/>
              <a:t>28/3/2025</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171581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6238B42-8A58-452B-9927-988D5CEBA379}" type="datetimeFigureOut">
              <a:rPr lang="es-AR" smtClean="0"/>
              <a:t>28/3/2025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413852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6238B42-8A58-452B-9927-988D5CEBA379}" type="datetimeFigureOut">
              <a:rPr lang="es-AR" smtClean="0"/>
              <a:t>28/3/2025</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2735463-CF27-49C4-B009-EA6D08880452}" type="slidenum">
              <a:rPr lang="es-AR" smtClean="0"/>
              <a:t>‹Nº›</a:t>
            </a:fld>
            <a:endParaRPr lang="es-AR"/>
          </a:p>
        </p:txBody>
      </p:sp>
    </p:spTree>
    <p:extLst>
      <p:ext uri="{BB962C8B-B14F-4D97-AF65-F5344CB8AC3E}">
        <p14:creationId xmlns:p14="http://schemas.microsoft.com/office/powerpoint/2010/main" val="399962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38B42-8A58-452B-9927-988D5CEBA379}" type="datetimeFigureOut">
              <a:rPr lang="es-AR" smtClean="0"/>
              <a:t>28/3/2025</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35463-CF27-49C4-B009-EA6D08880452}" type="slidenum">
              <a:rPr lang="es-AR" smtClean="0"/>
              <a:t>‹Nº›</a:t>
            </a:fld>
            <a:endParaRPr lang="es-AR"/>
          </a:p>
        </p:txBody>
      </p:sp>
    </p:spTree>
    <p:extLst>
      <p:ext uri="{BB962C8B-B14F-4D97-AF65-F5344CB8AC3E}">
        <p14:creationId xmlns:p14="http://schemas.microsoft.com/office/powerpoint/2010/main" val="73304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aily.com/releases/2024/09/240916153447.htm" TargetMode="External"/><Relationship Id="rId2" Type="http://schemas.openxmlformats.org/officeDocument/2006/relationships/hyperlink" Target="https://www.sciencedaily.com/releases/2024/02/240208122031.htm" TargetMode="Externa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hyperlink" Target="https://www.sciencedaily.com/releases/2025/01/250116134107.htm" TargetMode="External"/><Relationship Id="rId4" Type="http://schemas.openxmlformats.org/officeDocument/2006/relationships/hyperlink" Target="https://www.sciencedaily.com/releases/2024/10/241017113856.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aily.com/releases/2024/08/240815124135.htm" TargetMode="External"/><Relationship Id="rId2" Type="http://schemas.openxmlformats.org/officeDocument/2006/relationships/hyperlink" Target="https://www.sciencedaily.com/releases/2025/01/250113202832.htm" TargetMode="External"/><Relationship Id="rId1" Type="http://schemas.openxmlformats.org/officeDocument/2006/relationships/slideLayout" Target="../slideLayouts/slideLayout1.xml"/><Relationship Id="rId6" Type="http://schemas.openxmlformats.org/officeDocument/2006/relationships/hyperlink" Target="https://www.sciencedaily.com/releases/2024/12/241216130147.htm" TargetMode="External"/><Relationship Id="rId5" Type="http://schemas.openxmlformats.org/officeDocument/2006/relationships/hyperlink" Target="https://www.sciencedaily.com/releases/2024/12/241217201514.htm" TargetMode="External"/><Relationship Id="rId4" Type="http://schemas.openxmlformats.org/officeDocument/2006/relationships/hyperlink" Target="https://www.sciencedaily.com/releases/2024/11/241112123749.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aily.com/releases/2025/01/250114125132.htm" TargetMode="External"/><Relationship Id="rId2" Type="http://schemas.openxmlformats.org/officeDocument/2006/relationships/hyperlink" Target="https://www.sciencedaily.com/releases/2024/10/241024132044.htm" TargetMode="External"/><Relationship Id="rId1" Type="http://schemas.openxmlformats.org/officeDocument/2006/relationships/slideLayout" Target="../slideLayouts/slideLayout1.xml"/><Relationship Id="rId6" Type="http://schemas.openxmlformats.org/officeDocument/2006/relationships/hyperlink" Target="https://www.sciencedaily.com/releases/2024/10/241022104454.htm" TargetMode="External"/><Relationship Id="rId5" Type="http://schemas.openxmlformats.org/officeDocument/2006/relationships/hyperlink" Target="https://www.sciencedaily.com/releases/2024/07/240717120924.htm" TargetMode="External"/><Relationship Id="rId4" Type="http://schemas.openxmlformats.org/officeDocument/2006/relationships/hyperlink" Target="https://www.sciencedaily.com/releases/2023/12/231211114547.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aily.com/releases/2024/12/241219151730.htm" TargetMode="External"/><Relationship Id="rId2" Type="http://schemas.openxmlformats.org/officeDocument/2006/relationships/hyperlink" Target="https://www.sciencedaily.com/releases/2024/07/240709121659.htm" TargetMode="External"/><Relationship Id="rId1" Type="http://schemas.openxmlformats.org/officeDocument/2006/relationships/slideLayout" Target="../slideLayouts/slideLayout1.xml"/><Relationship Id="rId6" Type="http://schemas.openxmlformats.org/officeDocument/2006/relationships/hyperlink" Target="https://www.sciencedaily.com/releases/2025/01/250109125849.htm" TargetMode="External"/><Relationship Id="rId5" Type="http://schemas.openxmlformats.org/officeDocument/2006/relationships/hyperlink" Target="https://www.sciencedaily.com/releases/2024/09/240924123017.htm" TargetMode="External"/><Relationship Id="rId4" Type="http://schemas.openxmlformats.org/officeDocument/2006/relationships/hyperlink" Target="https://www.sciencedaily.com/releases/2024/12/241219152939.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aily.com/releases/2024/12/241219152936.htm" TargetMode="External"/><Relationship Id="rId2" Type="http://schemas.openxmlformats.org/officeDocument/2006/relationships/hyperlink" Target="https://www.sciencedaily.com/releases/2024/12/241223135059.htm" TargetMode="External"/><Relationship Id="rId1" Type="http://schemas.openxmlformats.org/officeDocument/2006/relationships/slideLayout" Target="../slideLayouts/slideLayout1.xml"/><Relationship Id="rId6" Type="http://schemas.openxmlformats.org/officeDocument/2006/relationships/hyperlink" Target="https://www.sciencedaily.com/releases/2024/10/241031131044.htm" TargetMode="External"/><Relationship Id="rId5" Type="http://schemas.openxmlformats.org/officeDocument/2006/relationships/hyperlink" Target="https://www.sciencedaily.com/releases/2024/10/241022133034.htm" TargetMode="External"/><Relationship Id="rId4" Type="http://schemas.openxmlformats.org/officeDocument/2006/relationships/hyperlink" Target="https://www.sciencedaily.com/releases/2025/01/250102162522.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cedaily.com/releases/2025/01/250101165625.htm" TargetMode="External"/><Relationship Id="rId2" Type="http://schemas.openxmlformats.org/officeDocument/2006/relationships/hyperlink" Target="https://www.sciencedaily.com/releases/2025/01/250110121750.htm" TargetMode="External"/><Relationship Id="rId1" Type="http://schemas.openxmlformats.org/officeDocument/2006/relationships/slideLayout" Target="../slideLayouts/slideLayout1.xml"/><Relationship Id="rId4" Type="http://schemas.openxmlformats.org/officeDocument/2006/relationships/hyperlink" Target="https://link.springer.com/article/10.1557/s43578-024-01498-z"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aily.com/releases/2024/07/240709121808.htm" TargetMode="External"/><Relationship Id="rId2" Type="http://schemas.openxmlformats.org/officeDocument/2006/relationships/hyperlink" Target="https://www.sciencedaily.com/releases/2024/07/240725154834.htm" TargetMode="External"/><Relationship Id="rId1" Type="http://schemas.openxmlformats.org/officeDocument/2006/relationships/slideLayout" Target="../slideLayouts/slideLayout1.xml"/><Relationship Id="rId4" Type="http://schemas.openxmlformats.org/officeDocument/2006/relationships/hyperlink" Target="https://www.sciencedaily.com/releases/2024/10/241025122740.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emf"/><Relationship Id="rId4" Type="http://schemas.openxmlformats.org/officeDocument/2006/relationships/customXml" Target="../ink/ink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3" Type="http://schemas.openxmlformats.org/officeDocument/2006/relationships/image" Target="../media/image6.emf"/><Relationship Id="rId7" Type="http://schemas.openxmlformats.org/officeDocument/2006/relationships/image" Target="../media/image8.emf"/><Relationship Id="rId12" Type="http://schemas.openxmlformats.org/officeDocument/2006/relationships/image" Target="../media/image9.emf"/><Relationship Id="rId2"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customXml" Target="../ink/ink10.xml"/><Relationship Id="rId5" Type="http://schemas.openxmlformats.org/officeDocument/2006/relationships/image" Target="../media/image7.emf"/><Relationship Id="rId10" Type="http://schemas.openxmlformats.org/officeDocument/2006/relationships/customXml" Target="../ink/ink9.xml"/><Relationship Id="rId4" Type="http://schemas.openxmlformats.org/officeDocument/2006/relationships/customXml" Target="../ink/ink5.xml"/><Relationship Id="rId9" Type="http://schemas.openxmlformats.org/officeDocument/2006/relationships/customXml" Target="../ink/ink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AR" sz="4800" b="1" dirty="0" smtClean="0">
                <a:solidFill>
                  <a:schemeClr val="accent5">
                    <a:lumMod val="75000"/>
                  </a:schemeClr>
                </a:solidFill>
                <a:latin typeface="Arial Black" panose="020B0A04020102020204" pitchFamily="34" charset="0"/>
              </a:rPr>
              <a:t>TRABAJO PRÁCTICO N° 1</a:t>
            </a:r>
            <a:r>
              <a:rPr lang="es-AR" sz="4800" b="1" dirty="0" smtClean="0">
                <a:latin typeface="Arial Black" panose="020B0A04020102020204" pitchFamily="34" charset="0"/>
              </a:rPr>
              <a:t/>
            </a:r>
            <a:br>
              <a:rPr lang="es-AR" sz="4800" b="1" dirty="0" smtClean="0">
                <a:latin typeface="Arial Black" panose="020B0A04020102020204" pitchFamily="34" charset="0"/>
              </a:rPr>
            </a:br>
            <a:endParaRPr lang="es-AR" sz="4800" dirty="0">
              <a:latin typeface="Arial Black" panose="020B0A04020102020204" pitchFamily="34" charset="0"/>
            </a:endParaRPr>
          </a:p>
        </p:txBody>
      </p:sp>
      <p:sp>
        <p:nvSpPr>
          <p:cNvPr id="3" name="Subtítulo 2"/>
          <p:cNvSpPr>
            <a:spLocks noGrp="1"/>
          </p:cNvSpPr>
          <p:nvPr>
            <p:ph type="subTitle" idx="1"/>
          </p:nvPr>
        </p:nvSpPr>
        <p:spPr>
          <a:solidFill>
            <a:schemeClr val="accent5">
              <a:lumMod val="75000"/>
            </a:schemeClr>
          </a:solidFill>
        </p:spPr>
        <p:txBody>
          <a:bodyPr>
            <a:normAutofit fontScale="92500"/>
          </a:bodyPr>
          <a:lstStyle/>
          <a:p>
            <a:r>
              <a:rPr lang="es-AR" sz="3000" b="1" dirty="0" smtClean="0">
                <a:solidFill>
                  <a:schemeClr val="bg1"/>
                </a:solidFill>
              </a:rPr>
              <a:t>PARTE </a:t>
            </a:r>
            <a:r>
              <a:rPr lang="es-AR" sz="3000" b="1" dirty="0">
                <a:solidFill>
                  <a:schemeClr val="bg1"/>
                </a:solidFill>
              </a:rPr>
              <a:t>A: estructuras y vocabulario.</a:t>
            </a:r>
          </a:p>
          <a:p>
            <a:pPr lvl="0"/>
            <a:r>
              <a:rPr lang="es-AR" b="1" dirty="0">
                <a:solidFill>
                  <a:schemeClr val="bg1"/>
                </a:solidFill>
              </a:rPr>
              <a:t>Frase Nominal compleja:</a:t>
            </a:r>
            <a:r>
              <a:rPr lang="es-AR" dirty="0">
                <a:solidFill>
                  <a:schemeClr val="bg1"/>
                </a:solidFill>
              </a:rPr>
              <a:t> El sustantivo, plurales, sustitutos del sustantivo, pre y </a:t>
            </a:r>
            <a:r>
              <a:rPr lang="es-AR" dirty="0" err="1">
                <a:solidFill>
                  <a:schemeClr val="bg1"/>
                </a:solidFill>
              </a:rPr>
              <a:t>posmodificación</a:t>
            </a:r>
            <a:r>
              <a:rPr lang="es-AR" dirty="0">
                <a:solidFill>
                  <a:schemeClr val="bg1"/>
                </a:solidFill>
              </a:rPr>
              <a:t>. “to </a:t>
            </a:r>
            <a:r>
              <a:rPr lang="es-AR" dirty="0" err="1">
                <a:solidFill>
                  <a:schemeClr val="bg1"/>
                </a:solidFill>
              </a:rPr>
              <a:t>infinitive</a:t>
            </a:r>
            <a:r>
              <a:rPr lang="es-AR" dirty="0">
                <a:solidFill>
                  <a:schemeClr val="bg1"/>
                </a:solidFill>
              </a:rPr>
              <a:t>”, forma-</a:t>
            </a:r>
            <a:r>
              <a:rPr lang="es-AR" dirty="0" err="1">
                <a:solidFill>
                  <a:schemeClr val="bg1"/>
                </a:solidFill>
              </a:rPr>
              <a:t>ing</a:t>
            </a:r>
            <a:r>
              <a:rPr lang="es-AR" dirty="0">
                <a:solidFill>
                  <a:schemeClr val="bg1"/>
                </a:solidFill>
              </a:rPr>
              <a:t>, forma –</a:t>
            </a:r>
            <a:r>
              <a:rPr lang="es-AR" dirty="0" err="1">
                <a:solidFill>
                  <a:schemeClr val="bg1"/>
                </a:solidFill>
              </a:rPr>
              <a:t>ed</a:t>
            </a:r>
            <a:r>
              <a:rPr lang="es-AR" dirty="0">
                <a:solidFill>
                  <a:schemeClr val="bg1"/>
                </a:solidFill>
              </a:rPr>
              <a:t>, cognados y falsos cognados, derivados, compuestos y cambio de función.</a:t>
            </a:r>
          </a:p>
          <a:p>
            <a:endParaRPr lang="es-AR" dirty="0"/>
          </a:p>
        </p:txBody>
      </p:sp>
    </p:spTree>
    <p:extLst>
      <p:ext uri="{BB962C8B-B14F-4D97-AF65-F5344CB8AC3E}">
        <p14:creationId xmlns:p14="http://schemas.microsoft.com/office/powerpoint/2010/main" val="176515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nchor="t"/>
          <a:lstStyle/>
          <a:p>
            <a:pPr marL="0" indent="0" algn="ctr">
              <a:lnSpc>
                <a:spcPct val="100000"/>
              </a:lnSpc>
              <a:buNone/>
            </a:pPr>
            <a:endParaRPr lang="es-AR" b="1" dirty="0" smtClean="0">
              <a:solidFill>
                <a:srgbClr val="FF0000"/>
              </a:solidFill>
            </a:endParaRPr>
          </a:p>
          <a:p>
            <a:pPr marL="0" indent="0" algn="ctr">
              <a:lnSpc>
                <a:spcPct val="100000"/>
              </a:lnSpc>
              <a:buNone/>
            </a:pPr>
            <a:r>
              <a:rPr lang="es-AR" b="1" dirty="0" smtClean="0">
                <a:solidFill>
                  <a:srgbClr val="FF0000"/>
                </a:solidFill>
              </a:rPr>
              <a:t>of</a:t>
            </a:r>
            <a:r>
              <a:rPr lang="es-AR" b="1" dirty="0" smtClean="0">
                <a:solidFill>
                  <a:schemeClr val="accent5">
                    <a:lumMod val="50000"/>
                  </a:schemeClr>
                </a:solidFill>
              </a:rPr>
              <a:t> </a:t>
            </a:r>
            <a:r>
              <a:rPr lang="es-AR" b="1" dirty="0" err="1">
                <a:solidFill>
                  <a:schemeClr val="accent5">
                    <a:lumMod val="50000"/>
                  </a:schemeClr>
                </a:solidFill>
              </a:rPr>
              <a:t>pistacchios</a:t>
            </a:r>
            <a:r>
              <a:rPr lang="es-AR" b="1" dirty="0">
                <a:solidFill>
                  <a:schemeClr val="accent5">
                    <a:lumMod val="50000"/>
                  </a:schemeClr>
                </a:solidFill>
              </a:rPr>
              <a:t> </a:t>
            </a:r>
            <a:r>
              <a:rPr lang="es-AR" b="1" dirty="0" err="1">
                <a:solidFill>
                  <a:schemeClr val="accent5">
                    <a:lumMod val="50000"/>
                  </a:schemeClr>
                </a:solidFill>
              </a:rPr>
              <a:t>relevant</a:t>
            </a:r>
            <a:r>
              <a:rPr lang="es-AR" b="1" dirty="0">
                <a:solidFill>
                  <a:schemeClr val="accent5">
                    <a:lumMod val="50000"/>
                  </a:schemeClr>
                </a:solidFill>
              </a:rPr>
              <a:t> </a:t>
            </a:r>
            <a:r>
              <a:rPr lang="es-AR" b="1" dirty="0" smtClean="0">
                <a:solidFill>
                  <a:srgbClr val="FF0000"/>
                </a:solidFill>
              </a:rPr>
              <a:t>to</a:t>
            </a:r>
            <a:endParaRPr lang="es-AR" b="1" dirty="0" smtClean="0">
              <a:solidFill>
                <a:schemeClr val="accent5">
                  <a:lumMod val="50000"/>
                </a:schemeClr>
              </a:solidFill>
            </a:endParaRPr>
          </a:p>
          <a:p>
            <a:pPr marL="0" indent="0">
              <a:lnSpc>
                <a:spcPct val="100000"/>
              </a:lnSpc>
              <a:buNone/>
            </a:pPr>
            <a:r>
              <a:rPr lang="es-AR" b="1" dirty="0" smtClean="0">
                <a:solidFill>
                  <a:srgbClr val="FF0000"/>
                </a:solidFill>
                <a:sym typeface="Wingdings 2" panose="05020102010507070707" pitchFamily="18" charset="2"/>
              </a:rPr>
              <a:t>                                                     </a:t>
            </a:r>
            <a:endParaRPr lang="es-AR" b="1" dirty="0">
              <a:solidFill>
                <a:srgbClr val="FF0000"/>
              </a:solidFill>
              <a:sym typeface="Wingdings 2" panose="05020102010507070707" pitchFamily="18" charset="2"/>
            </a:endParaRPr>
          </a:p>
          <a:p>
            <a:pPr marL="0" indent="0" algn="ctr">
              <a:buNone/>
            </a:pPr>
            <a:r>
              <a:rPr lang="es-ES" b="1" dirty="0" smtClean="0">
                <a:solidFill>
                  <a:srgbClr val="FF0000"/>
                </a:solidFill>
                <a:sym typeface="Wingdings 2" panose="05020102010507070707" pitchFamily="18" charset="2"/>
              </a:rPr>
              <a:t>de </a:t>
            </a:r>
            <a:r>
              <a:rPr lang="es-ES" b="1" dirty="0">
                <a:solidFill>
                  <a:srgbClr val="FF0000"/>
                </a:solidFill>
                <a:sym typeface="Wingdings 2" panose="05020102010507070707" pitchFamily="18" charset="2"/>
              </a:rPr>
              <a:t>los pistachos relevante </a:t>
            </a:r>
            <a:r>
              <a:rPr lang="es-ES" b="1" dirty="0" smtClean="0">
                <a:solidFill>
                  <a:srgbClr val="FF0000"/>
                </a:solidFill>
                <a:sym typeface="Wingdings 2" panose="05020102010507070707" pitchFamily="18" charset="2"/>
              </a:rPr>
              <a:t>para</a:t>
            </a:r>
          </a:p>
          <a:p>
            <a:pPr marL="0" indent="0" algn="ctr">
              <a:buNone/>
            </a:pPr>
            <a:endParaRPr lang="es-AR" b="1" dirty="0">
              <a:solidFill>
                <a:schemeClr val="accent5">
                  <a:lumMod val="50000"/>
                </a:schemeClr>
              </a:solidFill>
            </a:endParaRPr>
          </a:p>
          <a:p>
            <a:pPr marL="0" indent="0" algn="ctr">
              <a:buNone/>
            </a:pPr>
            <a:r>
              <a:rPr lang="es-ES" b="1" dirty="0"/>
              <a:t>Acá, observo que la palabra anterior a la preposición no es un sustantivo, por lo que deduzco que es un pos modificador, por lo que el sustantivo núcleo de la frase nominal es la palabra anterior</a:t>
            </a:r>
            <a:r>
              <a:rPr lang="es-ES" b="1" dirty="0" smtClean="0"/>
              <a:t>. En realidad la preposición </a:t>
            </a:r>
            <a:r>
              <a:rPr lang="es-ES" b="1" i="1" dirty="0" smtClean="0"/>
              <a:t>to </a:t>
            </a:r>
            <a:r>
              <a:rPr lang="es-ES" b="1" dirty="0" smtClean="0"/>
              <a:t>es la preposición de régimen, es decir, que acompaña al adjetivo </a:t>
            </a:r>
            <a:r>
              <a:rPr lang="es-ES" b="1" i="1" dirty="0" err="1" smtClean="0"/>
              <a:t>relevant</a:t>
            </a:r>
            <a:r>
              <a:rPr lang="es-ES" b="1" dirty="0" smtClean="0"/>
              <a:t> </a:t>
            </a:r>
            <a:endParaRPr lang="es-ES" b="1" dirty="0"/>
          </a:p>
          <a:p>
            <a:endParaRPr lang="es-AR" b="1" dirty="0"/>
          </a:p>
        </p:txBody>
      </p:sp>
    </p:spTree>
    <p:extLst>
      <p:ext uri="{BB962C8B-B14F-4D97-AF65-F5344CB8AC3E}">
        <p14:creationId xmlns:p14="http://schemas.microsoft.com/office/powerpoint/2010/main" val="11512875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dustry sect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873457"/>
            <a:ext cx="9039367" cy="5049671"/>
          </a:xfrm>
          <a:prstGeom prst="rect">
            <a:avLst/>
          </a:prstGeom>
          <a:noFill/>
          <a:ln>
            <a:noFill/>
          </a:ln>
        </p:spPr>
      </p:pic>
    </p:spTree>
    <p:extLst>
      <p:ext uri="{BB962C8B-B14F-4D97-AF65-F5344CB8AC3E}">
        <p14:creationId xmlns:p14="http://schemas.microsoft.com/office/powerpoint/2010/main" val="23064187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06362"/>
          </a:xfrm>
        </p:spPr>
        <p:txBody>
          <a:bodyPr>
            <a:normAutofit fontScale="90000"/>
          </a:bodyPr>
          <a:lstStyle/>
          <a:p>
            <a:endParaRPr lang="es-AR" dirty="0"/>
          </a:p>
        </p:txBody>
      </p:sp>
      <p:sp>
        <p:nvSpPr>
          <p:cNvPr id="3" name="Subtítulo 2"/>
          <p:cNvSpPr>
            <a:spLocks noGrp="1"/>
          </p:cNvSpPr>
          <p:nvPr>
            <p:ph type="subTitle" idx="1"/>
          </p:nvPr>
        </p:nvSpPr>
        <p:spPr>
          <a:xfrm>
            <a:off x="1524000" y="1228725"/>
            <a:ext cx="9144000" cy="4029075"/>
          </a:xfrm>
        </p:spPr>
        <p:txBody>
          <a:bodyPr>
            <a:normAutofit lnSpcReduction="10000"/>
          </a:bodyPr>
          <a:lstStyle/>
          <a:p>
            <a:pPr algn="l"/>
            <a:r>
              <a:rPr lang="es-AR" b="1" dirty="0" err="1"/>
              <a:t>Exoskeletons</a:t>
            </a:r>
            <a:r>
              <a:rPr lang="es-AR" b="1" dirty="0"/>
              <a:t> </a:t>
            </a:r>
            <a:r>
              <a:rPr lang="es-AR" b="1" dirty="0" err="1"/>
              <a:t>for</a:t>
            </a:r>
            <a:r>
              <a:rPr lang="es-AR" b="1" dirty="0"/>
              <a:t> </a:t>
            </a:r>
            <a:r>
              <a:rPr lang="es-AR" b="1" dirty="0" err="1" smtClean="0"/>
              <a:t>industry</a:t>
            </a:r>
            <a:endParaRPr lang="es-AR" b="1" dirty="0" smtClean="0"/>
          </a:p>
          <a:p>
            <a:pPr algn="l"/>
            <a:r>
              <a:rPr lang="es-AR" dirty="0" err="1"/>
              <a:t>Exoskeletons</a:t>
            </a:r>
            <a:r>
              <a:rPr lang="es-AR" dirty="0"/>
              <a:t> in </a:t>
            </a:r>
            <a:r>
              <a:rPr lang="es-AR" dirty="0" err="1"/>
              <a:t>industry</a:t>
            </a:r>
            <a:r>
              <a:rPr lang="es-AR" dirty="0"/>
              <a:t> </a:t>
            </a:r>
            <a:r>
              <a:rPr lang="es-AR" dirty="0" err="1"/>
              <a:t>often</a:t>
            </a:r>
            <a:r>
              <a:rPr lang="es-AR" dirty="0"/>
              <a:t> </a:t>
            </a:r>
            <a:r>
              <a:rPr lang="es-AR" dirty="0" err="1"/>
              <a:t>go</a:t>
            </a:r>
            <a:r>
              <a:rPr lang="es-AR" dirty="0"/>
              <a:t> </a:t>
            </a:r>
            <a:r>
              <a:rPr lang="es-AR" dirty="0" err="1"/>
              <a:t>hand</a:t>
            </a:r>
            <a:r>
              <a:rPr lang="es-AR" dirty="0"/>
              <a:t> in </a:t>
            </a:r>
            <a:r>
              <a:rPr lang="es-AR" dirty="0" err="1"/>
              <a:t>hand</a:t>
            </a:r>
            <a:r>
              <a:rPr lang="es-AR" dirty="0"/>
              <a:t> </a:t>
            </a:r>
            <a:r>
              <a:rPr lang="es-AR" dirty="0" err="1"/>
              <a:t>with</a:t>
            </a:r>
            <a:r>
              <a:rPr lang="es-AR" dirty="0"/>
              <a:t> </a:t>
            </a:r>
            <a:r>
              <a:rPr lang="es-AR" dirty="0" err="1"/>
              <a:t>Industry</a:t>
            </a:r>
            <a:r>
              <a:rPr lang="es-AR" dirty="0"/>
              <a:t> 4.0. In </a:t>
            </a:r>
            <a:r>
              <a:rPr lang="es-AR" dirty="0" err="1"/>
              <a:t>practically</a:t>
            </a:r>
            <a:r>
              <a:rPr lang="es-AR" dirty="0"/>
              <a:t> </a:t>
            </a:r>
            <a:r>
              <a:rPr lang="es-AR" dirty="0" err="1"/>
              <a:t>all</a:t>
            </a:r>
            <a:r>
              <a:rPr lang="es-AR" dirty="0"/>
              <a:t> </a:t>
            </a:r>
            <a:r>
              <a:rPr lang="es-AR" dirty="0" err="1"/>
              <a:t>manufacturing</a:t>
            </a:r>
            <a:r>
              <a:rPr lang="es-AR" dirty="0"/>
              <a:t> </a:t>
            </a:r>
            <a:r>
              <a:rPr lang="es-AR" dirty="0" err="1"/>
              <a:t>companies</a:t>
            </a:r>
            <a:r>
              <a:rPr lang="es-AR" dirty="0"/>
              <a:t>, </a:t>
            </a:r>
            <a:r>
              <a:rPr lang="es-AR" dirty="0" err="1"/>
              <a:t>the</a:t>
            </a:r>
            <a:r>
              <a:rPr lang="es-AR" dirty="0"/>
              <a:t> </a:t>
            </a:r>
            <a:r>
              <a:rPr lang="es-AR" dirty="0" err="1"/>
              <a:t>limits</a:t>
            </a:r>
            <a:r>
              <a:rPr lang="es-AR" dirty="0"/>
              <a:t> of </a:t>
            </a:r>
            <a:r>
              <a:rPr lang="es-AR" dirty="0" err="1"/>
              <a:t>automation</a:t>
            </a:r>
            <a:r>
              <a:rPr lang="es-AR" dirty="0"/>
              <a:t> are </a:t>
            </a:r>
            <a:r>
              <a:rPr lang="es-AR" dirty="0" err="1"/>
              <a:t>being</a:t>
            </a:r>
            <a:r>
              <a:rPr lang="es-AR" dirty="0"/>
              <a:t> </a:t>
            </a:r>
            <a:r>
              <a:rPr lang="es-AR" dirty="0" err="1"/>
              <a:t>reached</a:t>
            </a:r>
            <a:r>
              <a:rPr lang="es-AR" dirty="0"/>
              <a:t> in </a:t>
            </a:r>
            <a:r>
              <a:rPr lang="es-AR" dirty="0" err="1"/>
              <a:t>some</a:t>
            </a:r>
            <a:r>
              <a:rPr lang="es-AR" dirty="0"/>
              <a:t> </a:t>
            </a:r>
            <a:r>
              <a:rPr lang="es-AR" dirty="0" err="1"/>
              <a:t>workplaces</a:t>
            </a:r>
            <a:r>
              <a:rPr lang="es-AR" dirty="0"/>
              <a:t>. </a:t>
            </a:r>
            <a:r>
              <a:rPr lang="es-AR" dirty="0" err="1"/>
              <a:t>Exoskeletons</a:t>
            </a:r>
            <a:r>
              <a:rPr lang="es-AR" dirty="0"/>
              <a:t> can </a:t>
            </a:r>
            <a:r>
              <a:rPr lang="es-AR" dirty="0" err="1"/>
              <a:t>provide</a:t>
            </a:r>
            <a:r>
              <a:rPr lang="es-AR" dirty="0"/>
              <a:t> </a:t>
            </a:r>
            <a:r>
              <a:rPr lang="es-AR" dirty="0" err="1"/>
              <a:t>good</a:t>
            </a:r>
            <a:r>
              <a:rPr lang="es-AR" dirty="0"/>
              <a:t> </a:t>
            </a:r>
            <a:r>
              <a:rPr lang="es-AR" dirty="0" err="1"/>
              <a:t>relief</a:t>
            </a:r>
            <a:r>
              <a:rPr lang="es-AR" dirty="0"/>
              <a:t> </a:t>
            </a:r>
            <a:r>
              <a:rPr lang="es-AR" dirty="0" err="1"/>
              <a:t>where</a:t>
            </a:r>
            <a:r>
              <a:rPr lang="es-AR" dirty="0"/>
              <a:t> </a:t>
            </a:r>
            <a:r>
              <a:rPr lang="es-AR" dirty="0" err="1"/>
              <a:t>employees</a:t>
            </a:r>
            <a:r>
              <a:rPr lang="es-AR" dirty="0"/>
              <a:t> are </a:t>
            </a:r>
            <a:r>
              <a:rPr lang="es-AR" dirty="0" err="1"/>
              <a:t>subject</a:t>
            </a:r>
            <a:r>
              <a:rPr lang="es-AR" dirty="0"/>
              <a:t> to </a:t>
            </a:r>
            <a:r>
              <a:rPr lang="es-AR" dirty="0" err="1"/>
              <a:t>high</a:t>
            </a:r>
            <a:r>
              <a:rPr lang="es-AR" dirty="0"/>
              <a:t> </a:t>
            </a:r>
            <a:r>
              <a:rPr lang="es-AR" dirty="0" err="1"/>
              <a:t>physical</a:t>
            </a:r>
            <a:r>
              <a:rPr lang="es-AR" dirty="0"/>
              <a:t> </a:t>
            </a:r>
            <a:r>
              <a:rPr lang="es-AR" dirty="0" err="1"/>
              <a:t>strain</a:t>
            </a:r>
            <a:r>
              <a:rPr lang="es-AR" dirty="0"/>
              <a:t>. </a:t>
            </a:r>
            <a:r>
              <a:rPr lang="es-AR" dirty="0" err="1"/>
              <a:t>The</a:t>
            </a:r>
            <a:r>
              <a:rPr lang="es-AR" dirty="0"/>
              <a:t> </a:t>
            </a:r>
            <a:r>
              <a:rPr lang="es-AR" dirty="0" err="1"/>
              <a:t>future</a:t>
            </a:r>
            <a:r>
              <a:rPr lang="es-AR" dirty="0"/>
              <a:t> </a:t>
            </a:r>
            <a:r>
              <a:rPr lang="es-AR" dirty="0" err="1"/>
              <a:t>will</a:t>
            </a:r>
            <a:r>
              <a:rPr lang="es-AR" dirty="0"/>
              <a:t> </a:t>
            </a:r>
            <a:r>
              <a:rPr lang="es-AR" dirty="0" err="1"/>
              <a:t>bring</a:t>
            </a:r>
            <a:r>
              <a:rPr lang="es-AR" dirty="0"/>
              <a:t> </a:t>
            </a:r>
            <a:r>
              <a:rPr lang="es-AR" dirty="0" err="1"/>
              <a:t>further</a:t>
            </a:r>
            <a:r>
              <a:rPr lang="es-AR" dirty="0"/>
              <a:t> </a:t>
            </a:r>
            <a:r>
              <a:rPr lang="es-AR" dirty="0" err="1"/>
              <a:t>possible</a:t>
            </a:r>
            <a:r>
              <a:rPr lang="es-AR" dirty="0"/>
              <a:t> </a:t>
            </a:r>
            <a:r>
              <a:rPr lang="es-AR" dirty="0" err="1"/>
              <a:t>applications</a:t>
            </a:r>
            <a:r>
              <a:rPr lang="es-AR" dirty="0"/>
              <a:t> </a:t>
            </a:r>
            <a:r>
              <a:rPr lang="es-AR" dirty="0" err="1"/>
              <a:t>for</a:t>
            </a:r>
            <a:r>
              <a:rPr lang="es-AR" dirty="0"/>
              <a:t> </a:t>
            </a:r>
            <a:r>
              <a:rPr lang="es-AR" dirty="0" err="1"/>
              <a:t>exoskeletons</a:t>
            </a:r>
            <a:r>
              <a:rPr lang="es-AR" dirty="0"/>
              <a:t>. </a:t>
            </a:r>
            <a:r>
              <a:rPr lang="es-AR" dirty="0" err="1"/>
              <a:t>Here</a:t>
            </a:r>
            <a:r>
              <a:rPr lang="es-AR" dirty="0"/>
              <a:t> </a:t>
            </a:r>
            <a:r>
              <a:rPr lang="es-AR" dirty="0" err="1"/>
              <a:t>you</a:t>
            </a:r>
            <a:r>
              <a:rPr lang="es-AR" dirty="0"/>
              <a:t> can </a:t>
            </a:r>
            <a:r>
              <a:rPr lang="es-AR" dirty="0" err="1"/>
              <a:t>find</a:t>
            </a:r>
            <a:r>
              <a:rPr lang="es-AR" dirty="0"/>
              <a:t> </a:t>
            </a:r>
            <a:r>
              <a:rPr lang="es-AR" dirty="0" err="1"/>
              <a:t>out</a:t>
            </a:r>
            <a:r>
              <a:rPr lang="es-AR" dirty="0"/>
              <a:t> </a:t>
            </a:r>
            <a:r>
              <a:rPr lang="es-AR" dirty="0" err="1"/>
              <a:t>all</a:t>
            </a:r>
            <a:r>
              <a:rPr lang="es-AR" dirty="0"/>
              <a:t> </a:t>
            </a:r>
            <a:r>
              <a:rPr lang="es-AR" dirty="0" err="1"/>
              <a:t>about</a:t>
            </a:r>
            <a:r>
              <a:rPr lang="es-AR" dirty="0"/>
              <a:t> </a:t>
            </a:r>
            <a:r>
              <a:rPr lang="es-AR" dirty="0" err="1"/>
              <a:t>exoskeletons</a:t>
            </a:r>
            <a:r>
              <a:rPr lang="es-AR" dirty="0"/>
              <a:t> in </a:t>
            </a:r>
            <a:r>
              <a:rPr lang="es-AR" dirty="0" err="1"/>
              <a:t>industry</a:t>
            </a:r>
            <a:r>
              <a:rPr lang="es-AR" dirty="0"/>
              <a:t> and </a:t>
            </a:r>
            <a:r>
              <a:rPr lang="es-AR" dirty="0" err="1"/>
              <a:t>why</a:t>
            </a:r>
            <a:r>
              <a:rPr lang="es-AR" dirty="0"/>
              <a:t> </a:t>
            </a:r>
            <a:r>
              <a:rPr lang="es-AR" dirty="0" err="1"/>
              <a:t>they</a:t>
            </a:r>
            <a:r>
              <a:rPr lang="es-AR" dirty="0"/>
              <a:t> </a:t>
            </a:r>
            <a:r>
              <a:rPr lang="es-AR" dirty="0" err="1"/>
              <a:t>have</a:t>
            </a:r>
            <a:r>
              <a:rPr lang="es-AR" dirty="0"/>
              <a:t> a </a:t>
            </a:r>
            <a:r>
              <a:rPr lang="es-AR" dirty="0" err="1"/>
              <a:t>bright</a:t>
            </a:r>
            <a:r>
              <a:rPr lang="es-AR" dirty="0"/>
              <a:t> </a:t>
            </a:r>
            <a:r>
              <a:rPr lang="es-AR" dirty="0" err="1" smtClean="0"/>
              <a:t>future</a:t>
            </a:r>
            <a:r>
              <a:rPr lang="es-AR" dirty="0" smtClean="0"/>
              <a:t>. </a:t>
            </a:r>
          </a:p>
          <a:p>
            <a:pPr algn="l"/>
            <a:r>
              <a:rPr lang="es-AR" b="1" dirty="0" err="1"/>
              <a:t>How</a:t>
            </a:r>
            <a:r>
              <a:rPr lang="es-AR" b="1" dirty="0"/>
              <a:t> can </a:t>
            </a:r>
            <a:r>
              <a:rPr lang="es-AR" b="1" dirty="0" err="1"/>
              <a:t>exoskeletons</a:t>
            </a:r>
            <a:r>
              <a:rPr lang="es-AR" b="1" dirty="0"/>
              <a:t> </a:t>
            </a:r>
            <a:r>
              <a:rPr lang="es-AR" b="1" dirty="0" err="1"/>
              <a:t>help</a:t>
            </a:r>
            <a:r>
              <a:rPr lang="es-AR" b="1" dirty="0"/>
              <a:t>?</a:t>
            </a:r>
            <a:endParaRPr lang="es-AR" dirty="0"/>
          </a:p>
          <a:p>
            <a:pPr algn="l"/>
            <a:r>
              <a:rPr lang="es-AR" dirty="0" err="1"/>
              <a:t>Exoskeletons</a:t>
            </a:r>
            <a:r>
              <a:rPr lang="es-AR" dirty="0"/>
              <a:t> are a </a:t>
            </a:r>
            <a:r>
              <a:rPr lang="es-AR" dirty="0" err="1"/>
              <a:t>relatively</a:t>
            </a:r>
            <a:r>
              <a:rPr lang="es-AR" dirty="0"/>
              <a:t> new </a:t>
            </a:r>
            <a:r>
              <a:rPr lang="es-AR" dirty="0" err="1"/>
              <a:t>technology</a:t>
            </a:r>
            <a:r>
              <a:rPr lang="es-AR" dirty="0"/>
              <a:t> </a:t>
            </a:r>
            <a:r>
              <a:rPr lang="es-AR" dirty="0" err="1"/>
              <a:t>that</a:t>
            </a:r>
            <a:r>
              <a:rPr lang="es-AR" dirty="0"/>
              <a:t> </a:t>
            </a:r>
            <a:r>
              <a:rPr lang="es-AR" dirty="0" err="1"/>
              <a:t>is</a:t>
            </a:r>
            <a:r>
              <a:rPr lang="es-AR" dirty="0"/>
              <a:t> </a:t>
            </a:r>
            <a:r>
              <a:rPr lang="es-AR" dirty="0" err="1"/>
              <a:t>increasingly</a:t>
            </a:r>
            <a:r>
              <a:rPr lang="es-AR" dirty="0"/>
              <a:t> </a:t>
            </a:r>
            <a:r>
              <a:rPr lang="es-AR" dirty="0" err="1"/>
              <a:t>appearing</a:t>
            </a:r>
            <a:r>
              <a:rPr lang="es-AR" dirty="0"/>
              <a:t> in </a:t>
            </a:r>
            <a:r>
              <a:rPr lang="es-AR" dirty="0" err="1"/>
              <a:t>our</a:t>
            </a:r>
            <a:r>
              <a:rPr lang="es-AR" dirty="0"/>
              <a:t> </a:t>
            </a:r>
            <a:r>
              <a:rPr lang="es-AR" dirty="0" err="1"/>
              <a:t>everyday</a:t>
            </a:r>
            <a:r>
              <a:rPr lang="es-AR" dirty="0"/>
              <a:t> </a:t>
            </a:r>
            <a:r>
              <a:rPr lang="es-AR" dirty="0" err="1"/>
              <a:t>lives</a:t>
            </a:r>
            <a:r>
              <a:rPr lang="es-AR" dirty="0"/>
              <a:t>. </a:t>
            </a:r>
            <a:r>
              <a:rPr lang="es-AR" dirty="0" err="1"/>
              <a:t>These</a:t>
            </a:r>
            <a:r>
              <a:rPr lang="es-AR" dirty="0"/>
              <a:t> </a:t>
            </a:r>
            <a:r>
              <a:rPr lang="es-AR" dirty="0" err="1"/>
              <a:t>mechanical</a:t>
            </a:r>
            <a:r>
              <a:rPr lang="es-AR" dirty="0"/>
              <a:t> </a:t>
            </a:r>
            <a:r>
              <a:rPr lang="es-AR" dirty="0" err="1"/>
              <a:t>devices</a:t>
            </a:r>
            <a:r>
              <a:rPr lang="es-AR" dirty="0"/>
              <a:t> are </a:t>
            </a:r>
            <a:r>
              <a:rPr lang="es-AR" dirty="0" err="1"/>
              <a:t>worn</a:t>
            </a:r>
            <a:r>
              <a:rPr lang="es-AR" dirty="0"/>
              <a:t> </a:t>
            </a:r>
            <a:r>
              <a:rPr lang="es-AR" dirty="0" err="1"/>
              <a:t>over</a:t>
            </a:r>
            <a:r>
              <a:rPr lang="es-AR" dirty="0"/>
              <a:t> </a:t>
            </a:r>
            <a:r>
              <a:rPr lang="es-AR" dirty="0" err="1"/>
              <a:t>clothing</a:t>
            </a:r>
            <a:r>
              <a:rPr lang="es-AR" dirty="0"/>
              <a:t> and </a:t>
            </a:r>
            <a:r>
              <a:rPr lang="es-AR" dirty="0" err="1"/>
              <a:t>expand</a:t>
            </a:r>
            <a:r>
              <a:rPr lang="es-AR" dirty="0"/>
              <a:t> </a:t>
            </a:r>
            <a:r>
              <a:rPr lang="es-AR" dirty="0" err="1"/>
              <a:t>the</a:t>
            </a:r>
            <a:r>
              <a:rPr lang="es-AR" dirty="0"/>
              <a:t> natural </a:t>
            </a:r>
            <a:r>
              <a:rPr lang="es-AR" dirty="0" err="1"/>
              <a:t>powers</a:t>
            </a:r>
            <a:r>
              <a:rPr lang="es-AR" dirty="0"/>
              <a:t> and </a:t>
            </a:r>
            <a:r>
              <a:rPr lang="es-AR" dirty="0" err="1"/>
              <a:t>abilities</a:t>
            </a:r>
            <a:r>
              <a:rPr lang="es-AR" dirty="0"/>
              <a:t> of </a:t>
            </a:r>
            <a:r>
              <a:rPr lang="es-AR" dirty="0" err="1"/>
              <a:t>the</a:t>
            </a:r>
            <a:r>
              <a:rPr lang="es-AR" dirty="0"/>
              <a:t> human </a:t>
            </a:r>
            <a:r>
              <a:rPr lang="es-AR" dirty="0" err="1"/>
              <a:t>body</a:t>
            </a:r>
            <a:r>
              <a:rPr lang="es-AR" dirty="0"/>
              <a:t>. </a:t>
            </a:r>
          </a:p>
        </p:txBody>
      </p:sp>
    </p:spTree>
    <p:extLst>
      <p:ext uri="{BB962C8B-B14F-4D97-AF65-F5344CB8AC3E}">
        <p14:creationId xmlns:p14="http://schemas.microsoft.com/office/powerpoint/2010/main" val="35509759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8750" y="942975"/>
            <a:ext cx="9601200" cy="4283417"/>
          </a:xfrm>
          <a:prstGeom prst="rect">
            <a:avLst/>
          </a:prstGeom>
        </p:spPr>
        <p:txBody>
          <a:bodyPr wrap="square">
            <a:spAutoFit/>
          </a:bodyPr>
          <a:lstStyle/>
          <a:p>
            <a:pPr>
              <a:lnSpc>
                <a:spcPct val="107000"/>
              </a:lnSpc>
              <a:spcAft>
                <a:spcPts val="800"/>
              </a:spcAft>
            </a:pPr>
            <a:r>
              <a:rPr lang="es-AR" sz="2400" b="1" dirty="0" err="1">
                <a:ea typeface="Calibri" panose="020F0502020204030204" pitchFamily="34" charset="0"/>
                <a:cs typeface="Times New Roman" panose="02020603050405020304" pitchFamily="18" charset="0"/>
              </a:rPr>
              <a:t>How</a:t>
            </a:r>
            <a:r>
              <a:rPr lang="es-AR" sz="2400" b="1" dirty="0">
                <a:ea typeface="Calibri" panose="020F0502020204030204" pitchFamily="34" charset="0"/>
                <a:cs typeface="Times New Roman" panose="02020603050405020304" pitchFamily="18" charset="0"/>
              </a:rPr>
              <a:t> can </a:t>
            </a:r>
            <a:r>
              <a:rPr lang="es-AR" sz="2400" b="1" dirty="0" err="1">
                <a:ea typeface="Calibri" panose="020F0502020204030204" pitchFamily="34" charset="0"/>
                <a:cs typeface="Times New Roman" panose="02020603050405020304" pitchFamily="18" charset="0"/>
              </a:rPr>
              <a:t>exoskeletons</a:t>
            </a:r>
            <a:r>
              <a:rPr lang="es-AR" sz="2400" b="1" dirty="0">
                <a:ea typeface="Calibri" panose="020F0502020204030204" pitchFamily="34" charset="0"/>
                <a:cs typeface="Times New Roman" panose="02020603050405020304" pitchFamily="18" charset="0"/>
              </a:rPr>
              <a:t> </a:t>
            </a:r>
            <a:r>
              <a:rPr lang="es-AR" sz="2400" b="1" dirty="0" err="1">
                <a:ea typeface="Calibri" panose="020F0502020204030204" pitchFamily="34" charset="0"/>
                <a:cs typeface="Times New Roman" panose="02020603050405020304" pitchFamily="18" charset="0"/>
              </a:rPr>
              <a:t>help</a:t>
            </a:r>
            <a:r>
              <a:rPr lang="es-AR" sz="2400" b="1" dirty="0">
                <a:ea typeface="Calibri" panose="020F0502020204030204" pitchFamily="34" charset="0"/>
                <a:cs typeface="Times New Roman" panose="02020603050405020304" pitchFamily="18" charset="0"/>
              </a:rPr>
              <a:t> to </a:t>
            </a:r>
            <a:r>
              <a:rPr lang="es-AR" sz="2400" b="1" dirty="0" err="1">
                <a:ea typeface="Calibri" panose="020F0502020204030204" pitchFamily="34" charset="0"/>
                <a:cs typeface="Times New Roman" panose="02020603050405020304" pitchFamily="18" charset="0"/>
              </a:rPr>
              <a:t>increase</a:t>
            </a:r>
            <a:r>
              <a:rPr lang="es-AR" sz="2400" b="1" dirty="0">
                <a:ea typeface="Calibri" panose="020F0502020204030204" pitchFamily="34" charset="0"/>
                <a:cs typeface="Times New Roman" panose="02020603050405020304" pitchFamily="18" charset="0"/>
              </a:rPr>
              <a:t> </a:t>
            </a:r>
            <a:r>
              <a:rPr lang="es-AR" sz="2400" b="1" dirty="0" err="1">
                <a:ea typeface="Calibri" panose="020F0502020204030204" pitchFamily="34" charset="0"/>
                <a:cs typeface="Times New Roman" panose="02020603050405020304" pitchFamily="18" charset="0"/>
              </a:rPr>
              <a:t>productivity</a:t>
            </a:r>
            <a:r>
              <a:rPr lang="es-AR" sz="2400" b="1" dirty="0">
                <a:ea typeface="Calibri" panose="020F0502020204030204" pitchFamily="34" charset="0"/>
                <a:cs typeface="Times New Roman" panose="02020603050405020304" pitchFamily="18" charset="0"/>
              </a:rPr>
              <a:t>?</a:t>
            </a:r>
            <a:endParaRPr lang="es-AR" sz="2400" dirty="0">
              <a:ea typeface="Calibri" panose="020F0502020204030204" pitchFamily="34" charset="0"/>
              <a:cs typeface="Times New Roman" panose="02020603050405020304" pitchFamily="18" charset="0"/>
            </a:endParaRPr>
          </a:p>
          <a:p>
            <a:r>
              <a:rPr lang="es-AR" sz="2400" dirty="0" err="1">
                <a:ea typeface="Calibri" panose="020F0502020204030204" pitchFamily="34" charset="0"/>
                <a:cs typeface="Times New Roman" panose="02020603050405020304" pitchFamily="18" charset="0"/>
              </a:rPr>
              <a:t>Exoskeletons</a:t>
            </a:r>
            <a:r>
              <a:rPr lang="es-AR" sz="2400" dirty="0">
                <a:ea typeface="Calibri" panose="020F0502020204030204" pitchFamily="34" charset="0"/>
                <a:cs typeface="Times New Roman" panose="02020603050405020304" pitchFamily="18" charset="0"/>
              </a:rPr>
              <a:t> can be </a:t>
            </a:r>
            <a:r>
              <a:rPr lang="es-AR" sz="2400" dirty="0" err="1">
                <a:ea typeface="Calibri" panose="020F0502020204030204" pitchFamily="34" charset="0"/>
                <a:cs typeface="Times New Roman" panose="02020603050405020304" pitchFamily="18" charset="0"/>
              </a:rPr>
              <a:t>an</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essential</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part</a:t>
            </a:r>
            <a:r>
              <a:rPr lang="es-AR" sz="2400" dirty="0">
                <a:ea typeface="Calibri" panose="020F0502020204030204" pitchFamily="34" charset="0"/>
                <a:cs typeface="Times New Roman" panose="02020603050405020304" pitchFamily="18" charset="0"/>
              </a:rPr>
              <a:t> of </a:t>
            </a:r>
            <a:r>
              <a:rPr lang="es-AR" sz="2400" dirty="0" err="1">
                <a:ea typeface="Calibri" panose="020F0502020204030204" pitchFamily="34" charset="0"/>
                <a:cs typeface="Times New Roman" panose="02020603050405020304" pitchFamily="18" charset="0"/>
              </a:rPr>
              <a:t>Industry</a:t>
            </a:r>
            <a:r>
              <a:rPr lang="es-AR" sz="2400" dirty="0">
                <a:ea typeface="Calibri" panose="020F0502020204030204" pitchFamily="34" charset="0"/>
                <a:cs typeface="Times New Roman" panose="02020603050405020304" pitchFamily="18" charset="0"/>
              </a:rPr>
              <a:t> 4.0. </a:t>
            </a:r>
            <a:r>
              <a:rPr lang="es-AR" sz="2400" dirty="0" err="1">
                <a:ea typeface="Calibri" panose="020F0502020204030204" pitchFamily="34" charset="0"/>
                <a:cs typeface="Times New Roman" panose="02020603050405020304" pitchFamily="18" charset="0"/>
              </a:rPr>
              <a:t>They</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offer</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opportunity</a:t>
            </a:r>
            <a:r>
              <a:rPr lang="es-AR" sz="2400" dirty="0">
                <a:ea typeface="Calibri" panose="020F0502020204030204" pitchFamily="34" charset="0"/>
                <a:cs typeface="Times New Roman" panose="02020603050405020304" pitchFamily="18" charset="0"/>
              </a:rPr>
              <a:t> to </a:t>
            </a:r>
            <a:r>
              <a:rPr lang="es-AR" sz="2400" dirty="0" err="1">
                <a:ea typeface="Calibri" panose="020F0502020204030204" pitchFamily="34" charset="0"/>
                <a:cs typeface="Times New Roman" panose="02020603050405020304" pitchFamily="18" charset="0"/>
              </a:rPr>
              <a:t>increase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productivity</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by</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reducing</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physical</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strain</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for</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those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involved</a:t>
            </a:r>
            <a:r>
              <a:rPr lang="es-AR" sz="2400" dirty="0">
                <a:ea typeface="Calibri" panose="020F0502020204030204" pitchFamily="34" charset="0"/>
                <a:cs typeface="Times New Roman" panose="02020603050405020304" pitchFamily="18" charset="0"/>
              </a:rPr>
              <a:t> in manual </a:t>
            </a:r>
            <a:r>
              <a:rPr lang="es-AR" sz="2400" dirty="0" err="1">
                <a:ea typeface="Calibri" panose="020F0502020204030204" pitchFamily="34" charset="0"/>
                <a:cs typeface="Times New Roman" panose="02020603050405020304" pitchFamily="18" charset="0"/>
              </a:rPr>
              <a:t>labour</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By</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supporting</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muscular </a:t>
            </a:r>
            <a:r>
              <a:rPr lang="es-AR" sz="2400" dirty="0" err="1">
                <a:ea typeface="Calibri" panose="020F0502020204030204" pitchFamily="34" charset="0"/>
                <a:cs typeface="Times New Roman" panose="02020603050405020304" pitchFamily="18" charset="0"/>
              </a:rPr>
              <a:t>strength</a:t>
            </a:r>
            <a:r>
              <a:rPr lang="es-AR" sz="2400" dirty="0">
                <a:ea typeface="Calibri" panose="020F0502020204030204" pitchFamily="34" charset="0"/>
                <a:cs typeface="Times New Roman" panose="02020603050405020304" pitchFamily="18" charset="0"/>
              </a:rPr>
              <a:t> of </a:t>
            </a:r>
            <a:r>
              <a:rPr lang="es-AR" sz="2400" dirty="0" err="1">
                <a:ea typeface="Calibri" panose="020F0502020204030204" pitchFamily="34" charset="0"/>
                <a:cs typeface="Times New Roman" panose="02020603050405020304" pitchFamily="18" charset="0"/>
              </a:rPr>
              <a:t>users</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exoskeletons</a:t>
            </a:r>
            <a:r>
              <a:rPr lang="es-AR" sz="2400" dirty="0">
                <a:ea typeface="Calibri" panose="020F0502020204030204" pitchFamily="34" charset="0"/>
                <a:cs typeface="Times New Roman" panose="02020603050405020304" pitchFamily="18" charset="0"/>
              </a:rPr>
              <a:t> can </a:t>
            </a:r>
            <a:r>
              <a:rPr lang="es-AR" sz="2400" dirty="0" err="1">
                <a:ea typeface="Calibri" panose="020F0502020204030204" pitchFamily="34" charset="0"/>
                <a:cs typeface="Times New Roman" panose="02020603050405020304" pitchFamily="18" charset="0"/>
              </a:rPr>
              <a:t>help</a:t>
            </a:r>
            <a:r>
              <a:rPr lang="es-AR" sz="2400" dirty="0">
                <a:ea typeface="Calibri" panose="020F0502020204030204" pitchFamily="34" charset="0"/>
                <a:cs typeface="Times New Roman" panose="02020603050405020304" pitchFamily="18" charset="0"/>
              </a:rPr>
              <a:t> reduce fatigue and </a:t>
            </a:r>
            <a:r>
              <a:rPr lang="es-AR" sz="2400" dirty="0" err="1">
                <a:ea typeface="Calibri" panose="020F0502020204030204" pitchFamily="34" charset="0"/>
                <a:cs typeface="Times New Roman" panose="02020603050405020304" pitchFamily="18" charset="0"/>
              </a:rPr>
              <a:t>improve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health</a:t>
            </a:r>
            <a:r>
              <a:rPr lang="es-AR" sz="2400" dirty="0">
                <a:ea typeface="Calibri" panose="020F0502020204030204" pitchFamily="34" charset="0"/>
                <a:cs typeface="Times New Roman" panose="02020603050405020304" pitchFamily="18" charset="0"/>
              </a:rPr>
              <a:t> and safety in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workplace</a:t>
            </a:r>
            <a:r>
              <a:rPr lang="es-AR" sz="2400" dirty="0">
                <a:ea typeface="Calibri" panose="020F0502020204030204" pitchFamily="34" charset="0"/>
                <a:cs typeface="Times New Roman" panose="02020603050405020304" pitchFamily="18" charset="0"/>
              </a:rPr>
              <a:t>. In </a:t>
            </a:r>
            <a:r>
              <a:rPr lang="es-AR" sz="2400" dirty="0" err="1">
                <a:ea typeface="Calibri" panose="020F0502020204030204" pitchFamily="34" charset="0"/>
                <a:cs typeface="Times New Roman" panose="02020603050405020304" pitchFamily="18" charset="0"/>
              </a:rPr>
              <a:t>addition</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exoskeletons</a:t>
            </a:r>
            <a:r>
              <a:rPr lang="es-AR" sz="2400" dirty="0">
                <a:ea typeface="Calibri" panose="020F0502020204030204" pitchFamily="34" charset="0"/>
                <a:cs typeface="Times New Roman" panose="02020603050405020304" pitchFamily="18" charset="0"/>
              </a:rPr>
              <a:t> can be </a:t>
            </a:r>
            <a:r>
              <a:rPr lang="es-AR" sz="2400" dirty="0" err="1">
                <a:ea typeface="Calibri" panose="020F0502020204030204" pitchFamily="34" charset="0"/>
                <a:cs typeface="Times New Roman" panose="02020603050405020304" pitchFamily="18" charset="0"/>
              </a:rPr>
              <a:t>used</a:t>
            </a:r>
            <a:r>
              <a:rPr lang="es-AR" sz="2400" dirty="0">
                <a:ea typeface="Calibri" panose="020F0502020204030204" pitchFamily="34" charset="0"/>
                <a:cs typeface="Times New Roman" panose="02020603050405020304" pitchFamily="18" charset="0"/>
              </a:rPr>
              <a:t> to </a:t>
            </a:r>
            <a:r>
              <a:rPr lang="es-AR" sz="2400" dirty="0" err="1">
                <a:ea typeface="Calibri" panose="020F0502020204030204" pitchFamily="34" charset="0"/>
                <a:cs typeface="Times New Roman" panose="02020603050405020304" pitchFamily="18" charset="0"/>
              </a:rPr>
              <a:t>facilitate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repetitive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movements</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required</a:t>
            </a:r>
            <a:r>
              <a:rPr lang="es-AR" sz="2400" dirty="0">
                <a:ea typeface="Calibri" panose="020F0502020204030204" pitchFamily="34" charset="0"/>
                <a:cs typeface="Times New Roman" panose="02020603050405020304" pitchFamily="18" charset="0"/>
              </a:rPr>
              <a:t> in </a:t>
            </a:r>
            <a:r>
              <a:rPr lang="es-AR" sz="2400" dirty="0" err="1">
                <a:ea typeface="Calibri" panose="020F0502020204030204" pitchFamily="34" charset="0"/>
                <a:cs typeface="Times New Roman" panose="02020603050405020304" pitchFamily="18" charset="0"/>
              </a:rPr>
              <a:t>Industry</a:t>
            </a:r>
            <a:r>
              <a:rPr lang="es-AR" sz="2400" dirty="0">
                <a:ea typeface="Calibri" panose="020F0502020204030204" pitchFamily="34" charset="0"/>
                <a:cs typeface="Times New Roman" panose="02020603050405020304" pitchFamily="18" charset="0"/>
              </a:rPr>
              <a:t> 4.0. </a:t>
            </a:r>
            <a:r>
              <a:rPr lang="es-AR" sz="2400" dirty="0" err="1">
                <a:ea typeface="Calibri" panose="020F0502020204030204" pitchFamily="34" charset="0"/>
                <a:cs typeface="Times New Roman" panose="02020603050405020304" pitchFamily="18" charset="0"/>
              </a:rPr>
              <a:t>This</a:t>
            </a:r>
            <a:r>
              <a:rPr lang="es-AR" sz="2400" dirty="0">
                <a:ea typeface="Calibri" panose="020F0502020204030204" pitchFamily="34" charset="0"/>
                <a:cs typeface="Times New Roman" panose="02020603050405020304" pitchFamily="18" charset="0"/>
              </a:rPr>
              <a:t> can </a:t>
            </a:r>
            <a:r>
              <a:rPr lang="es-AR" sz="2400" dirty="0" err="1">
                <a:ea typeface="Calibri" panose="020F0502020204030204" pitchFamily="34" charset="0"/>
                <a:cs typeface="Times New Roman" panose="02020603050405020304" pitchFamily="18" charset="0"/>
              </a:rPr>
              <a:t>play</a:t>
            </a:r>
            <a:r>
              <a:rPr lang="es-AR" sz="2400" dirty="0">
                <a:ea typeface="Calibri" panose="020F0502020204030204" pitchFamily="34" charset="0"/>
                <a:cs typeface="Times New Roman" panose="02020603050405020304" pitchFamily="18" charset="0"/>
              </a:rPr>
              <a:t> a </a:t>
            </a:r>
            <a:r>
              <a:rPr lang="es-AR" sz="2400" dirty="0" err="1">
                <a:ea typeface="Calibri" panose="020F0502020204030204" pitchFamily="34" charset="0"/>
                <a:cs typeface="Times New Roman" panose="02020603050405020304" pitchFamily="18" charset="0"/>
              </a:rPr>
              <a:t>valuable</a:t>
            </a:r>
            <a:r>
              <a:rPr lang="es-AR" sz="2400" dirty="0">
                <a:ea typeface="Calibri" panose="020F0502020204030204" pitchFamily="34" charset="0"/>
                <a:cs typeface="Times New Roman" panose="02020603050405020304" pitchFamily="18" charset="0"/>
              </a:rPr>
              <a:t> role in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maintenance</a:t>
            </a:r>
            <a:r>
              <a:rPr lang="es-AR" sz="2400" dirty="0">
                <a:ea typeface="Calibri" panose="020F0502020204030204" pitchFamily="34" charset="0"/>
                <a:cs typeface="Times New Roman" panose="02020603050405020304" pitchFamily="18" charset="0"/>
              </a:rPr>
              <a:t> and </a:t>
            </a:r>
            <a:r>
              <a:rPr lang="es-AR" sz="2400" dirty="0" err="1">
                <a:ea typeface="Calibri" panose="020F0502020204030204" pitchFamily="34" charset="0"/>
                <a:cs typeface="Times New Roman" panose="02020603050405020304" pitchFamily="18" charset="0"/>
              </a:rPr>
              <a:t>servicing</a:t>
            </a:r>
            <a:r>
              <a:rPr lang="es-AR" sz="2400" dirty="0">
                <a:ea typeface="Calibri" panose="020F0502020204030204" pitchFamily="34" charset="0"/>
                <a:cs typeface="Times New Roman" panose="02020603050405020304" pitchFamily="18" charset="0"/>
              </a:rPr>
              <a:t> of </a:t>
            </a:r>
            <a:r>
              <a:rPr lang="es-AR" sz="2400" dirty="0" err="1">
                <a:ea typeface="Calibri" panose="020F0502020204030204" pitchFamily="34" charset="0"/>
                <a:cs typeface="Times New Roman" panose="02020603050405020304" pitchFamily="18" charset="0"/>
              </a:rPr>
              <a:t>production</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facilities</a:t>
            </a:r>
            <a:r>
              <a:rPr lang="es-AR" sz="2400" dirty="0">
                <a:ea typeface="Calibri" panose="020F0502020204030204" pitchFamily="34" charset="0"/>
                <a:cs typeface="Times New Roman" panose="02020603050405020304" pitchFamily="18" charset="0"/>
              </a:rPr>
              <a:t> as </a:t>
            </a:r>
            <a:r>
              <a:rPr lang="es-AR" sz="2400" dirty="0" err="1">
                <a:ea typeface="Calibri" panose="020F0502020204030204" pitchFamily="34" charset="0"/>
                <a:cs typeface="Times New Roman" panose="02020603050405020304" pitchFamily="18" charset="0"/>
              </a:rPr>
              <a:t>well</a:t>
            </a:r>
            <a:r>
              <a:rPr lang="es-AR" sz="2400" dirty="0">
                <a:ea typeface="Calibri" panose="020F0502020204030204" pitchFamily="34" charset="0"/>
                <a:cs typeface="Times New Roman" panose="02020603050405020304" pitchFamily="18" charset="0"/>
              </a:rPr>
              <a:t> as in </a:t>
            </a:r>
            <a:r>
              <a:rPr lang="es-AR" sz="2400" dirty="0" err="1">
                <a:ea typeface="Calibri" panose="020F0502020204030204" pitchFamily="34" charset="0"/>
                <a:cs typeface="Times New Roman" panose="02020603050405020304" pitchFamily="18" charset="0"/>
              </a:rPr>
              <a:t>the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handling</a:t>
            </a:r>
            <a:r>
              <a:rPr lang="es-AR" sz="2400" dirty="0">
                <a:ea typeface="Calibri" panose="020F0502020204030204" pitchFamily="34" charset="0"/>
                <a:cs typeface="Times New Roman" panose="02020603050405020304" pitchFamily="18" charset="0"/>
              </a:rPr>
              <a:t> of heavy </a:t>
            </a:r>
            <a:r>
              <a:rPr lang="es-AR" sz="2400" dirty="0" err="1">
                <a:ea typeface="Calibri" panose="020F0502020204030204" pitchFamily="34" charset="0"/>
                <a:cs typeface="Times New Roman" panose="02020603050405020304" pitchFamily="18" charset="0"/>
              </a:rPr>
              <a:t>loads</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found</a:t>
            </a:r>
            <a:r>
              <a:rPr lang="es-AR" sz="2400" dirty="0">
                <a:ea typeface="Calibri" panose="020F0502020204030204" pitchFamily="34" charset="0"/>
                <a:cs typeface="Times New Roman" panose="02020603050405020304" pitchFamily="18" charset="0"/>
              </a:rPr>
              <a:t> in </a:t>
            </a:r>
            <a:r>
              <a:rPr lang="es-AR" sz="2400" dirty="0" err="1">
                <a:ea typeface="Calibri" panose="020F0502020204030204" pitchFamily="34" charset="0"/>
                <a:cs typeface="Times New Roman" panose="02020603050405020304" pitchFamily="18" charset="0"/>
              </a:rPr>
              <a:t>many</a:t>
            </a:r>
            <a:r>
              <a:rPr lang="es-AR" sz="2400" dirty="0">
                <a:ea typeface="Calibri" panose="020F0502020204030204" pitchFamily="34" charset="0"/>
                <a:cs typeface="Times New Roman" panose="02020603050405020304" pitchFamily="18" charset="0"/>
              </a:rPr>
              <a:t> industries. </a:t>
            </a:r>
            <a:r>
              <a:rPr lang="es-AR" sz="2400" dirty="0" err="1">
                <a:ea typeface="Calibri" panose="020F0502020204030204" pitchFamily="34" charset="0"/>
                <a:cs typeface="Times New Roman" panose="02020603050405020304" pitchFamily="18" charset="0"/>
              </a:rPr>
              <a:t>Overall</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exoskeletons</a:t>
            </a:r>
            <a:r>
              <a:rPr lang="es-AR" sz="2400" dirty="0">
                <a:ea typeface="Calibri" panose="020F0502020204030204" pitchFamily="34" charset="0"/>
                <a:cs typeface="Times New Roman" panose="02020603050405020304" pitchFamily="18" charset="0"/>
              </a:rPr>
              <a:t> can </a:t>
            </a:r>
            <a:r>
              <a:rPr lang="es-AR" sz="2400" dirty="0" err="1">
                <a:ea typeface="Calibri" panose="020F0502020204030204" pitchFamily="34" charset="0"/>
                <a:cs typeface="Times New Roman" panose="02020603050405020304" pitchFamily="18" charset="0"/>
              </a:rPr>
              <a:t>contribute</a:t>
            </a:r>
            <a:r>
              <a:rPr lang="es-AR" sz="2400" dirty="0">
                <a:ea typeface="Calibri" panose="020F0502020204030204" pitchFamily="34" charset="0"/>
                <a:cs typeface="Times New Roman" panose="02020603050405020304" pitchFamily="18" charset="0"/>
              </a:rPr>
              <a:t> to </a:t>
            </a:r>
            <a:r>
              <a:rPr lang="es-AR" sz="2400" dirty="0" err="1">
                <a:ea typeface="Calibri" panose="020F0502020204030204" pitchFamily="34" charset="0"/>
                <a:cs typeface="Times New Roman" panose="02020603050405020304" pitchFamily="18" charset="0"/>
              </a:rPr>
              <a:t>increasing</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productivity</a:t>
            </a:r>
            <a:r>
              <a:rPr lang="es-AR" sz="2400" dirty="0">
                <a:ea typeface="Calibri" panose="020F0502020204030204" pitchFamily="34" charset="0"/>
                <a:cs typeface="Times New Roman" panose="02020603050405020304" pitchFamily="18" charset="0"/>
              </a:rPr>
              <a:t> and </a:t>
            </a:r>
            <a:r>
              <a:rPr lang="es-AR" sz="2400" dirty="0" err="1">
                <a:ea typeface="Calibri" panose="020F0502020204030204" pitchFamily="34" charset="0"/>
                <a:cs typeface="Times New Roman" panose="02020603050405020304" pitchFamily="18" charset="0"/>
              </a:rPr>
              <a:t>efficiency</a:t>
            </a:r>
            <a:r>
              <a:rPr lang="es-AR" sz="2400" dirty="0">
                <a:ea typeface="Calibri" panose="020F0502020204030204" pitchFamily="34" charset="0"/>
                <a:cs typeface="Times New Roman" panose="02020603050405020304" pitchFamily="18" charset="0"/>
              </a:rPr>
              <a:t> in </a:t>
            </a:r>
            <a:r>
              <a:rPr lang="es-AR" sz="2400" dirty="0" err="1">
                <a:ea typeface="Calibri" panose="020F0502020204030204" pitchFamily="34" charset="0"/>
                <a:cs typeface="Times New Roman" panose="02020603050405020304" pitchFamily="18" charset="0"/>
              </a:rPr>
              <a:t>Industry</a:t>
            </a:r>
            <a:r>
              <a:rPr lang="es-AR" sz="2400" dirty="0">
                <a:ea typeface="Calibri" panose="020F0502020204030204" pitchFamily="34" charset="0"/>
                <a:cs typeface="Times New Roman" panose="02020603050405020304" pitchFamily="18" charset="0"/>
              </a:rPr>
              <a:t> 4.0, </a:t>
            </a:r>
            <a:r>
              <a:rPr lang="es-AR" sz="2400" dirty="0" err="1">
                <a:ea typeface="Calibri" panose="020F0502020204030204" pitchFamily="34" charset="0"/>
                <a:cs typeface="Times New Roman" panose="02020603050405020304" pitchFamily="18" charset="0"/>
              </a:rPr>
              <a:t>helping</a:t>
            </a:r>
            <a:r>
              <a:rPr lang="es-AR" sz="2400" dirty="0">
                <a:ea typeface="Calibri" panose="020F0502020204030204" pitchFamily="34" charset="0"/>
                <a:cs typeface="Times New Roman" panose="02020603050405020304" pitchFamily="18" charset="0"/>
              </a:rPr>
              <a:t> to reduce </a:t>
            </a:r>
            <a:r>
              <a:rPr lang="es-AR" sz="2400" dirty="0" err="1">
                <a:ea typeface="Calibri" panose="020F0502020204030204" pitchFamily="34" charset="0"/>
                <a:cs typeface="Times New Roman" panose="02020603050405020304" pitchFamily="18" charset="0"/>
              </a:rPr>
              <a:t>costs</a:t>
            </a:r>
            <a:r>
              <a:rPr lang="es-AR" sz="2400" dirty="0">
                <a:ea typeface="Calibri" panose="020F0502020204030204" pitchFamily="34" charset="0"/>
                <a:cs typeface="Times New Roman" panose="02020603050405020304" pitchFamily="18" charset="0"/>
              </a:rPr>
              <a:t> and </a:t>
            </a:r>
            <a:r>
              <a:rPr lang="es-AR" sz="2400" dirty="0" err="1">
                <a:ea typeface="Calibri" panose="020F0502020204030204" pitchFamily="34" charset="0"/>
                <a:cs typeface="Times New Roman" panose="02020603050405020304" pitchFamily="18" charset="0"/>
              </a:rPr>
              <a:t>increase</a:t>
            </a:r>
            <a:r>
              <a:rPr lang="es-AR" sz="2400" dirty="0">
                <a:ea typeface="Calibri" panose="020F0502020204030204" pitchFamily="34" charset="0"/>
                <a:cs typeface="Times New Roman" panose="02020603050405020304" pitchFamily="18" charset="0"/>
              </a:rPr>
              <a:t> </a:t>
            </a:r>
            <a:r>
              <a:rPr lang="es-AR" sz="2400" dirty="0" err="1">
                <a:ea typeface="Calibri" panose="020F0502020204030204" pitchFamily="34" charset="0"/>
                <a:cs typeface="Times New Roman" panose="02020603050405020304" pitchFamily="18" charset="0"/>
              </a:rPr>
              <a:t>production</a:t>
            </a:r>
            <a:r>
              <a:rPr lang="es-AR" sz="2400" dirty="0">
                <a:ea typeface="Calibri" panose="020F0502020204030204" pitchFamily="34" charset="0"/>
                <a:cs typeface="Times New Roman" panose="02020603050405020304" pitchFamily="18" charset="0"/>
              </a:rPr>
              <a:t>.</a:t>
            </a:r>
            <a:endParaRPr lang="es-AR" sz="2400" dirty="0"/>
          </a:p>
        </p:txBody>
      </p:sp>
    </p:spTree>
    <p:extLst>
      <p:ext uri="{BB962C8B-B14F-4D97-AF65-F5344CB8AC3E}">
        <p14:creationId xmlns:p14="http://schemas.microsoft.com/office/powerpoint/2010/main" val="33897166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422032"/>
            <a:ext cx="10515600" cy="5754931"/>
          </a:xfrm>
        </p:spPr>
        <p:txBody>
          <a:bodyPr anchor="ctr"/>
          <a:lstStyle/>
          <a:p>
            <a:pPr>
              <a:lnSpc>
                <a:spcPct val="107000"/>
              </a:lnSpc>
              <a:spcBef>
                <a:spcPts val="1200"/>
              </a:spcBef>
              <a:spcAft>
                <a:spcPts val="0"/>
              </a:spcAft>
            </a:pPr>
            <a:r>
              <a:rPr lang="es-AR" b="1" kern="0" dirty="0">
                <a:solidFill>
                  <a:srgbClr val="2E74B5"/>
                </a:solidFill>
                <a:latin typeface="Arial Black" panose="020B0A04020102020204" pitchFamily="34" charset="0"/>
                <a:ea typeface="Times New Roman" panose="02020603050405020304" pitchFamily="18" charset="0"/>
                <a:cs typeface="Times New Roman" panose="02020603050405020304" pitchFamily="18" charset="0"/>
              </a:rPr>
              <a:t>PARTE B: Clase virtual asincrónica: </a:t>
            </a:r>
            <a:endParaRPr lang="es-AR"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s-AR" sz="2400" b="1" kern="0" dirty="0">
                <a:solidFill>
                  <a:srgbClr val="2E74B5"/>
                </a:solidFill>
                <a:latin typeface="Arial Black" panose="020B0A04020102020204" pitchFamily="34" charset="0"/>
                <a:ea typeface="Times New Roman" panose="02020603050405020304" pitchFamily="18" charset="0"/>
                <a:cs typeface="Times New Roman" panose="02020603050405020304" pitchFamily="18" charset="0"/>
              </a:rPr>
              <a:t>Comprensión de textos: Aviso de ofrecimiento de empleo 1.</a:t>
            </a:r>
            <a:endParaRPr lang="es-AR"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el Aula Virtual lea el texto y realice las actividades propuestas, recuerde que dispone de un tiempo limitado para realizarlas.</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AR" dirty="0"/>
          </a:p>
        </p:txBody>
      </p:sp>
    </p:spTree>
    <p:extLst>
      <p:ext uri="{BB962C8B-B14F-4D97-AF65-F5344CB8AC3E}">
        <p14:creationId xmlns:p14="http://schemas.microsoft.com/office/powerpoint/2010/main" val="1526250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nchor="ctr"/>
          <a:lstStyle/>
          <a:p>
            <a:pPr marL="0" indent="0" algn="ctr">
              <a:buNone/>
            </a:pPr>
            <a:r>
              <a:rPr lang="es-AR" b="1" dirty="0">
                <a:solidFill>
                  <a:schemeClr val="accent5">
                    <a:lumMod val="50000"/>
                  </a:schemeClr>
                </a:solidFill>
              </a:rPr>
              <a:t>radio-</a:t>
            </a:r>
            <a:r>
              <a:rPr lang="es-AR" b="1" dirty="0" err="1">
                <a:solidFill>
                  <a:schemeClr val="accent5">
                    <a:lumMod val="50000"/>
                  </a:schemeClr>
                </a:solidFill>
              </a:rPr>
              <a:t>frequency</a:t>
            </a:r>
            <a:r>
              <a:rPr lang="es-AR" b="1" dirty="0">
                <a:solidFill>
                  <a:schemeClr val="accent5">
                    <a:lumMod val="50000"/>
                  </a:schemeClr>
                </a:solidFill>
              </a:rPr>
              <a:t> </a:t>
            </a:r>
            <a:r>
              <a:rPr lang="es-AR" b="1" dirty="0" err="1">
                <a:solidFill>
                  <a:schemeClr val="accent5">
                    <a:lumMod val="50000"/>
                  </a:schemeClr>
                </a:solidFill>
              </a:rPr>
              <a:t>pasteurization</a:t>
            </a:r>
            <a:endParaRPr lang="es-AR" b="1" dirty="0">
              <a:solidFill>
                <a:schemeClr val="accent5">
                  <a:lumMod val="50000"/>
                </a:schemeClr>
              </a:solidFill>
            </a:endParaRPr>
          </a:p>
          <a:p>
            <a:pPr marL="0" indent="0" algn="ctr">
              <a:buNone/>
            </a:pPr>
            <a:r>
              <a:rPr lang="es-AR" dirty="0">
                <a:solidFill>
                  <a:srgbClr val="FF0000"/>
                </a:solidFill>
                <a:sym typeface="Wingdings 2" panose="05020102010507070707" pitchFamily="18" charset="2"/>
              </a:rPr>
              <a:t>                            </a:t>
            </a:r>
          </a:p>
          <a:p>
            <a:pPr marL="0" indent="0" algn="ctr">
              <a:buNone/>
            </a:pPr>
            <a:r>
              <a:rPr lang="es-ES" b="1" dirty="0" smtClean="0">
                <a:solidFill>
                  <a:srgbClr val="FF0000"/>
                </a:solidFill>
                <a:sym typeface="Wingdings 2" panose="05020102010507070707" pitchFamily="18" charset="2"/>
              </a:rPr>
              <a:t>  </a:t>
            </a:r>
            <a:r>
              <a:rPr lang="es-ES" dirty="0">
                <a:solidFill>
                  <a:srgbClr val="FF0000"/>
                </a:solidFill>
                <a:sym typeface="Wingdings 2" panose="05020102010507070707" pitchFamily="18" charset="2"/>
              </a:rPr>
              <a:t>la pasteurización con radio frecuencia</a:t>
            </a:r>
          </a:p>
          <a:p>
            <a:pPr algn="ctr"/>
            <a:endParaRPr lang="es-AR" dirty="0"/>
          </a:p>
        </p:txBody>
      </p:sp>
    </p:spTree>
    <p:extLst>
      <p:ext uri="{BB962C8B-B14F-4D97-AF65-F5344CB8AC3E}">
        <p14:creationId xmlns:p14="http://schemas.microsoft.com/office/powerpoint/2010/main" val="166484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lstStyle/>
          <a:p>
            <a:endParaRPr lang="es-AR" dirty="0"/>
          </a:p>
        </p:txBody>
      </p:sp>
      <p:sp>
        <p:nvSpPr>
          <p:cNvPr id="4" name="Rectángulo 3"/>
          <p:cNvSpPr/>
          <p:nvPr/>
        </p:nvSpPr>
        <p:spPr>
          <a:xfrm>
            <a:off x="1271154" y="2313050"/>
            <a:ext cx="9649691" cy="1475404"/>
          </a:xfrm>
          <a:prstGeom prst="rect">
            <a:avLst/>
          </a:prstGeom>
          <a:solidFill>
            <a:srgbClr val="0070C0"/>
          </a:solidFill>
        </p:spPr>
        <p:txBody>
          <a:bodyPr wrap="square" anchor="ctr">
            <a:spAutoFit/>
          </a:bodyPr>
          <a:lstStyle/>
          <a:p>
            <a:pPr algn="ctr">
              <a:lnSpc>
                <a:spcPct val="107000"/>
              </a:lnSpc>
              <a:spcAft>
                <a:spcPts val="0"/>
              </a:spcAft>
            </a:pPr>
            <a:r>
              <a:rPr lang="es-ES" sz="2800" b="1" dirty="0">
                <a:solidFill>
                  <a:schemeClr val="bg1"/>
                </a:solidFill>
              </a:rPr>
              <a:t>(Las) propiedades dieléctricas dependientes del 	contenido de sal/salino de los pistachos relevante para la pasteurización con radio frecuencia</a:t>
            </a:r>
            <a:endParaRPr lang="es-A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94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lstStyle/>
          <a:p>
            <a:pPr marL="742950" indent="-742950">
              <a:buAutoNum type="alphaUcPeriod"/>
            </a:pPr>
            <a:r>
              <a:rPr lang="es-AR" sz="4000" b="1" u="sng" dirty="0" smtClean="0">
                <a:solidFill>
                  <a:schemeClr val="accent5">
                    <a:lumMod val="50000"/>
                  </a:schemeClr>
                </a:solidFill>
              </a:rPr>
              <a:t>Traduzca </a:t>
            </a:r>
            <a:r>
              <a:rPr lang="es-AR" sz="4000" b="1" u="sng" dirty="0">
                <a:solidFill>
                  <a:schemeClr val="accent5">
                    <a:lumMod val="50000"/>
                  </a:schemeClr>
                </a:solidFill>
              </a:rPr>
              <a:t>las siguientes frases nominales complejas. </a:t>
            </a:r>
            <a:endParaRPr lang="es-AR" sz="4000" b="1" u="sng" dirty="0" smtClean="0">
              <a:solidFill>
                <a:schemeClr val="accent5">
                  <a:lumMod val="50000"/>
                </a:schemeClr>
              </a:solidFill>
            </a:endParaRPr>
          </a:p>
          <a:p>
            <a:pPr marL="742950" indent="-742950">
              <a:buAutoNum type="alphaUcPeriod"/>
            </a:pPr>
            <a:endParaRPr lang="es-AR" sz="4000" b="1" u="sng" dirty="0">
              <a:solidFill>
                <a:schemeClr val="accent5">
                  <a:lumMod val="50000"/>
                </a:schemeClr>
              </a:solidFill>
            </a:endParaRPr>
          </a:p>
          <a:p>
            <a:r>
              <a:rPr lang="es-AR" sz="4000" b="1" u="sng" dirty="0" smtClean="0">
                <a:solidFill>
                  <a:schemeClr val="accent5">
                    <a:lumMod val="50000"/>
                  </a:schemeClr>
                </a:solidFill>
              </a:rPr>
              <a:t>Todas </a:t>
            </a:r>
            <a:r>
              <a:rPr lang="es-AR" sz="4000" b="1" u="sng" dirty="0">
                <a:solidFill>
                  <a:schemeClr val="accent5">
                    <a:lumMod val="50000"/>
                  </a:schemeClr>
                </a:solidFill>
              </a:rPr>
              <a:t>son títulos  de trabajos de investigación.</a:t>
            </a:r>
            <a:endParaRPr lang="es-AR" sz="4000" dirty="0">
              <a:solidFill>
                <a:schemeClr val="accent5">
                  <a:lumMod val="50000"/>
                </a:schemeClr>
              </a:solidFill>
            </a:endParaRPr>
          </a:p>
          <a:p>
            <a:endParaRPr lang="es-AR" dirty="0"/>
          </a:p>
        </p:txBody>
      </p:sp>
    </p:spTree>
    <p:extLst>
      <p:ext uri="{BB962C8B-B14F-4D97-AF65-F5344CB8AC3E}">
        <p14:creationId xmlns:p14="http://schemas.microsoft.com/office/powerpoint/2010/main" val="398623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ormAutofit/>
          </a:bodyPr>
          <a:lstStyle/>
          <a:p>
            <a:pPr algn="l">
              <a:lnSpc>
                <a:spcPct val="150000"/>
              </a:lnSpc>
            </a:pPr>
            <a:r>
              <a:rPr lang="es-AR" sz="3200" dirty="0"/>
              <a:t>1. </a:t>
            </a:r>
            <a:r>
              <a:rPr lang="es-AR" sz="3200" u="sng" dirty="0" err="1">
                <a:hlinkClick r:id="rId2"/>
              </a:rPr>
              <a:t>Greenhouse</a:t>
            </a:r>
            <a:r>
              <a:rPr lang="es-AR" sz="3200" u="sng" dirty="0">
                <a:hlinkClick r:id="rId2"/>
              </a:rPr>
              <a:t> Gas </a:t>
            </a:r>
            <a:r>
              <a:rPr lang="es-AR" sz="3200" u="sng" dirty="0" err="1">
                <a:hlinkClick r:id="rId2"/>
              </a:rPr>
              <a:t>Repurposed</a:t>
            </a:r>
            <a:endParaRPr lang="es-AR" sz="3200" dirty="0"/>
          </a:p>
          <a:p>
            <a:pPr algn="l">
              <a:lnSpc>
                <a:spcPct val="150000"/>
              </a:lnSpc>
            </a:pPr>
            <a:r>
              <a:rPr lang="es-AR" sz="3200" dirty="0"/>
              <a:t>2. </a:t>
            </a:r>
            <a:r>
              <a:rPr lang="es-AR" sz="3200" u="sng" dirty="0" err="1">
                <a:hlinkClick r:id="rId3"/>
              </a:rPr>
              <a:t>Tougher</a:t>
            </a:r>
            <a:r>
              <a:rPr lang="es-AR" sz="3200" u="sng" dirty="0">
                <a:hlinkClick r:id="rId3"/>
              </a:rPr>
              <a:t> Concrete, </a:t>
            </a:r>
            <a:r>
              <a:rPr lang="es-AR" sz="3200" u="sng" dirty="0" err="1">
                <a:hlinkClick r:id="rId3"/>
              </a:rPr>
              <a:t>Inspired</a:t>
            </a:r>
            <a:r>
              <a:rPr lang="es-AR" sz="3200" u="sng" dirty="0">
                <a:hlinkClick r:id="rId3"/>
              </a:rPr>
              <a:t> </a:t>
            </a:r>
            <a:r>
              <a:rPr lang="es-AR" sz="3200" u="sng" dirty="0" err="1">
                <a:hlinkClick r:id="rId3"/>
              </a:rPr>
              <a:t>by</a:t>
            </a:r>
            <a:r>
              <a:rPr lang="es-AR" sz="3200" u="sng" dirty="0">
                <a:hlinkClick r:id="rId3"/>
              </a:rPr>
              <a:t> </a:t>
            </a:r>
            <a:r>
              <a:rPr lang="es-AR" sz="3200" u="sng" dirty="0" err="1">
                <a:hlinkClick r:id="rId3"/>
              </a:rPr>
              <a:t>Bone</a:t>
            </a:r>
            <a:endParaRPr lang="es-AR" sz="3200" dirty="0"/>
          </a:p>
          <a:p>
            <a:pPr algn="l">
              <a:lnSpc>
                <a:spcPct val="150000"/>
              </a:lnSpc>
            </a:pPr>
            <a:r>
              <a:rPr lang="es-AR" sz="3200" dirty="0"/>
              <a:t>3. </a:t>
            </a:r>
            <a:r>
              <a:rPr lang="es-AR" sz="3200" u="sng" dirty="0" err="1">
                <a:hlinkClick r:id="rId4"/>
              </a:rPr>
              <a:t>Innovating</a:t>
            </a:r>
            <a:r>
              <a:rPr lang="es-AR" sz="3200" u="sng" dirty="0">
                <a:hlinkClick r:id="rId4"/>
              </a:rPr>
              <a:t> in </a:t>
            </a:r>
            <a:r>
              <a:rPr lang="es-AR" sz="3200" u="sng" dirty="0" err="1">
                <a:hlinkClick r:id="rId4"/>
              </a:rPr>
              <a:t>the</a:t>
            </a:r>
            <a:r>
              <a:rPr lang="es-AR" sz="3200" u="sng" dirty="0">
                <a:hlinkClick r:id="rId4"/>
              </a:rPr>
              <a:t> </a:t>
            </a:r>
            <a:r>
              <a:rPr lang="es-AR" sz="3200" u="sng" dirty="0" err="1">
                <a:hlinkClick r:id="rId4"/>
              </a:rPr>
              <a:t>Corners</a:t>
            </a:r>
            <a:r>
              <a:rPr lang="es-AR" sz="3200" u="sng" dirty="0">
                <a:hlinkClick r:id="rId4"/>
              </a:rPr>
              <a:t> </a:t>
            </a:r>
            <a:r>
              <a:rPr lang="es-AR" sz="3200" u="sng" dirty="0" err="1">
                <a:hlinkClick r:id="rId4"/>
              </a:rPr>
              <a:t>Where</a:t>
            </a:r>
            <a:r>
              <a:rPr lang="es-AR" sz="3200" u="sng" dirty="0">
                <a:hlinkClick r:id="rId4"/>
              </a:rPr>
              <a:t> </a:t>
            </a:r>
            <a:r>
              <a:rPr lang="es-AR" sz="3200" u="sng" dirty="0" err="1">
                <a:hlinkClick r:id="rId4"/>
              </a:rPr>
              <a:t>Atoms</a:t>
            </a:r>
            <a:r>
              <a:rPr lang="es-AR" sz="3200" u="sng" dirty="0">
                <a:hlinkClick r:id="rId4"/>
              </a:rPr>
              <a:t> </a:t>
            </a:r>
            <a:r>
              <a:rPr lang="es-AR" sz="3200" u="sng" dirty="0" err="1">
                <a:solidFill>
                  <a:srgbClr val="FF0000"/>
                </a:solidFill>
                <a:hlinkClick r:id="rId4"/>
              </a:rPr>
              <a:t>Meet</a:t>
            </a:r>
            <a:endParaRPr lang="es-AR" sz="3200" dirty="0">
              <a:solidFill>
                <a:srgbClr val="FF0000"/>
              </a:solidFill>
            </a:endParaRPr>
          </a:p>
          <a:p>
            <a:pPr algn="l">
              <a:lnSpc>
                <a:spcPct val="150000"/>
              </a:lnSpc>
            </a:pPr>
            <a:r>
              <a:rPr lang="es-AR" sz="3200" dirty="0"/>
              <a:t>4. </a:t>
            </a:r>
            <a:r>
              <a:rPr lang="es-AR" sz="3200" u="sng" dirty="0" err="1">
                <a:hlinkClick r:id="rId5"/>
              </a:rPr>
              <a:t>Autonomous</a:t>
            </a:r>
            <a:r>
              <a:rPr lang="es-AR" sz="3200" u="sng" dirty="0">
                <a:hlinkClick r:id="rId5"/>
              </a:rPr>
              <a:t> AI </a:t>
            </a:r>
            <a:r>
              <a:rPr lang="es-AR" sz="3200" u="sng" dirty="0" err="1">
                <a:hlinkClick r:id="rId5"/>
              </a:rPr>
              <a:t>Assistant</a:t>
            </a:r>
            <a:r>
              <a:rPr lang="es-AR" sz="3200" u="sng" dirty="0">
                <a:hlinkClick r:id="rId5"/>
              </a:rPr>
              <a:t> to </a:t>
            </a:r>
            <a:r>
              <a:rPr lang="es-AR" sz="3200" u="sng" dirty="0" err="1">
                <a:hlinkClick r:id="rId5"/>
              </a:rPr>
              <a:t>Build</a:t>
            </a:r>
            <a:r>
              <a:rPr lang="es-AR" sz="3200" u="sng" dirty="0">
                <a:hlinkClick r:id="rId5"/>
              </a:rPr>
              <a:t> </a:t>
            </a:r>
            <a:r>
              <a:rPr lang="es-AR" sz="3200" u="sng" dirty="0" err="1">
                <a:hlinkClick r:id="rId5"/>
              </a:rPr>
              <a:t>Nanostructures</a:t>
            </a:r>
            <a:endParaRPr lang="es-AR" sz="3200" dirty="0"/>
          </a:p>
          <a:p>
            <a:endParaRPr lang="es-AR" dirty="0"/>
          </a:p>
        </p:txBody>
      </p:sp>
      <p:sp>
        <p:nvSpPr>
          <p:cNvPr id="5" name="CuadroTexto 4"/>
          <p:cNvSpPr txBox="1"/>
          <p:nvPr/>
        </p:nvSpPr>
        <p:spPr>
          <a:xfrm>
            <a:off x="8611738" y="2920553"/>
            <a:ext cx="1214650" cy="584775"/>
          </a:xfrm>
          <a:prstGeom prst="rect">
            <a:avLst/>
          </a:prstGeom>
          <a:solidFill>
            <a:srgbClr val="FF0000"/>
          </a:solidFill>
        </p:spPr>
        <p:txBody>
          <a:bodyPr wrap="square" rtlCol="0">
            <a:spAutoFit/>
          </a:bodyPr>
          <a:lstStyle/>
          <a:p>
            <a:r>
              <a:rPr lang="es-ES" sz="3200" b="1" dirty="0" err="1" smtClean="0">
                <a:hlinkClick r:id="rId6" action="ppaction://hlinksldjump"/>
              </a:rPr>
              <a:t>Meet</a:t>
            </a:r>
            <a:endParaRPr lang="es-AR" sz="3200" b="1" dirty="0"/>
          </a:p>
        </p:txBody>
      </p:sp>
    </p:spTree>
    <p:extLst>
      <p:ext uri="{BB962C8B-B14F-4D97-AF65-F5344CB8AC3E}">
        <p14:creationId xmlns:p14="http://schemas.microsoft.com/office/powerpoint/2010/main" val="4145499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67138"/>
          </a:xfrm>
        </p:spPr>
        <p:txBody>
          <a:bodyPr>
            <a:normAutofit fontScale="90000"/>
          </a:bodyPr>
          <a:lstStyle/>
          <a:p>
            <a:endParaRPr lang="es-AR" dirty="0"/>
          </a:p>
        </p:txBody>
      </p:sp>
      <p:sp>
        <p:nvSpPr>
          <p:cNvPr id="3" name="Marcador de contenido 2"/>
          <p:cNvSpPr>
            <a:spLocks noGrp="1"/>
          </p:cNvSpPr>
          <p:nvPr>
            <p:ph idx="1"/>
          </p:nvPr>
        </p:nvSpPr>
        <p:spPr>
          <a:xfrm>
            <a:off x="573207" y="532264"/>
            <a:ext cx="11150220" cy="5644699"/>
          </a:xfrm>
        </p:spPr>
        <p:txBody>
          <a:bodyPr>
            <a:normAutofit/>
          </a:bodyPr>
          <a:lstStyle/>
          <a:p>
            <a:pPr marL="0" indent="0">
              <a:buNone/>
            </a:pPr>
            <a:endParaRPr lang="es-ES" dirty="0" smtClean="0"/>
          </a:p>
          <a:p>
            <a:pPr marL="0" indent="0">
              <a:buNone/>
            </a:pPr>
            <a:r>
              <a:rPr lang="es-ES" dirty="0" smtClean="0"/>
              <a:t>MEET (MET, MET): conocer a, encontrarse con, juntarse, reunirse</a:t>
            </a:r>
          </a:p>
          <a:p>
            <a:pPr marL="0" indent="0">
              <a:buNone/>
            </a:pPr>
            <a:endParaRPr lang="es-ES" dirty="0" smtClean="0"/>
          </a:p>
          <a:p>
            <a:pPr marL="0" indent="0">
              <a:buNone/>
            </a:pPr>
            <a:endParaRPr lang="es-ES" dirty="0"/>
          </a:p>
          <a:p>
            <a:pPr marL="0" indent="0">
              <a:buNone/>
            </a:pPr>
            <a:endParaRPr lang="es-ES" dirty="0"/>
          </a:p>
          <a:p>
            <a:pPr marL="0" indent="0">
              <a:buNone/>
            </a:pPr>
            <a:r>
              <a:rPr lang="es-ES" dirty="0" smtClean="0"/>
              <a:t>			</a:t>
            </a:r>
            <a:endParaRPr lang="es-AR" sz="2400" dirty="0"/>
          </a:p>
        </p:txBody>
      </p:sp>
      <p:graphicFrame>
        <p:nvGraphicFramePr>
          <p:cNvPr id="4" name="Tabla 3"/>
          <p:cNvGraphicFramePr>
            <a:graphicFrameLocks noGrp="1"/>
          </p:cNvGraphicFramePr>
          <p:nvPr>
            <p:extLst/>
          </p:nvPr>
        </p:nvGraphicFramePr>
        <p:xfrm>
          <a:off x="709685" y="2357398"/>
          <a:ext cx="11013741" cy="3383280"/>
        </p:xfrm>
        <a:graphic>
          <a:graphicData uri="http://schemas.openxmlformats.org/drawingml/2006/table">
            <a:tbl>
              <a:tblPr firstRow="1" bandRow="1">
                <a:tableStyleId>{5C22544A-7EE6-4342-B048-85BDC9FD1C3A}</a:tableStyleId>
              </a:tblPr>
              <a:tblGrid>
                <a:gridCol w="1624082">
                  <a:extLst>
                    <a:ext uri="{9D8B030D-6E8A-4147-A177-3AD203B41FA5}">
                      <a16:colId xmlns:a16="http://schemas.microsoft.com/office/drawing/2014/main" val="698471751"/>
                    </a:ext>
                  </a:extLst>
                </a:gridCol>
                <a:gridCol w="586854">
                  <a:extLst>
                    <a:ext uri="{9D8B030D-6E8A-4147-A177-3AD203B41FA5}">
                      <a16:colId xmlns:a16="http://schemas.microsoft.com/office/drawing/2014/main" val="2704291655"/>
                    </a:ext>
                  </a:extLst>
                </a:gridCol>
                <a:gridCol w="8802805">
                  <a:extLst>
                    <a:ext uri="{9D8B030D-6E8A-4147-A177-3AD203B41FA5}">
                      <a16:colId xmlns:a16="http://schemas.microsoft.com/office/drawing/2014/main" val="1622094260"/>
                    </a:ext>
                  </a:extLst>
                </a:gridCol>
              </a:tblGrid>
              <a:tr h="370840">
                <a:tc>
                  <a:txBody>
                    <a:bodyPr/>
                    <a:lstStyle/>
                    <a:p>
                      <a:r>
                        <a:rPr lang="es-ES" sz="2400" dirty="0" smtClean="0">
                          <a:solidFill>
                            <a:srgbClr val="FFC000"/>
                          </a:solidFill>
                        </a:rPr>
                        <a:t>Hay</a:t>
                      </a:r>
                      <a:r>
                        <a:rPr lang="es-ES" sz="2400" baseline="0" dirty="0" smtClean="0">
                          <a:solidFill>
                            <a:srgbClr val="FFC000"/>
                          </a:solidFill>
                        </a:rPr>
                        <a:t> que b</a:t>
                      </a:r>
                      <a:r>
                        <a:rPr lang="es-ES" sz="2400" dirty="0" smtClean="0">
                          <a:solidFill>
                            <a:srgbClr val="FFC000"/>
                          </a:solidFill>
                        </a:rPr>
                        <a:t>uscar el verbo que se usa con esa palabra en español (verbo de régimen)</a:t>
                      </a:r>
                      <a:endParaRPr lang="es-AR" sz="2400" dirty="0">
                        <a:solidFill>
                          <a:srgbClr val="FFC000"/>
                        </a:solidFill>
                      </a:endParaRPr>
                    </a:p>
                  </a:txBody>
                  <a:tcPr/>
                </a:tc>
                <a:tc>
                  <a:txBody>
                    <a:bodyPr/>
                    <a:lstStyle/>
                    <a:p>
                      <a:endParaRPr lang="es-AR" dirty="0"/>
                    </a:p>
                  </a:txBody>
                  <a:tcPr>
                    <a:solidFill>
                      <a:schemeClr val="bg1"/>
                    </a:solidFill>
                  </a:tcPr>
                </a:tc>
                <a:tc>
                  <a:txBody>
                    <a:bodyPr/>
                    <a:lstStyle/>
                    <a:p>
                      <a:pPr marL="0" indent="0">
                        <a:buNone/>
                      </a:pPr>
                      <a:r>
                        <a:rPr lang="es-ES" sz="2400" dirty="0" err="1" smtClean="0"/>
                        <a:t>meet</a:t>
                      </a:r>
                      <a:r>
                        <a:rPr lang="es-ES" sz="2400" dirty="0" smtClean="0"/>
                        <a:t> </a:t>
                      </a:r>
                      <a:r>
                        <a:rPr lang="es-ES" sz="2400" dirty="0" err="1" smtClean="0"/>
                        <a:t>specific</a:t>
                      </a:r>
                      <a:r>
                        <a:rPr lang="es-ES" sz="2400" dirty="0" smtClean="0"/>
                        <a:t> </a:t>
                      </a:r>
                      <a:r>
                        <a:rPr lang="es-ES" sz="2400" dirty="0" err="1" smtClean="0"/>
                        <a:t>criteria</a:t>
                      </a:r>
                      <a:r>
                        <a:rPr lang="es-ES" sz="2400" dirty="0" smtClean="0"/>
                        <a:t>: cumplir con criterios específicos</a:t>
                      </a:r>
                    </a:p>
                    <a:p>
                      <a:pPr marL="0" indent="0">
                        <a:buNone/>
                      </a:pPr>
                      <a:r>
                        <a:rPr lang="es-ES" sz="2400" dirty="0" err="1" smtClean="0"/>
                        <a:t>meet</a:t>
                      </a:r>
                      <a:r>
                        <a:rPr lang="es-ES" sz="2400" dirty="0" smtClean="0"/>
                        <a:t> </a:t>
                      </a:r>
                      <a:r>
                        <a:rPr lang="es-ES" sz="2400" dirty="0" err="1" smtClean="0"/>
                        <a:t>requirements</a:t>
                      </a:r>
                      <a:r>
                        <a:rPr lang="es-ES" sz="2400" dirty="0" smtClean="0"/>
                        <a:t>: cumplir con los requerimientos/requisitos</a:t>
                      </a:r>
                    </a:p>
                    <a:p>
                      <a:pPr marL="0" indent="0">
                        <a:buNone/>
                      </a:pPr>
                      <a:r>
                        <a:rPr lang="es-ES" sz="2400" dirty="0" err="1" smtClean="0"/>
                        <a:t>meet</a:t>
                      </a:r>
                      <a:r>
                        <a:rPr lang="es-ES" sz="2400" dirty="0" smtClean="0"/>
                        <a:t> </a:t>
                      </a:r>
                      <a:r>
                        <a:rPr lang="es-ES" sz="2400" dirty="0" err="1" smtClean="0"/>
                        <a:t>the</a:t>
                      </a:r>
                      <a:r>
                        <a:rPr lang="es-ES" sz="2400" dirty="0" smtClean="0"/>
                        <a:t> </a:t>
                      </a:r>
                      <a:r>
                        <a:rPr lang="es-ES" sz="2400" dirty="0" err="1" smtClean="0"/>
                        <a:t>great</a:t>
                      </a:r>
                      <a:r>
                        <a:rPr lang="es-ES" sz="2400" dirty="0" smtClean="0"/>
                        <a:t> </a:t>
                      </a:r>
                      <a:r>
                        <a:rPr lang="es-ES" sz="2400" dirty="0" err="1" smtClean="0"/>
                        <a:t>demand</a:t>
                      </a:r>
                      <a:r>
                        <a:rPr lang="es-ES" sz="2400" dirty="0" smtClean="0"/>
                        <a:t>: satisfacer la demanda</a:t>
                      </a:r>
                    </a:p>
                    <a:p>
                      <a:pPr marL="0" indent="0">
                        <a:buNone/>
                      </a:pPr>
                      <a:r>
                        <a:rPr lang="es-ES" sz="2400" dirty="0" err="1" smtClean="0"/>
                        <a:t>meet</a:t>
                      </a:r>
                      <a:r>
                        <a:rPr lang="es-ES" sz="2400" dirty="0" smtClean="0"/>
                        <a:t> </a:t>
                      </a:r>
                      <a:r>
                        <a:rPr lang="es-ES" sz="2400" dirty="0" err="1" smtClean="0"/>
                        <a:t>the</a:t>
                      </a:r>
                      <a:r>
                        <a:rPr lang="es-ES" sz="2400" dirty="0" smtClean="0"/>
                        <a:t> </a:t>
                      </a:r>
                      <a:r>
                        <a:rPr lang="es-ES" sz="2400" dirty="0" err="1" smtClean="0"/>
                        <a:t>needs</a:t>
                      </a:r>
                      <a:r>
                        <a:rPr lang="es-ES" sz="2400" dirty="0" smtClean="0"/>
                        <a:t>: satisfacer las necesidades</a:t>
                      </a:r>
                    </a:p>
                    <a:p>
                      <a:pPr marL="0" indent="0">
                        <a:buNone/>
                      </a:pPr>
                      <a:r>
                        <a:rPr lang="es-ES" sz="2400" dirty="0" err="1" smtClean="0"/>
                        <a:t>meet</a:t>
                      </a:r>
                      <a:r>
                        <a:rPr lang="es-ES" sz="2400" dirty="0" smtClean="0"/>
                        <a:t> </a:t>
                      </a:r>
                      <a:r>
                        <a:rPr lang="es-ES" sz="2400" dirty="0" err="1" smtClean="0"/>
                        <a:t>specifications</a:t>
                      </a:r>
                      <a:r>
                        <a:rPr lang="es-ES" sz="2400" dirty="0" smtClean="0"/>
                        <a:t>: cumplir con las especificaciones</a:t>
                      </a:r>
                    </a:p>
                    <a:p>
                      <a:pPr marL="0" indent="0">
                        <a:buNone/>
                      </a:pPr>
                      <a:r>
                        <a:rPr lang="es-ES" sz="2400" dirty="0" err="1" smtClean="0"/>
                        <a:t>meet</a:t>
                      </a:r>
                      <a:r>
                        <a:rPr lang="es-ES" sz="2400" dirty="0" smtClean="0"/>
                        <a:t> </a:t>
                      </a:r>
                      <a:r>
                        <a:rPr lang="es-ES" sz="2400" dirty="0" err="1" smtClean="0"/>
                        <a:t>objectives</a:t>
                      </a:r>
                      <a:r>
                        <a:rPr lang="es-ES" sz="2400" dirty="0" smtClean="0"/>
                        <a:t>: alcanzar/lograr/cumplir con los objetivos</a:t>
                      </a:r>
                    </a:p>
                    <a:p>
                      <a:pPr marL="0" indent="0">
                        <a:buNone/>
                      </a:pPr>
                      <a:r>
                        <a:rPr lang="es-ES" sz="2400" dirty="0" err="1" smtClean="0"/>
                        <a:t>meet</a:t>
                      </a:r>
                      <a:r>
                        <a:rPr lang="es-ES" sz="2400" dirty="0" smtClean="0"/>
                        <a:t> </a:t>
                      </a:r>
                      <a:r>
                        <a:rPr lang="es-ES" sz="2400" dirty="0" err="1" smtClean="0"/>
                        <a:t>the</a:t>
                      </a:r>
                      <a:r>
                        <a:rPr lang="es-ES" sz="2400" dirty="0" smtClean="0"/>
                        <a:t> </a:t>
                      </a:r>
                      <a:r>
                        <a:rPr lang="es-ES" sz="2400" dirty="0" err="1" smtClean="0"/>
                        <a:t>budget</a:t>
                      </a:r>
                      <a:r>
                        <a:rPr lang="es-ES" sz="2400" dirty="0" smtClean="0"/>
                        <a:t>: mantenerse dentro del presupuesto</a:t>
                      </a:r>
                    </a:p>
                    <a:p>
                      <a:pPr marL="0" indent="0">
                        <a:buNone/>
                      </a:pPr>
                      <a:r>
                        <a:rPr lang="es-ES" sz="2400" dirty="0" err="1" smtClean="0"/>
                        <a:t>meet</a:t>
                      </a:r>
                      <a:r>
                        <a:rPr lang="es-ES" sz="2400" dirty="0" smtClean="0"/>
                        <a:t> </a:t>
                      </a:r>
                      <a:r>
                        <a:rPr lang="es-ES" sz="2400" dirty="0" err="1" smtClean="0"/>
                        <a:t>standards</a:t>
                      </a:r>
                      <a:r>
                        <a:rPr lang="es-ES" sz="2400" dirty="0" smtClean="0"/>
                        <a:t>: alcanzar los estándares, niveles.</a:t>
                      </a:r>
                      <a:endParaRPr lang="es-AR" sz="2400" dirty="0" smtClean="0"/>
                    </a:p>
                    <a:p>
                      <a:endParaRPr lang="es-AR" dirty="0"/>
                    </a:p>
                  </a:txBody>
                  <a:tcPr/>
                </a:tc>
                <a:extLst>
                  <a:ext uri="{0D108BD9-81ED-4DB2-BD59-A6C34878D82A}">
                    <a16:rowId xmlns:a16="http://schemas.microsoft.com/office/drawing/2014/main" val="1383156262"/>
                  </a:ext>
                </a:extLst>
              </a:tr>
            </a:tbl>
          </a:graphicData>
        </a:graphic>
      </p:graphicFrame>
      <p:sp>
        <p:nvSpPr>
          <p:cNvPr id="5" name="Flecha derecha 4"/>
          <p:cNvSpPr/>
          <p:nvPr/>
        </p:nvSpPr>
        <p:spPr>
          <a:xfrm>
            <a:off x="2388358" y="3698543"/>
            <a:ext cx="464024"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41682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ormAutofit/>
          </a:bodyPr>
          <a:lstStyle/>
          <a:p>
            <a:pPr algn="l">
              <a:lnSpc>
                <a:spcPct val="150000"/>
              </a:lnSpc>
            </a:pPr>
            <a:r>
              <a:rPr lang="es-AR" dirty="0"/>
              <a:t>5. </a:t>
            </a:r>
            <a:r>
              <a:rPr lang="es-AR" u="sng" dirty="0" err="1">
                <a:hlinkClick r:id="rId2"/>
              </a:rPr>
              <a:t>Designing</a:t>
            </a:r>
            <a:r>
              <a:rPr lang="es-AR" u="sng" dirty="0">
                <a:hlinkClick r:id="rId2"/>
              </a:rPr>
              <a:t> Quantum </a:t>
            </a:r>
            <a:r>
              <a:rPr lang="es-AR" u="sng" dirty="0" err="1">
                <a:hlinkClick r:id="rId2"/>
              </a:rPr>
              <a:t>Entanglement</a:t>
            </a:r>
            <a:r>
              <a:rPr lang="es-AR" u="sng" dirty="0">
                <a:hlinkClick r:id="rId2"/>
              </a:rPr>
              <a:t> </a:t>
            </a:r>
            <a:r>
              <a:rPr lang="es-AR" u="sng" dirty="0" smtClean="0">
                <a:hlinkClick r:id="rId2"/>
              </a:rPr>
              <a:t>     at </a:t>
            </a:r>
            <a:r>
              <a:rPr lang="es-AR" u="sng" dirty="0" err="1">
                <a:hlinkClick r:id="rId2"/>
              </a:rPr>
              <a:t>the</a:t>
            </a:r>
            <a:r>
              <a:rPr lang="es-AR" u="sng" dirty="0">
                <a:hlinkClick r:id="rId2"/>
              </a:rPr>
              <a:t> </a:t>
            </a:r>
            <a:r>
              <a:rPr lang="es-AR" u="sng" dirty="0" err="1">
                <a:hlinkClick r:id="rId2"/>
              </a:rPr>
              <a:t>Nanoscale</a:t>
            </a:r>
            <a:endParaRPr lang="es-AR" dirty="0"/>
          </a:p>
          <a:p>
            <a:pPr algn="l">
              <a:lnSpc>
                <a:spcPct val="150000"/>
              </a:lnSpc>
            </a:pPr>
            <a:r>
              <a:rPr lang="es-AR" dirty="0" smtClean="0"/>
              <a:t>6</a:t>
            </a:r>
            <a:r>
              <a:rPr lang="es-AR" dirty="0"/>
              <a:t>. </a:t>
            </a:r>
            <a:r>
              <a:rPr lang="es-AR" u="sng" dirty="0" err="1">
                <a:hlinkClick r:id="rId3"/>
              </a:rPr>
              <a:t>Advancing</a:t>
            </a:r>
            <a:r>
              <a:rPr lang="es-AR" u="sng" dirty="0">
                <a:hlinkClick r:id="rId3"/>
              </a:rPr>
              <a:t> Modular Quantum </a:t>
            </a:r>
            <a:r>
              <a:rPr lang="es-AR" u="sng" dirty="0" err="1">
                <a:hlinkClick r:id="rId3"/>
              </a:rPr>
              <a:t>Information</a:t>
            </a:r>
            <a:r>
              <a:rPr lang="es-AR" u="sng" dirty="0">
                <a:hlinkClick r:id="rId3"/>
              </a:rPr>
              <a:t> </a:t>
            </a:r>
            <a:r>
              <a:rPr lang="es-AR" u="sng" dirty="0" err="1">
                <a:hlinkClick r:id="rId3"/>
              </a:rPr>
              <a:t>Processing</a:t>
            </a:r>
            <a:endParaRPr lang="es-AR" dirty="0"/>
          </a:p>
          <a:p>
            <a:pPr algn="l">
              <a:lnSpc>
                <a:spcPct val="150000"/>
              </a:lnSpc>
            </a:pPr>
            <a:r>
              <a:rPr lang="es-AR" dirty="0"/>
              <a:t>7. </a:t>
            </a:r>
            <a:r>
              <a:rPr lang="es-AR" u="sng" dirty="0" err="1">
                <a:hlinkClick r:id="rId4"/>
              </a:rPr>
              <a:t>Giving</a:t>
            </a:r>
            <a:r>
              <a:rPr lang="es-AR" u="sng" dirty="0">
                <a:hlinkClick r:id="rId4"/>
              </a:rPr>
              <a:t> Robots </a:t>
            </a:r>
            <a:r>
              <a:rPr lang="es-AR" u="sng" dirty="0" err="1">
                <a:hlinkClick r:id="rId4"/>
              </a:rPr>
              <a:t>Superhuman</a:t>
            </a:r>
            <a:r>
              <a:rPr lang="es-AR" u="sng" dirty="0">
                <a:hlinkClick r:id="rId4"/>
              </a:rPr>
              <a:t> </a:t>
            </a:r>
            <a:r>
              <a:rPr lang="es-AR" u="sng" dirty="0" err="1">
                <a:hlinkClick r:id="rId4"/>
              </a:rPr>
              <a:t>Vision</a:t>
            </a:r>
            <a:r>
              <a:rPr lang="es-AR" u="sng" dirty="0">
                <a:hlinkClick r:id="rId4"/>
              </a:rPr>
              <a:t> </a:t>
            </a:r>
            <a:r>
              <a:rPr lang="es-AR" u="sng" dirty="0" err="1">
                <a:hlinkClick r:id="rId4"/>
              </a:rPr>
              <a:t>Using</a:t>
            </a:r>
            <a:r>
              <a:rPr lang="es-AR" u="sng" dirty="0">
                <a:hlinkClick r:id="rId4"/>
              </a:rPr>
              <a:t> Radio </a:t>
            </a:r>
            <a:r>
              <a:rPr lang="es-AR" u="sng" dirty="0" err="1">
                <a:hlinkClick r:id="rId4"/>
              </a:rPr>
              <a:t>Signals</a:t>
            </a:r>
            <a:endParaRPr lang="es-AR" dirty="0"/>
          </a:p>
          <a:p>
            <a:pPr algn="l">
              <a:lnSpc>
                <a:spcPct val="150000"/>
              </a:lnSpc>
            </a:pPr>
            <a:r>
              <a:rPr lang="es-AR" dirty="0"/>
              <a:t>8. </a:t>
            </a:r>
            <a:r>
              <a:rPr lang="es-AR" u="sng" dirty="0"/>
              <a:t>A </a:t>
            </a:r>
            <a:r>
              <a:rPr lang="es-AR" u="sng" dirty="0" err="1">
                <a:hlinkClick r:id="rId5"/>
              </a:rPr>
              <a:t>Step</a:t>
            </a:r>
            <a:r>
              <a:rPr lang="es-AR" u="sng" dirty="0">
                <a:hlinkClick r:id="rId5"/>
              </a:rPr>
              <a:t> Forward in </a:t>
            </a:r>
            <a:r>
              <a:rPr lang="es-AR" u="sng" dirty="0" err="1">
                <a:hlinkClick r:id="rId5"/>
              </a:rPr>
              <a:t>Generating</a:t>
            </a:r>
            <a:r>
              <a:rPr lang="es-AR" u="sng" dirty="0">
                <a:hlinkClick r:id="rId5"/>
              </a:rPr>
              <a:t> Solar-</a:t>
            </a:r>
            <a:r>
              <a:rPr lang="es-AR" u="sng" dirty="0" err="1">
                <a:hlinkClick r:id="rId5"/>
              </a:rPr>
              <a:t>Powered</a:t>
            </a:r>
            <a:r>
              <a:rPr lang="es-AR" u="sng" dirty="0">
                <a:hlinkClick r:id="rId5"/>
              </a:rPr>
              <a:t> </a:t>
            </a:r>
            <a:r>
              <a:rPr lang="es-AR" u="sng" dirty="0" err="1">
                <a:hlinkClick r:id="rId5"/>
              </a:rPr>
              <a:t>Hydrogen</a:t>
            </a:r>
            <a:endParaRPr lang="es-AR" dirty="0"/>
          </a:p>
          <a:p>
            <a:pPr algn="l">
              <a:lnSpc>
                <a:spcPct val="150000"/>
              </a:lnSpc>
            </a:pPr>
            <a:r>
              <a:rPr lang="es-AR" dirty="0"/>
              <a:t>9. </a:t>
            </a:r>
            <a:r>
              <a:rPr lang="es-AR" u="sng" dirty="0" err="1">
                <a:hlinkClick r:id="rId6"/>
              </a:rPr>
              <a:t>Electricity</a:t>
            </a:r>
            <a:r>
              <a:rPr lang="es-AR" u="sng" dirty="0">
                <a:hlinkClick r:id="rId6"/>
              </a:rPr>
              <a:t> </a:t>
            </a:r>
            <a:r>
              <a:rPr lang="es-AR" u="sng" dirty="0" err="1">
                <a:hlinkClick r:id="rId6"/>
              </a:rPr>
              <a:t>Generation</a:t>
            </a:r>
            <a:r>
              <a:rPr lang="es-AR" u="sng" dirty="0">
                <a:hlinkClick r:id="rId6"/>
              </a:rPr>
              <a:t> </a:t>
            </a:r>
            <a:r>
              <a:rPr lang="es-AR" u="sng" dirty="0" err="1">
                <a:hlinkClick r:id="rId6"/>
              </a:rPr>
              <a:t>by</a:t>
            </a:r>
            <a:r>
              <a:rPr lang="es-AR" u="sng" dirty="0">
                <a:hlinkClick r:id="rId6"/>
              </a:rPr>
              <a:t> </a:t>
            </a:r>
            <a:r>
              <a:rPr lang="es-AR" u="sng" dirty="0" err="1">
                <a:hlinkClick r:id="rId6"/>
              </a:rPr>
              <a:t>Attaching</a:t>
            </a:r>
            <a:r>
              <a:rPr lang="es-AR" u="sng" dirty="0">
                <a:hlinkClick r:id="rId6"/>
              </a:rPr>
              <a:t> </a:t>
            </a:r>
            <a:r>
              <a:rPr lang="es-AR" u="sng" dirty="0" err="1">
                <a:hlinkClick r:id="rId6"/>
              </a:rPr>
              <a:t>Device</a:t>
            </a:r>
            <a:r>
              <a:rPr lang="es-AR" u="sng" dirty="0">
                <a:hlinkClick r:id="rId6"/>
              </a:rPr>
              <a:t> to </a:t>
            </a:r>
            <a:r>
              <a:rPr lang="es-AR" u="sng" dirty="0" err="1">
                <a:hlinkClick r:id="rId6"/>
              </a:rPr>
              <a:t>Your</a:t>
            </a:r>
            <a:r>
              <a:rPr lang="es-AR" u="sng" dirty="0">
                <a:hlinkClick r:id="rId6"/>
              </a:rPr>
              <a:t> </a:t>
            </a:r>
            <a:r>
              <a:rPr lang="es-AR" u="sng" dirty="0" err="1" smtClean="0">
                <a:hlinkClick r:id="rId6"/>
              </a:rPr>
              <a:t>Clothes</a:t>
            </a:r>
            <a:endParaRPr lang="es-AR" dirty="0"/>
          </a:p>
          <a:p>
            <a:pPr algn="l">
              <a:lnSpc>
                <a:spcPct val="150000"/>
              </a:lnSpc>
            </a:pPr>
            <a:r>
              <a:rPr lang="es-AR" dirty="0">
                <a:solidFill>
                  <a:schemeClr val="accent5">
                    <a:lumMod val="75000"/>
                  </a:schemeClr>
                </a:solidFill>
              </a:rPr>
              <a:t>10. </a:t>
            </a:r>
            <a:r>
              <a:rPr lang="es-AR" u="sng" dirty="0">
                <a:solidFill>
                  <a:schemeClr val="accent5">
                    <a:lumMod val="75000"/>
                  </a:schemeClr>
                </a:solidFill>
              </a:rPr>
              <a:t>A </a:t>
            </a:r>
            <a:r>
              <a:rPr lang="es-AR" u="sng" dirty="0" err="1">
                <a:solidFill>
                  <a:schemeClr val="accent5">
                    <a:lumMod val="75000"/>
                  </a:schemeClr>
                </a:solidFill>
              </a:rPr>
              <a:t>Method</a:t>
            </a:r>
            <a:r>
              <a:rPr lang="es-AR" u="sng" dirty="0">
                <a:solidFill>
                  <a:schemeClr val="accent5">
                    <a:lumMod val="75000"/>
                  </a:schemeClr>
                </a:solidFill>
              </a:rPr>
              <a:t> </a:t>
            </a:r>
            <a:r>
              <a:rPr lang="es-AR" u="sng" dirty="0" err="1">
                <a:solidFill>
                  <a:schemeClr val="accent5">
                    <a:lumMod val="75000"/>
                  </a:schemeClr>
                </a:solidFill>
              </a:rPr>
              <a:t>That</a:t>
            </a:r>
            <a:r>
              <a:rPr lang="es-AR" u="sng" dirty="0">
                <a:solidFill>
                  <a:schemeClr val="accent5">
                    <a:lumMod val="75000"/>
                  </a:schemeClr>
                </a:solidFill>
              </a:rPr>
              <a:t> </a:t>
            </a:r>
            <a:r>
              <a:rPr lang="es-AR" u="sng" dirty="0" err="1">
                <a:solidFill>
                  <a:schemeClr val="accent5">
                    <a:lumMod val="75000"/>
                  </a:schemeClr>
                </a:solidFill>
              </a:rPr>
              <a:t>Paves</a:t>
            </a:r>
            <a:r>
              <a:rPr lang="es-AR" u="sng" dirty="0">
                <a:solidFill>
                  <a:schemeClr val="accent5">
                    <a:lumMod val="75000"/>
                  </a:schemeClr>
                </a:solidFill>
              </a:rPr>
              <a:t> </a:t>
            </a:r>
            <a:r>
              <a:rPr lang="es-AR" u="sng" dirty="0" err="1">
                <a:solidFill>
                  <a:schemeClr val="accent5">
                    <a:lumMod val="75000"/>
                  </a:schemeClr>
                </a:solidFill>
              </a:rPr>
              <a:t>the</a:t>
            </a:r>
            <a:r>
              <a:rPr lang="es-AR" u="sng" dirty="0">
                <a:solidFill>
                  <a:schemeClr val="accent5">
                    <a:lumMod val="75000"/>
                  </a:schemeClr>
                </a:solidFill>
              </a:rPr>
              <a:t> </a:t>
            </a:r>
            <a:r>
              <a:rPr lang="es-AR" u="sng" dirty="0" err="1">
                <a:solidFill>
                  <a:schemeClr val="accent5">
                    <a:lumMod val="75000"/>
                  </a:schemeClr>
                </a:solidFill>
              </a:rPr>
              <a:t>Way</a:t>
            </a:r>
            <a:r>
              <a:rPr lang="es-AR" u="sng" dirty="0">
                <a:solidFill>
                  <a:schemeClr val="accent5">
                    <a:lumMod val="75000"/>
                  </a:schemeClr>
                </a:solidFill>
              </a:rPr>
              <a:t> </a:t>
            </a:r>
            <a:r>
              <a:rPr lang="es-AR" u="sng" dirty="0" err="1">
                <a:solidFill>
                  <a:schemeClr val="accent5">
                    <a:lumMod val="75000"/>
                  </a:schemeClr>
                </a:solidFill>
              </a:rPr>
              <a:t>for</a:t>
            </a:r>
            <a:r>
              <a:rPr lang="es-AR" u="sng" dirty="0">
                <a:solidFill>
                  <a:schemeClr val="accent5">
                    <a:lumMod val="75000"/>
                  </a:schemeClr>
                </a:solidFill>
              </a:rPr>
              <a:t> </a:t>
            </a:r>
            <a:r>
              <a:rPr lang="es-AR" u="sng" dirty="0" err="1">
                <a:solidFill>
                  <a:schemeClr val="accent5">
                    <a:lumMod val="75000"/>
                  </a:schemeClr>
                </a:solidFill>
              </a:rPr>
              <a:t>Improved</a:t>
            </a:r>
            <a:r>
              <a:rPr lang="es-AR" u="sng" dirty="0">
                <a:solidFill>
                  <a:schemeClr val="accent5">
                    <a:lumMod val="75000"/>
                  </a:schemeClr>
                </a:solidFill>
              </a:rPr>
              <a:t> Fuel </a:t>
            </a:r>
            <a:r>
              <a:rPr lang="es-AR" u="sng" dirty="0" err="1">
                <a:solidFill>
                  <a:schemeClr val="accent5">
                    <a:lumMod val="75000"/>
                  </a:schemeClr>
                </a:solidFill>
              </a:rPr>
              <a:t>Cell</a:t>
            </a:r>
            <a:r>
              <a:rPr lang="es-AR" u="sng" dirty="0">
                <a:solidFill>
                  <a:schemeClr val="accent5">
                    <a:lumMod val="75000"/>
                  </a:schemeClr>
                </a:solidFill>
              </a:rPr>
              <a:t> </a:t>
            </a:r>
            <a:r>
              <a:rPr lang="es-AR" u="sng" dirty="0" err="1" smtClean="0">
                <a:solidFill>
                  <a:schemeClr val="accent5">
                    <a:lumMod val="75000"/>
                  </a:schemeClr>
                </a:solidFill>
              </a:rPr>
              <a:t>Vehicles</a:t>
            </a:r>
            <a:endParaRPr lang="es-AR" dirty="0">
              <a:solidFill>
                <a:schemeClr val="accent5">
                  <a:lumMod val="75000"/>
                </a:schemeClr>
              </a:solidFill>
            </a:endParaRPr>
          </a:p>
        </p:txBody>
      </p:sp>
      <p:sp>
        <p:nvSpPr>
          <p:cNvPr id="5" name="CuadroTexto 4"/>
          <p:cNvSpPr txBox="1"/>
          <p:nvPr/>
        </p:nvSpPr>
        <p:spPr>
          <a:xfrm>
            <a:off x="4435522" y="1213802"/>
            <a:ext cx="2074460" cy="461665"/>
          </a:xfrm>
          <a:prstGeom prst="rect">
            <a:avLst/>
          </a:prstGeom>
          <a:solidFill>
            <a:srgbClr val="FF0000"/>
          </a:solidFill>
        </p:spPr>
        <p:txBody>
          <a:bodyPr wrap="square" rtlCol="0">
            <a:spAutoFit/>
          </a:bodyPr>
          <a:lstStyle/>
          <a:p>
            <a:r>
              <a:rPr lang="es-ES" sz="2400" b="1" dirty="0" err="1" smtClean="0"/>
              <a:t>Entanglement</a:t>
            </a:r>
            <a:endParaRPr lang="es-AR" sz="2400" b="1" dirty="0"/>
          </a:p>
        </p:txBody>
      </p:sp>
    </p:spTree>
    <p:extLst>
      <p:ext uri="{BB962C8B-B14F-4D97-AF65-F5344CB8AC3E}">
        <p14:creationId xmlns:p14="http://schemas.microsoft.com/office/powerpoint/2010/main" val="4020078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lstStyle/>
          <a:p>
            <a:endParaRPr lang="es-ES" dirty="0"/>
          </a:p>
          <a:p>
            <a:pPr algn="l"/>
            <a:r>
              <a:rPr lang="es-ES" sz="3200" dirty="0" smtClean="0">
                <a:solidFill>
                  <a:srgbClr val="FF0000"/>
                </a:solidFill>
                <a:latin typeface="Arial Black" panose="020B0A04020102020204" pitchFamily="34" charset="0"/>
              </a:rPr>
              <a:t>ACEPCIÓN:</a:t>
            </a:r>
            <a:r>
              <a:rPr lang="es-ES" dirty="0" smtClean="0">
                <a:latin typeface="Arial Black" panose="020B0A04020102020204" pitchFamily="34" charset="0"/>
              </a:rPr>
              <a:t> </a:t>
            </a:r>
            <a:r>
              <a:rPr lang="es-ES" dirty="0">
                <a:latin typeface="Arial Black" panose="020B0A04020102020204" pitchFamily="34" charset="0"/>
              </a:rPr>
              <a:t> </a:t>
            </a:r>
            <a:r>
              <a:rPr lang="es-ES" dirty="0">
                <a:solidFill>
                  <a:schemeClr val="accent5">
                    <a:lumMod val="50000"/>
                  </a:schemeClr>
                </a:solidFill>
                <a:latin typeface="Arial Black" panose="020B0A04020102020204" pitchFamily="34" charset="0"/>
              </a:rPr>
              <a:t>Cada uno de los significados de una palabra según los contextos en que aparece</a:t>
            </a:r>
            <a:r>
              <a:rPr lang="es-ES" dirty="0" smtClean="0">
                <a:solidFill>
                  <a:schemeClr val="accent5">
                    <a:lumMod val="50000"/>
                  </a:schemeClr>
                </a:solidFill>
                <a:latin typeface="Arial Black" panose="020B0A04020102020204" pitchFamily="34" charset="0"/>
              </a:rPr>
              <a:t>.</a:t>
            </a:r>
          </a:p>
          <a:p>
            <a:pPr algn="l"/>
            <a:endParaRPr lang="es-ES" dirty="0"/>
          </a:p>
          <a:p>
            <a:pPr algn="l"/>
            <a:r>
              <a:rPr lang="es-ES" dirty="0" smtClean="0"/>
              <a:t>En este caso, a pesar de que la palabra </a:t>
            </a:r>
            <a:r>
              <a:rPr lang="es-ES" dirty="0" err="1" smtClean="0"/>
              <a:t>entanglement</a:t>
            </a:r>
            <a:r>
              <a:rPr lang="es-ES" dirty="0" smtClean="0"/>
              <a:t> significa enredo, lío, enmarañamiento, </a:t>
            </a:r>
            <a:r>
              <a:rPr lang="es-ES" dirty="0" err="1" smtClean="0"/>
              <a:t>intricación</a:t>
            </a:r>
            <a:r>
              <a:rPr lang="es-ES" dirty="0" smtClean="0"/>
              <a:t>, enlazamiento, </a:t>
            </a:r>
            <a:r>
              <a:rPr lang="es-ES" b="1" dirty="0" smtClean="0">
                <a:solidFill>
                  <a:srgbClr val="FF0000"/>
                </a:solidFill>
              </a:rPr>
              <a:t>en física cuántica</a:t>
            </a:r>
            <a:r>
              <a:rPr lang="es-ES" dirty="0" smtClean="0"/>
              <a:t>, es el entrelazamiento cuántico.</a:t>
            </a:r>
            <a:endParaRPr lang="es-AR" dirty="0"/>
          </a:p>
        </p:txBody>
      </p:sp>
    </p:spTree>
    <p:extLst>
      <p:ext uri="{BB962C8B-B14F-4D97-AF65-F5344CB8AC3E}">
        <p14:creationId xmlns:p14="http://schemas.microsoft.com/office/powerpoint/2010/main" val="925562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lstStyle/>
          <a:p>
            <a:pPr algn="l">
              <a:lnSpc>
                <a:spcPct val="150000"/>
              </a:lnSpc>
            </a:pPr>
            <a:r>
              <a:rPr lang="es-AR" dirty="0"/>
              <a:t>11. </a:t>
            </a:r>
            <a:r>
              <a:rPr lang="es-AR" u="sng" dirty="0" err="1">
                <a:hlinkClick r:id="rId2"/>
              </a:rPr>
              <a:t>Fire-Risk</a:t>
            </a:r>
            <a:r>
              <a:rPr lang="es-AR" u="sng" dirty="0">
                <a:hlinkClick r:id="rId2"/>
              </a:rPr>
              <a:t> </a:t>
            </a:r>
            <a:r>
              <a:rPr lang="es-AR" u="sng" dirty="0" err="1">
                <a:hlinkClick r:id="rId2"/>
              </a:rPr>
              <a:t>Blocking</a:t>
            </a:r>
            <a:r>
              <a:rPr lang="es-AR" u="sng" dirty="0">
                <a:hlinkClick r:id="rId2"/>
              </a:rPr>
              <a:t> </a:t>
            </a:r>
            <a:r>
              <a:rPr lang="es-AR" u="sng" dirty="0" err="1">
                <a:hlinkClick r:id="rId2"/>
              </a:rPr>
              <a:t>Self-Powered</a:t>
            </a:r>
            <a:r>
              <a:rPr lang="es-AR" u="sng" dirty="0">
                <a:hlinkClick r:id="rId2"/>
              </a:rPr>
              <a:t> </a:t>
            </a:r>
            <a:r>
              <a:rPr lang="es-AR" u="sng" dirty="0" err="1">
                <a:hlinkClick r:id="rId2"/>
              </a:rPr>
              <a:t>Hydrogen</a:t>
            </a:r>
            <a:r>
              <a:rPr lang="es-AR" u="sng" dirty="0">
                <a:hlinkClick r:id="rId2"/>
              </a:rPr>
              <a:t> </a:t>
            </a:r>
            <a:r>
              <a:rPr lang="es-AR" u="sng" dirty="0" err="1">
                <a:hlinkClick r:id="rId2"/>
              </a:rPr>
              <a:t>Production</a:t>
            </a:r>
            <a:r>
              <a:rPr lang="es-AR" u="sng" dirty="0">
                <a:hlinkClick r:id="rId2"/>
              </a:rPr>
              <a:t> </a:t>
            </a:r>
            <a:r>
              <a:rPr lang="es-AR" u="sng" dirty="0" err="1">
                <a:hlinkClick r:id="rId2"/>
              </a:rPr>
              <a:t>System</a:t>
            </a:r>
            <a:r>
              <a:rPr lang="es-AR" dirty="0"/>
              <a:t> </a:t>
            </a:r>
          </a:p>
          <a:p>
            <a:pPr algn="l">
              <a:lnSpc>
                <a:spcPct val="150000"/>
              </a:lnSpc>
            </a:pPr>
            <a:r>
              <a:rPr lang="es-AR" dirty="0"/>
              <a:t>12. </a:t>
            </a:r>
            <a:r>
              <a:rPr lang="es-AR" u="sng" dirty="0" err="1">
                <a:hlinkClick r:id="rId3"/>
              </a:rPr>
              <a:t>Direct</a:t>
            </a:r>
            <a:r>
              <a:rPr lang="es-AR" u="sng" dirty="0">
                <a:hlinkClick r:id="rId3"/>
              </a:rPr>
              <a:t> </a:t>
            </a:r>
            <a:r>
              <a:rPr lang="es-AR" u="sng" dirty="0" err="1">
                <a:hlinkClick r:id="rId3"/>
              </a:rPr>
              <a:t>Discharge</a:t>
            </a:r>
            <a:r>
              <a:rPr lang="es-AR" u="sng" dirty="0">
                <a:hlinkClick r:id="rId3"/>
              </a:rPr>
              <a:t> </a:t>
            </a:r>
            <a:r>
              <a:rPr lang="es-AR" u="sng" dirty="0" err="1">
                <a:hlinkClick r:id="rId3"/>
              </a:rPr>
              <a:t>Electrical</a:t>
            </a:r>
            <a:r>
              <a:rPr lang="es-AR" u="sng" dirty="0">
                <a:hlinkClick r:id="rId3"/>
              </a:rPr>
              <a:t> Pulses </a:t>
            </a:r>
            <a:r>
              <a:rPr lang="es-AR" u="sng" dirty="0" err="1">
                <a:hlinkClick r:id="rId3"/>
              </a:rPr>
              <a:t>for</a:t>
            </a:r>
            <a:r>
              <a:rPr lang="es-AR" u="sng" dirty="0">
                <a:hlinkClick r:id="rId3"/>
              </a:rPr>
              <a:t> </a:t>
            </a:r>
            <a:r>
              <a:rPr lang="es-AR" u="sng" dirty="0" err="1">
                <a:hlinkClick r:id="rId3"/>
              </a:rPr>
              <a:t>Carbon</a:t>
            </a:r>
            <a:r>
              <a:rPr lang="es-AR" u="sng" dirty="0">
                <a:hlinkClick r:id="rId3"/>
              </a:rPr>
              <a:t> </a:t>
            </a:r>
            <a:r>
              <a:rPr lang="es-AR" u="sng" dirty="0" err="1">
                <a:hlinkClick r:id="rId3"/>
              </a:rPr>
              <a:t>Fiber</a:t>
            </a:r>
            <a:r>
              <a:rPr lang="es-AR" u="sng" dirty="0">
                <a:hlinkClick r:id="rId3"/>
              </a:rPr>
              <a:t> </a:t>
            </a:r>
            <a:r>
              <a:rPr lang="es-AR" u="sng" dirty="0" err="1">
                <a:hlinkClick r:id="rId3"/>
              </a:rPr>
              <a:t>Recycling</a:t>
            </a:r>
            <a:endParaRPr lang="es-AR" dirty="0"/>
          </a:p>
          <a:p>
            <a:pPr algn="l">
              <a:lnSpc>
                <a:spcPct val="150000"/>
              </a:lnSpc>
            </a:pPr>
            <a:r>
              <a:rPr lang="es-AR" dirty="0"/>
              <a:t>13. </a:t>
            </a:r>
            <a:r>
              <a:rPr lang="es-AR" u="sng" dirty="0">
                <a:hlinkClick r:id="rId4"/>
              </a:rPr>
              <a:t>New </a:t>
            </a:r>
            <a:r>
              <a:rPr lang="es-AR" u="sng" dirty="0" err="1">
                <a:hlinkClick r:id="rId4"/>
              </a:rPr>
              <a:t>Conductive</a:t>
            </a:r>
            <a:r>
              <a:rPr lang="es-AR" u="sng" dirty="0">
                <a:hlinkClick r:id="rId4"/>
              </a:rPr>
              <a:t>, Cotton-</a:t>
            </a:r>
            <a:r>
              <a:rPr lang="es-AR" u="sng" dirty="0" err="1">
                <a:hlinkClick r:id="rId4"/>
              </a:rPr>
              <a:t>Based</a:t>
            </a:r>
            <a:r>
              <a:rPr lang="es-AR" u="sng" dirty="0">
                <a:hlinkClick r:id="rId4"/>
              </a:rPr>
              <a:t> </a:t>
            </a:r>
            <a:r>
              <a:rPr lang="es-AR" u="sng" dirty="0" err="1">
                <a:hlinkClick r:id="rId4"/>
              </a:rPr>
              <a:t>Fiber</a:t>
            </a:r>
            <a:r>
              <a:rPr lang="es-AR" u="sng" dirty="0">
                <a:hlinkClick r:id="rId4"/>
              </a:rPr>
              <a:t> </a:t>
            </a:r>
            <a:r>
              <a:rPr lang="es-AR" u="sng" dirty="0" err="1">
                <a:hlinkClick r:id="rId4"/>
              </a:rPr>
              <a:t>Developed</a:t>
            </a:r>
            <a:r>
              <a:rPr lang="es-AR" u="sng" dirty="0">
                <a:hlinkClick r:id="rId4"/>
              </a:rPr>
              <a:t> </a:t>
            </a:r>
            <a:r>
              <a:rPr lang="es-AR" u="sng" dirty="0" err="1">
                <a:hlinkClick r:id="rId4"/>
              </a:rPr>
              <a:t>for</a:t>
            </a:r>
            <a:r>
              <a:rPr lang="es-AR" u="sng" dirty="0">
                <a:hlinkClick r:id="rId4"/>
              </a:rPr>
              <a:t> Smart Textiles</a:t>
            </a:r>
            <a:endParaRPr lang="es-AR" dirty="0"/>
          </a:p>
          <a:p>
            <a:pPr algn="l">
              <a:lnSpc>
                <a:spcPct val="150000"/>
              </a:lnSpc>
            </a:pPr>
            <a:r>
              <a:rPr lang="es-AR" dirty="0"/>
              <a:t>14. </a:t>
            </a:r>
            <a:r>
              <a:rPr lang="es-AR" u="sng" dirty="0" err="1">
                <a:hlinkClick r:id="rId5"/>
              </a:rPr>
              <a:t>Paving</a:t>
            </a:r>
            <a:r>
              <a:rPr lang="es-AR" u="sng" dirty="0">
                <a:hlinkClick r:id="rId5"/>
              </a:rPr>
              <a:t> </a:t>
            </a:r>
            <a:r>
              <a:rPr lang="es-AR" u="sng" dirty="0" err="1">
                <a:hlinkClick r:id="rId5"/>
              </a:rPr>
              <a:t>the</a:t>
            </a:r>
            <a:r>
              <a:rPr lang="es-AR" u="sng" dirty="0">
                <a:hlinkClick r:id="rId5"/>
              </a:rPr>
              <a:t> </a:t>
            </a:r>
            <a:r>
              <a:rPr lang="es-AR" u="sng" dirty="0" err="1">
                <a:hlinkClick r:id="rId5"/>
              </a:rPr>
              <a:t>Way</a:t>
            </a:r>
            <a:r>
              <a:rPr lang="es-AR" u="sng" dirty="0">
                <a:hlinkClick r:id="rId5"/>
              </a:rPr>
              <a:t> to </a:t>
            </a:r>
            <a:r>
              <a:rPr lang="es-AR" u="sng" dirty="0" err="1">
                <a:hlinkClick r:id="rId5"/>
              </a:rPr>
              <a:t>Extremely</a:t>
            </a:r>
            <a:r>
              <a:rPr lang="es-AR" u="sng" dirty="0">
                <a:hlinkClick r:id="rId5"/>
              </a:rPr>
              <a:t> </a:t>
            </a:r>
            <a:r>
              <a:rPr lang="es-AR" u="sng" dirty="0" err="1">
                <a:hlinkClick r:id="rId5"/>
              </a:rPr>
              <a:t>Fast</a:t>
            </a:r>
            <a:r>
              <a:rPr lang="es-AR" u="sng" dirty="0">
                <a:hlinkClick r:id="rId5"/>
              </a:rPr>
              <a:t>, Compact </a:t>
            </a:r>
            <a:r>
              <a:rPr lang="es-AR" u="sng" dirty="0" err="1">
                <a:hlinkClick r:id="rId5"/>
              </a:rPr>
              <a:t>Computer</a:t>
            </a:r>
            <a:r>
              <a:rPr lang="es-AR" u="sng" dirty="0">
                <a:hlinkClick r:id="rId5"/>
              </a:rPr>
              <a:t> </a:t>
            </a:r>
            <a:r>
              <a:rPr lang="es-AR" u="sng" dirty="0" err="1">
                <a:hlinkClick r:id="rId5"/>
              </a:rPr>
              <a:t>Memory</a:t>
            </a:r>
            <a:endParaRPr lang="es-AR" dirty="0"/>
          </a:p>
          <a:p>
            <a:pPr marL="531813" indent="-531813" algn="l">
              <a:lnSpc>
                <a:spcPct val="150000"/>
              </a:lnSpc>
            </a:pPr>
            <a:r>
              <a:rPr lang="es-AR" dirty="0"/>
              <a:t>15. </a:t>
            </a:r>
            <a:r>
              <a:rPr lang="es-AR" u="sng" dirty="0" err="1">
                <a:hlinkClick r:id="rId6"/>
              </a:rPr>
              <a:t>Dangers</a:t>
            </a:r>
            <a:r>
              <a:rPr lang="es-AR" u="sng" dirty="0">
                <a:hlinkClick r:id="rId6"/>
              </a:rPr>
              <a:t> of </a:t>
            </a:r>
            <a:r>
              <a:rPr lang="es-AR" u="sng" dirty="0" err="1">
                <a:hlinkClick r:id="rId6"/>
              </a:rPr>
              <a:t>the</a:t>
            </a:r>
            <a:r>
              <a:rPr lang="es-AR" u="sng" dirty="0">
                <a:hlinkClick r:id="rId6"/>
              </a:rPr>
              <a:t> </a:t>
            </a:r>
            <a:r>
              <a:rPr lang="es-AR" u="sng" dirty="0" err="1">
                <a:hlinkClick r:id="rId6"/>
              </a:rPr>
              <a:t>Metaverse</a:t>
            </a:r>
            <a:r>
              <a:rPr lang="es-AR" u="sng" dirty="0">
                <a:hlinkClick r:id="rId6"/>
              </a:rPr>
              <a:t> and VR </a:t>
            </a:r>
            <a:r>
              <a:rPr lang="es-AR" u="sng" dirty="0" err="1">
                <a:hlinkClick r:id="rId6"/>
              </a:rPr>
              <a:t>for</a:t>
            </a:r>
            <a:r>
              <a:rPr lang="es-AR" u="sng" dirty="0">
                <a:hlinkClick r:id="rId6"/>
              </a:rPr>
              <a:t> US </a:t>
            </a:r>
            <a:r>
              <a:rPr lang="es-AR" u="sng" dirty="0" err="1">
                <a:hlinkClick r:id="rId6"/>
              </a:rPr>
              <a:t>Youth</a:t>
            </a:r>
            <a:r>
              <a:rPr lang="es-AR" u="sng" dirty="0">
                <a:hlinkClick r:id="rId6"/>
              </a:rPr>
              <a:t> </a:t>
            </a:r>
            <a:r>
              <a:rPr lang="es-AR" u="sng" dirty="0" err="1">
                <a:hlinkClick r:id="rId6"/>
              </a:rPr>
              <a:t>Revealed</a:t>
            </a:r>
            <a:r>
              <a:rPr lang="es-AR" u="sng" dirty="0">
                <a:hlinkClick r:id="rId6"/>
              </a:rPr>
              <a:t> in New </a:t>
            </a:r>
            <a:r>
              <a:rPr lang="es-AR" u="sng" dirty="0" smtClean="0">
                <a:hlinkClick r:id="rId6"/>
              </a:rPr>
              <a:t>  </a:t>
            </a:r>
            <a:r>
              <a:rPr lang="es-AR" u="sng" dirty="0" err="1" smtClean="0">
                <a:hlinkClick r:id="rId6"/>
              </a:rPr>
              <a:t>Research</a:t>
            </a:r>
            <a:endParaRPr lang="es-AR" dirty="0"/>
          </a:p>
        </p:txBody>
      </p:sp>
    </p:spTree>
    <p:extLst>
      <p:ext uri="{BB962C8B-B14F-4D97-AF65-F5344CB8AC3E}">
        <p14:creationId xmlns:p14="http://schemas.microsoft.com/office/powerpoint/2010/main" val="323668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lstStyle/>
          <a:p>
            <a:pPr marL="450850" indent="-450850" algn="l"/>
            <a:r>
              <a:rPr lang="es-AR" dirty="0"/>
              <a:t>16. </a:t>
            </a:r>
            <a:r>
              <a:rPr lang="es-AR" u="sng" dirty="0">
                <a:hlinkClick r:id="rId2"/>
              </a:rPr>
              <a:t>Key </a:t>
            </a:r>
            <a:r>
              <a:rPr lang="es-AR" u="sng" dirty="0" err="1">
                <a:hlinkClick r:id="rId2"/>
              </a:rPr>
              <a:t>Electronic</a:t>
            </a:r>
            <a:r>
              <a:rPr lang="es-AR" u="sng" dirty="0">
                <a:hlinkClick r:id="rId2"/>
              </a:rPr>
              <a:t> </a:t>
            </a:r>
            <a:r>
              <a:rPr lang="es-AR" u="sng" dirty="0" err="1">
                <a:hlinkClick r:id="rId2"/>
              </a:rPr>
              <a:t>Device</a:t>
            </a:r>
            <a:r>
              <a:rPr lang="es-AR" u="sng" dirty="0">
                <a:hlinkClick r:id="rId2"/>
              </a:rPr>
              <a:t> </a:t>
            </a:r>
            <a:r>
              <a:rPr lang="es-AR" u="sng" dirty="0" err="1">
                <a:hlinkClick r:id="rId2"/>
              </a:rPr>
              <a:t>Developed</a:t>
            </a:r>
            <a:r>
              <a:rPr lang="es-AR" u="sng" dirty="0">
                <a:hlinkClick r:id="rId2"/>
              </a:rPr>
              <a:t> </a:t>
            </a:r>
            <a:r>
              <a:rPr lang="es-AR" u="sng" dirty="0" err="1">
                <a:hlinkClick r:id="rId2"/>
              </a:rPr>
              <a:t>for</a:t>
            </a:r>
            <a:r>
              <a:rPr lang="es-AR" u="sng" dirty="0">
                <a:hlinkClick r:id="rId2"/>
              </a:rPr>
              <a:t> </a:t>
            </a:r>
            <a:r>
              <a:rPr lang="es-AR" u="sng" dirty="0" err="1">
                <a:hlinkClick r:id="rId2"/>
              </a:rPr>
              <a:t>the</a:t>
            </a:r>
            <a:r>
              <a:rPr lang="es-AR" u="sng" dirty="0">
                <a:hlinkClick r:id="rId2"/>
              </a:rPr>
              <a:t> </a:t>
            </a:r>
            <a:r>
              <a:rPr lang="es-AR" u="sng" dirty="0" err="1">
                <a:hlinkClick r:id="rId2"/>
              </a:rPr>
              <a:t>Massive</a:t>
            </a:r>
            <a:r>
              <a:rPr lang="es-AR" u="sng" dirty="0">
                <a:hlinkClick r:id="rId2"/>
              </a:rPr>
              <a:t> </a:t>
            </a:r>
            <a:r>
              <a:rPr lang="es-AR" u="sng" dirty="0" err="1">
                <a:hlinkClick r:id="rId2"/>
              </a:rPr>
              <a:t>Arrival</a:t>
            </a:r>
            <a:r>
              <a:rPr lang="es-AR" u="sng" dirty="0">
                <a:hlinkClick r:id="rId2"/>
              </a:rPr>
              <a:t> of 6G Networks</a:t>
            </a:r>
            <a:endParaRPr lang="es-AR" dirty="0"/>
          </a:p>
          <a:p>
            <a:pPr marL="450850" indent="-450850" algn="l"/>
            <a:r>
              <a:rPr lang="es-AR" dirty="0"/>
              <a:t>17. </a:t>
            </a:r>
            <a:r>
              <a:rPr lang="es-AR" u="sng" dirty="0">
                <a:hlinkClick r:id="rId3"/>
              </a:rPr>
              <a:t>Plasma </a:t>
            </a:r>
            <a:r>
              <a:rPr lang="es-AR" u="sng" dirty="0" err="1">
                <a:hlinkClick r:id="rId3"/>
              </a:rPr>
              <a:t>Heating</a:t>
            </a:r>
            <a:r>
              <a:rPr lang="es-AR" u="sng" dirty="0">
                <a:hlinkClick r:id="rId3"/>
              </a:rPr>
              <a:t> </a:t>
            </a:r>
            <a:r>
              <a:rPr lang="es-AR" u="sng" dirty="0" err="1">
                <a:hlinkClick r:id="rId3"/>
              </a:rPr>
              <a:t>Efficiency</a:t>
            </a:r>
            <a:r>
              <a:rPr lang="es-AR" u="sng" dirty="0">
                <a:hlinkClick r:id="rId3"/>
              </a:rPr>
              <a:t> in </a:t>
            </a:r>
            <a:r>
              <a:rPr lang="es-AR" u="sng" dirty="0" err="1">
                <a:hlinkClick r:id="rId3"/>
              </a:rPr>
              <a:t>Fusion</a:t>
            </a:r>
            <a:r>
              <a:rPr lang="es-AR" u="sng" dirty="0">
                <a:hlinkClick r:id="rId3"/>
              </a:rPr>
              <a:t> </a:t>
            </a:r>
            <a:r>
              <a:rPr lang="es-AR" u="sng" dirty="0" err="1">
                <a:hlinkClick r:id="rId3"/>
              </a:rPr>
              <a:t>Devices</a:t>
            </a:r>
            <a:r>
              <a:rPr lang="es-AR" u="sng" dirty="0">
                <a:hlinkClick r:id="rId3"/>
              </a:rPr>
              <a:t> </a:t>
            </a:r>
            <a:r>
              <a:rPr lang="es-AR" u="sng" dirty="0" err="1">
                <a:hlinkClick r:id="rId3"/>
              </a:rPr>
              <a:t>Boosted</a:t>
            </a:r>
            <a:r>
              <a:rPr lang="es-AR" u="sng" dirty="0">
                <a:hlinkClick r:id="rId3"/>
              </a:rPr>
              <a:t> </a:t>
            </a:r>
            <a:r>
              <a:rPr lang="es-AR" u="sng" dirty="0" err="1">
                <a:hlinkClick r:id="rId3"/>
              </a:rPr>
              <a:t>by</a:t>
            </a:r>
            <a:r>
              <a:rPr lang="es-AR" u="sng" dirty="0">
                <a:hlinkClick r:id="rId3"/>
              </a:rPr>
              <a:t> Metal </a:t>
            </a:r>
            <a:r>
              <a:rPr lang="es-AR" u="sng" dirty="0" err="1">
                <a:hlinkClick r:id="rId3"/>
              </a:rPr>
              <a:t>Screens</a:t>
            </a:r>
            <a:endParaRPr lang="es-AR" dirty="0"/>
          </a:p>
          <a:p>
            <a:pPr marL="450850" indent="-450850" algn="l"/>
            <a:r>
              <a:rPr lang="es-AR" dirty="0"/>
              <a:t>18. </a:t>
            </a:r>
            <a:r>
              <a:rPr lang="es-AR" u="sng" dirty="0" err="1">
                <a:hlinkClick r:id="rId4"/>
              </a:rPr>
              <a:t>Unlocking</a:t>
            </a:r>
            <a:r>
              <a:rPr lang="es-AR" u="sng" dirty="0">
                <a:hlinkClick r:id="rId4"/>
              </a:rPr>
              <a:t> New </a:t>
            </a:r>
            <a:r>
              <a:rPr lang="es-AR" u="sng" dirty="0" err="1">
                <a:hlinkClick r:id="rId4"/>
              </a:rPr>
              <a:t>Insights</a:t>
            </a:r>
            <a:r>
              <a:rPr lang="es-AR" u="sng" dirty="0">
                <a:hlinkClick r:id="rId4"/>
              </a:rPr>
              <a:t> </a:t>
            </a:r>
            <a:r>
              <a:rPr lang="es-AR" u="sng" dirty="0" err="1">
                <a:hlinkClick r:id="rId4"/>
              </a:rPr>
              <a:t>Into</a:t>
            </a:r>
            <a:r>
              <a:rPr lang="es-AR" u="sng" dirty="0">
                <a:hlinkClick r:id="rId4"/>
              </a:rPr>
              <a:t> in-</a:t>
            </a:r>
            <a:r>
              <a:rPr lang="es-AR" u="sng" dirty="0" err="1">
                <a:hlinkClick r:id="rId4"/>
              </a:rPr>
              <a:t>Plane</a:t>
            </a:r>
            <a:r>
              <a:rPr lang="es-AR" u="sng" dirty="0">
                <a:hlinkClick r:id="rId4"/>
              </a:rPr>
              <a:t> </a:t>
            </a:r>
            <a:r>
              <a:rPr lang="es-AR" u="sng" dirty="0" err="1">
                <a:hlinkClick r:id="rId4"/>
              </a:rPr>
              <a:t>Magnetic</a:t>
            </a:r>
            <a:r>
              <a:rPr lang="es-AR" u="sng" dirty="0">
                <a:hlinkClick r:id="rId4"/>
              </a:rPr>
              <a:t> Field-</a:t>
            </a:r>
            <a:r>
              <a:rPr lang="es-AR" u="sng" dirty="0" err="1">
                <a:hlinkClick r:id="rId4"/>
              </a:rPr>
              <a:t>Induced</a:t>
            </a:r>
            <a:r>
              <a:rPr lang="es-AR" u="sng" dirty="0">
                <a:hlinkClick r:id="rId4"/>
              </a:rPr>
              <a:t> Hall </a:t>
            </a:r>
            <a:r>
              <a:rPr lang="es-AR" u="sng" dirty="0" err="1">
                <a:hlinkClick r:id="rId4"/>
              </a:rPr>
              <a:t>Effects</a:t>
            </a:r>
            <a:endParaRPr lang="es-AR" dirty="0"/>
          </a:p>
          <a:p>
            <a:pPr marL="450850" indent="-450850" algn="l"/>
            <a:r>
              <a:rPr lang="es-AR" dirty="0"/>
              <a:t>19. </a:t>
            </a:r>
            <a:r>
              <a:rPr lang="es-AR" u="sng" dirty="0">
                <a:hlinkClick r:id="rId5"/>
              </a:rPr>
              <a:t>New </a:t>
            </a:r>
            <a:r>
              <a:rPr lang="es-AR" u="sng" dirty="0" err="1">
                <a:hlinkClick r:id="rId5"/>
              </a:rPr>
              <a:t>Catalyst</a:t>
            </a:r>
            <a:r>
              <a:rPr lang="es-AR" u="sng" dirty="0">
                <a:hlinkClick r:id="rId5"/>
              </a:rPr>
              <a:t> </a:t>
            </a:r>
            <a:r>
              <a:rPr lang="es-AR" u="sng" dirty="0" err="1">
                <a:hlinkClick r:id="rId5"/>
              </a:rPr>
              <a:t>Developed</a:t>
            </a:r>
            <a:r>
              <a:rPr lang="es-AR" u="sng" dirty="0">
                <a:hlinkClick r:id="rId5"/>
              </a:rPr>
              <a:t> </a:t>
            </a:r>
            <a:r>
              <a:rPr lang="es-AR" u="sng" dirty="0" err="1">
                <a:hlinkClick r:id="rId5"/>
              </a:rPr>
              <a:t>for</a:t>
            </a:r>
            <a:r>
              <a:rPr lang="es-AR" u="sng" dirty="0">
                <a:hlinkClick r:id="rId5"/>
              </a:rPr>
              <a:t> </a:t>
            </a:r>
            <a:r>
              <a:rPr lang="es-AR" u="sng" dirty="0" err="1">
                <a:hlinkClick r:id="rId5"/>
              </a:rPr>
              <a:t>Sustainable</a:t>
            </a:r>
            <a:r>
              <a:rPr lang="es-AR" u="sng" dirty="0">
                <a:hlinkClick r:id="rId5"/>
              </a:rPr>
              <a:t> </a:t>
            </a:r>
            <a:r>
              <a:rPr lang="es-AR" u="sng" dirty="0" err="1">
                <a:hlinkClick r:id="rId5"/>
              </a:rPr>
              <a:t>Propylene</a:t>
            </a:r>
            <a:r>
              <a:rPr lang="es-AR" u="sng" dirty="0">
                <a:hlinkClick r:id="rId5"/>
              </a:rPr>
              <a:t> </a:t>
            </a:r>
            <a:r>
              <a:rPr lang="es-AR" u="sng" dirty="0" err="1">
                <a:hlinkClick r:id="rId5"/>
              </a:rPr>
              <a:t>Production</a:t>
            </a:r>
            <a:r>
              <a:rPr lang="es-AR" u="sng" dirty="0">
                <a:hlinkClick r:id="rId5"/>
              </a:rPr>
              <a:t> </a:t>
            </a:r>
            <a:r>
              <a:rPr lang="es-AR" u="sng" dirty="0" err="1">
                <a:hlinkClick r:id="rId5"/>
              </a:rPr>
              <a:t>from</a:t>
            </a:r>
            <a:r>
              <a:rPr lang="es-AR" u="sng" dirty="0">
                <a:hlinkClick r:id="rId5"/>
              </a:rPr>
              <a:t> </a:t>
            </a:r>
            <a:r>
              <a:rPr lang="es-AR" u="sng" dirty="0" err="1">
                <a:hlinkClick r:id="rId5"/>
              </a:rPr>
              <a:t>Biomass</a:t>
            </a:r>
            <a:endParaRPr lang="es-AR" dirty="0"/>
          </a:p>
          <a:p>
            <a:pPr marL="450850" indent="-450850" algn="l"/>
            <a:r>
              <a:rPr lang="es-AR" dirty="0"/>
              <a:t>20. </a:t>
            </a:r>
            <a:r>
              <a:rPr lang="es-AR" u="sng" dirty="0" err="1">
                <a:hlinkClick r:id="rId6"/>
              </a:rPr>
              <a:t>Discovering</a:t>
            </a:r>
            <a:r>
              <a:rPr lang="es-AR" u="sng" dirty="0">
                <a:hlinkClick r:id="rId6"/>
              </a:rPr>
              <a:t> </a:t>
            </a:r>
            <a:r>
              <a:rPr lang="es-AR" u="sng" dirty="0" err="1">
                <a:hlinkClick r:id="rId6"/>
              </a:rPr>
              <a:t>Hidden</a:t>
            </a:r>
            <a:r>
              <a:rPr lang="es-AR" u="sng" dirty="0">
                <a:hlinkClick r:id="rId6"/>
              </a:rPr>
              <a:t> </a:t>
            </a:r>
            <a:r>
              <a:rPr lang="es-AR" u="sng" dirty="0" err="1">
                <a:hlinkClick r:id="rId6"/>
              </a:rPr>
              <a:t>Wrinkles</a:t>
            </a:r>
            <a:r>
              <a:rPr lang="es-AR" u="sng" dirty="0">
                <a:hlinkClick r:id="rId6"/>
              </a:rPr>
              <a:t> in </a:t>
            </a:r>
            <a:r>
              <a:rPr lang="es-AR" u="sng" dirty="0" err="1">
                <a:hlinkClick r:id="rId6"/>
              </a:rPr>
              <a:t>Spacecraft</a:t>
            </a:r>
            <a:r>
              <a:rPr lang="es-AR" u="sng" dirty="0">
                <a:hlinkClick r:id="rId6"/>
              </a:rPr>
              <a:t> </a:t>
            </a:r>
            <a:r>
              <a:rPr lang="es-AR" u="sng" dirty="0" err="1">
                <a:hlinkClick r:id="rId6"/>
              </a:rPr>
              <a:t>Membrane</a:t>
            </a:r>
            <a:r>
              <a:rPr lang="es-AR" u="sng" dirty="0">
                <a:hlinkClick r:id="rId6"/>
              </a:rPr>
              <a:t> </a:t>
            </a:r>
            <a:r>
              <a:rPr lang="es-AR" u="sng" dirty="0" err="1">
                <a:hlinkClick r:id="rId6"/>
              </a:rPr>
              <a:t>With</a:t>
            </a:r>
            <a:r>
              <a:rPr lang="es-AR" u="sng" dirty="0">
                <a:hlinkClick r:id="rId6"/>
              </a:rPr>
              <a:t> a Single Camera</a:t>
            </a:r>
            <a:endParaRPr lang="es-AR" dirty="0"/>
          </a:p>
        </p:txBody>
      </p:sp>
    </p:spTree>
    <p:extLst>
      <p:ext uri="{BB962C8B-B14F-4D97-AF65-F5344CB8AC3E}">
        <p14:creationId xmlns:p14="http://schemas.microsoft.com/office/powerpoint/2010/main" val="51949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12547"/>
          </a:xfrm>
        </p:spPr>
        <p:txBody>
          <a:bodyPr>
            <a:normAutofit fontScale="90000"/>
          </a:bodyPr>
          <a:lstStyle/>
          <a:p>
            <a:endParaRPr lang="es-AR" dirty="0"/>
          </a:p>
        </p:txBody>
      </p:sp>
      <p:graphicFrame>
        <p:nvGraphicFramePr>
          <p:cNvPr id="4" name="3 Marcador de contenido"/>
          <p:cNvGraphicFramePr>
            <a:graphicFrameLocks noGrp="1"/>
          </p:cNvGraphicFramePr>
          <p:nvPr>
            <p:ph idx="1"/>
            <p:extLst/>
          </p:nvPr>
        </p:nvGraphicFramePr>
        <p:xfrm>
          <a:off x="1981200" y="736980"/>
          <a:ext cx="8229600" cy="5151120"/>
        </p:xfrm>
        <a:graphic>
          <a:graphicData uri="http://schemas.openxmlformats.org/drawingml/2006/table">
            <a:tbl>
              <a:tblPr firstRow="1" bandRow="1">
                <a:tableStyleId>{5C22544A-7EE6-4342-B048-85BDC9FD1C3A}</a:tableStyleId>
              </a:tblPr>
              <a:tblGrid>
                <a:gridCol w="3538736">
                  <a:extLst>
                    <a:ext uri="{9D8B030D-6E8A-4147-A177-3AD203B41FA5}">
                      <a16:colId xmlns:a16="http://schemas.microsoft.com/office/drawing/2014/main" val="20000"/>
                    </a:ext>
                  </a:extLst>
                </a:gridCol>
                <a:gridCol w="1947664">
                  <a:extLst>
                    <a:ext uri="{9D8B030D-6E8A-4147-A177-3AD203B41FA5}">
                      <a16:colId xmlns:a16="http://schemas.microsoft.com/office/drawing/2014/main" val="20001"/>
                    </a:ext>
                  </a:extLst>
                </a:gridCol>
                <a:gridCol w="1292696">
                  <a:extLst>
                    <a:ext uri="{9D8B030D-6E8A-4147-A177-3AD203B41FA5}">
                      <a16:colId xmlns:a16="http://schemas.microsoft.com/office/drawing/2014/main" val="20002"/>
                    </a:ext>
                  </a:extLst>
                </a:gridCol>
                <a:gridCol w="1450504">
                  <a:extLst>
                    <a:ext uri="{9D8B030D-6E8A-4147-A177-3AD203B41FA5}">
                      <a16:colId xmlns:a16="http://schemas.microsoft.com/office/drawing/2014/main" val="20003"/>
                    </a:ext>
                  </a:extLst>
                </a:gridCol>
              </a:tblGrid>
              <a:tr h="259307">
                <a:tc>
                  <a:txBody>
                    <a:bodyPr/>
                    <a:lstStyle/>
                    <a:p>
                      <a:pPr algn="ctr"/>
                      <a:r>
                        <a:rPr lang="es-ES" dirty="0" smtClean="0"/>
                        <a:t>1</a:t>
                      </a:r>
                      <a:endParaRPr lang="es-AR" dirty="0"/>
                    </a:p>
                  </a:txBody>
                  <a:tcPr anchor="ctr"/>
                </a:tc>
                <a:tc>
                  <a:txBody>
                    <a:bodyPr/>
                    <a:lstStyle/>
                    <a:p>
                      <a:pPr algn="ctr"/>
                      <a:r>
                        <a:rPr lang="es-ES" dirty="0" smtClean="0"/>
                        <a:t>3</a:t>
                      </a:r>
                      <a:endParaRPr lang="es-AR" dirty="0"/>
                    </a:p>
                  </a:txBody>
                  <a:tcPr anchor="ctr"/>
                </a:tc>
                <a:tc>
                  <a:txBody>
                    <a:bodyPr/>
                    <a:lstStyle/>
                    <a:p>
                      <a:pPr algn="ctr"/>
                      <a:r>
                        <a:rPr lang="es-ES" dirty="0" smtClean="0"/>
                        <a:t>2</a:t>
                      </a:r>
                      <a:endParaRPr lang="es-AR" dirty="0"/>
                    </a:p>
                  </a:txBody>
                  <a:tcPr anchor="ctr"/>
                </a:tc>
                <a:tc>
                  <a:txBody>
                    <a:bodyPr/>
                    <a:lstStyle/>
                    <a:p>
                      <a:pPr algn="ctr"/>
                      <a:r>
                        <a:rPr lang="es-AR" smtClean="0"/>
                        <a:t>4</a:t>
                      </a:r>
                      <a:endParaRPr lang="es-AR" dirty="0"/>
                    </a:p>
                  </a:txBody>
                  <a:tcPr anchor="ctr"/>
                </a:tc>
                <a:extLst>
                  <a:ext uri="{0D108BD9-81ED-4DB2-BD59-A6C34878D82A}">
                    <a16:rowId xmlns:a16="http://schemas.microsoft.com/office/drawing/2014/main" val="10000"/>
                  </a:ext>
                </a:extLst>
              </a:tr>
              <a:tr h="262036">
                <a:tc>
                  <a:txBody>
                    <a:bodyPr/>
                    <a:lstStyle/>
                    <a:p>
                      <a:r>
                        <a:rPr lang="es-AR" dirty="0" smtClean="0">
                          <a:latin typeface="Times New Roman" panose="02020603050405020304" pitchFamily="18" charset="0"/>
                          <a:cs typeface="Times New Roman" panose="02020603050405020304" pitchFamily="18" charset="0"/>
                        </a:rPr>
                        <a:t>                           ▼</a:t>
                      </a:r>
                      <a:endParaRPr lang="es-AR" dirty="0"/>
                    </a:p>
                  </a:txBody>
                  <a:tcPr anchor="ctr">
                    <a:solidFill>
                      <a:schemeClr val="bg1"/>
                    </a:solidFill>
                  </a:tcPr>
                </a:tc>
                <a:tc>
                  <a:txBody>
                    <a:bodyPr/>
                    <a:lstStyle/>
                    <a:p>
                      <a:r>
                        <a:rPr lang="es-AR" dirty="0" smtClean="0">
                          <a:latin typeface="Times New Roman" panose="02020603050405020304" pitchFamily="18" charset="0"/>
                          <a:cs typeface="Times New Roman" panose="02020603050405020304" pitchFamily="18" charset="0"/>
                        </a:rPr>
                        <a:t>             ▼</a:t>
                      </a:r>
                      <a:endParaRPr lang="es-AR" dirty="0"/>
                    </a:p>
                  </a:txBody>
                  <a:tcPr anchor="ctr">
                    <a:solidFill>
                      <a:schemeClr val="bg1"/>
                    </a:solidFill>
                  </a:tcPr>
                </a:tc>
                <a:tc>
                  <a:txBody>
                    <a:bodyPr/>
                    <a:lstStyle/>
                    <a:p>
                      <a:r>
                        <a:rPr lang="es-AR" dirty="0" smtClean="0">
                          <a:latin typeface="Times New Roman" panose="02020603050405020304" pitchFamily="18" charset="0"/>
                          <a:cs typeface="Times New Roman" panose="02020603050405020304" pitchFamily="18" charset="0"/>
                        </a:rPr>
                        <a:t>        ▼</a:t>
                      </a:r>
                      <a:endParaRPr lang="es-AR" dirty="0"/>
                    </a:p>
                  </a:txBody>
                  <a:tcPr anchor="ctr">
                    <a:solidFill>
                      <a:schemeClr val="bg1"/>
                    </a:solidFill>
                  </a:tcPr>
                </a:tc>
                <a:tc>
                  <a:txBody>
                    <a:bodyPr/>
                    <a:lstStyle/>
                    <a:p>
                      <a:r>
                        <a:rPr lang="es-AR" dirty="0" smtClean="0">
                          <a:latin typeface="Times New Roman" panose="02020603050405020304" pitchFamily="18" charset="0"/>
                          <a:cs typeface="Times New Roman" panose="02020603050405020304" pitchFamily="18" charset="0"/>
                        </a:rPr>
                        <a:t>        ▼</a:t>
                      </a:r>
                      <a:endParaRPr lang="es-AR" dirty="0"/>
                    </a:p>
                  </a:txBody>
                  <a:tcPr anchor="ctr">
                    <a:solidFill>
                      <a:schemeClr val="bg1"/>
                    </a:solidFill>
                  </a:tcPr>
                </a:tc>
                <a:extLst>
                  <a:ext uri="{0D108BD9-81ED-4DB2-BD59-A6C34878D82A}">
                    <a16:rowId xmlns:a16="http://schemas.microsoft.com/office/drawing/2014/main" val="10001"/>
                  </a:ext>
                </a:extLst>
              </a:tr>
              <a:tr h="278413">
                <a:tc>
                  <a:txBody>
                    <a:bodyPr/>
                    <a:lstStyle/>
                    <a:p>
                      <a:endParaRPr lang="es-AR" dirty="0">
                        <a:latin typeface="Times New Roman" pitchFamily="18" charset="0"/>
                        <a:cs typeface="Times New Roman" pitchFamily="18" charset="0"/>
                      </a:endParaRPr>
                    </a:p>
                  </a:txBody>
                  <a:tcPr anchor="ctr"/>
                </a:tc>
                <a:tc>
                  <a:txBody>
                    <a:bodyPr/>
                    <a:lstStyle/>
                    <a:p>
                      <a:endParaRPr lang="es-AR">
                        <a:latin typeface="Times New Roman" pitchFamily="18" charset="0"/>
                        <a:cs typeface="Times New Roman" pitchFamily="18" charset="0"/>
                      </a:endParaRPr>
                    </a:p>
                  </a:txBody>
                  <a:tcPr anchor="ctr"/>
                </a:tc>
                <a:tc>
                  <a:txBody>
                    <a:bodyPr/>
                    <a:lstStyle/>
                    <a:p>
                      <a:endParaRPr lang="es-AR" dirty="0">
                        <a:latin typeface="Times New Roman" pitchFamily="18" charset="0"/>
                        <a:cs typeface="Times New Roman" pitchFamily="18" charset="0"/>
                      </a:endParaRPr>
                    </a:p>
                  </a:txBody>
                  <a:tcPr anchor="ctr"/>
                </a:tc>
                <a:tc>
                  <a:txBody>
                    <a:bodyPr/>
                    <a:lstStyle/>
                    <a:p>
                      <a:endParaRPr lang="es-AR"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a:txBody>
                    <a:bodyPr/>
                    <a:lstStyle/>
                    <a:p>
                      <a:r>
                        <a:rPr lang="es-ES" sz="2000" dirty="0" smtClean="0">
                          <a:latin typeface="Times New Roman" pitchFamily="18" charset="0"/>
                          <a:cs typeface="Times New Roman" pitchFamily="18" charset="0"/>
                        </a:rPr>
                        <a:t>A</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An</a:t>
                      </a:r>
                      <a:r>
                        <a:rPr lang="es-ES" sz="2000" baseline="0" dirty="0" smtClean="0">
                          <a:latin typeface="Times New Roman" pitchFamily="18" charset="0"/>
                          <a:cs typeface="Times New Roman" pitchFamily="18" charset="0"/>
                        </a:rPr>
                        <a:t> – </a:t>
                      </a:r>
                      <a:r>
                        <a:rPr lang="es-ES" sz="2000" baseline="0" dirty="0" err="1" smtClean="0">
                          <a:latin typeface="Times New Roman" pitchFamily="18" charset="0"/>
                          <a:cs typeface="Times New Roman" pitchFamily="18" charset="0"/>
                        </a:rPr>
                        <a:t>the</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This-that-these-those</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My</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your</a:t>
                      </a:r>
                      <a:r>
                        <a:rPr lang="es-ES" sz="2000" baseline="0" dirty="0" smtClean="0">
                          <a:latin typeface="Times New Roman" pitchFamily="18" charset="0"/>
                          <a:cs typeface="Times New Roman" pitchFamily="18" charset="0"/>
                        </a:rPr>
                        <a:t>, …..</a:t>
                      </a:r>
                    </a:p>
                    <a:p>
                      <a:r>
                        <a:rPr lang="es-ES" sz="2000" baseline="0" dirty="0" err="1" smtClean="0">
                          <a:latin typeface="Times New Roman" pitchFamily="18" charset="0"/>
                          <a:cs typeface="Times New Roman" pitchFamily="18" charset="0"/>
                        </a:rPr>
                        <a:t>One</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two</a:t>
                      </a:r>
                      <a:r>
                        <a:rPr lang="es-ES" sz="2000" baseline="0" dirty="0" smtClean="0">
                          <a:latin typeface="Times New Roman" pitchFamily="18" charset="0"/>
                          <a:cs typeface="Times New Roman" pitchFamily="18" charset="0"/>
                        </a:rPr>
                        <a:t>, ….</a:t>
                      </a:r>
                    </a:p>
                    <a:p>
                      <a:r>
                        <a:rPr lang="es-ES" sz="2000" baseline="0" dirty="0" err="1" smtClean="0">
                          <a:latin typeface="Times New Roman" pitchFamily="18" charset="0"/>
                          <a:cs typeface="Times New Roman" pitchFamily="18" charset="0"/>
                        </a:rPr>
                        <a:t>First</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second</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third</a:t>
                      </a:r>
                      <a:r>
                        <a:rPr lang="es-ES" sz="2000" baseline="0" dirty="0" smtClean="0">
                          <a:latin typeface="Times New Roman" pitchFamily="18" charset="0"/>
                          <a:cs typeface="Times New Roman" pitchFamily="18" charset="0"/>
                        </a:rPr>
                        <a:t>, . </a:t>
                      </a:r>
                      <a:r>
                        <a:rPr lang="es-ES" sz="2000" baseline="0" dirty="0" err="1" smtClean="0">
                          <a:latin typeface="Times New Roman" pitchFamily="18" charset="0"/>
                          <a:cs typeface="Times New Roman" pitchFamily="18" charset="0"/>
                        </a:rPr>
                        <a:t>Some</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any</a:t>
                      </a:r>
                      <a:r>
                        <a:rPr lang="es-ES" sz="2000" baseline="0" dirty="0" smtClean="0">
                          <a:latin typeface="Times New Roman" pitchFamily="18" charset="0"/>
                          <a:cs typeface="Times New Roman" pitchFamily="18" charset="0"/>
                        </a:rPr>
                        <a:t>, no</a:t>
                      </a:r>
                    </a:p>
                    <a:p>
                      <a:r>
                        <a:rPr lang="es-ES" sz="2000" baseline="0" dirty="0" err="1" smtClean="0">
                          <a:latin typeface="Times New Roman" pitchFamily="18" charset="0"/>
                          <a:cs typeface="Times New Roman" pitchFamily="18" charset="0"/>
                        </a:rPr>
                        <a:t>Every</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each</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Several</a:t>
                      </a:r>
                      <a:r>
                        <a:rPr lang="es-ES" sz="2000" baseline="0" dirty="0" smtClean="0">
                          <a:latin typeface="Times New Roman" pitchFamily="18" charset="0"/>
                          <a:cs typeface="Times New Roman" pitchFamily="18" charset="0"/>
                        </a:rPr>
                        <a:t>, </a:t>
                      </a:r>
                    </a:p>
                    <a:p>
                      <a:r>
                        <a:rPr lang="es-ES" sz="2000" baseline="0" dirty="0" smtClean="0">
                          <a:latin typeface="Times New Roman" pitchFamily="18" charset="0"/>
                          <a:cs typeface="Times New Roman" pitchFamily="18" charset="0"/>
                        </a:rPr>
                        <a:t>A </a:t>
                      </a:r>
                      <a:r>
                        <a:rPr lang="es-ES" sz="2000" baseline="0" dirty="0" err="1" smtClean="0">
                          <a:latin typeface="Times New Roman" pitchFamily="18" charset="0"/>
                          <a:cs typeface="Times New Roman" pitchFamily="18" charset="0"/>
                        </a:rPr>
                        <a:t>lot</a:t>
                      </a:r>
                      <a:r>
                        <a:rPr lang="es-ES" sz="2000" baseline="0" dirty="0" smtClean="0">
                          <a:latin typeface="Times New Roman" pitchFamily="18" charset="0"/>
                          <a:cs typeface="Times New Roman" pitchFamily="18" charset="0"/>
                        </a:rPr>
                        <a:t> of, </a:t>
                      </a:r>
                      <a:r>
                        <a:rPr lang="es-ES" sz="2000" baseline="0" dirty="0" err="1" smtClean="0">
                          <a:latin typeface="Times New Roman" pitchFamily="18" charset="0"/>
                          <a:cs typeface="Times New Roman" pitchFamily="18" charset="0"/>
                        </a:rPr>
                        <a:t>many</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much</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Other</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another</a:t>
                      </a:r>
                      <a:r>
                        <a:rPr lang="es-ES" sz="2000" baseline="0" dirty="0" smtClean="0">
                          <a:latin typeface="Times New Roman" pitchFamily="18" charset="0"/>
                          <a:cs typeface="Times New Roman" pitchFamily="18" charset="0"/>
                        </a:rPr>
                        <a:t>,</a:t>
                      </a:r>
                    </a:p>
                    <a:p>
                      <a:r>
                        <a:rPr lang="es-ES" sz="2000" baseline="0" dirty="0" smtClean="0">
                          <a:latin typeface="Times New Roman" pitchFamily="18" charset="0"/>
                          <a:cs typeface="Times New Roman" pitchFamily="18" charset="0"/>
                        </a:rPr>
                        <a:t>Little, </a:t>
                      </a:r>
                      <a:r>
                        <a:rPr lang="es-ES" sz="2000" baseline="0" dirty="0" err="1" smtClean="0">
                          <a:latin typeface="Times New Roman" pitchFamily="18" charset="0"/>
                          <a:cs typeface="Times New Roman" pitchFamily="18" charset="0"/>
                        </a:rPr>
                        <a:t>few</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Both</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either</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neither</a:t>
                      </a:r>
                      <a:endParaRPr lang="es-ES" sz="2000" baseline="0" dirty="0" smtClean="0">
                        <a:latin typeface="Times New Roman" pitchFamily="18" charset="0"/>
                        <a:cs typeface="Times New Roman" pitchFamily="18" charset="0"/>
                      </a:endParaRPr>
                    </a:p>
                    <a:p>
                      <a:r>
                        <a:rPr lang="es-ES" sz="2000" baseline="0" dirty="0" err="1" smtClean="0">
                          <a:latin typeface="Times New Roman" pitchFamily="18" charset="0"/>
                          <a:cs typeface="Times New Roman" pitchFamily="18" charset="0"/>
                        </a:rPr>
                        <a:t>Same</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different</a:t>
                      </a:r>
                      <a:r>
                        <a:rPr lang="es-ES" sz="2000" baseline="0" dirty="0" smtClean="0">
                          <a:latin typeface="Times New Roman" pitchFamily="18" charset="0"/>
                          <a:cs typeface="Times New Roman" pitchFamily="18" charset="0"/>
                        </a:rPr>
                        <a:t>, </a:t>
                      </a:r>
                      <a:r>
                        <a:rPr lang="es-ES" sz="2000" baseline="0" dirty="0" err="1" smtClean="0">
                          <a:latin typeface="Times New Roman" pitchFamily="18" charset="0"/>
                          <a:cs typeface="Times New Roman" pitchFamily="18" charset="0"/>
                        </a:rPr>
                        <a:t>various</a:t>
                      </a:r>
                      <a:endParaRPr lang="es-ES" sz="2000" baseline="0" dirty="0" smtClean="0">
                        <a:latin typeface="Times New Roman" pitchFamily="18" charset="0"/>
                        <a:cs typeface="Times New Roman" pitchFamily="18" charset="0"/>
                      </a:endParaRPr>
                    </a:p>
                  </a:txBody>
                  <a:tcPr anchor="ctr"/>
                </a:tc>
                <a:tc>
                  <a:txBody>
                    <a:bodyPr/>
                    <a:lstStyle/>
                    <a:p>
                      <a:r>
                        <a:rPr lang="es-ES" sz="2000" dirty="0" smtClean="0">
                          <a:latin typeface="Times New Roman" pitchFamily="18" charset="0"/>
                          <a:cs typeface="Times New Roman" pitchFamily="18" charset="0"/>
                        </a:rPr>
                        <a:t>…..  ……. </a:t>
                      </a:r>
                      <a:r>
                        <a:rPr lang="es-ES" sz="2000" smtClean="0">
                          <a:latin typeface="Times New Roman" pitchFamily="18" charset="0"/>
                          <a:cs typeface="Times New Roman" pitchFamily="18" charset="0"/>
                        </a:rPr>
                        <a:t>……</a:t>
                      </a:r>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Adjetivos, sustantivos (función</a:t>
                      </a:r>
                      <a:r>
                        <a:rPr lang="es-ES" sz="2000" baseline="0" dirty="0" smtClean="0">
                          <a:latin typeface="Times New Roman" pitchFamily="18" charset="0"/>
                          <a:cs typeface="Times New Roman" pitchFamily="18" charset="0"/>
                        </a:rPr>
                        <a:t> adjetiva)</a:t>
                      </a:r>
                      <a:endParaRPr lang="es-AR" sz="2000" dirty="0">
                        <a:latin typeface="Times New Roman" pitchFamily="18" charset="0"/>
                        <a:cs typeface="Times New Roman" pitchFamily="18" charset="0"/>
                      </a:endParaRPr>
                    </a:p>
                  </a:txBody>
                  <a:tcPr anchor="ctr"/>
                </a:tc>
                <a:tc>
                  <a:txBody>
                    <a:bodyPr/>
                    <a:lstStyle/>
                    <a:p>
                      <a:r>
                        <a:rPr lang="es-ES" sz="2000" dirty="0" smtClean="0">
                          <a:latin typeface="Times New Roman" pitchFamily="18" charset="0"/>
                          <a:cs typeface="Times New Roman" pitchFamily="18" charset="0"/>
                        </a:rPr>
                        <a:t>Sustantivo</a:t>
                      </a:r>
                    </a:p>
                    <a:p>
                      <a:pPr algn="ctr"/>
                      <a:r>
                        <a:rPr lang="es-ES" sz="2000" b="1" dirty="0" smtClean="0">
                          <a:latin typeface="Times New Roman" pitchFamily="18" charset="0"/>
                          <a:cs typeface="Times New Roman" pitchFamily="18" charset="0"/>
                        </a:rPr>
                        <a:t>  </a:t>
                      </a:r>
                      <a:r>
                        <a:rPr lang="es-ES" sz="4800" b="1" dirty="0" smtClean="0">
                          <a:latin typeface="Times New Roman" pitchFamily="18" charset="0"/>
                          <a:cs typeface="Times New Roman" pitchFamily="18" charset="0"/>
                        </a:rPr>
                        <a:t>*</a:t>
                      </a:r>
                    </a:p>
                    <a:p>
                      <a:endParaRPr lang="es-AR" sz="2000" b="1" dirty="0">
                        <a:latin typeface="Times New Roman" pitchFamily="18" charset="0"/>
                        <a:cs typeface="Times New Roman" pitchFamily="18" charset="0"/>
                      </a:endParaRPr>
                    </a:p>
                  </a:txBody>
                  <a:tcPr anchor="ctr"/>
                </a:tc>
                <a:tc>
                  <a:txBody>
                    <a:bodyPr/>
                    <a:lstStyle/>
                    <a:p>
                      <a:r>
                        <a:rPr lang="es-ES" sz="2000" dirty="0" smtClean="0">
                          <a:latin typeface="Times New Roman" pitchFamily="18" charset="0"/>
                          <a:cs typeface="Times New Roman" pitchFamily="18" charset="0"/>
                        </a:rPr>
                        <a:t>Preposición</a:t>
                      </a:r>
                    </a:p>
                    <a:p>
                      <a:r>
                        <a:rPr lang="es-ES" sz="2000" dirty="0" smtClean="0">
                          <a:latin typeface="Times New Roman" pitchFamily="18" charset="0"/>
                          <a:cs typeface="Times New Roman" pitchFamily="18" charset="0"/>
                        </a:rPr>
                        <a:t>Conjunción</a:t>
                      </a:r>
                    </a:p>
                    <a:p>
                      <a:r>
                        <a:rPr lang="es-ES" sz="2000" dirty="0" smtClean="0">
                          <a:latin typeface="Times New Roman" pitchFamily="18" charset="0"/>
                          <a:cs typeface="Times New Roman" pitchFamily="18" charset="0"/>
                        </a:rPr>
                        <a:t>Verbo</a:t>
                      </a:r>
                    </a:p>
                    <a:p>
                      <a:r>
                        <a:rPr lang="es-ES" sz="2000" dirty="0" smtClean="0">
                          <a:latin typeface="Times New Roman" pitchFamily="18" charset="0"/>
                          <a:cs typeface="Times New Roman" pitchFamily="18" charset="0"/>
                        </a:rPr>
                        <a:t>Pos modificador</a:t>
                      </a:r>
                    </a:p>
                    <a:p>
                      <a:r>
                        <a:rPr lang="es-ES" sz="2000" dirty="0" smtClean="0">
                          <a:latin typeface="Times New Roman" pitchFamily="18" charset="0"/>
                          <a:cs typeface="Times New Roman" pitchFamily="18" charset="0"/>
                        </a:rPr>
                        <a:t>(</a:t>
                      </a:r>
                      <a:r>
                        <a:rPr lang="es-ES" sz="2000" dirty="0" err="1" smtClean="0">
                          <a:latin typeface="Times New Roman" pitchFamily="18" charset="0"/>
                          <a:cs typeface="Times New Roman" pitchFamily="18" charset="0"/>
                        </a:rPr>
                        <a:t>adj</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ed</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ing</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that</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which</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who</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where</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when</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whose</a:t>
                      </a:r>
                      <a:r>
                        <a:rPr lang="es-ES" sz="2000" dirty="0" smtClean="0">
                          <a:latin typeface="Times New Roman" pitchFamily="18" charset="0"/>
                          <a:cs typeface="Times New Roman" pitchFamily="18" charset="0"/>
                        </a:rPr>
                        <a:t>, etc.)</a:t>
                      </a:r>
                      <a:endParaRPr lang="es-AR" sz="200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2629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lstStyle/>
          <a:p>
            <a:pPr marL="450850" indent="-450850" algn="l"/>
            <a:r>
              <a:rPr lang="es-AR" dirty="0"/>
              <a:t>21. </a:t>
            </a:r>
            <a:r>
              <a:rPr lang="es-AR" u="sng" dirty="0">
                <a:hlinkClick r:id="rId2"/>
              </a:rPr>
              <a:t>High-</a:t>
            </a:r>
            <a:r>
              <a:rPr lang="es-AR" u="sng" dirty="0" err="1">
                <a:hlinkClick r:id="rId2"/>
              </a:rPr>
              <a:t>Quality</a:t>
            </a:r>
            <a:r>
              <a:rPr lang="es-AR" u="sng" dirty="0">
                <a:hlinkClick r:id="rId2"/>
              </a:rPr>
              <a:t> </a:t>
            </a:r>
            <a:r>
              <a:rPr lang="es-AR" u="sng" dirty="0" err="1">
                <a:hlinkClick r:id="rId2"/>
              </a:rPr>
              <a:t>Nanodiamonds</a:t>
            </a:r>
            <a:r>
              <a:rPr lang="es-AR" u="sng" dirty="0">
                <a:hlinkClick r:id="rId2"/>
              </a:rPr>
              <a:t> </a:t>
            </a:r>
            <a:r>
              <a:rPr lang="es-AR" u="sng" dirty="0" err="1">
                <a:hlinkClick r:id="rId2"/>
              </a:rPr>
              <a:t>for</a:t>
            </a:r>
            <a:r>
              <a:rPr lang="es-AR" u="sng" dirty="0">
                <a:hlinkClick r:id="rId2"/>
              </a:rPr>
              <a:t> </a:t>
            </a:r>
            <a:r>
              <a:rPr lang="es-AR" u="sng" dirty="0" err="1">
                <a:hlinkClick r:id="rId2"/>
              </a:rPr>
              <a:t>Bioimaging</a:t>
            </a:r>
            <a:r>
              <a:rPr lang="es-AR" u="sng" dirty="0">
                <a:hlinkClick r:id="rId2"/>
              </a:rPr>
              <a:t> and Quantum </a:t>
            </a:r>
            <a:r>
              <a:rPr lang="es-AR" u="sng" dirty="0" err="1">
                <a:hlinkClick r:id="rId2"/>
              </a:rPr>
              <a:t>Sensing</a:t>
            </a:r>
            <a:r>
              <a:rPr lang="es-AR" u="sng" dirty="0">
                <a:hlinkClick r:id="rId2"/>
              </a:rPr>
              <a:t> </a:t>
            </a:r>
            <a:r>
              <a:rPr lang="es-AR" u="sng" dirty="0" err="1">
                <a:hlinkClick r:id="rId2"/>
              </a:rPr>
              <a:t>Applications</a:t>
            </a:r>
            <a:endParaRPr lang="es-AR" dirty="0"/>
          </a:p>
          <a:p>
            <a:pPr marL="450850" indent="-450850" algn="l"/>
            <a:r>
              <a:rPr lang="es-AR" dirty="0"/>
              <a:t>22. </a:t>
            </a:r>
            <a:r>
              <a:rPr lang="es-AR" u="sng" dirty="0" err="1">
                <a:hlinkClick r:id="rId3"/>
              </a:rPr>
              <a:t>Breathing</a:t>
            </a:r>
            <a:r>
              <a:rPr lang="es-AR" u="sng" dirty="0">
                <a:hlinkClick r:id="rId3"/>
              </a:rPr>
              <a:t> New </a:t>
            </a:r>
            <a:r>
              <a:rPr lang="es-AR" u="sng" dirty="0" err="1">
                <a:hlinkClick r:id="rId3"/>
              </a:rPr>
              <a:t>Life</a:t>
            </a:r>
            <a:r>
              <a:rPr lang="es-AR" u="sng" dirty="0">
                <a:hlinkClick r:id="rId3"/>
              </a:rPr>
              <a:t> </a:t>
            </a:r>
            <a:r>
              <a:rPr lang="es-AR" u="sng" dirty="0" err="1">
                <a:hlinkClick r:id="rId3"/>
              </a:rPr>
              <a:t>Into</a:t>
            </a:r>
            <a:r>
              <a:rPr lang="es-AR" u="sng" dirty="0">
                <a:hlinkClick r:id="rId3"/>
              </a:rPr>
              <a:t> </a:t>
            </a:r>
            <a:r>
              <a:rPr lang="es-AR" u="sng" dirty="0" err="1">
                <a:hlinkClick r:id="rId3"/>
              </a:rPr>
              <a:t>Technology</a:t>
            </a:r>
            <a:r>
              <a:rPr lang="es-AR" u="sng" dirty="0">
                <a:hlinkClick r:id="rId3"/>
              </a:rPr>
              <a:t>: New </a:t>
            </a:r>
            <a:r>
              <a:rPr lang="es-AR" u="sng" dirty="0" err="1">
                <a:hlinkClick r:id="rId3"/>
              </a:rPr>
              <a:t>Way</a:t>
            </a:r>
            <a:r>
              <a:rPr lang="es-AR" u="sng" dirty="0">
                <a:hlinkClick r:id="rId3"/>
              </a:rPr>
              <a:t> of </a:t>
            </a:r>
            <a:r>
              <a:rPr lang="es-AR" u="sng" dirty="0" err="1">
                <a:hlinkClick r:id="rId3"/>
              </a:rPr>
              <a:t>Separating</a:t>
            </a:r>
            <a:r>
              <a:rPr lang="es-AR" u="sng" dirty="0">
                <a:hlinkClick r:id="rId3"/>
              </a:rPr>
              <a:t> </a:t>
            </a:r>
            <a:r>
              <a:rPr lang="es-AR" u="sng" dirty="0" err="1">
                <a:hlinkClick r:id="rId3"/>
              </a:rPr>
              <a:t>Oxygen</a:t>
            </a:r>
            <a:r>
              <a:rPr lang="es-AR" u="sng" dirty="0">
                <a:hlinkClick r:id="rId3"/>
              </a:rPr>
              <a:t> </a:t>
            </a:r>
            <a:r>
              <a:rPr lang="es-AR" u="sng" dirty="0" err="1">
                <a:hlinkClick r:id="rId3"/>
              </a:rPr>
              <a:t>from</a:t>
            </a:r>
            <a:r>
              <a:rPr lang="es-AR" u="sng" dirty="0">
                <a:hlinkClick r:id="rId3"/>
              </a:rPr>
              <a:t> </a:t>
            </a:r>
            <a:r>
              <a:rPr lang="es-AR" u="sng" dirty="0" err="1">
                <a:hlinkClick r:id="rId3"/>
              </a:rPr>
              <a:t>Argon</a:t>
            </a:r>
            <a:endParaRPr lang="es-AR" dirty="0"/>
          </a:p>
          <a:p>
            <a:pPr marL="450850" indent="-450850" algn="l"/>
            <a:r>
              <a:rPr lang="es-AR" dirty="0"/>
              <a:t>23. </a:t>
            </a:r>
            <a:r>
              <a:rPr lang="es-AR" u="sng" dirty="0">
                <a:hlinkClick r:id="rId4"/>
              </a:rPr>
              <a:t>Big </a:t>
            </a:r>
            <a:r>
              <a:rPr lang="es-AR" u="sng" dirty="0" err="1">
                <a:hlinkClick r:id="rId4"/>
              </a:rPr>
              <a:t>Leap</a:t>
            </a:r>
            <a:r>
              <a:rPr lang="es-AR" u="sng" dirty="0">
                <a:hlinkClick r:id="rId4"/>
              </a:rPr>
              <a:t> Forward </a:t>
            </a:r>
            <a:r>
              <a:rPr lang="es-AR" u="sng" dirty="0" err="1">
                <a:hlinkClick r:id="rId4"/>
              </a:rPr>
              <a:t>for</a:t>
            </a:r>
            <a:r>
              <a:rPr lang="es-AR" u="sng" dirty="0">
                <a:hlinkClick r:id="rId4"/>
              </a:rPr>
              <a:t> </a:t>
            </a:r>
            <a:r>
              <a:rPr lang="es-AR" u="sng" dirty="0" err="1">
                <a:hlinkClick r:id="rId4"/>
              </a:rPr>
              <a:t>Environmentally</a:t>
            </a:r>
            <a:r>
              <a:rPr lang="es-AR" u="sng" dirty="0">
                <a:hlinkClick r:id="rId4"/>
              </a:rPr>
              <a:t> </a:t>
            </a:r>
            <a:r>
              <a:rPr lang="es-AR" u="sng" dirty="0" err="1">
                <a:hlinkClick r:id="rId4"/>
              </a:rPr>
              <a:t>Friendly</a:t>
            </a:r>
            <a:r>
              <a:rPr lang="es-AR" u="sng" dirty="0">
                <a:hlinkClick r:id="rId4"/>
              </a:rPr>
              <a:t> 'E-Textiles' </a:t>
            </a:r>
            <a:r>
              <a:rPr lang="es-AR" u="sng" dirty="0" err="1">
                <a:hlinkClick r:id="rId4"/>
              </a:rPr>
              <a:t>Technology</a:t>
            </a:r>
            <a:endParaRPr lang="es-AR" dirty="0"/>
          </a:p>
          <a:p>
            <a:pPr marL="450850" indent="-450850" algn="l"/>
            <a:r>
              <a:rPr lang="es-AR" dirty="0"/>
              <a:t>24. </a:t>
            </a:r>
            <a:r>
              <a:rPr lang="es-AR" u="sng" dirty="0" err="1">
                <a:hlinkClick r:id="rId5"/>
              </a:rPr>
              <a:t>Soft</a:t>
            </a:r>
            <a:r>
              <a:rPr lang="es-AR" u="sng" dirty="0">
                <a:hlinkClick r:id="rId5"/>
              </a:rPr>
              <a:t> </a:t>
            </a:r>
            <a:r>
              <a:rPr lang="es-AR" u="sng" dirty="0" err="1">
                <a:hlinkClick r:id="rId5"/>
              </a:rPr>
              <a:t>Microelectronics</a:t>
            </a:r>
            <a:r>
              <a:rPr lang="es-AR" u="sng" dirty="0">
                <a:hlinkClick r:id="rId5"/>
              </a:rPr>
              <a:t> Technologies </a:t>
            </a:r>
            <a:r>
              <a:rPr lang="es-AR" u="sng" dirty="0" err="1">
                <a:hlinkClick r:id="rId5"/>
              </a:rPr>
              <a:t>Enabling</a:t>
            </a:r>
            <a:r>
              <a:rPr lang="es-AR" u="sng" dirty="0">
                <a:hlinkClick r:id="rId5"/>
              </a:rPr>
              <a:t> Wearable AI </a:t>
            </a:r>
            <a:r>
              <a:rPr lang="es-AR" u="sng" dirty="0" err="1">
                <a:hlinkClick r:id="rId5"/>
              </a:rPr>
              <a:t>for</a:t>
            </a:r>
            <a:r>
              <a:rPr lang="es-AR" u="sng" dirty="0">
                <a:hlinkClick r:id="rId5"/>
              </a:rPr>
              <a:t> Digital </a:t>
            </a:r>
            <a:r>
              <a:rPr lang="es-AR" u="sng" dirty="0" err="1">
                <a:hlinkClick r:id="rId5"/>
              </a:rPr>
              <a:t>Health</a:t>
            </a:r>
            <a:endParaRPr lang="es-AR" dirty="0"/>
          </a:p>
          <a:p>
            <a:pPr marL="450850" indent="-450850" algn="l"/>
            <a:r>
              <a:rPr lang="es-AR" dirty="0"/>
              <a:t>25. </a:t>
            </a:r>
            <a:r>
              <a:rPr lang="es-AR" u="sng" dirty="0">
                <a:hlinkClick r:id="rId6"/>
              </a:rPr>
              <a:t>A Novel Neural Network </a:t>
            </a:r>
            <a:r>
              <a:rPr lang="es-AR" u="sng" dirty="0" err="1">
                <a:hlinkClick r:id="rId6"/>
              </a:rPr>
              <a:t>for</a:t>
            </a:r>
            <a:r>
              <a:rPr lang="es-AR" u="sng" dirty="0">
                <a:hlinkClick r:id="rId6"/>
              </a:rPr>
              <a:t> </a:t>
            </a:r>
            <a:r>
              <a:rPr lang="es-AR" u="sng" dirty="0" err="1">
                <a:hlinkClick r:id="rId6"/>
              </a:rPr>
              <a:t>Preserving</a:t>
            </a:r>
            <a:r>
              <a:rPr lang="es-AR" u="sng" dirty="0">
                <a:hlinkClick r:id="rId6"/>
              </a:rPr>
              <a:t> Cultural </a:t>
            </a:r>
            <a:r>
              <a:rPr lang="es-AR" u="sng" dirty="0" err="1">
                <a:hlinkClick r:id="rId6"/>
              </a:rPr>
              <a:t>Heritage</a:t>
            </a:r>
            <a:r>
              <a:rPr lang="es-AR" u="sng" dirty="0">
                <a:hlinkClick r:id="rId6"/>
              </a:rPr>
              <a:t> </a:t>
            </a:r>
            <a:r>
              <a:rPr lang="es-AR" u="sng" dirty="0" err="1">
                <a:hlinkClick r:id="rId6"/>
              </a:rPr>
              <a:t>Via</a:t>
            </a:r>
            <a:r>
              <a:rPr lang="es-AR" u="sng" dirty="0">
                <a:hlinkClick r:id="rId6"/>
              </a:rPr>
              <a:t> 3D </a:t>
            </a:r>
            <a:r>
              <a:rPr lang="es-AR" u="sng" dirty="0" err="1">
                <a:hlinkClick r:id="rId6"/>
              </a:rPr>
              <a:t>Image</a:t>
            </a:r>
            <a:r>
              <a:rPr lang="es-AR" u="sng" dirty="0">
                <a:hlinkClick r:id="rId6"/>
              </a:rPr>
              <a:t> </a:t>
            </a:r>
            <a:r>
              <a:rPr lang="es-AR" u="sng" dirty="0" err="1">
                <a:hlinkClick r:id="rId6"/>
              </a:rPr>
              <a:t>Reconstruction</a:t>
            </a:r>
            <a:endParaRPr lang="es-AR" dirty="0"/>
          </a:p>
          <a:p>
            <a:endParaRPr lang="es-AR" dirty="0"/>
          </a:p>
        </p:txBody>
      </p:sp>
    </p:spTree>
    <p:extLst>
      <p:ext uri="{BB962C8B-B14F-4D97-AF65-F5344CB8AC3E}">
        <p14:creationId xmlns:p14="http://schemas.microsoft.com/office/powerpoint/2010/main" val="238204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lstStyle/>
          <a:p>
            <a:pPr marL="450850" indent="-450850" algn="l">
              <a:lnSpc>
                <a:spcPct val="150000"/>
              </a:lnSpc>
            </a:pPr>
            <a:r>
              <a:rPr lang="es-AR" dirty="0"/>
              <a:t>26. </a:t>
            </a:r>
            <a:r>
              <a:rPr lang="es-AR" u="sng" dirty="0" err="1">
                <a:hlinkClick r:id="rId2"/>
              </a:rPr>
              <a:t>Harnessing</a:t>
            </a:r>
            <a:r>
              <a:rPr lang="es-AR" u="sng" dirty="0">
                <a:hlinkClick r:id="rId2"/>
              </a:rPr>
              <a:t> </a:t>
            </a:r>
            <a:r>
              <a:rPr lang="es-AR" u="sng" dirty="0" err="1">
                <a:hlinkClick r:id="rId2"/>
              </a:rPr>
              <a:t>Microwave</a:t>
            </a:r>
            <a:r>
              <a:rPr lang="es-AR" u="sng" dirty="0">
                <a:hlinkClick r:id="rId2"/>
              </a:rPr>
              <a:t> </a:t>
            </a:r>
            <a:r>
              <a:rPr lang="es-AR" u="sng" dirty="0" err="1">
                <a:hlinkClick r:id="rId2"/>
              </a:rPr>
              <a:t>Flow</a:t>
            </a:r>
            <a:r>
              <a:rPr lang="es-AR" u="sng" dirty="0">
                <a:hlinkClick r:id="rId2"/>
              </a:rPr>
              <a:t> </a:t>
            </a:r>
            <a:r>
              <a:rPr lang="es-AR" u="sng" dirty="0" err="1">
                <a:hlinkClick r:id="rId2"/>
              </a:rPr>
              <a:t>Reaction</a:t>
            </a:r>
            <a:r>
              <a:rPr lang="es-AR" u="sng" dirty="0">
                <a:hlinkClick r:id="rId2"/>
              </a:rPr>
              <a:t> to </a:t>
            </a:r>
            <a:r>
              <a:rPr lang="es-AR" u="sng" dirty="0" err="1">
                <a:hlinkClick r:id="rId2"/>
              </a:rPr>
              <a:t>Convert</a:t>
            </a:r>
            <a:r>
              <a:rPr lang="es-AR" u="sng" dirty="0">
                <a:hlinkClick r:id="rId2"/>
              </a:rPr>
              <a:t> </a:t>
            </a:r>
            <a:r>
              <a:rPr lang="es-AR" u="sng" dirty="0" err="1">
                <a:hlinkClick r:id="rId2"/>
              </a:rPr>
              <a:t>Biomass</a:t>
            </a:r>
            <a:r>
              <a:rPr lang="es-AR" u="sng" dirty="0">
                <a:hlinkClick r:id="rId2"/>
              </a:rPr>
              <a:t> </a:t>
            </a:r>
            <a:r>
              <a:rPr lang="es-AR" u="sng" dirty="0" err="1">
                <a:hlinkClick r:id="rId2"/>
              </a:rPr>
              <a:t>Into</a:t>
            </a:r>
            <a:r>
              <a:rPr lang="es-AR" u="sng" dirty="0">
                <a:hlinkClick r:id="rId2"/>
              </a:rPr>
              <a:t> </a:t>
            </a:r>
            <a:r>
              <a:rPr lang="es-AR" u="sng" dirty="0" err="1">
                <a:hlinkClick r:id="rId2"/>
              </a:rPr>
              <a:t>Useful</a:t>
            </a:r>
            <a:r>
              <a:rPr lang="es-AR" u="sng" dirty="0">
                <a:hlinkClick r:id="rId2"/>
              </a:rPr>
              <a:t> </a:t>
            </a:r>
            <a:r>
              <a:rPr lang="es-AR" u="sng" dirty="0" err="1">
                <a:hlinkClick r:id="rId2"/>
              </a:rPr>
              <a:t>Sugars</a:t>
            </a:r>
            <a:endParaRPr lang="es-AR" dirty="0"/>
          </a:p>
          <a:p>
            <a:pPr marL="450850" indent="-450850" algn="l">
              <a:lnSpc>
                <a:spcPct val="150000"/>
              </a:lnSpc>
            </a:pPr>
            <a:r>
              <a:rPr lang="es-AR" dirty="0"/>
              <a:t>27. </a:t>
            </a:r>
            <a:r>
              <a:rPr lang="es-AR" u="sng" dirty="0" err="1">
                <a:hlinkClick r:id="rId3"/>
              </a:rPr>
              <a:t>Revolutionizing</a:t>
            </a:r>
            <a:r>
              <a:rPr lang="es-AR" u="sng" dirty="0">
                <a:hlinkClick r:id="rId3"/>
              </a:rPr>
              <a:t> </a:t>
            </a:r>
            <a:r>
              <a:rPr lang="es-AR" u="sng" dirty="0" err="1">
                <a:hlinkClick r:id="rId3"/>
              </a:rPr>
              <a:t>Heat</a:t>
            </a:r>
            <a:r>
              <a:rPr lang="es-AR" u="sng" dirty="0">
                <a:hlinkClick r:id="rId3"/>
              </a:rPr>
              <a:t> Management </a:t>
            </a:r>
            <a:r>
              <a:rPr lang="es-AR" u="sng" dirty="0" err="1">
                <a:hlinkClick r:id="rId3"/>
              </a:rPr>
              <a:t>With</a:t>
            </a:r>
            <a:r>
              <a:rPr lang="es-AR" u="sng" dirty="0">
                <a:hlinkClick r:id="rId3"/>
              </a:rPr>
              <a:t> High-Performance </a:t>
            </a:r>
            <a:r>
              <a:rPr lang="es-AR" u="sng" dirty="0" err="1">
                <a:hlinkClick r:id="rId3"/>
              </a:rPr>
              <a:t>Cerium</a:t>
            </a:r>
            <a:r>
              <a:rPr lang="es-AR" u="sng" dirty="0">
                <a:hlinkClick r:id="rId3"/>
              </a:rPr>
              <a:t> Oxide </a:t>
            </a:r>
            <a:r>
              <a:rPr lang="es-AR" u="sng" dirty="0" err="1">
                <a:hlinkClick r:id="rId3"/>
              </a:rPr>
              <a:t>Thermal</a:t>
            </a:r>
            <a:r>
              <a:rPr lang="es-AR" u="sng" dirty="0">
                <a:hlinkClick r:id="rId3"/>
              </a:rPr>
              <a:t> </a:t>
            </a:r>
            <a:r>
              <a:rPr lang="es-AR" u="sng" dirty="0" err="1">
                <a:hlinkClick r:id="rId3"/>
              </a:rPr>
              <a:t>Switches</a:t>
            </a:r>
            <a:endParaRPr lang="es-AR" dirty="0"/>
          </a:p>
          <a:p>
            <a:pPr marL="450850" indent="-450850" algn="l">
              <a:lnSpc>
                <a:spcPct val="150000"/>
              </a:lnSpc>
            </a:pPr>
            <a:r>
              <a:rPr lang="es-AR" dirty="0"/>
              <a:t>28. </a:t>
            </a:r>
            <a:r>
              <a:rPr lang="es-AR" u="sng" dirty="0" err="1">
                <a:hlinkClick r:id="rId4"/>
              </a:rPr>
              <a:t>Investigation</a:t>
            </a:r>
            <a:r>
              <a:rPr lang="es-AR" u="sng" dirty="0">
                <a:hlinkClick r:id="rId4"/>
              </a:rPr>
              <a:t> </a:t>
            </a:r>
            <a:r>
              <a:rPr lang="es-AR" u="sng" dirty="0" err="1">
                <a:hlinkClick r:id="rId4"/>
              </a:rPr>
              <a:t>on</a:t>
            </a:r>
            <a:r>
              <a:rPr lang="es-AR" u="sng" dirty="0">
                <a:hlinkClick r:id="rId4"/>
              </a:rPr>
              <a:t> </a:t>
            </a:r>
            <a:r>
              <a:rPr lang="es-AR" u="sng" dirty="0" err="1">
                <a:hlinkClick r:id="rId4"/>
              </a:rPr>
              <a:t>the</a:t>
            </a:r>
            <a:r>
              <a:rPr lang="es-AR" u="sng" dirty="0">
                <a:hlinkClick r:id="rId4"/>
              </a:rPr>
              <a:t> </a:t>
            </a:r>
            <a:r>
              <a:rPr lang="es-AR" u="sng" dirty="0" err="1">
                <a:hlinkClick r:id="rId4"/>
              </a:rPr>
              <a:t>mechanism</a:t>
            </a:r>
            <a:r>
              <a:rPr lang="es-AR" u="sng" dirty="0">
                <a:hlinkClick r:id="rId4"/>
              </a:rPr>
              <a:t> of </a:t>
            </a:r>
            <a:r>
              <a:rPr lang="es-AR" u="sng" dirty="0" err="1">
                <a:hlinkClick r:id="rId4"/>
              </a:rPr>
              <a:t>the</a:t>
            </a:r>
            <a:r>
              <a:rPr lang="es-AR" u="sng" dirty="0">
                <a:hlinkClick r:id="rId4"/>
              </a:rPr>
              <a:t> load transfer </a:t>
            </a:r>
            <a:r>
              <a:rPr lang="es-AR" u="sng" dirty="0" err="1">
                <a:hlinkClick r:id="rId4"/>
              </a:rPr>
              <a:t>behavior</a:t>
            </a:r>
            <a:r>
              <a:rPr lang="es-AR" u="sng" dirty="0">
                <a:hlinkClick r:id="rId4"/>
              </a:rPr>
              <a:t> in </a:t>
            </a:r>
            <a:r>
              <a:rPr lang="es-AR" u="sng" dirty="0" err="1">
                <a:hlinkClick r:id="rId4"/>
              </a:rPr>
              <a:t>reinforced</a:t>
            </a:r>
            <a:r>
              <a:rPr lang="es-AR" u="sng" dirty="0">
                <a:hlinkClick r:id="rId4"/>
              </a:rPr>
              <a:t> metal </a:t>
            </a:r>
            <a:r>
              <a:rPr lang="es-AR" u="sng" dirty="0" err="1">
                <a:hlinkClick r:id="rId4"/>
              </a:rPr>
              <a:t>matrix</a:t>
            </a:r>
            <a:r>
              <a:rPr lang="es-AR" u="sng" dirty="0">
                <a:hlinkClick r:id="rId4"/>
              </a:rPr>
              <a:t> </a:t>
            </a:r>
            <a:r>
              <a:rPr lang="es-AR" u="sng" dirty="0" err="1">
                <a:hlinkClick r:id="rId4"/>
              </a:rPr>
              <a:t>composites</a:t>
            </a:r>
            <a:endParaRPr lang="es-AR" dirty="0"/>
          </a:p>
          <a:p>
            <a:pPr algn="l">
              <a:lnSpc>
                <a:spcPct val="150000"/>
              </a:lnSpc>
            </a:pPr>
            <a:endParaRPr lang="es-AR" dirty="0"/>
          </a:p>
        </p:txBody>
      </p:sp>
    </p:spTree>
    <p:extLst>
      <p:ext uri="{BB962C8B-B14F-4D97-AF65-F5344CB8AC3E}">
        <p14:creationId xmlns:p14="http://schemas.microsoft.com/office/powerpoint/2010/main" val="267130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ormAutofit lnSpcReduction="10000"/>
          </a:bodyPr>
          <a:lstStyle/>
          <a:p>
            <a:pPr marL="450850" indent="-450850" algn="l">
              <a:lnSpc>
                <a:spcPct val="150000"/>
              </a:lnSpc>
              <a:spcAft>
                <a:spcPts val="0"/>
              </a:spcAft>
            </a:pPr>
            <a:r>
              <a:rPr lang="es-AR" dirty="0" smtClean="0">
                <a:ea typeface="Calibri" panose="020F0502020204030204" pitchFamily="34" charset="0"/>
                <a:cs typeface="Times New Roman" panose="02020603050405020304" pitchFamily="18" charset="0"/>
              </a:rPr>
              <a:t>29. </a:t>
            </a:r>
            <a:r>
              <a:rPr lang="es-AR" dirty="0" smtClean="0">
                <a:ea typeface="Calibri" panose="020F0502020204030204" pitchFamily="34" charset="0"/>
                <a:cs typeface="Times New Roman" panose="02020603050405020304" pitchFamily="18" charset="0"/>
                <a:hlinkClick r:id="rId2"/>
              </a:rPr>
              <a:t>New </a:t>
            </a:r>
            <a:r>
              <a:rPr lang="es-AR" dirty="0" err="1" smtClean="0">
                <a:ea typeface="Calibri" panose="020F0502020204030204" pitchFamily="34" charset="0"/>
                <a:cs typeface="Times New Roman" panose="02020603050405020304" pitchFamily="18" charset="0"/>
                <a:hlinkClick r:id="rId2"/>
              </a:rPr>
              <a:t>Battery</a:t>
            </a:r>
            <a:r>
              <a:rPr lang="es-AR" dirty="0" smtClean="0">
                <a:ea typeface="Calibri" panose="020F0502020204030204" pitchFamily="34" charset="0"/>
                <a:cs typeface="Times New Roman" panose="02020603050405020304" pitchFamily="18" charset="0"/>
                <a:hlinkClick r:id="rId2"/>
              </a:rPr>
              <a:t>-Free </a:t>
            </a:r>
            <a:r>
              <a:rPr lang="es-AR" dirty="0" err="1" smtClean="0">
                <a:ea typeface="Calibri" panose="020F0502020204030204" pitchFamily="34" charset="0"/>
                <a:cs typeface="Times New Roman" panose="02020603050405020304" pitchFamily="18" charset="0"/>
                <a:hlinkClick r:id="rId2"/>
              </a:rPr>
              <a:t>Technology</a:t>
            </a:r>
            <a:r>
              <a:rPr lang="es-AR" dirty="0" smtClean="0">
                <a:ea typeface="Calibri" panose="020F0502020204030204" pitchFamily="34" charset="0"/>
                <a:cs typeface="Times New Roman" panose="02020603050405020304" pitchFamily="18" charset="0"/>
                <a:hlinkClick r:id="rId2"/>
              </a:rPr>
              <a:t> to </a:t>
            </a:r>
            <a:r>
              <a:rPr lang="es-AR" dirty="0" err="1" smtClean="0">
                <a:ea typeface="Calibri" panose="020F0502020204030204" pitchFamily="34" charset="0"/>
                <a:cs typeface="Times New Roman" panose="02020603050405020304" pitchFamily="18" charset="0"/>
                <a:hlinkClick r:id="rId2"/>
              </a:rPr>
              <a:t>Power</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Electronic</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Devices</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Using</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Ambient</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Radiofrequency</a:t>
            </a:r>
            <a:r>
              <a:rPr lang="es-AR" dirty="0" smtClean="0">
                <a:ea typeface="Calibri" panose="020F0502020204030204" pitchFamily="34" charset="0"/>
                <a:cs typeface="Times New Roman" panose="02020603050405020304" pitchFamily="18" charset="0"/>
                <a:hlinkClick r:id="rId2"/>
              </a:rPr>
              <a:t> </a:t>
            </a:r>
            <a:r>
              <a:rPr lang="es-AR" dirty="0" err="1" smtClean="0">
                <a:ea typeface="Calibri" panose="020F0502020204030204" pitchFamily="34" charset="0"/>
                <a:cs typeface="Times New Roman" panose="02020603050405020304" pitchFamily="18" charset="0"/>
                <a:hlinkClick r:id="rId2"/>
              </a:rPr>
              <a:t>Signals</a:t>
            </a:r>
            <a:endParaRPr lang="es-AR" dirty="0" smtClean="0">
              <a:ea typeface="Calibri" panose="020F0502020204030204" pitchFamily="34" charset="0"/>
              <a:cs typeface="Times New Roman" panose="02020603050405020304" pitchFamily="18" charset="0"/>
            </a:endParaRPr>
          </a:p>
          <a:p>
            <a:pPr marL="450850" indent="-450850" algn="l">
              <a:lnSpc>
                <a:spcPct val="150000"/>
              </a:lnSpc>
              <a:spcAft>
                <a:spcPts val="0"/>
              </a:spcAft>
            </a:pPr>
            <a:r>
              <a:rPr lang="es-AR" dirty="0" smtClean="0">
                <a:ea typeface="Calibri" panose="020F0502020204030204" pitchFamily="34" charset="0"/>
                <a:cs typeface="Times New Roman" panose="02020603050405020304" pitchFamily="18" charset="0"/>
              </a:rPr>
              <a:t>30. </a:t>
            </a:r>
            <a:r>
              <a:rPr lang="es-AR" dirty="0" err="1" smtClean="0">
                <a:ea typeface="Calibri" panose="020F0502020204030204" pitchFamily="34" charset="0"/>
                <a:cs typeface="Times New Roman" panose="02020603050405020304" pitchFamily="18" charset="0"/>
                <a:hlinkClick r:id="rId3"/>
              </a:rPr>
              <a:t>Pinpointing</a:t>
            </a:r>
            <a:r>
              <a:rPr lang="es-AR" dirty="0" smtClean="0">
                <a:ea typeface="Calibri" panose="020F0502020204030204" pitchFamily="34" charset="0"/>
                <a:cs typeface="Times New Roman" panose="02020603050405020304" pitchFamily="18" charset="0"/>
                <a:hlinkClick r:id="rId3"/>
              </a:rPr>
              <a:t> Coal </a:t>
            </a:r>
            <a:r>
              <a:rPr lang="es-AR" dirty="0" err="1" smtClean="0">
                <a:ea typeface="Calibri" panose="020F0502020204030204" pitchFamily="34" charset="0"/>
                <a:cs typeface="Times New Roman" panose="02020603050405020304" pitchFamily="18" charset="0"/>
                <a:hlinkClick r:id="rId3"/>
              </a:rPr>
              <a:t>Plants</a:t>
            </a:r>
            <a:r>
              <a:rPr lang="es-AR" dirty="0" smtClean="0">
                <a:ea typeface="Calibri" panose="020F0502020204030204" pitchFamily="34" charset="0"/>
                <a:cs typeface="Times New Roman" panose="02020603050405020304" pitchFamily="18" charset="0"/>
                <a:hlinkClick r:id="rId3"/>
              </a:rPr>
              <a:t> to </a:t>
            </a:r>
            <a:r>
              <a:rPr lang="es-AR" dirty="0" err="1" smtClean="0">
                <a:ea typeface="Calibri" panose="020F0502020204030204" pitchFamily="34" charset="0"/>
                <a:cs typeface="Times New Roman" panose="02020603050405020304" pitchFamily="18" charset="0"/>
                <a:hlinkClick r:id="rId3"/>
              </a:rPr>
              <a:t>Convert</a:t>
            </a:r>
            <a:r>
              <a:rPr lang="es-AR" dirty="0" smtClean="0">
                <a:ea typeface="Calibri" panose="020F0502020204030204" pitchFamily="34" charset="0"/>
                <a:cs typeface="Times New Roman" panose="02020603050405020304" pitchFamily="18" charset="0"/>
                <a:hlinkClick r:id="rId3"/>
              </a:rPr>
              <a:t> to Nuclear </a:t>
            </a:r>
            <a:r>
              <a:rPr lang="es-AR" dirty="0" err="1" smtClean="0">
                <a:ea typeface="Calibri" panose="020F0502020204030204" pitchFamily="34" charset="0"/>
                <a:cs typeface="Times New Roman" panose="02020603050405020304" pitchFamily="18" charset="0"/>
                <a:hlinkClick r:id="rId3"/>
              </a:rPr>
              <a:t>Energy</a:t>
            </a:r>
            <a:r>
              <a:rPr lang="es-AR" dirty="0" smtClean="0">
                <a:ea typeface="Calibri" panose="020F0502020204030204" pitchFamily="34" charset="0"/>
                <a:cs typeface="Times New Roman" panose="02020603050405020304" pitchFamily="18" charset="0"/>
                <a:hlinkClick r:id="rId3"/>
              </a:rPr>
              <a:t>, </a:t>
            </a:r>
            <a:r>
              <a:rPr lang="es-AR" dirty="0" err="1" smtClean="0">
                <a:ea typeface="Calibri" panose="020F0502020204030204" pitchFamily="34" charset="0"/>
                <a:cs typeface="Times New Roman" panose="02020603050405020304" pitchFamily="18" charset="0"/>
                <a:hlinkClick r:id="rId3"/>
              </a:rPr>
              <a:t>Considering</a:t>
            </a:r>
            <a:r>
              <a:rPr lang="es-AR" dirty="0" smtClean="0">
                <a:ea typeface="Calibri" panose="020F0502020204030204" pitchFamily="34" charset="0"/>
                <a:cs typeface="Times New Roman" panose="02020603050405020304" pitchFamily="18" charset="0"/>
                <a:hlinkClick r:id="rId3"/>
              </a:rPr>
              <a:t> </a:t>
            </a:r>
            <a:r>
              <a:rPr lang="es-AR" dirty="0" err="1" smtClean="0">
                <a:ea typeface="Calibri" panose="020F0502020204030204" pitchFamily="34" charset="0"/>
                <a:cs typeface="Times New Roman" panose="02020603050405020304" pitchFamily="18" charset="0"/>
                <a:hlinkClick r:id="rId3"/>
              </a:rPr>
              <a:t>Both</a:t>
            </a:r>
            <a:r>
              <a:rPr lang="es-AR" dirty="0" smtClean="0">
                <a:ea typeface="Calibri" panose="020F0502020204030204" pitchFamily="34" charset="0"/>
                <a:cs typeface="Times New Roman" panose="02020603050405020304" pitchFamily="18" charset="0"/>
                <a:hlinkClick r:id="rId3"/>
              </a:rPr>
              <a:t> </a:t>
            </a:r>
            <a:r>
              <a:rPr lang="es-AR" dirty="0" err="1" smtClean="0">
                <a:ea typeface="Calibri" panose="020F0502020204030204" pitchFamily="34" charset="0"/>
                <a:cs typeface="Times New Roman" panose="02020603050405020304" pitchFamily="18" charset="0"/>
                <a:hlinkClick r:id="rId3"/>
              </a:rPr>
              <a:t>Practicality</a:t>
            </a:r>
            <a:r>
              <a:rPr lang="es-AR" dirty="0" smtClean="0">
                <a:ea typeface="Calibri" panose="020F0502020204030204" pitchFamily="34" charset="0"/>
                <a:cs typeface="Times New Roman" panose="02020603050405020304" pitchFamily="18" charset="0"/>
                <a:hlinkClick r:id="rId3"/>
              </a:rPr>
              <a:t> and </a:t>
            </a:r>
            <a:r>
              <a:rPr lang="es-AR" dirty="0" err="1" smtClean="0">
                <a:ea typeface="Calibri" panose="020F0502020204030204" pitchFamily="34" charset="0"/>
                <a:cs typeface="Times New Roman" panose="02020603050405020304" pitchFamily="18" charset="0"/>
                <a:hlinkClick r:id="rId3"/>
              </a:rPr>
              <a:t>Community</a:t>
            </a:r>
            <a:r>
              <a:rPr lang="es-AR" dirty="0" smtClean="0">
                <a:ea typeface="Calibri" panose="020F0502020204030204" pitchFamily="34" charset="0"/>
                <a:cs typeface="Times New Roman" panose="02020603050405020304" pitchFamily="18" charset="0"/>
                <a:hlinkClick r:id="rId3"/>
              </a:rPr>
              <a:t> </a:t>
            </a:r>
            <a:r>
              <a:rPr lang="es-AR" dirty="0" err="1" smtClean="0">
                <a:ea typeface="Calibri" panose="020F0502020204030204" pitchFamily="34" charset="0"/>
                <a:cs typeface="Times New Roman" panose="02020603050405020304" pitchFamily="18" charset="0"/>
                <a:hlinkClick r:id="rId3"/>
              </a:rPr>
              <a:t>Support</a:t>
            </a:r>
            <a:endParaRPr lang="es-AR" dirty="0" smtClean="0">
              <a:ea typeface="Calibri" panose="020F0502020204030204" pitchFamily="34" charset="0"/>
              <a:cs typeface="Times New Roman" panose="02020603050405020304" pitchFamily="18" charset="0"/>
            </a:endParaRPr>
          </a:p>
          <a:p>
            <a:pPr marL="450850" indent="-450850" algn="l">
              <a:lnSpc>
                <a:spcPct val="150000"/>
              </a:lnSpc>
              <a:spcAft>
                <a:spcPts val="0"/>
              </a:spcAft>
            </a:pPr>
            <a:r>
              <a:rPr lang="es-AR" dirty="0" smtClean="0">
                <a:ea typeface="Calibri" panose="020F0502020204030204" pitchFamily="34" charset="0"/>
                <a:cs typeface="Times New Roman" panose="02020603050405020304" pitchFamily="18" charset="0"/>
              </a:rPr>
              <a:t>31. </a:t>
            </a:r>
            <a:r>
              <a:rPr lang="es-AR" dirty="0" err="1" smtClean="0">
                <a:ea typeface="Calibri" panose="020F0502020204030204" pitchFamily="34" charset="0"/>
                <a:cs typeface="Times New Roman" panose="02020603050405020304" pitchFamily="18" charset="0"/>
                <a:hlinkClick r:id="rId4"/>
              </a:rPr>
              <a:t>The</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Evolution</a:t>
            </a:r>
            <a:r>
              <a:rPr lang="es-AR" dirty="0" smtClean="0">
                <a:ea typeface="Calibri" panose="020F0502020204030204" pitchFamily="34" charset="0"/>
                <a:cs typeface="Times New Roman" panose="02020603050405020304" pitchFamily="18" charset="0"/>
                <a:hlinkClick r:id="rId4"/>
              </a:rPr>
              <a:t> of Green </a:t>
            </a:r>
            <a:r>
              <a:rPr lang="es-AR" dirty="0" err="1" smtClean="0">
                <a:ea typeface="Calibri" panose="020F0502020204030204" pitchFamily="34" charset="0"/>
                <a:cs typeface="Times New Roman" panose="02020603050405020304" pitchFamily="18" charset="0"/>
                <a:hlinkClick r:id="rId4"/>
              </a:rPr>
              <a:t>Energy</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Technology</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Developing</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Three</a:t>
            </a:r>
            <a:r>
              <a:rPr lang="es-AR" dirty="0" smtClean="0">
                <a:ea typeface="Calibri" panose="020F0502020204030204" pitchFamily="34" charset="0"/>
                <a:cs typeface="Times New Roman" panose="02020603050405020304" pitchFamily="18" charset="0"/>
                <a:hlinkClick r:id="rId4"/>
              </a:rPr>
              <a:t>-Dimensional Smart </a:t>
            </a:r>
            <a:r>
              <a:rPr lang="es-AR" dirty="0" err="1" smtClean="0">
                <a:ea typeface="Calibri" panose="020F0502020204030204" pitchFamily="34" charset="0"/>
                <a:cs typeface="Times New Roman" panose="02020603050405020304" pitchFamily="18" charset="0"/>
                <a:hlinkClick r:id="rId4"/>
              </a:rPr>
              <a:t>Energy</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Devices</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With</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Radiant</a:t>
            </a:r>
            <a:r>
              <a:rPr lang="es-AR" dirty="0" smtClean="0">
                <a:ea typeface="Calibri" panose="020F0502020204030204" pitchFamily="34" charset="0"/>
                <a:cs typeface="Times New Roman" panose="02020603050405020304" pitchFamily="18" charset="0"/>
                <a:hlinkClick r:id="rId4"/>
              </a:rPr>
              <a:t> </a:t>
            </a:r>
            <a:r>
              <a:rPr lang="es-AR" dirty="0" err="1" smtClean="0">
                <a:ea typeface="Calibri" panose="020F0502020204030204" pitchFamily="34" charset="0"/>
                <a:cs typeface="Times New Roman" panose="02020603050405020304" pitchFamily="18" charset="0"/>
                <a:hlinkClick r:id="rId4"/>
              </a:rPr>
              <a:t>Cooling</a:t>
            </a:r>
            <a:r>
              <a:rPr lang="es-AR" dirty="0" smtClean="0">
                <a:ea typeface="Calibri" panose="020F0502020204030204" pitchFamily="34" charset="0"/>
                <a:cs typeface="Times New Roman" panose="02020603050405020304" pitchFamily="18" charset="0"/>
                <a:hlinkClick r:id="rId4"/>
              </a:rPr>
              <a:t> and Solar </a:t>
            </a:r>
            <a:r>
              <a:rPr lang="es-AR" dirty="0" err="1" smtClean="0">
                <a:ea typeface="Calibri" panose="020F0502020204030204" pitchFamily="34" charset="0"/>
                <a:cs typeface="Times New Roman" panose="02020603050405020304" pitchFamily="18" charset="0"/>
                <a:hlinkClick r:id="rId4"/>
              </a:rPr>
              <a:t>Absorptio</a:t>
            </a:r>
            <a:r>
              <a:rPr lang="es-AR" dirty="0" err="1" smtClean="0">
                <a:ea typeface="Calibri" panose="020F0502020204030204" pitchFamily="34" charset="0"/>
                <a:cs typeface="Times New Roman" panose="02020603050405020304" pitchFamily="18" charset="0"/>
              </a:rPr>
              <a:t>n</a:t>
            </a:r>
            <a:endParaRPr lang="es-AR" dirty="0"/>
          </a:p>
        </p:txBody>
      </p:sp>
      <p:sp>
        <p:nvSpPr>
          <p:cNvPr id="5" name="Rectángulo 4"/>
          <p:cNvSpPr/>
          <p:nvPr/>
        </p:nvSpPr>
        <p:spPr>
          <a:xfrm>
            <a:off x="3048000" y="2345563"/>
            <a:ext cx="6096000" cy="374077"/>
          </a:xfrm>
          <a:prstGeom prst="rect">
            <a:avLst/>
          </a:prstGeom>
        </p:spPr>
        <p:txBody>
          <a:bodyPr>
            <a:spAutoFit/>
          </a:bodyPr>
          <a:lstStyle/>
          <a:p>
            <a:pPr indent="-179705">
              <a:lnSpc>
                <a:spcPct val="107000"/>
              </a:lnSpc>
              <a:spcAft>
                <a:spcPts val="0"/>
              </a:spcAft>
            </a:pPr>
            <a:r>
              <a:rPr lang="es-A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n</a:t>
            </a: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28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410844"/>
            <a:ext cx="10515600" cy="5766119"/>
          </a:xfrm>
        </p:spPr>
        <p:txBody>
          <a:bodyPr anchor="ctr"/>
          <a:lstStyle/>
          <a:p>
            <a:pPr marL="0" indent="0" algn="ctr">
              <a:buNone/>
            </a:pPr>
            <a:r>
              <a:rPr lang="es-AR" b="1" dirty="0">
                <a:solidFill>
                  <a:srgbClr val="FF0000"/>
                </a:solidFill>
              </a:rPr>
              <a:t>RESUMEN DE DETALLES A TENER EN CUENTA AL TRADUCIR UNA FRASE NOMINAL</a:t>
            </a:r>
            <a:r>
              <a:rPr lang="es-AR" b="1" dirty="0" smtClean="0">
                <a:solidFill>
                  <a:srgbClr val="FF0000"/>
                </a:solidFill>
              </a:rPr>
              <a:t>.</a:t>
            </a:r>
          </a:p>
          <a:p>
            <a:pPr marL="0" indent="0">
              <a:buNone/>
            </a:pPr>
            <a:endParaRPr lang="es-AR" b="1" dirty="0" smtClean="0"/>
          </a:p>
          <a:p>
            <a:pPr marL="352425" indent="-352425">
              <a:buNone/>
            </a:pPr>
            <a:r>
              <a:rPr lang="es-AR" dirty="0" smtClean="0"/>
              <a:t>1) </a:t>
            </a:r>
            <a:r>
              <a:rPr lang="es-AR" b="1" dirty="0" smtClean="0">
                <a:solidFill>
                  <a:srgbClr val="FF0000"/>
                </a:solidFill>
              </a:rPr>
              <a:t>El </a:t>
            </a:r>
            <a:r>
              <a:rPr lang="es-AR" b="1" dirty="0">
                <a:solidFill>
                  <a:srgbClr val="FF0000"/>
                </a:solidFill>
              </a:rPr>
              <a:t>agregado de –s</a:t>
            </a:r>
            <a:r>
              <a:rPr lang="es-AR" dirty="0"/>
              <a:t>: aunque algunas palabras no llevan </a:t>
            </a:r>
            <a:r>
              <a:rPr lang="es-AR" b="1" dirty="0">
                <a:solidFill>
                  <a:srgbClr val="FF0000"/>
                </a:solidFill>
              </a:rPr>
              <a:t>s</a:t>
            </a:r>
            <a:r>
              <a:rPr lang="es-AR" dirty="0"/>
              <a:t>, porque son adjetivos o sustantivos en función adjetiva, por lo que en inglés no llevan </a:t>
            </a:r>
            <a:r>
              <a:rPr lang="es-AR" dirty="0">
                <a:solidFill>
                  <a:srgbClr val="FF0000"/>
                </a:solidFill>
              </a:rPr>
              <a:t>s</a:t>
            </a:r>
            <a:r>
              <a:rPr lang="es-AR" dirty="0"/>
              <a:t>, en español hay que ponerla, y sería un error de considerable importancia no hacerlo</a:t>
            </a:r>
            <a:r>
              <a:rPr lang="es-AR" dirty="0" smtClean="0"/>
              <a:t>.</a:t>
            </a:r>
          </a:p>
          <a:p>
            <a:pPr marL="352425" indent="-352425">
              <a:buNone/>
            </a:pPr>
            <a:endParaRPr lang="es-AR" dirty="0" smtClean="0"/>
          </a:p>
          <a:p>
            <a:pPr marL="352425" indent="-352425">
              <a:buNone/>
            </a:pPr>
            <a:r>
              <a:rPr lang="es-AR" dirty="0"/>
              <a:t>2) </a:t>
            </a:r>
            <a:r>
              <a:rPr lang="es-AR" b="1" dirty="0">
                <a:solidFill>
                  <a:srgbClr val="FF0000"/>
                </a:solidFill>
              </a:rPr>
              <a:t>El agregado del artículo</a:t>
            </a:r>
            <a:r>
              <a:rPr lang="es-AR" b="1" dirty="0"/>
              <a:t>:</a:t>
            </a:r>
            <a:r>
              <a:rPr lang="es-AR" dirty="0"/>
              <a:t> al igual que en el caso del plural de los adjetivos, aunque no esté el artículo en español hay que ponerlo, y sería un error de considerable importancia no hacerlo.</a:t>
            </a:r>
          </a:p>
          <a:p>
            <a:pPr marL="0" indent="0">
              <a:buNone/>
            </a:pPr>
            <a:endParaRPr lang="es-AR" dirty="0"/>
          </a:p>
        </p:txBody>
      </p:sp>
    </p:spTree>
    <p:extLst>
      <p:ext uri="{BB962C8B-B14F-4D97-AF65-F5344CB8AC3E}">
        <p14:creationId xmlns:p14="http://schemas.microsoft.com/office/powerpoint/2010/main" val="46078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410844"/>
            <a:ext cx="10515600" cy="5766119"/>
          </a:xfrm>
        </p:spPr>
        <p:txBody>
          <a:bodyPr>
            <a:normAutofit lnSpcReduction="10000"/>
          </a:bodyPr>
          <a:lstStyle/>
          <a:p>
            <a:pPr marL="0" indent="0" algn="ctr">
              <a:buNone/>
            </a:pPr>
            <a:r>
              <a:rPr lang="es-AR" b="1" dirty="0">
                <a:solidFill>
                  <a:srgbClr val="FF0000"/>
                </a:solidFill>
              </a:rPr>
              <a:t>RESUMEN DE DETALLES A TENER EN CUENTA AL TRADUCIR UNA FRASE NOMINAL.</a:t>
            </a:r>
          </a:p>
          <a:p>
            <a:pPr marL="0" indent="0">
              <a:buNone/>
            </a:pPr>
            <a:endParaRPr lang="es-ES" dirty="0" smtClean="0"/>
          </a:p>
          <a:p>
            <a:pPr marL="0" indent="0">
              <a:buNone/>
            </a:pPr>
            <a:r>
              <a:rPr lang="es-AR" dirty="0"/>
              <a:t>3) Una vez que detecto el núcleo de la frase nominal, </a:t>
            </a:r>
            <a:r>
              <a:rPr lang="es-AR" b="1" dirty="0">
                <a:solidFill>
                  <a:srgbClr val="FF0000"/>
                </a:solidFill>
              </a:rPr>
              <a:t>la traducción de los modificadores</a:t>
            </a:r>
            <a:r>
              <a:rPr lang="es-AR" dirty="0">
                <a:solidFill>
                  <a:srgbClr val="FF0000"/>
                </a:solidFill>
              </a:rPr>
              <a:t> </a:t>
            </a:r>
            <a:r>
              <a:rPr lang="es-AR" dirty="0"/>
              <a:t>(adjetivos, sustantivos en función de adjetivos, pre modificadores con –</a:t>
            </a:r>
            <a:r>
              <a:rPr lang="es-AR" dirty="0" err="1"/>
              <a:t>ing</a:t>
            </a:r>
            <a:r>
              <a:rPr lang="es-AR" dirty="0"/>
              <a:t> o –</a:t>
            </a:r>
            <a:r>
              <a:rPr lang="es-AR" dirty="0" err="1"/>
              <a:t>ed</a:t>
            </a:r>
            <a:r>
              <a:rPr lang="es-AR" dirty="0"/>
              <a:t>) es, en la mayoría de los casos, hacia atrás ya que éstos están ordenados según la importancia, es decir, los que tienen un nexo más estrecho con el núcleo de la frase nominal están más cerca.</a:t>
            </a:r>
          </a:p>
          <a:p>
            <a:pPr marL="0" indent="0">
              <a:buNone/>
            </a:pPr>
            <a:endParaRPr lang="es-ES" dirty="0" smtClean="0"/>
          </a:p>
          <a:p>
            <a:pPr marL="0" indent="0">
              <a:buNone/>
            </a:pPr>
            <a:r>
              <a:rPr lang="es-AR" dirty="0"/>
              <a:t>4) Cuando a una frase nominal la encabeza </a:t>
            </a:r>
            <a:r>
              <a:rPr lang="es-AR" b="1" dirty="0">
                <a:solidFill>
                  <a:srgbClr val="FF0000"/>
                </a:solidFill>
              </a:rPr>
              <a:t>un adjetivo que tiene una connotación de generalidad</a:t>
            </a:r>
            <a:r>
              <a:rPr lang="es-AR" dirty="0"/>
              <a:t>, como es </a:t>
            </a:r>
            <a:r>
              <a:rPr lang="es-AR" i="1" dirty="0" err="1"/>
              <a:t>rapid</a:t>
            </a:r>
            <a:r>
              <a:rPr lang="es-AR" dirty="0"/>
              <a:t>, generalmente se refieren al núcleo de la frase nominal y, por lo tanto, se traducen a continuación de éste y no a continuación de la palabra siguiente.</a:t>
            </a:r>
            <a:endParaRPr lang="es-AR" dirty="0"/>
          </a:p>
        </p:txBody>
      </p:sp>
    </p:spTree>
    <p:extLst>
      <p:ext uri="{BB962C8B-B14F-4D97-AF65-F5344CB8AC3E}">
        <p14:creationId xmlns:p14="http://schemas.microsoft.com/office/powerpoint/2010/main" val="118717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lstStyle/>
          <a:p>
            <a:pPr>
              <a:lnSpc>
                <a:spcPct val="150000"/>
              </a:lnSpc>
            </a:pPr>
            <a:r>
              <a:rPr lang="es-AR" sz="3600" b="1" dirty="0">
                <a:solidFill>
                  <a:schemeClr val="accent5">
                    <a:lumMod val="75000"/>
                  </a:schemeClr>
                </a:solidFill>
              </a:rPr>
              <a:t>B. </a:t>
            </a:r>
            <a:r>
              <a:rPr lang="es-AR" sz="3600" b="1" u="sng" dirty="0">
                <a:solidFill>
                  <a:schemeClr val="accent5">
                    <a:lumMod val="75000"/>
                  </a:schemeClr>
                </a:solidFill>
              </a:rPr>
              <a:t>Traduzca las siguientes oraciones que contienen frases nominales complejas</a:t>
            </a:r>
            <a:r>
              <a:rPr lang="es-AR" sz="3600" b="1" dirty="0">
                <a:solidFill>
                  <a:schemeClr val="accent5">
                    <a:lumMod val="75000"/>
                  </a:schemeClr>
                </a:solidFill>
              </a:rPr>
              <a:t>.</a:t>
            </a:r>
            <a:endParaRPr lang="es-AR" sz="3600" dirty="0">
              <a:solidFill>
                <a:schemeClr val="accent5">
                  <a:lumMod val="75000"/>
                </a:schemeClr>
              </a:solidFill>
            </a:endParaRPr>
          </a:p>
          <a:p>
            <a:endParaRPr lang="es-AR" dirty="0"/>
          </a:p>
        </p:txBody>
      </p:sp>
    </p:spTree>
    <p:extLst>
      <p:ext uri="{BB962C8B-B14F-4D97-AF65-F5344CB8AC3E}">
        <p14:creationId xmlns:p14="http://schemas.microsoft.com/office/powerpoint/2010/main" val="321700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ormAutofit lnSpcReduction="10000"/>
          </a:bodyPr>
          <a:lstStyle/>
          <a:p>
            <a:pPr marL="273050" indent="-273050" algn="l">
              <a:lnSpc>
                <a:spcPct val="150000"/>
              </a:lnSpc>
            </a:pPr>
            <a:r>
              <a:rPr lang="es-AR" dirty="0"/>
              <a:t>1. </a:t>
            </a:r>
            <a:r>
              <a:rPr lang="es-AR" dirty="0" err="1"/>
              <a:t>Scientists</a:t>
            </a:r>
            <a:r>
              <a:rPr lang="es-AR" dirty="0"/>
              <a:t> </a:t>
            </a:r>
            <a:r>
              <a:rPr lang="es-AR" dirty="0" err="1"/>
              <a:t>have</a:t>
            </a:r>
            <a:r>
              <a:rPr lang="es-AR" dirty="0"/>
              <a:t> </a:t>
            </a:r>
            <a:r>
              <a:rPr lang="es-AR" dirty="0" err="1"/>
              <a:t>developed</a:t>
            </a:r>
            <a:r>
              <a:rPr lang="es-AR" dirty="0"/>
              <a:t> a </a:t>
            </a:r>
            <a:r>
              <a:rPr lang="es-AR" dirty="0" err="1"/>
              <a:t>model</a:t>
            </a:r>
            <a:r>
              <a:rPr lang="es-AR" dirty="0"/>
              <a:t> </a:t>
            </a:r>
            <a:r>
              <a:rPr lang="es-AR" dirty="0" err="1"/>
              <a:t>capable</a:t>
            </a:r>
            <a:r>
              <a:rPr lang="es-AR" dirty="0"/>
              <a:t> of </a:t>
            </a:r>
            <a:r>
              <a:rPr lang="es-AR" dirty="0" err="1"/>
              <a:t>predicting</a:t>
            </a:r>
            <a:r>
              <a:rPr lang="es-AR" dirty="0"/>
              <a:t> </a:t>
            </a:r>
            <a:r>
              <a:rPr lang="es-AR" dirty="0" err="1"/>
              <a:t>the</a:t>
            </a:r>
            <a:r>
              <a:rPr lang="es-AR" dirty="0"/>
              <a:t> </a:t>
            </a:r>
            <a:r>
              <a:rPr lang="es-AR" dirty="0" err="1"/>
              <a:t>live</a:t>
            </a:r>
            <a:r>
              <a:rPr lang="es-AR" dirty="0"/>
              <a:t> </a:t>
            </a:r>
            <a:r>
              <a:rPr lang="es-AR" dirty="0" err="1"/>
              <a:t>cycles</a:t>
            </a:r>
            <a:r>
              <a:rPr lang="es-AR" dirty="0"/>
              <a:t> of </a:t>
            </a:r>
            <a:r>
              <a:rPr lang="es-AR" dirty="0" err="1"/>
              <a:t>high-energy-density</a:t>
            </a:r>
            <a:r>
              <a:rPr lang="es-AR" dirty="0"/>
              <a:t> </a:t>
            </a:r>
            <a:r>
              <a:rPr lang="es-AR" dirty="0" err="1"/>
              <a:t>lithium</a:t>
            </a:r>
            <a:r>
              <a:rPr lang="es-AR" dirty="0"/>
              <a:t>-metal </a:t>
            </a:r>
            <a:r>
              <a:rPr lang="es-AR" dirty="0" err="1"/>
              <a:t>batteries</a:t>
            </a:r>
            <a:r>
              <a:rPr lang="es-AR" dirty="0"/>
              <a:t> </a:t>
            </a:r>
            <a:r>
              <a:rPr lang="es-AR" dirty="0" err="1"/>
              <a:t>by</a:t>
            </a:r>
            <a:r>
              <a:rPr lang="es-AR" dirty="0"/>
              <a:t> </a:t>
            </a:r>
            <a:r>
              <a:rPr lang="es-AR" dirty="0" err="1"/>
              <a:t>applying</a:t>
            </a:r>
            <a:r>
              <a:rPr lang="es-AR" dirty="0"/>
              <a:t> machine </a:t>
            </a:r>
            <a:r>
              <a:rPr lang="es-AR" dirty="0" err="1"/>
              <a:t>learning</a:t>
            </a:r>
            <a:r>
              <a:rPr lang="es-AR" dirty="0"/>
              <a:t> </a:t>
            </a:r>
            <a:r>
              <a:rPr lang="es-AR" dirty="0" err="1"/>
              <a:t>methods</a:t>
            </a:r>
            <a:r>
              <a:rPr lang="es-AR" dirty="0"/>
              <a:t> to </a:t>
            </a:r>
            <a:r>
              <a:rPr lang="es-AR" dirty="0" err="1"/>
              <a:t>battery</a:t>
            </a:r>
            <a:r>
              <a:rPr lang="es-AR" dirty="0"/>
              <a:t> performance data.</a:t>
            </a:r>
          </a:p>
          <a:p>
            <a:pPr marL="273050" indent="-273050" algn="l">
              <a:lnSpc>
                <a:spcPct val="150000"/>
              </a:lnSpc>
            </a:pPr>
            <a:r>
              <a:rPr lang="es-AR" dirty="0"/>
              <a:t>2. Artificial </a:t>
            </a:r>
            <a:r>
              <a:rPr lang="es-AR" dirty="0" err="1"/>
              <a:t>Compound</a:t>
            </a:r>
            <a:r>
              <a:rPr lang="es-AR" dirty="0"/>
              <a:t> </a:t>
            </a:r>
            <a:r>
              <a:rPr lang="es-AR" dirty="0" err="1"/>
              <a:t>Eye</a:t>
            </a:r>
            <a:r>
              <a:rPr lang="es-AR" dirty="0"/>
              <a:t> </a:t>
            </a:r>
            <a:r>
              <a:rPr lang="es-AR" dirty="0" err="1"/>
              <a:t>Revolutionizes</a:t>
            </a:r>
            <a:r>
              <a:rPr lang="es-AR" dirty="0"/>
              <a:t> </a:t>
            </a:r>
            <a:r>
              <a:rPr lang="es-AR" dirty="0" err="1"/>
              <a:t>Robotic</a:t>
            </a:r>
            <a:r>
              <a:rPr lang="es-AR" dirty="0"/>
              <a:t> </a:t>
            </a:r>
            <a:r>
              <a:rPr lang="es-AR" dirty="0" err="1"/>
              <a:t>Vision</a:t>
            </a:r>
            <a:r>
              <a:rPr lang="es-AR" dirty="0"/>
              <a:t> at </a:t>
            </a:r>
            <a:r>
              <a:rPr lang="es-AR" dirty="0" err="1"/>
              <a:t>Lower</a:t>
            </a:r>
            <a:r>
              <a:rPr lang="es-AR" dirty="0"/>
              <a:t> </a:t>
            </a:r>
            <a:r>
              <a:rPr lang="es-AR" dirty="0" err="1"/>
              <a:t>Cost</a:t>
            </a:r>
            <a:r>
              <a:rPr lang="es-AR" dirty="0"/>
              <a:t> </a:t>
            </a:r>
            <a:r>
              <a:rPr lang="es-AR" dirty="0" err="1"/>
              <a:t>but</a:t>
            </a:r>
            <a:r>
              <a:rPr lang="es-AR" dirty="0"/>
              <a:t> </a:t>
            </a:r>
            <a:r>
              <a:rPr lang="es-AR" dirty="0" err="1"/>
              <a:t>Higher</a:t>
            </a:r>
            <a:r>
              <a:rPr lang="es-AR" dirty="0"/>
              <a:t> </a:t>
            </a:r>
            <a:r>
              <a:rPr lang="es-AR" dirty="0" err="1"/>
              <a:t>Sensitivity</a:t>
            </a:r>
            <a:r>
              <a:rPr lang="es-AR" dirty="0"/>
              <a:t>.</a:t>
            </a:r>
          </a:p>
          <a:p>
            <a:pPr marL="273050" indent="-273050" algn="l">
              <a:lnSpc>
                <a:spcPct val="150000"/>
              </a:lnSpc>
            </a:pPr>
            <a:r>
              <a:rPr lang="es-AR" dirty="0"/>
              <a:t>3. </a:t>
            </a:r>
            <a:r>
              <a:rPr lang="es-AR" u="sng" dirty="0" err="1"/>
              <a:t>Contamination</a:t>
            </a:r>
            <a:r>
              <a:rPr lang="es-AR" u="sng" dirty="0"/>
              <a:t> </a:t>
            </a:r>
            <a:r>
              <a:rPr lang="es-AR" u="sng" dirty="0" err="1"/>
              <a:t>detection</a:t>
            </a:r>
            <a:r>
              <a:rPr lang="es-AR" u="sng" dirty="0"/>
              <a:t> </a:t>
            </a:r>
            <a:r>
              <a:rPr lang="es-AR" u="sng" dirty="0" err="1"/>
              <a:t>tool</a:t>
            </a:r>
            <a:r>
              <a:rPr lang="es-AR" u="sng" dirty="0"/>
              <a:t> </a:t>
            </a:r>
            <a:r>
              <a:rPr lang="es-AR" u="sng" dirty="0" err="1"/>
              <a:t>merges</a:t>
            </a:r>
            <a:r>
              <a:rPr lang="es-AR" u="sng" dirty="0"/>
              <a:t> </a:t>
            </a:r>
            <a:r>
              <a:rPr lang="es-AR" u="sng" dirty="0" err="1"/>
              <a:t>synthetic</a:t>
            </a:r>
            <a:r>
              <a:rPr lang="es-AR" u="sng" dirty="0"/>
              <a:t> </a:t>
            </a:r>
            <a:r>
              <a:rPr lang="es-AR" u="sng" dirty="0" err="1"/>
              <a:t>biology</a:t>
            </a:r>
            <a:r>
              <a:rPr lang="es-AR" u="sng" dirty="0"/>
              <a:t> and </a:t>
            </a:r>
            <a:r>
              <a:rPr lang="es-AR" u="sng" dirty="0" err="1"/>
              <a:t>nanotech</a:t>
            </a:r>
            <a:r>
              <a:rPr lang="es-AR" u="sng" dirty="0"/>
              <a:t> </a:t>
            </a:r>
            <a:r>
              <a:rPr lang="es-AR" u="sng" dirty="0" err="1"/>
              <a:t>for</a:t>
            </a:r>
            <a:r>
              <a:rPr lang="es-AR" u="sng" dirty="0"/>
              <a:t> </a:t>
            </a:r>
            <a:r>
              <a:rPr lang="es-AR" u="sng" dirty="0" err="1"/>
              <a:t>ultrasensitive</a:t>
            </a:r>
            <a:r>
              <a:rPr lang="es-AR" u="sng" dirty="0"/>
              <a:t> </a:t>
            </a:r>
            <a:r>
              <a:rPr lang="es-AR" u="sng" dirty="0" err="1"/>
              <a:t>water</a:t>
            </a:r>
            <a:r>
              <a:rPr lang="es-AR" u="sng" dirty="0"/>
              <a:t> </a:t>
            </a:r>
            <a:r>
              <a:rPr lang="es-AR" u="sng" dirty="0" err="1"/>
              <a:t>testing</a:t>
            </a:r>
            <a:endParaRPr lang="es-AR" dirty="0"/>
          </a:p>
          <a:p>
            <a:endParaRPr lang="es-AR" dirty="0"/>
          </a:p>
        </p:txBody>
      </p:sp>
    </p:spTree>
    <p:extLst>
      <p:ext uri="{BB962C8B-B14F-4D97-AF65-F5344CB8AC3E}">
        <p14:creationId xmlns:p14="http://schemas.microsoft.com/office/powerpoint/2010/main" val="3332990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lnSpcReduction="10000"/>
          </a:bodyPr>
          <a:lstStyle/>
          <a:p>
            <a:pPr marL="355600" indent="-355600" algn="l">
              <a:lnSpc>
                <a:spcPct val="150000"/>
              </a:lnSpc>
            </a:pPr>
            <a:r>
              <a:rPr lang="es-AR" sz="2800" dirty="0"/>
              <a:t>4. </a:t>
            </a:r>
            <a:r>
              <a:rPr lang="es-AR" sz="2800" dirty="0" err="1"/>
              <a:t>Researchers</a:t>
            </a:r>
            <a:r>
              <a:rPr lang="es-AR" sz="2800" dirty="0"/>
              <a:t> </a:t>
            </a:r>
            <a:r>
              <a:rPr lang="es-AR" sz="2800" dirty="0" err="1"/>
              <a:t>used</a:t>
            </a:r>
            <a:r>
              <a:rPr lang="es-AR" sz="2800" dirty="0"/>
              <a:t> </a:t>
            </a:r>
            <a:r>
              <a:rPr lang="es-AR" sz="2800" dirty="0" err="1"/>
              <a:t>robotics</a:t>
            </a:r>
            <a:r>
              <a:rPr lang="es-AR" sz="2800" dirty="0"/>
              <a:t> and </a:t>
            </a:r>
            <a:r>
              <a:rPr lang="es-AR" sz="2800" dirty="0" err="1"/>
              <a:t>additive</a:t>
            </a:r>
            <a:r>
              <a:rPr lang="es-AR" sz="2800" dirty="0"/>
              <a:t> </a:t>
            </a:r>
            <a:r>
              <a:rPr lang="es-AR" sz="2800" dirty="0" err="1"/>
              <a:t>manufacturing</a:t>
            </a:r>
            <a:r>
              <a:rPr lang="es-AR" sz="2800" dirty="0"/>
              <a:t> to </a:t>
            </a:r>
            <a:r>
              <a:rPr lang="es-AR" sz="2800" dirty="0" err="1"/>
              <a:t>toughen</a:t>
            </a:r>
            <a:r>
              <a:rPr lang="es-AR" sz="2800" dirty="0"/>
              <a:t> </a:t>
            </a:r>
            <a:r>
              <a:rPr lang="es-AR" sz="2800" dirty="0" err="1"/>
              <a:t>cement-based</a:t>
            </a:r>
            <a:r>
              <a:rPr lang="es-AR" sz="2800" dirty="0"/>
              <a:t> material </a:t>
            </a:r>
            <a:r>
              <a:rPr lang="es-AR" sz="2800" dirty="0" err="1"/>
              <a:t>with</a:t>
            </a:r>
            <a:r>
              <a:rPr lang="es-AR" sz="2800" dirty="0"/>
              <a:t> </a:t>
            </a:r>
            <a:r>
              <a:rPr lang="es-AR" sz="2800" dirty="0" err="1"/>
              <a:t>precisely</a:t>
            </a:r>
            <a:r>
              <a:rPr lang="es-AR" sz="2800" dirty="0"/>
              <a:t> placed </a:t>
            </a:r>
            <a:r>
              <a:rPr lang="es-AR" sz="2800" dirty="0" err="1"/>
              <a:t>hollow</a:t>
            </a:r>
            <a:r>
              <a:rPr lang="es-AR" sz="2800" dirty="0"/>
              <a:t> </a:t>
            </a:r>
            <a:r>
              <a:rPr lang="es-AR" sz="2800" dirty="0" err="1"/>
              <a:t>tubes</a:t>
            </a:r>
            <a:r>
              <a:rPr lang="es-AR" sz="2800" dirty="0"/>
              <a:t>.</a:t>
            </a:r>
          </a:p>
          <a:p>
            <a:pPr marL="355600" indent="-355600" algn="l">
              <a:lnSpc>
                <a:spcPct val="150000"/>
              </a:lnSpc>
            </a:pPr>
            <a:r>
              <a:rPr lang="es-AR" sz="2800" dirty="0"/>
              <a:t>5. </a:t>
            </a:r>
            <a:r>
              <a:rPr lang="es-AR" sz="2800" u="sng" dirty="0"/>
              <a:t>New </a:t>
            </a:r>
            <a:r>
              <a:rPr lang="es-AR" sz="2800" u="sng" dirty="0" err="1"/>
              <a:t>study</a:t>
            </a:r>
            <a:r>
              <a:rPr lang="es-AR" sz="2800" u="sng" dirty="0"/>
              <a:t> </a:t>
            </a:r>
            <a:r>
              <a:rPr lang="es-AR" sz="2800" u="sng" dirty="0" err="1"/>
              <a:t>identifies</a:t>
            </a:r>
            <a:r>
              <a:rPr lang="es-AR" sz="2800" u="sng" dirty="0"/>
              <a:t> </a:t>
            </a:r>
            <a:r>
              <a:rPr lang="es-AR" sz="2800" u="sng" dirty="0" err="1"/>
              <a:t>differences</a:t>
            </a:r>
            <a:r>
              <a:rPr lang="es-AR" sz="2800" u="sng" dirty="0"/>
              <a:t> </a:t>
            </a:r>
            <a:r>
              <a:rPr lang="es-AR" sz="2800" u="sng" dirty="0" err="1"/>
              <a:t>between</a:t>
            </a:r>
            <a:r>
              <a:rPr lang="es-AR" sz="2800" u="sng" dirty="0"/>
              <a:t> human and AI-</a:t>
            </a:r>
            <a:r>
              <a:rPr lang="es-AR" sz="2800" u="sng" dirty="0" err="1"/>
              <a:t>generated</a:t>
            </a:r>
            <a:r>
              <a:rPr lang="es-AR" sz="2800" u="sng" dirty="0"/>
              <a:t> </a:t>
            </a:r>
            <a:r>
              <a:rPr lang="es-AR" sz="2800" u="sng" dirty="0" err="1"/>
              <a:t>text</a:t>
            </a:r>
            <a:r>
              <a:rPr lang="es-AR" sz="2800" dirty="0"/>
              <a:t> </a:t>
            </a:r>
          </a:p>
          <a:p>
            <a:pPr marL="355600" indent="-355600" algn="l">
              <a:lnSpc>
                <a:spcPct val="150000"/>
              </a:lnSpc>
            </a:pPr>
            <a:r>
              <a:rPr lang="es-AR" sz="2800" dirty="0"/>
              <a:t>6. </a:t>
            </a:r>
            <a:r>
              <a:rPr lang="es-AR" sz="2800" dirty="0" err="1"/>
              <a:t>Liquefied</a:t>
            </a:r>
            <a:r>
              <a:rPr lang="es-AR" sz="2800" dirty="0"/>
              <a:t> Natural Gas </a:t>
            </a:r>
            <a:r>
              <a:rPr lang="es-AR" sz="2800" dirty="0" err="1"/>
              <a:t>Carbon</a:t>
            </a:r>
            <a:r>
              <a:rPr lang="es-AR" sz="2800" dirty="0"/>
              <a:t> </a:t>
            </a:r>
            <a:r>
              <a:rPr lang="es-AR" sz="2800" dirty="0" err="1"/>
              <a:t>Footprint</a:t>
            </a:r>
            <a:r>
              <a:rPr lang="es-AR" sz="2800" dirty="0"/>
              <a:t> </a:t>
            </a:r>
            <a:r>
              <a:rPr lang="es-AR" sz="2800" dirty="0" err="1"/>
              <a:t>Is</a:t>
            </a:r>
            <a:r>
              <a:rPr lang="es-AR" sz="2800" dirty="0"/>
              <a:t> </a:t>
            </a:r>
            <a:r>
              <a:rPr lang="es-AR" sz="2800" dirty="0" err="1"/>
              <a:t>Worse</a:t>
            </a:r>
            <a:r>
              <a:rPr lang="es-AR" sz="2800" dirty="0"/>
              <a:t> </a:t>
            </a:r>
            <a:r>
              <a:rPr lang="es-AR" sz="2800" dirty="0" err="1"/>
              <a:t>Than</a:t>
            </a:r>
            <a:r>
              <a:rPr lang="es-AR" sz="2800" dirty="0"/>
              <a:t> Coal.</a:t>
            </a:r>
          </a:p>
        </p:txBody>
      </p:sp>
    </p:spTree>
    <p:extLst>
      <p:ext uri="{BB962C8B-B14F-4D97-AF65-F5344CB8AC3E}">
        <p14:creationId xmlns:p14="http://schemas.microsoft.com/office/powerpoint/2010/main" val="378628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lstStyle/>
          <a:p>
            <a:pPr marL="0" indent="0">
              <a:buNone/>
            </a:pPr>
            <a:r>
              <a:rPr lang="es-AR" b="1" dirty="0"/>
              <a:t>Con respecto a la traducción de términos, hasta el momento hemos visto, o vamos a ver en el futuro</a:t>
            </a:r>
            <a:r>
              <a:rPr lang="es-AR" b="1" dirty="0" smtClean="0"/>
              <a:t>:</a:t>
            </a:r>
          </a:p>
          <a:p>
            <a:pPr marL="0" indent="0">
              <a:buNone/>
            </a:pPr>
            <a:endParaRPr lang="es-ES" b="1" dirty="0"/>
          </a:p>
          <a:p>
            <a:pPr marL="514350" indent="-514350">
              <a:buAutoNum type="arabicPeriod"/>
            </a:pPr>
            <a:r>
              <a:rPr lang="es-AR" b="1" dirty="0" smtClean="0">
                <a:solidFill>
                  <a:srgbClr val="FF0000"/>
                </a:solidFill>
              </a:rPr>
              <a:t>Sinónimos</a:t>
            </a:r>
            <a:r>
              <a:rPr lang="es-AR" b="1" dirty="0">
                <a:solidFill>
                  <a:srgbClr val="FF0000"/>
                </a:solidFill>
              </a:rPr>
              <a:t>:</a:t>
            </a:r>
            <a:r>
              <a:rPr lang="es-AR" dirty="0">
                <a:solidFill>
                  <a:srgbClr val="FF0000"/>
                </a:solidFill>
              </a:rPr>
              <a:t> </a:t>
            </a:r>
            <a:r>
              <a:rPr lang="es-AR" dirty="0"/>
              <a:t>cualquiera de ellos puede ser usado en la traducción, sin alterar el significado</a:t>
            </a:r>
            <a:r>
              <a:rPr lang="es-AR" dirty="0" smtClean="0"/>
              <a:t>.</a:t>
            </a:r>
          </a:p>
          <a:p>
            <a:pPr marL="0" indent="0">
              <a:buNone/>
            </a:pPr>
            <a:endParaRPr lang="es-AR" b="1" dirty="0" smtClean="0"/>
          </a:p>
          <a:p>
            <a:pPr marL="890588" indent="-444500">
              <a:buNone/>
            </a:pPr>
            <a:r>
              <a:rPr lang="es-AR" dirty="0"/>
              <a:t>9. </a:t>
            </a:r>
            <a:r>
              <a:rPr lang="es-AR" u="sng" dirty="0" err="1"/>
              <a:t>Electricity</a:t>
            </a:r>
            <a:r>
              <a:rPr lang="es-AR" u="sng" dirty="0"/>
              <a:t> </a:t>
            </a:r>
            <a:r>
              <a:rPr lang="es-AR" u="sng" dirty="0" err="1"/>
              <a:t>Generation</a:t>
            </a:r>
            <a:r>
              <a:rPr lang="es-AR" u="sng" dirty="0"/>
              <a:t> </a:t>
            </a:r>
            <a:r>
              <a:rPr lang="es-AR" u="sng" dirty="0" err="1"/>
              <a:t>by</a:t>
            </a:r>
            <a:r>
              <a:rPr lang="es-AR" u="sng" dirty="0"/>
              <a:t> </a:t>
            </a:r>
            <a:r>
              <a:rPr lang="es-AR" u="sng" dirty="0" err="1"/>
              <a:t>Attaching</a:t>
            </a:r>
            <a:r>
              <a:rPr lang="es-AR" u="sng" dirty="0"/>
              <a:t> </a:t>
            </a:r>
            <a:r>
              <a:rPr lang="es-AR" u="sng" dirty="0" err="1"/>
              <a:t>Device</a:t>
            </a:r>
            <a:r>
              <a:rPr lang="es-AR" u="sng" dirty="0"/>
              <a:t> to </a:t>
            </a:r>
            <a:r>
              <a:rPr lang="es-AR" u="sng" dirty="0" err="1"/>
              <a:t>Your</a:t>
            </a:r>
            <a:r>
              <a:rPr lang="es-AR" u="sng" dirty="0"/>
              <a:t> </a:t>
            </a:r>
            <a:r>
              <a:rPr lang="es-AR" u="sng" dirty="0" err="1"/>
              <a:t>Clothes</a:t>
            </a:r>
            <a:endParaRPr lang="es-AR" dirty="0"/>
          </a:p>
          <a:p>
            <a:pPr marL="890588" indent="0">
              <a:buNone/>
            </a:pPr>
            <a:r>
              <a:rPr lang="es-AR" dirty="0" smtClean="0">
                <a:solidFill>
                  <a:srgbClr val="7030A0"/>
                </a:solidFill>
              </a:rPr>
              <a:t>Generación </a:t>
            </a:r>
            <a:r>
              <a:rPr lang="es-AR" dirty="0">
                <a:solidFill>
                  <a:srgbClr val="7030A0"/>
                </a:solidFill>
              </a:rPr>
              <a:t>de electricidad </a:t>
            </a:r>
            <a:r>
              <a:rPr lang="es-AR" dirty="0" smtClean="0">
                <a:solidFill>
                  <a:srgbClr val="7030A0"/>
                </a:solidFill>
              </a:rPr>
              <a:t>sujetando /uniendo /fijando /aplicando/ anexando </a:t>
            </a:r>
            <a:r>
              <a:rPr lang="es-AR" dirty="0">
                <a:solidFill>
                  <a:srgbClr val="7030A0"/>
                </a:solidFill>
              </a:rPr>
              <a:t>dispositivo a su ropa.</a:t>
            </a:r>
          </a:p>
          <a:p>
            <a:pPr marL="0" indent="0">
              <a:buNone/>
            </a:pPr>
            <a:endParaRPr lang="es-ES" dirty="0" smtClean="0"/>
          </a:p>
          <a:p>
            <a:pPr marL="0" indent="0">
              <a:buNone/>
            </a:pPr>
            <a:endParaRPr lang="es-AR" dirty="0"/>
          </a:p>
        </p:txBody>
      </p:sp>
    </p:spTree>
    <p:extLst>
      <p:ext uri="{BB962C8B-B14F-4D97-AF65-F5344CB8AC3E}">
        <p14:creationId xmlns:p14="http://schemas.microsoft.com/office/powerpoint/2010/main" val="383901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normAutofit lnSpcReduction="10000"/>
          </a:bodyPr>
          <a:lstStyle/>
          <a:p>
            <a:pPr marL="352425" indent="-352425">
              <a:buNone/>
            </a:pPr>
            <a:r>
              <a:rPr lang="es-AR" b="1" dirty="0">
                <a:solidFill>
                  <a:srgbClr val="FF0000"/>
                </a:solidFill>
              </a:rPr>
              <a:t>2. Acepciones:</a:t>
            </a:r>
            <a:r>
              <a:rPr lang="es-AR" dirty="0"/>
              <a:t> palabras que tienen varios significados que se usan en contextos diferentes. No es lo mismo una que otra. Hay que elegir la adecuada o la oración estará mal traducida.</a:t>
            </a:r>
          </a:p>
          <a:p>
            <a:pPr marL="890588" indent="-538163">
              <a:buNone/>
            </a:pPr>
            <a:r>
              <a:rPr lang="es-AR" dirty="0"/>
              <a:t>18. </a:t>
            </a:r>
            <a:r>
              <a:rPr lang="es-AR" u="sng" dirty="0" err="1"/>
              <a:t>Unlocking</a:t>
            </a:r>
            <a:r>
              <a:rPr lang="es-AR" u="sng" dirty="0"/>
              <a:t> New </a:t>
            </a:r>
            <a:r>
              <a:rPr lang="es-AR" u="sng" dirty="0" err="1"/>
              <a:t>Insights</a:t>
            </a:r>
            <a:r>
              <a:rPr lang="es-AR" u="sng" dirty="0"/>
              <a:t> </a:t>
            </a:r>
            <a:r>
              <a:rPr lang="es-AR" u="sng" dirty="0" err="1"/>
              <a:t>Into</a:t>
            </a:r>
            <a:r>
              <a:rPr lang="es-AR" u="sng" dirty="0"/>
              <a:t> in-</a:t>
            </a:r>
            <a:r>
              <a:rPr lang="es-AR" u="sng" dirty="0" err="1"/>
              <a:t>Plane</a:t>
            </a:r>
            <a:r>
              <a:rPr lang="es-AR" u="sng" dirty="0"/>
              <a:t> </a:t>
            </a:r>
            <a:r>
              <a:rPr lang="es-AR" u="sng" dirty="0" err="1"/>
              <a:t>Magnetic</a:t>
            </a:r>
            <a:r>
              <a:rPr lang="es-AR" u="sng" dirty="0"/>
              <a:t> Field-</a:t>
            </a:r>
            <a:r>
              <a:rPr lang="es-AR" u="sng" dirty="0" err="1"/>
              <a:t>Induced</a:t>
            </a:r>
            <a:r>
              <a:rPr lang="es-AR" u="sng" dirty="0"/>
              <a:t> Hall </a:t>
            </a:r>
            <a:r>
              <a:rPr lang="es-AR" u="sng" dirty="0" err="1"/>
              <a:t>Effects</a:t>
            </a:r>
            <a:endParaRPr lang="es-AR" dirty="0"/>
          </a:p>
          <a:p>
            <a:pPr marL="727075" indent="0">
              <a:buNone/>
            </a:pPr>
            <a:r>
              <a:rPr lang="es-AR" dirty="0" smtClean="0">
                <a:solidFill>
                  <a:srgbClr val="7030A0"/>
                </a:solidFill>
              </a:rPr>
              <a:t>Cómo </a:t>
            </a:r>
            <a:r>
              <a:rPr lang="es-AR" dirty="0">
                <a:solidFill>
                  <a:srgbClr val="7030A0"/>
                </a:solidFill>
              </a:rPr>
              <a:t>descubrir las nuevas perspectivas en/adentro del efecto Hall inducido por un campo magnético in-</a:t>
            </a:r>
            <a:r>
              <a:rPr lang="es-AR" dirty="0" err="1">
                <a:solidFill>
                  <a:srgbClr val="7030A0"/>
                </a:solidFill>
              </a:rPr>
              <a:t>plane</a:t>
            </a:r>
            <a:r>
              <a:rPr lang="es-AR" dirty="0">
                <a:solidFill>
                  <a:srgbClr val="7030A0"/>
                </a:solidFill>
              </a:rPr>
              <a:t>.</a:t>
            </a:r>
          </a:p>
          <a:p>
            <a:pPr marL="0" indent="0">
              <a:buNone/>
            </a:pPr>
            <a:r>
              <a:rPr lang="es-AR" dirty="0">
                <a:solidFill>
                  <a:schemeClr val="accent1"/>
                </a:solidFill>
              </a:rPr>
              <a:t>La palabra </a:t>
            </a:r>
            <a:r>
              <a:rPr lang="es-AR" i="1" dirty="0" err="1">
                <a:solidFill>
                  <a:schemeClr val="accent1"/>
                </a:solidFill>
              </a:rPr>
              <a:t>unlock</a:t>
            </a:r>
            <a:r>
              <a:rPr lang="es-AR" dirty="0">
                <a:solidFill>
                  <a:schemeClr val="accent1"/>
                </a:solidFill>
              </a:rPr>
              <a:t> tiene dos acepciones, por un lado, </a:t>
            </a:r>
            <a:r>
              <a:rPr lang="es-AR" i="1" dirty="0">
                <a:solidFill>
                  <a:schemeClr val="accent1"/>
                </a:solidFill>
              </a:rPr>
              <a:t>abrir, desbloquear, desatar, liberar, destrabar</a:t>
            </a:r>
            <a:r>
              <a:rPr lang="es-AR" dirty="0">
                <a:solidFill>
                  <a:schemeClr val="accent1"/>
                </a:solidFill>
              </a:rPr>
              <a:t> y por otro, </a:t>
            </a:r>
            <a:r>
              <a:rPr lang="es-AR" i="1" dirty="0">
                <a:solidFill>
                  <a:schemeClr val="accent1"/>
                </a:solidFill>
              </a:rPr>
              <a:t>descubrir, develar</a:t>
            </a:r>
            <a:r>
              <a:rPr lang="es-AR" dirty="0">
                <a:solidFill>
                  <a:schemeClr val="accent1"/>
                </a:solidFill>
              </a:rPr>
              <a:t>. </a:t>
            </a:r>
            <a:endParaRPr lang="es-AR" dirty="0" smtClean="0">
              <a:solidFill>
                <a:schemeClr val="accent1"/>
              </a:solidFill>
            </a:endParaRPr>
          </a:p>
          <a:p>
            <a:pPr marL="0" indent="0">
              <a:buNone/>
            </a:pPr>
            <a:r>
              <a:rPr lang="es-AR" dirty="0" smtClean="0">
                <a:solidFill>
                  <a:schemeClr val="accent1"/>
                </a:solidFill>
              </a:rPr>
              <a:t>Traducir </a:t>
            </a:r>
            <a:r>
              <a:rPr lang="es-AR" i="1" dirty="0">
                <a:solidFill>
                  <a:schemeClr val="accent1"/>
                </a:solidFill>
              </a:rPr>
              <a:t>abrir nuevas perspectivas</a:t>
            </a:r>
            <a:r>
              <a:rPr lang="es-AR" dirty="0">
                <a:solidFill>
                  <a:schemeClr val="accent1"/>
                </a:solidFill>
              </a:rPr>
              <a:t>, </a:t>
            </a:r>
            <a:r>
              <a:rPr lang="es-AR" i="1" dirty="0">
                <a:solidFill>
                  <a:schemeClr val="accent1"/>
                </a:solidFill>
              </a:rPr>
              <a:t>desbloquear nuevas perspectivas, desatar nuevas perspectivas, liberar nuevas perspectivas o </a:t>
            </a:r>
            <a:r>
              <a:rPr lang="es-AR" i="1" dirty="0" err="1">
                <a:solidFill>
                  <a:schemeClr val="accent1"/>
                </a:solidFill>
              </a:rPr>
              <a:t>desbloquer</a:t>
            </a:r>
            <a:r>
              <a:rPr lang="es-AR" i="1" dirty="0">
                <a:solidFill>
                  <a:schemeClr val="accent1"/>
                </a:solidFill>
              </a:rPr>
              <a:t> nuevas perspectivas</a:t>
            </a:r>
            <a:r>
              <a:rPr lang="es-AR" dirty="0">
                <a:solidFill>
                  <a:schemeClr val="accent1"/>
                </a:solidFill>
              </a:rPr>
              <a:t> </a:t>
            </a:r>
            <a:r>
              <a:rPr lang="es-AR" u="sng" dirty="0">
                <a:solidFill>
                  <a:schemeClr val="accent1"/>
                </a:solidFill>
              </a:rPr>
              <a:t>sería totalmente incorrecto</a:t>
            </a:r>
            <a:r>
              <a:rPr lang="es-AR" dirty="0">
                <a:solidFill>
                  <a:schemeClr val="accent1"/>
                </a:solidFill>
              </a:rPr>
              <a:t>, al leer la traducción uno se da cuenta inmediatamente del error en la selección de la acepción.</a:t>
            </a:r>
            <a:endParaRPr lang="es-AR" dirty="0">
              <a:solidFill>
                <a:schemeClr val="accent1"/>
              </a:solidFill>
            </a:endParaRPr>
          </a:p>
        </p:txBody>
      </p:sp>
    </p:spTree>
    <p:extLst>
      <p:ext uri="{BB962C8B-B14F-4D97-AF65-F5344CB8AC3E}">
        <p14:creationId xmlns:p14="http://schemas.microsoft.com/office/powerpoint/2010/main" val="197221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352"/>
          </a:xfrm>
        </p:spPr>
        <p:txBody>
          <a:bodyPr>
            <a:normAutofit fontScale="90000"/>
          </a:bodyPr>
          <a:lstStyle/>
          <a:p>
            <a:endParaRPr lang="es-AR" dirty="0"/>
          </a:p>
        </p:txBody>
      </p:sp>
      <p:sp>
        <p:nvSpPr>
          <p:cNvPr id="3" name="Marcador de contenido 2"/>
          <p:cNvSpPr>
            <a:spLocks noGrp="1"/>
          </p:cNvSpPr>
          <p:nvPr>
            <p:ph idx="1"/>
          </p:nvPr>
        </p:nvSpPr>
        <p:spPr>
          <a:xfrm>
            <a:off x="838200" y="445479"/>
            <a:ext cx="10515600" cy="5731484"/>
          </a:xfrm>
        </p:spPr>
        <p:txBody>
          <a:bodyPr anchor="ctr"/>
          <a:lstStyle/>
          <a:p>
            <a:pPr marL="0" indent="0">
              <a:buNone/>
            </a:pPr>
            <a:r>
              <a:rPr lang="es-AR" dirty="0" smtClean="0"/>
              <a:t>Es, por lo tanto,  </a:t>
            </a:r>
            <a:r>
              <a:rPr lang="es-AR" dirty="0"/>
              <a:t>muy importante reconocer ciertas palabras que son sumamente útiles al momento de traducir, sobre todo las preposiciones, también los nexos, -</a:t>
            </a:r>
            <a:r>
              <a:rPr lang="es-AR" dirty="0" err="1"/>
              <a:t>ing</a:t>
            </a:r>
            <a:r>
              <a:rPr lang="es-AR" dirty="0"/>
              <a:t> y –</a:t>
            </a:r>
            <a:r>
              <a:rPr lang="es-AR" dirty="0" err="1"/>
              <a:t>ed</a:t>
            </a:r>
            <a:r>
              <a:rPr lang="es-AR" dirty="0"/>
              <a:t>, ya que me ayudan a identificar el sustantivo núcleo de la frase nominal, de estas palabras las más importantes son las preposiciones que son como “tabiques” en una oración, es decir, debo resolver lo que está antes de la preposición, antes de traducir la preposición y seguir con lo que está después. </a:t>
            </a:r>
            <a:r>
              <a:rPr lang="es-AR" b="1" dirty="0">
                <a:solidFill>
                  <a:srgbClr val="FF0000"/>
                </a:solidFill>
              </a:rPr>
              <a:t>NINGUNA PALABRA QUE ESTÁ ANTES DE UNA PREPOSICIÓN PUEDE SER TRADUCIDA DESPUÉS DE LA MISMA PREPOSICIÓN EN ESPAÑOL,</a:t>
            </a:r>
            <a:r>
              <a:rPr lang="es-AR" dirty="0">
                <a:solidFill>
                  <a:srgbClr val="FF0000"/>
                </a:solidFill>
              </a:rPr>
              <a:t> </a:t>
            </a:r>
            <a:r>
              <a:rPr lang="es-AR" dirty="0"/>
              <a:t>salvo en algún caso </a:t>
            </a:r>
            <a:r>
              <a:rPr lang="es-AR" dirty="0" smtClean="0"/>
              <a:t>muy </a:t>
            </a:r>
            <a:r>
              <a:rPr lang="es-AR" dirty="0"/>
              <a:t>excepcional.</a:t>
            </a:r>
            <a:endParaRPr lang="es-AR" dirty="0"/>
          </a:p>
        </p:txBody>
      </p:sp>
    </p:spTree>
    <p:extLst>
      <p:ext uri="{BB962C8B-B14F-4D97-AF65-F5344CB8AC3E}">
        <p14:creationId xmlns:p14="http://schemas.microsoft.com/office/powerpoint/2010/main" val="235040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nchor="ctr"/>
          <a:lstStyle/>
          <a:p>
            <a:pPr marL="352425" indent="-352425">
              <a:buNone/>
            </a:pPr>
            <a:r>
              <a:rPr lang="es-AR" b="1" dirty="0" smtClean="0">
                <a:solidFill>
                  <a:srgbClr val="FF0000"/>
                </a:solidFill>
              </a:rPr>
              <a:t>3. Adaptación de </a:t>
            </a:r>
            <a:r>
              <a:rPr lang="es-AR" b="1" dirty="0">
                <a:solidFill>
                  <a:srgbClr val="FF0000"/>
                </a:solidFill>
              </a:rPr>
              <a:t>un término porque el español así lo exige.</a:t>
            </a:r>
            <a:r>
              <a:rPr lang="es-AR" dirty="0">
                <a:solidFill>
                  <a:srgbClr val="FF0000"/>
                </a:solidFill>
              </a:rPr>
              <a:t> </a:t>
            </a:r>
            <a:r>
              <a:rPr lang="es-AR" dirty="0"/>
              <a:t>Esto es muy común en el caso de las preposiciones.</a:t>
            </a:r>
          </a:p>
          <a:p>
            <a:pPr marL="727075" indent="-374650">
              <a:buNone/>
            </a:pPr>
            <a:r>
              <a:rPr lang="es-AR" dirty="0"/>
              <a:t>Big data can be </a:t>
            </a:r>
            <a:r>
              <a:rPr lang="es-AR" dirty="0" err="1"/>
              <a:t>used</a:t>
            </a:r>
            <a:r>
              <a:rPr lang="es-AR" dirty="0"/>
              <a:t> to </a:t>
            </a:r>
            <a:r>
              <a:rPr lang="es-AR" dirty="0" err="1"/>
              <a:t>improve</a:t>
            </a:r>
            <a:r>
              <a:rPr lang="es-AR" dirty="0"/>
              <a:t> </a:t>
            </a:r>
            <a:r>
              <a:rPr lang="es-AR" dirty="0" err="1"/>
              <a:t>efficiency</a:t>
            </a:r>
            <a:r>
              <a:rPr lang="es-AR" dirty="0"/>
              <a:t> and </a:t>
            </a:r>
            <a:r>
              <a:rPr lang="es-AR" dirty="0" err="1"/>
              <a:t>make</a:t>
            </a:r>
            <a:r>
              <a:rPr lang="es-AR" dirty="0"/>
              <a:t> </a:t>
            </a:r>
            <a:r>
              <a:rPr lang="es-AR" dirty="0" err="1"/>
              <a:t>better</a:t>
            </a:r>
            <a:r>
              <a:rPr lang="es-AR" dirty="0"/>
              <a:t> </a:t>
            </a:r>
            <a:r>
              <a:rPr lang="es-AR" dirty="0" err="1"/>
              <a:t>decisions</a:t>
            </a:r>
            <a:r>
              <a:rPr lang="es-AR" dirty="0"/>
              <a:t>.</a:t>
            </a:r>
          </a:p>
          <a:p>
            <a:pPr marL="727075" indent="-374650">
              <a:buNone/>
            </a:pPr>
            <a:r>
              <a:rPr lang="es-AR" dirty="0"/>
              <a:t>Big data/ Los </a:t>
            </a:r>
            <a:r>
              <a:rPr lang="es-AR" dirty="0" err="1"/>
              <a:t>macrodatos</a:t>
            </a:r>
            <a:r>
              <a:rPr lang="es-AR" dirty="0"/>
              <a:t> pueden ser usados para mejorar la eficiencia y tomar mejores decisiones. </a:t>
            </a:r>
            <a:endParaRPr lang="es-AR" dirty="0" smtClean="0"/>
          </a:p>
          <a:p>
            <a:pPr marL="727075" indent="-374650">
              <a:buNone/>
            </a:pPr>
            <a:endParaRPr lang="es-ES" dirty="0"/>
          </a:p>
          <a:p>
            <a:pPr marL="727075" indent="-374650">
              <a:buNone/>
              <a:tabLst>
                <a:tab pos="2157413" algn="l"/>
              </a:tabLst>
            </a:pPr>
            <a:r>
              <a:rPr lang="es-AR" dirty="0">
                <a:solidFill>
                  <a:schemeClr val="accent1"/>
                </a:solidFill>
              </a:rPr>
              <a:t>A pesar de que en inglés aparece la palabra </a:t>
            </a:r>
            <a:r>
              <a:rPr lang="es-AR" i="1" dirty="0" err="1">
                <a:solidFill>
                  <a:schemeClr val="accent1"/>
                </a:solidFill>
              </a:rPr>
              <a:t>make</a:t>
            </a:r>
            <a:r>
              <a:rPr lang="es-AR" dirty="0">
                <a:solidFill>
                  <a:schemeClr val="accent1"/>
                </a:solidFill>
              </a:rPr>
              <a:t> (hacer) en español el verbo </a:t>
            </a:r>
            <a:r>
              <a:rPr lang="es-AR" dirty="0" err="1">
                <a:solidFill>
                  <a:schemeClr val="accent1"/>
                </a:solidFill>
              </a:rPr>
              <a:t>ue</a:t>
            </a:r>
            <a:r>
              <a:rPr lang="es-AR" dirty="0">
                <a:solidFill>
                  <a:schemeClr val="accent1"/>
                </a:solidFill>
              </a:rPr>
              <a:t> acompaña a la palabra </a:t>
            </a:r>
            <a:r>
              <a:rPr lang="es-AR" i="1" dirty="0">
                <a:solidFill>
                  <a:schemeClr val="accent1"/>
                </a:solidFill>
              </a:rPr>
              <a:t>decisión</a:t>
            </a:r>
            <a:r>
              <a:rPr lang="es-AR" dirty="0">
                <a:solidFill>
                  <a:schemeClr val="accent1"/>
                </a:solidFill>
              </a:rPr>
              <a:t> es </a:t>
            </a:r>
            <a:r>
              <a:rPr lang="es-AR" i="1" dirty="0">
                <a:solidFill>
                  <a:schemeClr val="accent1"/>
                </a:solidFill>
              </a:rPr>
              <a:t>tomar, tomar decisiones</a:t>
            </a:r>
            <a:r>
              <a:rPr lang="es-AR" dirty="0">
                <a:solidFill>
                  <a:schemeClr val="accent1"/>
                </a:solidFill>
              </a:rPr>
              <a:t>, por lo que hay que respetar su </a:t>
            </a:r>
            <a:r>
              <a:rPr lang="es-AR" dirty="0" smtClean="0">
                <a:solidFill>
                  <a:schemeClr val="accent1"/>
                </a:solidFill>
              </a:rPr>
              <a:t>régimen.</a:t>
            </a:r>
            <a:endParaRPr lang="es-AR" dirty="0">
              <a:solidFill>
                <a:schemeClr val="accent1"/>
              </a:solidFill>
            </a:endParaRPr>
          </a:p>
        </p:txBody>
      </p:sp>
    </p:spTree>
    <p:extLst>
      <p:ext uri="{BB962C8B-B14F-4D97-AF65-F5344CB8AC3E}">
        <p14:creationId xmlns:p14="http://schemas.microsoft.com/office/powerpoint/2010/main" val="145486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nchor="ctr"/>
          <a:lstStyle/>
          <a:p>
            <a:pPr marL="352425" indent="0">
              <a:buNone/>
            </a:pPr>
            <a:r>
              <a:rPr lang="es-AR" dirty="0"/>
              <a:t>Es igual con las preposiciones:</a:t>
            </a:r>
          </a:p>
          <a:p>
            <a:pPr marL="352425" indent="0">
              <a:buNone/>
            </a:pPr>
            <a:r>
              <a:rPr lang="es-AR" dirty="0" err="1"/>
              <a:t>Applications</a:t>
            </a:r>
            <a:r>
              <a:rPr lang="es-AR" dirty="0"/>
              <a:t> of </a:t>
            </a:r>
            <a:r>
              <a:rPr lang="es-AR" dirty="0" err="1"/>
              <a:t>different</a:t>
            </a:r>
            <a:r>
              <a:rPr lang="es-AR" dirty="0"/>
              <a:t> </a:t>
            </a:r>
            <a:r>
              <a:rPr lang="es-AR" dirty="0" err="1"/>
              <a:t>nanoparticles</a:t>
            </a:r>
            <a:r>
              <a:rPr lang="es-AR" dirty="0"/>
              <a:t> </a:t>
            </a:r>
            <a:r>
              <a:rPr lang="es-AR" dirty="0" err="1"/>
              <a:t>depend</a:t>
            </a:r>
            <a:r>
              <a:rPr lang="es-AR" dirty="0"/>
              <a:t> </a:t>
            </a:r>
            <a:r>
              <a:rPr lang="es-AR" dirty="0" err="1"/>
              <a:t>on</a:t>
            </a:r>
            <a:r>
              <a:rPr lang="es-AR" dirty="0"/>
              <a:t> </a:t>
            </a:r>
            <a:r>
              <a:rPr lang="es-AR" dirty="0" err="1"/>
              <a:t>their</a:t>
            </a:r>
            <a:r>
              <a:rPr lang="es-AR" dirty="0"/>
              <a:t> </a:t>
            </a:r>
            <a:r>
              <a:rPr lang="es-AR" dirty="0" err="1"/>
              <a:t>properties</a:t>
            </a:r>
            <a:r>
              <a:rPr lang="es-AR" dirty="0"/>
              <a:t>.</a:t>
            </a:r>
          </a:p>
          <a:p>
            <a:pPr marL="352425" indent="0">
              <a:buNone/>
            </a:pPr>
            <a:r>
              <a:rPr lang="es-AR" dirty="0">
                <a:solidFill>
                  <a:srgbClr val="7030A0"/>
                </a:solidFill>
              </a:rPr>
              <a:t>La aplicación de las diferentes </a:t>
            </a:r>
            <a:r>
              <a:rPr lang="es-AR" dirty="0" err="1">
                <a:solidFill>
                  <a:srgbClr val="7030A0"/>
                </a:solidFill>
              </a:rPr>
              <a:t>nanopartículas</a:t>
            </a:r>
            <a:r>
              <a:rPr lang="es-AR" dirty="0">
                <a:solidFill>
                  <a:srgbClr val="7030A0"/>
                </a:solidFill>
              </a:rPr>
              <a:t> depende de sus propiedades.</a:t>
            </a:r>
          </a:p>
          <a:p>
            <a:pPr marL="352425" indent="0">
              <a:buNone/>
            </a:pPr>
            <a:r>
              <a:rPr lang="es-AR" dirty="0">
                <a:solidFill>
                  <a:schemeClr val="accent1"/>
                </a:solidFill>
              </a:rPr>
              <a:t>En inglés el verbo </a:t>
            </a:r>
            <a:r>
              <a:rPr lang="es-AR" i="1" dirty="0" err="1">
                <a:solidFill>
                  <a:schemeClr val="accent1"/>
                </a:solidFill>
              </a:rPr>
              <a:t>depend</a:t>
            </a:r>
            <a:r>
              <a:rPr lang="es-AR" dirty="0">
                <a:solidFill>
                  <a:schemeClr val="accent1"/>
                </a:solidFill>
              </a:rPr>
              <a:t> va seguido de la </a:t>
            </a:r>
            <a:r>
              <a:rPr lang="es-AR" dirty="0" smtClean="0">
                <a:solidFill>
                  <a:schemeClr val="accent1"/>
                </a:solidFill>
              </a:rPr>
              <a:t>preposición </a:t>
            </a:r>
            <a:r>
              <a:rPr lang="es-AR" i="1" dirty="0" err="1">
                <a:solidFill>
                  <a:schemeClr val="accent1"/>
                </a:solidFill>
              </a:rPr>
              <a:t>on</a:t>
            </a:r>
            <a:r>
              <a:rPr lang="es-AR" dirty="0">
                <a:solidFill>
                  <a:schemeClr val="accent1"/>
                </a:solidFill>
              </a:rPr>
              <a:t> pero en español </a:t>
            </a:r>
            <a:r>
              <a:rPr lang="es-AR" i="1" dirty="0">
                <a:solidFill>
                  <a:schemeClr val="accent1"/>
                </a:solidFill>
              </a:rPr>
              <a:t>depender</a:t>
            </a:r>
            <a:r>
              <a:rPr lang="es-AR" dirty="0">
                <a:solidFill>
                  <a:schemeClr val="accent1"/>
                </a:solidFill>
              </a:rPr>
              <a:t> va seguido de la preposición </a:t>
            </a:r>
            <a:r>
              <a:rPr lang="es-AR" i="1" dirty="0">
                <a:solidFill>
                  <a:schemeClr val="accent1"/>
                </a:solidFill>
              </a:rPr>
              <a:t>de</a:t>
            </a:r>
            <a:r>
              <a:rPr lang="es-AR" dirty="0">
                <a:solidFill>
                  <a:schemeClr val="accent1"/>
                </a:solidFill>
              </a:rPr>
              <a:t>.</a:t>
            </a:r>
            <a:endParaRPr lang="es-AR" dirty="0">
              <a:solidFill>
                <a:schemeClr val="accent1"/>
              </a:solidFill>
            </a:endParaRPr>
          </a:p>
        </p:txBody>
      </p:sp>
    </p:spTree>
    <p:extLst>
      <p:ext uri="{BB962C8B-B14F-4D97-AF65-F5344CB8AC3E}">
        <p14:creationId xmlns:p14="http://schemas.microsoft.com/office/powerpoint/2010/main" val="107932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nchor="ctr"/>
          <a:lstStyle/>
          <a:p>
            <a:pPr marL="352425" indent="-352425">
              <a:buNone/>
            </a:pPr>
            <a:r>
              <a:rPr lang="es-AR" b="1" dirty="0">
                <a:solidFill>
                  <a:srgbClr val="FF0000"/>
                </a:solidFill>
              </a:rPr>
              <a:t>4. Términos que deben ser traducidos con más de una palabra porque no existe un término similar en español.</a:t>
            </a:r>
            <a:endParaRPr lang="es-AR" dirty="0">
              <a:solidFill>
                <a:srgbClr val="FF0000"/>
              </a:solidFill>
            </a:endParaRPr>
          </a:p>
          <a:p>
            <a:pPr marL="890588" indent="-538163">
              <a:buNone/>
            </a:pPr>
            <a:r>
              <a:rPr lang="es-AR" dirty="0"/>
              <a:t>30. </a:t>
            </a:r>
            <a:r>
              <a:rPr lang="es-AR" dirty="0" err="1" smtClean="0"/>
              <a:t>Pinpointing</a:t>
            </a:r>
            <a:r>
              <a:rPr lang="es-AR" dirty="0" smtClean="0"/>
              <a:t> Coal </a:t>
            </a:r>
            <a:r>
              <a:rPr lang="es-AR" dirty="0" err="1" smtClean="0"/>
              <a:t>Plants</a:t>
            </a:r>
            <a:r>
              <a:rPr lang="es-AR" dirty="0" smtClean="0"/>
              <a:t> to </a:t>
            </a:r>
            <a:r>
              <a:rPr lang="es-AR" dirty="0" err="1" smtClean="0"/>
              <a:t>Convert</a:t>
            </a:r>
            <a:r>
              <a:rPr lang="es-AR" dirty="0" smtClean="0"/>
              <a:t> to Nuclear </a:t>
            </a:r>
            <a:r>
              <a:rPr lang="es-AR" dirty="0" err="1" smtClean="0"/>
              <a:t>Energy</a:t>
            </a:r>
            <a:r>
              <a:rPr lang="es-AR" dirty="0" smtClean="0"/>
              <a:t>, </a:t>
            </a:r>
            <a:r>
              <a:rPr lang="es-AR" dirty="0" err="1" smtClean="0"/>
              <a:t>Considering</a:t>
            </a:r>
            <a:r>
              <a:rPr lang="es-AR" dirty="0" smtClean="0"/>
              <a:t> </a:t>
            </a:r>
            <a:r>
              <a:rPr lang="es-AR" dirty="0" err="1" smtClean="0"/>
              <a:t>Both</a:t>
            </a:r>
            <a:r>
              <a:rPr lang="es-AR" dirty="0" smtClean="0"/>
              <a:t> </a:t>
            </a:r>
            <a:r>
              <a:rPr lang="es-AR" dirty="0" err="1" smtClean="0"/>
              <a:t>Practicality</a:t>
            </a:r>
            <a:r>
              <a:rPr lang="es-AR" dirty="0" smtClean="0"/>
              <a:t> and </a:t>
            </a:r>
            <a:r>
              <a:rPr lang="es-AR" dirty="0" err="1" smtClean="0"/>
              <a:t>Community</a:t>
            </a:r>
            <a:r>
              <a:rPr lang="es-AR" dirty="0" smtClean="0"/>
              <a:t> </a:t>
            </a:r>
            <a:r>
              <a:rPr lang="es-AR" dirty="0" err="1" smtClean="0"/>
              <a:t>Support</a:t>
            </a:r>
            <a:endParaRPr lang="es-AR" dirty="0"/>
          </a:p>
          <a:p>
            <a:pPr marL="890588" indent="0">
              <a:buNone/>
            </a:pPr>
            <a:r>
              <a:rPr lang="es-AR" dirty="0"/>
              <a:t>Cómo determinar con precisión las plantas de carbón para convertir a energía nuclear, considerando tanto la practicidad como el apoyo de la comunidad.</a:t>
            </a:r>
            <a:endParaRPr lang="es-AR" dirty="0"/>
          </a:p>
        </p:txBody>
      </p:sp>
      <mc:AlternateContent xmlns:mc="http://schemas.openxmlformats.org/markup-compatibility/2006">
        <mc:Choice xmlns:p14="http://schemas.microsoft.com/office/powerpoint/2010/main" Requires="p14">
          <p:contentPart p14:bwMode="auto" r:id="rId2">
            <p14:nvContentPartPr>
              <p14:cNvPr id="12" name="Entrada de lápiz 11"/>
              <p14:cNvContentPartPr/>
              <p14:nvPr/>
            </p14:nvContentPartPr>
            <p14:xfrm>
              <a:off x="1616834" y="2675612"/>
              <a:ext cx="2115000" cy="631800"/>
            </p14:xfrm>
          </p:contentPart>
        </mc:Choice>
        <mc:Fallback>
          <p:pic>
            <p:nvPicPr>
              <p:cNvPr id="12" name="Entrada de lápiz 11"/>
              <p:cNvPicPr/>
              <p:nvPr/>
            </p:nvPicPr>
            <p:blipFill>
              <a:blip r:embed="rId3"/>
              <a:stretch>
                <a:fillRect/>
              </a:stretch>
            </p:blipFill>
            <p:spPr>
              <a:xfrm>
                <a:off x="1574714" y="2591732"/>
                <a:ext cx="2199240" cy="799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Entrada de lápiz 13"/>
              <p14:cNvContentPartPr/>
              <p14:nvPr/>
            </p14:nvContentPartPr>
            <p14:xfrm>
              <a:off x="2503874" y="3563732"/>
              <a:ext cx="3947760" cy="551520"/>
            </p14:xfrm>
          </p:contentPart>
        </mc:Choice>
        <mc:Fallback>
          <p:pic>
            <p:nvPicPr>
              <p:cNvPr id="14" name="Entrada de lápiz 13"/>
              <p:cNvPicPr/>
              <p:nvPr/>
            </p:nvPicPr>
            <p:blipFill>
              <a:blip r:embed="rId5"/>
              <a:stretch>
                <a:fillRect/>
              </a:stretch>
            </p:blipFill>
            <p:spPr>
              <a:xfrm>
                <a:off x="2461754" y="3479852"/>
                <a:ext cx="403200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Entrada de lápiz 14"/>
              <p14:cNvContentPartPr/>
              <p14:nvPr/>
            </p14:nvContentPartPr>
            <p14:xfrm>
              <a:off x="2532314" y="3628532"/>
              <a:ext cx="3634920" cy="146160"/>
            </p14:xfrm>
          </p:contentPart>
        </mc:Choice>
        <mc:Fallback>
          <p:pic>
            <p:nvPicPr>
              <p:cNvPr id="15" name="Entrada de lápiz 14"/>
              <p:cNvPicPr/>
              <p:nvPr/>
            </p:nvPicPr>
            <p:blipFill>
              <a:blip r:embed="rId7"/>
              <a:stretch>
                <a:fillRect/>
              </a:stretch>
            </p:blipFill>
            <p:spPr>
              <a:xfrm>
                <a:off x="2490194" y="3544292"/>
                <a:ext cx="3718800" cy="314640"/>
              </a:xfrm>
              <a:prstGeom prst="rect">
                <a:avLst/>
              </a:prstGeom>
            </p:spPr>
          </p:pic>
        </mc:Fallback>
      </mc:AlternateContent>
    </p:spTree>
    <p:extLst>
      <p:ext uri="{BB962C8B-B14F-4D97-AF65-F5344CB8AC3E}">
        <p14:creationId xmlns:p14="http://schemas.microsoft.com/office/powerpoint/2010/main" val="413896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45781"/>
            <a:ext cx="10515600" cy="5631182"/>
          </a:xfrm>
        </p:spPr>
        <p:txBody>
          <a:bodyPr anchor="ctr"/>
          <a:lstStyle/>
          <a:p>
            <a:pPr marL="352425" indent="-352425">
              <a:buNone/>
            </a:pPr>
            <a:r>
              <a:rPr lang="es-AR" b="1" dirty="0" smtClean="0">
                <a:solidFill>
                  <a:srgbClr val="FF0000"/>
                </a:solidFill>
              </a:rPr>
              <a:t>5. Términos que en el lenguaje común tienen un significado, y llevados al contexto de la tecnología tienen otro.</a:t>
            </a:r>
          </a:p>
          <a:p>
            <a:pPr marL="457200" indent="0">
              <a:buNone/>
            </a:pPr>
            <a:endParaRPr lang="es-AR" dirty="0" smtClean="0"/>
          </a:p>
          <a:p>
            <a:pPr marL="457200" indent="0">
              <a:buNone/>
            </a:pPr>
            <a:r>
              <a:rPr lang="es-AR" dirty="0" smtClean="0"/>
              <a:t>5</a:t>
            </a:r>
            <a:r>
              <a:rPr lang="es-AR" dirty="0"/>
              <a:t>. </a:t>
            </a:r>
            <a:r>
              <a:rPr lang="es-AR" u="sng" dirty="0" err="1"/>
              <a:t>Designing</a:t>
            </a:r>
            <a:r>
              <a:rPr lang="es-AR" u="sng" dirty="0"/>
              <a:t> Quantum </a:t>
            </a:r>
            <a:r>
              <a:rPr lang="es-AR" u="sng" dirty="0" err="1"/>
              <a:t>Entanglement</a:t>
            </a:r>
            <a:r>
              <a:rPr lang="es-AR" u="sng" dirty="0"/>
              <a:t> at </a:t>
            </a:r>
            <a:r>
              <a:rPr lang="es-AR" u="sng" dirty="0" err="1"/>
              <a:t>the</a:t>
            </a:r>
            <a:r>
              <a:rPr lang="es-AR" u="sng" dirty="0"/>
              <a:t> </a:t>
            </a:r>
            <a:r>
              <a:rPr lang="es-AR" u="sng" dirty="0" err="1"/>
              <a:t>Nanoscale</a:t>
            </a:r>
            <a:endParaRPr lang="es-AR" b="1" dirty="0" smtClean="0">
              <a:solidFill>
                <a:srgbClr val="FF0000"/>
              </a:solidFill>
            </a:endParaRPr>
          </a:p>
          <a:p>
            <a:pPr marL="457200" lvl="1" indent="0">
              <a:buNone/>
            </a:pPr>
            <a:r>
              <a:rPr lang="es-AR" sz="2800" dirty="0" smtClean="0">
                <a:solidFill>
                  <a:srgbClr val="7030A0"/>
                </a:solidFill>
              </a:rPr>
              <a:t>Cómo diseñar/El diseño del entrelazamiento cuántico a </a:t>
            </a:r>
            <a:r>
              <a:rPr lang="es-AR" sz="2800" dirty="0" err="1" smtClean="0">
                <a:solidFill>
                  <a:srgbClr val="7030A0"/>
                </a:solidFill>
              </a:rPr>
              <a:t>nanoescala</a:t>
            </a:r>
            <a:r>
              <a:rPr lang="es-AR" sz="2800" dirty="0" smtClean="0">
                <a:solidFill>
                  <a:srgbClr val="7030A0"/>
                </a:solidFill>
              </a:rPr>
              <a:t>.</a:t>
            </a:r>
          </a:p>
          <a:p>
            <a:pPr marL="457200" lvl="1" indent="0">
              <a:buNone/>
            </a:pPr>
            <a:endParaRPr lang="es-AR" sz="2800" dirty="0" smtClean="0">
              <a:solidFill>
                <a:srgbClr val="00B0F0"/>
              </a:solidFill>
            </a:endParaRPr>
          </a:p>
          <a:p>
            <a:pPr marL="457200" lvl="1" indent="0">
              <a:buNone/>
            </a:pPr>
            <a:r>
              <a:rPr lang="es-AR" sz="2800" dirty="0" smtClean="0">
                <a:solidFill>
                  <a:srgbClr val="00B0F0"/>
                </a:solidFill>
              </a:rPr>
              <a:t>A pesar de que la palabra </a:t>
            </a:r>
            <a:r>
              <a:rPr lang="es-AR" sz="2800" i="1" dirty="0" err="1" smtClean="0">
                <a:solidFill>
                  <a:srgbClr val="00B0F0"/>
                </a:solidFill>
              </a:rPr>
              <a:t>entanglement</a:t>
            </a:r>
            <a:r>
              <a:rPr lang="es-AR" sz="2800" dirty="0" smtClean="0">
                <a:solidFill>
                  <a:srgbClr val="00B0F0"/>
                </a:solidFill>
              </a:rPr>
              <a:t> significa </a:t>
            </a:r>
            <a:r>
              <a:rPr lang="es-AR" sz="2800" i="1" dirty="0" smtClean="0">
                <a:solidFill>
                  <a:srgbClr val="00B0F0"/>
                </a:solidFill>
              </a:rPr>
              <a:t>enredo, lío, enmarañamiento, </a:t>
            </a:r>
            <a:r>
              <a:rPr lang="es-AR" sz="2800" i="1" dirty="0" err="1" smtClean="0">
                <a:solidFill>
                  <a:srgbClr val="00B0F0"/>
                </a:solidFill>
              </a:rPr>
              <a:t>intricación</a:t>
            </a:r>
            <a:r>
              <a:rPr lang="es-AR" sz="2800" i="1" dirty="0" smtClean="0">
                <a:solidFill>
                  <a:srgbClr val="00B0F0"/>
                </a:solidFill>
              </a:rPr>
              <a:t>, enlazamiento</a:t>
            </a:r>
            <a:r>
              <a:rPr lang="es-AR" sz="2800" dirty="0" smtClean="0">
                <a:solidFill>
                  <a:srgbClr val="00B0F0"/>
                </a:solidFill>
              </a:rPr>
              <a:t>, en </a:t>
            </a:r>
            <a:r>
              <a:rPr lang="es-AR" sz="2800" u="sng" dirty="0" smtClean="0">
                <a:solidFill>
                  <a:srgbClr val="00B0F0"/>
                </a:solidFill>
              </a:rPr>
              <a:t>física cuántica</a:t>
            </a:r>
            <a:r>
              <a:rPr lang="es-AR" sz="2800" dirty="0" smtClean="0">
                <a:solidFill>
                  <a:srgbClr val="00B0F0"/>
                </a:solidFill>
              </a:rPr>
              <a:t>, es el </a:t>
            </a:r>
            <a:r>
              <a:rPr lang="es-AR" sz="2800" i="1" dirty="0" smtClean="0">
                <a:solidFill>
                  <a:srgbClr val="00B0F0"/>
                </a:solidFill>
              </a:rPr>
              <a:t>entrelazamiento cuántico</a:t>
            </a:r>
            <a:endParaRPr lang="es-AR" sz="2800" dirty="0">
              <a:solidFill>
                <a:srgbClr val="00B0F0"/>
              </a:solidFill>
            </a:endParaRPr>
          </a:p>
        </p:txBody>
      </p:sp>
    </p:spTree>
    <p:extLst>
      <p:ext uri="{BB962C8B-B14F-4D97-AF65-F5344CB8AC3E}">
        <p14:creationId xmlns:p14="http://schemas.microsoft.com/office/powerpoint/2010/main" val="2420235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352"/>
          </a:xfrm>
        </p:spPr>
        <p:txBody>
          <a:bodyPr>
            <a:normAutofit fontScale="90000"/>
          </a:bodyPr>
          <a:lstStyle/>
          <a:p>
            <a:endParaRPr lang="es-AR" dirty="0"/>
          </a:p>
        </p:txBody>
      </p:sp>
      <p:sp>
        <p:nvSpPr>
          <p:cNvPr id="3" name="Marcador de contenido 2"/>
          <p:cNvSpPr>
            <a:spLocks noGrp="1"/>
          </p:cNvSpPr>
          <p:nvPr>
            <p:ph idx="1"/>
          </p:nvPr>
        </p:nvSpPr>
        <p:spPr>
          <a:xfrm>
            <a:off x="838200" y="445478"/>
            <a:ext cx="10515600" cy="5731485"/>
          </a:xfrm>
        </p:spPr>
        <p:txBody>
          <a:bodyPr anchor="ctr"/>
          <a:lstStyle/>
          <a:p>
            <a:pPr marL="0" indent="0">
              <a:buNone/>
            </a:pPr>
            <a:r>
              <a:rPr lang="es-AR" b="1" dirty="0"/>
              <a:t>La intención con el ejercicio </a:t>
            </a:r>
            <a:r>
              <a:rPr lang="es-AR" b="1" i="1" dirty="0"/>
              <a:t>C</a:t>
            </a:r>
            <a:r>
              <a:rPr lang="es-AR" b="1" dirty="0"/>
              <a:t> es que lo realicen sin traducir. </a:t>
            </a:r>
          </a:p>
          <a:p>
            <a:pPr marL="0" indent="0">
              <a:buNone/>
            </a:pPr>
            <a:r>
              <a:rPr lang="es-AR" b="1" dirty="0"/>
              <a:t>Se trata de palabras que se usan para reemplazar conceptos que se han mencionado con anterioridad y el objetivo del uso de tales palabras es no incurrir en repeticiones. </a:t>
            </a:r>
            <a:endParaRPr lang="es-AR" b="1" dirty="0"/>
          </a:p>
        </p:txBody>
      </p:sp>
    </p:spTree>
    <p:extLst>
      <p:ext uri="{BB962C8B-B14F-4D97-AF65-F5344CB8AC3E}">
        <p14:creationId xmlns:p14="http://schemas.microsoft.com/office/powerpoint/2010/main" val="1143073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4000" b="1" dirty="0">
                <a:solidFill>
                  <a:schemeClr val="accent5">
                    <a:lumMod val="50000"/>
                  </a:schemeClr>
                </a:solidFill>
              </a:rPr>
              <a:t>C. </a:t>
            </a:r>
            <a:r>
              <a:rPr lang="es-AR" sz="4000" b="1" u="sng" dirty="0">
                <a:solidFill>
                  <a:schemeClr val="accent5">
                    <a:lumMod val="50000"/>
                  </a:schemeClr>
                </a:solidFill>
              </a:rPr>
              <a:t>Indique a qué hacen referencia las palabras o frases destacadas en las oraciones, </a:t>
            </a:r>
            <a:r>
              <a:rPr lang="es-AR" sz="4000" b="1" u="sng" dirty="0" smtClean="0">
                <a:solidFill>
                  <a:schemeClr val="accent5">
                    <a:lumMod val="50000"/>
                  </a:schemeClr>
                </a:solidFill>
              </a:rPr>
              <a:t>aclarando qué </a:t>
            </a:r>
            <a:r>
              <a:rPr lang="es-AR" sz="4000" b="1" u="sng" dirty="0">
                <a:solidFill>
                  <a:schemeClr val="accent5">
                    <a:lumMod val="50000"/>
                  </a:schemeClr>
                </a:solidFill>
              </a:rPr>
              <a:t>se está describiendo.</a:t>
            </a:r>
            <a:endParaRPr lang="es-AR" sz="4000" dirty="0">
              <a:solidFill>
                <a:schemeClr val="accent5">
                  <a:lumMod val="50000"/>
                </a:schemeClr>
              </a:solidFill>
            </a:endParaRPr>
          </a:p>
        </p:txBody>
      </p:sp>
    </p:spTree>
    <p:extLst>
      <p:ext uri="{BB962C8B-B14F-4D97-AF65-F5344CB8AC3E}">
        <p14:creationId xmlns:p14="http://schemas.microsoft.com/office/powerpoint/2010/main" val="2238495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marL="342900" lvl="0" indent="-342900" algn="l">
              <a:buFont typeface="Arial" panose="020B0604020202020204" pitchFamily="34" charset="0"/>
              <a:buChar char="•"/>
            </a:pPr>
            <a:r>
              <a:rPr lang="es-AR" dirty="0" err="1"/>
              <a:t>For</a:t>
            </a:r>
            <a:r>
              <a:rPr lang="es-AR" dirty="0"/>
              <a:t> </a:t>
            </a:r>
            <a:r>
              <a:rPr lang="es-AR" dirty="0" err="1"/>
              <a:t>laundry</a:t>
            </a:r>
            <a:r>
              <a:rPr lang="es-AR" dirty="0"/>
              <a:t> </a:t>
            </a:r>
            <a:r>
              <a:rPr lang="es-AR" dirty="0" err="1"/>
              <a:t>care</a:t>
            </a:r>
            <a:r>
              <a:rPr lang="es-AR" dirty="0"/>
              <a:t>, </a:t>
            </a:r>
            <a:r>
              <a:rPr lang="es-AR" dirty="0" err="1"/>
              <a:t>Roborock</a:t>
            </a:r>
            <a:r>
              <a:rPr lang="es-AR" dirty="0"/>
              <a:t> introduces </a:t>
            </a:r>
            <a:r>
              <a:rPr lang="es-AR" dirty="0" err="1"/>
              <a:t>the</a:t>
            </a:r>
            <a:r>
              <a:rPr lang="es-AR" dirty="0"/>
              <a:t> </a:t>
            </a:r>
            <a:r>
              <a:rPr lang="es-AR" dirty="0" err="1"/>
              <a:t>Zeo</a:t>
            </a:r>
            <a:r>
              <a:rPr lang="es-AR" dirty="0"/>
              <a:t> </a:t>
            </a:r>
            <a:r>
              <a:rPr lang="es-AR" dirty="0" err="1"/>
              <a:t>One</a:t>
            </a:r>
            <a:r>
              <a:rPr lang="es-AR" dirty="0"/>
              <a:t>, </a:t>
            </a:r>
            <a:r>
              <a:rPr lang="es-AR" dirty="0" err="1"/>
              <a:t>Zeo</a:t>
            </a:r>
            <a:r>
              <a:rPr lang="es-AR" dirty="0"/>
              <a:t> Lite, and </a:t>
            </a:r>
            <a:r>
              <a:rPr lang="es-AR" dirty="0" err="1"/>
              <a:t>Zeo</a:t>
            </a:r>
            <a:r>
              <a:rPr lang="es-AR" dirty="0"/>
              <a:t> Mini </a:t>
            </a:r>
            <a:r>
              <a:rPr lang="es-AR" dirty="0" err="1"/>
              <a:t>washer-dryers</a:t>
            </a:r>
            <a:r>
              <a:rPr lang="es-AR" dirty="0"/>
              <a:t>, </a:t>
            </a:r>
            <a:r>
              <a:rPr lang="es-AR" dirty="0" err="1"/>
              <a:t>equipped</a:t>
            </a:r>
            <a:r>
              <a:rPr lang="es-AR" dirty="0"/>
              <a:t> </a:t>
            </a:r>
            <a:r>
              <a:rPr lang="es-AR" dirty="0" err="1"/>
              <a:t>with</a:t>
            </a:r>
            <a:r>
              <a:rPr lang="es-AR" dirty="0"/>
              <a:t> </a:t>
            </a:r>
            <a:r>
              <a:rPr lang="es-AR" dirty="0" err="1"/>
              <a:t>Zeo-Cycle</a:t>
            </a:r>
            <a:r>
              <a:rPr lang="es-AR" dirty="0"/>
              <a:t> </a:t>
            </a:r>
            <a:r>
              <a:rPr lang="es-AR" dirty="0" err="1"/>
              <a:t>drying</a:t>
            </a:r>
            <a:r>
              <a:rPr lang="es-AR" dirty="0"/>
              <a:t> </a:t>
            </a:r>
            <a:r>
              <a:rPr lang="es-AR" dirty="0" err="1"/>
              <a:t>technology</a:t>
            </a:r>
            <a:r>
              <a:rPr lang="es-AR" dirty="0"/>
              <a:t>. </a:t>
            </a:r>
            <a:r>
              <a:rPr lang="es-AR" dirty="0" err="1">
                <a:solidFill>
                  <a:srgbClr val="7030A0"/>
                </a:solidFill>
              </a:rPr>
              <a:t>This</a:t>
            </a:r>
            <a:r>
              <a:rPr lang="es-AR" dirty="0">
                <a:solidFill>
                  <a:srgbClr val="7030A0"/>
                </a:solidFill>
              </a:rPr>
              <a:t> system</a:t>
            </a:r>
            <a:r>
              <a:rPr lang="es-AR" baseline="30000" dirty="0">
                <a:solidFill>
                  <a:srgbClr val="7030A0"/>
                </a:solidFill>
              </a:rPr>
              <a:t>1</a:t>
            </a:r>
            <a:r>
              <a:rPr lang="es-AR" dirty="0"/>
              <a:t> uses </a:t>
            </a:r>
            <a:r>
              <a:rPr lang="es-AR" dirty="0" err="1"/>
              <a:t>zeolite’s</a:t>
            </a:r>
            <a:r>
              <a:rPr lang="es-AR" dirty="0"/>
              <a:t> </a:t>
            </a:r>
            <a:r>
              <a:rPr lang="es-AR" dirty="0" err="1"/>
              <a:t>water</a:t>
            </a:r>
            <a:r>
              <a:rPr lang="es-AR" dirty="0"/>
              <a:t> vapor </a:t>
            </a:r>
            <a:r>
              <a:rPr lang="es-AR" dirty="0" err="1"/>
              <a:t>absorption</a:t>
            </a:r>
            <a:r>
              <a:rPr lang="es-AR" dirty="0"/>
              <a:t> </a:t>
            </a:r>
            <a:r>
              <a:rPr lang="es-AR" dirty="0" err="1"/>
              <a:t>properties</a:t>
            </a:r>
            <a:r>
              <a:rPr lang="es-AR" dirty="0"/>
              <a:t> to </a:t>
            </a:r>
            <a:r>
              <a:rPr lang="es-AR" dirty="0" err="1"/>
              <a:t>dry</a:t>
            </a:r>
            <a:r>
              <a:rPr lang="es-AR" dirty="0"/>
              <a:t> </a:t>
            </a:r>
            <a:r>
              <a:rPr lang="es-AR" dirty="0" err="1"/>
              <a:t>fabrics</a:t>
            </a:r>
            <a:r>
              <a:rPr lang="es-AR" dirty="0"/>
              <a:t> </a:t>
            </a:r>
            <a:r>
              <a:rPr lang="es-AR" dirty="0" err="1"/>
              <a:t>gently</a:t>
            </a:r>
            <a:r>
              <a:rPr lang="es-AR" dirty="0"/>
              <a:t> at </a:t>
            </a:r>
            <a:r>
              <a:rPr lang="es-AR" dirty="0" err="1"/>
              <a:t>approximately</a:t>
            </a:r>
            <a:r>
              <a:rPr lang="es-AR" dirty="0"/>
              <a:t> 50°C.</a:t>
            </a:r>
          </a:p>
          <a:p>
            <a:pPr marL="342900" indent="-342900" algn="l">
              <a:buFont typeface="Arial" panose="020B0604020202020204" pitchFamily="34" charset="0"/>
              <a:buChar char="•"/>
            </a:pPr>
            <a:r>
              <a:rPr lang="es-AR" dirty="0" err="1"/>
              <a:t>Researchers</a:t>
            </a:r>
            <a:r>
              <a:rPr lang="es-AR" dirty="0"/>
              <a:t> </a:t>
            </a:r>
            <a:r>
              <a:rPr lang="es-AR" dirty="0" err="1"/>
              <a:t>have</a:t>
            </a:r>
            <a:r>
              <a:rPr lang="es-AR" dirty="0"/>
              <a:t> </a:t>
            </a:r>
            <a:r>
              <a:rPr lang="es-AR" dirty="0" err="1"/>
              <a:t>unveiled</a:t>
            </a:r>
            <a:r>
              <a:rPr lang="es-AR" dirty="0"/>
              <a:t> a </a:t>
            </a:r>
            <a:r>
              <a:rPr lang="es-AR" dirty="0" err="1"/>
              <a:t>design</a:t>
            </a:r>
            <a:r>
              <a:rPr lang="es-AR" dirty="0"/>
              <a:t> </a:t>
            </a:r>
            <a:r>
              <a:rPr lang="es-AR" dirty="0" err="1"/>
              <a:t>for</a:t>
            </a:r>
            <a:r>
              <a:rPr lang="es-AR" dirty="0"/>
              <a:t> manual </a:t>
            </a:r>
            <a:r>
              <a:rPr lang="es-AR" dirty="0" err="1"/>
              <a:t>wheelchair</a:t>
            </a:r>
            <a:r>
              <a:rPr lang="es-AR" dirty="0"/>
              <a:t> tires </a:t>
            </a:r>
            <a:r>
              <a:rPr lang="es-AR" dirty="0" err="1">
                <a:solidFill>
                  <a:srgbClr val="7030A0"/>
                </a:solidFill>
              </a:rPr>
              <a:t>that</a:t>
            </a:r>
            <a:r>
              <a:rPr lang="es-AR" dirty="0">
                <a:solidFill>
                  <a:srgbClr val="7030A0"/>
                </a:solidFill>
              </a:rPr>
              <a:t> combines</a:t>
            </a:r>
            <a:r>
              <a:rPr lang="es-AR" baseline="30000" dirty="0"/>
              <a:t>2</a:t>
            </a:r>
            <a:r>
              <a:rPr lang="es-AR" dirty="0"/>
              <a:t> </a:t>
            </a:r>
            <a:r>
              <a:rPr lang="es-AR" dirty="0" err="1"/>
              <a:t>comfort</a:t>
            </a:r>
            <a:r>
              <a:rPr lang="es-AR" dirty="0"/>
              <a:t>, </a:t>
            </a:r>
            <a:r>
              <a:rPr lang="es-AR" dirty="0" err="1"/>
              <a:t>efficiency</a:t>
            </a:r>
            <a:r>
              <a:rPr lang="es-AR" dirty="0"/>
              <a:t>, and </a:t>
            </a:r>
            <a:r>
              <a:rPr lang="es-AR" dirty="0" err="1"/>
              <a:t>durability</a:t>
            </a:r>
            <a:r>
              <a:rPr lang="es-AR" dirty="0"/>
              <a:t>. </a:t>
            </a:r>
            <a:r>
              <a:rPr lang="es-AR" dirty="0" err="1"/>
              <a:t>Unlike</a:t>
            </a:r>
            <a:r>
              <a:rPr lang="es-AR" dirty="0"/>
              <a:t> </a:t>
            </a:r>
            <a:r>
              <a:rPr lang="es-AR" dirty="0" err="1"/>
              <a:t>conventional</a:t>
            </a:r>
            <a:r>
              <a:rPr lang="es-AR" dirty="0"/>
              <a:t> </a:t>
            </a:r>
            <a:r>
              <a:rPr lang="es-AR" dirty="0" err="1"/>
              <a:t>pneumatic</a:t>
            </a:r>
            <a:r>
              <a:rPr lang="es-AR" dirty="0"/>
              <a:t> tires, </a:t>
            </a:r>
            <a:r>
              <a:rPr lang="es-AR" dirty="0" err="1">
                <a:solidFill>
                  <a:srgbClr val="7030A0"/>
                </a:solidFill>
              </a:rPr>
              <a:t>which</a:t>
            </a:r>
            <a:r>
              <a:rPr lang="es-AR" dirty="0">
                <a:solidFill>
                  <a:srgbClr val="7030A0"/>
                </a:solidFill>
              </a:rPr>
              <a:t> require</a:t>
            </a:r>
            <a:r>
              <a:rPr lang="es-AR" baseline="30000" dirty="0"/>
              <a:t>3</a:t>
            </a:r>
            <a:r>
              <a:rPr lang="es-AR" dirty="0"/>
              <a:t>frequent air </a:t>
            </a:r>
            <a:r>
              <a:rPr lang="es-AR" dirty="0" err="1"/>
              <a:t>pressure</a:t>
            </a:r>
            <a:r>
              <a:rPr lang="es-AR" dirty="0"/>
              <a:t> </a:t>
            </a:r>
            <a:r>
              <a:rPr lang="es-AR" dirty="0" err="1"/>
              <a:t>maintenance</a:t>
            </a:r>
            <a:r>
              <a:rPr lang="es-AR" dirty="0"/>
              <a:t> and are </a:t>
            </a:r>
            <a:r>
              <a:rPr lang="es-AR" dirty="0" err="1"/>
              <a:t>prone</a:t>
            </a:r>
            <a:r>
              <a:rPr lang="es-AR" dirty="0"/>
              <a:t> to </a:t>
            </a:r>
            <a:r>
              <a:rPr lang="es-AR" dirty="0" err="1"/>
              <a:t>punctures</a:t>
            </a:r>
            <a:r>
              <a:rPr lang="es-AR" dirty="0"/>
              <a:t>, </a:t>
            </a:r>
            <a:r>
              <a:rPr lang="es-AR" dirty="0" err="1">
                <a:solidFill>
                  <a:srgbClr val="7030A0"/>
                </a:solidFill>
              </a:rPr>
              <a:t>these</a:t>
            </a:r>
            <a:r>
              <a:rPr lang="es-AR" dirty="0">
                <a:solidFill>
                  <a:srgbClr val="7030A0"/>
                </a:solidFill>
              </a:rPr>
              <a:t> concept tires</a:t>
            </a:r>
            <a:r>
              <a:rPr lang="es-AR" baseline="30000" dirty="0"/>
              <a:t>4</a:t>
            </a:r>
            <a:r>
              <a:rPr lang="es-AR" dirty="0"/>
              <a:t> </a:t>
            </a:r>
            <a:r>
              <a:rPr lang="es-AR" dirty="0" err="1"/>
              <a:t>utilize</a:t>
            </a:r>
            <a:r>
              <a:rPr lang="es-AR" dirty="0"/>
              <a:t> a </a:t>
            </a:r>
            <a:r>
              <a:rPr lang="es-AR" dirty="0" err="1"/>
              <a:t>honeycomb-like</a:t>
            </a:r>
            <a:r>
              <a:rPr lang="es-AR" dirty="0"/>
              <a:t> flexible </a:t>
            </a:r>
            <a:r>
              <a:rPr lang="es-AR" dirty="0" err="1"/>
              <a:t>spoke</a:t>
            </a:r>
            <a:r>
              <a:rPr lang="es-AR" dirty="0"/>
              <a:t> </a:t>
            </a:r>
            <a:r>
              <a:rPr lang="es-AR" dirty="0" err="1"/>
              <a:t>structure</a:t>
            </a:r>
            <a:r>
              <a:rPr lang="es-AR" dirty="0"/>
              <a:t> </a:t>
            </a:r>
            <a:r>
              <a:rPr lang="es-AR" dirty="0" err="1"/>
              <a:t>that</a:t>
            </a:r>
            <a:r>
              <a:rPr lang="es-AR" dirty="0"/>
              <a:t> </a:t>
            </a:r>
            <a:r>
              <a:rPr lang="es-AR" dirty="0" err="1"/>
              <a:t>absorbs</a:t>
            </a:r>
            <a:r>
              <a:rPr lang="es-AR" dirty="0"/>
              <a:t> </a:t>
            </a:r>
            <a:r>
              <a:rPr lang="es-AR" dirty="0" err="1"/>
              <a:t>impacts</a:t>
            </a:r>
            <a:r>
              <a:rPr lang="es-AR" dirty="0"/>
              <a:t> and </a:t>
            </a:r>
            <a:r>
              <a:rPr lang="es-AR" dirty="0" err="1"/>
              <a:t>vibrations</a:t>
            </a:r>
            <a:r>
              <a:rPr lang="es-AR" dirty="0"/>
              <a:t>. </a:t>
            </a:r>
            <a:endParaRPr lang="es-AR" sz="2800" dirty="0"/>
          </a:p>
        </p:txBody>
      </p:sp>
    </p:spTree>
    <p:extLst>
      <p:ext uri="{BB962C8B-B14F-4D97-AF65-F5344CB8AC3E}">
        <p14:creationId xmlns:p14="http://schemas.microsoft.com/office/powerpoint/2010/main" val="1077654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marL="342900" lvl="0" indent="-342900" algn="l">
              <a:buFont typeface="Arial" panose="020B0604020202020204" pitchFamily="34" charset="0"/>
              <a:buChar char="•"/>
            </a:pPr>
            <a:r>
              <a:rPr lang="es-AR" dirty="0" err="1"/>
              <a:t>Looking</a:t>
            </a:r>
            <a:r>
              <a:rPr lang="es-AR" dirty="0"/>
              <a:t> at </a:t>
            </a:r>
            <a:r>
              <a:rPr lang="es-AR" dirty="0" err="1"/>
              <a:t>high</a:t>
            </a:r>
            <a:r>
              <a:rPr lang="es-AR" dirty="0"/>
              <a:t> </a:t>
            </a:r>
            <a:r>
              <a:rPr lang="es-AR" dirty="0" err="1"/>
              <a:t>density</a:t>
            </a:r>
            <a:r>
              <a:rPr lang="es-AR" dirty="0"/>
              <a:t> </a:t>
            </a:r>
            <a:r>
              <a:rPr lang="es-AR" dirty="0" err="1"/>
              <a:t>urban</a:t>
            </a:r>
            <a:r>
              <a:rPr lang="es-AR" dirty="0"/>
              <a:t> </a:t>
            </a:r>
            <a:r>
              <a:rPr lang="es-AR" dirty="0" err="1"/>
              <a:t>cities</a:t>
            </a:r>
            <a:r>
              <a:rPr lang="es-AR" dirty="0"/>
              <a:t>, car </a:t>
            </a:r>
            <a:r>
              <a:rPr lang="es-AR" dirty="0" err="1"/>
              <a:t>parks</a:t>
            </a:r>
            <a:r>
              <a:rPr lang="es-AR" dirty="0"/>
              <a:t> </a:t>
            </a:r>
            <a:r>
              <a:rPr lang="es-AR" dirty="0" err="1"/>
              <a:t>often</a:t>
            </a:r>
            <a:r>
              <a:rPr lang="es-AR" dirty="0"/>
              <a:t> </a:t>
            </a:r>
            <a:r>
              <a:rPr lang="es-AR" dirty="0" err="1"/>
              <a:t>sit</a:t>
            </a:r>
            <a:r>
              <a:rPr lang="es-AR" dirty="0"/>
              <a:t> </a:t>
            </a:r>
            <a:r>
              <a:rPr lang="es-AR" dirty="0" err="1"/>
              <a:t>on</a:t>
            </a:r>
            <a:r>
              <a:rPr lang="es-AR" dirty="0"/>
              <a:t> </a:t>
            </a:r>
            <a:r>
              <a:rPr lang="es-AR" dirty="0" err="1"/>
              <a:t>valuable</a:t>
            </a:r>
            <a:r>
              <a:rPr lang="es-AR" dirty="0"/>
              <a:t> </a:t>
            </a:r>
            <a:r>
              <a:rPr lang="es-AR" dirty="0" err="1"/>
              <a:t>land</a:t>
            </a:r>
            <a:r>
              <a:rPr lang="es-AR" dirty="0"/>
              <a:t> </a:t>
            </a:r>
            <a:r>
              <a:rPr lang="es-AR" dirty="0" err="1"/>
              <a:t>that</a:t>
            </a:r>
            <a:r>
              <a:rPr lang="es-AR" dirty="0"/>
              <a:t> </a:t>
            </a:r>
            <a:r>
              <a:rPr lang="es-AR" dirty="0" err="1"/>
              <a:t>could</a:t>
            </a:r>
            <a:r>
              <a:rPr lang="es-AR" dirty="0"/>
              <a:t> </a:t>
            </a:r>
            <a:r>
              <a:rPr lang="es-AR" dirty="0" err="1"/>
              <a:t>generate</a:t>
            </a:r>
            <a:r>
              <a:rPr lang="es-AR" dirty="0"/>
              <a:t> a </a:t>
            </a:r>
            <a:r>
              <a:rPr lang="es-AR" dirty="0" err="1"/>
              <a:t>larger</a:t>
            </a:r>
            <a:r>
              <a:rPr lang="es-AR" dirty="0"/>
              <a:t> </a:t>
            </a:r>
            <a:r>
              <a:rPr lang="es-AR" dirty="0" err="1"/>
              <a:t>return</a:t>
            </a:r>
            <a:r>
              <a:rPr lang="es-AR" dirty="0"/>
              <a:t> </a:t>
            </a:r>
            <a:r>
              <a:rPr lang="es-AR" dirty="0" err="1"/>
              <a:t>on</a:t>
            </a:r>
            <a:r>
              <a:rPr lang="es-AR" dirty="0"/>
              <a:t> </a:t>
            </a:r>
            <a:r>
              <a:rPr lang="es-AR" dirty="0" err="1"/>
              <a:t>investment</a:t>
            </a:r>
            <a:r>
              <a:rPr lang="es-AR" dirty="0"/>
              <a:t> </a:t>
            </a:r>
            <a:r>
              <a:rPr lang="es-AR" dirty="0" err="1"/>
              <a:t>when</a:t>
            </a:r>
            <a:r>
              <a:rPr lang="es-AR" dirty="0"/>
              <a:t> </a:t>
            </a:r>
            <a:r>
              <a:rPr lang="es-AR" dirty="0" err="1"/>
              <a:t>redeveloped</a:t>
            </a:r>
            <a:r>
              <a:rPr lang="es-AR" dirty="0"/>
              <a:t> to </a:t>
            </a:r>
            <a:r>
              <a:rPr lang="es-AR" dirty="0" err="1"/>
              <a:t>meet</a:t>
            </a:r>
            <a:r>
              <a:rPr lang="es-AR" dirty="0"/>
              <a:t> </a:t>
            </a:r>
            <a:r>
              <a:rPr lang="es-AR" dirty="0" err="1"/>
              <a:t>changing</a:t>
            </a:r>
            <a:r>
              <a:rPr lang="es-AR" dirty="0"/>
              <a:t> </a:t>
            </a:r>
            <a:r>
              <a:rPr lang="es-AR" dirty="0" err="1"/>
              <a:t>requirements</a:t>
            </a:r>
            <a:r>
              <a:rPr lang="es-AR" dirty="0"/>
              <a:t>. </a:t>
            </a:r>
            <a:r>
              <a:rPr lang="es-AR" dirty="0" err="1">
                <a:solidFill>
                  <a:srgbClr val="7030A0"/>
                </a:solidFill>
              </a:rPr>
              <a:t>With</a:t>
            </a:r>
            <a:r>
              <a:rPr lang="es-AR" dirty="0">
                <a:solidFill>
                  <a:srgbClr val="7030A0"/>
                </a:solidFill>
              </a:rPr>
              <a:t> </a:t>
            </a:r>
            <a:r>
              <a:rPr lang="es-AR" dirty="0" err="1">
                <a:solidFill>
                  <a:srgbClr val="7030A0"/>
                </a:solidFill>
              </a:rPr>
              <a:t>that</a:t>
            </a:r>
            <a:r>
              <a:rPr lang="es-AR" dirty="0">
                <a:solidFill>
                  <a:srgbClr val="7030A0"/>
                </a:solidFill>
              </a:rPr>
              <a:t> in mind</a:t>
            </a:r>
            <a:r>
              <a:rPr lang="es-AR" baseline="30000" dirty="0"/>
              <a:t>5</a:t>
            </a:r>
            <a:r>
              <a:rPr lang="es-AR" dirty="0"/>
              <a:t>, </a:t>
            </a:r>
            <a:r>
              <a:rPr lang="es-AR" dirty="0" err="1"/>
              <a:t>the</a:t>
            </a:r>
            <a:r>
              <a:rPr lang="es-AR" dirty="0"/>
              <a:t> </a:t>
            </a:r>
            <a:r>
              <a:rPr lang="es-AR" dirty="0" err="1"/>
              <a:t>need</a:t>
            </a:r>
            <a:r>
              <a:rPr lang="es-AR" dirty="0"/>
              <a:t> </a:t>
            </a:r>
            <a:r>
              <a:rPr lang="es-AR" dirty="0" err="1"/>
              <a:t>for</a:t>
            </a:r>
            <a:r>
              <a:rPr lang="es-AR" dirty="0"/>
              <a:t> </a:t>
            </a:r>
            <a:r>
              <a:rPr lang="es-AR" dirty="0" err="1"/>
              <a:t>vehicles</a:t>
            </a:r>
            <a:r>
              <a:rPr lang="es-AR" dirty="0"/>
              <a:t> </a:t>
            </a:r>
            <a:r>
              <a:rPr lang="es-AR" dirty="0" err="1"/>
              <a:t>is</a:t>
            </a:r>
            <a:r>
              <a:rPr lang="es-AR" dirty="0"/>
              <a:t> </a:t>
            </a:r>
            <a:r>
              <a:rPr lang="es-AR" dirty="0" err="1"/>
              <a:t>changing</a:t>
            </a:r>
            <a:r>
              <a:rPr lang="es-AR" dirty="0"/>
              <a:t>.</a:t>
            </a:r>
          </a:p>
          <a:p>
            <a:pPr marL="342900" lvl="0" indent="-342900" algn="l">
              <a:buFont typeface="Arial" panose="020B0604020202020204" pitchFamily="34" charset="0"/>
              <a:buChar char="•"/>
            </a:pPr>
            <a:r>
              <a:rPr lang="es-AR" dirty="0"/>
              <a:t>A </a:t>
            </a:r>
            <a:r>
              <a:rPr lang="es-AR" dirty="0" err="1"/>
              <a:t>good</a:t>
            </a:r>
            <a:r>
              <a:rPr lang="es-AR" dirty="0"/>
              <a:t> </a:t>
            </a:r>
            <a:r>
              <a:rPr lang="es-AR" dirty="0" err="1"/>
              <a:t>design</a:t>
            </a:r>
            <a:r>
              <a:rPr lang="es-AR" dirty="0"/>
              <a:t> </a:t>
            </a:r>
            <a:r>
              <a:rPr lang="es-AR" dirty="0" err="1"/>
              <a:t>company</a:t>
            </a:r>
            <a:r>
              <a:rPr lang="es-AR" dirty="0"/>
              <a:t> </a:t>
            </a:r>
            <a:r>
              <a:rPr lang="es-AR" dirty="0" err="1"/>
              <a:t>challenges</a:t>
            </a:r>
            <a:r>
              <a:rPr lang="es-AR" dirty="0"/>
              <a:t> </a:t>
            </a:r>
            <a:r>
              <a:rPr lang="es-AR" dirty="0" err="1"/>
              <a:t>the</a:t>
            </a:r>
            <a:r>
              <a:rPr lang="es-AR" dirty="0"/>
              <a:t> status quo, </a:t>
            </a:r>
            <a:r>
              <a:rPr lang="es-AR" dirty="0">
                <a:solidFill>
                  <a:srgbClr val="7030A0"/>
                </a:solidFill>
              </a:rPr>
              <a:t>a </a:t>
            </a:r>
            <a:r>
              <a:rPr lang="es-AR" dirty="0" err="1">
                <a:solidFill>
                  <a:srgbClr val="7030A0"/>
                </a:solidFill>
              </a:rPr>
              <a:t>great</a:t>
            </a:r>
            <a:r>
              <a:rPr lang="es-AR" dirty="0">
                <a:solidFill>
                  <a:srgbClr val="7030A0"/>
                </a:solidFill>
              </a:rPr>
              <a:t> one</a:t>
            </a:r>
            <a:r>
              <a:rPr lang="es-AR" baseline="30000" dirty="0"/>
              <a:t>6</a:t>
            </a:r>
            <a:r>
              <a:rPr lang="es-AR" dirty="0"/>
              <a:t> </a:t>
            </a:r>
            <a:r>
              <a:rPr lang="es-AR" dirty="0" err="1"/>
              <a:t>changes</a:t>
            </a:r>
            <a:r>
              <a:rPr lang="es-AR" dirty="0"/>
              <a:t> </a:t>
            </a:r>
            <a:r>
              <a:rPr lang="es-AR" dirty="0" err="1"/>
              <a:t>the</a:t>
            </a:r>
            <a:r>
              <a:rPr lang="es-AR" dirty="0"/>
              <a:t> </a:t>
            </a:r>
            <a:r>
              <a:rPr lang="es-AR" dirty="0" err="1"/>
              <a:t>way</a:t>
            </a:r>
            <a:r>
              <a:rPr lang="es-AR" dirty="0"/>
              <a:t> </a:t>
            </a:r>
            <a:r>
              <a:rPr lang="es-AR" dirty="0" err="1"/>
              <a:t>we</a:t>
            </a:r>
            <a:r>
              <a:rPr lang="es-AR" dirty="0"/>
              <a:t> </a:t>
            </a:r>
            <a:r>
              <a:rPr lang="es-AR" dirty="0" err="1"/>
              <a:t>live</a:t>
            </a:r>
            <a:r>
              <a:rPr lang="es-AR" dirty="0"/>
              <a:t> </a:t>
            </a:r>
            <a:r>
              <a:rPr lang="es-AR" dirty="0" err="1"/>
              <a:t>for</a:t>
            </a:r>
            <a:r>
              <a:rPr lang="es-AR" dirty="0"/>
              <a:t> </a:t>
            </a:r>
            <a:r>
              <a:rPr lang="es-AR" dirty="0" err="1"/>
              <a:t>the</a:t>
            </a:r>
            <a:r>
              <a:rPr lang="es-AR" dirty="0"/>
              <a:t> </a:t>
            </a:r>
            <a:r>
              <a:rPr lang="es-AR" dirty="0" err="1"/>
              <a:t>better</a:t>
            </a:r>
            <a:r>
              <a:rPr lang="es-AR" dirty="0" smtClean="0"/>
              <a:t>.</a:t>
            </a:r>
            <a:endParaRPr lang="es-AR" dirty="0"/>
          </a:p>
        </p:txBody>
      </p:sp>
    </p:spTree>
    <p:extLst>
      <p:ext uri="{BB962C8B-B14F-4D97-AF65-F5344CB8AC3E}">
        <p14:creationId xmlns:p14="http://schemas.microsoft.com/office/powerpoint/2010/main" val="1103134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fontScale="85000" lnSpcReduction="10000"/>
          </a:bodyPr>
          <a:lstStyle/>
          <a:p>
            <a:pPr marL="457200" lvl="0" indent="-457200" algn="l">
              <a:lnSpc>
                <a:spcPct val="150000"/>
              </a:lnSpc>
              <a:buFont typeface="Arial" panose="020B0604020202020204" pitchFamily="34" charset="0"/>
              <a:buChar char="•"/>
            </a:pPr>
            <a:r>
              <a:rPr lang="es-AR" sz="2800" dirty="0"/>
              <a:t>In short, </a:t>
            </a:r>
            <a:r>
              <a:rPr lang="es-AR" sz="2800" dirty="0" err="1"/>
              <a:t>cobots</a:t>
            </a:r>
            <a:r>
              <a:rPr lang="es-AR" sz="2800" dirty="0"/>
              <a:t> are a </a:t>
            </a:r>
            <a:r>
              <a:rPr lang="es-AR" sz="2800" dirty="0" err="1"/>
              <a:t>promising</a:t>
            </a:r>
            <a:r>
              <a:rPr lang="es-AR" sz="2800" dirty="0"/>
              <a:t> </a:t>
            </a:r>
            <a:r>
              <a:rPr lang="es-AR" sz="2800" dirty="0" err="1"/>
              <a:t>way</a:t>
            </a:r>
            <a:r>
              <a:rPr lang="es-AR" sz="2800" dirty="0"/>
              <a:t> to </a:t>
            </a:r>
            <a:r>
              <a:rPr lang="es-AR" sz="2800" dirty="0" err="1"/>
              <a:t>overcome</a:t>
            </a:r>
            <a:r>
              <a:rPr lang="es-AR" sz="2800" dirty="0"/>
              <a:t> </a:t>
            </a:r>
            <a:r>
              <a:rPr lang="es-AR" sz="2800" dirty="0" err="1"/>
              <a:t>the</a:t>
            </a:r>
            <a:r>
              <a:rPr lang="es-AR" sz="2800" dirty="0"/>
              <a:t> </a:t>
            </a:r>
            <a:r>
              <a:rPr lang="es-AR" sz="2800" dirty="0" err="1"/>
              <a:t>productivity</a:t>
            </a:r>
            <a:r>
              <a:rPr lang="es-AR" sz="2800" dirty="0"/>
              <a:t> </a:t>
            </a:r>
            <a:r>
              <a:rPr lang="es-AR" sz="2800" dirty="0" err="1"/>
              <a:t>challenge</a:t>
            </a:r>
            <a:r>
              <a:rPr lang="es-AR" sz="2800" dirty="0"/>
              <a:t> </a:t>
            </a:r>
            <a:r>
              <a:rPr lang="es-AR" sz="2800" dirty="0" err="1"/>
              <a:t>facing</a:t>
            </a:r>
            <a:r>
              <a:rPr lang="es-AR" sz="2800" dirty="0"/>
              <a:t> </a:t>
            </a:r>
            <a:r>
              <a:rPr lang="es-AR" sz="2800" dirty="0" err="1"/>
              <a:t>the</a:t>
            </a:r>
            <a:r>
              <a:rPr lang="es-AR" sz="2800" dirty="0"/>
              <a:t> </a:t>
            </a:r>
            <a:r>
              <a:rPr lang="es-AR" sz="2800" dirty="0" err="1"/>
              <a:t>Netherlands</a:t>
            </a:r>
            <a:r>
              <a:rPr lang="es-AR" sz="2800" dirty="0"/>
              <a:t>. </a:t>
            </a:r>
            <a:r>
              <a:rPr lang="es-AR" sz="2800" dirty="0" err="1"/>
              <a:t>But</a:t>
            </a:r>
            <a:r>
              <a:rPr lang="es-AR" sz="2800" dirty="0"/>
              <a:t> </a:t>
            </a:r>
            <a:r>
              <a:rPr lang="es-AR" sz="2800" dirty="0" err="1"/>
              <a:t>precisely</a:t>
            </a:r>
            <a:r>
              <a:rPr lang="es-AR" sz="2800" dirty="0"/>
              <a:t> </a:t>
            </a:r>
            <a:r>
              <a:rPr lang="es-AR" sz="2800" dirty="0" err="1">
                <a:solidFill>
                  <a:srgbClr val="7030A0"/>
                </a:solidFill>
              </a:rPr>
              <a:t>that</a:t>
            </a:r>
            <a:r>
              <a:rPr lang="es-AR" sz="2800" dirty="0">
                <a:solidFill>
                  <a:srgbClr val="7030A0"/>
                </a:solidFill>
              </a:rPr>
              <a:t> </a:t>
            </a:r>
            <a:r>
              <a:rPr lang="es-AR" sz="2800" dirty="0" err="1">
                <a:solidFill>
                  <a:srgbClr val="7030A0"/>
                </a:solidFill>
              </a:rPr>
              <a:t>which</a:t>
            </a:r>
            <a:r>
              <a:rPr lang="es-AR" sz="2800" dirty="0">
                <a:solidFill>
                  <a:srgbClr val="7030A0"/>
                </a:solidFill>
              </a:rPr>
              <a:t> </a:t>
            </a:r>
            <a:r>
              <a:rPr lang="es-AR" sz="2800" dirty="0" err="1">
                <a:solidFill>
                  <a:srgbClr val="7030A0"/>
                </a:solidFill>
              </a:rPr>
              <a:t>makes</a:t>
            </a:r>
            <a:r>
              <a:rPr lang="es-AR" sz="2800" dirty="0">
                <a:solidFill>
                  <a:srgbClr val="7030A0"/>
                </a:solidFill>
              </a:rPr>
              <a:t> </a:t>
            </a:r>
            <a:r>
              <a:rPr lang="es-AR" sz="2800" dirty="0" err="1">
                <a:solidFill>
                  <a:srgbClr val="7030A0"/>
                </a:solidFill>
              </a:rPr>
              <a:t>these</a:t>
            </a:r>
            <a:r>
              <a:rPr lang="es-AR" sz="2800" dirty="0">
                <a:solidFill>
                  <a:srgbClr val="7030A0"/>
                </a:solidFill>
              </a:rPr>
              <a:t> </a:t>
            </a:r>
            <a:r>
              <a:rPr lang="es-AR" sz="2800" dirty="0" err="1">
                <a:solidFill>
                  <a:srgbClr val="7030A0"/>
                </a:solidFill>
              </a:rPr>
              <a:t>cobots</a:t>
            </a:r>
            <a:r>
              <a:rPr lang="es-AR" sz="2800" dirty="0">
                <a:solidFill>
                  <a:srgbClr val="7030A0"/>
                </a:solidFill>
              </a:rPr>
              <a:t> so unique</a:t>
            </a:r>
            <a:r>
              <a:rPr lang="es-AR" sz="2800" baseline="30000" dirty="0"/>
              <a:t>7</a:t>
            </a:r>
            <a:r>
              <a:rPr lang="es-AR" sz="2800" dirty="0"/>
              <a:t> </a:t>
            </a:r>
            <a:r>
              <a:rPr lang="es-AR" sz="2800" dirty="0" err="1"/>
              <a:t>the</a:t>
            </a:r>
            <a:r>
              <a:rPr lang="es-AR" sz="2800" dirty="0"/>
              <a:t> </a:t>
            </a:r>
            <a:r>
              <a:rPr lang="es-AR" sz="2800" dirty="0" err="1"/>
              <a:t>ability</a:t>
            </a:r>
            <a:r>
              <a:rPr lang="es-AR" sz="2800" dirty="0"/>
              <a:t> to </a:t>
            </a:r>
            <a:r>
              <a:rPr lang="es-AR" sz="2800" dirty="0" err="1"/>
              <a:t>work</a:t>
            </a:r>
            <a:r>
              <a:rPr lang="es-AR" sz="2800" dirty="0"/>
              <a:t> </a:t>
            </a:r>
            <a:r>
              <a:rPr lang="es-AR" sz="2800" dirty="0" err="1"/>
              <a:t>with</a:t>
            </a:r>
            <a:r>
              <a:rPr lang="es-AR" sz="2800" dirty="0"/>
              <a:t> </a:t>
            </a:r>
            <a:r>
              <a:rPr lang="es-AR" sz="2800" dirty="0" err="1"/>
              <a:t>people</a:t>
            </a:r>
            <a:r>
              <a:rPr lang="es-AR" sz="2800" dirty="0"/>
              <a:t>, </a:t>
            </a:r>
            <a:r>
              <a:rPr lang="es-AR" sz="2800" dirty="0" err="1"/>
              <a:t>is</a:t>
            </a:r>
            <a:r>
              <a:rPr lang="es-AR" sz="2800" dirty="0"/>
              <a:t> </a:t>
            </a:r>
            <a:r>
              <a:rPr lang="es-AR" sz="2800" dirty="0" err="1"/>
              <a:t>often</a:t>
            </a:r>
            <a:r>
              <a:rPr lang="es-AR" sz="2800" dirty="0"/>
              <a:t> </a:t>
            </a:r>
            <a:r>
              <a:rPr lang="es-AR" sz="2800" dirty="0" err="1"/>
              <a:t>not</a:t>
            </a:r>
            <a:r>
              <a:rPr lang="es-AR" sz="2800" dirty="0"/>
              <a:t> </a:t>
            </a:r>
            <a:r>
              <a:rPr lang="es-AR" sz="2800" dirty="0" err="1"/>
              <a:t>fully</a:t>
            </a:r>
            <a:r>
              <a:rPr lang="es-AR" sz="2800" dirty="0"/>
              <a:t> </a:t>
            </a:r>
            <a:r>
              <a:rPr lang="es-AR" sz="2800" dirty="0" err="1"/>
              <a:t>exploited</a:t>
            </a:r>
            <a:r>
              <a:rPr lang="es-AR" sz="2800" dirty="0"/>
              <a:t>. In </a:t>
            </a:r>
            <a:r>
              <a:rPr lang="es-AR" sz="2800" dirty="0" err="1"/>
              <a:t>addition</a:t>
            </a:r>
            <a:r>
              <a:rPr lang="es-AR" sz="2800" dirty="0"/>
              <a:t>, </a:t>
            </a:r>
            <a:r>
              <a:rPr lang="es-AR" sz="2800" dirty="0" err="1"/>
              <a:t>production</a:t>
            </a:r>
            <a:r>
              <a:rPr lang="es-AR" sz="2800" dirty="0"/>
              <a:t> </a:t>
            </a:r>
            <a:r>
              <a:rPr lang="es-AR" sz="2800" dirty="0" err="1"/>
              <a:t>workers</a:t>
            </a:r>
            <a:r>
              <a:rPr lang="es-AR" sz="2800" dirty="0"/>
              <a:t>, </a:t>
            </a:r>
            <a:r>
              <a:rPr lang="es-AR" sz="2800" dirty="0" err="1">
                <a:solidFill>
                  <a:srgbClr val="7030A0"/>
                </a:solidFill>
              </a:rPr>
              <a:t>the</a:t>
            </a:r>
            <a:r>
              <a:rPr lang="es-AR" sz="2800" dirty="0">
                <a:solidFill>
                  <a:srgbClr val="7030A0"/>
                </a:solidFill>
              </a:rPr>
              <a:t> </a:t>
            </a:r>
            <a:r>
              <a:rPr lang="es-AR" sz="2800" dirty="0" err="1">
                <a:solidFill>
                  <a:srgbClr val="7030A0"/>
                </a:solidFill>
              </a:rPr>
              <a:t>ones</a:t>
            </a:r>
            <a:r>
              <a:rPr lang="es-AR" sz="2800" dirty="0">
                <a:solidFill>
                  <a:srgbClr val="7030A0"/>
                </a:solidFill>
              </a:rPr>
              <a:t> </a:t>
            </a:r>
            <a:r>
              <a:rPr lang="es-AR" sz="2800" baseline="30000" dirty="0"/>
              <a:t>8</a:t>
            </a:r>
            <a:r>
              <a:rPr lang="es-AR" sz="2800" dirty="0"/>
              <a:t>who </a:t>
            </a:r>
            <a:r>
              <a:rPr lang="es-AR" sz="2800" dirty="0" err="1"/>
              <a:t>will</a:t>
            </a:r>
            <a:r>
              <a:rPr lang="es-AR" sz="2800" dirty="0"/>
              <a:t> be </a:t>
            </a:r>
            <a:r>
              <a:rPr lang="es-AR" sz="2800" dirty="0" err="1"/>
              <a:t>working</a:t>
            </a:r>
            <a:r>
              <a:rPr lang="es-AR" sz="2800" dirty="0"/>
              <a:t> </a:t>
            </a:r>
            <a:r>
              <a:rPr lang="es-AR" sz="2800" dirty="0" err="1"/>
              <a:t>with</a:t>
            </a:r>
            <a:r>
              <a:rPr lang="es-AR" sz="2800" dirty="0"/>
              <a:t> </a:t>
            </a:r>
            <a:r>
              <a:rPr lang="es-AR" sz="2800" dirty="0" err="1"/>
              <a:t>the</a:t>
            </a:r>
            <a:r>
              <a:rPr lang="es-AR" sz="2800" dirty="0"/>
              <a:t> </a:t>
            </a:r>
            <a:r>
              <a:rPr lang="es-AR" sz="2800" dirty="0" err="1"/>
              <a:t>cobot</a:t>
            </a:r>
            <a:r>
              <a:rPr lang="es-AR" sz="2800" dirty="0"/>
              <a:t> </a:t>
            </a:r>
            <a:r>
              <a:rPr lang="es-AR" sz="2800" dirty="0" err="1"/>
              <a:t>have</a:t>
            </a:r>
            <a:r>
              <a:rPr lang="es-AR" sz="2800" dirty="0"/>
              <a:t> </a:t>
            </a:r>
            <a:r>
              <a:rPr lang="es-AR" sz="2800" dirty="0" err="1"/>
              <a:t>not</a:t>
            </a:r>
            <a:r>
              <a:rPr lang="es-AR" sz="2800" dirty="0"/>
              <a:t> </a:t>
            </a:r>
            <a:r>
              <a:rPr lang="es-AR" sz="2800" dirty="0" err="1"/>
              <a:t>been</a:t>
            </a:r>
            <a:r>
              <a:rPr lang="es-AR" sz="2800" dirty="0"/>
              <a:t> </a:t>
            </a:r>
            <a:r>
              <a:rPr lang="es-AR" sz="2800" dirty="0" err="1"/>
              <a:t>properly</a:t>
            </a:r>
            <a:r>
              <a:rPr lang="es-AR" sz="2800" dirty="0"/>
              <a:t> </a:t>
            </a:r>
            <a:r>
              <a:rPr lang="es-AR" sz="2800" dirty="0" err="1"/>
              <a:t>trained</a:t>
            </a:r>
            <a:r>
              <a:rPr lang="es-AR" sz="2800" dirty="0"/>
              <a:t>.</a:t>
            </a:r>
          </a:p>
          <a:p>
            <a:pPr marL="457200" lvl="0" indent="-457200" algn="l">
              <a:lnSpc>
                <a:spcPct val="150000"/>
              </a:lnSpc>
              <a:buFont typeface="Arial" panose="020B0604020202020204" pitchFamily="34" charset="0"/>
              <a:buChar char="•"/>
            </a:pPr>
            <a:r>
              <a:rPr lang="es-AR" sz="2800" dirty="0" err="1">
                <a:solidFill>
                  <a:srgbClr val="7030A0"/>
                </a:solidFill>
              </a:rPr>
              <a:t>One</a:t>
            </a:r>
            <a:r>
              <a:rPr lang="es-AR" sz="2800" dirty="0">
                <a:solidFill>
                  <a:srgbClr val="7030A0"/>
                </a:solidFill>
              </a:rPr>
              <a:t> of </a:t>
            </a:r>
            <a:r>
              <a:rPr lang="es-AR" sz="2800" dirty="0" err="1">
                <a:solidFill>
                  <a:srgbClr val="7030A0"/>
                </a:solidFill>
              </a:rPr>
              <a:t>the</a:t>
            </a:r>
            <a:r>
              <a:rPr lang="es-AR" sz="2800" dirty="0">
                <a:solidFill>
                  <a:srgbClr val="7030A0"/>
                </a:solidFill>
              </a:rPr>
              <a:t> </a:t>
            </a:r>
            <a:r>
              <a:rPr lang="es-AR" sz="2800" dirty="0" err="1">
                <a:solidFill>
                  <a:srgbClr val="7030A0"/>
                </a:solidFill>
              </a:rPr>
              <a:t>biggest</a:t>
            </a:r>
            <a:r>
              <a:rPr lang="es-AR" sz="2800" dirty="0">
                <a:solidFill>
                  <a:srgbClr val="7030A0"/>
                </a:solidFill>
              </a:rPr>
              <a:t> advantages</a:t>
            </a:r>
            <a:r>
              <a:rPr lang="es-AR" sz="2800" baseline="30000" dirty="0"/>
              <a:t>9</a:t>
            </a:r>
            <a:r>
              <a:rPr lang="es-AR" sz="2800" dirty="0"/>
              <a:t> of </a:t>
            </a:r>
            <a:r>
              <a:rPr lang="es-AR" sz="2800" dirty="0" err="1"/>
              <a:t>using</a:t>
            </a:r>
            <a:r>
              <a:rPr lang="es-AR" sz="2800" dirty="0"/>
              <a:t> drones </a:t>
            </a:r>
            <a:r>
              <a:rPr lang="es-AR" sz="2800" dirty="0" err="1"/>
              <a:t>for</a:t>
            </a:r>
            <a:r>
              <a:rPr lang="es-AR" sz="2800" dirty="0"/>
              <a:t> </a:t>
            </a:r>
            <a:r>
              <a:rPr lang="es-AR" sz="2800" dirty="0" err="1"/>
              <a:t>building</a:t>
            </a:r>
            <a:r>
              <a:rPr lang="es-AR" sz="2800" dirty="0"/>
              <a:t> </a:t>
            </a:r>
            <a:r>
              <a:rPr lang="es-AR" sz="2800" dirty="0" err="1"/>
              <a:t>inspections</a:t>
            </a:r>
            <a:r>
              <a:rPr lang="es-AR" sz="2800" dirty="0"/>
              <a:t> </a:t>
            </a:r>
            <a:r>
              <a:rPr lang="es-AR" sz="2800" dirty="0" err="1"/>
              <a:t>is</a:t>
            </a:r>
            <a:r>
              <a:rPr lang="es-AR" sz="2800" dirty="0"/>
              <a:t> </a:t>
            </a:r>
            <a:r>
              <a:rPr lang="es-AR" sz="2800" dirty="0" err="1"/>
              <a:t>the</a:t>
            </a:r>
            <a:r>
              <a:rPr lang="es-AR" sz="2800" dirty="0"/>
              <a:t> </a:t>
            </a:r>
            <a:r>
              <a:rPr lang="es-AR" sz="2800" dirty="0" err="1"/>
              <a:t>improved</a:t>
            </a:r>
            <a:r>
              <a:rPr lang="es-AR" sz="2800" dirty="0"/>
              <a:t> safety </a:t>
            </a:r>
            <a:r>
              <a:rPr lang="es-AR" sz="2800" dirty="0" err="1"/>
              <a:t>for</a:t>
            </a:r>
            <a:r>
              <a:rPr lang="es-AR" sz="2800" dirty="0"/>
              <a:t> </a:t>
            </a:r>
            <a:r>
              <a:rPr lang="es-AR" sz="2800" dirty="0" err="1"/>
              <a:t>workers</a:t>
            </a:r>
            <a:r>
              <a:rPr lang="es-AR" sz="2800" dirty="0"/>
              <a:t>. </a:t>
            </a:r>
          </a:p>
        </p:txBody>
      </p:sp>
    </p:spTree>
    <p:extLst>
      <p:ext uri="{BB962C8B-B14F-4D97-AF65-F5344CB8AC3E}">
        <p14:creationId xmlns:p14="http://schemas.microsoft.com/office/powerpoint/2010/main" val="2358922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1181387449"/>
              </p:ext>
            </p:extLst>
          </p:nvPr>
        </p:nvGraphicFramePr>
        <p:xfrm>
          <a:off x="1524000" y="1168081"/>
          <a:ext cx="9191625" cy="5243340"/>
        </p:xfrm>
        <a:graphic>
          <a:graphicData uri="http://schemas.openxmlformats.org/drawingml/2006/table">
            <a:tbl>
              <a:tblPr firstRow="1" firstCol="1" bandRow="1">
                <a:tableStyleId>{5C22544A-7EE6-4342-B048-85BDC9FD1C3A}</a:tableStyleId>
              </a:tblPr>
              <a:tblGrid>
                <a:gridCol w="5191125">
                  <a:extLst>
                    <a:ext uri="{9D8B030D-6E8A-4147-A177-3AD203B41FA5}">
                      <a16:colId xmlns:a16="http://schemas.microsoft.com/office/drawing/2014/main" val="407540159"/>
                    </a:ext>
                  </a:extLst>
                </a:gridCol>
                <a:gridCol w="4000500">
                  <a:extLst>
                    <a:ext uri="{9D8B030D-6E8A-4147-A177-3AD203B41FA5}">
                      <a16:colId xmlns:a16="http://schemas.microsoft.com/office/drawing/2014/main" val="2655053062"/>
                    </a:ext>
                  </a:extLst>
                </a:gridCol>
              </a:tblGrid>
              <a:tr h="403037">
                <a:tc>
                  <a:txBody>
                    <a:bodyPr/>
                    <a:lstStyle/>
                    <a:p>
                      <a:pPr>
                        <a:lnSpc>
                          <a:spcPct val="150000"/>
                        </a:lnSpc>
                        <a:spcBef>
                          <a:spcPts val="600"/>
                        </a:spcBef>
                        <a:spcAft>
                          <a:spcPts val="0"/>
                        </a:spcAft>
                      </a:pPr>
                      <a:r>
                        <a:rPr lang="es-AR" sz="2400" dirty="0">
                          <a:effectLst/>
                        </a:rPr>
                        <a:t>1. </a:t>
                      </a:r>
                      <a:r>
                        <a:rPr lang="es-AR" sz="2400" dirty="0" err="1">
                          <a:effectLst/>
                        </a:rPr>
                        <a:t>This</a:t>
                      </a:r>
                      <a:r>
                        <a:rPr lang="es-AR" sz="2400" dirty="0">
                          <a:effectLst/>
                        </a:rPr>
                        <a:t> </a:t>
                      </a:r>
                      <a:r>
                        <a:rPr lang="es-AR" sz="2400" dirty="0" err="1">
                          <a:effectLst/>
                        </a:rPr>
                        <a:t>system</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2207767541"/>
                  </a:ext>
                </a:extLst>
              </a:tr>
              <a:tr h="403037">
                <a:tc>
                  <a:txBody>
                    <a:bodyPr/>
                    <a:lstStyle/>
                    <a:p>
                      <a:pPr>
                        <a:lnSpc>
                          <a:spcPct val="150000"/>
                        </a:lnSpc>
                        <a:spcBef>
                          <a:spcPts val="600"/>
                        </a:spcBef>
                        <a:spcAft>
                          <a:spcPts val="0"/>
                        </a:spcAft>
                      </a:pPr>
                      <a:r>
                        <a:rPr lang="es-AR" sz="2400" dirty="0">
                          <a:effectLst/>
                        </a:rPr>
                        <a:t>2. </a:t>
                      </a:r>
                      <a:r>
                        <a:rPr lang="es-AR" sz="2400" dirty="0" err="1">
                          <a:effectLst/>
                        </a:rPr>
                        <a:t>That</a:t>
                      </a:r>
                      <a:r>
                        <a:rPr lang="es-AR" sz="2400" dirty="0">
                          <a:effectLst/>
                        </a:rPr>
                        <a:t> combines</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973114449"/>
                  </a:ext>
                </a:extLst>
              </a:tr>
              <a:tr h="403037">
                <a:tc>
                  <a:txBody>
                    <a:bodyPr/>
                    <a:lstStyle/>
                    <a:p>
                      <a:pPr>
                        <a:lnSpc>
                          <a:spcPct val="150000"/>
                        </a:lnSpc>
                        <a:spcBef>
                          <a:spcPts val="600"/>
                        </a:spcBef>
                        <a:spcAft>
                          <a:spcPts val="0"/>
                        </a:spcAft>
                      </a:pPr>
                      <a:r>
                        <a:rPr lang="es-AR" sz="2400" dirty="0">
                          <a:effectLst/>
                        </a:rPr>
                        <a:t>3. </a:t>
                      </a:r>
                      <a:r>
                        <a:rPr lang="es-AR" sz="2400" dirty="0" err="1">
                          <a:effectLst/>
                        </a:rPr>
                        <a:t>Which</a:t>
                      </a:r>
                      <a:r>
                        <a:rPr lang="es-AR" sz="2400" dirty="0">
                          <a:effectLst/>
                        </a:rPr>
                        <a:t> </a:t>
                      </a:r>
                      <a:r>
                        <a:rPr lang="es-AR" sz="2400" dirty="0" err="1">
                          <a:effectLst/>
                        </a:rPr>
                        <a:t>require</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843353718"/>
                  </a:ext>
                </a:extLst>
              </a:tr>
              <a:tr h="403037">
                <a:tc>
                  <a:txBody>
                    <a:bodyPr/>
                    <a:lstStyle/>
                    <a:p>
                      <a:pPr>
                        <a:lnSpc>
                          <a:spcPct val="150000"/>
                        </a:lnSpc>
                        <a:spcBef>
                          <a:spcPts val="600"/>
                        </a:spcBef>
                        <a:spcAft>
                          <a:spcPts val="0"/>
                        </a:spcAft>
                      </a:pPr>
                      <a:r>
                        <a:rPr lang="es-AR" sz="2400" dirty="0">
                          <a:effectLst/>
                        </a:rPr>
                        <a:t>4. </a:t>
                      </a:r>
                      <a:r>
                        <a:rPr lang="es-AR" sz="2400" dirty="0" err="1">
                          <a:effectLst/>
                        </a:rPr>
                        <a:t>These</a:t>
                      </a:r>
                      <a:r>
                        <a:rPr lang="es-AR" sz="2400" dirty="0">
                          <a:effectLst/>
                        </a:rPr>
                        <a:t> concept </a:t>
                      </a:r>
                      <a:r>
                        <a:rPr lang="es-AR" sz="2400" dirty="0" err="1">
                          <a:effectLst/>
                        </a:rPr>
                        <a:t>tyres</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031855928"/>
                  </a:ext>
                </a:extLst>
              </a:tr>
              <a:tr h="403037">
                <a:tc>
                  <a:txBody>
                    <a:bodyPr/>
                    <a:lstStyle/>
                    <a:p>
                      <a:pPr>
                        <a:lnSpc>
                          <a:spcPct val="150000"/>
                        </a:lnSpc>
                        <a:spcBef>
                          <a:spcPts val="600"/>
                        </a:spcBef>
                        <a:spcAft>
                          <a:spcPts val="0"/>
                        </a:spcAft>
                      </a:pPr>
                      <a:r>
                        <a:rPr lang="es-AR" sz="2400" dirty="0">
                          <a:solidFill>
                            <a:schemeClr val="accent1">
                              <a:lumMod val="50000"/>
                            </a:schemeClr>
                          </a:solidFill>
                          <a:effectLst/>
                        </a:rPr>
                        <a:t>5. </a:t>
                      </a:r>
                      <a:r>
                        <a:rPr lang="es-AR" sz="2400" dirty="0" err="1">
                          <a:solidFill>
                            <a:schemeClr val="accent1">
                              <a:lumMod val="50000"/>
                            </a:schemeClr>
                          </a:solidFill>
                          <a:effectLst/>
                        </a:rPr>
                        <a:t>With</a:t>
                      </a:r>
                      <a:r>
                        <a:rPr lang="es-AR" sz="2400" dirty="0">
                          <a:solidFill>
                            <a:schemeClr val="accent1">
                              <a:lumMod val="50000"/>
                            </a:schemeClr>
                          </a:solidFill>
                          <a:effectLst/>
                        </a:rPr>
                        <a:t> </a:t>
                      </a:r>
                      <a:r>
                        <a:rPr lang="es-AR" sz="2400" dirty="0" err="1">
                          <a:solidFill>
                            <a:schemeClr val="accent1">
                              <a:lumMod val="50000"/>
                            </a:schemeClr>
                          </a:solidFill>
                          <a:effectLst/>
                        </a:rPr>
                        <a:t>that</a:t>
                      </a:r>
                      <a:r>
                        <a:rPr lang="es-AR" sz="2400" dirty="0">
                          <a:solidFill>
                            <a:schemeClr val="accent1">
                              <a:lumMod val="50000"/>
                            </a:schemeClr>
                          </a:solidFill>
                          <a:effectLst/>
                        </a:rPr>
                        <a:t> in </a:t>
                      </a:r>
                      <a:r>
                        <a:rPr lang="es-AR" sz="2400" dirty="0" err="1">
                          <a:solidFill>
                            <a:schemeClr val="accent1">
                              <a:lumMod val="50000"/>
                            </a:schemeClr>
                          </a:solidFill>
                          <a:effectLst/>
                        </a:rPr>
                        <a:t>mind</a:t>
                      </a:r>
                      <a:endParaRPr lang="es-AR"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840776049"/>
                  </a:ext>
                </a:extLst>
              </a:tr>
              <a:tr h="403037">
                <a:tc>
                  <a:txBody>
                    <a:bodyPr/>
                    <a:lstStyle/>
                    <a:p>
                      <a:pPr>
                        <a:lnSpc>
                          <a:spcPct val="150000"/>
                        </a:lnSpc>
                        <a:spcBef>
                          <a:spcPts val="600"/>
                        </a:spcBef>
                        <a:spcAft>
                          <a:spcPts val="0"/>
                        </a:spcAft>
                      </a:pPr>
                      <a:r>
                        <a:rPr lang="es-AR" sz="2400" dirty="0">
                          <a:solidFill>
                            <a:schemeClr val="accent1">
                              <a:lumMod val="50000"/>
                            </a:schemeClr>
                          </a:solidFill>
                          <a:effectLst/>
                        </a:rPr>
                        <a:t>6. A </a:t>
                      </a:r>
                      <a:r>
                        <a:rPr lang="es-AR" sz="2400" dirty="0" err="1">
                          <a:solidFill>
                            <a:schemeClr val="accent1">
                              <a:lumMod val="50000"/>
                            </a:schemeClr>
                          </a:solidFill>
                          <a:effectLst/>
                        </a:rPr>
                        <a:t>great</a:t>
                      </a:r>
                      <a:r>
                        <a:rPr lang="es-AR" sz="2400" dirty="0">
                          <a:solidFill>
                            <a:schemeClr val="accent1">
                              <a:lumMod val="50000"/>
                            </a:schemeClr>
                          </a:solidFill>
                          <a:effectLst/>
                        </a:rPr>
                        <a:t> </a:t>
                      </a:r>
                      <a:r>
                        <a:rPr lang="es-AR" sz="2400" dirty="0" err="1">
                          <a:solidFill>
                            <a:schemeClr val="accent1">
                              <a:lumMod val="50000"/>
                            </a:schemeClr>
                          </a:solidFill>
                          <a:effectLst/>
                        </a:rPr>
                        <a:t>one</a:t>
                      </a:r>
                      <a:endParaRPr lang="es-AR"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1098761092"/>
                  </a:ext>
                </a:extLst>
              </a:tr>
              <a:tr h="854220">
                <a:tc>
                  <a:txBody>
                    <a:bodyPr/>
                    <a:lstStyle/>
                    <a:p>
                      <a:pPr>
                        <a:lnSpc>
                          <a:spcPct val="150000"/>
                        </a:lnSpc>
                        <a:spcBef>
                          <a:spcPts val="600"/>
                        </a:spcBef>
                        <a:spcAft>
                          <a:spcPts val="0"/>
                        </a:spcAft>
                      </a:pPr>
                      <a:r>
                        <a:rPr lang="es-AR" sz="2400" dirty="0">
                          <a:effectLst/>
                        </a:rPr>
                        <a:t>7. </a:t>
                      </a:r>
                      <a:r>
                        <a:rPr lang="es-AR" sz="2400" dirty="0" err="1">
                          <a:effectLst/>
                        </a:rPr>
                        <a:t>Which</a:t>
                      </a:r>
                      <a:r>
                        <a:rPr lang="es-AR" sz="2400" dirty="0">
                          <a:effectLst/>
                        </a:rPr>
                        <a:t> </a:t>
                      </a:r>
                      <a:r>
                        <a:rPr lang="es-AR" sz="2400" dirty="0" err="1">
                          <a:effectLst/>
                        </a:rPr>
                        <a:t>makes</a:t>
                      </a:r>
                      <a:r>
                        <a:rPr lang="es-AR" sz="2400" dirty="0">
                          <a:effectLst/>
                        </a:rPr>
                        <a:t> </a:t>
                      </a:r>
                      <a:r>
                        <a:rPr lang="es-AR" sz="2400" dirty="0" err="1">
                          <a:effectLst/>
                        </a:rPr>
                        <a:t>these</a:t>
                      </a:r>
                      <a:r>
                        <a:rPr lang="es-AR" sz="2400" dirty="0">
                          <a:effectLst/>
                        </a:rPr>
                        <a:t> </a:t>
                      </a:r>
                      <a:r>
                        <a:rPr lang="es-AR" sz="2400" dirty="0" err="1">
                          <a:effectLst/>
                        </a:rPr>
                        <a:t>cobots</a:t>
                      </a:r>
                      <a:r>
                        <a:rPr lang="es-AR" sz="2400" dirty="0">
                          <a:effectLst/>
                        </a:rPr>
                        <a:t> so </a:t>
                      </a:r>
                      <a:r>
                        <a:rPr lang="es-AR" sz="2400" dirty="0" err="1">
                          <a:effectLst/>
                        </a:rPr>
                        <a:t>unique</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536778456"/>
                  </a:ext>
                </a:extLst>
              </a:tr>
              <a:tr h="403037">
                <a:tc>
                  <a:txBody>
                    <a:bodyPr/>
                    <a:lstStyle/>
                    <a:p>
                      <a:pPr>
                        <a:lnSpc>
                          <a:spcPct val="150000"/>
                        </a:lnSpc>
                        <a:spcBef>
                          <a:spcPts val="600"/>
                        </a:spcBef>
                        <a:spcAft>
                          <a:spcPts val="0"/>
                        </a:spcAft>
                      </a:pPr>
                      <a:r>
                        <a:rPr lang="es-AR" sz="2400" dirty="0">
                          <a:effectLst/>
                        </a:rPr>
                        <a:t>8. </a:t>
                      </a:r>
                      <a:r>
                        <a:rPr lang="es-AR" sz="2400" dirty="0" err="1">
                          <a:effectLst/>
                        </a:rPr>
                        <a:t>the</a:t>
                      </a:r>
                      <a:r>
                        <a:rPr lang="es-AR" sz="2400" dirty="0">
                          <a:effectLst/>
                        </a:rPr>
                        <a:t> </a:t>
                      </a:r>
                      <a:r>
                        <a:rPr lang="es-AR" sz="2400" dirty="0" err="1">
                          <a:effectLst/>
                        </a:rPr>
                        <a:t>ones</a:t>
                      </a:r>
                      <a:endParaRPr lang="es-A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669042794"/>
                  </a:ext>
                </a:extLst>
              </a:tr>
              <a:tr h="403037">
                <a:tc>
                  <a:txBody>
                    <a:bodyPr/>
                    <a:lstStyle/>
                    <a:p>
                      <a:pPr>
                        <a:lnSpc>
                          <a:spcPct val="150000"/>
                        </a:lnSpc>
                        <a:spcBef>
                          <a:spcPts val="600"/>
                        </a:spcBef>
                        <a:spcAft>
                          <a:spcPts val="0"/>
                        </a:spcAft>
                      </a:pPr>
                      <a:r>
                        <a:rPr lang="es-AR" sz="2400" dirty="0">
                          <a:solidFill>
                            <a:schemeClr val="accent1">
                              <a:lumMod val="50000"/>
                            </a:schemeClr>
                          </a:solidFill>
                          <a:effectLst/>
                        </a:rPr>
                        <a:t>9. </a:t>
                      </a:r>
                      <a:r>
                        <a:rPr lang="es-AR" sz="2400" dirty="0" err="1">
                          <a:solidFill>
                            <a:schemeClr val="accent1">
                              <a:lumMod val="50000"/>
                            </a:schemeClr>
                          </a:solidFill>
                          <a:effectLst/>
                        </a:rPr>
                        <a:t>One</a:t>
                      </a:r>
                      <a:r>
                        <a:rPr lang="es-AR" sz="2400" dirty="0">
                          <a:solidFill>
                            <a:schemeClr val="accent1">
                              <a:lumMod val="50000"/>
                            </a:schemeClr>
                          </a:solidFill>
                          <a:effectLst/>
                        </a:rPr>
                        <a:t> of </a:t>
                      </a:r>
                      <a:r>
                        <a:rPr lang="es-AR" sz="2400" dirty="0" err="1">
                          <a:solidFill>
                            <a:schemeClr val="accent1">
                              <a:lumMod val="50000"/>
                            </a:schemeClr>
                          </a:solidFill>
                          <a:effectLst/>
                        </a:rPr>
                        <a:t>the</a:t>
                      </a:r>
                      <a:r>
                        <a:rPr lang="es-AR" sz="2400" dirty="0">
                          <a:solidFill>
                            <a:schemeClr val="accent1">
                              <a:lumMod val="50000"/>
                            </a:schemeClr>
                          </a:solidFill>
                          <a:effectLst/>
                        </a:rPr>
                        <a:t> </a:t>
                      </a:r>
                      <a:r>
                        <a:rPr lang="es-AR" sz="2400" dirty="0" err="1">
                          <a:solidFill>
                            <a:schemeClr val="accent1">
                              <a:lumMod val="50000"/>
                            </a:schemeClr>
                          </a:solidFill>
                          <a:effectLst/>
                        </a:rPr>
                        <a:t>biggest</a:t>
                      </a:r>
                      <a:r>
                        <a:rPr lang="es-AR" sz="2400" dirty="0">
                          <a:solidFill>
                            <a:schemeClr val="accent1">
                              <a:lumMod val="50000"/>
                            </a:schemeClr>
                          </a:solidFill>
                          <a:effectLst/>
                        </a:rPr>
                        <a:t> </a:t>
                      </a:r>
                      <a:r>
                        <a:rPr lang="es-AR" sz="2400" dirty="0" err="1">
                          <a:solidFill>
                            <a:schemeClr val="accent1">
                              <a:lumMod val="50000"/>
                            </a:schemeClr>
                          </a:solidFill>
                          <a:effectLst/>
                        </a:rPr>
                        <a:t>advantages</a:t>
                      </a:r>
                      <a:endParaRPr lang="es-AR"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50000"/>
                        </a:lnSpc>
                        <a:spcBef>
                          <a:spcPts val="600"/>
                        </a:spcBef>
                        <a:spcAft>
                          <a:spcPts val="0"/>
                        </a:spcAft>
                      </a:pPr>
                      <a:r>
                        <a:rPr lang="es-AR" sz="1000" dirty="0">
                          <a:effectLst/>
                        </a:rPr>
                        <a:t> </a:t>
                      </a:r>
                      <a:endParaRPr lang="es-A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34539853"/>
                  </a:ext>
                </a:extLst>
              </a:tr>
            </a:tbl>
          </a:graphicData>
        </a:graphic>
      </p:graphicFrame>
    </p:spTree>
    <p:extLst>
      <p:ext uri="{BB962C8B-B14F-4D97-AF65-F5344CB8AC3E}">
        <p14:creationId xmlns:p14="http://schemas.microsoft.com/office/powerpoint/2010/main" val="319285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r>
              <a:rPr lang="es-AR" sz="3600" b="1" dirty="0">
                <a:solidFill>
                  <a:schemeClr val="accent5">
                    <a:lumMod val="50000"/>
                  </a:schemeClr>
                </a:solidFill>
              </a:rPr>
              <a:t>Salt </a:t>
            </a:r>
            <a:r>
              <a:rPr lang="es-AR" sz="3600" b="1" dirty="0" err="1">
                <a:solidFill>
                  <a:schemeClr val="accent5">
                    <a:lumMod val="50000"/>
                  </a:schemeClr>
                </a:solidFill>
              </a:rPr>
              <a:t>content</a:t>
            </a:r>
            <a:r>
              <a:rPr lang="es-AR" sz="3600" b="1" dirty="0">
                <a:solidFill>
                  <a:schemeClr val="accent5">
                    <a:lumMod val="50000"/>
                  </a:schemeClr>
                </a:solidFill>
              </a:rPr>
              <a:t> </a:t>
            </a:r>
            <a:r>
              <a:rPr lang="es-AR" sz="3600" b="1" dirty="0" err="1">
                <a:solidFill>
                  <a:schemeClr val="accent5">
                    <a:lumMod val="50000"/>
                  </a:schemeClr>
                </a:solidFill>
              </a:rPr>
              <a:t>dependent</a:t>
            </a:r>
            <a:r>
              <a:rPr lang="es-AR" sz="3600" b="1" dirty="0">
                <a:solidFill>
                  <a:schemeClr val="accent5">
                    <a:lumMod val="50000"/>
                  </a:schemeClr>
                </a:solidFill>
              </a:rPr>
              <a:t> </a:t>
            </a:r>
            <a:r>
              <a:rPr lang="es-AR" sz="3600" b="1" dirty="0" err="1">
                <a:solidFill>
                  <a:schemeClr val="accent5">
                    <a:lumMod val="50000"/>
                  </a:schemeClr>
                </a:solidFill>
              </a:rPr>
              <a:t>dialectric</a:t>
            </a:r>
            <a:r>
              <a:rPr lang="es-AR" sz="3600" b="1" dirty="0">
                <a:solidFill>
                  <a:schemeClr val="accent5">
                    <a:lumMod val="50000"/>
                  </a:schemeClr>
                </a:solidFill>
              </a:rPr>
              <a:t> </a:t>
            </a:r>
            <a:r>
              <a:rPr lang="es-AR" sz="3600" b="1" dirty="0" err="1">
                <a:solidFill>
                  <a:schemeClr val="accent5">
                    <a:lumMod val="50000"/>
                  </a:schemeClr>
                </a:solidFill>
              </a:rPr>
              <a:t>properties</a:t>
            </a:r>
            <a:r>
              <a:rPr lang="es-AR" sz="3600" b="1" dirty="0">
                <a:solidFill>
                  <a:schemeClr val="accent5">
                    <a:lumMod val="50000"/>
                  </a:schemeClr>
                </a:solidFill>
              </a:rPr>
              <a:t> of </a:t>
            </a:r>
            <a:r>
              <a:rPr lang="es-AR" sz="3600" b="1" dirty="0" err="1">
                <a:solidFill>
                  <a:schemeClr val="accent5">
                    <a:lumMod val="50000"/>
                  </a:schemeClr>
                </a:solidFill>
              </a:rPr>
              <a:t>pistacchios</a:t>
            </a:r>
            <a:r>
              <a:rPr lang="es-AR" sz="3600" b="1" dirty="0">
                <a:solidFill>
                  <a:schemeClr val="accent5">
                    <a:lumMod val="50000"/>
                  </a:schemeClr>
                </a:solidFill>
              </a:rPr>
              <a:t> </a:t>
            </a:r>
            <a:r>
              <a:rPr lang="es-AR" sz="3600" b="1" dirty="0" err="1">
                <a:solidFill>
                  <a:schemeClr val="accent5">
                    <a:lumMod val="50000"/>
                  </a:schemeClr>
                </a:solidFill>
              </a:rPr>
              <a:t>relevant</a:t>
            </a:r>
            <a:r>
              <a:rPr lang="es-AR" sz="3600" b="1" dirty="0">
                <a:solidFill>
                  <a:schemeClr val="accent5">
                    <a:lumMod val="50000"/>
                  </a:schemeClr>
                </a:solidFill>
              </a:rPr>
              <a:t> </a:t>
            </a:r>
            <a:endParaRPr lang="es-AR" sz="3600" dirty="0">
              <a:solidFill>
                <a:schemeClr val="accent5">
                  <a:lumMod val="50000"/>
                </a:schemeClr>
              </a:solidFill>
            </a:endParaRPr>
          </a:p>
          <a:p>
            <a:r>
              <a:rPr lang="es-AR" sz="3600" b="1" dirty="0">
                <a:solidFill>
                  <a:schemeClr val="accent5">
                    <a:lumMod val="50000"/>
                  </a:schemeClr>
                </a:solidFill>
              </a:rPr>
              <a:t>to radio-</a:t>
            </a:r>
            <a:r>
              <a:rPr lang="es-AR" sz="3600" b="1" dirty="0" err="1">
                <a:solidFill>
                  <a:schemeClr val="accent5">
                    <a:lumMod val="50000"/>
                  </a:schemeClr>
                </a:solidFill>
              </a:rPr>
              <a:t>frequency</a:t>
            </a:r>
            <a:r>
              <a:rPr lang="es-AR" sz="3600" b="1" dirty="0">
                <a:solidFill>
                  <a:schemeClr val="accent5">
                    <a:lumMod val="50000"/>
                  </a:schemeClr>
                </a:solidFill>
              </a:rPr>
              <a:t> </a:t>
            </a:r>
            <a:r>
              <a:rPr lang="es-AR" sz="3600" b="1" dirty="0" err="1">
                <a:solidFill>
                  <a:schemeClr val="accent5">
                    <a:lumMod val="50000"/>
                  </a:schemeClr>
                </a:solidFill>
              </a:rPr>
              <a:t>pasteurization</a:t>
            </a:r>
            <a:endParaRPr lang="es-AR" sz="3600" dirty="0">
              <a:solidFill>
                <a:schemeClr val="accent5">
                  <a:lumMod val="50000"/>
                </a:schemeClr>
              </a:solidFill>
            </a:endParaRPr>
          </a:p>
        </p:txBody>
      </p:sp>
    </p:spTree>
    <p:extLst>
      <p:ext uri="{BB962C8B-B14F-4D97-AF65-F5344CB8AC3E}">
        <p14:creationId xmlns:p14="http://schemas.microsoft.com/office/powerpoint/2010/main" val="241638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2260849903"/>
              </p:ext>
            </p:extLst>
          </p:nvPr>
        </p:nvGraphicFramePr>
        <p:xfrm>
          <a:off x="1009934" y="1168081"/>
          <a:ext cx="10467833" cy="5426220"/>
        </p:xfrm>
        <a:graphic>
          <a:graphicData uri="http://schemas.openxmlformats.org/drawingml/2006/table">
            <a:tbl>
              <a:tblPr firstRow="1" firstCol="1" bandRow="1">
                <a:tableStyleId>{5C22544A-7EE6-4342-B048-85BDC9FD1C3A}</a:tableStyleId>
              </a:tblPr>
              <a:tblGrid>
                <a:gridCol w="5186150">
                  <a:extLst>
                    <a:ext uri="{9D8B030D-6E8A-4147-A177-3AD203B41FA5}">
                      <a16:colId xmlns:a16="http://schemas.microsoft.com/office/drawing/2014/main" val="407540159"/>
                    </a:ext>
                  </a:extLst>
                </a:gridCol>
                <a:gridCol w="5281683">
                  <a:extLst>
                    <a:ext uri="{9D8B030D-6E8A-4147-A177-3AD203B41FA5}">
                      <a16:colId xmlns:a16="http://schemas.microsoft.com/office/drawing/2014/main" val="2655053062"/>
                    </a:ext>
                  </a:extLst>
                </a:gridCol>
              </a:tblGrid>
              <a:tr h="403037">
                <a:tc>
                  <a:txBody>
                    <a:bodyPr/>
                    <a:lstStyle/>
                    <a:p>
                      <a:pPr>
                        <a:lnSpc>
                          <a:spcPct val="150000"/>
                        </a:lnSpc>
                        <a:spcBef>
                          <a:spcPts val="600"/>
                        </a:spcBef>
                        <a:spcAft>
                          <a:spcPts val="0"/>
                        </a:spcAft>
                      </a:pPr>
                      <a:r>
                        <a:rPr lang="es-AR" sz="2000" dirty="0">
                          <a:effectLst/>
                        </a:rPr>
                        <a:t>1. </a:t>
                      </a:r>
                      <a:r>
                        <a:rPr lang="es-AR" sz="2000" dirty="0" err="1">
                          <a:effectLst/>
                        </a:rPr>
                        <a:t>This</a:t>
                      </a:r>
                      <a:r>
                        <a:rPr lang="es-AR" sz="2000" dirty="0">
                          <a:effectLst/>
                        </a:rPr>
                        <a:t> </a:t>
                      </a:r>
                      <a:r>
                        <a:rPr lang="es-AR" sz="2000" dirty="0" err="1">
                          <a:effectLst/>
                        </a:rPr>
                        <a:t>system</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50000"/>
                        </a:lnSpc>
                        <a:spcBef>
                          <a:spcPts val="600"/>
                        </a:spcBef>
                        <a:spcAft>
                          <a:spcPts val="0"/>
                        </a:spcAft>
                      </a:pPr>
                      <a:r>
                        <a:rPr lang="es-AR" sz="2000" dirty="0">
                          <a:effectLst/>
                        </a:rPr>
                        <a:t> </a:t>
                      </a:r>
                      <a:r>
                        <a:rPr lang="es-AR" sz="2000" dirty="0" smtClean="0">
                          <a:effectLst/>
                        </a:rPr>
                        <a:t>La tecnología de secado </a:t>
                      </a:r>
                      <a:r>
                        <a:rPr lang="es-AR" sz="2000" dirty="0" err="1" smtClean="0">
                          <a:effectLst/>
                        </a:rPr>
                        <a:t>Zeo</a:t>
                      </a:r>
                      <a:r>
                        <a:rPr lang="es-AR" sz="2000" dirty="0" smtClean="0">
                          <a:effectLst/>
                        </a:rPr>
                        <a:t>-</a:t>
                      </a:r>
                      <a:r>
                        <a:rPr lang="es-AR" sz="2000" baseline="0" dirty="0" smtClean="0">
                          <a:effectLst/>
                        </a:rPr>
                        <a:t>  </a:t>
                      </a:r>
                      <a:r>
                        <a:rPr lang="es-AR" sz="2000" baseline="0" dirty="0" err="1" smtClean="0">
                          <a:effectLst/>
                        </a:rPr>
                        <a:t>cycle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2207767541"/>
                  </a:ext>
                </a:extLst>
              </a:tr>
              <a:tr h="403037">
                <a:tc>
                  <a:txBody>
                    <a:bodyPr/>
                    <a:lstStyle/>
                    <a:p>
                      <a:pPr>
                        <a:lnSpc>
                          <a:spcPct val="150000"/>
                        </a:lnSpc>
                        <a:spcBef>
                          <a:spcPts val="600"/>
                        </a:spcBef>
                        <a:spcAft>
                          <a:spcPts val="0"/>
                        </a:spcAft>
                      </a:pPr>
                      <a:r>
                        <a:rPr lang="es-AR" sz="2000" dirty="0">
                          <a:effectLst/>
                        </a:rPr>
                        <a:t>2. </a:t>
                      </a:r>
                      <a:r>
                        <a:rPr lang="es-AR" sz="2000" dirty="0" err="1">
                          <a:effectLst/>
                        </a:rPr>
                        <a:t>That</a:t>
                      </a:r>
                      <a:r>
                        <a:rPr lang="es-AR" sz="2000" dirty="0">
                          <a:effectLst/>
                        </a:rPr>
                        <a:t> combines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Bef>
                          <a:spcPts val="600"/>
                        </a:spcBef>
                        <a:spcAft>
                          <a:spcPts val="0"/>
                        </a:spcAft>
                      </a:pPr>
                      <a:r>
                        <a:rPr lang="es-AR" sz="2000" dirty="0">
                          <a:effectLst/>
                        </a:rPr>
                        <a:t> </a:t>
                      </a:r>
                      <a:r>
                        <a:rPr lang="es-AR" sz="2000" dirty="0" smtClean="0">
                          <a:solidFill>
                            <a:schemeClr val="bg1"/>
                          </a:solidFill>
                          <a:effectLst/>
                        </a:rPr>
                        <a:t>sillas de ruedas</a:t>
                      </a:r>
                      <a:endParaRPr lang="es-A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973114449"/>
                  </a:ext>
                </a:extLst>
              </a:tr>
              <a:tr h="403037">
                <a:tc>
                  <a:txBody>
                    <a:bodyPr/>
                    <a:lstStyle/>
                    <a:p>
                      <a:pPr>
                        <a:lnSpc>
                          <a:spcPct val="150000"/>
                        </a:lnSpc>
                        <a:spcBef>
                          <a:spcPts val="600"/>
                        </a:spcBef>
                        <a:spcAft>
                          <a:spcPts val="0"/>
                        </a:spcAft>
                      </a:pPr>
                      <a:r>
                        <a:rPr lang="es-AR" sz="2000" dirty="0">
                          <a:effectLst/>
                        </a:rPr>
                        <a:t>3. </a:t>
                      </a:r>
                      <a:r>
                        <a:rPr lang="es-AR" sz="2000" dirty="0" err="1">
                          <a:effectLst/>
                        </a:rPr>
                        <a:t>Which</a:t>
                      </a:r>
                      <a:r>
                        <a:rPr lang="es-AR" sz="2000" dirty="0">
                          <a:effectLst/>
                        </a:rPr>
                        <a:t> </a:t>
                      </a:r>
                      <a:r>
                        <a:rPr lang="es-AR" sz="2000" dirty="0" err="1">
                          <a:effectLst/>
                        </a:rPr>
                        <a:t>require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50000"/>
                        </a:lnSpc>
                        <a:spcBef>
                          <a:spcPts val="600"/>
                        </a:spcBef>
                        <a:spcAft>
                          <a:spcPts val="0"/>
                        </a:spcAft>
                      </a:pPr>
                      <a:r>
                        <a:rPr lang="es-AR" sz="2000" dirty="0">
                          <a:effectLst/>
                        </a:rPr>
                        <a:t> </a:t>
                      </a:r>
                      <a:r>
                        <a:rPr lang="es-AR" sz="2000" dirty="0" smtClean="0">
                          <a:effectLst/>
                        </a:rPr>
                        <a:t>ruedas </a:t>
                      </a:r>
                      <a:r>
                        <a:rPr lang="es-AR" sz="2000" dirty="0" err="1" smtClean="0">
                          <a:effectLst/>
                        </a:rPr>
                        <a:t>neumátics</a:t>
                      </a:r>
                      <a:r>
                        <a:rPr lang="es-AR" sz="2000" dirty="0" smtClean="0">
                          <a:effectLst/>
                        </a:rPr>
                        <a:t> convencionales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843353718"/>
                  </a:ext>
                </a:extLst>
              </a:tr>
              <a:tr h="403037">
                <a:tc>
                  <a:txBody>
                    <a:bodyPr/>
                    <a:lstStyle/>
                    <a:p>
                      <a:pPr>
                        <a:lnSpc>
                          <a:spcPct val="150000"/>
                        </a:lnSpc>
                        <a:spcBef>
                          <a:spcPts val="600"/>
                        </a:spcBef>
                        <a:spcAft>
                          <a:spcPts val="0"/>
                        </a:spcAft>
                      </a:pPr>
                      <a:r>
                        <a:rPr lang="es-AR" sz="2000" dirty="0">
                          <a:effectLst/>
                        </a:rPr>
                        <a:t>4. </a:t>
                      </a:r>
                      <a:r>
                        <a:rPr lang="es-AR" sz="2000" dirty="0" err="1">
                          <a:effectLst/>
                        </a:rPr>
                        <a:t>These</a:t>
                      </a:r>
                      <a:r>
                        <a:rPr lang="es-AR" sz="2000" dirty="0">
                          <a:effectLst/>
                        </a:rPr>
                        <a:t> concept </a:t>
                      </a:r>
                      <a:r>
                        <a:rPr lang="es-AR" sz="2000" dirty="0" err="1">
                          <a:effectLst/>
                        </a:rPr>
                        <a:t>tyres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50000"/>
                        </a:lnSpc>
                        <a:spcBef>
                          <a:spcPts val="600"/>
                        </a:spcBef>
                        <a:spcAft>
                          <a:spcPts val="0"/>
                        </a:spcAft>
                      </a:pPr>
                      <a:r>
                        <a:rPr lang="es-AR" sz="2000" dirty="0">
                          <a:effectLst/>
                        </a:rPr>
                        <a:t> </a:t>
                      </a:r>
                      <a:r>
                        <a:rPr lang="es-AR" sz="2000" dirty="0" smtClean="0">
                          <a:effectLst/>
                        </a:rPr>
                        <a:t>las de nuevo diseño</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031855928"/>
                  </a:ext>
                </a:extLst>
              </a:tr>
              <a:tr h="403037">
                <a:tc>
                  <a:txBody>
                    <a:bodyPr/>
                    <a:lstStyle/>
                    <a:p>
                      <a:pPr>
                        <a:lnSpc>
                          <a:spcPct val="150000"/>
                        </a:lnSpc>
                        <a:spcBef>
                          <a:spcPts val="600"/>
                        </a:spcBef>
                        <a:spcAft>
                          <a:spcPts val="0"/>
                        </a:spcAft>
                      </a:pPr>
                      <a:r>
                        <a:rPr lang="es-AR" sz="2000" dirty="0">
                          <a:solidFill>
                            <a:schemeClr val="accent1">
                              <a:lumMod val="50000"/>
                            </a:schemeClr>
                          </a:solidFill>
                          <a:effectLst/>
                        </a:rPr>
                        <a:t>5. </a:t>
                      </a:r>
                      <a:r>
                        <a:rPr lang="es-AR" sz="2000" dirty="0" err="1">
                          <a:solidFill>
                            <a:schemeClr val="accent1">
                              <a:lumMod val="50000"/>
                            </a:schemeClr>
                          </a:solidFill>
                          <a:effectLst/>
                        </a:rPr>
                        <a:t>With</a:t>
                      </a:r>
                      <a:r>
                        <a:rPr lang="es-AR" sz="2000" dirty="0">
                          <a:solidFill>
                            <a:schemeClr val="accent1">
                              <a:lumMod val="50000"/>
                            </a:schemeClr>
                          </a:solidFill>
                          <a:effectLst/>
                        </a:rPr>
                        <a:t> </a:t>
                      </a:r>
                      <a:r>
                        <a:rPr lang="es-AR" sz="2000" dirty="0" err="1">
                          <a:solidFill>
                            <a:schemeClr val="accent1">
                              <a:lumMod val="50000"/>
                            </a:schemeClr>
                          </a:solidFill>
                          <a:effectLst/>
                        </a:rPr>
                        <a:t>that</a:t>
                      </a:r>
                      <a:r>
                        <a:rPr lang="es-AR" sz="2000" dirty="0">
                          <a:solidFill>
                            <a:schemeClr val="accent1">
                              <a:lumMod val="50000"/>
                            </a:schemeClr>
                          </a:solidFill>
                          <a:effectLst/>
                        </a:rPr>
                        <a:t> in </a:t>
                      </a:r>
                      <a:r>
                        <a:rPr lang="es-AR" sz="2000" dirty="0" err="1">
                          <a:solidFill>
                            <a:schemeClr val="accent1">
                              <a:lumMod val="50000"/>
                            </a:schemeClr>
                          </a:solidFill>
                          <a:effectLst/>
                        </a:rPr>
                        <a:t>mind</a:t>
                      </a:r>
                      <a:endParaRPr lang="es-AR"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0000"/>
                        </a:lnSpc>
                        <a:spcBef>
                          <a:spcPts val="600"/>
                        </a:spcBef>
                        <a:spcAft>
                          <a:spcPts val="0"/>
                        </a:spcAft>
                      </a:pPr>
                      <a:r>
                        <a:rPr lang="es-AR" sz="2000" dirty="0">
                          <a:effectLst/>
                        </a:rPr>
                        <a:t> </a:t>
                      </a:r>
                      <a:r>
                        <a:rPr lang="es-AR" sz="2000" dirty="0" smtClean="0">
                          <a:effectLst/>
                        </a:rPr>
                        <a:t>con la idea de que estos estacionamientos se asientan en terrenos valiosos que pueden generar ganancias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840776049"/>
                  </a:ext>
                </a:extLst>
              </a:tr>
              <a:tr h="403037">
                <a:tc>
                  <a:txBody>
                    <a:bodyPr/>
                    <a:lstStyle/>
                    <a:p>
                      <a:pPr>
                        <a:lnSpc>
                          <a:spcPct val="150000"/>
                        </a:lnSpc>
                        <a:spcBef>
                          <a:spcPts val="600"/>
                        </a:spcBef>
                        <a:spcAft>
                          <a:spcPts val="0"/>
                        </a:spcAft>
                      </a:pPr>
                      <a:r>
                        <a:rPr lang="es-AR" sz="2000" dirty="0">
                          <a:solidFill>
                            <a:schemeClr val="accent1">
                              <a:lumMod val="50000"/>
                            </a:schemeClr>
                          </a:solidFill>
                          <a:effectLst/>
                        </a:rPr>
                        <a:t>6. </a:t>
                      </a:r>
                      <a:r>
                        <a:rPr lang="es-AR" sz="2000" dirty="0">
                          <a:solidFill>
                            <a:schemeClr val="bg1"/>
                          </a:solidFill>
                          <a:effectLst/>
                        </a:rPr>
                        <a:t>A </a:t>
                      </a:r>
                      <a:r>
                        <a:rPr lang="es-AR" sz="2000" dirty="0" err="1">
                          <a:solidFill>
                            <a:schemeClr val="bg1"/>
                          </a:solidFill>
                          <a:effectLst/>
                        </a:rPr>
                        <a:t>great</a:t>
                      </a:r>
                      <a:r>
                        <a:rPr lang="es-AR" sz="2000" dirty="0">
                          <a:solidFill>
                            <a:schemeClr val="bg1"/>
                          </a:solidFill>
                          <a:effectLst/>
                        </a:rPr>
                        <a:t> </a:t>
                      </a:r>
                      <a:r>
                        <a:rPr lang="es-AR" sz="2000" dirty="0" err="1">
                          <a:solidFill>
                            <a:schemeClr val="bg1"/>
                          </a:solidFill>
                          <a:effectLst/>
                        </a:rPr>
                        <a:t>one</a:t>
                      </a:r>
                      <a:endParaRPr lang="es-A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0000"/>
                        </a:lnSpc>
                        <a:spcBef>
                          <a:spcPts val="600"/>
                        </a:spcBef>
                        <a:spcAft>
                          <a:spcPts val="0"/>
                        </a:spcAft>
                      </a:pPr>
                      <a:r>
                        <a:rPr lang="es-AR" sz="2000" dirty="0">
                          <a:effectLst/>
                        </a:rPr>
                        <a:t> </a:t>
                      </a:r>
                      <a:r>
                        <a:rPr lang="es-AR" sz="2000" dirty="0" smtClean="0">
                          <a:solidFill>
                            <a:schemeClr val="bg1"/>
                          </a:solidFill>
                          <a:effectLst/>
                        </a:rPr>
                        <a:t>una compañía</a:t>
                      </a:r>
                      <a:endParaRPr lang="es-A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1098761092"/>
                  </a:ext>
                </a:extLst>
              </a:tr>
              <a:tr h="854220">
                <a:tc>
                  <a:txBody>
                    <a:bodyPr/>
                    <a:lstStyle/>
                    <a:p>
                      <a:pPr>
                        <a:lnSpc>
                          <a:spcPct val="150000"/>
                        </a:lnSpc>
                        <a:spcBef>
                          <a:spcPts val="600"/>
                        </a:spcBef>
                        <a:spcAft>
                          <a:spcPts val="0"/>
                        </a:spcAft>
                      </a:pPr>
                      <a:r>
                        <a:rPr lang="es-AR" sz="2000" dirty="0">
                          <a:effectLst/>
                        </a:rPr>
                        <a:t>7. </a:t>
                      </a:r>
                      <a:r>
                        <a:rPr lang="es-AR" sz="2000" dirty="0" err="1">
                          <a:effectLst/>
                        </a:rPr>
                        <a:t>Which</a:t>
                      </a:r>
                      <a:r>
                        <a:rPr lang="es-AR" sz="2000" dirty="0">
                          <a:effectLst/>
                        </a:rPr>
                        <a:t> </a:t>
                      </a:r>
                      <a:r>
                        <a:rPr lang="es-AR" sz="2000" dirty="0" err="1">
                          <a:effectLst/>
                        </a:rPr>
                        <a:t>makes</a:t>
                      </a:r>
                      <a:r>
                        <a:rPr lang="es-AR" sz="2000" dirty="0">
                          <a:effectLst/>
                        </a:rPr>
                        <a:t> </a:t>
                      </a:r>
                      <a:r>
                        <a:rPr lang="es-AR" sz="2000" dirty="0" err="1">
                          <a:effectLst/>
                        </a:rPr>
                        <a:t>these</a:t>
                      </a:r>
                      <a:r>
                        <a:rPr lang="es-AR" sz="2000" dirty="0">
                          <a:effectLst/>
                        </a:rPr>
                        <a:t> </a:t>
                      </a:r>
                      <a:r>
                        <a:rPr lang="es-AR" sz="2000" dirty="0" err="1">
                          <a:effectLst/>
                        </a:rPr>
                        <a:t>cobots</a:t>
                      </a:r>
                      <a:r>
                        <a:rPr lang="es-AR" sz="2000" dirty="0">
                          <a:effectLst/>
                        </a:rPr>
                        <a:t> so </a:t>
                      </a:r>
                      <a:r>
                        <a:rPr lang="es-AR" sz="2000" dirty="0" err="1">
                          <a:effectLst/>
                        </a:rPr>
                        <a:t>unique</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0000"/>
                        </a:lnSpc>
                        <a:spcBef>
                          <a:spcPts val="600"/>
                        </a:spcBef>
                        <a:spcAft>
                          <a:spcPts val="0"/>
                        </a:spcAft>
                      </a:pPr>
                      <a:r>
                        <a:rPr lang="es-AR" sz="2000" dirty="0">
                          <a:effectLst/>
                        </a:rPr>
                        <a:t> </a:t>
                      </a:r>
                      <a:r>
                        <a:rPr lang="es-AR" sz="2000" dirty="0" smtClean="0">
                          <a:solidFill>
                            <a:schemeClr val="bg1"/>
                          </a:solidFill>
                          <a:effectLst/>
                        </a:rPr>
                        <a:t>la habilidad de trabajar con gente</a:t>
                      </a:r>
                      <a:endParaRPr lang="es-A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536778456"/>
                  </a:ext>
                </a:extLst>
              </a:tr>
              <a:tr h="403037">
                <a:tc>
                  <a:txBody>
                    <a:bodyPr/>
                    <a:lstStyle/>
                    <a:p>
                      <a:pPr>
                        <a:lnSpc>
                          <a:spcPct val="150000"/>
                        </a:lnSpc>
                        <a:spcBef>
                          <a:spcPts val="600"/>
                        </a:spcBef>
                        <a:spcAft>
                          <a:spcPts val="0"/>
                        </a:spcAft>
                      </a:pPr>
                      <a:r>
                        <a:rPr lang="es-AR" sz="2000" dirty="0">
                          <a:effectLst/>
                        </a:rPr>
                        <a:t>8. </a:t>
                      </a:r>
                      <a:r>
                        <a:rPr lang="es-AR" sz="2000" dirty="0" err="1">
                          <a:effectLst/>
                        </a:rPr>
                        <a:t>the</a:t>
                      </a:r>
                      <a:r>
                        <a:rPr lang="es-AR" sz="2000" dirty="0">
                          <a:effectLst/>
                        </a:rPr>
                        <a:t> </a:t>
                      </a:r>
                      <a:r>
                        <a:rPr lang="es-AR" sz="2000" dirty="0" err="1">
                          <a:effectLst/>
                        </a:rPr>
                        <a:t>ones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0000"/>
                        </a:lnSpc>
                        <a:spcBef>
                          <a:spcPts val="600"/>
                        </a:spcBef>
                        <a:spcAft>
                          <a:spcPts val="0"/>
                        </a:spcAft>
                      </a:pPr>
                      <a:r>
                        <a:rPr lang="es-AR" sz="2000" dirty="0">
                          <a:effectLst/>
                        </a:rPr>
                        <a:t> </a:t>
                      </a:r>
                      <a:r>
                        <a:rPr lang="es-AR" sz="2000" dirty="0" smtClean="0">
                          <a:effectLst/>
                        </a:rPr>
                        <a:t>los trabajadores de producción</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669042794"/>
                  </a:ext>
                </a:extLst>
              </a:tr>
              <a:tr h="403037">
                <a:tc>
                  <a:txBody>
                    <a:bodyPr/>
                    <a:lstStyle/>
                    <a:p>
                      <a:pPr>
                        <a:lnSpc>
                          <a:spcPct val="150000"/>
                        </a:lnSpc>
                        <a:spcBef>
                          <a:spcPts val="600"/>
                        </a:spcBef>
                        <a:spcAft>
                          <a:spcPts val="0"/>
                        </a:spcAft>
                      </a:pPr>
                      <a:r>
                        <a:rPr lang="es-AR" sz="2000" dirty="0">
                          <a:solidFill>
                            <a:schemeClr val="accent1">
                              <a:lumMod val="50000"/>
                            </a:schemeClr>
                          </a:solidFill>
                          <a:effectLst/>
                        </a:rPr>
                        <a:t>9. </a:t>
                      </a:r>
                      <a:r>
                        <a:rPr lang="es-AR" sz="2000" dirty="0" err="1">
                          <a:solidFill>
                            <a:schemeClr val="accent1">
                              <a:lumMod val="50000"/>
                            </a:schemeClr>
                          </a:solidFill>
                          <a:effectLst/>
                        </a:rPr>
                        <a:t>One</a:t>
                      </a:r>
                      <a:r>
                        <a:rPr lang="es-AR" sz="2000" dirty="0">
                          <a:solidFill>
                            <a:schemeClr val="accent1">
                              <a:lumMod val="50000"/>
                            </a:schemeClr>
                          </a:solidFill>
                          <a:effectLst/>
                        </a:rPr>
                        <a:t> of </a:t>
                      </a:r>
                      <a:r>
                        <a:rPr lang="es-AR" sz="2000" dirty="0" err="1">
                          <a:solidFill>
                            <a:schemeClr val="accent1">
                              <a:lumMod val="50000"/>
                            </a:schemeClr>
                          </a:solidFill>
                          <a:effectLst/>
                        </a:rPr>
                        <a:t>the</a:t>
                      </a:r>
                      <a:r>
                        <a:rPr lang="es-AR" sz="2000" dirty="0">
                          <a:solidFill>
                            <a:schemeClr val="accent1">
                              <a:lumMod val="50000"/>
                            </a:schemeClr>
                          </a:solidFill>
                          <a:effectLst/>
                        </a:rPr>
                        <a:t> </a:t>
                      </a:r>
                      <a:r>
                        <a:rPr lang="es-AR" sz="2000" dirty="0" err="1">
                          <a:solidFill>
                            <a:schemeClr val="accent1">
                              <a:lumMod val="50000"/>
                            </a:schemeClr>
                          </a:solidFill>
                          <a:effectLst/>
                        </a:rPr>
                        <a:t>biggest</a:t>
                      </a:r>
                      <a:r>
                        <a:rPr lang="es-AR" sz="2000" dirty="0">
                          <a:solidFill>
                            <a:schemeClr val="accent1">
                              <a:lumMod val="50000"/>
                            </a:schemeClr>
                          </a:solidFill>
                          <a:effectLst/>
                        </a:rPr>
                        <a:t> </a:t>
                      </a:r>
                      <a:r>
                        <a:rPr lang="es-AR" sz="2000" dirty="0" err="1">
                          <a:solidFill>
                            <a:schemeClr val="accent1">
                              <a:lumMod val="50000"/>
                            </a:schemeClr>
                          </a:solidFill>
                          <a:effectLst/>
                        </a:rPr>
                        <a:t>advantages</a:t>
                      </a:r>
                      <a:endParaRPr lang="es-AR"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0000"/>
                        </a:lnSpc>
                        <a:spcBef>
                          <a:spcPts val="600"/>
                        </a:spcBef>
                        <a:spcAft>
                          <a:spcPts val="0"/>
                        </a:spcAft>
                      </a:pPr>
                      <a:r>
                        <a:rPr lang="es-AR" sz="2000" dirty="0">
                          <a:effectLst/>
                        </a:rPr>
                        <a:t> </a:t>
                      </a:r>
                      <a:r>
                        <a:rPr lang="es-AR" sz="2000" dirty="0" smtClean="0">
                          <a:effectLst/>
                        </a:rPr>
                        <a:t>la seguridad mejorada de los trabajadores, el mejoramiento de la seguridad de los trabajadores.</a:t>
                      </a:r>
                      <a:endParaRPr lang="es-A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34539853"/>
                  </a:ext>
                </a:extLst>
              </a:tr>
            </a:tbl>
          </a:graphicData>
        </a:graphic>
      </p:graphicFrame>
    </p:spTree>
    <p:extLst>
      <p:ext uri="{BB962C8B-B14F-4D97-AF65-F5344CB8AC3E}">
        <p14:creationId xmlns:p14="http://schemas.microsoft.com/office/powerpoint/2010/main" val="3126571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8" name="Subtítulo 7"/>
          <p:cNvSpPr>
            <a:spLocks noGrp="1"/>
          </p:cNvSpPr>
          <p:nvPr>
            <p:ph type="subTitle" idx="1"/>
          </p:nvPr>
        </p:nvSpPr>
        <p:spPr>
          <a:xfrm>
            <a:off x="1524000" y="1271588"/>
            <a:ext cx="9144000" cy="3986212"/>
          </a:xfrm>
        </p:spPr>
        <p:txBody>
          <a:bodyPr anchor="ctr">
            <a:normAutofit/>
          </a:bodyPr>
          <a:lstStyle/>
          <a:p>
            <a:r>
              <a:rPr lang="es-AR" sz="3200" b="1" u="sng" dirty="0">
                <a:solidFill>
                  <a:schemeClr val="accent5">
                    <a:lumMod val="50000"/>
                  </a:schemeClr>
                </a:solidFill>
              </a:rPr>
              <a:t>Cognados, falsos cognados, términos transparentes</a:t>
            </a:r>
            <a:r>
              <a:rPr lang="es-AR" sz="3200" b="1" dirty="0">
                <a:solidFill>
                  <a:schemeClr val="accent5">
                    <a:lumMod val="50000"/>
                  </a:schemeClr>
                </a:solidFill>
              </a:rPr>
              <a:t>.</a:t>
            </a:r>
            <a:endParaRPr lang="es-AR" sz="3200" dirty="0">
              <a:solidFill>
                <a:schemeClr val="accent5">
                  <a:lumMod val="50000"/>
                </a:schemeClr>
              </a:solidFill>
            </a:endParaRPr>
          </a:p>
        </p:txBody>
      </p:sp>
    </p:spTree>
    <p:extLst>
      <p:ext uri="{BB962C8B-B14F-4D97-AF65-F5344CB8AC3E}">
        <p14:creationId xmlns:p14="http://schemas.microsoft.com/office/powerpoint/2010/main" val="1467138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Autofit/>
          </a:bodyPr>
          <a:lstStyle/>
          <a:p>
            <a:pPr algn="l"/>
            <a:r>
              <a:rPr lang="es-AR" sz="3200" b="1" dirty="0">
                <a:solidFill>
                  <a:schemeClr val="accent5">
                    <a:lumMod val="50000"/>
                  </a:schemeClr>
                </a:solidFill>
                <a:latin typeface="Arial Black" panose="020B0A04020102020204" pitchFamily="34" charset="0"/>
              </a:rPr>
              <a:t>Términos transparentes:</a:t>
            </a:r>
            <a:r>
              <a:rPr lang="es-AR" sz="3200" dirty="0">
                <a:solidFill>
                  <a:schemeClr val="accent5">
                    <a:lumMod val="50000"/>
                  </a:schemeClr>
                </a:solidFill>
                <a:latin typeface="Arial Black" panose="020B0A04020102020204" pitchFamily="34" charset="0"/>
              </a:rPr>
              <a:t> </a:t>
            </a:r>
            <a:r>
              <a:rPr lang="es-AR" sz="3200" dirty="0"/>
              <a:t>se denominan términos transparentes a aquellas palabras entre dos idiomas o dialectos que son exactamente iguales en escritura y significan lo mismo, por ejemplo: natural</a:t>
            </a:r>
            <a:r>
              <a:rPr lang="es-AR" sz="3200" dirty="0" smtClean="0"/>
              <a:t>.</a:t>
            </a:r>
          </a:p>
          <a:p>
            <a:pPr algn="l"/>
            <a:endParaRPr lang="es-AR" sz="3200" dirty="0" smtClean="0"/>
          </a:p>
        </p:txBody>
      </p:sp>
    </p:spTree>
    <p:extLst>
      <p:ext uri="{BB962C8B-B14F-4D97-AF65-F5344CB8AC3E}">
        <p14:creationId xmlns:p14="http://schemas.microsoft.com/office/powerpoint/2010/main" val="3210059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685800"/>
            <a:ext cx="10515600" cy="5491163"/>
          </a:xfrm>
        </p:spPr>
        <p:txBody>
          <a:bodyPr anchor="ctr"/>
          <a:lstStyle/>
          <a:p>
            <a:r>
              <a:rPr lang="es-AR" sz="3200" b="1" dirty="0">
                <a:solidFill>
                  <a:schemeClr val="accent5">
                    <a:lumMod val="50000"/>
                  </a:schemeClr>
                </a:solidFill>
                <a:latin typeface="Arial Black" panose="020B0A04020102020204" pitchFamily="34" charset="0"/>
              </a:rPr>
              <a:t>Cognados:</a:t>
            </a:r>
            <a:r>
              <a:rPr lang="es-AR" sz="3200" b="1" dirty="0">
                <a:solidFill>
                  <a:schemeClr val="accent5">
                    <a:lumMod val="50000"/>
                  </a:schemeClr>
                </a:solidFill>
              </a:rPr>
              <a:t> </a:t>
            </a:r>
            <a:r>
              <a:rPr lang="es-AR" sz="3200" dirty="0"/>
              <a:t>a los efectos de nuestro trabajo, definiremos cognados a </a:t>
            </a:r>
            <a:r>
              <a:rPr lang="es-AR" sz="3200" dirty="0" smtClean="0"/>
              <a:t>palabras </a:t>
            </a:r>
            <a:r>
              <a:rPr lang="es-AR" sz="3200" dirty="0"/>
              <a:t>que significan lo mismo, pareciéndose en la escritura, aunque no sean exactamente iguales, permitiéndonos deducir su significado, sin necesidad de recurrir al diccionario por ejemplo: </a:t>
            </a:r>
            <a:r>
              <a:rPr lang="es-AR" sz="3200" i="1" dirty="0" err="1">
                <a:solidFill>
                  <a:schemeClr val="accent1">
                    <a:lumMod val="50000"/>
                  </a:schemeClr>
                </a:solidFill>
              </a:rPr>
              <a:t>article</a:t>
            </a:r>
            <a:r>
              <a:rPr lang="es-AR" sz="3200" i="1" dirty="0">
                <a:solidFill>
                  <a:schemeClr val="accent1">
                    <a:lumMod val="50000"/>
                  </a:schemeClr>
                </a:solidFill>
              </a:rPr>
              <a:t>.</a:t>
            </a:r>
          </a:p>
          <a:p>
            <a:pPr marL="0" indent="0">
              <a:buNone/>
            </a:pPr>
            <a:endParaRPr lang="es-AR" sz="3200" b="1" dirty="0"/>
          </a:p>
          <a:p>
            <a:endParaRPr lang="es-AR" dirty="0"/>
          </a:p>
        </p:txBody>
      </p:sp>
    </p:spTree>
    <p:extLst>
      <p:ext uri="{BB962C8B-B14F-4D97-AF65-F5344CB8AC3E}">
        <p14:creationId xmlns:p14="http://schemas.microsoft.com/office/powerpoint/2010/main" val="3084042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414818" y="1168082"/>
            <a:ext cx="9144000" cy="4458208"/>
          </a:xfrm>
        </p:spPr>
        <p:txBody>
          <a:bodyPr anchor="ctr">
            <a:normAutofit/>
          </a:bodyPr>
          <a:lstStyle/>
          <a:p>
            <a:pPr algn="l"/>
            <a:r>
              <a:rPr lang="es-AR" sz="3200" b="1" dirty="0">
                <a:solidFill>
                  <a:schemeClr val="accent5">
                    <a:lumMod val="50000"/>
                  </a:schemeClr>
                </a:solidFill>
                <a:latin typeface="Arial Black" panose="020B0A04020102020204" pitchFamily="34" charset="0"/>
              </a:rPr>
              <a:t>Falsos Cognados o Falsos amigos: </a:t>
            </a:r>
            <a:r>
              <a:rPr lang="es-AR" sz="3200" dirty="0"/>
              <a:t>La expresión falsos amigos se emplea para referirse a aquellas palabras que, a pesar de pertenecer a dos lenguas distintas, presentan cierta semejanza en la forma mientras que su significado es considerablemente diferente. Un ejemplo de esto es la palabra </a:t>
            </a:r>
            <a:r>
              <a:rPr lang="es-AR" sz="3200" i="1" dirty="0" err="1">
                <a:solidFill>
                  <a:schemeClr val="accent1">
                    <a:lumMod val="50000"/>
                  </a:schemeClr>
                </a:solidFill>
              </a:rPr>
              <a:t>argument</a:t>
            </a:r>
            <a:r>
              <a:rPr lang="es-AR" sz="3200" dirty="0"/>
              <a:t>, se parece a la palabra en español argumento, sin embargo, en inglés significa, discusión, disputa, pelea</a:t>
            </a:r>
            <a:r>
              <a:rPr lang="es-AR" sz="3200" dirty="0" smtClean="0"/>
              <a:t>.</a:t>
            </a:r>
            <a:endParaRPr lang="es-AR" sz="3200" dirty="0"/>
          </a:p>
        </p:txBody>
      </p:sp>
    </p:spTree>
    <p:extLst>
      <p:ext uri="{BB962C8B-B14F-4D97-AF65-F5344CB8AC3E}">
        <p14:creationId xmlns:p14="http://schemas.microsoft.com/office/powerpoint/2010/main" val="1899707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4000" b="1" dirty="0">
                <a:solidFill>
                  <a:srgbClr val="FF0000"/>
                </a:solidFill>
              </a:rPr>
              <a:t>Hay listas muy completas de falsos cognados en internet.</a:t>
            </a:r>
            <a:endParaRPr lang="es-AR" sz="4000" dirty="0">
              <a:solidFill>
                <a:srgbClr val="FF0000"/>
              </a:solidFill>
            </a:endParaRPr>
          </a:p>
        </p:txBody>
      </p:sp>
    </p:spTree>
    <p:extLst>
      <p:ext uri="{BB962C8B-B14F-4D97-AF65-F5344CB8AC3E}">
        <p14:creationId xmlns:p14="http://schemas.microsoft.com/office/powerpoint/2010/main" val="2891894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3600" b="1" dirty="0">
                <a:solidFill>
                  <a:schemeClr val="accent5">
                    <a:lumMod val="75000"/>
                  </a:schemeClr>
                </a:solidFill>
              </a:rPr>
              <a:t>D. </a:t>
            </a:r>
            <a:r>
              <a:rPr lang="es-AR" sz="3600" b="1" u="sng" dirty="0">
                <a:solidFill>
                  <a:schemeClr val="accent5">
                    <a:lumMod val="75000"/>
                  </a:schemeClr>
                </a:solidFill>
              </a:rPr>
              <a:t>De las siguientes oraciones extraiga cinco cognados, </a:t>
            </a:r>
            <a:r>
              <a:rPr lang="es-AR" sz="3600" b="1" u="sng" dirty="0" smtClean="0">
                <a:solidFill>
                  <a:schemeClr val="accent5">
                    <a:lumMod val="75000"/>
                  </a:schemeClr>
                </a:solidFill>
              </a:rPr>
              <a:t>dos términos </a:t>
            </a:r>
            <a:r>
              <a:rPr lang="es-AR" sz="3600" b="1" u="sng" dirty="0">
                <a:solidFill>
                  <a:schemeClr val="accent5">
                    <a:lumMod val="75000"/>
                  </a:schemeClr>
                </a:solidFill>
              </a:rPr>
              <a:t>transparentes y todos los falsos cognados, estos últimos con su significado</a:t>
            </a:r>
            <a:endParaRPr lang="es-AR" sz="3600" dirty="0">
              <a:solidFill>
                <a:schemeClr val="accent5">
                  <a:lumMod val="75000"/>
                </a:schemeClr>
              </a:solidFill>
            </a:endParaRPr>
          </a:p>
        </p:txBody>
      </p:sp>
    </p:spTree>
    <p:extLst>
      <p:ext uri="{BB962C8B-B14F-4D97-AF65-F5344CB8AC3E}">
        <p14:creationId xmlns:p14="http://schemas.microsoft.com/office/powerpoint/2010/main" val="3745147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22363"/>
            <a:ext cx="9144000" cy="4089718"/>
          </a:xfrm>
        </p:spPr>
        <p:txBody>
          <a:bodyPr anchor="ctr">
            <a:normAutofit/>
          </a:bodyPr>
          <a:lstStyle/>
          <a:p>
            <a:pPr marL="257175" indent="-257175" algn="l"/>
            <a:r>
              <a:rPr lang="es-AR" dirty="0" smtClean="0"/>
              <a:t>1. </a:t>
            </a:r>
            <a:r>
              <a:rPr lang="es-AR" dirty="0" err="1" smtClean="0"/>
              <a:t>The</a:t>
            </a:r>
            <a:r>
              <a:rPr lang="es-AR" dirty="0" smtClean="0"/>
              <a:t> </a:t>
            </a:r>
            <a:r>
              <a:rPr lang="es-AR" dirty="0" err="1"/>
              <a:t>fabric</a:t>
            </a:r>
            <a:r>
              <a:rPr lang="es-AR" dirty="0"/>
              <a:t> </a:t>
            </a:r>
            <a:r>
              <a:rPr lang="es-AR" dirty="0" err="1"/>
              <a:t>developed</a:t>
            </a:r>
            <a:r>
              <a:rPr lang="es-AR" dirty="0"/>
              <a:t> at </a:t>
            </a:r>
            <a:r>
              <a:rPr lang="es-AR" dirty="0" err="1"/>
              <a:t>this</a:t>
            </a:r>
            <a:r>
              <a:rPr lang="es-AR" dirty="0"/>
              <a:t> center </a:t>
            </a:r>
            <a:r>
              <a:rPr lang="es-AR" dirty="0" err="1"/>
              <a:t>associated</a:t>
            </a:r>
            <a:r>
              <a:rPr lang="es-AR" dirty="0"/>
              <a:t> </a:t>
            </a:r>
            <a:r>
              <a:rPr lang="es-AR" dirty="0" err="1"/>
              <a:t>with</a:t>
            </a:r>
            <a:r>
              <a:rPr lang="es-AR" dirty="0"/>
              <a:t> </a:t>
            </a:r>
            <a:r>
              <a:rPr lang="es-AR" dirty="0" err="1"/>
              <a:t>the</a:t>
            </a:r>
            <a:r>
              <a:rPr lang="es-AR" dirty="0"/>
              <a:t> </a:t>
            </a:r>
            <a:r>
              <a:rPr lang="es-AR" dirty="0" err="1"/>
              <a:t>University</a:t>
            </a:r>
            <a:r>
              <a:rPr lang="es-AR" dirty="0"/>
              <a:t> of California </a:t>
            </a:r>
            <a:r>
              <a:rPr lang="es-AR" dirty="0" err="1"/>
              <a:t>is</a:t>
            </a:r>
            <a:r>
              <a:rPr lang="es-AR" dirty="0"/>
              <a:t> </a:t>
            </a:r>
            <a:r>
              <a:rPr lang="es-AR" dirty="0" err="1"/>
              <a:t>composed</a:t>
            </a:r>
            <a:r>
              <a:rPr lang="es-AR" dirty="0"/>
              <a:t> of </a:t>
            </a:r>
            <a:r>
              <a:rPr lang="es-AR" dirty="0" err="1"/>
              <a:t>an</a:t>
            </a:r>
            <a:r>
              <a:rPr lang="es-AR" dirty="0"/>
              <a:t> </a:t>
            </a:r>
            <a:r>
              <a:rPr lang="es-AR" dirty="0" err="1"/>
              <a:t>octahedron-shaped</a:t>
            </a:r>
            <a:r>
              <a:rPr lang="es-AR" dirty="0"/>
              <a:t> </a:t>
            </a:r>
            <a:r>
              <a:rPr lang="es-AR" dirty="0" err="1"/>
              <a:t>polymer</a:t>
            </a:r>
            <a:r>
              <a:rPr lang="es-AR" dirty="0"/>
              <a:t> </a:t>
            </a:r>
            <a:r>
              <a:rPr lang="es-AR" dirty="0" err="1"/>
              <a:t>mesh</a:t>
            </a:r>
            <a:r>
              <a:rPr lang="es-AR" dirty="0"/>
              <a:t> </a:t>
            </a:r>
            <a:r>
              <a:rPr lang="es-AR" dirty="0" err="1"/>
              <a:t>obtained</a:t>
            </a:r>
            <a:r>
              <a:rPr lang="es-AR" dirty="0"/>
              <a:t> </a:t>
            </a:r>
            <a:r>
              <a:rPr lang="es-AR" dirty="0" err="1"/>
              <a:t>through</a:t>
            </a:r>
            <a:r>
              <a:rPr lang="es-AR" dirty="0"/>
              <a:t> 3D </a:t>
            </a:r>
            <a:r>
              <a:rPr lang="es-AR" dirty="0" err="1"/>
              <a:t>printing</a:t>
            </a:r>
            <a:r>
              <a:rPr lang="es-AR" dirty="0"/>
              <a:t>. </a:t>
            </a:r>
            <a:endParaRPr lang="es-AR" dirty="0" smtClean="0"/>
          </a:p>
          <a:p>
            <a:pPr marL="257175" indent="-257175" algn="l"/>
            <a:endParaRPr lang="es-AR" dirty="0"/>
          </a:p>
          <a:p>
            <a:pPr marL="257175" indent="-257175" algn="l"/>
            <a:r>
              <a:rPr lang="es-AR" dirty="0"/>
              <a:t>2. </a:t>
            </a:r>
            <a:r>
              <a:rPr lang="es-AR" dirty="0" err="1"/>
              <a:t>Early</a:t>
            </a:r>
            <a:r>
              <a:rPr lang="es-AR" dirty="0"/>
              <a:t> </a:t>
            </a:r>
            <a:r>
              <a:rPr lang="es-AR" dirty="0" err="1"/>
              <a:t>compasses</a:t>
            </a:r>
            <a:r>
              <a:rPr lang="es-AR" dirty="0"/>
              <a:t> </a:t>
            </a:r>
            <a:r>
              <a:rPr lang="es-AR" dirty="0" err="1"/>
              <a:t>were</a:t>
            </a:r>
            <a:r>
              <a:rPr lang="es-AR" dirty="0"/>
              <a:t> </a:t>
            </a:r>
            <a:r>
              <a:rPr lang="es-AR" dirty="0" err="1"/>
              <a:t>made</a:t>
            </a:r>
            <a:r>
              <a:rPr lang="es-AR" dirty="0"/>
              <a:t> of a single </a:t>
            </a:r>
            <a:r>
              <a:rPr lang="es-AR" dirty="0" err="1"/>
              <a:t>lodestone</a:t>
            </a:r>
            <a:r>
              <a:rPr lang="es-AR" dirty="0"/>
              <a:t> </a:t>
            </a:r>
            <a:r>
              <a:rPr lang="es-AR" dirty="0" err="1"/>
              <a:t>attached</a:t>
            </a:r>
            <a:r>
              <a:rPr lang="es-AR" dirty="0"/>
              <a:t> to </a:t>
            </a:r>
            <a:r>
              <a:rPr lang="es-AR" dirty="0" err="1"/>
              <a:t>some</a:t>
            </a:r>
            <a:r>
              <a:rPr lang="es-AR" dirty="0"/>
              <a:t> </a:t>
            </a:r>
            <a:r>
              <a:rPr lang="es-AR" dirty="0" err="1"/>
              <a:t>rope</a:t>
            </a:r>
            <a:r>
              <a:rPr lang="es-AR" dirty="0" smtClean="0"/>
              <a:t>.</a:t>
            </a:r>
          </a:p>
          <a:p>
            <a:pPr marL="177800" indent="-177800" algn="l"/>
            <a:endParaRPr lang="es-AR" dirty="0"/>
          </a:p>
          <a:p>
            <a:pPr marL="257175" indent="-257175" algn="l"/>
            <a:r>
              <a:rPr lang="es-AR" dirty="0"/>
              <a:t>3. </a:t>
            </a:r>
            <a:r>
              <a:rPr lang="es-AR" dirty="0" err="1"/>
              <a:t>Utilities</a:t>
            </a:r>
            <a:r>
              <a:rPr lang="es-AR" dirty="0"/>
              <a:t> </a:t>
            </a:r>
            <a:r>
              <a:rPr lang="es-AR" dirty="0" err="1"/>
              <a:t>utilize</a:t>
            </a:r>
            <a:r>
              <a:rPr lang="es-AR" dirty="0"/>
              <a:t> </a:t>
            </a:r>
            <a:r>
              <a:rPr lang="es-AR" dirty="0" err="1"/>
              <a:t>LiDAR</a:t>
            </a:r>
            <a:r>
              <a:rPr lang="es-AR" dirty="0"/>
              <a:t> to </a:t>
            </a:r>
            <a:r>
              <a:rPr lang="es-AR" dirty="0" err="1"/>
              <a:t>assist</a:t>
            </a:r>
            <a:r>
              <a:rPr lang="es-AR" dirty="0"/>
              <a:t> in </a:t>
            </a:r>
            <a:r>
              <a:rPr lang="es-AR" dirty="0" err="1"/>
              <a:t>the</a:t>
            </a:r>
            <a:r>
              <a:rPr lang="es-AR" dirty="0"/>
              <a:t> </a:t>
            </a:r>
            <a:r>
              <a:rPr lang="es-AR" dirty="0" err="1"/>
              <a:t>design</a:t>
            </a:r>
            <a:r>
              <a:rPr lang="es-AR" dirty="0"/>
              <a:t>, </a:t>
            </a:r>
            <a:r>
              <a:rPr lang="es-AR" dirty="0" err="1"/>
              <a:t>installation</a:t>
            </a:r>
            <a:r>
              <a:rPr lang="es-AR" dirty="0"/>
              <a:t>, and </a:t>
            </a:r>
            <a:r>
              <a:rPr lang="es-AR" dirty="0" err="1"/>
              <a:t>maintenance</a:t>
            </a:r>
            <a:r>
              <a:rPr lang="es-AR" dirty="0"/>
              <a:t> of </a:t>
            </a:r>
            <a:r>
              <a:rPr lang="es-AR" dirty="0" err="1"/>
              <a:t>renewable</a:t>
            </a:r>
            <a:r>
              <a:rPr lang="es-AR" dirty="0"/>
              <a:t> </a:t>
            </a:r>
            <a:r>
              <a:rPr lang="es-AR" dirty="0" err="1"/>
              <a:t>energy</a:t>
            </a:r>
            <a:r>
              <a:rPr lang="es-AR" dirty="0"/>
              <a:t> </a:t>
            </a:r>
            <a:r>
              <a:rPr lang="es-AR" dirty="0" err="1"/>
              <a:t>assets</a:t>
            </a:r>
            <a:r>
              <a:rPr lang="es-AR" dirty="0"/>
              <a:t> </a:t>
            </a:r>
            <a:r>
              <a:rPr lang="es-AR" dirty="0" err="1"/>
              <a:t>such</a:t>
            </a:r>
            <a:r>
              <a:rPr lang="es-AR" dirty="0"/>
              <a:t> as </a:t>
            </a:r>
            <a:r>
              <a:rPr lang="es-AR" dirty="0" err="1"/>
              <a:t>wind</a:t>
            </a:r>
            <a:r>
              <a:rPr lang="es-AR" dirty="0"/>
              <a:t> turbines and solar </a:t>
            </a:r>
            <a:r>
              <a:rPr lang="es-AR" dirty="0" err="1"/>
              <a:t>panels</a:t>
            </a:r>
            <a:r>
              <a:rPr lang="es-AR" dirty="0" smtClean="0"/>
              <a:t>.</a:t>
            </a:r>
            <a:endParaRPr lang="es-AR" dirty="0"/>
          </a:p>
        </p:txBody>
      </p:sp>
    </p:spTree>
    <p:extLst>
      <p:ext uri="{BB962C8B-B14F-4D97-AF65-F5344CB8AC3E}">
        <p14:creationId xmlns:p14="http://schemas.microsoft.com/office/powerpoint/2010/main" val="2353612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marL="352425" indent="-352425" algn="l"/>
            <a:r>
              <a:rPr lang="es-AR" sz="2800" dirty="0"/>
              <a:t>4. </a:t>
            </a:r>
            <a:r>
              <a:rPr lang="es-AR" sz="2800" dirty="0" err="1"/>
              <a:t>They</a:t>
            </a:r>
            <a:r>
              <a:rPr lang="es-AR" sz="2800" dirty="0"/>
              <a:t> </a:t>
            </a:r>
            <a:r>
              <a:rPr lang="es-AR" sz="2800" dirty="0" err="1"/>
              <a:t>advocate</a:t>
            </a:r>
            <a:r>
              <a:rPr lang="es-AR" sz="2800" dirty="0"/>
              <a:t> </a:t>
            </a:r>
            <a:r>
              <a:rPr lang="es-AR" sz="2800" dirty="0" err="1"/>
              <a:t>for</a:t>
            </a:r>
            <a:r>
              <a:rPr lang="es-AR" sz="2800" dirty="0"/>
              <a:t> </a:t>
            </a:r>
            <a:r>
              <a:rPr lang="es-AR" sz="2800" dirty="0" err="1"/>
              <a:t>regulatory</a:t>
            </a:r>
            <a:r>
              <a:rPr lang="es-AR" sz="2800" dirty="0"/>
              <a:t> </a:t>
            </a:r>
            <a:r>
              <a:rPr lang="es-AR" sz="2800" dirty="0" err="1"/>
              <a:t>policies</a:t>
            </a:r>
            <a:r>
              <a:rPr lang="es-AR" sz="2800" dirty="0"/>
              <a:t> to </a:t>
            </a:r>
            <a:r>
              <a:rPr lang="es-AR" sz="2800" dirty="0" err="1"/>
              <a:t>minimize</a:t>
            </a:r>
            <a:r>
              <a:rPr lang="es-AR" sz="2800" dirty="0"/>
              <a:t> and </a:t>
            </a:r>
            <a:r>
              <a:rPr lang="es-AR" sz="2800" dirty="0" err="1"/>
              <a:t>mitigate</a:t>
            </a:r>
            <a:r>
              <a:rPr lang="es-AR" sz="2800" dirty="0"/>
              <a:t> MNPL </a:t>
            </a:r>
            <a:r>
              <a:rPr lang="es-AR" sz="2800" dirty="0" err="1"/>
              <a:t>contamination</a:t>
            </a:r>
            <a:r>
              <a:rPr lang="es-AR" sz="2800" dirty="0"/>
              <a:t> to </a:t>
            </a:r>
            <a:r>
              <a:rPr lang="es-AR" sz="2800" dirty="0" err="1"/>
              <a:t>safeguard</a:t>
            </a:r>
            <a:r>
              <a:rPr lang="es-AR" sz="2800" dirty="0"/>
              <a:t> </a:t>
            </a:r>
            <a:r>
              <a:rPr lang="es-AR" sz="2800" dirty="0" err="1"/>
              <a:t>public</a:t>
            </a:r>
            <a:r>
              <a:rPr lang="es-AR" sz="2800" dirty="0"/>
              <a:t> </a:t>
            </a:r>
            <a:r>
              <a:rPr lang="es-AR" sz="2800" dirty="0" err="1"/>
              <a:t>health</a:t>
            </a:r>
            <a:r>
              <a:rPr lang="es-AR" sz="2800" dirty="0"/>
              <a:t>. (MNPL: micro and </a:t>
            </a:r>
            <a:r>
              <a:rPr lang="es-AR" sz="2800" dirty="0" err="1"/>
              <a:t>nanoplastic</a:t>
            </a:r>
            <a:r>
              <a:rPr lang="es-AR" sz="2800" dirty="0" smtClean="0"/>
              <a:t>)</a:t>
            </a:r>
          </a:p>
          <a:p>
            <a:pPr marL="352425" indent="-352425" algn="l"/>
            <a:endParaRPr lang="es-AR" sz="2800" dirty="0"/>
          </a:p>
          <a:p>
            <a:pPr marL="352425" indent="-352425" algn="l"/>
            <a:r>
              <a:rPr lang="es-AR" sz="2800" dirty="0"/>
              <a:t>5. </a:t>
            </a:r>
            <a:r>
              <a:rPr lang="es-AR" sz="2800" dirty="0" err="1"/>
              <a:t>We</a:t>
            </a:r>
            <a:r>
              <a:rPr lang="es-AR" sz="2800" dirty="0"/>
              <a:t> </a:t>
            </a:r>
            <a:r>
              <a:rPr lang="es-AR" sz="2800" dirty="0" err="1"/>
              <a:t>seldom</a:t>
            </a:r>
            <a:r>
              <a:rPr lang="es-AR" sz="2800" dirty="0"/>
              <a:t> </a:t>
            </a:r>
            <a:r>
              <a:rPr lang="es-AR" sz="2800" dirty="0" err="1"/>
              <a:t>consider</a:t>
            </a:r>
            <a:r>
              <a:rPr lang="es-AR" sz="2800" dirty="0"/>
              <a:t> </a:t>
            </a:r>
            <a:r>
              <a:rPr lang="es-AR" sz="2800" dirty="0" err="1"/>
              <a:t>all</a:t>
            </a:r>
            <a:r>
              <a:rPr lang="es-AR" sz="2800" dirty="0"/>
              <a:t> </a:t>
            </a:r>
            <a:r>
              <a:rPr lang="es-AR" sz="2800" dirty="0" err="1"/>
              <a:t>the</a:t>
            </a:r>
            <a:r>
              <a:rPr lang="es-AR" sz="2800" dirty="0"/>
              <a:t> </a:t>
            </a:r>
            <a:r>
              <a:rPr lang="es-AR" sz="2800" dirty="0" err="1"/>
              <a:t>lives</a:t>
            </a:r>
            <a:r>
              <a:rPr lang="es-AR" sz="2800" dirty="0"/>
              <a:t> a </a:t>
            </a:r>
            <a:r>
              <a:rPr lang="es-AR" sz="2800" dirty="0" err="1"/>
              <a:t>building</a:t>
            </a:r>
            <a:r>
              <a:rPr lang="es-AR" sz="2800" dirty="0"/>
              <a:t> and </a:t>
            </a:r>
            <a:r>
              <a:rPr lang="es-AR" sz="2800" dirty="0" err="1"/>
              <a:t>its</a:t>
            </a:r>
            <a:r>
              <a:rPr lang="es-AR" sz="2800" dirty="0"/>
              <a:t> </a:t>
            </a:r>
            <a:r>
              <a:rPr lang="es-AR" sz="2800" dirty="0" err="1"/>
              <a:t>components</a:t>
            </a:r>
            <a:r>
              <a:rPr lang="es-AR" sz="2800" dirty="0"/>
              <a:t> </a:t>
            </a:r>
            <a:r>
              <a:rPr lang="es-AR" sz="2800" dirty="0" err="1"/>
              <a:t>actually</a:t>
            </a:r>
            <a:r>
              <a:rPr lang="es-AR" sz="2800" dirty="0"/>
              <a:t> </a:t>
            </a:r>
            <a:r>
              <a:rPr lang="es-AR" sz="2800" dirty="0" err="1"/>
              <a:t>touch</a:t>
            </a:r>
            <a:r>
              <a:rPr lang="es-AR" sz="2800" dirty="0" smtClean="0"/>
              <a:t>.</a:t>
            </a:r>
          </a:p>
          <a:p>
            <a:pPr marL="352425" indent="-352425" algn="l"/>
            <a:endParaRPr lang="es-AR" sz="2800" dirty="0"/>
          </a:p>
          <a:p>
            <a:pPr marL="352425" indent="-352425" algn="l"/>
            <a:r>
              <a:rPr lang="es-AR" sz="2800" dirty="0"/>
              <a:t>6. </a:t>
            </a:r>
            <a:r>
              <a:rPr lang="es-AR" sz="2800" dirty="0" err="1"/>
              <a:t>They</a:t>
            </a:r>
            <a:r>
              <a:rPr lang="es-AR" sz="2800" dirty="0"/>
              <a:t> </a:t>
            </a:r>
            <a:r>
              <a:rPr lang="es-AR" sz="2800" dirty="0" err="1"/>
              <a:t>study</a:t>
            </a:r>
            <a:r>
              <a:rPr lang="es-AR" sz="2800" dirty="0"/>
              <a:t> </a:t>
            </a:r>
            <a:r>
              <a:rPr lang="es-AR" sz="2800" dirty="0" err="1"/>
              <a:t>possible</a:t>
            </a:r>
            <a:r>
              <a:rPr lang="es-AR" sz="2800" dirty="0"/>
              <a:t> </a:t>
            </a:r>
            <a:r>
              <a:rPr lang="es-AR" sz="2800" dirty="0" err="1"/>
              <a:t>crashes</a:t>
            </a:r>
            <a:r>
              <a:rPr lang="es-AR" sz="2800" dirty="0"/>
              <a:t> of drones </a:t>
            </a:r>
            <a:r>
              <a:rPr lang="es-AR" sz="2800" dirty="0" err="1"/>
              <a:t>on</a:t>
            </a:r>
            <a:r>
              <a:rPr lang="es-AR" sz="2800" dirty="0"/>
              <a:t> industrial </a:t>
            </a:r>
            <a:r>
              <a:rPr lang="es-AR" sz="2800" dirty="0" err="1"/>
              <a:t>facilities</a:t>
            </a:r>
            <a:r>
              <a:rPr lang="es-AR" sz="2800" dirty="0" smtClean="0"/>
              <a:t>.</a:t>
            </a:r>
            <a:endParaRPr lang="es-AR" sz="2800" dirty="0"/>
          </a:p>
        </p:txBody>
      </p:sp>
    </p:spTree>
    <p:extLst>
      <p:ext uri="{BB962C8B-B14F-4D97-AF65-F5344CB8AC3E}">
        <p14:creationId xmlns:p14="http://schemas.microsoft.com/office/powerpoint/2010/main" val="1462169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4155596313"/>
              </p:ext>
            </p:extLst>
          </p:nvPr>
        </p:nvGraphicFramePr>
        <p:xfrm>
          <a:off x="1523998" y="1213797"/>
          <a:ext cx="9144003" cy="4044002"/>
        </p:xfrm>
        <a:graphic>
          <a:graphicData uri="http://schemas.openxmlformats.org/drawingml/2006/table">
            <a:tbl>
              <a:tblPr firstRow="1" firstCol="1" bandRow="1">
                <a:tableStyleId>{5C22544A-7EE6-4342-B048-85BDC9FD1C3A}</a:tableStyleId>
              </a:tblPr>
              <a:tblGrid>
                <a:gridCol w="2323414">
                  <a:extLst>
                    <a:ext uri="{9D8B030D-6E8A-4147-A177-3AD203B41FA5}">
                      <a16:colId xmlns:a16="http://schemas.microsoft.com/office/drawing/2014/main" val="887398474"/>
                    </a:ext>
                  </a:extLst>
                </a:gridCol>
                <a:gridCol w="2358943">
                  <a:extLst>
                    <a:ext uri="{9D8B030D-6E8A-4147-A177-3AD203B41FA5}">
                      <a16:colId xmlns:a16="http://schemas.microsoft.com/office/drawing/2014/main" val="1385664107"/>
                    </a:ext>
                  </a:extLst>
                </a:gridCol>
                <a:gridCol w="2230823">
                  <a:extLst>
                    <a:ext uri="{9D8B030D-6E8A-4147-A177-3AD203B41FA5}">
                      <a16:colId xmlns:a16="http://schemas.microsoft.com/office/drawing/2014/main" val="923310136"/>
                    </a:ext>
                  </a:extLst>
                </a:gridCol>
                <a:gridCol w="2230823">
                  <a:extLst>
                    <a:ext uri="{9D8B030D-6E8A-4147-A177-3AD203B41FA5}">
                      <a16:colId xmlns:a16="http://schemas.microsoft.com/office/drawing/2014/main" val="2044537466"/>
                    </a:ext>
                  </a:extLst>
                </a:gridCol>
              </a:tblGrid>
              <a:tr h="402542">
                <a:tc rowSpan="2">
                  <a:txBody>
                    <a:bodyPr/>
                    <a:lstStyle/>
                    <a:p>
                      <a:pPr algn="ctr">
                        <a:lnSpc>
                          <a:spcPct val="107000"/>
                        </a:lnSpc>
                        <a:spcAft>
                          <a:spcPts val="0"/>
                        </a:spcAft>
                      </a:pPr>
                      <a:r>
                        <a:rPr lang="es-AR" sz="2400" dirty="0">
                          <a:effectLst/>
                        </a:rPr>
                        <a:t>Cognados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AR" sz="2400" dirty="0">
                          <a:effectLst/>
                        </a:rPr>
                        <a:t>Términos transparentes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AR" sz="2400" dirty="0">
                          <a:effectLst/>
                        </a:rPr>
                        <a:t>Falsos cognados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val="3919095980"/>
                  </a:ext>
                </a:extLst>
              </a:tr>
              <a:tr h="421124">
                <a:tc vMerge="1">
                  <a:txBody>
                    <a:bodyPr/>
                    <a:lstStyle/>
                    <a:p>
                      <a:endParaRPr lang="es-AR"/>
                    </a:p>
                  </a:txBody>
                  <a:tcPr/>
                </a:tc>
                <a:tc vMerge="1">
                  <a:txBody>
                    <a:bodyPr/>
                    <a:lstStyle/>
                    <a:p>
                      <a:endParaRPr lang="es-AR"/>
                    </a:p>
                  </a:txBody>
                  <a:tcPr/>
                </a:tc>
                <a:tc>
                  <a:txBody>
                    <a:bodyPr/>
                    <a:lstStyle/>
                    <a:p>
                      <a:pPr algn="ctr">
                        <a:lnSpc>
                          <a:spcPct val="107000"/>
                        </a:lnSpc>
                        <a:spcAft>
                          <a:spcPts val="0"/>
                        </a:spcAft>
                      </a:pPr>
                      <a:r>
                        <a:rPr lang="es-AR" sz="2400" dirty="0">
                          <a:effectLst/>
                        </a:rPr>
                        <a:t>Falso cognado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AR" sz="2400">
                          <a:effectLst/>
                        </a:rPr>
                        <a:t>significado</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922845"/>
                  </a:ext>
                </a:extLst>
              </a:tr>
              <a:tr h="402542">
                <a:tc>
                  <a:txBody>
                    <a:bodyPr/>
                    <a:lstStyle/>
                    <a:p>
                      <a:pPr>
                        <a:lnSpc>
                          <a:spcPct val="107000"/>
                        </a:lnSpc>
                        <a:spcAft>
                          <a:spcPts val="0"/>
                        </a:spcAft>
                      </a:pPr>
                      <a:r>
                        <a:rPr lang="es-AR" sz="2400">
                          <a:effectLst/>
                        </a:rPr>
                        <a:t>1.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1.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1.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521626"/>
                  </a:ext>
                </a:extLst>
              </a:tr>
              <a:tr h="402542">
                <a:tc>
                  <a:txBody>
                    <a:bodyPr/>
                    <a:lstStyle/>
                    <a:p>
                      <a:pPr>
                        <a:lnSpc>
                          <a:spcPct val="107000"/>
                        </a:lnSpc>
                        <a:spcAft>
                          <a:spcPts val="0"/>
                        </a:spcAft>
                      </a:pPr>
                      <a:r>
                        <a:rPr lang="es-AR" sz="2400">
                          <a:effectLst/>
                        </a:rPr>
                        <a:t>2.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2.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2.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119530"/>
                  </a:ext>
                </a:extLst>
              </a:tr>
              <a:tr h="402542">
                <a:tc>
                  <a:txBody>
                    <a:bodyPr/>
                    <a:lstStyle/>
                    <a:p>
                      <a:pPr>
                        <a:lnSpc>
                          <a:spcPct val="107000"/>
                        </a:lnSpc>
                        <a:spcAft>
                          <a:spcPts val="0"/>
                        </a:spcAft>
                      </a:pPr>
                      <a:r>
                        <a:rPr lang="es-AR" sz="2400">
                          <a:effectLst/>
                        </a:rPr>
                        <a:t>3.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3.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3.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317311"/>
                  </a:ext>
                </a:extLst>
              </a:tr>
              <a:tr h="402542">
                <a:tc>
                  <a:txBody>
                    <a:bodyPr/>
                    <a:lstStyle/>
                    <a:p>
                      <a:pPr>
                        <a:lnSpc>
                          <a:spcPct val="107000"/>
                        </a:lnSpc>
                        <a:spcAft>
                          <a:spcPts val="0"/>
                        </a:spcAft>
                      </a:pPr>
                      <a:r>
                        <a:rPr lang="es-AR" sz="2400">
                          <a:effectLst/>
                        </a:rPr>
                        <a:t>4.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4.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4.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966582"/>
                  </a:ext>
                </a:extLst>
              </a:tr>
              <a:tr h="402542">
                <a:tc>
                  <a:txBody>
                    <a:bodyPr/>
                    <a:lstStyle/>
                    <a:p>
                      <a:pPr>
                        <a:lnSpc>
                          <a:spcPct val="107000"/>
                        </a:lnSpc>
                        <a:spcAft>
                          <a:spcPts val="0"/>
                        </a:spcAft>
                      </a:pPr>
                      <a:r>
                        <a:rPr lang="es-AR" sz="2400">
                          <a:effectLst/>
                        </a:rPr>
                        <a:t>5.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5.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5.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415163"/>
                  </a:ext>
                </a:extLst>
              </a:tr>
              <a:tr h="402542">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6.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147984"/>
                  </a:ext>
                </a:extLst>
              </a:tr>
              <a:tr h="402542">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7.</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7160758"/>
                  </a:ext>
                </a:extLst>
              </a:tr>
              <a:tr h="402542">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a:effectLst/>
                        </a:rPr>
                        <a:t>8.</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400" dirty="0">
                          <a:effectLst/>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964277"/>
                  </a:ext>
                </a:extLst>
              </a:tr>
            </a:tbl>
          </a:graphicData>
        </a:graphic>
      </p:graphicFrame>
    </p:spTree>
    <p:extLst>
      <p:ext uri="{BB962C8B-B14F-4D97-AF65-F5344CB8AC3E}">
        <p14:creationId xmlns:p14="http://schemas.microsoft.com/office/powerpoint/2010/main" val="3256420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nchor="ctr"/>
          <a:lstStyle/>
          <a:p>
            <a:pPr marL="0" indent="0" algn="ctr">
              <a:buNone/>
            </a:pPr>
            <a:r>
              <a:rPr lang="es-ES" b="1" dirty="0"/>
              <a:t>Marco las palabras que segmentan la frase nominal y me ayudan a ordenar la traducción: verbos conjugados, preposiciones, signos de puntuación, conjunciones, </a:t>
            </a:r>
            <a:r>
              <a:rPr lang="es-ES" b="1" dirty="0" err="1"/>
              <a:t>etc</a:t>
            </a:r>
            <a:endParaRPr lang="es-AR" b="1" dirty="0"/>
          </a:p>
        </p:txBody>
      </p:sp>
    </p:spTree>
    <p:extLst>
      <p:ext uri="{BB962C8B-B14F-4D97-AF65-F5344CB8AC3E}">
        <p14:creationId xmlns:p14="http://schemas.microsoft.com/office/powerpoint/2010/main" val="3930916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4034584801"/>
              </p:ext>
            </p:extLst>
          </p:nvPr>
        </p:nvGraphicFramePr>
        <p:xfrm>
          <a:off x="1373873" y="667887"/>
          <a:ext cx="9144003" cy="5294458"/>
        </p:xfrm>
        <a:graphic>
          <a:graphicData uri="http://schemas.openxmlformats.org/drawingml/2006/table">
            <a:tbl>
              <a:tblPr firstRow="1" firstCol="1" bandRow="1">
                <a:tableStyleId>{5C22544A-7EE6-4342-B048-85BDC9FD1C3A}</a:tableStyleId>
              </a:tblPr>
              <a:tblGrid>
                <a:gridCol w="3184480">
                  <a:extLst>
                    <a:ext uri="{9D8B030D-6E8A-4147-A177-3AD203B41FA5}">
                      <a16:colId xmlns:a16="http://schemas.microsoft.com/office/drawing/2014/main" val="887398474"/>
                    </a:ext>
                  </a:extLst>
                </a:gridCol>
                <a:gridCol w="1497877">
                  <a:extLst>
                    <a:ext uri="{9D8B030D-6E8A-4147-A177-3AD203B41FA5}">
                      <a16:colId xmlns:a16="http://schemas.microsoft.com/office/drawing/2014/main" val="1385664107"/>
                    </a:ext>
                  </a:extLst>
                </a:gridCol>
                <a:gridCol w="2230823">
                  <a:extLst>
                    <a:ext uri="{9D8B030D-6E8A-4147-A177-3AD203B41FA5}">
                      <a16:colId xmlns:a16="http://schemas.microsoft.com/office/drawing/2014/main" val="923310136"/>
                    </a:ext>
                  </a:extLst>
                </a:gridCol>
                <a:gridCol w="2230823">
                  <a:extLst>
                    <a:ext uri="{9D8B030D-6E8A-4147-A177-3AD203B41FA5}">
                      <a16:colId xmlns:a16="http://schemas.microsoft.com/office/drawing/2014/main" val="2044537466"/>
                    </a:ext>
                  </a:extLst>
                </a:gridCol>
              </a:tblGrid>
              <a:tr h="402542">
                <a:tc rowSpan="2">
                  <a:txBody>
                    <a:bodyPr/>
                    <a:lstStyle/>
                    <a:p>
                      <a:pPr algn="ctr">
                        <a:lnSpc>
                          <a:spcPct val="107000"/>
                        </a:lnSpc>
                        <a:spcAft>
                          <a:spcPts val="0"/>
                        </a:spcAft>
                      </a:pPr>
                      <a:r>
                        <a:rPr lang="es-AR" sz="2000" dirty="0">
                          <a:effectLst/>
                        </a:rPr>
                        <a:t>Cognados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AR" sz="2000" dirty="0">
                          <a:effectLst/>
                        </a:rPr>
                        <a:t>Términos transparentes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AR" sz="2000" dirty="0">
                          <a:effectLst/>
                        </a:rPr>
                        <a:t>Falsos cognados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val="3919095980"/>
                  </a:ext>
                </a:extLst>
              </a:tr>
              <a:tr h="421124">
                <a:tc vMerge="1">
                  <a:txBody>
                    <a:bodyPr/>
                    <a:lstStyle/>
                    <a:p>
                      <a:endParaRPr lang="es-AR"/>
                    </a:p>
                  </a:txBody>
                  <a:tcPr/>
                </a:tc>
                <a:tc vMerge="1">
                  <a:txBody>
                    <a:bodyPr/>
                    <a:lstStyle/>
                    <a:p>
                      <a:endParaRPr lang="es-AR"/>
                    </a:p>
                  </a:txBody>
                  <a:tcPr/>
                </a:tc>
                <a:tc>
                  <a:txBody>
                    <a:bodyPr/>
                    <a:lstStyle/>
                    <a:p>
                      <a:pPr algn="ctr">
                        <a:lnSpc>
                          <a:spcPct val="107000"/>
                        </a:lnSpc>
                        <a:spcAft>
                          <a:spcPts val="0"/>
                        </a:spcAft>
                      </a:pPr>
                      <a:r>
                        <a:rPr lang="es-AR" sz="2000" dirty="0">
                          <a:effectLst/>
                        </a:rPr>
                        <a:t>Falso cognado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AR" sz="2000" dirty="0">
                          <a:effectLst/>
                        </a:rPr>
                        <a:t>significado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922845"/>
                  </a:ext>
                </a:extLst>
              </a:tr>
              <a:tr h="391351">
                <a:tc rowSpan="10">
                  <a:txBody>
                    <a:bodyPr/>
                    <a:lstStyle/>
                    <a:p>
                      <a:pPr>
                        <a:lnSpc>
                          <a:spcPct val="107000"/>
                        </a:lnSpc>
                        <a:spcAft>
                          <a:spcPts val="0"/>
                        </a:spcAft>
                      </a:pPr>
                      <a:r>
                        <a:rPr lang="es-AR" sz="2000" dirty="0" smtClean="0">
                          <a:effectLst/>
                          <a:latin typeface="+mn-lt"/>
                        </a:rPr>
                        <a:t>1. center, </a:t>
                      </a:r>
                      <a:r>
                        <a:rPr lang="es-AR" sz="2000" dirty="0" err="1" smtClean="0">
                          <a:effectLst/>
                          <a:latin typeface="+mn-lt"/>
                        </a:rPr>
                        <a:t>university</a:t>
                      </a:r>
                      <a:r>
                        <a:rPr lang="es-AR" sz="2000" dirty="0" smtClean="0">
                          <a:effectLst/>
                          <a:latin typeface="+mn-lt"/>
                        </a:rPr>
                        <a:t>, </a:t>
                      </a:r>
                      <a:r>
                        <a:rPr lang="es-AR" sz="2000" dirty="0" err="1" smtClean="0">
                          <a:effectLst/>
                          <a:latin typeface="+mn-lt"/>
                        </a:rPr>
                        <a:t>polymer</a:t>
                      </a:r>
                      <a:endParaRPr lang="es-AR"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AR" sz="2000" dirty="0">
                          <a:effectLst/>
                          <a:latin typeface="+mn-lt"/>
                        </a:rPr>
                        <a:t>3</a:t>
                      </a:r>
                      <a:r>
                        <a:rPr lang="es-AR" sz="2000" dirty="0" smtClean="0">
                          <a:effectLst/>
                          <a:latin typeface="+mn-lt"/>
                        </a:rPr>
                        <a:t>. </a:t>
                      </a:r>
                      <a:r>
                        <a:rPr lang="es-AR" sz="2000" dirty="0" err="1" smtClean="0">
                          <a:effectLst/>
                          <a:latin typeface="+mn-lt"/>
                        </a:rPr>
                        <a:t>utilize</a:t>
                      </a:r>
                      <a:r>
                        <a:rPr lang="es-AR" sz="2000" dirty="0" smtClean="0">
                          <a:effectLst/>
                          <a:latin typeface="+mn-lt"/>
                        </a:rPr>
                        <a:t>, </a:t>
                      </a:r>
                      <a:r>
                        <a:rPr lang="es-AR" sz="2000" dirty="0" err="1" smtClean="0">
                          <a:effectLst/>
                          <a:latin typeface="+mn-lt"/>
                        </a:rPr>
                        <a:t>energy</a:t>
                      </a:r>
                      <a:r>
                        <a:rPr lang="es-AR" sz="2000" dirty="0" smtClean="0">
                          <a:effectLst/>
                          <a:latin typeface="+mn-lt"/>
                        </a:rPr>
                        <a:t>, </a:t>
                      </a:r>
                      <a:r>
                        <a:rPr lang="es-AR" sz="2000" dirty="0" err="1" smtClean="0">
                          <a:effectLst/>
                          <a:latin typeface="+mn-lt"/>
                        </a:rPr>
                        <a:t>installation</a:t>
                      </a:r>
                      <a:r>
                        <a:rPr lang="es-AR" sz="2000" dirty="0" smtClean="0">
                          <a:effectLst/>
                          <a:latin typeface="+mn-lt"/>
                        </a:rPr>
                        <a:t>,</a:t>
                      </a:r>
                      <a:r>
                        <a:rPr lang="es-AR" sz="2000" baseline="0" dirty="0" smtClean="0">
                          <a:effectLst/>
                          <a:latin typeface="+mn-lt"/>
                        </a:rPr>
                        <a:t> turbine, </a:t>
                      </a:r>
                      <a:endParaRPr lang="es-AR"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2000" dirty="0" smtClean="0">
                          <a:effectLst/>
                          <a:latin typeface="+mn-lt"/>
                          <a:ea typeface="+mn-ea"/>
                          <a:cs typeface="+mn-cs"/>
                        </a:rPr>
                        <a:t>4.</a:t>
                      </a:r>
                      <a:r>
                        <a:rPr lang="es-ES" sz="2000" baseline="0" dirty="0" smtClean="0">
                          <a:effectLst/>
                          <a:latin typeface="+mn-lt"/>
                          <a:ea typeface="+mn-ea"/>
                          <a:cs typeface="+mn-cs"/>
                        </a:rPr>
                        <a:t> </a:t>
                      </a:r>
                      <a:r>
                        <a:rPr lang="es-ES" sz="2000" baseline="0" dirty="0" err="1" smtClean="0">
                          <a:effectLst/>
                          <a:latin typeface="+mn-lt"/>
                          <a:ea typeface="+mn-ea"/>
                          <a:cs typeface="+mn-cs"/>
                        </a:rPr>
                        <a:t>regulatory</a:t>
                      </a:r>
                      <a:r>
                        <a:rPr lang="es-ES" sz="2000" baseline="0" dirty="0" smtClean="0">
                          <a:effectLst/>
                          <a:latin typeface="+mn-lt"/>
                          <a:ea typeface="+mn-ea"/>
                          <a:cs typeface="+mn-cs"/>
                        </a:rPr>
                        <a:t>, </a:t>
                      </a:r>
                      <a:r>
                        <a:rPr lang="es-ES" sz="2000" baseline="0" dirty="0" err="1" smtClean="0">
                          <a:effectLst/>
                          <a:latin typeface="+mn-lt"/>
                          <a:ea typeface="+mn-ea"/>
                          <a:cs typeface="+mn-cs"/>
                        </a:rPr>
                        <a:t>minimize</a:t>
                      </a:r>
                      <a:r>
                        <a:rPr lang="es-ES" sz="2000" baseline="0" dirty="0" smtClean="0">
                          <a:effectLst/>
                          <a:latin typeface="+mn-lt"/>
                          <a:ea typeface="+mn-ea"/>
                          <a:cs typeface="+mn-cs"/>
                        </a:rPr>
                        <a:t>, </a:t>
                      </a:r>
                      <a:r>
                        <a:rPr lang="es-ES" sz="2000" baseline="0" dirty="0" err="1" smtClean="0">
                          <a:effectLst/>
                          <a:latin typeface="+mn-lt"/>
                          <a:ea typeface="+mn-ea"/>
                          <a:cs typeface="+mn-cs"/>
                        </a:rPr>
                        <a:t>mitigate</a:t>
                      </a:r>
                      <a:r>
                        <a:rPr lang="es-ES" sz="2000" baseline="0" dirty="0" smtClean="0">
                          <a:effectLst/>
                          <a:latin typeface="+mn-lt"/>
                          <a:ea typeface="+mn-ea"/>
                          <a:cs typeface="+mn-cs"/>
                        </a:rPr>
                        <a:t>, </a:t>
                      </a:r>
                      <a:r>
                        <a:rPr lang="es-ES" sz="2000" baseline="0" dirty="0" err="1" smtClean="0">
                          <a:effectLst/>
                          <a:latin typeface="+mn-lt"/>
                          <a:ea typeface="+mn-ea"/>
                          <a:cs typeface="+mn-cs"/>
                        </a:rPr>
                        <a:t>contamination</a:t>
                      </a:r>
                      <a:r>
                        <a:rPr lang="es-ES" sz="2000" baseline="0" dirty="0" smtClean="0">
                          <a:effectLst/>
                          <a:latin typeface="+mn-lt"/>
                          <a:ea typeface="+mn-ea"/>
                          <a:cs typeface="+mn-cs"/>
                        </a:rPr>
                        <a:t>, </a:t>
                      </a:r>
                      <a:r>
                        <a:rPr lang="es-ES" sz="2000" baseline="0" dirty="0" err="1" smtClean="0">
                          <a:effectLst/>
                          <a:latin typeface="+mn-lt"/>
                          <a:ea typeface="+mn-ea"/>
                          <a:cs typeface="+mn-cs"/>
                        </a:rPr>
                        <a:t>public</a:t>
                      </a:r>
                      <a:endParaRPr lang="es-AR"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AR" sz="2000" dirty="0">
                          <a:effectLst/>
                          <a:latin typeface="+mn-lt"/>
                        </a:rPr>
                        <a:t>5</a:t>
                      </a:r>
                      <a:r>
                        <a:rPr lang="es-AR" sz="2000" dirty="0" smtClean="0">
                          <a:effectLst/>
                          <a:latin typeface="+mn-lt"/>
                        </a:rPr>
                        <a:t>. </a:t>
                      </a:r>
                      <a:r>
                        <a:rPr lang="es-AR" sz="2000" dirty="0" err="1" smtClean="0">
                          <a:effectLst/>
                          <a:latin typeface="+mn-lt"/>
                        </a:rPr>
                        <a:t>consider</a:t>
                      </a:r>
                      <a:r>
                        <a:rPr lang="es-AR" sz="2000" dirty="0" smtClean="0">
                          <a:effectLst/>
                          <a:latin typeface="+mn-lt"/>
                        </a:rPr>
                        <a:t>, </a:t>
                      </a:r>
                      <a:r>
                        <a:rPr lang="es-AR" sz="2000" dirty="0" err="1" smtClean="0">
                          <a:effectLst/>
                          <a:latin typeface="+mn-lt"/>
                        </a:rPr>
                        <a:t>components</a:t>
                      </a:r>
                      <a:endParaRPr lang="es-AR"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AR" sz="2000" dirty="0">
                          <a:effectLst/>
                          <a:latin typeface="+mn-lt"/>
                        </a:rPr>
                        <a:t>6</a:t>
                      </a:r>
                      <a:r>
                        <a:rPr lang="es-AR" sz="2000" dirty="0" smtClean="0">
                          <a:effectLst/>
                          <a:latin typeface="+mn-lt"/>
                        </a:rPr>
                        <a:t>. </a:t>
                      </a:r>
                      <a:r>
                        <a:rPr lang="es-AR" sz="2000" dirty="0" err="1" smtClean="0">
                          <a:effectLst/>
                          <a:latin typeface="+mn-lt"/>
                        </a:rPr>
                        <a:t>Study</a:t>
                      </a:r>
                      <a:r>
                        <a:rPr lang="es-AR" sz="2000" dirty="0" smtClean="0">
                          <a:effectLst/>
                          <a:latin typeface="+mn-lt"/>
                        </a:rPr>
                        <a:t>,</a:t>
                      </a:r>
                      <a:r>
                        <a:rPr lang="es-AR" sz="2000" baseline="0" dirty="0" smtClean="0">
                          <a:effectLst/>
                          <a:latin typeface="+mn-lt"/>
                        </a:rPr>
                        <a:t> </a:t>
                      </a:r>
                      <a:r>
                        <a:rPr lang="es-AR" sz="2000" baseline="0" dirty="0" err="1" smtClean="0">
                          <a:effectLst/>
                          <a:latin typeface="+mn-lt"/>
                        </a:rPr>
                        <a:t>possible</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None/>
                      </a:pPr>
                      <a:r>
                        <a:rPr lang="es-AR" sz="2000" dirty="0" smtClean="0">
                          <a:effectLst/>
                          <a:latin typeface="+mn-lt"/>
                        </a:rPr>
                        <a:t>1. Solar</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1. </a:t>
                      </a:r>
                      <a:r>
                        <a:rPr lang="es-AR" sz="2000" dirty="0" err="1" smtClean="0">
                          <a:effectLst/>
                          <a:latin typeface="+mn-lt"/>
                        </a:rPr>
                        <a:t>fabric</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 </a:t>
                      </a:r>
                      <a:r>
                        <a:rPr lang="es-AR" sz="2000" dirty="0" smtClean="0">
                          <a:effectLst/>
                          <a:latin typeface="+mn-lt"/>
                        </a:rPr>
                        <a:t>tela, tejido,</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521626"/>
                  </a:ext>
                </a:extLst>
              </a:tr>
              <a:tr h="391351">
                <a:tc vMerge="1">
                  <a:txBody>
                    <a:bodyPr/>
                    <a:lstStyle/>
                    <a:p>
                      <a:endParaRPr lang="es-A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dirty="0" smtClean="0">
                          <a:effectLst/>
                          <a:latin typeface="+mn-lt"/>
                        </a:rPr>
                        <a:t>2. industrial</a:t>
                      </a:r>
                      <a:endParaRPr lang="es-AR" sz="20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dirty="0" smtClean="0">
                          <a:effectLst/>
                          <a:latin typeface="+mn-lt"/>
                        </a:rPr>
                        <a:t>2. </a:t>
                      </a:r>
                      <a:r>
                        <a:rPr lang="es-AR" sz="2000" dirty="0" err="1" smtClean="0">
                          <a:effectLst/>
                          <a:latin typeface="+mn-lt"/>
                        </a:rPr>
                        <a:t>compass</a:t>
                      </a:r>
                      <a:endParaRPr lang="es-AR" sz="20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Brújula</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469667"/>
                  </a:ext>
                </a:extLst>
              </a:tr>
              <a:tr h="391351">
                <a:tc vMerge="1">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smtClean="0">
                          <a:effectLst/>
                          <a:latin typeface="+mn-lt"/>
                        </a:rPr>
                        <a:t>3. panel</a:t>
                      </a:r>
                      <a:endParaRPr lang="es-AR" sz="200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dirty="0" smtClean="0">
                          <a:effectLst/>
                          <a:latin typeface="+mn-lt"/>
                        </a:rPr>
                        <a:t>3. </a:t>
                      </a:r>
                      <a:r>
                        <a:rPr lang="es-AR" sz="2000" dirty="0" err="1" smtClean="0">
                          <a:effectLst/>
                          <a:latin typeface="+mn-lt"/>
                        </a:rPr>
                        <a:t>rope</a:t>
                      </a:r>
                      <a:endParaRPr lang="es-AR" sz="20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 </a:t>
                      </a:r>
                      <a:r>
                        <a:rPr lang="es-AR" sz="2000" dirty="0" smtClean="0">
                          <a:effectLst/>
                          <a:latin typeface="+mn-lt"/>
                        </a:rPr>
                        <a:t>cuerda</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119530"/>
                  </a:ext>
                </a:extLst>
              </a:tr>
              <a:tr h="391351">
                <a:tc vMerge="1">
                  <a:txBody>
                    <a:bodyPr/>
                    <a:lstStyle/>
                    <a:p>
                      <a:endParaRPr lang="es-AR"/>
                    </a:p>
                  </a:txBody>
                  <a:tcPr/>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4</a:t>
                      </a:r>
                      <a:r>
                        <a:rPr lang="es-ES" sz="2000" dirty="0" smtClean="0">
                          <a:effectLst/>
                          <a:latin typeface="+mn-lt"/>
                          <a:ea typeface="Calibri" panose="020F0502020204030204" pitchFamily="34" charset="0"/>
                          <a:cs typeface="Times New Roman" panose="02020603050405020304" pitchFamily="18" charset="0"/>
                        </a:rPr>
                        <a:t>. robot</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dirty="0" smtClean="0">
                          <a:effectLst/>
                          <a:latin typeface="+mn-lt"/>
                        </a:rPr>
                        <a:t>4. </a:t>
                      </a:r>
                      <a:r>
                        <a:rPr lang="es-AR" sz="2000" dirty="0" err="1" smtClean="0">
                          <a:effectLst/>
                          <a:latin typeface="+mn-lt"/>
                        </a:rPr>
                        <a:t>utilities</a:t>
                      </a:r>
                      <a:endParaRPr lang="es-AR" sz="20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Servicio público</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888795"/>
                  </a:ext>
                </a:extLst>
              </a:tr>
              <a:tr h="521801">
                <a:tc vMerge="1">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5.</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5. </a:t>
                      </a:r>
                      <a:r>
                        <a:rPr lang="es-AR" sz="2000" dirty="0" err="1" smtClean="0">
                          <a:effectLst/>
                          <a:latin typeface="+mn-lt"/>
                        </a:rPr>
                        <a:t>design</a:t>
                      </a:r>
                      <a:r>
                        <a:rPr lang="es-AR" sz="2000" dirty="0" smtClean="0">
                          <a:effectLst/>
                          <a:latin typeface="+mn-lt"/>
                        </a:rPr>
                        <a:t> </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 </a:t>
                      </a:r>
                      <a:r>
                        <a:rPr lang="es-AR" sz="2000" dirty="0" smtClean="0">
                          <a:effectLst/>
                          <a:latin typeface="+mn-lt"/>
                        </a:rPr>
                        <a:t>diseñar</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317311"/>
                  </a:ext>
                </a:extLst>
              </a:tr>
              <a:tr h="521800">
                <a:tc vMerge="1">
                  <a:txBody>
                    <a:bodyPr/>
                    <a:lstStyle/>
                    <a:p>
                      <a:endParaRPr lang="es-AR"/>
                    </a:p>
                  </a:txBody>
                  <a:tcPr/>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6. </a:t>
                      </a:r>
                      <a:r>
                        <a:rPr lang="es-AR" sz="2000" dirty="0" err="1" smtClean="0">
                          <a:effectLst/>
                          <a:latin typeface="+mn-lt"/>
                        </a:rPr>
                        <a:t>policy</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Política</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612813"/>
                  </a:ext>
                </a:extLst>
              </a:tr>
              <a:tr h="521801">
                <a:tc vMerge="1">
                  <a:txBody>
                    <a:bodyPr/>
                    <a:lstStyle/>
                    <a:p>
                      <a:endParaRPr lang="es-AR"/>
                    </a:p>
                  </a:txBody>
                  <a:tcPr/>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AR" sz="2000" dirty="0">
                          <a:effectLst/>
                          <a:latin typeface="+mn-lt"/>
                        </a:rPr>
                        <a:t>7</a:t>
                      </a:r>
                      <a:r>
                        <a:rPr lang="es-AR" sz="2000" dirty="0" smtClean="0">
                          <a:effectLst/>
                          <a:latin typeface="+mn-lt"/>
                        </a:rPr>
                        <a:t>. </a:t>
                      </a:r>
                      <a:r>
                        <a:rPr lang="es-AR" sz="2000" dirty="0" err="1" smtClean="0">
                          <a:effectLst/>
                          <a:latin typeface="+mn-lt"/>
                        </a:rPr>
                        <a:t>actually</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smtClean="0">
                          <a:effectLst/>
                          <a:latin typeface="+mn-lt"/>
                          <a:ea typeface="Calibri" panose="020F0502020204030204" pitchFamily="34" charset="0"/>
                          <a:cs typeface="Times New Roman" panose="02020603050405020304" pitchFamily="18" charset="0"/>
                        </a:rPr>
                        <a:t>Realmente</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5156366"/>
                  </a:ext>
                </a:extLst>
              </a:tr>
              <a:tr h="391351">
                <a:tc vMerge="1">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AR" sz="2000" dirty="0" smtClean="0">
                          <a:effectLst/>
                          <a:latin typeface="+mn-lt"/>
                        </a:rPr>
                        <a:t>8.</a:t>
                      </a:r>
                      <a:r>
                        <a:rPr lang="es-AR" sz="2000" baseline="0" dirty="0" smtClean="0">
                          <a:effectLst/>
                          <a:latin typeface="+mn-lt"/>
                        </a:rPr>
                        <a:t> </a:t>
                      </a:r>
                      <a:r>
                        <a:rPr lang="es-AR" sz="2000" baseline="0" dirty="0" err="1" smtClean="0">
                          <a:effectLst/>
                          <a:latin typeface="+mn-lt"/>
                        </a:rPr>
                        <a:t>facility</a:t>
                      </a:r>
                      <a:endParaRPr lang="es-AR" sz="2000" dirty="0" smtClean="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s-AR" sz="2000" dirty="0">
                          <a:effectLst/>
                          <a:latin typeface="+mn-lt"/>
                        </a:rPr>
                        <a:t> </a:t>
                      </a:r>
                      <a:r>
                        <a:rPr lang="es-AR" sz="2000" dirty="0" smtClean="0">
                          <a:effectLst/>
                          <a:latin typeface="+mn-lt"/>
                        </a:rPr>
                        <a:t>instalación</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966582"/>
                  </a:ext>
                </a:extLst>
              </a:tr>
              <a:tr h="391351">
                <a:tc vMerge="1">
                  <a:txBody>
                    <a:bodyPr/>
                    <a:lstStyle/>
                    <a:p>
                      <a:endParaRPr lang="es-AR"/>
                    </a:p>
                  </a:txBody>
                  <a:tcPr/>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AR"/>
                    </a:p>
                  </a:txBody>
                  <a:tcPr/>
                </a:tc>
                <a:extLst>
                  <a:ext uri="{0D108BD9-81ED-4DB2-BD59-A6C34878D82A}">
                    <a16:rowId xmlns:a16="http://schemas.microsoft.com/office/drawing/2014/main" val="26223535"/>
                  </a:ext>
                </a:extLst>
              </a:tr>
              <a:tr h="402542">
                <a:tc vMerge="1">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s-AR" sz="2000">
                        <a:latin typeface="+mn-lt"/>
                      </a:endParaRPr>
                    </a:p>
                  </a:txBody>
                  <a:tcPr marL="68580" marR="68580" marT="0" marB="0"/>
                </a:tc>
                <a:tc>
                  <a:txBody>
                    <a:bodyPr/>
                    <a:lstStyle/>
                    <a:p>
                      <a:pPr>
                        <a:lnSpc>
                          <a:spcPct val="107000"/>
                        </a:lnSpc>
                        <a:spcAft>
                          <a:spcPts val="0"/>
                        </a:spcAft>
                      </a:pPr>
                      <a:r>
                        <a:rPr lang="es-AR" sz="2000" dirty="0">
                          <a:effectLst/>
                          <a:latin typeface="+mn-lt"/>
                        </a:rPr>
                        <a:t> </a:t>
                      </a:r>
                      <a:endParaRPr lang="es-AR"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415163"/>
                  </a:ext>
                </a:extLst>
              </a:tr>
            </a:tbl>
          </a:graphicData>
        </a:graphic>
      </p:graphicFrame>
    </p:spTree>
    <p:extLst>
      <p:ext uri="{BB962C8B-B14F-4D97-AF65-F5344CB8AC3E}">
        <p14:creationId xmlns:p14="http://schemas.microsoft.com/office/powerpoint/2010/main" val="1717321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r>
              <a:rPr lang="es-AR" b="1" u="sng" dirty="0">
                <a:solidFill>
                  <a:srgbClr val="0070C0"/>
                </a:solidFill>
                <a:latin typeface="Arial Black" panose="020B0A04020102020204" pitchFamily="34" charset="0"/>
              </a:rPr>
              <a:t>Afijos: funciones y significados sugeridos por los </a:t>
            </a:r>
            <a:r>
              <a:rPr lang="es-AR" b="1" u="sng" dirty="0" smtClean="0">
                <a:solidFill>
                  <a:srgbClr val="0070C0"/>
                </a:solidFill>
                <a:latin typeface="Arial Black" panose="020B0A04020102020204" pitchFamily="34" charset="0"/>
              </a:rPr>
              <a:t>afijos</a:t>
            </a:r>
            <a:endParaRPr lang="es-AR"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502756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marL="257175" indent="-257175" algn="l"/>
            <a:r>
              <a:rPr lang="es-AR" sz="3200" b="1" dirty="0">
                <a:solidFill>
                  <a:srgbClr val="0070C0"/>
                </a:solidFill>
              </a:rPr>
              <a:t>E.</a:t>
            </a:r>
            <a:r>
              <a:rPr lang="es-AR" sz="3200" b="1" u="sng" dirty="0">
                <a:solidFill>
                  <a:srgbClr val="0070C0"/>
                </a:solidFill>
              </a:rPr>
              <a:t> Ordene las siguientes palabras debajo de los títulos según indiquen superioridad, inferioridad, negación, anticipación o repetición.</a:t>
            </a:r>
            <a:endParaRPr lang="es-AR" sz="3200" dirty="0">
              <a:solidFill>
                <a:srgbClr val="0070C0"/>
              </a:solidFill>
            </a:endParaRPr>
          </a:p>
        </p:txBody>
      </p:sp>
    </p:spTree>
    <p:extLst>
      <p:ext uri="{BB962C8B-B14F-4D97-AF65-F5344CB8AC3E}">
        <p14:creationId xmlns:p14="http://schemas.microsoft.com/office/powerpoint/2010/main" val="3342815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n-GB" sz="3600" b="1" dirty="0">
                <a:solidFill>
                  <a:srgbClr val="0070C0"/>
                </a:solidFill>
              </a:rPr>
              <a:t>Palabras: </a:t>
            </a:r>
            <a:r>
              <a:rPr lang="en-GB" sz="3600" dirty="0"/>
              <a:t>inconvenient, surpass, decompression, underground, hyperspace, reconsider, illegal, preprogramed, undo, microwave, foresee, irrelevant, supercomputer, nonstop, antimagnetic, </a:t>
            </a:r>
            <a:r>
              <a:rPr lang="en-GB" sz="3600" dirty="0" smtClean="0"/>
              <a:t>subzone, </a:t>
            </a:r>
            <a:r>
              <a:rPr lang="en-GB" sz="3600" dirty="0"/>
              <a:t>misaligned, macroeconomics, limitless, hypothermia</a:t>
            </a:r>
            <a:endParaRPr lang="es-AR" sz="3600" dirty="0"/>
          </a:p>
        </p:txBody>
      </p:sp>
    </p:spTree>
    <p:extLst>
      <p:ext uri="{BB962C8B-B14F-4D97-AF65-F5344CB8AC3E}">
        <p14:creationId xmlns:p14="http://schemas.microsoft.com/office/powerpoint/2010/main" val="1266777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94814872"/>
              </p:ext>
            </p:extLst>
          </p:nvPr>
        </p:nvGraphicFramePr>
        <p:xfrm>
          <a:off x="857250" y="857251"/>
          <a:ext cx="10201275" cy="3335618"/>
        </p:xfrm>
        <a:graphic>
          <a:graphicData uri="http://schemas.openxmlformats.org/drawingml/2006/table">
            <a:tbl>
              <a:tblPr firstRow="1" firstCol="1" lastRow="1" lastCol="1" bandRow="1" bandCol="1">
                <a:tableStyleId>{5C22544A-7EE6-4342-B048-85BDC9FD1C3A}</a:tableStyleId>
              </a:tblPr>
              <a:tblGrid>
                <a:gridCol w="2040255">
                  <a:extLst>
                    <a:ext uri="{9D8B030D-6E8A-4147-A177-3AD203B41FA5}">
                      <a16:colId xmlns:a16="http://schemas.microsoft.com/office/drawing/2014/main" val="3239458382"/>
                    </a:ext>
                  </a:extLst>
                </a:gridCol>
                <a:gridCol w="2040255">
                  <a:extLst>
                    <a:ext uri="{9D8B030D-6E8A-4147-A177-3AD203B41FA5}">
                      <a16:colId xmlns:a16="http://schemas.microsoft.com/office/drawing/2014/main" val="1322994395"/>
                    </a:ext>
                  </a:extLst>
                </a:gridCol>
                <a:gridCol w="2040255">
                  <a:extLst>
                    <a:ext uri="{9D8B030D-6E8A-4147-A177-3AD203B41FA5}">
                      <a16:colId xmlns:a16="http://schemas.microsoft.com/office/drawing/2014/main" val="1018467445"/>
                    </a:ext>
                  </a:extLst>
                </a:gridCol>
                <a:gridCol w="2040255">
                  <a:extLst>
                    <a:ext uri="{9D8B030D-6E8A-4147-A177-3AD203B41FA5}">
                      <a16:colId xmlns:a16="http://schemas.microsoft.com/office/drawing/2014/main" val="1858536581"/>
                    </a:ext>
                  </a:extLst>
                </a:gridCol>
                <a:gridCol w="2040255">
                  <a:extLst>
                    <a:ext uri="{9D8B030D-6E8A-4147-A177-3AD203B41FA5}">
                      <a16:colId xmlns:a16="http://schemas.microsoft.com/office/drawing/2014/main" val="3065158821"/>
                    </a:ext>
                  </a:extLst>
                </a:gridCol>
              </a:tblGrid>
              <a:tr h="306459">
                <a:tc>
                  <a:txBody>
                    <a:bodyPr/>
                    <a:lstStyle/>
                    <a:p>
                      <a:pPr algn="ctr">
                        <a:lnSpc>
                          <a:spcPct val="107000"/>
                        </a:lnSpc>
                        <a:spcAft>
                          <a:spcPts val="800"/>
                        </a:spcAft>
                      </a:pPr>
                      <a:r>
                        <a:rPr lang="es-AR" sz="2400" dirty="0">
                          <a:effectLst/>
                        </a:rPr>
                        <a:t>Superioridad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Inferioridad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Negación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Anticipación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Repetición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655912"/>
                  </a:ext>
                </a:extLst>
              </a:tr>
              <a:tr h="2944267">
                <a:tc>
                  <a:txBody>
                    <a:bodyPr/>
                    <a:lstStyle/>
                    <a:p>
                      <a:pPr>
                        <a:lnSpc>
                          <a:spcPct val="107000"/>
                        </a:lnSpc>
                        <a:spcAft>
                          <a:spcPts val="800"/>
                        </a:spcAft>
                      </a:pPr>
                      <a:endParaRPr lang="es-AR" sz="2000" dirty="0" smtClean="0">
                        <a:effectLst/>
                      </a:endParaRPr>
                    </a:p>
                  </a:txBody>
                  <a:tcPr marL="68580" marR="68580" marT="0" marB="0"/>
                </a:tc>
                <a:tc>
                  <a:txBody>
                    <a:bodyPr/>
                    <a:lstStyle/>
                    <a:p>
                      <a:pPr>
                        <a:lnSpc>
                          <a:spcPct val="107000"/>
                        </a:lnSpc>
                        <a:spcAft>
                          <a:spcPts val="800"/>
                        </a:spcAft>
                      </a:pP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782635"/>
                  </a:ext>
                </a:extLst>
              </a:tr>
            </a:tbl>
          </a:graphicData>
        </a:graphic>
      </p:graphicFrame>
    </p:spTree>
    <p:extLst>
      <p:ext uri="{BB962C8B-B14F-4D97-AF65-F5344CB8AC3E}">
        <p14:creationId xmlns:p14="http://schemas.microsoft.com/office/powerpoint/2010/main" val="323936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79745036"/>
              </p:ext>
            </p:extLst>
          </p:nvPr>
        </p:nvGraphicFramePr>
        <p:xfrm>
          <a:off x="857250" y="857251"/>
          <a:ext cx="10201275" cy="3335618"/>
        </p:xfrm>
        <a:graphic>
          <a:graphicData uri="http://schemas.openxmlformats.org/drawingml/2006/table">
            <a:tbl>
              <a:tblPr firstRow="1" firstCol="1" lastRow="1" lastCol="1" bandRow="1" bandCol="1">
                <a:tableStyleId>{5C22544A-7EE6-4342-B048-85BDC9FD1C3A}</a:tableStyleId>
              </a:tblPr>
              <a:tblGrid>
                <a:gridCol w="2143858">
                  <a:extLst>
                    <a:ext uri="{9D8B030D-6E8A-4147-A177-3AD203B41FA5}">
                      <a16:colId xmlns:a16="http://schemas.microsoft.com/office/drawing/2014/main" val="3239458382"/>
                    </a:ext>
                  </a:extLst>
                </a:gridCol>
                <a:gridCol w="1936652">
                  <a:extLst>
                    <a:ext uri="{9D8B030D-6E8A-4147-A177-3AD203B41FA5}">
                      <a16:colId xmlns:a16="http://schemas.microsoft.com/office/drawing/2014/main" val="1322994395"/>
                    </a:ext>
                  </a:extLst>
                </a:gridCol>
                <a:gridCol w="2040255">
                  <a:extLst>
                    <a:ext uri="{9D8B030D-6E8A-4147-A177-3AD203B41FA5}">
                      <a16:colId xmlns:a16="http://schemas.microsoft.com/office/drawing/2014/main" val="1018467445"/>
                    </a:ext>
                  </a:extLst>
                </a:gridCol>
                <a:gridCol w="2040255">
                  <a:extLst>
                    <a:ext uri="{9D8B030D-6E8A-4147-A177-3AD203B41FA5}">
                      <a16:colId xmlns:a16="http://schemas.microsoft.com/office/drawing/2014/main" val="1858536581"/>
                    </a:ext>
                  </a:extLst>
                </a:gridCol>
                <a:gridCol w="2040255">
                  <a:extLst>
                    <a:ext uri="{9D8B030D-6E8A-4147-A177-3AD203B41FA5}">
                      <a16:colId xmlns:a16="http://schemas.microsoft.com/office/drawing/2014/main" val="3065158821"/>
                    </a:ext>
                  </a:extLst>
                </a:gridCol>
              </a:tblGrid>
              <a:tr h="306459">
                <a:tc>
                  <a:txBody>
                    <a:bodyPr/>
                    <a:lstStyle/>
                    <a:p>
                      <a:pPr algn="ctr">
                        <a:lnSpc>
                          <a:spcPct val="107000"/>
                        </a:lnSpc>
                        <a:spcAft>
                          <a:spcPts val="800"/>
                        </a:spcAft>
                      </a:pPr>
                      <a:r>
                        <a:rPr lang="es-AR" sz="2400" dirty="0">
                          <a:effectLst/>
                        </a:rPr>
                        <a:t>Superioridad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Inferioridad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Negación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Anticipación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400" dirty="0">
                          <a:effectLst/>
                        </a:rPr>
                        <a:t>Repetición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655912"/>
                  </a:ext>
                </a:extLst>
              </a:tr>
              <a:tr h="2944267">
                <a:tc>
                  <a:txBody>
                    <a:bodyPr/>
                    <a:lstStyle/>
                    <a:p>
                      <a:pPr>
                        <a:lnSpc>
                          <a:spcPct val="107000"/>
                        </a:lnSpc>
                        <a:spcAft>
                          <a:spcPts val="800"/>
                        </a:spcAft>
                      </a:pPr>
                      <a:r>
                        <a:rPr lang="es-AR" sz="2000" dirty="0" err="1" smtClean="0">
                          <a:effectLst/>
                        </a:rPr>
                        <a:t>hyperspace</a:t>
                      </a:r>
                      <a:r>
                        <a:rPr lang="es-AR" sz="2000" dirty="0" smtClean="0">
                          <a:effectLst/>
                        </a:rPr>
                        <a:t>, </a:t>
                      </a:r>
                      <a:r>
                        <a:rPr lang="es-AR" sz="2000" dirty="0" err="1" smtClean="0">
                          <a:effectLst/>
                        </a:rPr>
                        <a:t>surpass</a:t>
                      </a:r>
                      <a:r>
                        <a:rPr lang="es-AR" sz="2000" dirty="0" smtClean="0">
                          <a:effectLst/>
                        </a:rPr>
                        <a:t>, </a:t>
                      </a:r>
                      <a:r>
                        <a:rPr lang="es-AR" sz="2000" dirty="0" err="1" smtClean="0">
                          <a:effectLst/>
                        </a:rPr>
                        <a:t>supercomputer</a:t>
                      </a:r>
                      <a:r>
                        <a:rPr lang="es-AR" sz="2000" dirty="0" smtClean="0">
                          <a:effectLst/>
                        </a:rPr>
                        <a:t>, </a:t>
                      </a:r>
                      <a:r>
                        <a:rPr lang="es-AR" sz="2000" dirty="0" err="1" smtClean="0">
                          <a:effectLst/>
                        </a:rPr>
                        <a:t>macreoeconomics</a:t>
                      </a:r>
                      <a:r>
                        <a:rPr lang="es-AR" sz="2000" dirty="0" smtClean="0">
                          <a:effectLst/>
                        </a:rPr>
                        <a:t>, </a:t>
                      </a:r>
                    </a:p>
                  </a:txBody>
                  <a:tcPr marL="68580" marR="68580" marT="0" marB="0"/>
                </a:tc>
                <a:tc>
                  <a:txBody>
                    <a:bodyPr/>
                    <a:lstStyle/>
                    <a:p>
                      <a:pPr>
                        <a:lnSpc>
                          <a:spcPct val="107000"/>
                        </a:lnSpc>
                        <a:spcAft>
                          <a:spcPts val="800"/>
                        </a:spcAft>
                      </a:pPr>
                      <a:r>
                        <a:rPr lang="es-AR" sz="2000" dirty="0" err="1" smtClean="0">
                          <a:effectLst/>
                        </a:rPr>
                        <a:t>undrground</a:t>
                      </a:r>
                      <a:r>
                        <a:rPr lang="es-AR" sz="2000" dirty="0" smtClean="0">
                          <a:effectLst/>
                        </a:rPr>
                        <a:t>, </a:t>
                      </a:r>
                      <a:r>
                        <a:rPr lang="es-AR" sz="2000" dirty="0" err="1" smtClean="0">
                          <a:effectLst/>
                        </a:rPr>
                        <a:t>micowave</a:t>
                      </a:r>
                      <a:r>
                        <a:rPr lang="es-AR" sz="2000" dirty="0" smtClean="0">
                          <a:effectLst/>
                        </a:rPr>
                        <a:t>, </a:t>
                      </a:r>
                      <a:r>
                        <a:rPr lang="es-AR" sz="2000" dirty="0" err="1" smtClean="0">
                          <a:effectLst/>
                        </a:rPr>
                        <a:t>subzone</a:t>
                      </a:r>
                      <a:r>
                        <a:rPr lang="es-AR" sz="2000" dirty="0" smtClean="0">
                          <a:effectLst/>
                        </a:rPr>
                        <a:t>, </a:t>
                      </a:r>
                      <a:r>
                        <a:rPr lang="es-AR" sz="2000" dirty="0" err="1" smtClean="0">
                          <a:effectLst/>
                        </a:rPr>
                        <a:t>hypothermia</a:t>
                      </a:r>
                      <a:r>
                        <a:rPr lang="es-AR" sz="2000" dirty="0" smtClean="0">
                          <a:effectLst/>
                        </a:rPr>
                        <a:t>.</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smtClean="0">
                          <a:effectLst/>
                        </a:rPr>
                        <a:t>inconvenient</a:t>
                      </a:r>
                      <a:r>
                        <a:rPr lang="en-GB" sz="2000" dirty="0" smtClean="0">
                          <a:effectLst/>
                        </a:rPr>
                        <a:t>, decompression, illegal, undo, Irrelevant, non-stop, antimagnetic, misaligned, </a:t>
                      </a:r>
                      <a:r>
                        <a:rPr lang="en-GB" sz="2000" dirty="0" smtClean="0">
                          <a:effectLst/>
                        </a:rPr>
                        <a:t>limitless.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smtClean="0">
                          <a:effectLst/>
                        </a:rPr>
                        <a:t>preprogramed</a:t>
                      </a:r>
                      <a:r>
                        <a:rPr lang="en-GB" sz="2000" dirty="0" smtClean="0">
                          <a:effectLst/>
                        </a:rPr>
                        <a:t>, foresee</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smtClean="0">
                          <a:effectLst/>
                        </a:rPr>
                        <a:t>reconsider</a:t>
                      </a:r>
                      <a:r>
                        <a:rPr lang="en-GB" sz="2000" dirty="0" smtClean="0">
                          <a:effectLst/>
                        </a:rPr>
                        <a:t>.</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782635"/>
                  </a:ext>
                </a:extLst>
              </a:tr>
            </a:tbl>
          </a:graphicData>
        </a:graphic>
      </p:graphicFrame>
    </p:spTree>
    <p:extLst>
      <p:ext uri="{BB962C8B-B14F-4D97-AF65-F5344CB8AC3E}">
        <p14:creationId xmlns:p14="http://schemas.microsoft.com/office/powerpoint/2010/main" val="1811651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3200" b="1" dirty="0">
                <a:solidFill>
                  <a:srgbClr val="0070C0"/>
                </a:solidFill>
              </a:rPr>
              <a:t>F.</a:t>
            </a:r>
            <a:r>
              <a:rPr lang="es-AR" sz="3200" b="1" u="sng" dirty="0">
                <a:solidFill>
                  <a:srgbClr val="0070C0"/>
                </a:solidFill>
              </a:rPr>
              <a:t> Ordene las siguientes palabras según su función:</a:t>
            </a:r>
            <a:endParaRPr lang="es-AR" sz="3200" dirty="0">
              <a:solidFill>
                <a:srgbClr val="0070C0"/>
              </a:solidFill>
            </a:endParaRPr>
          </a:p>
        </p:txBody>
      </p:sp>
    </p:spTree>
    <p:extLst>
      <p:ext uri="{BB962C8B-B14F-4D97-AF65-F5344CB8AC3E}">
        <p14:creationId xmlns:p14="http://schemas.microsoft.com/office/powerpoint/2010/main" val="4229578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71651" y="1828800"/>
            <a:ext cx="8086724" cy="2677656"/>
          </a:xfrm>
          <a:prstGeom prst="rect">
            <a:avLst/>
          </a:prstGeom>
        </p:spPr>
        <p:txBody>
          <a:bodyPr wrap="square">
            <a:spAutoFit/>
          </a:bodyPr>
          <a:lstStyle/>
          <a:p>
            <a:r>
              <a:rPr lang="en-GB" sz="2800" b="1" dirty="0">
                <a:solidFill>
                  <a:srgbClr val="0070C0"/>
                </a:solidFill>
                <a:latin typeface="Times New Roman" panose="02020603050405020304" pitchFamily="18" charset="0"/>
                <a:ea typeface="Calibri" panose="020F0502020204030204" pitchFamily="34" charset="0"/>
              </a:rPr>
              <a:t>Palabras: </a:t>
            </a:r>
            <a:r>
              <a:rPr lang="en-GB" sz="2800" dirty="0">
                <a:latin typeface="Times New Roman" panose="02020603050405020304" pitchFamily="18" charset="0"/>
                <a:ea typeface="Calibri" panose="020F0502020204030204" pitchFamily="34" charset="0"/>
              </a:rPr>
              <a:t>stabilize, demonstration, advertiser, professionally, pollinate, unemployment, optional, classify, dependent, moisten, effective, clockwise, programmer, avoidable, assistant, dangerous, package, careful, endless, leadership, upward, denial, preference, refinery</a:t>
            </a:r>
            <a:endParaRPr lang="es-AR" sz="2800" dirty="0"/>
          </a:p>
        </p:txBody>
      </p:sp>
    </p:spTree>
    <p:extLst>
      <p:ext uri="{BB962C8B-B14F-4D97-AF65-F5344CB8AC3E}">
        <p14:creationId xmlns:p14="http://schemas.microsoft.com/office/powerpoint/2010/main" val="249152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1419704032"/>
              </p:ext>
            </p:extLst>
          </p:nvPr>
        </p:nvGraphicFramePr>
        <p:xfrm>
          <a:off x="1704976" y="1288296"/>
          <a:ext cx="8782048" cy="3849290"/>
        </p:xfrm>
        <a:graphic>
          <a:graphicData uri="http://schemas.openxmlformats.org/drawingml/2006/table">
            <a:tbl>
              <a:tblPr firstRow="1" firstCol="1" lastRow="1" lastCol="1" bandRow="1" bandCol="1">
                <a:tableStyleId>{5C22544A-7EE6-4342-B048-85BDC9FD1C3A}</a:tableStyleId>
              </a:tblPr>
              <a:tblGrid>
                <a:gridCol w="2194753">
                  <a:extLst>
                    <a:ext uri="{9D8B030D-6E8A-4147-A177-3AD203B41FA5}">
                      <a16:colId xmlns:a16="http://schemas.microsoft.com/office/drawing/2014/main" val="4036157697"/>
                    </a:ext>
                  </a:extLst>
                </a:gridCol>
                <a:gridCol w="2195765">
                  <a:extLst>
                    <a:ext uri="{9D8B030D-6E8A-4147-A177-3AD203B41FA5}">
                      <a16:colId xmlns:a16="http://schemas.microsoft.com/office/drawing/2014/main" val="2202524769"/>
                    </a:ext>
                  </a:extLst>
                </a:gridCol>
                <a:gridCol w="2195765">
                  <a:extLst>
                    <a:ext uri="{9D8B030D-6E8A-4147-A177-3AD203B41FA5}">
                      <a16:colId xmlns:a16="http://schemas.microsoft.com/office/drawing/2014/main" val="2695591777"/>
                    </a:ext>
                  </a:extLst>
                </a:gridCol>
                <a:gridCol w="2195765">
                  <a:extLst>
                    <a:ext uri="{9D8B030D-6E8A-4147-A177-3AD203B41FA5}">
                      <a16:colId xmlns:a16="http://schemas.microsoft.com/office/drawing/2014/main" val="4130862340"/>
                    </a:ext>
                  </a:extLst>
                </a:gridCol>
              </a:tblGrid>
              <a:tr h="451250">
                <a:tc>
                  <a:txBody>
                    <a:bodyPr/>
                    <a:lstStyle/>
                    <a:p>
                      <a:pPr algn="ctr">
                        <a:lnSpc>
                          <a:spcPct val="107000"/>
                        </a:lnSpc>
                        <a:spcAft>
                          <a:spcPts val="800"/>
                        </a:spcAft>
                      </a:pPr>
                      <a:r>
                        <a:rPr lang="es-AR" sz="2800" dirty="0">
                          <a:effectLst/>
                        </a:rPr>
                        <a:t>Verbo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Sustantivo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Adjetivo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Adverbio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658672"/>
                  </a:ext>
                </a:extLst>
              </a:tr>
              <a:tr h="3392725">
                <a:tc>
                  <a:txBody>
                    <a:bodyPr/>
                    <a:lstStyle/>
                    <a:p>
                      <a:pPr>
                        <a:lnSpc>
                          <a:spcPct val="107000"/>
                        </a:lnSpc>
                        <a:spcAft>
                          <a:spcPts val="800"/>
                        </a:spcAft>
                      </a:pPr>
                      <a:r>
                        <a:rPr lang="es-AR" sz="1100">
                          <a:effectLst/>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159564"/>
                  </a:ext>
                </a:extLst>
              </a:tr>
            </a:tbl>
          </a:graphicData>
        </a:graphic>
      </p:graphicFrame>
    </p:spTree>
    <p:extLst>
      <p:ext uri="{BB962C8B-B14F-4D97-AF65-F5344CB8AC3E}">
        <p14:creationId xmlns:p14="http://schemas.microsoft.com/office/powerpoint/2010/main" val="6971221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2612989241"/>
              </p:ext>
            </p:extLst>
          </p:nvPr>
        </p:nvGraphicFramePr>
        <p:xfrm>
          <a:off x="1914524" y="1213800"/>
          <a:ext cx="8029575" cy="3849290"/>
        </p:xfrm>
        <a:graphic>
          <a:graphicData uri="http://schemas.openxmlformats.org/drawingml/2006/table">
            <a:tbl>
              <a:tblPr firstRow="1" firstCol="1" lastRow="1" lastCol="1" bandRow="1" bandCol="1">
                <a:tableStyleId>{5C22544A-7EE6-4342-B048-85BDC9FD1C3A}</a:tableStyleId>
              </a:tblPr>
              <a:tblGrid>
                <a:gridCol w="2006700">
                  <a:extLst>
                    <a:ext uri="{9D8B030D-6E8A-4147-A177-3AD203B41FA5}">
                      <a16:colId xmlns:a16="http://schemas.microsoft.com/office/drawing/2014/main" val="4036157697"/>
                    </a:ext>
                  </a:extLst>
                </a:gridCol>
                <a:gridCol w="2007625">
                  <a:extLst>
                    <a:ext uri="{9D8B030D-6E8A-4147-A177-3AD203B41FA5}">
                      <a16:colId xmlns:a16="http://schemas.microsoft.com/office/drawing/2014/main" val="2202524769"/>
                    </a:ext>
                  </a:extLst>
                </a:gridCol>
                <a:gridCol w="2007625">
                  <a:extLst>
                    <a:ext uri="{9D8B030D-6E8A-4147-A177-3AD203B41FA5}">
                      <a16:colId xmlns:a16="http://schemas.microsoft.com/office/drawing/2014/main" val="2695591777"/>
                    </a:ext>
                  </a:extLst>
                </a:gridCol>
                <a:gridCol w="2007625">
                  <a:extLst>
                    <a:ext uri="{9D8B030D-6E8A-4147-A177-3AD203B41FA5}">
                      <a16:colId xmlns:a16="http://schemas.microsoft.com/office/drawing/2014/main" val="4130862340"/>
                    </a:ext>
                  </a:extLst>
                </a:gridCol>
              </a:tblGrid>
              <a:tr h="451250">
                <a:tc>
                  <a:txBody>
                    <a:bodyPr/>
                    <a:lstStyle/>
                    <a:p>
                      <a:pPr algn="ctr">
                        <a:lnSpc>
                          <a:spcPct val="107000"/>
                        </a:lnSpc>
                        <a:spcAft>
                          <a:spcPts val="800"/>
                        </a:spcAft>
                      </a:pPr>
                      <a:r>
                        <a:rPr lang="es-AR" sz="2800" dirty="0">
                          <a:effectLst/>
                        </a:rPr>
                        <a:t>Verbo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Sustantivo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Adjetivo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2800" dirty="0">
                          <a:effectLst/>
                        </a:rPr>
                        <a:t>Adverbio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658672"/>
                  </a:ext>
                </a:extLst>
              </a:tr>
              <a:tr h="3392725">
                <a:tc>
                  <a:txBody>
                    <a:bodyPr/>
                    <a:lstStyle/>
                    <a:p>
                      <a:pPr>
                        <a:lnSpc>
                          <a:spcPct val="107000"/>
                        </a:lnSpc>
                        <a:spcAft>
                          <a:spcPts val="800"/>
                        </a:spcAft>
                      </a:pPr>
                      <a:r>
                        <a:rPr lang="es-AR" sz="2000" dirty="0" err="1" smtClean="0">
                          <a:effectLst/>
                        </a:rPr>
                        <a:t>stabilize</a:t>
                      </a:r>
                      <a:r>
                        <a:rPr lang="es-AR" sz="2000" dirty="0" smtClean="0">
                          <a:effectLst/>
                        </a:rPr>
                        <a:t>, </a:t>
                      </a:r>
                      <a:r>
                        <a:rPr lang="es-AR" sz="2000" dirty="0" err="1" smtClean="0">
                          <a:effectLst/>
                        </a:rPr>
                        <a:t>pollinate</a:t>
                      </a:r>
                      <a:r>
                        <a:rPr lang="es-AR" sz="2000" dirty="0" smtClean="0">
                          <a:effectLst/>
                        </a:rPr>
                        <a:t>, </a:t>
                      </a:r>
                      <a:r>
                        <a:rPr lang="es-AR" sz="2000" dirty="0" err="1" smtClean="0">
                          <a:effectLst/>
                        </a:rPr>
                        <a:t>classify</a:t>
                      </a:r>
                      <a:r>
                        <a:rPr lang="es-AR" sz="2000" dirty="0" smtClean="0">
                          <a:effectLst/>
                        </a:rPr>
                        <a:t>, </a:t>
                      </a:r>
                      <a:r>
                        <a:rPr lang="es-AR" sz="2000" dirty="0" err="1" smtClean="0">
                          <a:solidFill>
                            <a:srgbClr val="FF0000"/>
                          </a:solidFill>
                          <a:effectLst/>
                        </a:rPr>
                        <a:t>package</a:t>
                      </a:r>
                      <a:r>
                        <a:rPr lang="es-AR" sz="2000" dirty="0" smtClean="0">
                          <a:solidFill>
                            <a:srgbClr val="FF0000"/>
                          </a:solidFill>
                          <a:effectLst/>
                        </a:rPr>
                        <a:t>, </a:t>
                      </a:r>
                      <a:r>
                        <a:rPr lang="en-GB" sz="2000" baseline="0" dirty="0" smtClean="0">
                          <a:solidFill>
                            <a:srgbClr val="FF0000"/>
                          </a:solidFill>
                          <a:effectLst/>
                        </a:rPr>
                        <a:t>moisten</a:t>
                      </a:r>
                      <a:r>
                        <a:rPr lang="en-GB" sz="2000" baseline="0" dirty="0" smtClean="0">
                          <a:solidFill>
                            <a:schemeClr val="lt1"/>
                          </a:solidFill>
                          <a:effectLst/>
                        </a:rPr>
                        <a:t>.</a:t>
                      </a:r>
                      <a:endParaRPr lang="es-A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smtClean="0">
                          <a:effectLst/>
                        </a:rPr>
                        <a:t>demonstration</a:t>
                      </a:r>
                      <a:r>
                        <a:rPr lang="en-GB" sz="2000" dirty="0" smtClean="0">
                          <a:effectLst/>
                        </a:rPr>
                        <a:t>,</a:t>
                      </a:r>
                      <a:r>
                        <a:rPr lang="en-GB" sz="2000" baseline="0" dirty="0" smtClean="0">
                          <a:effectLst/>
                        </a:rPr>
                        <a:t> </a:t>
                      </a:r>
                      <a:r>
                        <a:rPr lang="en-GB" sz="2000" baseline="0" dirty="0" smtClean="0">
                          <a:effectLst/>
                        </a:rPr>
                        <a:t>advertiser, unemployment, programmer</a:t>
                      </a:r>
                      <a:r>
                        <a:rPr lang="en-GB" sz="2000" baseline="0" dirty="0" smtClean="0">
                          <a:effectLst/>
                        </a:rPr>
                        <a:t>, assistant, </a:t>
                      </a:r>
                      <a:r>
                        <a:rPr lang="en-GB" sz="2000" baseline="0" dirty="0" smtClean="0">
                          <a:solidFill>
                            <a:srgbClr val="FF0000"/>
                          </a:solidFill>
                          <a:effectLst/>
                        </a:rPr>
                        <a:t>package</a:t>
                      </a:r>
                      <a:r>
                        <a:rPr lang="en-GB" sz="2000" baseline="0" dirty="0" smtClean="0">
                          <a:effectLst/>
                        </a:rPr>
                        <a:t>, </a:t>
                      </a:r>
                      <a:r>
                        <a:rPr lang="en-GB" sz="2000" baseline="0" dirty="0" smtClean="0">
                          <a:effectLst/>
                        </a:rPr>
                        <a:t>leadership, </a:t>
                      </a:r>
                      <a:r>
                        <a:rPr lang="en-GB" sz="2000" baseline="0" dirty="0" smtClean="0">
                          <a:solidFill>
                            <a:srgbClr val="FF0000"/>
                          </a:solidFill>
                          <a:effectLst/>
                        </a:rPr>
                        <a:t>package</a:t>
                      </a:r>
                      <a:r>
                        <a:rPr lang="en-GB" sz="2000" baseline="0" dirty="0" smtClean="0">
                          <a:effectLst/>
                        </a:rPr>
                        <a:t>, denial, preference, refinery.</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smtClean="0">
                          <a:effectLst/>
                        </a:rPr>
                        <a:t>optional, dependent</a:t>
                      </a:r>
                      <a:r>
                        <a:rPr lang="en-GB" sz="2000" dirty="0" smtClean="0">
                          <a:effectLst/>
                        </a:rPr>
                        <a:t>, </a:t>
                      </a:r>
                      <a:r>
                        <a:rPr lang="en-GB" sz="2000" dirty="0" smtClean="0">
                          <a:solidFill>
                            <a:srgbClr val="FF0000"/>
                          </a:solidFill>
                          <a:effectLst/>
                        </a:rPr>
                        <a:t>moisten</a:t>
                      </a:r>
                      <a:r>
                        <a:rPr lang="en-GB" sz="2000" dirty="0" smtClean="0">
                          <a:effectLst/>
                        </a:rPr>
                        <a:t>, effective, clockwise, avoidable, dangerous,</a:t>
                      </a:r>
                      <a:r>
                        <a:rPr lang="en-GB" sz="2000" baseline="0" dirty="0" smtClean="0">
                          <a:effectLst/>
                        </a:rPr>
                        <a:t> careful, endless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2000" dirty="0" err="1" smtClean="0">
                          <a:effectLst/>
                        </a:rPr>
                        <a:t>professionally</a:t>
                      </a:r>
                      <a:r>
                        <a:rPr lang="es-AR" sz="2000" dirty="0" smtClean="0">
                          <a:effectLst/>
                        </a:rPr>
                        <a:t>, </a:t>
                      </a:r>
                      <a:r>
                        <a:rPr lang="es-AR" sz="2000" dirty="0" err="1" smtClean="0">
                          <a:effectLst/>
                        </a:rPr>
                        <a:t>upward</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159564"/>
                  </a:ext>
                </a:extLst>
              </a:tr>
            </a:tbl>
          </a:graphicData>
        </a:graphic>
      </p:graphicFrame>
    </p:spTree>
    <p:extLst>
      <p:ext uri="{BB962C8B-B14F-4D97-AF65-F5344CB8AC3E}">
        <p14:creationId xmlns:p14="http://schemas.microsoft.com/office/powerpoint/2010/main" val="400992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r>
              <a:rPr lang="es-AR" sz="3600" b="1" dirty="0">
                <a:solidFill>
                  <a:schemeClr val="accent5">
                    <a:lumMod val="50000"/>
                  </a:schemeClr>
                </a:solidFill>
              </a:rPr>
              <a:t>Salt </a:t>
            </a:r>
            <a:r>
              <a:rPr lang="es-AR" sz="3600" b="1" dirty="0" err="1">
                <a:solidFill>
                  <a:schemeClr val="accent5">
                    <a:lumMod val="50000"/>
                  </a:schemeClr>
                </a:solidFill>
              </a:rPr>
              <a:t>content</a:t>
            </a:r>
            <a:r>
              <a:rPr lang="es-AR" sz="3600" b="1" dirty="0">
                <a:solidFill>
                  <a:schemeClr val="accent5">
                    <a:lumMod val="50000"/>
                  </a:schemeClr>
                </a:solidFill>
              </a:rPr>
              <a:t> </a:t>
            </a:r>
            <a:r>
              <a:rPr lang="es-AR" sz="3600" b="1" dirty="0" err="1">
                <a:solidFill>
                  <a:schemeClr val="accent5">
                    <a:lumMod val="50000"/>
                  </a:schemeClr>
                </a:solidFill>
              </a:rPr>
              <a:t>dependent</a:t>
            </a:r>
            <a:r>
              <a:rPr lang="es-AR" sz="3600" b="1" dirty="0">
                <a:solidFill>
                  <a:schemeClr val="accent5">
                    <a:lumMod val="50000"/>
                  </a:schemeClr>
                </a:solidFill>
              </a:rPr>
              <a:t> </a:t>
            </a:r>
            <a:r>
              <a:rPr lang="es-AR" sz="3600" b="1" dirty="0" err="1">
                <a:solidFill>
                  <a:schemeClr val="accent5">
                    <a:lumMod val="50000"/>
                  </a:schemeClr>
                </a:solidFill>
              </a:rPr>
              <a:t>dialectric</a:t>
            </a:r>
            <a:r>
              <a:rPr lang="es-AR" sz="3600" b="1" dirty="0">
                <a:solidFill>
                  <a:schemeClr val="accent5">
                    <a:lumMod val="50000"/>
                  </a:schemeClr>
                </a:solidFill>
              </a:rPr>
              <a:t> </a:t>
            </a:r>
            <a:r>
              <a:rPr lang="es-AR" sz="3600" b="1" dirty="0" err="1">
                <a:solidFill>
                  <a:schemeClr val="accent5">
                    <a:lumMod val="50000"/>
                  </a:schemeClr>
                </a:solidFill>
              </a:rPr>
              <a:t>properties</a:t>
            </a:r>
            <a:r>
              <a:rPr lang="es-AR" sz="3600" b="1" dirty="0">
                <a:solidFill>
                  <a:schemeClr val="accent5">
                    <a:lumMod val="50000"/>
                  </a:schemeClr>
                </a:solidFill>
              </a:rPr>
              <a:t> </a:t>
            </a:r>
            <a:r>
              <a:rPr lang="es-AR" sz="3600" b="1" dirty="0">
                <a:solidFill>
                  <a:srgbClr val="FF0000"/>
                </a:solidFill>
              </a:rPr>
              <a:t>of</a:t>
            </a:r>
            <a:r>
              <a:rPr lang="es-AR" sz="3600" b="1" dirty="0">
                <a:solidFill>
                  <a:schemeClr val="accent5">
                    <a:lumMod val="50000"/>
                  </a:schemeClr>
                </a:solidFill>
              </a:rPr>
              <a:t> </a:t>
            </a:r>
            <a:r>
              <a:rPr lang="es-AR" sz="3600" b="1" dirty="0" err="1">
                <a:solidFill>
                  <a:schemeClr val="accent5">
                    <a:lumMod val="50000"/>
                  </a:schemeClr>
                </a:solidFill>
              </a:rPr>
              <a:t>pistacchios</a:t>
            </a:r>
            <a:r>
              <a:rPr lang="es-AR" sz="3600" b="1" dirty="0">
                <a:solidFill>
                  <a:schemeClr val="accent5">
                    <a:lumMod val="50000"/>
                  </a:schemeClr>
                </a:solidFill>
              </a:rPr>
              <a:t> </a:t>
            </a:r>
            <a:r>
              <a:rPr lang="es-AR" sz="3600" b="1" dirty="0" err="1">
                <a:solidFill>
                  <a:schemeClr val="accent5">
                    <a:lumMod val="50000"/>
                  </a:schemeClr>
                </a:solidFill>
              </a:rPr>
              <a:t>relevant</a:t>
            </a:r>
            <a:r>
              <a:rPr lang="es-AR" sz="3600" b="1" dirty="0">
                <a:solidFill>
                  <a:schemeClr val="accent5">
                    <a:lumMod val="50000"/>
                  </a:schemeClr>
                </a:solidFill>
              </a:rPr>
              <a:t> </a:t>
            </a:r>
            <a:endParaRPr lang="es-AR" sz="3600" dirty="0">
              <a:solidFill>
                <a:schemeClr val="accent5">
                  <a:lumMod val="50000"/>
                </a:schemeClr>
              </a:solidFill>
            </a:endParaRPr>
          </a:p>
          <a:p>
            <a:r>
              <a:rPr lang="es-AR" sz="3600" b="1" dirty="0">
                <a:solidFill>
                  <a:srgbClr val="FF0000"/>
                </a:solidFill>
              </a:rPr>
              <a:t>to</a:t>
            </a:r>
            <a:r>
              <a:rPr lang="es-AR" sz="3600" b="1" dirty="0">
                <a:solidFill>
                  <a:schemeClr val="accent5">
                    <a:lumMod val="50000"/>
                  </a:schemeClr>
                </a:solidFill>
              </a:rPr>
              <a:t> radio-</a:t>
            </a:r>
            <a:r>
              <a:rPr lang="es-AR" sz="3600" b="1" dirty="0" err="1">
                <a:solidFill>
                  <a:schemeClr val="accent5">
                    <a:lumMod val="50000"/>
                  </a:schemeClr>
                </a:solidFill>
              </a:rPr>
              <a:t>frequency</a:t>
            </a:r>
            <a:r>
              <a:rPr lang="es-AR" sz="3600" b="1" dirty="0">
                <a:solidFill>
                  <a:schemeClr val="accent5">
                    <a:lumMod val="50000"/>
                  </a:schemeClr>
                </a:solidFill>
              </a:rPr>
              <a:t> </a:t>
            </a:r>
            <a:r>
              <a:rPr lang="es-AR" sz="3600" b="1" dirty="0" err="1">
                <a:solidFill>
                  <a:schemeClr val="accent5">
                    <a:lumMod val="50000"/>
                  </a:schemeClr>
                </a:solidFill>
              </a:rPr>
              <a:t>pasteurization</a:t>
            </a:r>
            <a:endParaRPr lang="es-AR" sz="3600" dirty="0">
              <a:solidFill>
                <a:schemeClr val="accent5">
                  <a:lumMod val="50000"/>
                </a:schemeClr>
              </a:solidFill>
            </a:endParaRPr>
          </a:p>
        </p:txBody>
      </p:sp>
    </p:spTree>
    <p:extLst>
      <p:ext uri="{BB962C8B-B14F-4D97-AF65-F5344CB8AC3E}">
        <p14:creationId xmlns:p14="http://schemas.microsoft.com/office/powerpoint/2010/main" val="1904992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43150" y="2171699"/>
            <a:ext cx="7800975" cy="1421928"/>
          </a:xfrm>
          <a:prstGeom prst="rect">
            <a:avLst/>
          </a:prstGeom>
        </p:spPr>
        <p:txBody>
          <a:bodyPr wrap="square">
            <a:spAutoFit/>
          </a:bodyPr>
          <a:lstStyle/>
          <a:p>
            <a:pPr>
              <a:lnSpc>
                <a:spcPct val="120000"/>
              </a:lnSpc>
              <a:spcAft>
                <a:spcPts val="1200"/>
              </a:spcAft>
            </a:pPr>
            <a:r>
              <a:rPr lang="es-AR" sz="3600" b="1" dirty="0">
                <a:solidFill>
                  <a:srgbClr val="2E74B5"/>
                </a:solidFill>
                <a:latin typeface="Arial Black" panose="020B0A04020102020204" pitchFamily="34" charset="0"/>
                <a:ea typeface="Calibri" panose="020F0502020204030204" pitchFamily="34" charset="0"/>
              </a:rPr>
              <a:t>FUNCIONES DE </a:t>
            </a:r>
            <a:r>
              <a:rPr lang="es-AR" sz="3600" b="1" i="1" dirty="0">
                <a:solidFill>
                  <a:srgbClr val="2E74B5"/>
                </a:solidFill>
                <a:latin typeface="Arial Black" panose="020B0A04020102020204" pitchFamily="34" charset="0"/>
                <a:ea typeface="Calibri" panose="020F0502020204030204" pitchFamily="34" charset="0"/>
              </a:rPr>
              <a:t>–ING</a:t>
            </a:r>
            <a:r>
              <a:rPr lang="es-AR" sz="3600" b="1" dirty="0">
                <a:solidFill>
                  <a:srgbClr val="2E74B5"/>
                </a:solidFill>
                <a:latin typeface="Arial Black" panose="020B0A04020102020204" pitchFamily="34" charset="0"/>
                <a:ea typeface="Calibri" panose="020F0502020204030204" pitchFamily="34" charset="0"/>
              </a:rPr>
              <a:t> </a:t>
            </a:r>
            <a:r>
              <a:rPr lang="es-AR" sz="3600" b="1" dirty="0" smtClean="0">
                <a:solidFill>
                  <a:srgbClr val="2E74B5"/>
                </a:solidFill>
                <a:latin typeface="Arial Black" panose="020B0A04020102020204" pitchFamily="34" charset="0"/>
                <a:ea typeface="Calibri" panose="020F0502020204030204" pitchFamily="34" charset="0"/>
              </a:rPr>
              <a:t> E </a:t>
            </a:r>
            <a:r>
              <a:rPr lang="es-AR" sz="3600" b="1" dirty="0">
                <a:solidFill>
                  <a:srgbClr val="2E74B5"/>
                </a:solidFill>
                <a:latin typeface="Arial Black" panose="020B0A04020102020204" pitchFamily="34" charset="0"/>
                <a:ea typeface="Calibri" panose="020F0502020204030204" pitchFamily="34" charset="0"/>
              </a:rPr>
              <a:t>INFINITIVO CON </a:t>
            </a:r>
            <a:r>
              <a:rPr lang="es-AR" sz="3600" b="1" i="1" dirty="0" smtClean="0">
                <a:solidFill>
                  <a:srgbClr val="2E74B5"/>
                </a:solidFill>
                <a:latin typeface="Arial Black" panose="020B0A04020102020204" pitchFamily="34" charset="0"/>
                <a:ea typeface="Calibri" panose="020F0502020204030204" pitchFamily="34" charset="0"/>
              </a:rPr>
              <a:t>TO </a:t>
            </a:r>
            <a:endParaRPr lang="es-AR"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95494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r>
              <a:rPr lang="es-AR" sz="3600" dirty="0">
                <a:solidFill>
                  <a:srgbClr val="0070C0"/>
                </a:solidFill>
                <a:latin typeface="Arial Black" panose="020B0A04020102020204" pitchFamily="34" charset="0"/>
              </a:rPr>
              <a:t>USOS DEL INFINITIVO CON “TO</a:t>
            </a:r>
            <a:r>
              <a:rPr lang="es-AR" sz="3600" dirty="0" smtClean="0">
                <a:solidFill>
                  <a:srgbClr val="0070C0"/>
                </a:solidFill>
                <a:latin typeface="Arial Black" panose="020B0A04020102020204" pitchFamily="34" charset="0"/>
              </a:rPr>
              <a:t>” (</a:t>
            </a:r>
            <a:r>
              <a:rPr lang="es-AR" sz="3600" b="1" i="1" dirty="0">
                <a:solidFill>
                  <a:srgbClr val="2E74B5"/>
                </a:solidFill>
                <a:latin typeface="Arial Black" panose="020B0A04020102020204" pitchFamily="34" charset="0"/>
                <a:ea typeface="Calibri" panose="020F0502020204030204" pitchFamily="34" charset="0"/>
              </a:rPr>
              <a:t>pág. 77)</a:t>
            </a:r>
            <a:endParaRPr lang="es-AR" sz="3600" dirty="0">
              <a:latin typeface="Times New Roman" panose="02020603050405020304" pitchFamily="18" charset="0"/>
              <a:ea typeface="Calibri" panose="020F0502020204030204" pitchFamily="34" charset="0"/>
            </a:endParaRPr>
          </a:p>
          <a:p>
            <a:r>
              <a:rPr lang="es-AR" sz="3600" dirty="0" smtClean="0">
                <a:solidFill>
                  <a:srgbClr val="0070C0"/>
                </a:solidFill>
                <a:latin typeface="Arial Black" panose="020B0A04020102020204" pitchFamily="34" charset="0"/>
              </a:rPr>
              <a:t> </a:t>
            </a:r>
            <a:endParaRPr lang="es-AR"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9348620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06362"/>
          </a:xfrm>
        </p:spPr>
        <p:txBody>
          <a:bodyPr>
            <a:normAutofit fontScale="90000"/>
          </a:bodyPr>
          <a:lstStyle/>
          <a:p>
            <a:endParaRPr lang="es-AR" dirty="0"/>
          </a:p>
        </p:txBody>
      </p:sp>
      <p:sp>
        <p:nvSpPr>
          <p:cNvPr id="3" name="Subtítulo 2"/>
          <p:cNvSpPr>
            <a:spLocks noGrp="1"/>
          </p:cNvSpPr>
          <p:nvPr>
            <p:ph type="subTitle" idx="1"/>
          </p:nvPr>
        </p:nvSpPr>
        <p:spPr>
          <a:xfrm>
            <a:off x="1524000" y="1457325"/>
            <a:ext cx="9144000" cy="3800475"/>
          </a:xfrm>
        </p:spPr>
        <p:txBody>
          <a:bodyPr>
            <a:normAutofit/>
          </a:bodyPr>
          <a:lstStyle/>
          <a:p>
            <a:endParaRPr lang="es-ES" sz="3600" dirty="0" smtClean="0">
              <a:solidFill>
                <a:srgbClr val="FF0000"/>
              </a:solidFill>
              <a:latin typeface="Arial Black" panose="020B0A04020102020204" pitchFamily="34" charset="0"/>
            </a:endParaRPr>
          </a:p>
          <a:p>
            <a:endParaRPr lang="es-ES" sz="3600" dirty="0">
              <a:solidFill>
                <a:srgbClr val="FF0000"/>
              </a:solidFill>
              <a:latin typeface="Arial Black" panose="020B0A04020102020204" pitchFamily="34" charset="0"/>
            </a:endParaRPr>
          </a:p>
          <a:p>
            <a:r>
              <a:rPr lang="es-ES" sz="3600" dirty="0" smtClean="0">
                <a:solidFill>
                  <a:srgbClr val="FF0000"/>
                </a:solidFill>
                <a:latin typeface="Arial Black" panose="020B0A04020102020204" pitchFamily="34" charset="0"/>
              </a:rPr>
              <a:t>DENTRO DE LA FRASE NOMINAL</a:t>
            </a:r>
            <a:endParaRPr lang="es-AR" sz="3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810045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57325" y="1400176"/>
            <a:ext cx="8829675" cy="5201424"/>
          </a:xfrm>
          <a:prstGeom prst="rect">
            <a:avLst/>
          </a:prstGeom>
        </p:spPr>
        <p:txBody>
          <a:bodyPr wrap="square">
            <a:spAutoFit/>
          </a:bodyPr>
          <a:lstStyle/>
          <a:p>
            <a:pPr marL="457200" indent="-457200"/>
            <a:r>
              <a:rPr lang="es-AR" sz="4400" dirty="0">
                <a:solidFill>
                  <a:srgbClr val="FF0000"/>
                </a:solidFill>
                <a:latin typeface="Arial Black" panose="020B0A04020102020204" pitchFamily="34" charset="0"/>
              </a:rPr>
              <a:t>1</a:t>
            </a:r>
            <a:r>
              <a:rPr lang="es-AR" sz="2400" dirty="0"/>
              <a:t> </a:t>
            </a:r>
            <a:r>
              <a:rPr lang="es-AR" sz="2400" b="1" dirty="0"/>
              <a:t>INFINITIVO CON “TO” COMO NÚCLEO </a:t>
            </a:r>
            <a:r>
              <a:rPr lang="es-AR" sz="2400" dirty="0" smtClean="0"/>
              <a:t>– </a:t>
            </a:r>
            <a:r>
              <a:rPr lang="es-AR" sz="2400" dirty="0" smtClean="0">
                <a:solidFill>
                  <a:srgbClr val="FF0000"/>
                </a:solidFill>
              </a:rPr>
              <a:t>Se traduce como  Infinitivo </a:t>
            </a:r>
            <a:r>
              <a:rPr lang="es-AR" sz="2400" dirty="0" err="1">
                <a:solidFill>
                  <a:srgbClr val="FF0000"/>
                </a:solidFill>
              </a:rPr>
              <a:t>ar</a:t>
            </a:r>
            <a:r>
              <a:rPr lang="es-AR" sz="2400" dirty="0">
                <a:solidFill>
                  <a:srgbClr val="FF0000"/>
                </a:solidFill>
              </a:rPr>
              <a:t>, </a:t>
            </a:r>
            <a:r>
              <a:rPr lang="es-AR" sz="2400" dirty="0" err="1" smtClean="0">
                <a:solidFill>
                  <a:srgbClr val="FF0000"/>
                </a:solidFill>
              </a:rPr>
              <a:t>er</a:t>
            </a:r>
            <a:r>
              <a:rPr lang="es-AR" sz="2400" dirty="0" smtClean="0">
                <a:solidFill>
                  <a:srgbClr val="FF0000"/>
                </a:solidFill>
              </a:rPr>
              <a:t>, ir</a:t>
            </a:r>
          </a:p>
          <a:p>
            <a:endParaRPr lang="es-ES" sz="2400" dirty="0"/>
          </a:p>
          <a:p>
            <a:pPr marL="457200" indent="-457200">
              <a:buAutoNum type="arabicPeriod"/>
            </a:pPr>
            <a:r>
              <a:rPr lang="es-AR" sz="2400" b="1" dirty="0" smtClean="0"/>
              <a:t>To </a:t>
            </a:r>
            <a:r>
              <a:rPr lang="es-AR" sz="2400" b="1" dirty="0" err="1"/>
              <a:t>see</a:t>
            </a:r>
            <a:r>
              <a:rPr lang="es-AR" sz="2400" b="1" dirty="0"/>
              <a:t> </a:t>
            </a:r>
            <a:r>
              <a:rPr lang="es-AR" sz="2400" b="1" dirty="0" err="1"/>
              <a:t>is</a:t>
            </a:r>
            <a:r>
              <a:rPr lang="es-AR" sz="2400" b="1" dirty="0"/>
              <a:t> to </a:t>
            </a:r>
            <a:r>
              <a:rPr lang="es-AR" sz="2400" b="1" dirty="0" err="1"/>
              <a:t>believe</a:t>
            </a:r>
            <a:r>
              <a:rPr lang="es-AR" sz="2400" b="1" dirty="0"/>
              <a:t>. Ver es creer. </a:t>
            </a:r>
            <a:endParaRPr lang="es-AR" sz="2400" b="1" dirty="0" smtClean="0"/>
          </a:p>
          <a:p>
            <a:pPr marL="457200" indent="-457200">
              <a:buAutoNum type="arabicPeriod"/>
            </a:pPr>
            <a:endParaRPr lang="es-AR" sz="2400" b="1" dirty="0" smtClean="0"/>
          </a:p>
          <a:p>
            <a:pPr marL="457200" indent="-457200">
              <a:buAutoNum type="arabicPeriod"/>
            </a:pPr>
            <a:r>
              <a:rPr lang="es-AR" sz="2400" b="1" dirty="0" smtClean="0"/>
              <a:t>To </a:t>
            </a:r>
            <a:r>
              <a:rPr lang="es-AR" sz="2400" b="1" dirty="0" err="1"/>
              <a:t>specify</a:t>
            </a:r>
            <a:r>
              <a:rPr lang="es-AR" sz="2400" b="1" dirty="0"/>
              <a:t> </a:t>
            </a:r>
            <a:r>
              <a:rPr lang="es-AR" sz="2400" b="1" dirty="0" err="1"/>
              <a:t>both</a:t>
            </a:r>
            <a:r>
              <a:rPr lang="es-AR" sz="2400" b="1" dirty="0"/>
              <a:t> </a:t>
            </a:r>
            <a:r>
              <a:rPr lang="es-AR" sz="2400" b="1" dirty="0" err="1"/>
              <a:t>the</a:t>
            </a:r>
            <a:r>
              <a:rPr lang="es-AR" sz="2400" b="1" dirty="0"/>
              <a:t> </a:t>
            </a:r>
            <a:r>
              <a:rPr lang="es-AR" sz="2400" b="1" dirty="0" err="1"/>
              <a:t>number</a:t>
            </a:r>
            <a:r>
              <a:rPr lang="es-AR" sz="2400" b="1" dirty="0"/>
              <a:t> of </a:t>
            </a:r>
            <a:r>
              <a:rPr lang="es-AR" sz="2400" b="1" dirty="0" err="1"/>
              <a:t>protons</a:t>
            </a:r>
            <a:r>
              <a:rPr lang="es-AR" sz="2400" b="1" dirty="0"/>
              <a:t> and </a:t>
            </a:r>
            <a:r>
              <a:rPr lang="es-AR" sz="2400" b="1" dirty="0" err="1"/>
              <a:t>neutrons</a:t>
            </a:r>
            <a:r>
              <a:rPr lang="es-AR" sz="2400" b="1" dirty="0"/>
              <a:t> </a:t>
            </a:r>
            <a:r>
              <a:rPr lang="es-AR" sz="2400" b="1" dirty="0" err="1"/>
              <a:t>is</a:t>
            </a:r>
            <a:r>
              <a:rPr lang="es-AR" sz="2400" b="1" dirty="0"/>
              <a:t> </a:t>
            </a:r>
            <a:r>
              <a:rPr lang="es-AR" sz="2400" b="1" dirty="0" err="1"/>
              <a:t>necessary</a:t>
            </a:r>
            <a:r>
              <a:rPr lang="es-AR" sz="2400" b="1" dirty="0"/>
              <a:t> to </a:t>
            </a:r>
            <a:r>
              <a:rPr lang="es-AR" sz="2400" b="1" dirty="0" err="1"/>
              <a:t>identify</a:t>
            </a:r>
            <a:r>
              <a:rPr lang="es-AR" sz="2400" b="1" dirty="0"/>
              <a:t> a </a:t>
            </a:r>
            <a:r>
              <a:rPr lang="es-AR" sz="2400" b="1" dirty="0" err="1"/>
              <a:t>nucleus</a:t>
            </a:r>
            <a:r>
              <a:rPr lang="es-AR" sz="2400" b="1" dirty="0"/>
              <a:t>. </a:t>
            </a:r>
            <a:r>
              <a:rPr lang="es-AR" sz="2400" b="1" dirty="0">
                <a:solidFill>
                  <a:srgbClr val="0070C0"/>
                </a:solidFill>
              </a:rPr>
              <a:t>Especificar tanto el número de protones como el de neutrones es necesario para identificar un núcleo.</a:t>
            </a:r>
            <a:r>
              <a:rPr lang="es-AR" sz="2400" b="1" dirty="0"/>
              <a:t> </a:t>
            </a:r>
            <a:endParaRPr lang="es-AR" sz="2400" b="1" dirty="0" smtClean="0"/>
          </a:p>
          <a:p>
            <a:pPr marL="457200" indent="-457200">
              <a:buAutoNum type="arabicPeriod"/>
            </a:pPr>
            <a:endParaRPr lang="es-AR" sz="2400" b="1" dirty="0" smtClean="0"/>
          </a:p>
          <a:p>
            <a:pPr marL="457200" indent="-457200">
              <a:buAutoNum type="arabicPeriod"/>
            </a:pPr>
            <a:r>
              <a:rPr lang="es-AR" sz="2400" b="1" dirty="0" smtClean="0"/>
              <a:t>To </a:t>
            </a:r>
            <a:r>
              <a:rPr lang="es-AR" sz="2400" b="1" dirty="0" err="1"/>
              <a:t>end</a:t>
            </a:r>
            <a:r>
              <a:rPr lang="es-AR" sz="2400" b="1" dirty="0"/>
              <a:t> </a:t>
            </a:r>
            <a:r>
              <a:rPr lang="es-AR" sz="2400" b="1" dirty="0" err="1"/>
              <a:t>our</a:t>
            </a:r>
            <a:r>
              <a:rPr lang="es-AR" sz="2400" b="1" dirty="0"/>
              <a:t> </a:t>
            </a:r>
            <a:r>
              <a:rPr lang="es-AR" sz="2400" b="1" dirty="0" err="1"/>
              <a:t>dependence</a:t>
            </a:r>
            <a:r>
              <a:rPr lang="es-AR" sz="2400" b="1" dirty="0"/>
              <a:t> </a:t>
            </a:r>
            <a:r>
              <a:rPr lang="es-AR" sz="2400" b="1" dirty="0" err="1"/>
              <a:t>on</a:t>
            </a:r>
            <a:r>
              <a:rPr lang="es-AR" sz="2400" b="1" dirty="0"/>
              <a:t> </a:t>
            </a:r>
            <a:r>
              <a:rPr lang="es-AR" sz="2400" b="1" dirty="0" err="1"/>
              <a:t>rapidly</a:t>
            </a:r>
            <a:r>
              <a:rPr lang="es-AR" sz="2400" b="1" dirty="0"/>
              <a:t> </a:t>
            </a:r>
            <a:r>
              <a:rPr lang="es-AR" sz="2400" b="1" dirty="0" err="1"/>
              <a:t>dwindling</a:t>
            </a:r>
            <a:r>
              <a:rPr lang="es-AR" sz="2400" b="1" dirty="0"/>
              <a:t> </a:t>
            </a:r>
            <a:r>
              <a:rPr lang="es-AR" sz="2400" b="1" dirty="0" err="1"/>
              <a:t>oil</a:t>
            </a:r>
            <a:r>
              <a:rPr lang="es-AR" sz="2400" b="1" dirty="0"/>
              <a:t> </a:t>
            </a:r>
            <a:r>
              <a:rPr lang="es-AR" sz="2400" b="1" dirty="0" err="1"/>
              <a:t>supplies</a:t>
            </a:r>
            <a:r>
              <a:rPr lang="es-AR" sz="2400" b="1" dirty="0"/>
              <a:t> </a:t>
            </a:r>
            <a:r>
              <a:rPr lang="es-AR" sz="2400" b="1" dirty="0" err="1"/>
              <a:t>is</a:t>
            </a:r>
            <a:r>
              <a:rPr lang="es-AR" sz="2400" b="1" dirty="0"/>
              <a:t> </a:t>
            </a:r>
            <a:r>
              <a:rPr lang="es-AR" sz="2400" b="1" dirty="0" err="1"/>
              <a:t>the</a:t>
            </a:r>
            <a:r>
              <a:rPr lang="es-AR" sz="2400" b="1" dirty="0"/>
              <a:t> </a:t>
            </a:r>
            <a:r>
              <a:rPr lang="es-AR" sz="2400" b="1" dirty="0" err="1"/>
              <a:t>main</a:t>
            </a:r>
            <a:r>
              <a:rPr lang="es-AR" sz="2400" b="1" dirty="0"/>
              <a:t> </a:t>
            </a:r>
            <a:r>
              <a:rPr lang="es-AR" sz="2400" b="1" dirty="0" err="1"/>
              <a:t>concern</a:t>
            </a:r>
            <a:r>
              <a:rPr lang="es-AR" sz="2400" b="1" dirty="0"/>
              <a:t> of </a:t>
            </a:r>
            <a:r>
              <a:rPr lang="es-AR" sz="2400" b="1" dirty="0" err="1"/>
              <a:t>our</a:t>
            </a:r>
            <a:r>
              <a:rPr lang="es-AR" sz="2400" b="1" dirty="0"/>
              <a:t> </a:t>
            </a:r>
            <a:r>
              <a:rPr lang="es-AR" sz="2400" b="1" dirty="0" err="1"/>
              <a:t>government</a:t>
            </a:r>
            <a:r>
              <a:rPr lang="es-AR" sz="2400" b="1" dirty="0"/>
              <a:t>. </a:t>
            </a:r>
            <a:r>
              <a:rPr lang="es-AR" sz="2400" b="1" dirty="0">
                <a:solidFill>
                  <a:srgbClr val="0070C0"/>
                </a:solidFill>
              </a:rPr>
              <a:t>Finalizar nuestra dependencia de suministros de petróleos que se agotan rápidamente es la principal preocupación de nuestro gobierno. </a:t>
            </a:r>
          </a:p>
        </p:txBody>
      </p:sp>
    </p:spTree>
    <p:extLst>
      <p:ext uri="{BB962C8B-B14F-4D97-AF65-F5344CB8AC3E}">
        <p14:creationId xmlns:p14="http://schemas.microsoft.com/office/powerpoint/2010/main" val="3538177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19583"/>
          </a:xfrm>
        </p:spPr>
        <p:txBody>
          <a:bodyPr>
            <a:normAutofit fontScale="90000"/>
          </a:bodyPr>
          <a:lstStyle/>
          <a:p>
            <a:endParaRPr lang="es-AR" dirty="0"/>
          </a:p>
        </p:txBody>
      </p:sp>
      <p:sp>
        <p:nvSpPr>
          <p:cNvPr id="3" name="Subtítulo 2"/>
          <p:cNvSpPr>
            <a:spLocks noGrp="1"/>
          </p:cNvSpPr>
          <p:nvPr>
            <p:ph type="subTitle" idx="1"/>
          </p:nvPr>
        </p:nvSpPr>
        <p:spPr>
          <a:xfrm>
            <a:off x="1524000" y="1364776"/>
            <a:ext cx="9144000" cy="3893024"/>
          </a:xfrm>
        </p:spPr>
        <p:txBody>
          <a:bodyPr/>
          <a:lstStyle/>
          <a:p>
            <a:pPr algn="l"/>
            <a:r>
              <a:rPr lang="es-ES" b="1" dirty="0" smtClean="0">
                <a:solidFill>
                  <a:srgbClr val="FF0000"/>
                </a:solidFill>
              </a:rPr>
              <a:t>No confundir con Pre modificadores de la oración completa. En ambos casos aparecen al principio de la oración. En el caso de un pre modificador se traduce </a:t>
            </a:r>
            <a:r>
              <a:rPr lang="es-ES" b="1" dirty="0" smtClean="0">
                <a:solidFill>
                  <a:srgbClr val="0070C0"/>
                </a:solidFill>
              </a:rPr>
              <a:t>para</a:t>
            </a:r>
          </a:p>
          <a:p>
            <a:pPr algn="l"/>
            <a:endParaRPr lang="es-ES" b="1" dirty="0">
              <a:solidFill>
                <a:srgbClr val="0070C0"/>
              </a:solidFill>
            </a:endParaRPr>
          </a:p>
          <a:p>
            <a:pPr algn="l"/>
            <a:r>
              <a:rPr lang="es-AR" dirty="0"/>
              <a:t>To </a:t>
            </a:r>
            <a:r>
              <a:rPr lang="es-AR" dirty="0" err="1"/>
              <a:t>ensure</a:t>
            </a:r>
            <a:r>
              <a:rPr lang="es-AR" dirty="0"/>
              <a:t> </a:t>
            </a:r>
            <a:r>
              <a:rPr lang="es-AR" dirty="0" err="1"/>
              <a:t>the</a:t>
            </a:r>
            <a:r>
              <a:rPr lang="es-AR" dirty="0"/>
              <a:t> </a:t>
            </a:r>
            <a:r>
              <a:rPr lang="es-AR" dirty="0" err="1"/>
              <a:t>proper</a:t>
            </a:r>
            <a:r>
              <a:rPr lang="es-AR" dirty="0"/>
              <a:t> </a:t>
            </a:r>
            <a:r>
              <a:rPr lang="es-AR" dirty="0" err="1"/>
              <a:t>functioning</a:t>
            </a:r>
            <a:r>
              <a:rPr lang="es-AR" dirty="0"/>
              <a:t> of </a:t>
            </a:r>
            <a:r>
              <a:rPr lang="es-AR" dirty="0" err="1"/>
              <a:t>the</a:t>
            </a:r>
            <a:r>
              <a:rPr lang="es-AR" dirty="0"/>
              <a:t> </a:t>
            </a:r>
            <a:r>
              <a:rPr lang="es-AR" dirty="0" err="1"/>
              <a:t>mechanical</a:t>
            </a:r>
            <a:r>
              <a:rPr lang="es-AR" dirty="0"/>
              <a:t> </a:t>
            </a:r>
            <a:r>
              <a:rPr lang="es-AR" dirty="0" err="1"/>
              <a:t>seal</a:t>
            </a:r>
            <a:r>
              <a:rPr lang="es-AR" dirty="0"/>
              <a:t>, </a:t>
            </a:r>
            <a:r>
              <a:rPr lang="es-AR" dirty="0" err="1"/>
              <a:t>it</a:t>
            </a:r>
            <a:r>
              <a:rPr lang="es-AR" dirty="0"/>
              <a:t> </a:t>
            </a:r>
            <a:r>
              <a:rPr lang="es-AR" dirty="0" err="1"/>
              <a:t>is</a:t>
            </a:r>
            <a:r>
              <a:rPr lang="es-AR" dirty="0"/>
              <a:t> </a:t>
            </a:r>
            <a:r>
              <a:rPr lang="es-AR" dirty="0" err="1"/>
              <a:t>important</a:t>
            </a:r>
            <a:r>
              <a:rPr lang="es-AR" dirty="0"/>
              <a:t> to </a:t>
            </a:r>
            <a:r>
              <a:rPr lang="es-AR" dirty="0" err="1"/>
              <a:t>first</a:t>
            </a:r>
            <a:r>
              <a:rPr lang="es-AR" dirty="0"/>
              <a:t> </a:t>
            </a:r>
            <a:r>
              <a:rPr lang="es-AR" dirty="0" err="1"/>
              <a:t>meet</a:t>
            </a:r>
            <a:r>
              <a:rPr lang="es-AR" dirty="0"/>
              <a:t> </a:t>
            </a:r>
            <a:r>
              <a:rPr lang="es-AR" dirty="0" err="1"/>
              <a:t>these</a:t>
            </a:r>
            <a:r>
              <a:rPr lang="es-AR" dirty="0"/>
              <a:t> </a:t>
            </a:r>
            <a:r>
              <a:rPr lang="es-AR" dirty="0" err="1"/>
              <a:t>requirements</a:t>
            </a:r>
            <a:r>
              <a:rPr lang="es-AR" dirty="0"/>
              <a:t>.</a:t>
            </a:r>
          </a:p>
          <a:p>
            <a:pPr algn="l"/>
            <a:r>
              <a:rPr lang="es-ES" dirty="0" smtClean="0">
                <a:solidFill>
                  <a:srgbClr val="0070C0"/>
                </a:solidFill>
              </a:rPr>
              <a:t>Para asegurar el correcto funcionamiento del sello mecánico, es importante primero cumplir con estos requerimientos.</a:t>
            </a:r>
          </a:p>
        </p:txBody>
      </p:sp>
    </p:spTree>
    <p:extLst>
      <p:ext uri="{BB962C8B-B14F-4D97-AF65-F5344CB8AC3E}">
        <p14:creationId xmlns:p14="http://schemas.microsoft.com/office/powerpoint/2010/main" val="10426586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28950" y="3000375"/>
            <a:ext cx="6115050" cy="369332"/>
          </a:xfrm>
          <a:prstGeom prst="rect">
            <a:avLst/>
          </a:prstGeom>
        </p:spPr>
        <p:txBody>
          <a:bodyPr wrap="square">
            <a:spAutoFit/>
          </a:bodyPr>
          <a:lstStyle/>
          <a:p>
            <a:r>
              <a:rPr lang="es-AR" dirty="0"/>
              <a:t>2 </a:t>
            </a:r>
            <a:endParaRPr lang="es-AR" sz="2400" dirty="0"/>
          </a:p>
        </p:txBody>
      </p:sp>
      <p:sp>
        <p:nvSpPr>
          <p:cNvPr id="4" name="Rectángulo 3"/>
          <p:cNvSpPr/>
          <p:nvPr/>
        </p:nvSpPr>
        <p:spPr>
          <a:xfrm>
            <a:off x="1123949" y="1197739"/>
            <a:ext cx="9763125" cy="4832092"/>
          </a:xfrm>
          <a:prstGeom prst="rect">
            <a:avLst/>
          </a:prstGeom>
        </p:spPr>
        <p:txBody>
          <a:bodyPr wrap="square">
            <a:spAutoFit/>
          </a:bodyPr>
          <a:lstStyle/>
          <a:p>
            <a:r>
              <a:rPr lang="es-AR" sz="4400" dirty="0" smtClean="0">
                <a:solidFill>
                  <a:srgbClr val="FF0000"/>
                </a:solidFill>
                <a:latin typeface="Arial Black" panose="020B0A04020102020204" pitchFamily="34" charset="0"/>
              </a:rPr>
              <a:t>2</a:t>
            </a:r>
            <a:r>
              <a:rPr lang="es-AR" sz="4400" dirty="0" smtClean="0">
                <a:latin typeface="Arial Black" panose="020B0A04020102020204" pitchFamily="34" charset="0"/>
              </a:rPr>
              <a:t> </a:t>
            </a:r>
            <a:r>
              <a:rPr lang="es-AR" sz="2400" b="1" dirty="0" smtClean="0"/>
              <a:t>POSTMODIFICARDOR </a:t>
            </a:r>
            <a:r>
              <a:rPr lang="es-AR" sz="2400" b="1" dirty="0"/>
              <a:t>EL NÚCLEO </a:t>
            </a:r>
            <a:r>
              <a:rPr lang="es-AR" sz="2400" dirty="0" smtClean="0"/>
              <a:t>– </a:t>
            </a:r>
            <a:r>
              <a:rPr lang="es-AR" sz="2400" dirty="0" smtClean="0">
                <a:solidFill>
                  <a:srgbClr val="FF0000"/>
                </a:solidFill>
              </a:rPr>
              <a:t>Se traduce </a:t>
            </a:r>
            <a:r>
              <a:rPr lang="es-AR" sz="2400" dirty="0">
                <a:solidFill>
                  <a:srgbClr val="FF0000"/>
                </a:solidFill>
              </a:rPr>
              <a:t>como para + verbo </a:t>
            </a:r>
            <a:r>
              <a:rPr lang="es-AR" sz="2400" dirty="0" err="1">
                <a:solidFill>
                  <a:srgbClr val="FF0000"/>
                </a:solidFill>
              </a:rPr>
              <a:t>ar</a:t>
            </a:r>
            <a:r>
              <a:rPr lang="es-AR" sz="2400" dirty="0">
                <a:solidFill>
                  <a:srgbClr val="FF0000"/>
                </a:solidFill>
              </a:rPr>
              <a:t>, </a:t>
            </a:r>
            <a:r>
              <a:rPr lang="es-AR" sz="2400" dirty="0" err="1">
                <a:solidFill>
                  <a:srgbClr val="FF0000"/>
                </a:solidFill>
              </a:rPr>
              <a:t>er</a:t>
            </a:r>
            <a:r>
              <a:rPr lang="es-AR" sz="2400" dirty="0">
                <a:solidFill>
                  <a:srgbClr val="FF0000"/>
                </a:solidFill>
              </a:rPr>
              <a:t>, ir o preposición requerida + verbo infinitivo </a:t>
            </a:r>
            <a:r>
              <a:rPr lang="es-AR" sz="2400" dirty="0" err="1">
                <a:solidFill>
                  <a:srgbClr val="FF0000"/>
                </a:solidFill>
              </a:rPr>
              <a:t>ar</a:t>
            </a:r>
            <a:r>
              <a:rPr lang="es-AR" sz="2400" dirty="0">
                <a:solidFill>
                  <a:srgbClr val="FF0000"/>
                </a:solidFill>
              </a:rPr>
              <a:t>, </a:t>
            </a:r>
            <a:r>
              <a:rPr lang="es-AR" sz="2400" dirty="0" err="1" smtClean="0">
                <a:solidFill>
                  <a:srgbClr val="FF0000"/>
                </a:solidFill>
              </a:rPr>
              <a:t>er</a:t>
            </a:r>
            <a:r>
              <a:rPr lang="es-AR" sz="2400" dirty="0" smtClean="0">
                <a:solidFill>
                  <a:srgbClr val="FF0000"/>
                </a:solidFill>
              </a:rPr>
              <a:t>,,</a:t>
            </a:r>
            <a:r>
              <a:rPr lang="es-AR" sz="2400" dirty="0">
                <a:solidFill>
                  <a:srgbClr val="FF0000"/>
                </a:solidFill>
              </a:rPr>
              <a:t>ir</a:t>
            </a:r>
          </a:p>
          <a:p>
            <a:endParaRPr lang="es-ES" sz="2400" dirty="0"/>
          </a:p>
          <a:p>
            <a:r>
              <a:rPr lang="es-AR" sz="2400" dirty="0"/>
              <a:t>4. </a:t>
            </a:r>
            <a:r>
              <a:rPr lang="es-AR" sz="2400" dirty="0" err="1"/>
              <a:t>It´s</a:t>
            </a:r>
            <a:r>
              <a:rPr lang="es-AR" sz="2400" dirty="0"/>
              <a:t> time to </a:t>
            </a:r>
            <a:r>
              <a:rPr lang="es-AR" sz="2400" dirty="0" err="1"/>
              <a:t>think</a:t>
            </a:r>
            <a:r>
              <a:rPr lang="es-AR" sz="2400" dirty="0"/>
              <a:t> </a:t>
            </a:r>
            <a:r>
              <a:rPr lang="es-AR" sz="2400" dirty="0" err="1"/>
              <a:t>for</a:t>
            </a:r>
            <a:r>
              <a:rPr lang="es-AR" sz="2400" dirty="0"/>
              <a:t> </a:t>
            </a:r>
            <a:r>
              <a:rPr lang="es-AR" sz="2400" dirty="0" err="1"/>
              <a:t>yourself</a:t>
            </a:r>
            <a:r>
              <a:rPr lang="es-AR" sz="2400" dirty="0"/>
              <a:t> </a:t>
            </a:r>
            <a:r>
              <a:rPr lang="es-AR" sz="2400" dirty="0" err="1"/>
              <a:t>again</a:t>
            </a:r>
            <a:r>
              <a:rPr lang="es-AR" sz="2400" dirty="0"/>
              <a:t>. </a:t>
            </a:r>
            <a:r>
              <a:rPr lang="es-AR" sz="2400" dirty="0">
                <a:solidFill>
                  <a:srgbClr val="0070C0"/>
                </a:solidFill>
              </a:rPr>
              <a:t>Es hora de pensar por usted mismo nuevamente. </a:t>
            </a:r>
            <a:endParaRPr lang="es-AR" sz="2400" dirty="0" smtClean="0">
              <a:solidFill>
                <a:srgbClr val="0070C0"/>
              </a:solidFill>
            </a:endParaRPr>
          </a:p>
          <a:p>
            <a:endParaRPr lang="es-AR" sz="2400" dirty="0"/>
          </a:p>
          <a:p>
            <a:r>
              <a:rPr lang="es-AR" sz="2400" dirty="0"/>
              <a:t>5. </a:t>
            </a:r>
            <a:r>
              <a:rPr lang="es-AR" sz="2400" dirty="0" err="1"/>
              <a:t>The</a:t>
            </a:r>
            <a:r>
              <a:rPr lang="es-AR" sz="2400" dirty="0"/>
              <a:t> </a:t>
            </a:r>
            <a:r>
              <a:rPr lang="es-AR" sz="2400" dirty="0" err="1"/>
              <a:t>tools</a:t>
            </a:r>
            <a:r>
              <a:rPr lang="es-AR" sz="2400" dirty="0"/>
              <a:t> to </a:t>
            </a:r>
            <a:r>
              <a:rPr lang="es-AR" sz="2400" dirty="0" err="1"/>
              <a:t>excavate</a:t>
            </a:r>
            <a:r>
              <a:rPr lang="es-AR" sz="2400" dirty="0"/>
              <a:t> </a:t>
            </a:r>
            <a:r>
              <a:rPr lang="es-AR" sz="2400" dirty="0" err="1"/>
              <a:t>have</a:t>
            </a:r>
            <a:r>
              <a:rPr lang="es-AR" sz="2400" dirty="0"/>
              <a:t> </a:t>
            </a:r>
            <a:r>
              <a:rPr lang="es-AR" sz="2400" dirty="0" err="1"/>
              <a:t>been</a:t>
            </a:r>
            <a:r>
              <a:rPr lang="es-AR" sz="2400" dirty="0"/>
              <a:t> </a:t>
            </a:r>
            <a:r>
              <a:rPr lang="es-AR" sz="2400" dirty="0" err="1"/>
              <a:t>stored</a:t>
            </a:r>
            <a:r>
              <a:rPr lang="es-AR" sz="2400" dirty="0"/>
              <a:t> </a:t>
            </a:r>
            <a:r>
              <a:rPr lang="es-AR" sz="2400" dirty="0" err="1"/>
              <a:t>nearby</a:t>
            </a:r>
            <a:r>
              <a:rPr lang="es-AR" sz="2400" dirty="0"/>
              <a:t>. </a:t>
            </a:r>
            <a:r>
              <a:rPr lang="es-AR" sz="2400" dirty="0">
                <a:solidFill>
                  <a:srgbClr val="0070C0"/>
                </a:solidFill>
              </a:rPr>
              <a:t>Las herramientas para excavar han sido almacenadas cerca. </a:t>
            </a:r>
            <a:endParaRPr lang="es-AR" sz="2400" dirty="0" smtClean="0">
              <a:solidFill>
                <a:srgbClr val="0070C0"/>
              </a:solidFill>
            </a:endParaRPr>
          </a:p>
          <a:p>
            <a:endParaRPr lang="es-AR" sz="2400" dirty="0"/>
          </a:p>
          <a:p>
            <a:r>
              <a:rPr lang="es-AR" sz="2400" dirty="0"/>
              <a:t>6. </a:t>
            </a:r>
            <a:r>
              <a:rPr lang="es-AR" sz="2400" dirty="0" err="1"/>
              <a:t>All</a:t>
            </a:r>
            <a:r>
              <a:rPr lang="es-AR" sz="2400" dirty="0"/>
              <a:t> </a:t>
            </a:r>
            <a:r>
              <a:rPr lang="es-AR" sz="2400" dirty="0" err="1"/>
              <a:t>engineering</a:t>
            </a:r>
            <a:r>
              <a:rPr lang="es-AR" sz="2400" dirty="0"/>
              <a:t> disciplines </a:t>
            </a:r>
            <a:r>
              <a:rPr lang="es-AR" sz="2400" dirty="0" err="1"/>
              <a:t>require</a:t>
            </a:r>
            <a:r>
              <a:rPr lang="es-AR" sz="2400" dirty="0"/>
              <a:t> </a:t>
            </a:r>
            <a:r>
              <a:rPr lang="es-AR" sz="2400" dirty="0" err="1"/>
              <a:t>the</a:t>
            </a:r>
            <a:r>
              <a:rPr lang="es-AR" sz="2400" dirty="0"/>
              <a:t> </a:t>
            </a:r>
            <a:r>
              <a:rPr lang="es-AR" sz="2400" dirty="0" err="1"/>
              <a:t>ability</a:t>
            </a:r>
            <a:r>
              <a:rPr lang="es-AR" sz="2400" dirty="0"/>
              <a:t> to </a:t>
            </a:r>
            <a:r>
              <a:rPr lang="es-AR" sz="2400" dirty="0" err="1"/>
              <a:t>perform</a:t>
            </a:r>
            <a:r>
              <a:rPr lang="es-AR" sz="2400" dirty="0"/>
              <a:t> </a:t>
            </a:r>
            <a:r>
              <a:rPr lang="es-AR" sz="2400" dirty="0" err="1"/>
              <a:t>measurements</a:t>
            </a:r>
            <a:r>
              <a:rPr lang="es-AR" sz="2400" dirty="0"/>
              <a:t> of </a:t>
            </a:r>
            <a:r>
              <a:rPr lang="es-AR" sz="2400" dirty="0" err="1"/>
              <a:t>some</a:t>
            </a:r>
            <a:r>
              <a:rPr lang="es-AR" sz="2400" dirty="0"/>
              <a:t> </a:t>
            </a:r>
            <a:r>
              <a:rPr lang="es-AR" sz="2400" dirty="0" err="1"/>
              <a:t>kind</a:t>
            </a:r>
            <a:r>
              <a:rPr lang="es-AR" sz="2400" dirty="0"/>
              <a:t>. </a:t>
            </a:r>
            <a:r>
              <a:rPr lang="es-AR" sz="2400" dirty="0">
                <a:solidFill>
                  <a:srgbClr val="0070C0"/>
                </a:solidFill>
              </a:rPr>
              <a:t>Todas las disciplinas de ingeniería requieren la habilidad de realizar mediciones de algún tipo.</a:t>
            </a:r>
          </a:p>
        </p:txBody>
      </p:sp>
    </p:spTree>
    <p:extLst>
      <p:ext uri="{BB962C8B-B14F-4D97-AF65-F5344CB8AC3E}">
        <p14:creationId xmlns:p14="http://schemas.microsoft.com/office/powerpoint/2010/main" val="5588034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0" y="1213800"/>
            <a:ext cx="9144000" cy="3785652"/>
          </a:xfrm>
          <a:prstGeom prst="rect">
            <a:avLst/>
          </a:prstGeom>
        </p:spPr>
        <p:txBody>
          <a:bodyPr wrap="square">
            <a:spAutoFit/>
          </a:bodyPr>
          <a:lstStyle/>
          <a:p>
            <a:r>
              <a:rPr lang="en-US" sz="4400" dirty="0">
                <a:solidFill>
                  <a:srgbClr val="FF0000"/>
                </a:solidFill>
                <a:latin typeface="Arial Black" panose="020B0A04020102020204" pitchFamily="34" charset="0"/>
              </a:rPr>
              <a:t>3</a:t>
            </a:r>
            <a:r>
              <a:rPr lang="en-US" sz="2800" dirty="0"/>
              <a:t> </a:t>
            </a:r>
            <a:r>
              <a:rPr lang="en-US" sz="2800" b="1" dirty="0" err="1"/>
              <a:t>Después</a:t>
            </a:r>
            <a:r>
              <a:rPr lang="en-US" sz="2800" b="1" dirty="0"/>
              <a:t> de palabras </a:t>
            </a:r>
            <a:r>
              <a:rPr lang="en-US" sz="2800" b="1" dirty="0" err="1"/>
              <a:t>interrogativas</a:t>
            </a:r>
            <a:r>
              <a:rPr lang="en-US" sz="2800" b="1" dirty="0"/>
              <a:t> WHAT- WHICH - WHERE – WHEN – WHO – WHY – HOW </a:t>
            </a:r>
            <a:r>
              <a:rPr lang="en-US" sz="2800" b="1" dirty="0" err="1"/>
              <a:t>HOW</a:t>
            </a:r>
            <a:r>
              <a:rPr lang="en-US" sz="2800" b="1" dirty="0"/>
              <a:t> LONG – HOW FAR – HOW DEEP- ETC</a:t>
            </a:r>
            <a:r>
              <a:rPr lang="en-US" sz="2800" dirty="0"/>
              <a:t> </a:t>
            </a:r>
            <a:r>
              <a:rPr lang="en-US" sz="2800" dirty="0" smtClean="0">
                <a:solidFill>
                  <a:srgbClr val="FF0000"/>
                </a:solidFill>
              </a:rPr>
              <a:t>Se traduce </a:t>
            </a:r>
            <a:r>
              <a:rPr lang="en-US" sz="2800" dirty="0" err="1">
                <a:solidFill>
                  <a:srgbClr val="FF0000"/>
                </a:solidFill>
              </a:rPr>
              <a:t>en</a:t>
            </a:r>
            <a:r>
              <a:rPr lang="en-US" sz="2800" dirty="0">
                <a:solidFill>
                  <a:srgbClr val="FF0000"/>
                </a:solidFill>
              </a:rPr>
              <a:t> </a:t>
            </a:r>
            <a:r>
              <a:rPr lang="en-US" sz="2800" dirty="0" err="1">
                <a:solidFill>
                  <a:srgbClr val="FF0000"/>
                </a:solidFill>
              </a:rPr>
              <a:t>infinitivo</a:t>
            </a:r>
            <a:r>
              <a:rPr lang="en-US" sz="2800" dirty="0">
                <a:solidFill>
                  <a:srgbClr val="FF0000"/>
                </a:solidFill>
              </a:rPr>
              <a:t> </a:t>
            </a:r>
            <a:r>
              <a:rPr lang="en-US" sz="2800" dirty="0" err="1">
                <a:solidFill>
                  <a:srgbClr val="FF0000"/>
                </a:solidFill>
              </a:rPr>
              <a:t>ar</a:t>
            </a:r>
            <a:r>
              <a:rPr lang="en-US" sz="2800" dirty="0">
                <a:solidFill>
                  <a:srgbClr val="FF0000"/>
                </a:solidFill>
              </a:rPr>
              <a:t>, </a:t>
            </a:r>
            <a:r>
              <a:rPr lang="en-US" sz="2800" dirty="0" err="1">
                <a:solidFill>
                  <a:srgbClr val="FF0000"/>
                </a:solidFill>
              </a:rPr>
              <a:t>er</a:t>
            </a:r>
            <a:r>
              <a:rPr lang="en-US" sz="2800" dirty="0">
                <a:solidFill>
                  <a:srgbClr val="FF0000"/>
                </a:solidFill>
              </a:rPr>
              <a:t>, </a:t>
            </a:r>
            <a:r>
              <a:rPr lang="en-US" sz="2800" dirty="0" err="1">
                <a:solidFill>
                  <a:srgbClr val="FF0000"/>
                </a:solidFill>
              </a:rPr>
              <a:t>ir</a:t>
            </a:r>
            <a:r>
              <a:rPr lang="en-US" sz="2800" dirty="0" err="1" smtClean="0">
                <a:solidFill>
                  <a:srgbClr val="FF0000"/>
                </a:solidFill>
              </a:rPr>
              <a:t>.</a:t>
            </a:r>
            <a:endParaRPr lang="en-US" sz="2800" dirty="0" smtClean="0">
              <a:solidFill>
                <a:srgbClr val="FF0000"/>
              </a:solidFill>
            </a:endParaRPr>
          </a:p>
          <a:p>
            <a:endParaRPr lang="en-US" sz="2800" dirty="0"/>
          </a:p>
          <a:p>
            <a:pPr marL="371475" indent="-371475"/>
            <a:endParaRPr lang="es-AR" sz="2800" dirty="0" smtClean="0"/>
          </a:p>
          <a:p>
            <a:pPr marL="371475" indent="-371475"/>
            <a:r>
              <a:rPr lang="es-AR" sz="2800" dirty="0" smtClean="0"/>
              <a:t>7</a:t>
            </a:r>
            <a:r>
              <a:rPr lang="es-AR" sz="2800" dirty="0"/>
              <a:t>. </a:t>
            </a:r>
            <a:r>
              <a:rPr lang="es-AR" sz="2800" dirty="0" err="1"/>
              <a:t>This</a:t>
            </a:r>
            <a:r>
              <a:rPr lang="es-AR" sz="2800" dirty="0"/>
              <a:t> </a:t>
            </a:r>
            <a:r>
              <a:rPr lang="es-AR" sz="2800" dirty="0" err="1"/>
              <a:t>book</a:t>
            </a:r>
            <a:r>
              <a:rPr lang="es-AR" sz="2800" dirty="0"/>
              <a:t> </a:t>
            </a:r>
            <a:r>
              <a:rPr lang="es-AR" sz="2800" dirty="0" err="1"/>
              <a:t>will</a:t>
            </a:r>
            <a:r>
              <a:rPr lang="es-AR" sz="2800" dirty="0"/>
              <a:t> show </a:t>
            </a:r>
            <a:r>
              <a:rPr lang="es-AR" sz="2800" dirty="0" err="1"/>
              <a:t>you</a:t>
            </a:r>
            <a:r>
              <a:rPr lang="es-AR" sz="2800" dirty="0"/>
              <a:t> </a:t>
            </a:r>
            <a:r>
              <a:rPr lang="es-AR" sz="2800" dirty="0" err="1"/>
              <a:t>how</a:t>
            </a:r>
            <a:r>
              <a:rPr lang="es-AR" sz="2800" dirty="0"/>
              <a:t> to </a:t>
            </a:r>
            <a:r>
              <a:rPr lang="es-AR" sz="2800" dirty="0" err="1"/>
              <a:t>convert</a:t>
            </a:r>
            <a:r>
              <a:rPr lang="es-AR" sz="2800" dirty="0"/>
              <a:t> data </a:t>
            </a:r>
            <a:r>
              <a:rPr lang="es-AR" sz="2800" dirty="0" err="1"/>
              <a:t>into</a:t>
            </a:r>
            <a:r>
              <a:rPr lang="es-AR" sz="2800" dirty="0"/>
              <a:t> </a:t>
            </a:r>
            <a:r>
              <a:rPr lang="es-AR" sz="2800" dirty="0" err="1" smtClean="0"/>
              <a:t>knowledge</a:t>
            </a:r>
            <a:endParaRPr lang="es-AR" sz="2800" dirty="0" smtClean="0"/>
          </a:p>
          <a:p>
            <a:r>
              <a:rPr lang="es-ES" sz="2800" dirty="0">
                <a:solidFill>
                  <a:srgbClr val="0070C0"/>
                </a:solidFill>
              </a:rPr>
              <a:t>Este libro le mostrará cómo convertir datos en conocimiento</a:t>
            </a:r>
            <a:r>
              <a:rPr lang="es-AR" sz="2800" dirty="0" smtClean="0">
                <a:solidFill>
                  <a:srgbClr val="FF0000"/>
                </a:solidFill>
              </a:rPr>
              <a:t>.</a:t>
            </a:r>
            <a:r>
              <a:rPr lang="es-AR" sz="2800" dirty="0" smtClean="0"/>
              <a:t> </a:t>
            </a:r>
            <a:endParaRPr lang="es-AR" sz="2800" dirty="0"/>
          </a:p>
        </p:txBody>
      </p:sp>
    </p:spTree>
    <p:extLst>
      <p:ext uri="{BB962C8B-B14F-4D97-AF65-F5344CB8AC3E}">
        <p14:creationId xmlns:p14="http://schemas.microsoft.com/office/powerpoint/2010/main" val="21505967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213800"/>
            <a:ext cx="9144000" cy="4044000"/>
          </a:xfrm>
        </p:spPr>
        <p:txBody>
          <a:bodyPr anchor="ctr">
            <a:normAutofit/>
          </a:bodyPr>
          <a:lstStyle/>
          <a:p>
            <a:pPr algn="l"/>
            <a:r>
              <a:rPr lang="en-US" sz="4400" dirty="0">
                <a:solidFill>
                  <a:srgbClr val="FF0000"/>
                </a:solidFill>
                <a:latin typeface="Arial Black" panose="020B0A04020102020204" pitchFamily="34" charset="0"/>
              </a:rPr>
              <a:t>3</a:t>
            </a:r>
            <a:r>
              <a:rPr lang="en-US" sz="2800" dirty="0"/>
              <a:t> </a:t>
            </a:r>
            <a:r>
              <a:rPr lang="en-US" sz="2800" b="1" dirty="0" err="1"/>
              <a:t>Después</a:t>
            </a:r>
            <a:r>
              <a:rPr lang="en-US" sz="2800" b="1" dirty="0"/>
              <a:t> de palabras </a:t>
            </a:r>
            <a:r>
              <a:rPr lang="en-US" sz="2800" b="1" dirty="0" err="1"/>
              <a:t>compuestas</a:t>
            </a:r>
            <a:r>
              <a:rPr lang="en-US" sz="2800" b="1" dirty="0"/>
              <a:t> con some, any, no, every + body, one, thing, where. </a:t>
            </a:r>
            <a:r>
              <a:rPr lang="en-US" sz="2800" dirty="0">
                <a:solidFill>
                  <a:srgbClr val="FF0000"/>
                </a:solidFill>
              </a:rPr>
              <a:t>Se traduce </a:t>
            </a:r>
            <a:r>
              <a:rPr lang="en-US" sz="2800" dirty="0" smtClean="0">
                <a:solidFill>
                  <a:srgbClr val="FF0000"/>
                </a:solidFill>
              </a:rPr>
              <a:t>con </a:t>
            </a:r>
            <a:r>
              <a:rPr lang="en-US" sz="2800" dirty="0" err="1" smtClean="0">
                <a:solidFill>
                  <a:srgbClr val="FF0000"/>
                </a:solidFill>
              </a:rPr>
              <a:t>diferentes</a:t>
            </a:r>
            <a:r>
              <a:rPr lang="en-US" sz="2800" dirty="0" smtClean="0">
                <a:solidFill>
                  <a:srgbClr val="FF0000"/>
                </a:solidFill>
              </a:rPr>
              <a:t> </a:t>
            </a:r>
            <a:r>
              <a:rPr lang="en-US" sz="2800" dirty="0" err="1" smtClean="0">
                <a:solidFill>
                  <a:srgbClr val="FF0000"/>
                </a:solidFill>
              </a:rPr>
              <a:t>nexos</a:t>
            </a:r>
            <a:r>
              <a:rPr lang="en-US" sz="2800" dirty="0" smtClean="0">
                <a:solidFill>
                  <a:srgbClr val="FF0000"/>
                </a:solidFill>
              </a:rPr>
              <a:t> (que, </a:t>
            </a:r>
            <a:r>
              <a:rPr lang="en-US" sz="2800" dirty="0" err="1" smtClean="0">
                <a:solidFill>
                  <a:srgbClr val="FF0000"/>
                </a:solidFill>
              </a:rPr>
              <a:t>donde</a:t>
            </a:r>
            <a:r>
              <a:rPr lang="en-US" sz="2800" dirty="0" smtClean="0">
                <a:solidFill>
                  <a:srgbClr val="FF0000"/>
                </a:solidFill>
              </a:rPr>
              <a:t>, con </a:t>
            </a:r>
            <a:r>
              <a:rPr lang="en-US" sz="2800" dirty="0" err="1" smtClean="0">
                <a:solidFill>
                  <a:srgbClr val="FF0000"/>
                </a:solidFill>
              </a:rPr>
              <a:t>quien</a:t>
            </a:r>
            <a:r>
              <a:rPr lang="en-US" sz="2800" dirty="0" smtClean="0">
                <a:solidFill>
                  <a:srgbClr val="FF0000"/>
                </a:solidFill>
              </a:rPr>
              <a:t>, etc.) + </a:t>
            </a:r>
            <a:r>
              <a:rPr lang="en-US" sz="2800" dirty="0" err="1">
                <a:solidFill>
                  <a:srgbClr val="FF0000"/>
                </a:solidFill>
              </a:rPr>
              <a:t>infinitivo</a:t>
            </a:r>
            <a:r>
              <a:rPr lang="en-US" sz="2800" dirty="0">
                <a:solidFill>
                  <a:srgbClr val="FF0000"/>
                </a:solidFill>
              </a:rPr>
              <a:t> </a:t>
            </a:r>
            <a:r>
              <a:rPr lang="en-US" sz="2800" dirty="0" err="1">
                <a:solidFill>
                  <a:srgbClr val="FF0000"/>
                </a:solidFill>
              </a:rPr>
              <a:t>ar</a:t>
            </a:r>
            <a:r>
              <a:rPr lang="en-US" sz="2800" dirty="0">
                <a:solidFill>
                  <a:srgbClr val="FF0000"/>
                </a:solidFill>
              </a:rPr>
              <a:t>, </a:t>
            </a:r>
            <a:r>
              <a:rPr lang="en-US" sz="2800" dirty="0" err="1">
                <a:solidFill>
                  <a:srgbClr val="FF0000"/>
                </a:solidFill>
              </a:rPr>
              <a:t>er</a:t>
            </a:r>
            <a:r>
              <a:rPr lang="en-US" sz="2800" dirty="0">
                <a:solidFill>
                  <a:srgbClr val="FF0000"/>
                </a:solidFill>
              </a:rPr>
              <a:t>, </a:t>
            </a:r>
            <a:r>
              <a:rPr lang="en-US" sz="2800" dirty="0" err="1">
                <a:solidFill>
                  <a:srgbClr val="FF0000"/>
                </a:solidFill>
              </a:rPr>
              <a:t>ir.</a:t>
            </a:r>
            <a:endParaRPr lang="en-US" sz="2800" dirty="0">
              <a:solidFill>
                <a:srgbClr val="FF0000"/>
              </a:solidFill>
            </a:endParaRPr>
          </a:p>
          <a:p>
            <a:pPr algn="l"/>
            <a:endParaRPr lang="en-US" sz="2800" dirty="0"/>
          </a:p>
          <a:p>
            <a:pPr marL="371475" indent="-371475" algn="l"/>
            <a:r>
              <a:rPr lang="es-AR" sz="2800" dirty="0" err="1"/>
              <a:t>Those</a:t>
            </a:r>
            <a:r>
              <a:rPr lang="es-AR" sz="2800" dirty="0"/>
              <a:t> </a:t>
            </a:r>
            <a:r>
              <a:rPr lang="es-AR" sz="2800" dirty="0" err="1"/>
              <a:t>waste</a:t>
            </a:r>
            <a:r>
              <a:rPr lang="es-AR" sz="2800" dirty="0"/>
              <a:t> </a:t>
            </a:r>
            <a:r>
              <a:rPr lang="es-AR" sz="2800" dirty="0" err="1"/>
              <a:t>electrons</a:t>
            </a:r>
            <a:r>
              <a:rPr lang="es-AR" sz="2800" dirty="0"/>
              <a:t> </a:t>
            </a:r>
            <a:r>
              <a:rPr lang="es-AR" sz="2800" dirty="0" err="1"/>
              <a:t>always</a:t>
            </a:r>
            <a:r>
              <a:rPr lang="es-AR" sz="2800" dirty="0"/>
              <a:t> </a:t>
            </a:r>
            <a:r>
              <a:rPr lang="es-AR" sz="2800" dirty="0" err="1"/>
              <a:t>need</a:t>
            </a:r>
            <a:r>
              <a:rPr lang="es-AR" sz="2800" dirty="0"/>
              <a:t> </a:t>
            </a:r>
            <a:r>
              <a:rPr lang="es-AR" sz="2800" dirty="0" err="1"/>
              <a:t>somewhere</a:t>
            </a:r>
            <a:r>
              <a:rPr lang="es-AR" sz="2800" dirty="0"/>
              <a:t> to </a:t>
            </a:r>
            <a:r>
              <a:rPr lang="es-AR" sz="2800" dirty="0" err="1" smtClean="0"/>
              <a:t>go</a:t>
            </a:r>
            <a:r>
              <a:rPr lang="es-AR" sz="2800" dirty="0"/>
              <a:t>.</a:t>
            </a:r>
            <a:endParaRPr lang="es-AR" sz="2800" dirty="0" smtClean="0"/>
          </a:p>
          <a:p>
            <a:pPr marL="371475" indent="-371475" algn="l"/>
            <a:r>
              <a:rPr lang="es-ES" sz="2800" dirty="0" smtClean="0">
                <a:solidFill>
                  <a:srgbClr val="0070C0"/>
                </a:solidFill>
              </a:rPr>
              <a:t>Esos electrones sobrantes siempre necesitan algún lugar donde ir.</a:t>
            </a:r>
            <a:endParaRPr lang="es-AR" sz="2800" dirty="0">
              <a:solidFill>
                <a:srgbClr val="0070C0"/>
              </a:solidFill>
            </a:endParaRPr>
          </a:p>
          <a:p>
            <a:pPr algn="l"/>
            <a:r>
              <a:rPr lang="es-ES" sz="2800" dirty="0" smtClean="0"/>
              <a:t>I </a:t>
            </a:r>
            <a:r>
              <a:rPr lang="es-ES" sz="2800" dirty="0" err="1" smtClean="0"/>
              <a:t>have</a:t>
            </a:r>
            <a:r>
              <a:rPr lang="es-ES" sz="2800" dirty="0" smtClean="0"/>
              <a:t> </a:t>
            </a:r>
            <a:r>
              <a:rPr lang="es-ES" sz="2800" dirty="0" err="1" smtClean="0"/>
              <a:t>nothing</a:t>
            </a:r>
            <a:r>
              <a:rPr lang="es-ES" sz="2800" dirty="0" smtClean="0"/>
              <a:t> to do </a:t>
            </a:r>
            <a:r>
              <a:rPr lang="es-ES" sz="2800" dirty="0" err="1" smtClean="0"/>
              <a:t>here</a:t>
            </a:r>
            <a:r>
              <a:rPr lang="es-ES" sz="2800" dirty="0" smtClean="0"/>
              <a:t>. </a:t>
            </a:r>
            <a:r>
              <a:rPr lang="es-ES" sz="2800" dirty="0" smtClean="0">
                <a:solidFill>
                  <a:srgbClr val="0070C0"/>
                </a:solidFill>
              </a:rPr>
              <a:t>No tengo nada que hacer.</a:t>
            </a:r>
            <a:endParaRPr lang="es-AR" sz="2800" dirty="0">
              <a:solidFill>
                <a:srgbClr val="0070C0"/>
              </a:solidFill>
            </a:endParaRPr>
          </a:p>
        </p:txBody>
      </p:sp>
      <p:sp>
        <p:nvSpPr>
          <p:cNvPr id="4" name="Rectángulo 3"/>
          <p:cNvSpPr/>
          <p:nvPr/>
        </p:nvSpPr>
        <p:spPr>
          <a:xfrm>
            <a:off x="1524000" y="1213800"/>
            <a:ext cx="9144000" cy="523220"/>
          </a:xfrm>
          <a:prstGeom prst="rect">
            <a:avLst/>
          </a:prstGeom>
        </p:spPr>
        <p:txBody>
          <a:bodyPr wrap="square">
            <a:spAutoFit/>
          </a:bodyPr>
          <a:lstStyle/>
          <a:p>
            <a:endParaRPr lang="es-AR" sz="2800" dirty="0" smtClean="0"/>
          </a:p>
        </p:txBody>
      </p:sp>
    </p:spTree>
    <p:extLst>
      <p:ext uri="{BB962C8B-B14F-4D97-AF65-F5344CB8AC3E}">
        <p14:creationId xmlns:p14="http://schemas.microsoft.com/office/powerpoint/2010/main" val="2913378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0" y="1213801"/>
            <a:ext cx="9144000" cy="4216539"/>
          </a:xfrm>
          <a:prstGeom prst="rect">
            <a:avLst/>
          </a:prstGeom>
        </p:spPr>
        <p:txBody>
          <a:bodyPr wrap="square">
            <a:spAutoFit/>
          </a:bodyPr>
          <a:lstStyle/>
          <a:p>
            <a:r>
              <a:rPr lang="es-AR" sz="4400" dirty="0">
                <a:solidFill>
                  <a:srgbClr val="FF0000"/>
                </a:solidFill>
                <a:latin typeface="Arial Black" panose="020B0A04020102020204" pitchFamily="34" charset="0"/>
              </a:rPr>
              <a:t>4</a:t>
            </a:r>
            <a:r>
              <a:rPr lang="es-AR" sz="2800" dirty="0"/>
              <a:t> </a:t>
            </a:r>
            <a:r>
              <a:rPr lang="es-AR" sz="2800" b="1" dirty="0"/>
              <a:t>Anticipador “IT” + Verbo BE o similar (LIKE, SEEM, LOOK) + ADJETIVO + To </a:t>
            </a:r>
            <a:r>
              <a:rPr lang="es-AR" sz="2800" b="1" dirty="0" err="1"/>
              <a:t>infinitive</a:t>
            </a:r>
            <a:r>
              <a:rPr lang="es-AR" sz="2800" b="1" dirty="0"/>
              <a:t> </a:t>
            </a:r>
            <a:r>
              <a:rPr lang="es-AR" sz="2800" dirty="0" smtClean="0">
                <a:solidFill>
                  <a:srgbClr val="FF0000"/>
                </a:solidFill>
              </a:rPr>
              <a:t>Se traduce en </a:t>
            </a:r>
            <a:r>
              <a:rPr lang="es-AR" sz="2800" dirty="0">
                <a:solidFill>
                  <a:srgbClr val="FF0000"/>
                </a:solidFill>
              </a:rPr>
              <a:t>infinitivo </a:t>
            </a:r>
            <a:r>
              <a:rPr lang="es-AR" sz="2800" dirty="0" err="1">
                <a:solidFill>
                  <a:srgbClr val="FF0000"/>
                </a:solidFill>
              </a:rPr>
              <a:t>ar</a:t>
            </a:r>
            <a:r>
              <a:rPr lang="es-AR" sz="2800" dirty="0">
                <a:solidFill>
                  <a:srgbClr val="FF0000"/>
                </a:solidFill>
              </a:rPr>
              <a:t>, </a:t>
            </a:r>
            <a:r>
              <a:rPr lang="es-AR" sz="2800" dirty="0" err="1">
                <a:solidFill>
                  <a:srgbClr val="FF0000"/>
                </a:solidFill>
              </a:rPr>
              <a:t>er</a:t>
            </a:r>
            <a:r>
              <a:rPr lang="es-AR" sz="2800" dirty="0">
                <a:solidFill>
                  <a:srgbClr val="FF0000"/>
                </a:solidFill>
              </a:rPr>
              <a:t>, ir </a:t>
            </a:r>
            <a:endParaRPr lang="es-AR" sz="2800" dirty="0" smtClean="0">
              <a:solidFill>
                <a:srgbClr val="FF0000"/>
              </a:solidFill>
            </a:endParaRPr>
          </a:p>
          <a:p>
            <a:endParaRPr lang="es-AR" sz="2800" dirty="0"/>
          </a:p>
          <a:p>
            <a:r>
              <a:rPr lang="es-AR" sz="2400" dirty="0" smtClean="0"/>
              <a:t>8</a:t>
            </a:r>
            <a:r>
              <a:rPr lang="es-AR" sz="2400" dirty="0"/>
              <a:t>. </a:t>
            </a:r>
            <a:r>
              <a:rPr lang="es-AR" sz="2400" dirty="0" err="1"/>
              <a:t>It</a:t>
            </a:r>
            <a:r>
              <a:rPr lang="es-AR" sz="2400" dirty="0"/>
              <a:t> </a:t>
            </a:r>
            <a:r>
              <a:rPr lang="es-AR" sz="2400" dirty="0" err="1"/>
              <a:t>is</a:t>
            </a:r>
            <a:r>
              <a:rPr lang="es-AR" sz="2400" dirty="0"/>
              <a:t> </a:t>
            </a:r>
            <a:r>
              <a:rPr lang="es-AR" sz="2400" dirty="0" err="1"/>
              <a:t>essential</a:t>
            </a:r>
            <a:r>
              <a:rPr lang="es-AR" sz="2400" dirty="0"/>
              <a:t> to </a:t>
            </a:r>
            <a:r>
              <a:rPr lang="es-AR" sz="2400" dirty="0" err="1"/>
              <a:t>have</a:t>
            </a:r>
            <a:r>
              <a:rPr lang="es-AR" sz="2400" dirty="0"/>
              <a:t> </a:t>
            </a:r>
            <a:r>
              <a:rPr lang="es-AR" sz="2400" dirty="0" err="1"/>
              <a:t>some</a:t>
            </a:r>
            <a:r>
              <a:rPr lang="es-AR" sz="2400" dirty="0"/>
              <a:t> </a:t>
            </a:r>
            <a:r>
              <a:rPr lang="es-AR" sz="2400" dirty="0" err="1"/>
              <a:t>professional</a:t>
            </a:r>
            <a:r>
              <a:rPr lang="es-AR" sz="2400" dirty="0"/>
              <a:t> </a:t>
            </a:r>
            <a:r>
              <a:rPr lang="es-AR" sz="2400" dirty="0" err="1"/>
              <a:t>experience</a:t>
            </a:r>
            <a:r>
              <a:rPr lang="es-AR" sz="2400" dirty="0"/>
              <a:t> </a:t>
            </a:r>
            <a:r>
              <a:rPr lang="es-AR" sz="2400" dirty="0" err="1"/>
              <a:t>before</a:t>
            </a:r>
            <a:r>
              <a:rPr lang="es-AR" sz="2400" dirty="0"/>
              <a:t> </a:t>
            </a:r>
            <a:r>
              <a:rPr lang="es-AR" sz="2400" dirty="0" err="1"/>
              <a:t>you</a:t>
            </a:r>
            <a:r>
              <a:rPr lang="es-AR" sz="2400" dirty="0"/>
              <a:t> </a:t>
            </a:r>
            <a:r>
              <a:rPr lang="es-AR" sz="2400" dirty="0" err="1"/>
              <a:t>get</a:t>
            </a:r>
            <a:r>
              <a:rPr lang="es-AR" sz="2400" dirty="0"/>
              <a:t> </a:t>
            </a:r>
            <a:r>
              <a:rPr lang="es-AR" sz="2400" dirty="0" err="1"/>
              <a:t>your</a:t>
            </a:r>
            <a:r>
              <a:rPr lang="es-AR" sz="2400" dirty="0"/>
              <a:t> </a:t>
            </a:r>
            <a:r>
              <a:rPr lang="es-AR" sz="2400" dirty="0" err="1"/>
              <a:t>degree</a:t>
            </a:r>
            <a:r>
              <a:rPr lang="es-AR" sz="2400" dirty="0"/>
              <a:t>. </a:t>
            </a:r>
            <a:r>
              <a:rPr lang="es-AR" sz="2400" dirty="0">
                <a:solidFill>
                  <a:srgbClr val="0070C0"/>
                </a:solidFill>
              </a:rPr>
              <a:t>Es esencial tener alguna experiencia profesional antes de que obtengas tu título. </a:t>
            </a:r>
            <a:endParaRPr lang="es-AR" sz="2400" dirty="0" smtClean="0">
              <a:solidFill>
                <a:srgbClr val="0070C0"/>
              </a:solidFill>
            </a:endParaRPr>
          </a:p>
          <a:p>
            <a:endParaRPr lang="es-AR" sz="2400" dirty="0"/>
          </a:p>
          <a:p>
            <a:r>
              <a:rPr lang="es-AR" sz="2400" dirty="0" smtClean="0"/>
              <a:t>9</a:t>
            </a:r>
            <a:r>
              <a:rPr lang="es-AR" sz="2400" dirty="0"/>
              <a:t>. To </a:t>
            </a:r>
            <a:r>
              <a:rPr lang="es-AR" sz="2400" dirty="0" err="1"/>
              <a:t>have</a:t>
            </a:r>
            <a:r>
              <a:rPr lang="es-AR" sz="2400" dirty="0"/>
              <a:t> </a:t>
            </a:r>
            <a:r>
              <a:rPr lang="es-AR" sz="2400" dirty="0" err="1"/>
              <a:t>some</a:t>
            </a:r>
            <a:r>
              <a:rPr lang="es-AR" sz="2400" dirty="0"/>
              <a:t> </a:t>
            </a:r>
            <a:r>
              <a:rPr lang="es-AR" sz="2400" dirty="0" err="1"/>
              <a:t>professional</a:t>
            </a:r>
            <a:r>
              <a:rPr lang="es-AR" sz="2400" dirty="0"/>
              <a:t> </a:t>
            </a:r>
            <a:r>
              <a:rPr lang="es-AR" sz="2400" dirty="0" err="1"/>
              <a:t>experience</a:t>
            </a:r>
            <a:r>
              <a:rPr lang="es-AR" sz="2400" dirty="0"/>
              <a:t> </a:t>
            </a:r>
            <a:r>
              <a:rPr lang="es-AR" sz="2400" dirty="0" err="1"/>
              <a:t>before</a:t>
            </a:r>
            <a:r>
              <a:rPr lang="es-AR" sz="2400" dirty="0"/>
              <a:t> </a:t>
            </a:r>
            <a:r>
              <a:rPr lang="es-AR" sz="2400" dirty="0" err="1"/>
              <a:t>you</a:t>
            </a:r>
            <a:r>
              <a:rPr lang="es-AR" sz="2400" dirty="0"/>
              <a:t> </a:t>
            </a:r>
            <a:r>
              <a:rPr lang="es-AR" sz="2400" dirty="0" err="1"/>
              <a:t>get</a:t>
            </a:r>
            <a:r>
              <a:rPr lang="es-AR" sz="2400" dirty="0"/>
              <a:t> </a:t>
            </a:r>
            <a:r>
              <a:rPr lang="es-AR" sz="2400" dirty="0" err="1"/>
              <a:t>your</a:t>
            </a:r>
            <a:r>
              <a:rPr lang="es-AR" sz="2400" dirty="0"/>
              <a:t> </a:t>
            </a:r>
            <a:r>
              <a:rPr lang="es-AR" sz="2400" dirty="0" err="1"/>
              <a:t>degree</a:t>
            </a:r>
            <a:r>
              <a:rPr lang="es-AR" sz="2400" dirty="0"/>
              <a:t> </a:t>
            </a:r>
            <a:r>
              <a:rPr lang="es-AR" sz="2400" dirty="0" err="1"/>
              <a:t>is</a:t>
            </a:r>
            <a:r>
              <a:rPr lang="es-AR" sz="2400" dirty="0"/>
              <a:t> </a:t>
            </a:r>
            <a:r>
              <a:rPr lang="es-AR" sz="2400" dirty="0" err="1"/>
              <a:t>essential</a:t>
            </a:r>
            <a:r>
              <a:rPr lang="es-AR" sz="2400" dirty="0"/>
              <a:t>. </a:t>
            </a:r>
            <a:r>
              <a:rPr lang="es-AR" sz="2400" dirty="0">
                <a:solidFill>
                  <a:srgbClr val="0070C0"/>
                </a:solidFill>
              </a:rPr>
              <a:t>Tener alguna experiencia profesional antes de que obtengas tu título /antes de recibirte es esencial</a:t>
            </a:r>
          </a:p>
        </p:txBody>
      </p:sp>
    </p:spTree>
    <p:extLst>
      <p:ext uri="{BB962C8B-B14F-4D97-AF65-F5344CB8AC3E}">
        <p14:creationId xmlns:p14="http://schemas.microsoft.com/office/powerpoint/2010/main" val="2119582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06362"/>
          </a:xfrm>
        </p:spPr>
        <p:txBody>
          <a:bodyPr>
            <a:normAutofit fontScale="90000"/>
          </a:bodyPr>
          <a:lstStyle/>
          <a:p>
            <a:endParaRPr lang="es-AR" dirty="0"/>
          </a:p>
        </p:txBody>
      </p:sp>
      <p:sp>
        <p:nvSpPr>
          <p:cNvPr id="3" name="Subtítulo 2"/>
          <p:cNvSpPr>
            <a:spLocks noGrp="1"/>
          </p:cNvSpPr>
          <p:nvPr>
            <p:ph type="subTitle" idx="1"/>
          </p:nvPr>
        </p:nvSpPr>
        <p:spPr>
          <a:xfrm>
            <a:off x="1524000" y="1457325"/>
            <a:ext cx="9144000" cy="3800475"/>
          </a:xfrm>
        </p:spPr>
        <p:txBody>
          <a:bodyPr>
            <a:normAutofit/>
          </a:bodyPr>
          <a:lstStyle/>
          <a:p>
            <a:endParaRPr lang="es-ES" sz="3600" dirty="0" smtClean="0">
              <a:solidFill>
                <a:srgbClr val="FF0000"/>
              </a:solidFill>
              <a:latin typeface="Arial Black" panose="020B0A04020102020204" pitchFamily="34" charset="0"/>
            </a:endParaRPr>
          </a:p>
          <a:p>
            <a:endParaRPr lang="es-ES" sz="3600" dirty="0">
              <a:solidFill>
                <a:srgbClr val="FF0000"/>
              </a:solidFill>
              <a:latin typeface="Arial Black" panose="020B0A04020102020204" pitchFamily="34" charset="0"/>
            </a:endParaRPr>
          </a:p>
          <a:p>
            <a:r>
              <a:rPr lang="es-ES" sz="3600" dirty="0" smtClean="0">
                <a:solidFill>
                  <a:srgbClr val="FF0000"/>
                </a:solidFill>
                <a:latin typeface="Arial Black" panose="020B0A04020102020204" pitchFamily="34" charset="0"/>
              </a:rPr>
              <a:t>DENTRO DE LA FRASE VERBAL Y EN EL PREDICADO DE LA ORACIÓN</a:t>
            </a:r>
            <a:endParaRPr lang="es-AR" sz="3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9462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nchor="ctr"/>
          <a:lstStyle/>
          <a:p>
            <a:pPr marL="0" indent="0" algn="ctr">
              <a:buNone/>
            </a:pPr>
            <a:r>
              <a:rPr lang="es-ES" b="1" dirty="0" smtClean="0"/>
              <a:t>Esto me permite separar las frases nominales en segmentos más cortos de más fácil resolución. Estos segmentos son, en realidad frases nominales.</a:t>
            </a:r>
            <a:endParaRPr lang="es-AR" b="1" dirty="0"/>
          </a:p>
        </p:txBody>
      </p:sp>
    </p:spTree>
    <p:extLst>
      <p:ext uri="{BB962C8B-B14F-4D97-AF65-F5344CB8AC3E}">
        <p14:creationId xmlns:p14="http://schemas.microsoft.com/office/powerpoint/2010/main" val="4229026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5825" y="942975"/>
            <a:ext cx="10372725" cy="4955203"/>
          </a:xfrm>
          <a:prstGeom prst="rect">
            <a:avLst/>
          </a:prstGeom>
        </p:spPr>
        <p:txBody>
          <a:bodyPr wrap="square">
            <a:spAutoFit/>
          </a:bodyPr>
          <a:lstStyle/>
          <a:p>
            <a:r>
              <a:rPr lang="es-ES" sz="4400" dirty="0">
                <a:solidFill>
                  <a:srgbClr val="FF0000"/>
                </a:solidFill>
                <a:latin typeface="Arial Black" panose="020B0A04020102020204" pitchFamily="34" charset="0"/>
              </a:rPr>
              <a:t>5</a:t>
            </a:r>
            <a:r>
              <a:rPr lang="es-ES" dirty="0"/>
              <a:t> </a:t>
            </a:r>
            <a:r>
              <a:rPr lang="es-ES" sz="2800" b="1" dirty="0"/>
              <a:t>Circunstancial de propósito o finalidad</a:t>
            </a:r>
            <a:r>
              <a:rPr lang="es-ES" sz="2800" dirty="0"/>
              <a:t>. </a:t>
            </a:r>
            <a:r>
              <a:rPr lang="es-ES" sz="2800" dirty="0" smtClean="0"/>
              <a:t>Se traduce “para</a:t>
            </a:r>
            <a:r>
              <a:rPr lang="es-ES" sz="2800" dirty="0"/>
              <a:t>” + infinitivo </a:t>
            </a:r>
            <a:endParaRPr lang="es-ES" sz="2800" dirty="0" smtClean="0"/>
          </a:p>
          <a:p>
            <a:endParaRPr lang="es-ES" sz="2800" dirty="0" smtClean="0"/>
          </a:p>
          <a:p>
            <a:r>
              <a:rPr lang="es-ES" sz="2400" dirty="0" smtClean="0"/>
              <a:t>9</a:t>
            </a:r>
            <a:r>
              <a:rPr lang="es-ES" sz="2400" dirty="0"/>
              <a:t>. </a:t>
            </a:r>
            <a:r>
              <a:rPr lang="es-ES" sz="2400" dirty="0" err="1"/>
              <a:t>We</a:t>
            </a:r>
            <a:r>
              <a:rPr lang="es-ES" sz="2400" dirty="0"/>
              <a:t> </a:t>
            </a:r>
            <a:r>
              <a:rPr lang="es-ES" sz="2400" dirty="0" err="1"/>
              <a:t>have</a:t>
            </a:r>
            <a:r>
              <a:rPr lang="es-ES" sz="2400" dirty="0"/>
              <a:t> </a:t>
            </a:r>
            <a:r>
              <a:rPr lang="es-ES" sz="2400" dirty="0" err="1"/>
              <a:t>thermal</a:t>
            </a:r>
            <a:r>
              <a:rPr lang="es-ES" sz="2400" dirty="0"/>
              <a:t> </a:t>
            </a:r>
            <a:r>
              <a:rPr lang="es-ES" sz="2400" dirty="0" err="1"/>
              <a:t>printer</a:t>
            </a:r>
            <a:r>
              <a:rPr lang="es-ES" sz="2400" dirty="0"/>
              <a:t> </a:t>
            </a:r>
            <a:r>
              <a:rPr lang="es-ES" sz="2400" dirty="0" err="1"/>
              <a:t>mechanisms</a:t>
            </a:r>
            <a:r>
              <a:rPr lang="es-ES" sz="2400" dirty="0"/>
              <a:t> to </a:t>
            </a:r>
            <a:r>
              <a:rPr lang="es-ES" sz="2400" dirty="0" err="1"/>
              <a:t>meet</a:t>
            </a:r>
            <a:r>
              <a:rPr lang="es-ES" sz="2400" dirty="0"/>
              <a:t> </a:t>
            </a:r>
            <a:r>
              <a:rPr lang="es-ES" sz="2400" dirty="0" err="1"/>
              <a:t>any</a:t>
            </a:r>
            <a:r>
              <a:rPr lang="es-ES" sz="2400" dirty="0"/>
              <a:t> </a:t>
            </a:r>
            <a:r>
              <a:rPr lang="es-ES" sz="2400" dirty="0" err="1"/>
              <a:t>demand</a:t>
            </a:r>
            <a:r>
              <a:rPr lang="es-ES" sz="2400" dirty="0"/>
              <a:t>. </a:t>
            </a:r>
            <a:r>
              <a:rPr lang="es-ES" sz="2400" dirty="0">
                <a:solidFill>
                  <a:srgbClr val="0070C0"/>
                </a:solidFill>
              </a:rPr>
              <a:t>Tenemos mecanismos de </a:t>
            </a:r>
            <a:r>
              <a:rPr lang="es-ES" sz="2400" dirty="0" smtClean="0">
                <a:solidFill>
                  <a:srgbClr val="0070C0"/>
                </a:solidFill>
              </a:rPr>
              <a:t>impresión </a:t>
            </a:r>
            <a:r>
              <a:rPr lang="es-ES" sz="2400" dirty="0">
                <a:solidFill>
                  <a:srgbClr val="0070C0"/>
                </a:solidFill>
              </a:rPr>
              <a:t>térmica para satisfacer cualquier demanda. </a:t>
            </a:r>
            <a:endParaRPr lang="es-ES" sz="2400" dirty="0" smtClean="0">
              <a:solidFill>
                <a:srgbClr val="0070C0"/>
              </a:solidFill>
            </a:endParaRPr>
          </a:p>
          <a:p>
            <a:endParaRPr lang="es-ES" sz="2400" dirty="0" smtClean="0">
              <a:solidFill>
                <a:srgbClr val="0070C0"/>
              </a:solidFill>
            </a:endParaRPr>
          </a:p>
          <a:p>
            <a:r>
              <a:rPr lang="es-ES" sz="2400" dirty="0" smtClean="0"/>
              <a:t>10</a:t>
            </a:r>
            <a:r>
              <a:rPr lang="es-ES" sz="2400" dirty="0"/>
              <a:t>. To </a:t>
            </a:r>
            <a:r>
              <a:rPr lang="es-ES" sz="2400" dirty="0" err="1"/>
              <a:t>put</a:t>
            </a:r>
            <a:r>
              <a:rPr lang="es-ES" sz="2400" dirty="0"/>
              <a:t> more </a:t>
            </a:r>
            <a:r>
              <a:rPr lang="es-ES" sz="2400" dirty="0" err="1"/>
              <a:t>capabilities</a:t>
            </a:r>
            <a:r>
              <a:rPr lang="es-ES" sz="2400" dirty="0"/>
              <a:t> </a:t>
            </a:r>
            <a:r>
              <a:rPr lang="es-ES" sz="2400" dirty="0" err="1"/>
              <a:t>into</a:t>
            </a:r>
            <a:r>
              <a:rPr lang="es-ES" sz="2400" dirty="0"/>
              <a:t> </a:t>
            </a:r>
            <a:r>
              <a:rPr lang="es-ES" sz="2400" dirty="0" err="1"/>
              <a:t>the</a:t>
            </a:r>
            <a:r>
              <a:rPr lang="es-ES" sz="2400" dirty="0"/>
              <a:t> </a:t>
            </a:r>
            <a:r>
              <a:rPr lang="es-ES" sz="2400" dirty="0" err="1"/>
              <a:t>same</a:t>
            </a:r>
            <a:r>
              <a:rPr lang="es-ES" sz="2400" dirty="0"/>
              <a:t> </a:t>
            </a:r>
            <a:r>
              <a:rPr lang="es-ES" sz="2400" dirty="0" err="1"/>
              <a:t>space</a:t>
            </a:r>
            <a:r>
              <a:rPr lang="es-ES" sz="2400" dirty="0"/>
              <a:t>, </a:t>
            </a:r>
            <a:r>
              <a:rPr lang="es-ES" sz="2400" dirty="0" err="1"/>
              <a:t>you</a:t>
            </a:r>
            <a:r>
              <a:rPr lang="es-ES" sz="2400" dirty="0"/>
              <a:t> </a:t>
            </a:r>
            <a:r>
              <a:rPr lang="es-ES" sz="2400" dirty="0" err="1"/>
              <a:t>need</a:t>
            </a:r>
            <a:r>
              <a:rPr lang="es-ES" sz="2400" dirty="0"/>
              <a:t> </a:t>
            </a:r>
            <a:r>
              <a:rPr lang="es-ES" sz="2400" dirty="0" err="1"/>
              <a:t>smaller</a:t>
            </a:r>
            <a:r>
              <a:rPr lang="es-ES" sz="2400" dirty="0"/>
              <a:t> and </a:t>
            </a:r>
            <a:r>
              <a:rPr lang="es-ES" sz="2400" dirty="0" err="1"/>
              <a:t>smaller</a:t>
            </a:r>
            <a:r>
              <a:rPr lang="es-ES" sz="2400" dirty="0"/>
              <a:t> </a:t>
            </a:r>
            <a:r>
              <a:rPr lang="es-ES" sz="2400" dirty="0" err="1"/>
              <a:t>components</a:t>
            </a:r>
            <a:r>
              <a:rPr lang="es-ES" sz="2400" dirty="0"/>
              <a:t>. </a:t>
            </a:r>
            <a:r>
              <a:rPr lang="es-ES" sz="2400" dirty="0">
                <a:solidFill>
                  <a:srgbClr val="0070C0"/>
                </a:solidFill>
              </a:rPr>
              <a:t>Para poner más prestaciones/capacidades en el mismo espacio, usted necesita componentes cada vez más pequeños. </a:t>
            </a:r>
            <a:endParaRPr lang="es-ES" sz="2400" dirty="0" smtClean="0">
              <a:solidFill>
                <a:srgbClr val="0070C0"/>
              </a:solidFill>
            </a:endParaRPr>
          </a:p>
          <a:p>
            <a:endParaRPr lang="es-ES" sz="2400" dirty="0"/>
          </a:p>
          <a:p>
            <a:r>
              <a:rPr lang="es-ES" sz="2400" dirty="0" smtClean="0"/>
              <a:t>11</a:t>
            </a:r>
            <a:r>
              <a:rPr lang="es-ES" sz="2400" dirty="0"/>
              <a:t>. </a:t>
            </a:r>
            <a:r>
              <a:rPr lang="es-ES" sz="2400" dirty="0" err="1"/>
              <a:t>Now</a:t>
            </a:r>
            <a:r>
              <a:rPr lang="es-ES" sz="2400" dirty="0"/>
              <a:t> </a:t>
            </a:r>
            <a:r>
              <a:rPr lang="es-ES" sz="2400" dirty="0" err="1"/>
              <a:t>we</a:t>
            </a:r>
            <a:r>
              <a:rPr lang="es-ES" sz="2400" dirty="0"/>
              <a:t> are re-</a:t>
            </a:r>
            <a:r>
              <a:rPr lang="es-ES" sz="2400" dirty="0" err="1"/>
              <a:t>pricing</a:t>
            </a:r>
            <a:r>
              <a:rPr lang="es-ES" sz="2400" dirty="0"/>
              <a:t> </a:t>
            </a:r>
            <a:r>
              <a:rPr lang="es-ES" sz="2400" dirty="0" err="1"/>
              <a:t>everything</a:t>
            </a:r>
            <a:r>
              <a:rPr lang="es-ES" sz="2400" dirty="0"/>
              <a:t> to </a:t>
            </a:r>
            <a:r>
              <a:rPr lang="es-ES" sz="2400" dirty="0" err="1"/>
              <a:t>save</a:t>
            </a:r>
            <a:r>
              <a:rPr lang="es-ES" sz="2400" dirty="0"/>
              <a:t> </a:t>
            </a:r>
            <a:r>
              <a:rPr lang="es-ES" sz="2400" dirty="0" err="1"/>
              <a:t>you</a:t>
            </a:r>
            <a:r>
              <a:rPr lang="es-ES" sz="2400" dirty="0"/>
              <a:t> time and </a:t>
            </a:r>
            <a:r>
              <a:rPr lang="es-ES" sz="2400" dirty="0" err="1"/>
              <a:t>money</a:t>
            </a:r>
            <a:r>
              <a:rPr lang="es-ES" sz="2400" dirty="0"/>
              <a:t>. </a:t>
            </a:r>
            <a:r>
              <a:rPr lang="es-ES" sz="2400" dirty="0">
                <a:solidFill>
                  <a:srgbClr val="0070C0"/>
                </a:solidFill>
              </a:rPr>
              <a:t>Estamos colocando los precios de nuevo a todo para ahorrarle tiempo y dinero</a:t>
            </a:r>
            <a:endParaRPr lang="es-AR" sz="2400" dirty="0">
              <a:solidFill>
                <a:srgbClr val="0070C0"/>
              </a:solidFill>
            </a:endParaRPr>
          </a:p>
        </p:txBody>
      </p:sp>
    </p:spTree>
    <p:extLst>
      <p:ext uri="{BB962C8B-B14F-4D97-AF65-F5344CB8AC3E}">
        <p14:creationId xmlns:p14="http://schemas.microsoft.com/office/powerpoint/2010/main" val="34126375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1600" y="857250"/>
            <a:ext cx="9258300" cy="5078313"/>
          </a:xfrm>
          <a:prstGeom prst="rect">
            <a:avLst/>
          </a:prstGeom>
        </p:spPr>
        <p:txBody>
          <a:bodyPr wrap="square">
            <a:spAutoFit/>
          </a:bodyPr>
          <a:lstStyle/>
          <a:p>
            <a:r>
              <a:rPr lang="es-ES" sz="2800" dirty="0" smtClean="0"/>
              <a:t>. </a:t>
            </a:r>
            <a:r>
              <a:rPr lang="es-ES" sz="4400" dirty="0">
                <a:solidFill>
                  <a:srgbClr val="FF0000"/>
                </a:solidFill>
                <a:latin typeface="Arial Black" panose="020B0A04020102020204" pitchFamily="34" charset="0"/>
              </a:rPr>
              <a:t>7 </a:t>
            </a:r>
            <a:r>
              <a:rPr lang="es-ES" sz="2800" b="1" dirty="0"/>
              <a:t>Después de otro verbo </a:t>
            </a:r>
            <a:r>
              <a:rPr lang="es-ES" sz="2800" b="1" dirty="0" smtClean="0"/>
              <a:t>conjugado indicando:</a:t>
            </a:r>
          </a:p>
          <a:p>
            <a:r>
              <a:rPr lang="es-ES" sz="2800" b="1" dirty="0" smtClean="0"/>
              <a:t>   TEMPORALIDAD: </a:t>
            </a:r>
            <a:r>
              <a:rPr lang="es-ES" sz="2800" b="1" dirty="0" err="1" smtClean="0"/>
              <a:t>begin</a:t>
            </a:r>
            <a:r>
              <a:rPr lang="es-ES" sz="2800" b="1" dirty="0" smtClean="0"/>
              <a:t>, </a:t>
            </a:r>
            <a:r>
              <a:rPr lang="es-ES" sz="2800" b="1" dirty="0" err="1" smtClean="0"/>
              <a:t>continue</a:t>
            </a:r>
            <a:r>
              <a:rPr lang="es-ES" sz="2800" b="1" dirty="0" smtClean="0"/>
              <a:t>, </a:t>
            </a:r>
            <a:r>
              <a:rPr lang="es-ES" sz="2800" b="1" dirty="0" err="1" smtClean="0"/>
              <a:t>start</a:t>
            </a:r>
            <a:r>
              <a:rPr lang="es-ES" sz="2800" b="1" dirty="0" smtClean="0"/>
              <a:t>. </a:t>
            </a:r>
            <a:r>
              <a:rPr lang="es-ES" sz="2800" dirty="0" smtClean="0">
                <a:solidFill>
                  <a:srgbClr val="FF0000"/>
                </a:solidFill>
              </a:rPr>
              <a:t>Se traduce con una preposición requerida por el verbo + infinitivo; o –ando –</a:t>
            </a:r>
            <a:r>
              <a:rPr lang="es-ES" sz="2800" dirty="0" err="1" smtClean="0">
                <a:solidFill>
                  <a:srgbClr val="FF0000"/>
                </a:solidFill>
              </a:rPr>
              <a:t>endo</a:t>
            </a:r>
            <a:r>
              <a:rPr lang="es-ES" sz="2800" dirty="0" smtClean="0">
                <a:solidFill>
                  <a:srgbClr val="FF0000"/>
                </a:solidFill>
              </a:rPr>
              <a:t> si así lo requiere el verbo</a:t>
            </a:r>
          </a:p>
          <a:p>
            <a:endParaRPr lang="es-ES" sz="2800" dirty="0"/>
          </a:p>
          <a:p>
            <a:r>
              <a:rPr lang="es-ES" sz="2800" dirty="0" smtClean="0"/>
              <a:t>14. </a:t>
            </a:r>
            <a:r>
              <a:rPr lang="es-ES" sz="2800" dirty="0" err="1" smtClean="0"/>
              <a:t>The</a:t>
            </a:r>
            <a:r>
              <a:rPr lang="es-ES" sz="2800" dirty="0" smtClean="0"/>
              <a:t> </a:t>
            </a:r>
            <a:r>
              <a:rPr lang="es-ES" sz="2800" dirty="0" err="1"/>
              <a:t>company</a:t>
            </a:r>
            <a:r>
              <a:rPr lang="es-ES" sz="2800" dirty="0"/>
              <a:t> </a:t>
            </a:r>
            <a:r>
              <a:rPr lang="es-ES" sz="2800" dirty="0" err="1"/>
              <a:t>began</a:t>
            </a:r>
            <a:r>
              <a:rPr lang="es-ES" sz="2800" dirty="0"/>
              <a:t> to </a:t>
            </a:r>
            <a:r>
              <a:rPr lang="es-ES" sz="2800" dirty="0" err="1"/>
              <a:t>restore</a:t>
            </a:r>
            <a:r>
              <a:rPr lang="es-ES" sz="2800" dirty="0"/>
              <a:t> </a:t>
            </a:r>
            <a:r>
              <a:rPr lang="es-ES" sz="2800" dirty="0" err="1"/>
              <a:t>the</a:t>
            </a:r>
            <a:r>
              <a:rPr lang="es-ES" sz="2800" dirty="0"/>
              <a:t> </a:t>
            </a:r>
            <a:r>
              <a:rPr lang="es-ES" sz="2800" dirty="0" err="1"/>
              <a:t>fast-crumbling</a:t>
            </a:r>
            <a:r>
              <a:rPr lang="es-ES" sz="2800" dirty="0"/>
              <a:t> </a:t>
            </a:r>
            <a:r>
              <a:rPr lang="es-ES" sz="2800" dirty="0" err="1"/>
              <a:t>historical</a:t>
            </a:r>
            <a:r>
              <a:rPr lang="es-ES" sz="2800" dirty="0"/>
              <a:t> </a:t>
            </a:r>
            <a:r>
              <a:rPr lang="es-ES" sz="2800" dirty="0" err="1"/>
              <a:t>monument</a:t>
            </a:r>
            <a:r>
              <a:rPr lang="es-ES" sz="2800" dirty="0"/>
              <a:t>. </a:t>
            </a:r>
            <a:r>
              <a:rPr lang="es-ES" sz="2800" dirty="0" smtClean="0">
                <a:solidFill>
                  <a:srgbClr val="0070C0"/>
                </a:solidFill>
              </a:rPr>
              <a:t>La </a:t>
            </a:r>
            <a:r>
              <a:rPr lang="es-ES" sz="2800" dirty="0">
                <a:solidFill>
                  <a:srgbClr val="0070C0"/>
                </a:solidFill>
              </a:rPr>
              <a:t>empresa/compañía empezó a restaurar el monumento histórico que se desmorona rápidamente.</a:t>
            </a:r>
            <a:r>
              <a:rPr lang="es-ES" sz="2800" dirty="0"/>
              <a:t> </a:t>
            </a:r>
            <a:endParaRPr lang="es-ES" sz="2800" dirty="0" smtClean="0"/>
          </a:p>
          <a:p>
            <a:endParaRPr lang="es-ES" sz="2800" dirty="0" smtClean="0"/>
          </a:p>
          <a:p>
            <a:r>
              <a:rPr lang="es-ES" sz="2800" dirty="0" smtClean="0"/>
              <a:t>15</a:t>
            </a:r>
            <a:r>
              <a:rPr lang="es-ES" sz="2800" dirty="0"/>
              <a:t>. </a:t>
            </a:r>
            <a:r>
              <a:rPr lang="es-ES" sz="2800" dirty="0" err="1"/>
              <a:t>The</a:t>
            </a:r>
            <a:r>
              <a:rPr lang="es-ES" sz="2800" dirty="0"/>
              <a:t> </a:t>
            </a:r>
            <a:r>
              <a:rPr lang="es-ES" sz="2800" dirty="0" err="1"/>
              <a:t>wind</a:t>
            </a:r>
            <a:r>
              <a:rPr lang="es-ES" sz="2800" dirty="0"/>
              <a:t> </a:t>
            </a:r>
            <a:r>
              <a:rPr lang="es-ES" sz="2800" dirty="0" err="1"/>
              <a:t>will</a:t>
            </a:r>
            <a:r>
              <a:rPr lang="es-ES" sz="2800" dirty="0"/>
              <a:t> </a:t>
            </a:r>
            <a:r>
              <a:rPr lang="es-ES" sz="2800" dirty="0" err="1"/>
              <a:t>continue</a:t>
            </a:r>
            <a:r>
              <a:rPr lang="es-ES" sz="2800" dirty="0"/>
              <a:t> to </a:t>
            </a:r>
            <a:r>
              <a:rPr lang="es-ES" sz="2800" dirty="0" err="1"/>
              <a:t>blow</a:t>
            </a:r>
            <a:r>
              <a:rPr lang="es-ES" sz="2800" dirty="0"/>
              <a:t> </a:t>
            </a:r>
            <a:r>
              <a:rPr lang="es-ES" sz="2800" dirty="0" err="1"/>
              <a:t>the</a:t>
            </a:r>
            <a:r>
              <a:rPr lang="es-ES" sz="2800" dirty="0"/>
              <a:t> </a:t>
            </a:r>
            <a:r>
              <a:rPr lang="es-ES" sz="2800" dirty="0" err="1" smtClean="0"/>
              <a:t>whole</a:t>
            </a:r>
            <a:r>
              <a:rPr lang="es-ES" sz="2800" dirty="0" smtClean="0"/>
              <a:t> </a:t>
            </a:r>
            <a:r>
              <a:rPr lang="es-ES" sz="2800" dirty="0" err="1" smtClean="0"/>
              <a:t>day</a:t>
            </a:r>
            <a:r>
              <a:rPr lang="es-ES" sz="2800" dirty="0" smtClean="0"/>
              <a:t>. </a:t>
            </a:r>
            <a:r>
              <a:rPr lang="es-ES" sz="2800" dirty="0" smtClean="0">
                <a:solidFill>
                  <a:srgbClr val="0070C0"/>
                </a:solidFill>
              </a:rPr>
              <a:t>El </a:t>
            </a:r>
            <a:r>
              <a:rPr lang="es-ES" sz="2800" dirty="0">
                <a:solidFill>
                  <a:srgbClr val="0070C0"/>
                </a:solidFill>
              </a:rPr>
              <a:t>viento continuará soplando todo el día</a:t>
            </a:r>
            <a:endParaRPr lang="es-AR" sz="2800" dirty="0">
              <a:solidFill>
                <a:srgbClr val="0070C0"/>
              </a:solidFill>
            </a:endParaRPr>
          </a:p>
        </p:txBody>
      </p:sp>
    </p:spTree>
    <p:extLst>
      <p:ext uri="{BB962C8B-B14F-4D97-AF65-F5344CB8AC3E}">
        <p14:creationId xmlns:p14="http://schemas.microsoft.com/office/powerpoint/2010/main" val="13797181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0" y="1213801"/>
            <a:ext cx="9143999" cy="3939540"/>
          </a:xfrm>
          <a:prstGeom prst="rect">
            <a:avLst/>
          </a:prstGeom>
        </p:spPr>
        <p:txBody>
          <a:bodyPr wrap="square">
            <a:spAutoFit/>
          </a:bodyPr>
          <a:lstStyle/>
          <a:p>
            <a:r>
              <a:rPr lang="es-ES" sz="3200" dirty="0">
                <a:solidFill>
                  <a:srgbClr val="FF0000"/>
                </a:solidFill>
                <a:latin typeface="Arial Black" panose="020B0A04020102020204" pitchFamily="34" charset="0"/>
              </a:rPr>
              <a:t>7 </a:t>
            </a:r>
            <a:r>
              <a:rPr lang="es-ES" sz="2800" b="1" dirty="0"/>
              <a:t>Después de otro verbo conjugado indicando</a:t>
            </a:r>
            <a:r>
              <a:rPr lang="es-ES" sz="2800" b="1" dirty="0" smtClean="0"/>
              <a:t>:</a:t>
            </a:r>
          </a:p>
          <a:p>
            <a:r>
              <a:rPr lang="es-ES" sz="2800" b="1" dirty="0" smtClean="0"/>
              <a:t>GRADO DE CERTEZA: </a:t>
            </a:r>
            <a:r>
              <a:rPr lang="es-ES" sz="2800" b="1" dirty="0" err="1" smtClean="0"/>
              <a:t>seem</a:t>
            </a:r>
            <a:r>
              <a:rPr lang="es-ES" sz="2800" b="1" dirty="0" smtClean="0"/>
              <a:t>, </a:t>
            </a:r>
            <a:r>
              <a:rPr lang="es-ES" sz="2800" b="1" dirty="0" err="1" smtClean="0"/>
              <a:t>appear</a:t>
            </a:r>
            <a:r>
              <a:rPr lang="es-ES" sz="2800" b="1" dirty="0" smtClean="0"/>
              <a:t> </a:t>
            </a:r>
            <a:r>
              <a:rPr lang="es-ES" sz="2800" dirty="0" smtClean="0">
                <a:solidFill>
                  <a:srgbClr val="FF0000"/>
                </a:solidFill>
              </a:rPr>
              <a:t>se traduce como parecer + infinitivo.</a:t>
            </a:r>
            <a:endParaRPr lang="es-ES" sz="1100" dirty="0" smtClean="0">
              <a:solidFill>
                <a:srgbClr val="FF0000"/>
              </a:solidFill>
            </a:endParaRPr>
          </a:p>
          <a:p>
            <a:endParaRPr lang="es-ES" sz="1100" b="1" dirty="0" smtClean="0"/>
          </a:p>
          <a:p>
            <a:r>
              <a:rPr lang="en-US" sz="2800" dirty="0"/>
              <a:t>16. They seem not to understand our gestures. </a:t>
            </a:r>
            <a:r>
              <a:rPr lang="es-ES" sz="2800" dirty="0">
                <a:solidFill>
                  <a:srgbClr val="0070C0"/>
                </a:solidFill>
              </a:rPr>
              <a:t>Parecen no entender/parece que no entienden nuestros gestos</a:t>
            </a:r>
            <a:r>
              <a:rPr lang="es-ES" sz="2800" dirty="0"/>
              <a:t>. </a:t>
            </a:r>
            <a:endParaRPr lang="es-ES" sz="1100" dirty="0" smtClean="0"/>
          </a:p>
          <a:p>
            <a:endParaRPr lang="en-US" sz="1100" dirty="0"/>
          </a:p>
          <a:p>
            <a:r>
              <a:rPr lang="en-US" sz="2800" dirty="0" smtClean="0"/>
              <a:t>17</a:t>
            </a:r>
            <a:r>
              <a:rPr lang="en-US" sz="2800" dirty="0"/>
              <a:t>. There seems to be considerable research in this </a:t>
            </a:r>
            <a:r>
              <a:rPr lang="en-US" sz="2800" dirty="0" smtClean="0"/>
              <a:t>field. </a:t>
            </a:r>
            <a:r>
              <a:rPr lang="es-ES" sz="2800" dirty="0" smtClean="0">
                <a:solidFill>
                  <a:srgbClr val="0070C0"/>
                </a:solidFill>
              </a:rPr>
              <a:t>Parece </a:t>
            </a:r>
            <a:r>
              <a:rPr lang="es-ES" sz="2800" dirty="0">
                <a:solidFill>
                  <a:srgbClr val="0070C0"/>
                </a:solidFill>
              </a:rPr>
              <a:t>que hay/parece haber considerable investigación en este </a:t>
            </a:r>
            <a:r>
              <a:rPr lang="es-ES" sz="2800" dirty="0" smtClean="0">
                <a:solidFill>
                  <a:srgbClr val="0070C0"/>
                </a:solidFill>
              </a:rPr>
              <a:t>campo</a:t>
            </a:r>
            <a:endParaRPr lang="en-US" sz="2800" dirty="0">
              <a:solidFill>
                <a:srgbClr val="0070C0"/>
              </a:solidFill>
            </a:endParaRPr>
          </a:p>
        </p:txBody>
      </p:sp>
    </p:spTree>
    <p:extLst>
      <p:ext uri="{BB962C8B-B14F-4D97-AF65-F5344CB8AC3E}">
        <p14:creationId xmlns:p14="http://schemas.microsoft.com/office/powerpoint/2010/main" val="421401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4450" y="857251"/>
            <a:ext cx="9886949" cy="5632311"/>
          </a:xfrm>
          <a:prstGeom prst="rect">
            <a:avLst/>
          </a:prstGeom>
        </p:spPr>
        <p:txBody>
          <a:bodyPr wrap="square">
            <a:spAutoFit/>
          </a:bodyPr>
          <a:lstStyle/>
          <a:p>
            <a:r>
              <a:rPr lang="es-ES" sz="3200" dirty="0">
                <a:solidFill>
                  <a:srgbClr val="FF0000"/>
                </a:solidFill>
                <a:latin typeface="Arial Black" panose="020B0A04020102020204" pitchFamily="34" charset="0"/>
              </a:rPr>
              <a:t>7 </a:t>
            </a:r>
            <a:r>
              <a:rPr lang="es-ES" sz="2800" b="1" dirty="0"/>
              <a:t>Después de otro verbo conjugado indicando</a:t>
            </a:r>
            <a:r>
              <a:rPr lang="es-ES" sz="2800" b="1" dirty="0" smtClean="0"/>
              <a:t>:</a:t>
            </a:r>
          </a:p>
          <a:p>
            <a:r>
              <a:rPr lang="es-ES" sz="2800" b="1" dirty="0" smtClean="0"/>
              <a:t>ESFUERZO, VOLICIÓN Y LOGRO: try, </a:t>
            </a:r>
            <a:r>
              <a:rPr lang="es-ES" sz="2800" b="1" dirty="0" err="1" smtClean="0"/>
              <a:t>manage</a:t>
            </a:r>
            <a:r>
              <a:rPr lang="es-ES" sz="2800" b="1" dirty="0" smtClean="0"/>
              <a:t>, </a:t>
            </a:r>
            <a:r>
              <a:rPr lang="es-ES" sz="2800" b="1" dirty="0" err="1" smtClean="0"/>
              <a:t>succeed</a:t>
            </a:r>
            <a:r>
              <a:rPr lang="es-ES" sz="2800" b="1" dirty="0" smtClean="0"/>
              <a:t>, decide, </a:t>
            </a:r>
            <a:r>
              <a:rPr lang="es-ES" sz="2800" b="1" dirty="0" err="1" smtClean="0"/>
              <a:t>want</a:t>
            </a:r>
            <a:r>
              <a:rPr lang="es-ES" sz="2800" b="1" dirty="0" smtClean="0"/>
              <a:t>, etc. </a:t>
            </a:r>
            <a:r>
              <a:rPr lang="es-ES" sz="2800" dirty="0" smtClean="0">
                <a:solidFill>
                  <a:srgbClr val="FF0000"/>
                </a:solidFill>
              </a:rPr>
              <a:t>Se traduce como preposición requerida por el verbo + infinitivo.</a:t>
            </a:r>
          </a:p>
          <a:p>
            <a:endParaRPr lang="es-ES" sz="2800" b="1" dirty="0"/>
          </a:p>
          <a:p>
            <a:r>
              <a:rPr lang="en-US" sz="2400" dirty="0"/>
              <a:t>18. Have you ever tried to assemble a radio? </a:t>
            </a:r>
            <a:r>
              <a:rPr lang="es-ES" sz="2400" dirty="0">
                <a:solidFill>
                  <a:srgbClr val="0070C0"/>
                </a:solidFill>
              </a:rPr>
              <a:t>Alguna vez ha tratado de ensamblar una radio? </a:t>
            </a:r>
            <a:endParaRPr lang="es-ES" sz="2400" dirty="0" smtClean="0">
              <a:solidFill>
                <a:srgbClr val="0070C0"/>
              </a:solidFill>
            </a:endParaRPr>
          </a:p>
          <a:p>
            <a:endParaRPr lang="en-US" sz="2400" dirty="0"/>
          </a:p>
          <a:p>
            <a:r>
              <a:rPr lang="en-US" sz="2400" dirty="0" smtClean="0"/>
              <a:t>19</a:t>
            </a:r>
            <a:r>
              <a:rPr lang="en-US" sz="2400" dirty="0"/>
              <a:t>. We tried to push the car but we were not able to move it. </a:t>
            </a:r>
            <a:r>
              <a:rPr lang="es-ES" sz="2400" dirty="0">
                <a:solidFill>
                  <a:srgbClr val="0070C0"/>
                </a:solidFill>
              </a:rPr>
              <a:t>Nosotros tratamos de empujar el auto pero no pudimos moverlo </a:t>
            </a:r>
            <a:endParaRPr lang="en-US" sz="2400" dirty="0" smtClean="0">
              <a:solidFill>
                <a:srgbClr val="0070C0"/>
              </a:solidFill>
            </a:endParaRPr>
          </a:p>
          <a:p>
            <a:endParaRPr lang="en-US" sz="2400" dirty="0"/>
          </a:p>
          <a:p>
            <a:r>
              <a:rPr lang="en-US" sz="2400" dirty="0" smtClean="0"/>
              <a:t>20</a:t>
            </a:r>
            <a:r>
              <a:rPr lang="en-US" sz="2400" dirty="0"/>
              <a:t>. These institutions have managed to provide substantial training for mechanical </a:t>
            </a:r>
            <a:r>
              <a:rPr lang="en-US" sz="2400" dirty="0" smtClean="0"/>
              <a:t>engineers. </a:t>
            </a:r>
            <a:r>
              <a:rPr lang="es-ES" sz="2400" dirty="0" smtClean="0">
                <a:solidFill>
                  <a:srgbClr val="0070C0"/>
                </a:solidFill>
              </a:rPr>
              <a:t>Estas </a:t>
            </a:r>
            <a:r>
              <a:rPr lang="es-ES" sz="2400" dirty="0">
                <a:solidFill>
                  <a:srgbClr val="0070C0"/>
                </a:solidFill>
              </a:rPr>
              <a:t>instituciones han logrado/se las han arreglado para proporcionar capacitación esencial para los ingenieros </a:t>
            </a:r>
            <a:r>
              <a:rPr lang="es-ES" sz="2400" dirty="0" smtClean="0">
                <a:solidFill>
                  <a:srgbClr val="0070C0"/>
                </a:solidFill>
              </a:rPr>
              <a:t>mecánico</a:t>
            </a:r>
            <a:endParaRPr lang="en-US" sz="2400" dirty="0">
              <a:solidFill>
                <a:srgbClr val="0070C0"/>
              </a:solidFill>
            </a:endParaRPr>
          </a:p>
        </p:txBody>
      </p:sp>
    </p:spTree>
    <p:extLst>
      <p:ext uri="{BB962C8B-B14F-4D97-AF65-F5344CB8AC3E}">
        <p14:creationId xmlns:p14="http://schemas.microsoft.com/office/powerpoint/2010/main" val="3357710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0125" y="742950"/>
            <a:ext cx="10086975" cy="4031873"/>
          </a:xfrm>
          <a:prstGeom prst="rect">
            <a:avLst/>
          </a:prstGeom>
        </p:spPr>
        <p:txBody>
          <a:bodyPr wrap="square">
            <a:spAutoFit/>
          </a:bodyPr>
          <a:lstStyle/>
          <a:p>
            <a:r>
              <a:rPr lang="es-ES" sz="3200" dirty="0">
                <a:solidFill>
                  <a:srgbClr val="FF0000"/>
                </a:solidFill>
                <a:latin typeface="Arial Black" panose="020B0A04020102020204" pitchFamily="34" charset="0"/>
              </a:rPr>
              <a:t>7 </a:t>
            </a:r>
            <a:r>
              <a:rPr lang="es-ES" sz="2800" b="1" dirty="0"/>
              <a:t>Después de otro verbo conjugado indicando</a:t>
            </a:r>
            <a:r>
              <a:rPr lang="es-ES" sz="2800" b="1" dirty="0" smtClean="0"/>
              <a:t>:</a:t>
            </a:r>
          </a:p>
          <a:p>
            <a:r>
              <a:rPr lang="es-ES" sz="2800" b="1" dirty="0"/>
              <a:t> </a:t>
            </a:r>
            <a:r>
              <a:rPr lang="es-ES" sz="2800" b="1" dirty="0" smtClean="0"/>
              <a:t>     MODO DE REALIZAR UNA ACCIÓN: </a:t>
            </a:r>
            <a:r>
              <a:rPr lang="es-ES" sz="2800" b="1" dirty="0" err="1" smtClean="0"/>
              <a:t>hesitate</a:t>
            </a:r>
            <a:r>
              <a:rPr lang="es-ES" sz="2800" b="1" dirty="0" smtClean="0"/>
              <a:t>, </a:t>
            </a:r>
            <a:r>
              <a:rPr lang="es-ES" sz="2800" b="1" dirty="0" err="1" smtClean="0"/>
              <a:t>happen</a:t>
            </a:r>
            <a:r>
              <a:rPr lang="es-ES" sz="2800" b="1" dirty="0" smtClean="0"/>
              <a:t>, </a:t>
            </a:r>
            <a:r>
              <a:rPr lang="es-ES" sz="2800" b="1" dirty="0" err="1" smtClean="0"/>
              <a:t>tend</a:t>
            </a:r>
            <a:r>
              <a:rPr lang="es-ES" sz="2800" b="1" dirty="0" smtClean="0"/>
              <a:t>, etc.</a:t>
            </a:r>
            <a:endParaRPr lang="es-ES" sz="2800" dirty="0" smtClean="0"/>
          </a:p>
          <a:p>
            <a:r>
              <a:rPr lang="es-ES" sz="2800" b="1" dirty="0"/>
              <a:t> </a:t>
            </a:r>
            <a:r>
              <a:rPr lang="es-ES" sz="2800" b="1" dirty="0" smtClean="0"/>
              <a:t>     </a:t>
            </a:r>
            <a:r>
              <a:rPr lang="es-ES" sz="2800" dirty="0" smtClean="0">
                <a:solidFill>
                  <a:srgbClr val="FF0000"/>
                </a:solidFill>
              </a:rPr>
              <a:t>Se traduce con la preposición requerida + infinitivo</a:t>
            </a:r>
          </a:p>
          <a:p>
            <a:endParaRPr lang="es-ES" sz="2800" dirty="0"/>
          </a:p>
          <a:p>
            <a:r>
              <a:rPr lang="es-AR" sz="2800" dirty="0"/>
              <a:t>21. He </a:t>
            </a:r>
            <a:r>
              <a:rPr lang="es-AR" sz="2800" dirty="0" err="1"/>
              <a:t>hesitated</a:t>
            </a:r>
            <a:r>
              <a:rPr lang="es-AR" sz="2800" dirty="0"/>
              <a:t> to </a:t>
            </a:r>
            <a:r>
              <a:rPr lang="es-AR" sz="2800" dirty="0" err="1"/>
              <a:t>pour</a:t>
            </a:r>
            <a:r>
              <a:rPr lang="es-AR" sz="2800" dirty="0"/>
              <a:t> </a:t>
            </a:r>
            <a:r>
              <a:rPr lang="es-AR" sz="2800" dirty="0" err="1"/>
              <a:t>the</a:t>
            </a:r>
            <a:r>
              <a:rPr lang="es-AR" sz="2800" dirty="0"/>
              <a:t> </a:t>
            </a:r>
            <a:r>
              <a:rPr lang="es-AR" sz="2800" dirty="0" err="1"/>
              <a:t>frozen</a:t>
            </a:r>
            <a:r>
              <a:rPr lang="es-AR" sz="2800" dirty="0"/>
              <a:t> </a:t>
            </a:r>
            <a:r>
              <a:rPr lang="es-AR" sz="2800" dirty="0" err="1"/>
              <a:t>liquid</a:t>
            </a:r>
            <a:r>
              <a:rPr lang="es-AR" sz="2800" dirty="0"/>
              <a:t>. </a:t>
            </a:r>
            <a:r>
              <a:rPr lang="es-AR" sz="2800" dirty="0">
                <a:solidFill>
                  <a:srgbClr val="0070C0"/>
                </a:solidFill>
              </a:rPr>
              <a:t>Dudó en verter el líquido helado. </a:t>
            </a:r>
            <a:endParaRPr lang="es-AR" sz="2800" dirty="0" smtClean="0">
              <a:solidFill>
                <a:srgbClr val="0070C0"/>
              </a:solidFill>
            </a:endParaRPr>
          </a:p>
          <a:p>
            <a:endParaRPr lang="es-AR" sz="2800" dirty="0"/>
          </a:p>
          <a:p>
            <a:r>
              <a:rPr lang="es-AR" sz="2800" dirty="0" smtClean="0"/>
              <a:t>22</a:t>
            </a:r>
            <a:r>
              <a:rPr lang="es-AR" sz="2800" dirty="0"/>
              <a:t>. </a:t>
            </a:r>
            <a:r>
              <a:rPr lang="es-AR" sz="2800" dirty="0" err="1"/>
              <a:t>The</a:t>
            </a:r>
            <a:r>
              <a:rPr lang="es-AR" sz="2800" dirty="0"/>
              <a:t> </a:t>
            </a:r>
            <a:r>
              <a:rPr lang="es-AR" sz="2800" dirty="0" err="1"/>
              <a:t>column</a:t>
            </a:r>
            <a:r>
              <a:rPr lang="es-AR" sz="2800" dirty="0"/>
              <a:t> </a:t>
            </a:r>
            <a:r>
              <a:rPr lang="es-AR" sz="2800" dirty="0" err="1"/>
              <a:t>tends</a:t>
            </a:r>
            <a:r>
              <a:rPr lang="es-AR" sz="2800" dirty="0"/>
              <a:t> to </a:t>
            </a:r>
            <a:r>
              <a:rPr lang="es-AR" sz="2800" dirty="0" err="1"/>
              <a:t>tilt</a:t>
            </a:r>
            <a:r>
              <a:rPr lang="es-AR" sz="2800" dirty="0"/>
              <a:t> to </a:t>
            </a:r>
            <a:r>
              <a:rPr lang="es-AR" sz="2800" dirty="0" err="1"/>
              <a:t>the</a:t>
            </a:r>
            <a:r>
              <a:rPr lang="es-AR" sz="2800" dirty="0"/>
              <a:t> </a:t>
            </a:r>
            <a:r>
              <a:rPr lang="es-AR" sz="2800" dirty="0" err="1"/>
              <a:t>left</a:t>
            </a:r>
            <a:r>
              <a:rPr lang="es-AR" sz="2800" dirty="0"/>
              <a:t>. </a:t>
            </a:r>
            <a:r>
              <a:rPr lang="es-AR" sz="2800" dirty="0" smtClean="0">
                <a:solidFill>
                  <a:srgbClr val="0070C0"/>
                </a:solidFill>
              </a:rPr>
              <a:t>La </a:t>
            </a:r>
            <a:r>
              <a:rPr lang="es-AR" sz="2800" dirty="0">
                <a:solidFill>
                  <a:srgbClr val="0070C0"/>
                </a:solidFill>
              </a:rPr>
              <a:t>columna tiende a inclinarse hacia la izquierda. </a:t>
            </a:r>
            <a:endParaRPr lang="es-ES" sz="2800" dirty="0">
              <a:solidFill>
                <a:srgbClr val="0070C0"/>
              </a:solidFill>
            </a:endParaRPr>
          </a:p>
        </p:txBody>
      </p:sp>
    </p:spTree>
    <p:extLst>
      <p:ext uri="{BB962C8B-B14F-4D97-AF65-F5344CB8AC3E}">
        <p14:creationId xmlns:p14="http://schemas.microsoft.com/office/powerpoint/2010/main" val="3885422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1" y="1213801"/>
            <a:ext cx="9144000" cy="4247317"/>
          </a:xfrm>
          <a:prstGeom prst="rect">
            <a:avLst/>
          </a:prstGeom>
        </p:spPr>
        <p:txBody>
          <a:bodyPr wrap="square">
            <a:spAutoFit/>
          </a:bodyPr>
          <a:lstStyle/>
          <a:p>
            <a:r>
              <a:rPr lang="es-ES" sz="3200" dirty="0">
                <a:solidFill>
                  <a:srgbClr val="FF0000"/>
                </a:solidFill>
                <a:latin typeface="Arial Black" panose="020B0A04020102020204" pitchFamily="34" charset="0"/>
              </a:rPr>
              <a:t>7 </a:t>
            </a:r>
            <a:r>
              <a:rPr lang="es-ES" sz="2800" b="1" dirty="0"/>
              <a:t>Después de otro verbo conjugado indicando</a:t>
            </a:r>
            <a:r>
              <a:rPr lang="es-ES" sz="2800" b="1" dirty="0" smtClean="0"/>
              <a:t>:</a:t>
            </a:r>
          </a:p>
          <a:p>
            <a:r>
              <a:rPr lang="es-AR" sz="2600" b="1" dirty="0" smtClean="0"/>
              <a:t>CAUSANTE DE UNA ACCIÓN: (seguido </a:t>
            </a:r>
            <a:r>
              <a:rPr lang="es-AR" sz="2600" b="1" dirty="0"/>
              <a:t>por la persona gramatical que la realiza): </a:t>
            </a:r>
            <a:r>
              <a:rPr lang="es-AR" sz="2600" b="1" dirty="0" err="1"/>
              <a:t>help</a:t>
            </a:r>
            <a:r>
              <a:rPr lang="es-AR" sz="2600" b="1" dirty="0"/>
              <a:t>, </a:t>
            </a:r>
            <a:r>
              <a:rPr lang="es-AR" sz="2600" b="1" dirty="0" err="1"/>
              <a:t>encourage</a:t>
            </a:r>
            <a:r>
              <a:rPr lang="es-AR" sz="2600" b="1" dirty="0"/>
              <a:t>, </a:t>
            </a:r>
            <a:r>
              <a:rPr lang="es-AR" sz="2600" b="1" dirty="0" err="1"/>
              <a:t>enable</a:t>
            </a:r>
            <a:r>
              <a:rPr lang="es-AR" sz="2600" b="1" dirty="0"/>
              <a:t>, </a:t>
            </a:r>
            <a:r>
              <a:rPr lang="es-AR" sz="2600" b="1" dirty="0" err="1"/>
              <a:t>allow</a:t>
            </a:r>
            <a:r>
              <a:rPr lang="es-AR" sz="2600" b="1" dirty="0"/>
              <a:t>, </a:t>
            </a:r>
            <a:r>
              <a:rPr lang="es-AR" sz="2600" b="1" dirty="0" err="1"/>
              <a:t>put</a:t>
            </a:r>
            <a:r>
              <a:rPr lang="es-AR" sz="2600" b="1" dirty="0"/>
              <a:t>, </a:t>
            </a:r>
            <a:r>
              <a:rPr lang="es-AR" sz="2600" b="1" dirty="0" err="1"/>
              <a:t>etc</a:t>
            </a:r>
            <a:r>
              <a:rPr lang="es-AR" sz="2600" b="1" dirty="0"/>
              <a:t> (</a:t>
            </a:r>
            <a:r>
              <a:rPr lang="es-AR" sz="2600" b="1" dirty="0" err="1"/>
              <a:t>agree</a:t>
            </a:r>
            <a:r>
              <a:rPr lang="es-AR" sz="2600" b="1" dirty="0"/>
              <a:t>/acordar, </a:t>
            </a:r>
            <a:r>
              <a:rPr lang="es-AR" sz="2600" b="1" dirty="0" err="1"/>
              <a:t>allow</a:t>
            </a:r>
            <a:r>
              <a:rPr lang="es-AR" sz="2600" b="1" dirty="0"/>
              <a:t>/ permitir, </a:t>
            </a:r>
            <a:r>
              <a:rPr lang="es-AR" sz="2600" b="1" dirty="0" err="1"/>
              <a:t>claim</a:t>
            </a:r>
            <a:r>
              <a:rPr lang="es-AR" sz="2600" b="1" dirty="0"/>
              <a:t>/sostener, </a:t>
            </a:r>
            <a:r>
              <a:rPr lang="es-AR" sz="2600" b="1" dirty="0" err="1"/>
              <a:t>demand</a:t>
            </a:r>
            <a:r>
              <a:rPr lang="es-AR" sz="2600" b="1" dirty="0"/>
              <a:t>/exigir, </a:t>
            </a:r>
            <a:r>
              <a:rPr lang="es-AR" sz="2600" b="1" dirty="0" err="1"/>
              <a:t>enable</a:t>
            </a:r>
            <a:r>
              <a:rPr lang="es-AR" sz="2600" b="1" dirty="0"/>
              <a:t>/facultar, permitir </a:t>
            </a:r>
            <a:r>
              <a:rPr lang="es-AR" sz="2600" b="1" dirty="0" err="1"/>
              <a:t>encourage</a:t>
            </a:r>
            <a:r>
              <a:rPr lang="es-AR" sz="2600" b="1" dirty="0"/>
              <a:t>/incentivar, alentar, </a:t>
            </a:r>
            <a:r>
              <a:rPr lang="es-AR" sz="2600" b="1" dirty="0" err="1"/>
              <a:t>forbid</a:t>
            </a:r>
            <a:r>
              <a:rPr lang="es-AR" sz="2600" b="1" dirty="0"/>
              <a:t>/prohibir, </a:t>
            </a:r>
            <a:r>
              <a:rPr lang="es-AR" sz="2600" b="1" dirty="0" err="1"/>
              <a:t>indicate</a:t>
            </a:r>
            <a:r>
              <a:rPr lang="es-AR" sz="2600" b="1" dirty="0"/>
              <a:t>/indicar, </a:t>
            </a:r>
            <a:r>
              <a:rPr lang="es-AR" sz="2600" b="1" dirty="0" err="1"/>
              <a:t>order</a:t>
            </a:r>
            <a:r>
              <a:rPr lang="es-AR" sz="2600" b="1" dirty="0"/>
              <a:t>/ordenar, </a:t>
            </a:r>
            <a:r>
              <a:rPr lang="es-AR" sz="2600" b="1" dirty="0" err="1"/>
              <a:t>plead</a:t>
            </a:r>
            <a:r>
              <a:rPr lang="es-AR" sz="2600" b="1" dirty="0"/>
              <a:t>/suplicar, </a:t>
            </a:r>
            <a:r>
              <a:rPr lang="es-AR" sz="2600" b="1" dirty="0" err="1"/>
              <a:t>promise</a:t>
            </a:r>
            <a:r>
              <a:rPr lang="es-AR" sz="2600" b="1" dirty="0"/>
              <a:t>/prometer, </a:t>
            </a:r>
            <a:r>
              <a:rPr lang="es-AR" sz="2600" b="1" dirty="0" err="1"/>
              <a:t>propose</a:t>
            </a:r>
            <a:r>
              <a:rPr lang="es-AR" sz="2600" b="1" dirty="0"/>
              <a:t>/proponer, </a:t>
            </a:r>
            <a:r>
              <a:rPr lang="es-AR" sz="2600" b="1" dirty="0" err="1"/>
              <a:t>remind</a:t>
            </a:r>
            <a:r>
              <a:rPr lang="es-AR" sz="2600" b="1" dirty="0"/>
              <a:t>/</a:t>
            </a:r>
            <a:r>
              <a:rPr lang="es-AR" sz="2600" b="1" dirty="0" err="1"/>
              <a:t>report</a:t>
            </a:r>
            <a:r>
              <a:rPr lang="es-AR" sz="2600" b="1" dirty="0"/>
              <a:t>/informar, </a:t>
            </a:r>
            <a:r>
              <a:rPr lang="es-AR" sz="2600" b="1" dirty="0" err="1"/>
              <a:t>request</a:t>
            </a:r>
            <a:r>
              <a:rPr lang="es-AR" sz="2600" b="1" dirty="0"/>
              <a:t>/pedir , </a:t>
            </a:r>
            <a:r>
              <a:rPr lang="es-AR" sz="2600" b="1" dirty="0" err="1"/>
              <a:t>require</a:t>
            </a:r>
            <a:r>
              <a:rPr lang="es-AR" sz="2600" b="1" dirty="0"/>
              <a:t>/solicitar, </a:t>
            </a:r>
            <a:r>
              <a:rPr lang="es-AR" sz="2600" b="1" dirty="0" err="1"/>
              <a:t>tell</a:t>
            </a:r>
            <a:r>
              <a:rPr lang="es-AR" sz="2600" b="1" dirty="0"/>
              <a:t>/decir, </a:t>
            </a:r>
            <a:r>
              <a:rPr lang="es-AR" sz="2600" b="1" dirty="0" err="1"/>
              <a:t>ask</a:t>
            </a:r>
            <a:r>
              <a:rPr lang="es-AR" sz="2600" b="1" dirty="0"/>
              <a:t>/preguntar, pedir, </a:t>
            </a:r>
            <a:r>
              <a:rPr lang="es-AR" sz="2600" b="1" dirty="0" err="1"/>
              <a:t>threaten</a:t>
            </a:r>
            <a:r>
              <a:rPr lang="es-AR" sz="2600" b="1" dirty="0"/>
              <a:t>/amenazar, </a:t>
            </a:r>
            <a:r>
              <a:rPr lang="es-AR" sz="2600" b="1" dirty="0" err="1"/>
              <a:t>warn</a:t>
            </a:r>
            <a:r>
              <a:rPr lang="es-AR" sz="2600" b="1" dirty="0"/>
              <a:t>/advertir </a:t>
            </a:r>
            <a:r>
              <a:rPr lang="es-AR" sz="2800" dirty="0" smtClean="0">
                <a:solidFill>
                  <a:srgbClr val="FF0000"/>
                </a:solidFill>
              </a:rPr>
              <a:t>Se traduce por infinitivo o subjuntivo</a:t>
            </a:r>
            <a:r>
              <a:rPr lang="es-AR" sz="2800" dirty="0" smtClean="0"/>
              <a:t>.</a:t>
            </a:r>
            <a:endParaRPr lang="es-ES" sz="2800" b="1" dirty="0"/>
          </a:p>
        </p:txBody>
      </p:sp>
    </p:spTree>
    <p:extLst>
      <p:ext uri="{BB962C8B-B14F-4D97-AF65-F5344CB8AC3E}">
        <p14:creationId xmlns:p14="http://schemas.microsoft.com/office/powerpoint/2010/main" val="2114205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9212"/>
          </a:xfrm>
        </p:spPr>
        <p:txBody>
          <a:bodyPr>
            <a:normAutofit fontScale="90000"/>
          </a:bodyPr>
          <a:lstStyle/>
          <a:p>
            <a:endParaRPr lang="es-AR" dirty="0"/>
          </a:p>
        </p:txBody>
      </p:sp>
      <p:sp>
        <p:nvSpPr>
          <p:cNvPr id="3" name="Subtítulo 2"/>
          <p:cNvSpPr>
            <a:spLocks noGrp="1"/>
          </p:cNvSpPr>
          <p:nvPr>
            <p:ph type="subTitle" idx="1"/>
          </p:nvPr>
        </p:nvSpPr>
        <p:spPr>
          <a:xfrm>
            <a:off x="1524000" y="1171574"/>
            <a:ext cx="9144000" cy="4657725"/>
          </a:xfrm>
        </p:spPr>
        <p:txBody>
          <a:bodyPr>
            <a:normAutofit fontScale="92500" lnSpcReduction="20000"/>
          </a:bodyPr>
          <a:lstStyle/>
          <a:p>
            <a:endParaRPr lang="es-ES" dirty="0" smtClean="0"/>
          </a:p>
          <a:p>
            <a:pPr algn="l"/>
            <a:r>
              <a:rPr lang="es-ES" sz="2800" dirty="0">
                <a:solidFill>
                  <a:srgbClr val="FF0000"/>
                </a:solidFill>
                <a:latin typeface="Arial Black" panose="020B0A04020102020204" pitchFamily="34" charset="0"/>
              </a:rPr>
              <a:t>7 </a:t>
            </a:r>
            <a:r>
              <a:rPr lang="es-ES" b="1" dirty="0"/>
              <a:t>Después de otro verbo conjugado indicando:</a:t>
            </a:r>
          </a:p>
          <a:p>
            <a:pPr algn="l"/>
            <a:r>
              <a:rPr lang="es-AR" b="1" dirty="0"/>
              <a:t>CAUSANTE DE UNA ACCIÓN: (seguido por la persona gramatical que la realiza):</a:t>
            </a:r>
            <a:endParaRPr lang="es-ES" dirty="0"/>
          </a:p>
          <a:p>
            <a:pPr algn="l"/>
            <a:r>
              <a:rPr lang="es-AR" sz="2600" dirty="0"/>
              <a:t>23. Personal </a:t>
            </a:r>
            <a:r>
              <a:rPr lang="es-AR" sz="2600" dirty="0" err="1"/>
              <a:t>computers</a:t>
            </a:r>
            <a:r>
              <a:rPr lang="es-AR" sz="2600" dirty="0"/>
              <a:t> </a:t>
            </a:r>
            <a:r>
              <a:rPr lang="es-AR" sz="2600" dirty="0" err="1"/>
              <a:t>help</a:t>
            </a:r>
            <a:r>
              <a:rPr lang="es-AR" sz="2600" dirty="0"/>
              <a:t> </a:t>
            </a:r>
            <a:r>
              <a:rPr lang="es-AR" sz="2600" dirty="0" err="1"/>
              <a:t>the</a:t>
            </a:r>
            <a:r>
              <a:rPr lang="es-AR" sz="2600" dirty="0"/>
              <a:t> </a:t>
            </a:r>
            <a:r>
              <a:rPr lang="es-AR" sz="2600" dirty="0" err="1"/>
              <a:t>economy</a:t>
            </a:r>
            <a:r>
              <a:rPr lang="es-AR" sz="2600" dirty="0"/>
              <a:t> to </a:t>
            </a:r>
            <a:r>
              <a:rPr lang="es-AR" sz="2600" dirty="0" err="1"/>
              <a:t>keep</a:t>
            </a:r>
            <a:r>
              <a:rPr lang="es-AR" sz="2600" dirty="0"/>
              <a:t> </a:t>
            </a:r>
            <a:r>
              <a:rPr lang="es-AR" sz="2600" dirty="0" err="1"/>
              <a:t>going</a:t>
            </a:r>
            <a:r>
              <a:rPr lang="es-AR" sz="2600" dirty="0"/>
              <a:t>. </a:t>
            </a:r>
            <a:r>
              <a:rPr lang="es-AR" sz="2600" dirty="0">
                <a:solidFill>
                  <a:srgbClr val="0070C0"/>
                </a:solidFill>
              </a:rPr>
              <a:t>Las computadoras personales ayudan a la economía a seguir andando.</a:t>
            </a:r>
            <a:r>
              <a:rPr lang="es-AR" sz="2600" dirty="0"/>
              <a:t> </a:t>
            </a:r>
            <a:endParaRPr lang="es-AR" sz="2600" dirty="0" smtClean="0"/>
          </a:p>
          <a:p>
            <a:pPr algn="l"/>
            <a:endParaRPr lang="es-AR" sz="2600" dirty="0"/>
          </a:p>
          <a:p>
            <a:pPr algn="l"/>
            <a:r>
              <a:rPr lang="es-AR" sz="2600" dirty="0" smtClean="0"/>
              <a:t>24</a:t>
            </a:r>
            <a:r>
              <a:rPr lang="es-AR" sz="2600" dirty="0"/>
              <a:t>. </a:t>
            </a:r>
            <a:r>
              <a:rPr lang="es-AR" sz="2600" dirty="0" err="1"/>
              <a:t>This</a:t>
            </a:r>
            <a:r>
              <a:rPr lang="es-AR" sz="2600" dirty="0"/>
              <a:t> workshop </a:t>
            </a:r>
            <a:r>
              <a:rPr lang="es-AR" sz="2600" dirty="0" err="1"/>
              <a:t>will</a:t>
            </a:r>
            <a:r>
              <a:rPr lang="es-AR" sz="2600" dirty="0"/>
              <a:t> </a:t>
            </a:r>
            <a:r>
              <a:rPr lang="es-AR" sz="2600" dirty="0" err="1"/>
              <a:t>allow</a:t>
            </a:r>
            <a:r>
              <a:rPr lang="es-AR" sz="2600" dirty="0"/>
              <a:t> </a:t>
            </a:r>
            <a:r>
              <a:rPr lang="es-AR" sz="2600" dirty="0" err="1"/>
              <a:t>students</a:t>
            </a:r>
            <a:r>
              <a:rPr lang="es-AR" sz="2600" dirty="0"/>
              <a:t> to </a:t>
            </a:r>
            <a:r>
              <a:rPr lang="es-AR" sz="2600" dirty="0" err="1"/>
              <a:t>gain</a:t>
            </a:r>
            <a:r>
              <a:rPr lang="es-AR" sz="2600" dirty="0"/>
              <a:t> </a:t>
            </a:r>
            <a:r>
              <a:rPr lang="es-AR" sz="2600" dirty="0" err="1"/>
              <a:t>valuable</a:t>
            </a:r>
            <a:r>
              <a:rPr lang="es-AR" sz="2600" dirty="0"/>
              <a:t> </a:t>
            </a:r>
            <a:r>
              <a:rPr lang="es-AR" sz="2600" dirty="0" err="1"/>
              <a:t>experience</a:t>
            </a:r>
            <a:r>
              <a:rPr lang="es-AR" sz="2600" dirty="0"/>
              <a:t>. </a:t>
            </a:r>
            <a:r>
              <a:rPr lang="es-AR" sz="2600" dirty="0" smtClean="0">
                <a:solidFill>
                  <a:srgbClr val="0070C0"/>
                </a:solidFill>
              </a:rPr>
              <a:t>Este </a:t>
            </a:r>
            <a:r>
              <a:rPr lang="es-AR" sz="2600" dirty="0">
                <a:solidFill>
                  <a:srgbClr val="0070C0"/>
                </a:solidFill>
              </a:rPr>
              <a:t>taller permitirá a los estudiantes ganar experiencia valiosa. </a:t>
            </a:r>
            <a:endParaRPr lang="es-AR" sz="2600" dirty="0" smtClean="0">
              <a:solidFill>
                <a:srgbClr val="0070C0"/>
              </a:solidFill>
            </a:endParaRPr>
          </a:p>
          <a:p>
            <a:pPr algn="l"/>
            <a:endParaRPr lang="es-AR" sz="2600" dirty="0"/>
          </a:p>
          <a:p>
            <a:pPr algn="l"/>
            <a:r>
              <a:rPr lang="es-AR" sz="2600" dirty="0" smtClean="0"/>
              <a:t>25</a:t>
            </a:r>
            <a:r>
              <a:rPr lang="es-AR" sz="2600" dirty="0"/>
              <a:t>. </a:t>
            </a:r>
            <a:r>
              <a:rPr lang="es-AR" sz="2600" dirty="0" err="1"/>
              <a:t>The</a:t>
            </a:r>
            <a:r>
              <a:rPr lang="es-AR" sz="2600" dirty="0"/>
              <a:t> software </a:t>
            </a:r>
            <a:r>
              <a:rPr lang="es-AR" sz="2600" dirty="0" err="1"/>
              <a:t>enables</a:t>
            </a:r>
            <a:r>
              <a:rPr lang="es-AR" sz="2600" dirty="0"/>
              <a:t> </a:t>
            </a:r>
            <a:r>
              <a:rPr lang="es-AR" sz="2600" dirty="0" err="1"/>
              <a:t>them</a:t>
            </a:r>
            <a:r>
              <a:rPr lang="es-AR" sz="2600" dirty="0"/>
              <a:t> to </a:t>
            </a:r>
            <a:r>
              <a:rPr lang="es-AR" sz="2600" dirty="0" err="1"/>
              <a:t>perform</a:t>
            </a:r>
            <a:r>
              <a:rPr lang="es-AR" sz="2600" dirty="0"/>
              <a:t> a </a:t>
            </a:r>
            <a:r>
              <a:rPr lang="es-AR" sz="2600" dirty="0" err="1"/>
              <a:t>wider</a:t>
            </a:r>
            <a:r>
              <a:rPr lang="es-AR" sz="2600" dirty="0"/>
              <a:t> </a:t>
            </a:r>
            <a:r>
              <a:rPr lang="es-AR" sz="2600" dirty="0" err="1"/>
              <a:t>range</a:t>
            </a:r>
            <a:r>
              <a:rPr lang="es-AR" sz="2600" dirty="0"/>
              <a:t> of </a:t>
            </a:r>
            <a:r>
              <a:rPr lang="es-AR" sz="2600" dirty="0" err="1" smtClean="0"/>
              <a:t>tasks</a:t>
            </a:r>
            <a:r>
              <a:rPr lang="es-AR" sz="2600" dirty="0" smtClean="0"/>
              <a:t>. </a:t>
            </a:r>
            <a:r>
              <a:rPr lang="es-AR" sz="2600" dirty="0" smtClean="0">
                <a:solidFill>
                  <a:srgbClr val="0070C0"/>
                </a:solidFill>
              </a:rPr>
              <a:t>El </a:t>
            </a:r>
            <a:r>
              <a:rPr lang="es-AR" sz="2600" dirty="0">
                <a:solidFill>
                  <a:srgbClr val="0070C0"/>
                </a:solidFill>
              </a:rPr>
              <a:t>software les permite realizar un rango de tareas más amplio/Un más amplio rango de tareas</a:t>
            </a:r>
          </a:p>
        </p:txBody>
      </p:sp>
    </p:spTree>
    <p:extLst>
      <p:ext uri="{BB962C8B-B14F-4D97-AF65-F5344CB8AC3E}">
        <p14:creationId xmlns:p14="http://schemas.microsoft.com/office/powerpoint/2010/main" val="5987885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fontScale="77500" lnSpcReduction="20000"/>
          </a:bodyPr>
          <a:lstStyle/>
          <a:p>
            <a:pPr algn="l"/>
            <a:r>
              <a:rPr lang="es-ES" sz="4400" dirty="0">
                <a:solidFill>
                  <a:srgbClr val="FF0000"/>
                </a:solidFill>
                <a:latin typeface="Arial Black" panose="020B0A04020102020204" pitchFamily="34" charset="0"/>
              </a:rPr>
              <a:t>8 </a:t>
            </a:r>
            <a:r>
              <a:rPr lang="es-ES" sz="2800" b="1" dirty="0"/>
              <a:t>Después de un adjetivo en el complemento del verbo. </a:t>
            </a:r>
            <a:r>
              <a:rPr lang="es-ES" sz="2800" dirty="0" smtClean="0">
                <a:solidFill>
                  <a:srgbClr val="FF0000"/>
                </a:solidFill>
              </a:rPr>
              <a:t>Se traduce como </a:t>
            </a:r>
            <a:r>
              <a:rPr lang="es-ES" sz="2800" dirty="0">
                <a:solidFill>
                  <a:srgbClr val="FF0000"/>
                </a:solidFill>
              </a:rPr>
              <a:t>Preposición requerida por el adjetivo + infinitivo </a:t>
            </a:r>
            <a:endParaRPr lang="es-ES" sz="2800" dirty="0" smtClean="0">
              <a:solidFill>
                <a:srgbClr val="FF0000"/>
              </a:solidFill>
            </a:endParaRPr>
          </a:p>
          <a:p>
            <a:pPr algn="l"/>
            <a:endParaRPr lang="es-ES" sz="2800" dirty="0"/>
          </a:p>
          <a:p>
            <a:pPr algn="l"/>
            <a:r>
              <a:rPr lang="es-ES" sz="2800" dirty="0" smtClean="0"/>
              <a:t>26</a:t>
            </a:r>
            <a:r>
              <a:rPr lang="es-ES" sz="2800" dirty="0"/>
              <a:t>. </a:t>
            </a:r>
            <a:r>
              <a:rPr lang="es-ES" sz="2800" dirty="0" err="1"/>
              <a:t>I`m</a:t>
            </a:r>
            <a:r>
              <a:rPr lang="es-ES" sz="2800" dirty="0"/>
              <a:t> </a:t>
            </a:r>
            <a:r>
              <a:rPr lang="es-ES" sz="2800" dirty="0" err="1"/>
              <a:t>anxious</a:t>
            </a:r>
            <a:r>
              <a:rPr lang="es-ES" sz="2800" dirty="0"/>
              <a:t> to </a:t>
            </a:r>
            <a:r>
              <a:rPr lang="es-ES" sz="2800" dirty="0" err="1"/>
              <a:t>help</a:t>
            </a:r>
            <a:r>
              <a:rPr lang="es-ES" sz="2800" dirty="0"/>
              <a:t>. </a:t>
            </a:r>
            <a:r>
              <a:rPr lang="es-ES" sz="2800" dirty="0">
                <a:solidFill>
                  <a:srgbClr val="0070C0"/>
                </a:solidFill>
              </a:rPr>
              <a:t>Estoy ansioso por ayudar. </a:t>
            </a:r>
            <a:endParaRPr lang="es-ES" sz="2800" dirty="0" smtClean="0">
              <a:solidFill>
                <a:srgbClr val="0070C0"/>
              </a:solidFill>
            </a:endParaRPr>
          </a:p>
          <a:p>
            <a:pPr marL="371475" indent="-371475" algn="l"/>
            <a:r>
              <a:rPr lang="es-ES" sz="2800" dirty="0"/>
              <a:t> </a:t>
            </a:r>
            <a:r>
              <a:rPr lang="es-ES" sz="2800" dirty="0" smtClean="0"/>
              <a:t>     </a:t>
            </a:r>
            <a:r>
              <a:rPr lang="es-ES" sz="2800" dirty="0" err="1" smtClean="0"/>
              <a:t>I`m</a:t>
            </a:r>
            <a:r>
              <a:rPr lang="es-ES" sz="2800" dirty="0" smtClean="0"/>
              <a:t> </a:t>
            </a:r>
            <a:r>
              <a:rPr lang="es-ES" sz="2800" dirty="0" err="1"/>
              <a:t>willing</a:t>
            </a:r>
            <a:r>
              <a:rPr lang="es-ES" sz="2800" dirty="0"/>
              <a:t> to </a:t>
            </a:r>
            <a:r>
              <a:rPr lang="es-ES" sz="2800" dirty="0" err="1"/>
              <a:t>help</a:t>
            </a:r>
            <a:r>
              <a:rPr lang="es-ES" sz="2800" dirty="0"/>
              <a:t>. </a:t>
            </a:r>
            <a:r>
              <a:rPr lang="es-ES" sz="2800" dirty="0">
                <a:solidFill>
                  <a:srgbClr val="0070C0"/>
                </a:solidFill>
              </a:rPr>
              <a:t>Estoy deseoso </a:t>
            </a:r>
            <a:r>
              <a:rPr lang="es-ES" sz="2800" dirty="0" smtClean="0">
                <a:solidFill>
                  <a:srgbClr val="0070C0"/>
                </a:solidFill>
              </a:rPr>
              <a:t>de ayudar/estoy </a:t>
            </a:r>
            <a:r>
              <a:rPr lang="es-ES" sz="2800" dirty="0">
                <a:solidFill>
                  <a:srgbClr val="0070C0"/>
                </a:solidFill>
              </a:rPr>
              <a:t>dispuesto a ayudar</a:t>
            </a:r>
            <a:r>
              <a:rPr lang="es-ES" sz="2800" dirty="0"/>
              <a:t>. </a:t>
            </a:r>
            <a:endParaRPr lang="es-ES" sz="2800" dirty="0" smtClean="0"/>
          </a:p>
          <a:p>
            <a:pPr marL="371475" indent="-371475" algn="l"/>
            <a:r>
              <a:rPr lang="es-ES" sz="2800" dirty="0"/>
              <a:t> </a:t>
            </a:r>
            <a:r>
              <a:rPr lang="es-ES" sz="2800" dirty="0" smtClean="0"/>
              <a:t>     </a:t>
            </a:r>
            <a:r>
              <a:rPr lang="es-ES" sz="2800" dirty="0" err="1" smtClean="0"/>
              <a:t>I`m</a:t>
            </a:r>
            <a:r>
              <a:rPr lang="es-ES" sz="2800" dirty="0" smtClean="0"/>
              <a:t> </a:t>
            </a:r>
            <a:r>
              <a:rPr lang="es-ES" sz="2800" dirty="0" err="1"/>
              <a:t>almost</a:t>
            </a:r>
            <a:r>
              <a:rPr lang="es-ES" sz="2800" dirty="0"/>
              <a:t> </a:t>
            </a:r>
            <a:r>
              <a:rPr lang="es-ES" sz="2800" dirty="0" err="1"/>
              <a:t>determined</a:t>
            </a:r>
            <a:r>
              <a:rPr lang="es-ES" sz="2800" dirty="0"/>
              <a:t> to </a:t>
            </a:r>
            <a:r>
              <a:rPr lang="es-ES" sz="2800" dirty="0" err="1"/>
              <a:t>help</a:t>
            </a:r>
            <a:r>
              <a:rPr lang="es-ES" sz="2800" dirty="0"/>
              <a:t>. </a:t>
            </a:r>
            <a:r>
              <a:rPr lang="es-ES" sz="2800" dirty="0">
                <a:solidFill>
                  <a:srgbClr val="0070C0"/>
                </a:solidFill>
              </a:rPr>
              <a:t>Estoy casi decidido a </a:t>
            </a:r>
            <a:r>
              <a:rPr lang="es-ES" sz="2800" dirty="0" smtClean="0">
                <a:solidFill>
                  <a:srgbClr val="0070C0"/>
                </a:solidFill>
              </a:rPr>
              <a:t>ayudar/Me propongo    ayudar</a:t>
            </a:r>
          </a:p>
          <a:p>
            <a:pPr algn="l"/>
            <a:r>
              <a:rPr lang="es-ES" sz="2800" dirty="0"/>
              <a:t> </a:t>
            </a:r>
            <a:r>
              <a:rPr lang="es-ES" sz="2800" dirty="0" smtClean="0"/>
              <a:t>     </a:t>
            </a:r>
            <a:r>
              <a:rPr lang="es-ES" sz="2800" dirty="0" err="1" smtClean="0"/>
              <a:t>I`m</a:t>
            </a:r>
            <a:r>
              <a:rPr lang="es-ES" sz="2800" dirty="0" smtClean="0"/>
              <a:t> </a:t>
            </a:r>
            <a:r>
              <a:rPr lang="es-ES" sz="2800" dirty="0" err="1"/>
              <a:t>reluctant</a:t>
            </a:r>
            <a:r>
              <a:rPr lang="es-ES" sz="2800" dirty="0"/>
              <a:t> to </a:t>
            </a:r>
            <a:r>
              <a:rPr lang="es-ES" sz="2800" dirty="0" err="1"/>
              <a:t>help</a:t>
            </a:r>
            <a:r>
              <a:rPr lang="es-ES" sz="2800" dirty="0"/>
              <a:t>. </a:t>
            </a:r>
            <a:r>
              <a:rPr lang="es-ES" sz="2800" dirty="0" smtClean="0">
                <a:solidFill>
                  <a:srgbClr val="0070C0"/>
                </a:solidFill>
              </a:rPr>
              <a:t>Soy </a:t>
            </a:r>
            <a:r>
              <a:rPr lang="es-ES" sz="2800" dirty="0">
                <a:solidFill>
                  <a:srgbClr val="0070C0"/>
                </a:solidFill>
              </a:rPr>
              <a:t>remiso a ayudar/Estoy renuente a ayudar</a:t>
            </a:r>
            <a:r>
              <a:rPr lang="es-ES" sz="2800" dirty="0" smtClean="0">
                <a:solidFill>
                  <a:srgbClr val="0070C0"/>
                </a:solidFill>
              </a:rPr>
              <a:t>.</a:t>
            </a:r>
          </a:p>
          <a:p>
            <a:pPr algn="l"/>
            <a:endParaRPr lang="es-ES" sz="2800" dirty="0"/>
          </a:p>
          <a:p>
            <a:pPr algn="l"/>
            <a:r>
              <a:rPr lang="es-ES" sz="2800" dirty="0" smtClean="0"/>
              <a:t>27</a:t>
            </a:r>
            <a:r>
              <a:rPr lang="es-ES" sz="2800" dirty="0"/>
              <a:t>. </a:t>
            </a:r>
            <a:r>
              <a:rPr lang="es-ES" sz="2800" dirty="0" err="1"/>
              <a:t>The</a:t>
            </a:r>
            <a:r>
              <a:rPr lang="es-ES" sz="2800" dirty="0"/>
              <a:t> </a:t>
            </a:r>
            <a:r>
              <a:rPr lang="es-ES" sz="2800" dirty="0" err="1"/>
              <a:t>project</a:t>
            </a:r>
            <a:r>
              <a:rPr lang="es-ES" sz="2800" dirty="0"/>
              <a:t> </a:t>
            </a:r>
            <a:r>
              <a:rPr lang="es-ES" sz="2800" dirty="0" err="1"/>
              <a:t>was</a:t>
            </a:r>
            <a:r>
              <a:rPr lang="es-ES" sz="2800" dirty="0"/>
              <a:t> </a:t>
            </a:r>
            <a:r>
              <a:rPr lang="es-ES" sz="2800" dirty="0" err="1"/>
              <a:t>difficult</a:t>
            </a:r>
            <a:r>
              <a:rPr lang="es-ES" sz="2800" dirty="0"/>
              <a:t> to </a:t>
            </a:r>
            <a:r>
              <a:rPr lang="es-ES" sz="2800" dirty="0" err="1"/>
              <a:t>put</a:t>
            </a:r>
            <a:r>
              <a:rPr lang="es-ES" sz="2800" dirty="0"/>
              <a:t> </a:t>
            </a:r>
            <a:r>
              <a:rPr lang="es-ES" sz="2800" dirty="0" err="1"/>
              <a:t>into</a:t>
            </a:r>
            <a:r>
              <a:rPr lang="es-ES" sz="2800" dirty="0"/>
              <a:t> </a:t>
            </a:r>
            <a:r>
              <a:rPr lang="es-ES" sz="2800" dirty="0" err="1"/>
              <a:t>practice</a:t>
            </a:r>
            <a:r>
              <a:rPr lang="es-ES" sz="2800" dirty="0"/>
              <a:t>. </a:t>
            </a:r>
            <a:r>
              <a:rPr lang="es-ES" sz="2800" dirty="0" smtClean="0">
                <a:solidFill>
                  <a:srgbClr val="0070C0"/>
                </a:solidFill>
              </a:rPr>
              <a:t>El </a:t>
            </a:r>
            <a:r>
              <a:rPr lang="es-ES" sz="2800" dirty="0">
                <a:solidFill>
                  <a:srgbClr val="0070C0"/>
                </a:solidFill>
              </a:rPr>
              <a:t>proyecto era/fue muy difícil de poner en práctica.</a:t>
            </a:r>
            <a:endParaRPr lang="es-AR" sz="2800" dirty="0">
              <a:solidFill>
                <a:srgbClr val="0070C0"/>
              </a:solidFill>
            </a:endParaRPr>
          </a:p>
        </p:txBody>
      </p:sp>
    </p:spTree>
    <p:extLst>
      <p:ext uri="{BB962C8B-B14F-4D97-AF65-F5344CB8AC3E}">
        <p14:creationId xmlns:p14="http://schemas.microsoft.com/office/powerpoint/2010/main" val="38987479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5848" y="806709"/>
            <a:ext cx="10144125" cy="5109091"/>
          </a:xfrm>
          <a:prstGeom prst="rect">
            <a:avLst/>
          </a:prstGeom>
        </p:spPr>
        <p:txBody>
          <a:bodyPr wrap="square">
            <a:spAutoFit/>
          </a:bodyPr>
          <a:lstStyle/>
          <a:p>
            <a:endParaRPr lang="es-AR" sz="2800" dirty="0" smtClean="0"/>
          </a:p>
          <a:p>
            <a:r>
              <a:rPr lang="es-AR" sz="4400" dirty="0" smtClean="0">
                <a:latin typeface="Arial Black" panose="020B0A04020102020204" pitchFamily="34" charset="0"/>
              </a:rPr>
              <a:t>9 </a:t>
            </a:r>
            <a:r>
              <a:rPr lang="es-AR" sz="2800" b="1" dirty="0" smtClean="0"/>
              <a:t>Después de </a:t>
            </a:r>
            <a:r>
              <a:rPr lang="es-AR" sz="2800" b="1" dirty="0"/>
              <a:t>la forma pasiva de algunos verbos que agregan significado modal: be </a:t>
            </a:r>
            <a:r>
              <a:rPr lang="es-AR" sz="2800" b="1" dirty="0" err="1"/>
              <a:t>supposed</a:t>
            </a:r>
            <a:r>
              <a:rPr lang="es-AR" sz="2800" b="1" dirty="0"/>
              <a:t> to, be </a:t>
            </a:r>
            <a:r>
              <a:rPr lang="es-AR" sz="2800" b="1" dirty="0" err="1"/>
              <a:t>allowed</a:t>
            </a:r>
            <a:r>
              <a:rPr lang="es-AR" sz="2800" b="1" dirty="0"/>
              <a:t> to, be </a:t>
            </a:r>
            <a:r>
              <a:rPr lang="es-AR" sz="2800" b="1" dirty="0" err="1"/>
              <a:t>required</a:t>
            </a:r>
            <a:r>
              <a:rPr lang="es-AR" sz="2800" b="1" dirty="0"/>
              <a:t> to, </a:t>
            </a:r>
            <a:r>
              <a:rPr lang="es-AR" sz="2800" b="1" dirty="0" err="1"/>
              <a:t>etc</a:t>
            </a:r>
            <a:r>
              <a:rPr lang="es-AR" sz="2800" b="1" dirty="0"/>
              <a:t> </a:t>
            </a:r>
            <a:r>
              <a:rPr lang="es-AR" sz="2800" dirty="0">
                <a:solidFill>
                  <a:srgbClr val="FF0000"/>
                </a:solidFill>
              </a:rPr>
              <a:t>Traducir en infinitivo o subjuntivo </a:t>
            </a:r>
            <a:endParaRPr lang="es-AR" sz="2800" dirty="0" smtClean="0">
              <a:solidFill>
                <a:srgbClr val="FF0000"/>
              </a:solidFill>
            </a:endParaRPr>
          </a:p>
          <a:p>
            <a:endParaRPr lang="es-AR" sz="2200" dirty="0" smtClean="0">
              <a:solidFill>
                <a:srgbClr val="FF0000"/>
              </a:solidFill>
            </a:endParaRPr>
          </a:p>
          <a:p>
            <a:r>
              <a:rPr lang="es-AR" sz="2200" dirty="0" smtClean="0"/>
              <a:t>28</a:t>
            </a:r>
            <a:r>
              <a:rPr lang="es-AR" sz="2200" dirty="0"/>
              <a:t>. </a:t>
            </a:r>
            <a:r>
              <a:rPr lang="es-AR" sz="2200" dirty="0" err="1"/>
              <a:t>You</a:t>
            </a:r>
            <a:r>
              <a:rPr lang="es-AR" sz="2200" dirty="0"/>
              <a:t> are </a:t>
            </a:r>
            <a:r>
              <a:rPr lang="es-AR" sz="2200" dirty="0" err="1"/>
              <a:t>supposed</a:t>
            </a:r>
            <a:r>
              <a:rPr lang="es-AR" sz="2200" dirty="0"/>
              <a:t> to </a:t>
            </a:r>
            <a:r>
              <a:rPr lang="es-AR" sz="2200" dirty="0" err="1"/>
              <a:t>finish</a:t>
            </a:r>
            <a:r>
              <a:rPr lang="es-AR" sz="2200" dirty="0"/>
              <a:t> </a:t>
            </a:r>
            <a:r>
              <a:rPr lang="es-AR" sz="2200" dirty="0" err="1"/>
              <a:t>your</a:t>
            </a:r>
            <a:r>
              <a:rPr lang="es-AR" sz="2200" dirty="0"/>
              <a:t> </a:t>
            </a:r>
            <a:r>
              <a:rPr lang="es-AR" sz="2200" dirty="0" err="1"/>
              <a:t>project</a:t>
            </a:r>
            <a:r>
              <a:rPr lang="es-AR" sz="2200" dirty="0"/>
              <a:t>. </a:t>
            </a:r>
            <a:r>
              <a:rPr lang="es-AR" sz="2200" dirty="0">
                <a:solidFill>
                  <a:srgbClr val="0070C0"/>
                </a:solidFill>
              </a:rPr>
              <a:t>Se supone que debes terminar tu </a:t>
            </a:r>
            <a:r>
              <a:rPr lang="es-AR" sz="2200" dirty="0" smtClean="0">
                <a:solidFill>
                  <a:srgbClr val="0070C0"/>
                </a:solidFill>
              </a:rPr>
              <a:t>proyecto</a:t>
            </a:r>
            <a:r>
              <a:rPr lang="es-AR" sz="2200" dirty="0" smtClean="0"/>
              <a:t>.</a:t>
            </a:r>
          </a:p>
          <a:p>
            <a:endParaRPr lang="es-AR" sz="2200" dirty="0"/>
          </a:p>
          <a:p>
            <a:r>
              <a:rPr lang="es-AR" sz="2200" dirty="0" err="1" smtClean="0"/>
              <a:t>You</a:t>
            </a:r>
            <a:r>
              <a:rPr lang="es-AR" sz="2200" dirty="0" smtClean="0"/>
              <a:t> </a:t>
            </a:r>
            <a:r>
              <a:rPr lang="es-AR" sz="2200" dirty="0" err="1"/>
              <a:t>were</a:t>
            </a:r>
            <a:r>
              <a:rPr lang="es-AR" sz="2200" dirty="0"/>
              <a:t> </a:t>
            </a:r>
            <a:r>
              <a:rPr lang="es-AR" sz="2200" dirty="0" err="1"/>
              <a:t>allowed</a:t>
            </a:r>
            <a:r>
              <a:rPr lang="es-AR" sz="2200" dirty="0"/>
              <a:t> to use </a:t>
            </a:r>
            <a:r>
              <a:rPr lang="es-AR" sz="2200" dirty="0" err="1"/>
              <a:t>the</a:t>
            </a:r>
            <a:r>
              <a:rPr lang="es-AR" sz="2200" dirty="0"/>
              <a:t> </a:t>
            </a:r>
            <a:r>
              <a:rPr lang="es-AR" sz="2200" dirty="0" err="1"/>
              <a:t>laboratory</a:t>
            </a:r>
            <a:r>
              <a:rPr lang="es-AR" sz="2200" dirty="0" smtClean="0"/>
              <a:t>.</a:t>
            </a:r>
            <a:r>
              <a:rPr lang="es-AR" sz="2200" dirty="0"/>
              <a:t> </a:t>
            </a:r>
            <a:r>
              <a:rPr lang="es-AR" sz="2200" dirty="0">
                <a:solidFill>
                  <a:srgbClr val="0070C0"/>
                </a:solidFill>
              </a:rPr>
              <a:t>Se te permitió usar el laboratorio</a:t>
            </a:r>
            <a:r>
              <a:rPr lang="es-AR" sz="2200" dirty="0" smtClean="0">
                <a:solidFill>
                  <a:srgbClr val="0070C0"/>
                </a:solidFill>
              </a:rPr>
              <a:t>.</a:t>
            </a:r>
          </a:p>
          <a:p>
            <a:endParaRPr lang="es-AR" sz="2200" dirty="0" smtClean="0"/>
          </a:p>
          <a:p>
            <a:r>
              <a:rPr lang="es-AR" sz="2200" dirty="0" err="1" smtClean="0"/>
              <a:t>They</a:t>
            </a:r>
            <a:r>
              <a:rPr lang="es-AR" sz="2200" dirty="0" smtClean="0"/>
              <a:t> </a:t>
            </a:r>
            <a:r>
              <a:rPr lang="es-AR" sz="2200" dirty="0" err="1"/>
              <a:t>will</a:t>
            </a:r>
            <a:r>
              <a:rPr lang="es-AR" sz="2200" dirty="0"/>
              <a:t> be </a:t>
            </a:r>
            <a:r>
              <a:rPr lang="es-AR" sz="2200" dirty="0" err="1"/>
              <a:t>expected</a:t>
            </a:r>
            <a:r>
              <a:rPr lang="es-AR" sz="2200" dirty="0"/>
              <a:t> to </a:t>
            </a:r>
            <a:r>
              <a:rPr lang="es-AR" sz="2200" dirty="0" err="1"/>
              <a:t>finish</a:t>
            </a:r>
            <a:r>
              <a:rPr lang="es-AR" sz="2200" dirty="0"/>
              <a:t> </a:t>
            </a:r>
            <a:r>
              <a:rPr lang="es-AR" sz="2200" dirty="0" err="1"/>
              <a:t>on</a:t>
            </a:r>
            <a:r>
              <a:rPr lang="es-AR" sz="2200" dirty="0"/>
              <a:t> time. </a:t>
            </a:r>
            <a:r>
              <a:rPr lang="es-AR" sz="2200" dirty="0">
                <a:solidFill>
                  <a:srgbClr val="0070C0"/>
                </a:solidFill>
              </a:rPr>
              <a:t>Se espera que terminen a tiempo</a:t>
            </a:r>
            <a:r>
              <a:rPr lang="es-AR" sz="2200" dirty="0" smtClean="0">
                <a:solidFill>
                  <a:srgbClr val="0070C0"/>
                </a:solidFill>
              </a:rPr>
              <a:t>.</a:t>
            </a:r>
          </a:p>
          <a:p>
            <a:endParaRPr lang="es-AR" sz="2200" dirty="0" smtClean="0"/>
          </a:p>
          <a:p>
            <a:r>
              <a:rPr lang="es-AR" sz="2200" dirty="0" smtClean="0"/>
              <a:t> </a:t>
            </a:r>
            <a:r>
              <a:rPr lang="es-AR" sz="2200" dirty="0" err="1"/>
              <a:t>The</a:t>
            </a:r>
            <a:r>
              <a:rPr lang="es-AR" sz="2200" dirty="0"/>
              <a:t> </a:t>
            </a:r>
            <a:r>
              <a:rPr lang="es-AR" sz="2200" dirty="0" err="1"/>
              <a:t>students</a:t>
            </a:r>
            <a:r>
              <a:rPr lang="es-AR" sz="2200" dirty="0"/>
              <a:t> </a:t>
            </a:r>
            <a:r>
              <a:rPr lang="es-AR" sz="2200" dirty="0" err="1"/>
              <a:t>have</a:t>
            </a:r>
            <a:r>
              <a:rPr lang="es-AR" sz="2200" dirty="0"/>
              <a:t> </a:t>
            </a:r>
            <a:r>
              <a:rPr lang="es-AR" sz="2200" dirty="0" err="1"/>
              <a:t>been</a:t>
            </a:r>
            <a:r>
              <a:rPr lang="es-AR" sz="2200" dirty="0"/>
              <a:t> </a:t>
            </a:r>
            <a:r>
              <a:rPr lang="es-AR" sz="2200" dirty="0" err="1"/>
              <a:t>prohibited</a:t>
            </a:r>
            <a:r>
              <a:rPr lang="es-AR" sz="2200" dirty="0"/>
              <a:t> to use </a:t>
            </a:r>
            <a:r>
              <a:rPr lang="es-AR" sz="2200" dirty="0" err="1"/>
              <a:t>this</a:t>
            </a:r>
            <a:r>
              <a:rPr lang="es-AR" sz="2200" dirty="0"/>
              <a:t> </a:t>
            </a:r>
            <a:r>
              <a:rPr lang="es-AR" sz="2200" dirty="0" err="1" smtClean="0"/>
              <a:t>device</a:t>
            </a:r>
            <a:r>
              <a:rPr lang="es-AR" sz="2200" dirty="0" smtClean="0"/>
              <a:t>.</a:t>
            </a:r>
            <a:r>
              <a:rPr lang="es-AR" sz="2200" dirty="0" smtClean="0">
                <a:solidFill>
                  <a:srgbClr val="0070C0"/>
                </a:solidFill>
              </a:rPr>
              <a:t> A </a:t>
            </a:r>
            <a:r>
              <a:rPr lang="es-AR" sz="2200" dirty="0">
                <a:solidFill>
                  <a:srgbClr val="0070C0"/>
                </a:solidFill>
              </a:rPr>
              <a:t>los estudiantes se les ha prohibido usar este dispositivo.</a:t>
            </a:r>
          </a:p>
        </p:txBody>
      </p:sp>
      <p:sp>
        <p:nvSpPr>
          <p:cNvPr id="3" name="CuadroTexto 2"/>
          <p:cNvSpPr txBox="1"/>
          <p:nvPr/>
        </p:nvSpPr>
        <p:spPr>
          <a:xfrm>
            <a:off x="1085848" y="806709"/>
            <a:ext cx="9201152" cy="461665"/>
          </a:xfrm>
          <a:prstGeom prst="rect">
            <a:avLst/>
          </a:prstGeom>
          <a:noFill/>
          <a:ln w="12700">
            <a:solidFill>
              <a:srgbClr val="FF0000"/>
            </a:solidFill>
          </a:ln>
        </p:spPr>
        <p:txBody>
          <a:bodyPr wrap="square" rtlCol="0">
            <a:spAutoFit/>
          </a:bodyPr>
          <a:lstStyle/>
          <a:p>
            <a:r>
              <a:rPr lang="es-ES" sz="2400" b="1" dirty="0">
                <a:solidFill>
                  <a:srgbClr val="FF0000"/>
                </a:solidFill>
              </a:rPr>
              <a:t>Este uso se verá más en detalle cuando estudiemos EL SUBJUNTIVO</a:t>
            </a:r>
            <a:endParaRPr lang="es-AR" sz="2400" b="1" dirty="0">
              <a:solidFill>
                <a:srgbClr val="FF0000"/>
              </a:solidFill>
            </a:endParaRPr>
          </a:p>
        </p:txBody>
      </p:sp>
    </p:spTree>
    <p:extLst>
      <p:ext uri="{BB962C8B-B14F-4D97-AF65-F5344CB8AC3E}">
        <p14:creationId xmlns:p14="http://schemas.microsoft.com/office/powerpoint/2010/main" val="1592626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lnSpcReduction="10000"/>
          </a:bodyPr>
          <a:lstStyle/>
          <a:p>
            <a:pPr algn="l"/>
            <a:r>
              <a:rPr lang="es-ES" sz="4400" dirty="0" smtClean="0">
                <a:solidFill>
                  <a:srgbClr val="FF0000"/>
                </a:solidFill>
                <a:latin typeface="Arial Black" panose="020B0A04020102020204" pitchFamily="34" charset="0"/>
              </a:rPr>
              <a:t>10. </a:t>
            </a:r>
            <a:r>
              <a:rPr lang="es-ES" sz="2800" b="1" dirty="0" smtClean="0"/>
              <a:t>Pasivas especiales </a:t>
            </a:r>
            <a:r>
              <a:rPr lang="es-ES" sz="2800" b="1" dirty="0"/>
              <a:t>con verbos de discernimiento que acompañan a los procesos de investigación, descubrimiento y comunicación</a:t>
            </a:r>
            <a:r>
              <a:rPr lang="es-ES" sz="2800" b="1" dirty="0" smtClean="0"/>
              <a:t>. </a:t>
            </a:r>
            <a:r>
              <a:rPr lang="es-ES" sz="2800" dirty="0" smtClean="0">
                <a:solidFill>
                  <a:srgbClr val="FF0000"/>
                </a:solidFill>
              </a:rPr>
              <a:t>Se traduce: Verbo </a:t>
            </a:r>
            <a:r>
              <a:rPr lang="es-ES" sz="2800" dirty="0">
                <a:solidFill>
                  <a:srgbClr val="FF0000"/>
                </a:solidFill>
              </a:rPr>
              <a:t>pasivo + QUE + Sujeto + </a:t>
            </a:r>
            <a:r>
              <a:rPr lang="es-ES" sz="2800" dirty="0" smtClean="0">
                <a:solidFill>
                  <a:srgbClr val="FF0000"/>
                </a:solidFill>
              </a:rPr>
              <a:t>Infinitivo</a:t>
            </a:r>
          </a:p>
          <a:p>
            <a:pPr algn="l"/>
            <a:endParaRPr lang="es-ES" sz="2800" dirty="0">
              <a:solidFill>
                <a:srgbClr val="FF0000"/>
              </a:solidFill>
            </a:endParaRPr>
          </a:p>
          <a:p>
            <a:pPr marL="542925" indent="-542925" algn="l"/>
            <a:r>
              <a:rPr lang="en-US" sz="2800" dirty="0" smtClean="0"/>
              <a:t>29. </a:t>
            </a:r>
            <a:r>
              <a:rPr lang="en-US" sz="2800" dirty="0"/>
              <a:t>The gas was believed to be inert</a:t>
            </a:r>
            <a:r>
              <a:rPr lang="en-US" sz="2800" dirty="0" smtClean="0"/>
              <a:t>.</a:t>
            </a:r>
            <a:r>
              <a:rPr lang="es-ES" sz="2800" dirty="0" smtClean="0"/>
              <a:t> </a:t>
            </a:r>
            <a:r>
              <a:rPr lang="es-ES" sz="2800" dirty="0">
                <a:solidFill>
                  <a:srgbClr val="0070C0"/>
                </a:solidFill>
              </a:rPr>
              <a:t>Se creía que el gas era inerte. </a:t>
            </a:r>
            <a:endParaRPr lang="es-ES" sz="2800" dirty="0" smtClean="0">
              <a:solidFill>
                <a:srgbClr val="0070C0"/>
              </a:solidFill>
            </a:endParaRPr>
          </a:p>
          <a:p>
            <a:pPr marL="542925" indent="-542925" algn="l"/>
            <a:r>
              <a:rPr lang="es-ES" sz="2800" dirty="0"/>
              <a:t> </a:t>
            </a:r>
            <a:r>
              <a:rPr lang="es-ES" sz="2800" dirty="0" smtClean="0"/>
              <a:t>      </a:t>
            </a:r>
            <a:r>
              <a:rPr lang="en-US" sz="2800" dirty="0" smtClean="0"/>
              <a:t>They </a:t>
            </a:r>
            <a:r>
              <a:rPr lang="en-US" sz="2800" dirty="0"/>
              <a:t>believed the gas to be inert</a:t>
            </a:r>
            <a:r>
              <a:rPr lang="en-US" sz="2800" dirty="0" smtClean="0"/>
              <a:t>.</a:t>
            </a:r>
            <a:r>
              <a:rPr lang="es-ES" sz="2800" dirty="0"/>
              <a:t> </a:t>
            </a:r>
            <a:r>
              <a:rPr lang="es-ES" sz="2800" dirty="0">
                <a:solidFill>
                  <a:srgbClr val="0070C0"/>
                </a:solidFill>
              </a:rPr>
              <a:t>Creyeron que el gas era inerte.</a:t>
            </a:r>
            <a:endParaRPr lang="en-US" sz="2800" dirty="0">
              <a:solidFill>
                <a:srgbClr val="0070C0"/>
              </a:solidFill>
            </a:endParaRPr>
          </a:p>
          <a:p>
            <a:pPr algn="l"/>
            <a:endParaRPr lang="es-AR" sz="2800" dirty="0">
              <a:solidFill>
                <a:srgbClr val="FF0000"/>
              </a:solidFill>
            </a:endParaRPr>
          </a:p>
        </p:txBody>
      </p:sp>
    </p:spTree>
    <p:extLst>
      <p:ext uri="{BB962C8B-B14F-4D97-AF65-F5344CB8AC3E}">
        <p14:creationId xmlns:p14="http://schemas.microsoft.com/office/powerpoint/2010/main" val="97135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r>
              <a:rPr lang="es-AR" sz="3600" b="1" dirty="0" smtClean="0">
                <a:solidFill>
                  <a:schemeClr val="accent5">
                    <a:lumMod val="50000"/>
                  </a:schemeClr>
                </a:solidFill>
              </a:rPr>
              <a:t>Salt </a:t>
            </a:r>
            <a:r>
              <a:rPr lang="es-AR" sz="3600" b="1" dirty="0" err="1" smtClean="0">
                <a:solidFill>
                  <a:schemeClr val="accent5">
                    <a:lumMod val="50000"/>
                  </a:schemeClr>
                </a:solidFill>
              </a:rPr>
              <a:t>content</a:t>
            </a:r>
            <a:r>
              <a:rPr lang="es-AR" sz="3600" b="1" dirty="0" smtClean="0">
                <a:solidFill>
                  <a:schemeClr val="accent5">
                    <a:lumMod val="50000"/>
                  </a:schemeClr>
                </a:solidFill>
              </a:rPr>
              <a:t> </a:t>
            </a:r>
            <a:r>
              <a:rPr lang="es-AR" sz="3600" b="1" dirty="0" err="1" smtClean="0">
                <a:solidFill>
                  <a:schemeClr val="accent5">
                    <a:lumMod val="50000"/>
                  </a:schemeClr>
                </a:solidFill>
              </a:rPr>
              <a:t>dependent</a:t>
            </a:r>
            <a:r>
              <a:rPr lang="es-AR" sz="3600" b="1" dirty="0" smtClean="0">
                <a:solidFill>
                  <a:schemeClr val="accent5">
                    <a:lumMod val="50000"/>
                  </a:schemeClr>
                </a:solidFill>
              </a:rPr>
              <a:t> </a:t>
            </a:r>
            <a:r>
              <a:rPr lang="es-AR" sz="3600" b="1" dirty="0" err="1" smtClean="0">
                <a:solidFill>
                  <a:schemeClr val="accent5">
                    <a:lumMod val="50000"/>
                  </a:schemeClr>
                </a:solidFill>
              </a:rPr>
              <a:t>dialectric</a:t>
            </a:r>
            <a:r>
              <a:rPr lang="es-AR" sz="3600" b="1" dirty="0" smtClean="0">
                <a:solidFill>
                  <a:schemeClr val="accent5">
                    <a:lumMod val="50000"/>
                  </a:schemeClr>
                </a:solidFill>
              </a:rPr>
              <a:t> </a:t>
            </a:r>
            <a:r>
              <a:rPr lang="es-AR" sz="3600" b="1" dirty="0" err="1" smtClean="0">
                <a:solidFill>
                  <a:schemeClr val="accent5">
                    <a:lumMod val="50000"/>
                  </a:schemeClr>
                </a:solidFill>
              </a:rPr>
              <a:t>properties</a:t>
            </a:r>
            <a:endParaRPr lang="es-AR" sz="3600" b="1" dirty="0" smtClean="0">
              <a:solidFill>
                <a:schemeClr val="accent5">
                  <a:lumMod val="50000"/>
                </a:schemeClr>
              </a:solidFill>
            </a:endParaRPr>
          </a:p>
          <a:p>
            <a:r>
              <a:rPr lang="es-AR" sz="3600" b="1" dirty="0" smtClean="0">
                <a:solidFill>
                  <a:schemeClr val="accent5">
                    <a:lumMod val="50000"/>
                  </a:schemeClr>
                </a:solidFill>
              </a:rPr>
              <a:t> </a:t>
            </a:r>
          </a:p>
          <a:p>
            <a:r>
              <a:rPr lang="es-AR" sz="3600" b="1" dirty="0" smtClean="0">
                <a:solidFill>
                  <a:srgbClr val="FF0000"/>
                </a:solidFill>
              </a:rPr>
              <a:t>of</a:t>
            </a:r>
            <a:r>
              <a:rPr lang="es-AR" sz="3600" b="1" dirty="0" smtClean="0">
                <a:solidFill>
                  <a:schemeClr val="accent5">
                    <a:lumMod val="50000"/>
                  </a:schemeClr>
                </a:solidFill>
              </a:rPr>
              <a:t> </a:t>
            </a:r>
            <a:r>
              <a:rPr lang="es-AR" sz="3600" b="1" dirty="0" err="1" smtClean="0">
                <a:solidFill>
                  <a:schemeClr val="accent5">
                    <a:lumMod val="50000"/>
                  </a:schemeClr>
                </a:solidFill>
              </a:rPr>
              <a:t>pistacchios</a:t>
            </a:r>
            <a:r>
              <a:rPr lang="es-AR" sz="3600" b="1" dirty="0" smtClean="0">
                <a:solidFill>
                  <a:schemeClr val="accent5">
                    <a:lumMod val="50000"/>
                  </a:schemeClr>
                </a:solidFill>
              </a:rPr>
              <a:t> </a:t>
            </a:r>
            <a:r>
              <a:rPr lang="es-AR" sz="3600" b="1" dirty="0" err="1" smtClean="0">
                <a:solidFill>
                  <a:srgbClr val="FF0000"/>
                </a:solidFill>
              </a:rPr>
              <a:t>relevant</a:t>
            </a:r>
            <a:r>
              <a:rPr lang="es-AR" sz="3600" b="1" dirty="0" smtClean="0">
                <a:solidFill>
                  <a:schemeClr val="accent5">
                    <a:lumMod val="50000"/>
                  </a:schemeClr>
                </a:solidFill>
              </a:rPr>
              <a:t> </a:t>
            </a:r>
          </a:p>
          <a:p>
            <a:endParaRPr lang="es-AR" sz="3600" dirty="0" smtClean="0">
              <a:solidFill>
                <a:schemeClr val="accent5">
                  <a:lumMod val="50000"/>
                </a:schemeClr>
              </a:solidFill>
            </a:endParaRPr>
          </a:p>
          <a:p>
            <a:r>
              <a:rPr lang="es-AR" sz="3600" b="1" dirty="0" smtClean="0">
                <a:solidFill>
                  <a:srgbClr val="FF0000"/>
                </a:solidFill>
              </a:rPr>
              <a:t>to</a:t>
            </a:r>
            <a:r>
              <a:rPr lang="es-AR" sz="3600" b="1" dirty="0" smtClean="0">
                <a:solidFill>
                  <a:schemeClr val="accent5">
                    <a:lumMod val="50000"/>
                  </a:schemeClr>
                </a:solidFill>
              </a:rPr>
              <a:t> radio-</a:t>
            </a:r>
            <a:r>
              <a:rPr lang="es-AR" sz="3600" b="1" dirty="0" err="1" smtClean="0">
                <a:solidFill>
                  <a:schemeClr val="accent5">
                    <a:lumMod val="50000"/>
                  </a:schemeClr>
                </a:solidFill>
              </a:rPr>
              <a:t>frequency</a:t>
            </a:r>
            <a:r>
              <a:rPr lang="es-AR" sz="3600" b="1" dirty="0" smtClean="0">
                <a:solidFill>
                  <a:schemeClr val="accent5">
                    <a:lumMod val="50000"/>
                  </a:schemeClr>
                </a:solidFill>
              </a:rPr>
              <a:t> </a:t>
            </a:r>
            <a:r>
              <a:rPr lang="es-AR" sz="3600" b="1" dirty="0" err="1" smtClean="0">
                <a:solidFill>
                  <a:schemeClr val="accent5">
                    <a:lumMod val="50000"/>
                  </a:schemeClr>
                </a:solidFill>
              </a:rPr>
              <a:t>pasteurization</a:t>
            </a:r>
            <a:endParaRPr lang="es-AR" sz="3600" dirty="0">
              <a:solidFill>
                <a:schemeClr val="accent5">
                  <a:lumMod val="50000"/>
                </a:schemeClr>
              </a:solidFill>
            </a:endParaRPr>
          </a:p>
        </p:txBody>
      </p:sp>
      <p:sp>
        <p:nvSpPr>
          <p:cNvPr id="8" name="Cerrar corchete 7"/>
          <p:cNvSpPr/>
          <p:nvPr/>
        </p:nvSpPr>
        <p:spPr>
          <a:xfrm rot="5400000" flipH="1">
            <a:off x="5992903" y="-2413072"/>
            <a:ext cx="225079" cy="8243539"/>
          </a:xfrm>
          <a:prstGeom prst="rightBracket">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Cerrar corchete 8"/>
          <p:cNvSpPr/>
          <p:nvPr/>
        </p:nvSpPr>
        <p:spPr>
          <a:xfrm rot="5400000" flipH="1">
            <a:off x="5986632" y="900336"/>
            <a:ext cx="237619" cy="4121834"/>
          </a:xfrm>
          <a:prstGeom prst="rightBracket">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Cerrar corchete 9"/>
          <p:cNvSpPr/>
          <p:nvPr/>
        </p:nvSpPr>
        <p:spPr>
          <a:xfrm rot="5400000" flipH="1">
            <a:off x="5913637" y="1102489"/>
            <a:ext cx="303828" cy="6128761"/>
          </a:xfrm>
          <a:prstGeom prst="rightBracket">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877618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5875" y="971550"/>
            <a:ext cx="9572625" cy="5078313"/>
          </a:xfrm>
          <a:prstGeom prst="rect">
            <a:avLst/>
          </a:prstGeom>
        </p:spPr>
        <p:txBody>
          <a:bodyPr wrap="square">
            <a:spAutoFit/>
          </a:bodyPr>
          <a:lstStyle/>
          <a:p>
            <a:r>
              <a:rPr lang="es-ES" sz="4400" dirty="0" smtClean="0">
                <a:solidFill>
                  <a:srgbClr val="FF0000"/>
                </a:solidFill>
                <a:latin typeface="Arial Black" panose="020B0A04020102020204" pitchFamily="34" charset="0"/>
              </a:rPr>
              <a:t>11. </a:t>
            </a:r>
            <a:r>
              <a:rPr lang="es-ES" sz="2800" b="1" dirty="0" smtClean="0"/>
              <a:t>Después </a:t>
            </a:r>
            <a:r>
              <a:rPr lang="es-ES" sz="2800" b="1" dirty="0"/>
              <a:t>de los mismos verbos de discernimiento del punto 10, pero en voz activa.</a:t>
            </a:r>
            <a:r>
              <a:rPr lang="es-ES" sz="2800" dirty="0"/>
              <a:t> </a:t>
            </a:r>
            <a:r>
              <a:rPr lang="es-ES" sz="2800" dirty="0" smtClean="0">
                <a:solidFill>
                  <a:srgbClr val="FF0000"/>
                </a:solidFill>
              </a:rPr>
              <a:t>Se traduce </a:t>
            </a:r>
            <a:r>
              <a:rPr lang="es-ES" sz="2800" dirty="0">
                <a:solidFill>
                  <a:srgbClr val="FF0000"/>
                </a:solidFill>
              </a:rPr>
              <a:t>QUE +verbo conjugado en el tiempo que corresponda</a:t>
            </a:r>
            <a:r>
              <a:rPr lang="es-ES" sz="2800" dirty="0" smtClean="0"/>
              <a:t>.</a:t>
            </a:r>
          </a:p>
          <a:p>
            <a:endParaRPr lang="es-ES" sz="2800" dirty="0"/>
          </a:p>
          <a:p>
            <a:r>
              <a:rPr lang="en-US" sz="2800" dirty="0" smtClean="0"/>
              <a:t>30. </a:t>
            </a:r>
            <a:r>
              <a:rPr lang="en-US" sz="2800" dirty="0"/>
              <a:t>The experiments proved his theory to be correct</a:t>
            </a:r>
            <a:r>
              <a:rPr lang="en-US" sz="2800" dirty="0">
                <a:solidFill>
                  <a:srgbClr val="0070C0"/>
                </a:solidFill>
              </a:rPr>
              <a:t>. </a:t>
            </a:r>
            <a:r>
              <a:rPr lang="en-US" sz="2800" dirty="0" smtClean="0">
                <a:solidFill>
                  <a:srgbClr val="0070C0"/>
                </a:solidFill>
              </a:rPr>
              <a:t>Los </a:t>
            </a:r>
            <a:r>
              <a:rPr lang="en-US" sz="2800" dirty="0" err="1" smtClean="0">
                <a:solidFill>
                  <a:srgbClr val="0070C0"/>
                </a:solidFill>
              </a:rPr>
              <a:t>experimentos</a:t>
            </a:r>
            <a:r>
              <a:rPr lang="en-US" sz="2800" dirty="0" smtClean="0">
                <a:solidFill>
                  <a:srgbClr val="0070C0"/>
                </a:solidFill>
              </a:rPr>
              <a:t> </a:t>
            </a:r>
            <a:r>
              <a:rPr lang="en-US" sz="2800" dirty="0" err="1" smtClean="0">
                <a:solidFill>
                  <a:srgbClr val="0070C0"/>
                </a:solidFill>
              </a:rPr>
              <a:t>probaron</a:t>
            </a:r>
            <a:r>
              <a:rPr lang="en-US" sz="2800" dirty="0" smtClean="0">
                <a:solidFill>
                  <a:srgbClr val="0070C0"/>
                </a:solidFill>
              </a:rPr>
              <a:t> que </a:t>
            </a:r>
            <a:r>
              <a:rPr lang="en-US" sz="2800" dirty="0" err="1" smtClean="0">
                <a:solidFill>
                  <a:srgbClr val="0070C0"/>
                </a:solidFill>
              </a:rPr>
              <a:t>su</a:t>
            </a:r>
            <a:r>
              <a:rPr lang="en-US" sz="2800" dirty="0" smtClean="0">
                <a:solidFill>
                  <a:srgbClr val="0070C0"/>
                </a:solidFill>
              </a:rPr>
              <a:t> </a:t>
            </a:r>
            <a:r>
              <a:rPr lang="en-US" sz="2800" dirty="0" err="1" smtClean="0">
                <a:solidFill>
                  <a:srgbClr val="0070C0"/>
                </a:solidFill>
              </a:rPr>
              <a:t>teoría</a:t>
            </a:r>
            <a:r>
              <a:rPr lang="en-US" sz="2800" dirty="0" smtClean="0">
                <a:solidFill>
                  <a:srgbClr val="0070C0"/>
                </a:solidFill>
              </a:rPr>
              <a:t> era </a:t>
            </a:r>
            <a:r>
              <a:rPr lang="en-US" sz="2800" dirty="0" err="1" smtClean="0">
                <a:solidFill>
                  <a:srgbClr val="0070C0"/>
                </a:solidFill>
              </a:rPr>
              <a:t>correcta</a:t>
            </a:r>
            <a:r>
              <a:rPr lang="en-US" sz="2800" dirty="0" smtClean="0">
                <a:solidFill>
                  <a:srgbClr val="0070C0"/>
                </a:solidFill>
              </a:rPr>
              <a:t>.</a:t>
            </a:r>
          </a:p>
          <a:p>
            <a:endParaRPr lang="en-US" sz="2800" dirty="0" smtClean="0"/>
          </a:p>
          <a:p>
            <a:r>
              <a:rPr lang="en-US" sz="2800" dirty="0" smtClean="0"/>
              <a:t>31</a:t>
            </a:r>
            <a:r>
              <a:rPr lang="en-US" sz="2800" dirty="0"/>
              <a:t>. Scientists do not believe supernovae to be explosive stars that occur in other galaxies </a:t>
            </a:r>
            <a:r>
              <a:rPr lang="en-US" sz="2800" dirty="0" smtClean="0"/>
              <a:t>only. </a:t>
            </a:r>
            <a:r>
              <a:rPr lang="en-US" sz="2800" dirty="0" smtClean="0">
                <a:solidFill>
                  <a:srgbClr val="0070C0"/>
                </a:solidFill>
              </a:rPr>
              <a:t>Los </a:t>
            </a:r>
            <a:r>
              <a:rPr lang="en-US" sz="2800" dirty="0" err="1" smtClean="0">
                <a:solidFill>
                  <a:srgbClr val="0070C0"/>
                </a:solidFill>
              </a:rPr>
              <a:t>científicos</a:t>
            </a:r>
            <a:r>
              <a:rPr lang="en-US" sz="2800" dirty="0" smtClean="0">
                <a:solidFill>
                  <a:srgbClr val="0070C0"/>
                </a:solidFill>
              </a:rPr>
              <a:t> no </a:t>
            </a:r>
            <a:r>
              <a:rPr lang="en-US" sz="2800" dirty="0" err="1" smtClean="0">
                <a:solidFill>
                  <a:srgbClr val="0070C0"/>
                </a:solidFill>
              </a:rPr>
              <a:t>creen</a:t>
            </a:r>
            <a:r>
              <a:rPr lang="en-US" sz="2800" dirty="0" smtClean="0">
                <a:solidFill>
                  <a:srgbClr val="0070C0"/>
                </a:solidFill>
              </a:rPr>
              <a:t> que las supernovas </a:t>
            </a:r>
            <a:r>
              <a:rPr lang="en-US" sz="2800" dirty="0" err="1" smtClean="0">
                <a:solidFill>
                  <a:srgbClr val="0070C0"/>
                </a:solidFill>
              </a:rPr>
              <a:t>sean</a:t>
            </a:r>
            <a:r>
              <a:rPr lang="en-US" sz="2800" dirty="0" smtClean="0">
                <a:solidFill>
                  <a:srgbClr val="0070C0"/>
                </a:solidFill>
              </a:rPr>
              <a:t> </a:t>
            </a:r>
            <a:r>
              <a:rPr lang="en-US" sz="2800" dirty="0" err="1" smtClean="0">
                <a:solidFill>
                  <a:srgbClr val="0070C0"/>
                </a:solidFill>
              </a:rPr>
              <a:t>estrellas</a:t>
            </a:r>
            <a:r>
              <a:rPr lang="en-US" sz="2800" dirty="0" smtClean="0">
                <a:solidFill>
                  <a:srgbClr val="0070C0"/>
                </a:solidFill>
              </a:rPr>
              <a:t> </a:t>
            </a:r>
            <a:r>
              <a:rPr lang="en-US" sz="2800" dirty="0" err="1" smtClean="0">
                <a:solidFill>
                  <a:srgbClr val="0070C0"/>
                </a:solidFill>
              </a:rPr>
              <a:t>explosivas</a:t>
            </a:r>
            <a:r>
              <a:rPr lang="en-US" sz="2800" dirty="0" smtClean="0">
                <a:solidFill>
                  <a:srgbClr val="0070C0"/>
                </a:solidFill>
              </a:rPr>
              <a:t> que </a:t>
            </a:r>
            <a:r>
              <a:rPr lang="en-US" sz="2800" dirty="0" err="1" smtClean="0">
                <a:solidFill>
                  <a:srgbClr val="0070C0"/>
                </a:solidFill>
              </a:rPr>
              <a:t>ocurren</a:t>
            </a:r>
            <a:r>
              <a:rPr lang="en-US" sz="2800" dirty="0" smtClean="0">
                <a:solidFill>
                  <a:srgbClr val="0070C0"/>
                </a:solidFill>
              </a:rPr>
              <a:t> </a:t>
            </a:r>
            <a:r>
              <a:rPr lang="en-US" sz="2800" dirty="0" err="1" smtClean="0">
                <a:solidFill>
                  <a:srgbClr val="0070C0"/>
                </a:solidFill>
              </a:rPr>
              <a:t>en</a:t>
            </a:r>
            <a:r>
              <a:rPr lang="en-US" sz="2800" dirty="0" smtClean="0">
                <a:solidFill>
                  <a:srgbClr val="0070C0"/>
                </a:solidFill>
              </a:rPr>
              <a:t> </a:t>
            </a:r>
            <a:r>
              <a:rPr lang="en-US" sz="2800" dirty="0" err="1" smtClean="0">
                <a:solidFill>
                  <a:srgbClr val="0070C0"/>
                </a:solidFill>
              </a:rPr>
              <a:t>otras</a:t>
            </a:r>
            <a:r>
              <a:rPr lang="en-US" sz="2800" dirty="0" smtClean="0">
                <a:solidFill>
                  <a:srgbClr val="0070C0"/>
                </a:solidFill>
              </a:rPr>
              <a:t> galaxias </a:t>
            </a:r>
            <a:r>
              <a:rPr lang="en-US" sz="2800" dirty="0" err="1" smtClean="0">
                <a:solidFill>
                  <a:srgbClr val="0070C0"/>
                </a:solidFill>
              </a:rPr>
              <a:t>solamente</a:t>
            </a:r>
            <a:r>
              <a:rPr lang="en-US" sz="2800" dirty="0" smtClean="0">
                <a:solidFill>
                  <a:srgbClr val="0070C0"/>
                </a:solidFill>
              </a:rPr>
              <a:t>.</a:t>
            </a:r>
            <a:endParaRPr lang="es-AR" sz="2800" dirty="0">
              <a:solidFill>
                <a:srgbClr val="0070C0"/>
              </a:solidFill>
            </a:endParaRPr>
          </a:p>
        </p:txBody>
      </p:sp>
    </p:spTree>
    <p:extLst>
      <p:ext uri="{BB962C8B-B14F-4D97-AF65-F5344CB8AC3E}">
        <p14:creationId xmlns:p14="http://schemas.microsoft.com/office/powerpoint/2010/main" val="26610621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43050" y="1168082"/>
            <a:ext cx="9124950" cy="4089718"/>
          </a:xfrm>
        </p:spPr>
        <p:txBody>
          <a:bodyPr anchor="ctr">
            <a:normAutofit/>
          </a:bodyPr>
          <a:lstStyle/>
          <a:p>
            <a:pPr algn="l"/>
            <a:r>
              <a:rPr lang="es-ES" sz="2800" dirty="0"/>
              <a:t>12 Después de “</a:t>
            </a:r>
            <a:r>
              <a:rPr lang="es-ES" sz="2800" dirty="0" err="1"/>
              <a:t>too</a:t>
            </a:r>
            <a:r>
              <a:rPr lang="es-ES" sz="2800" dirty="0"/>
              <a:t>” (demasiado) “</a:t>
            </a:r>
            <a:r>
              <a:rPr lang="es-ES" sz="2800" dirty="0" err="1"/>
              <a:t>enough</a:t>
            </a:r>
            <a:r>
              <a:rPr lang="es-ES" sz="2800" dirty="0"/>
              <a:t>” (suficiente) Traducir para + </a:t>
            </a:r>
            <a:r>
              <a:rPr lang="es-ES" sz="2800" dirty="0" smtClean="0"/>
              <a:t>infinitivo</a:t>
            </a:r>
          </a:p>
          <a:p>
            <a:pPr algn="l"/>
            <a:endParaRPr lang="es-ES" sz="2800" dirty="0"/>
          </a:p>
          <a:p>
            <a:pPr marL="542925" indent="-542925" algn="l"/>
            <a:r>
              <a:rPr lang="es-ES" sz="2800" dirty="0" smtClean="0"/>
              <a:t>32</a:t>
            </a:r>
            <a:r>
              <a:rPr lang="es-ES" sz="2800" dirty="0"/>
              <a:t>. </a:t>
            </a:r>
            <a:r>
              <a:rPr lang="es-ES" sz="2800" dirty="0" err="1"/>
              <a:t>The</a:t>
            </a:r>
            <a:r>
              <a:rPr lang="es-ES" sz="2800" dirty="0"/>
              <a:t> </a:t>
            </a:r>
            <a:r>
              <a:rPr lang="es-ES" sz="2800" dirty="0" err="1"/>
              <a:t>temperature</a:t>
            </a:r>
            <a:r>
              <a:rPr lang="es-ES" sz="2800" dirty="0"/>
              <a:t> </a:t>
            </a:r>
            <a:r>
              <a:rPr lang="es-ES" sz="2800" dirty="0" err="1"/>
              <a:t>was</a:t>
            </a:r>
            <a:r>
              <a:rPr lang="es-ES" sz="2800" dirty="0"/>
              <a:t> </a:t>
            </a:r>
            <a:r>
              <a:rPr lang="es-ES" sz="2800" dirty="0" err="1"/>
              <a:t>too</a:t>
            </a:r>
            <a:r>
              <a:rPr lang="es-ES" sz="2800" dirty="0"/>
              <a:t> </a:t>
            </a:r>
            <a:r>
              <a:rPr lang="es-ES" sz="2800" dirty="0" err="1"/>
              <a:t>high</a:t>
            </a:r>
            <a:r>
              <a:rPr lang="es-ES" sz="2800" dirty="0"/>
              <a:t> to </a:t>
            </a:r>
            <a:r>
              <a:rPr lang="es-ES" sz="2800" dirty="0" err="1"/>
              <a:t>conduct</a:t>
            </a:r>
            <a:r>
              <a:rPr lang="es-ES" sz="2800" dirty="0"/>
              <a:t> </a:t>
            </a:r>
            <a:r>
              <a:rPr lang="es-ES" sz="2800" dirty="0" err="1"/>
              <a:t>the</a:t>
            </a:r>
            <a:r>
              <a:rPr lang="es-ES" sz="2800" dirty="0"/>
              <a:t> </a:t>
            </a:r>
            <a:r>
              <a:rPr lang="es-ES" sz="2800" dirty="0" err="1"/>
              <a:t>experiment</a:t>
            </a:r>
            <a:r>
              <a:rPr lang="es-ES" sz="2800" dirty="0" smtClean="0"/>
              <a:t>.</a:t>
            </a:r>
            <a:r>
              <a:rPr lang="es-ES" sz="2800" dirty="0"/>
              <a:t> </a:t>
            </a:r>
            <a:r>
              <a:rPr lang="es-ES" sz="2800" dirty="0">
                <a:solidFill>
                  <a:srgbClr val="0070C0"/>
                </a:solidFill>
              </a:rPr>
              <a:t>La temperatura era demasiado elevada para </a:t>
            </a:r>
            <a:r>
              <a:rPr lang="es-ES" sz="2800" dirty="0" smtClean="0">
                <a:solidFill>
                  <a:srgbClr val="0070C0"/>
                </a:solidFill>
              </a:rPr>
              <a:t>conducir el experimento.</a:t>
            </a:r>
          </a:p>
          <a:p>
            <a:pPr marL="542925" indent="-542925" algn="l"/>
            <a:r>
              <a:rPr lang="es-ES" sz="2800" dirty="0" smtClean="0"/>
              <a:t>      </a:t>
            </a:r>
            <a:r>
              <a:rPr lang="es-ES" sz="2800" dirty="0" err="1" smtClean="0"/>
              <a:t>The</a:t>
            </a:r>
            <a:r>
              <a:rPr lang="es-ES" sz="2800" dirty="0" smtClean="0"/>
              <a:t> </a:t>
            </a:r>
            <a:r>
              <a:rPr lang="es-ES" sz="2800" dirty="0" err="1"/>
              <a:t>temperature</a:t>
            </a:r>
            <a:r>
              <a:rPr lang="es-ES" sz="2800" dirty="0"/>
              <a:t> </a:t>
            </a:r>
            <a:r>
              <a:rPr lang="es-ES" sz="2800" dirty="0" err="1"/>
              <a:t>was</a:t>
            </a:r>
            <a:r>
              <a:rPr lang="es-ES" sz="2800" dirty="0"/>
              <a:t> </a:t>
            </a:r>
            <a:r>
              <a:rPr lang="es-ES" sz="2800" dirty="0" err="1" smtClean="0"/>
              <a:t>high</a:t>
            </a:r>
            <a:r>
              <a:rPr lang="es-ES" sz="2800" dirty="0" smtClean="0"/>
              <a:t> </a:t>
            </a:r>
            <a:r>
              <a:rPr lang="es-ES" sz="2800" dirty="0" err="1"/>
              <a:t>enough</a:t>
            </a:r>
            <a:r>
              <a:rPr lang="es-ES" sz="2800" dirty="0"/>
              <a:t> to </a:t>
            </a:r>
            <a:r>
              <a:rPr lang="es-ES" sz="2800" dirty="0" err="1"/>
              <a:t>conduct</a:t>
            </a:r>
            <a:r>
              <a:rPr lang="es-ES" sz="2800" dirty="0"/>
              <a:t> </a:t>
            </a:r>
            <a:r>
              <a:rPr lang="es-ES" sz="2800" dirty="0" err="1"/>
              <a:t>the</a:t>
            </a:r>
            <a:r>
              <a:rPr lang="es-ES" sz="2800" dirty="0"/>
              <a:t> </a:t>
            </a:r>
            <a:r>
              <a:rPr lang="es-ES" sz="2800" dirty="0" err="1"/>
              <a:t>experiment</a:t>
            </a:r>
            <a:r>
              <a:rPr lang="es-ES" sz="2800" dirty="0"/>
              <a:t>. </a:t>
            </a:r>
            <a:r>
              <a:rPr lang="es-ES" sz="2800" dirty="0" smtClean="0">
                <a:solidFill>
                  <a:srgbClr val="0070C0"/>
                </a:solidFill>
              </a:rPr>
              <a:t>La temperatura </a:t>
            </a:r>
            <a:r>
              <a:rPr lang="es-ES" sz="2800" dirty="0">
                <a:solidFill>
                  <a:srgbClr val="0070C0"/>
                </a:solidFill>
              </a:rPr>
              <a:t>era lo suficientemente elevada para llevar adelante el experimento.</a:t>
            </a:r>
            <a:endParaRPr lang="es-AR" sz="2800" dirty="0">
              <a:solidFill>
                <a:srgbClr val="0070C0"/>
              </a:solidFill>
            </a:endParaRPr>
          </a:p>
        </p:txBody>
      </p:sp>
    </p:spTree>
    <p:extLst>
      <p:ext uri="{BB962C8B-B14F-4D97-AF65-F5344CB8AC3E}">
        <p14:creationId xmlns:p14="http://schemas.microsoft.com/office/powerpoint/2010/main" val="39716583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05936"/>
          </a:xfrm>
        </p:spPr>
        <p:txBody>
          <a:bodyPr>
            <a:normAutofit fontScale="90000"/>
          </a:bodyPr>
          <a:lstStyle/>
          <a:p>
            <a:endParaRPr lang="es-AR" dirty="0"/>
          </a:p>
        </p:txBody>
      </p:sp>
      <p:sp>
        <p:nvSpPr>
          <p:cNvPr id="3" name="Subtítulo 2"/>
          <p:cNvSpPr>
            <a:spLocks noGrp="1"/>
          </p:cNvSpPr>
          <p:nvPr>
            <p:ph type="subTitle" idx="1"/>
          </p:nvPr>
        </p:nvSpPr>
        <p:spPr>
          <a:xfrm>
            <a:off x="1524000" y="1351128"/>
            <a:ext cx="9144000" cy="3906672"/>
          </a:xfrm>
        </p:spPr>
        <p:txBody>
          <a:bodyPr>
            <a:normAutofit/>
          </a:bodyPr>
          <a:lstStyle/>
          <a:p>
            <a:endParaRPr lang="es-ES" sz="2800" dirty="0" smtClean="0">
              <a:solidFill>
                <a:srgbClr val="FF0000"/>
              </a:solidFill>
              <a:latin typeface="Arial Black" panose="020B0A04020102020204" pitchFamily="34" charset="0"/>
            </a:endParaRPr>
          </a:p>
          <a:p>
            <a:endParaRPr lang="es-ES" sz="2800" dirty="0">
              <a:solidFill>
                <a:srgbClr val="FF0000"/>
              </a:solidFill>
              <a:latin typeface="Arial Black" panose="020B0A04020102020204" pitchFamily="34" charset="0"/>
            </a:endParaRPr>
          </a:p>
          <a:p>
            <a:endParaRPr lang="es-ES" sz="2800" dirty="0" smtClean="0">
              <a:solidFill>
                <a:srgbClr val="FF0000"/>
              </a:solidFill>
              <a:latin typeface="Arial Black" panose="020B0A04020102020204" pitchFamily="34" charset="0"/>
            </a:endParaRPr>
          </a:p>
          <a:p>
            <a:r>
              <a:rPr lang="es-ES" sz="2800" dirty="0" smtClean="0">
                <a:solidFill>
                  <a:srgbClr val="FF0000"/>
                </a:solidFill>
                <a:latin typeface="Arial Black" panose="020B0A04020102020204" pitchFamily="34" charset="0"/>
              </a:rPr>
              <a:t>VERBOS MODALES CON TO+ INFINITIVO</a:t>
            </a:r>
            <a:endParaRPr lang="es-AR"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153859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4400" dirty="0">
                <a:solidFill>
                  <a:srgbClr val="FF0000"/>
                </a:solidFill>
                <a:latin typeface="Arial Black" panose="020B0A04020102020204" pitchFamily="34" charset="0"/>
              </a:rPr>
              <a:t>6</a:t>
            </a:r>
            <a:r>
              <a:rPr lang="es-AR" sz="2800" dirty="0"/>
              <a:t> Después de verbo BE </a:t>
            </a:r>
            <a:r>
              <a:rPr lang="es-AR" sz="2800" dirty="0" smtClean="0"/>
              <a:t>indicando obligación futura. </a:t>
            </a:r>
            <a:r>
              <a:rPr lang="es-AR" sz="2800" dirty="0"/>
              <a:t>Be + </a:t>
            </a:r>
            <a:r>
              <a:rPr lang="es-AR" sz="2800" dirty="0" smtClean="0"/>
              <a:t>to </a:t>
            </a:r>
            <a:r>
              <a:rPr lang="es-AR" sz="2800" dirty="0" err="1"/>
              <a:t>infinitive</a:t>
            </a:r>
            <a:r>
              <a:rPr lang="es-AR" sz="2800" dirty="0"/>
              <a:t> </a:t>
            </a:r>
            <a:endParaRPr lang="es-AR" sz="2800" dirty="0" smtClean="0"/>
          </a:p>
          <a:p>
            <a:pPr algn="l"/>
            <a:r>
              <a:rPr lang="es-AR" sz="2800" dirty="0" smtClean="0">
                <a:solidFill>
                  <a:srgbClr val="FF0000"/>
                </a:solidFill>
              </a:rPr>
              <a:t>Ir </a:t>
            </a:r>
            <a:r>
              <a:rPr lang="es-AR" sz="2800" dirty="0">
                <a:solidFill>
                  <a:srgbClr val="FF0000"/>
                </a:solidFill>
              </a:rPr>
              <a:t>a/ tener que/ haber </a:t>
            </a:r>
            <a:r>
              <a:rPr lang="es-AR" sz="2800" dirty="0" smtClean="0">
                <a:solidFill>
                  <a:srgbClr val="FF0000"/>
                </a:solidFill>
              </a:rPr>
              <a:t>de</a:t>
            </a:r>
            <a:endParaRPr lang="es-AR" sz="2800" dirty="0" smtClean="0">
              <a:solidFill>
                <a:srgbClr val="FF0000"/>
              </a:solidFill>
            </a:endParaRPr>
          </a:p>
          <a:p>
            <a:pPr algn="l"/>
            <a:endParaRPr lang="es-AR" sz="2800" dirty="0" smtClean="0">
              <a:solidFill>
                <a:srgbClr val="FF0000"/>
              </a:solidFill>
            </a:endParaRPr>
          </a:p>
          <a:p>
            <a:pPr algn="l"/>
            <a:r>
              <a:rPr lang="es-AR" sz="2800" dirty="0" smtClean="0"/>
              <a:t>12</a:t>
            </a:r>
            <a:r>
              <a:rPr lang="es-AR" sz="2800" dirty="0"/>
              <a:t>. </a:t>
            </a:r>
            <a:r>
              <a:rPr lang="es-AR" sz="2800" dirty="0" err="1"/>
              <a:t>They</a:t>
            </a:r>
            <a:r>
              <a:rPr lang="es-AR" sz="2800" dirty="0"/>
              <a:t> are to </a:t>
            </a:r>
            <a:r>
              <a:rPr lang="es-AR" sz="2800" dirty="0" err="1"/>
              <a:t>build</a:t>
            </a:r>
            <a:r>
              <a:rPr lang="es-AR" sz="2800" dirty="0"/>
              <a:t> new </a:t>
            </a:r>
            <a:r>
              <a:rPr lang="es-AR" sz="2800" dirty="0" err="1"/>
              <a:t>schools</a:t>
            </a:r>
            <a:r>
              <a:rPr lang="es-AR" sz="2800" dirty="0"/>
              <a:t>. </a:t>
            </a:r>
            <a:r>
              <a:rPr lang="es-AR" sz="2800" dirty="0">
                <a:solidFill>
                  <a:srgbClr val="0070C0"/>
                </a:solidFill>
              </a:rPr>
              <a:t>Van a construir nuevas escuelas. </a:t>
            </a:r>
            <a:r>
              <a:rPr lang="es-AR" sz="2800" dirty="0" smtClean="0">
                <a:solidFill>
                  <a:srgbClr val="0070C0"/>
                </a:solidFill>
              </a:rPr>
              <a:t>/ Han </a:t>
            </a:r>
            <a:r>
              <a:rPr lang="es-AR" sz="2800" dirty="0">
                <a:solidFill>
                  <a:srgbClr val="0070C0"/>
                </a:solidFill>
              </a:rPr>
              <a:t>de construir nuevas escuelas. minutes. </a:t>
            </a:r>
            <a:endParaRPr lang="es-AR" sz="2800" dirty="0" smtClean="0">
              <a:solidFill>
                <a:srgbClr val="0070C0"/>
              </a:solidFill>
            </a:endParaRPr>
          </a:p>
          <a:p>
            <a:pPr algn="l"/>
            <a:endParaRPr lang="es-AR" sz="2800" dirty="0"/>
          </a:p>
        </p:txBody>
      </p:sp>
    </p:spTree>
    <p:extLst>
      <p:ext uri="{BB962C8B-B14F-4D97-AF65-F5344CB8AC3E}">
        <p14:creationId xmlns:p14="http://schemas.microsoft.com/office/powerpoint/2010/main" val="35385985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86603"/>
            <a:ext cx="9144000" cy="54591"/>
          </a:xfrm>
        </p:spPr>
        <p:txBody>
          <a:bodyPr>
            <a:normAutofit fontScale="90000"/>
          </a:bodyPr>
          <a:lstStyle/>
          <a:p>
            <a:endParaRPr lang="es-AR" dirty="0"/>
          </a:p>
        </p:txBody>
      </p:sp>
      <p:sp>
        <p:nvSpPr>
          <p:cNvPr id="3" name="Subtítulo 2"/>
          <p:cNvSpPr>
            <a:spLocks noGrp="1"/>
          </p:cNvSpPr>
          <p:nvPr>
            <p:ph type="subTitle" idx="1"/>
          </p:nvPr>
        </p:nvSpPr>
        <p:spPr>
          <a:xfrm>
            <a:off x="791570" y="436729"/>
            <a:ext cx="10617958" cy="6073254"/>
          </a:xfrm>
        </p:spPr>
        <p:txBody>
          <a:bodyPr>
            <a:noAutofit/>
          </a:bodyPr>
          <a:lstStyle/>
          <a:p>
            <a:pPr algn="l"/>
            <a:r>
              <a:rPr lang="es-ES" sz="2000" b="1" dirty="0" smtClean="0">
                <a:solidFill>
                  <a:srgbClr val="FF0000"/>
                </a:solidFill>
              </a:rPr>
              <a:t>HAVE TO: </a:t>
            </a:r>
            <a:r>
              <a:rPr lang="es-ES" sz="2000" dirty="0" smtClean="0"/>
              <a:t>tener que, haber de</a:t>
            </a:r>
          </a:p>
          <a:p>
            <a:pPr marL="900113" indent="-900113" algn="l"/>
            <a:r>
              <a:rPr lang="es-AR" sz="2000" dirty="0" smtClean="0"/>
              <a:t>	</a:t>
            </a:r>
            <a:r>
              <a:rPr lang="es-AR" sz="2000" dirty="0" err="1" smtClean="0"/>
              <a:t>Thousands</a:t>
            </a:r>
            <a:r>
              <a:rPr lang="es-AR" sz="2000" dirty="0" smtClean="0"/>
              <a:t> </a:t>
            </a:r>
            <a:r>
              <a:rPr lang="es-AR" sz="2000" dirty="0"/>
              <a:t>of </a:t>
            </a:r>
            <a:r>
              <a:rPr lang="es-AR" sz="2000" dirty="0" err="1"/>
              <a:t>people</a:t>
            </a:r>
            <a:r>
              <a:rPr lang="es-AR" sz="2000" dirty="0"/>
              <a:t> </a:t>
            </a:r>
            <a:r>
              <a:rPr lang="es-AR" sz="2000" dirty="0" err="1"/>
              <a:t>had</a:t>
            </a:r>
            <a:r>
              <a:rPr lang="es-AR" sz="2000" dirty="0"/>
              <a:t> to </a:t>
            </a:r>
            <a:r>
              <a:rPr lang="es-AR" sz="2000" dirty="0" err="1"/>
              <a:t>evacuate</a:t>
            </a:r>
            <a:r>
              <a:rPr lang="es-AR" sz="2000" dirty="0"/>
              <a:t> </a:t>
            </a:r>
            <a:r>
              <a:rPr lang="es-AR" sz="2000" dirty="0" err="1"/>
              <a:t>due</a:t>
            </a:r>
            <a:r>
              <a:rPr lang="es-AR" sz="2000" dirty="0"/>
              <a:t> to a </a:t>
            </a:r>
            <a:r>
              <a:rPr lang="es-AR" sz="2000" dirty="0" err="1"/>
              <a:t>malfunction</a:t>
            </a:r>
            <a:r>
              <a:rPr lang="es-AR" sz="2000" dirty="0"/>
              <a:t> and human </a:t>
            </a:r>
            <a:r>
              <a:rPr lang="es-AR" sz="2000" dirty="0" smtClean="0"/>
              <a:t>error.  </a:t>
            </a:r>
            <a:r>
              <a:rPr lang="es-AR" sz="2000" dirty="0" smtClean="0">
                <a:solidFill>
                  <a:srgbClr val="0070C0"/>
                </a:solidFill>
              </a:rPr>
              <a:t>Miles de personas tuvieron que evacuar debido a un mal funcionamiento y error humano.</a:t>
            </a:r>
            <a:endParaRPr lang="es-ES" sz="2000" dirty="0" smtClean="0">
              <a:solidFill>
                <a:srgbClr val="0070C0"/>
              </a:solidFill>
            </a:endParaRPr>
          </a:p>
          <a:p>
            <a:pPr algn="l"/>
            <a:r>
              <a:rPr lang="es-ES" sz="2000" b="1" dirty="0" smtClean="0">
                <a:solidFill>
                  <a:srgbClr val="FF0000"/>
                </a:solidFill>
              </a:rPr>
              <a:t>BE TO: </a:t>
            </a:r>
            <a:r>
              <a:rPr lang="es-ES" sz="2000" dirty="0" smtClean="0"/>
              <a:t>(ver diapositiva anterior)</a:t>
            </a:r>
          </a:p>
          <a:p>
            <a:pPr algn="l"/>
            <a:r>
              <a:rPr lang="es-ES" sz="2000" b="1" dirty="0" smtClean="0">
                <a:solidFill>
                  <a:srgbClr val="FF0000"/>
                </a:solidFill>
              </a:rPr>
              <a:t>BE ABOUT TO: </a:t>
            </a:r>
            <a:r>
              <a:rPr lang="es-ES" sz="2000" dirty="0" smtClean="0"/>
              <a:t>estar a punto de, estar por, ir </a:t>
            </a:r>
            <a:r>
              <a:rPr lang="es-ES" sz="2000" dirty="0" smtClean="0"/>
              <a:t>a</a:t>
            </a:r>
          </a:p>
          <a:p>
            <a:pPr marL="890588" algn="l"/>
            <a:r>
              <a:rPr lang="es-AR" sz="2000" dirty="0"/>
              <a:t>13. </a:t>
            </a:r>
            <a:r>
              <a:rPr lang="es-AR" sz="2000" dirty="0" err="1"/>
              <a:t>It</a:t>
            </a:r>
            <a:r>
              <a:rPr lang="es-AR" sz="2000" dirty="0"/>
              <a:t> </a:t>
            </a:r>
            <a:r>
              <a:rPr lang="es-AR" sz="2000" dirty="0" err="1"/>
              <a:t>is</a:t>
            </a:r>
            <a:r>
              <a:rPr lang="es-AR" sz="2000" dirty="0"/>
              <a:t> </a:t>
            </a:r>
            <a:r>
              <a:rPr lang="es-AR" sz="2000" dirty="0" err="1"/>
              <a:t>about</a:t>
            </a:r>
            <a:r>
              <a:rPr lang="es-AR" sz="2000" dirty="0"/>
              <a:t> to </a:t>
            </a:r>
            <a:r>
              <a:rPr lang="es-AR" sz="2000" dirty="0" err="1"/>
              <a:t>boil</a:t>
            </a:r>
            <a:r>
              <a:rPr lang="es-AR" sz="2000" dirty="0"/>
              <a:t>. </a:t>
            </a:r>
            <a:r>
              <a:rPr lang="es-AR" sz="2000" dirty="0" err="1"/>
              <a:t>It</a:t>
            </a:r>
            <a:r>
              <a:rPr lang="es-AR" sz="2000" dirty="0"/>
              <a:t> </a:t>
            </a:r>
            <a:r>
              <a:rPr lang="es-AR" sz="2000" dirty="0" err="1"/>
              <a:t>is</a:t>
            </a:r>
            <a:r>
              <a:rPr lang="es-AR" sz="2000" dirty="0"/>
              <a:t> to </a:t>
            </a:r>
            <a:r>
              <a:rPr lang="es-AR" sz="2000" dirty="0" err="1"/>
              <a:t>boil</a:t>
            </a:r>
            <a:r>
              <a:rPr lang="es-AR" sz="2000" dirty="0"/>
              <a:t> in </a:t>
            </a:r>
            <a:r>
              <a:rPr lang="es-AR" sz="2000" dirty="0" err="1"/>
              <a:t>five</a:t>
            </a:r>
            <a:r>
              <a:rPr lang="es-AR" sz="2000" dirty="0"/>
              <a:t> </a:t>
            </a:r>
            <a:r>
              <a:rPr lang="es-AR" sz="2000" dirty="0">
                <a:solidFill>
                  <a:srgbClr val="0070C0"/>
                </a:solidFill>
              </a:rPr>
              <a:t>Está a punto de hervir. Va a hervir en cinco minutos</a:t>
            </a:r>
          </a:p>
          <a:p>
            <a:pPr lvl="2" algn="l"/>
            <a:r>
              <a:rPr lang="es-AR" sz="2000" dirty="0" err="1" smtClean="0"/>
              <a:t>What</a:t>
            </a:r>
            <a:r>
              <a:rPr lang="es-AR" sz="2000" dirty="0" smtClean="0"/>
              <a:t> </a:t>
            </a:r>
            <a:r>
              <a:rPr lang="es-AR" sz="2000" dirty="0"/>
              <a:t>are </a:t>
            </a:r>
            <a:r>
              <a:rPr lang="es-AR" sz="2000" dirty="0" err="1"/>
              <a:t>the</a:t>
            </a:r>
            <a:r>
              <a:rPr lang="es-AR" sz="2000" dirty="0"/>
              <a:t> </a:t>
            </a:r>
            <a:r>
              <a:rPr lang="es-AR" sz="2000" dirty="0" err="1"/>
              <a:t>undesirable</a:t>
            </a:r>
            <a:r>
              <a:rPr lang="es-AR" sz="2000" dirty="0"/>
              <a:t> </a:t>
            </a:r>
            <a:r>
              <a:rPr lang="es-AR" sz="2000" dirty="0" err="1"/>
              <a:t>phenomena</a:t>
            </a:r>
            <a:r>
              <a:rPr lang="es-AR" sz="2000" dirty="0"/>
              <a:t> </a:t>
            </a:r>
            <a:r>
              <a:rPr lang="es-AR" sz="2000" dirty="0" err="1"/>
              <a:t>that</a:t>
            </a:r>
            <a:r>
              <a:rPr lang="es-AR" sz="2000" dirty="0"/>
              <a:t> </a:t>
            </a:r>
            <a:r>
              <a:rPr lang="es-AR" sz="2000" dirty="0" err="1"/>
              <a:t>occur</a:t>
            </a:r>
            <a:r>
              <a:rPr lang="es-AR" sz="2000" dirty="0"/>
              <a:t> </a:t>
            </a:r>
            <a:r>
              <a:rPr lang="es-AR" sz="2000" dirty="0" err="1"/>
              <a:t>when</a:t>
            </a:r>
            <a:r>
              <a:rPr lang="es-AR" sz="2000" dirty="0"/>
              <a:t> </a:t>
            </a:r>
            <a:r>
              <a:rPr lang="es-AR" sz="2000" dirty="0" err="1"/>
              <a:t>the</a:t>
            </a:r>
            <a:r>
              <a:rPr lang="es-AR" sz="2000" dirty="0"/>
              <a:t> </a:t>
            </a:r>
            <a:r>
              <a:rPr lang="es-AR" sz="2000" dirty="0" err="1"/>
              <a:t>hole</a:t>
            </a:r>
            <a:r>
              <a:rPr lang="es-AR" sz="2000" dirty="0"/>
              <a:t> </a:t>
            </a:r>
            <a:r>
              <a:rPr lang="es-AR" sz="2000" dirty="0" err="1"/>
              <a:t>is</a:t>
            </a:r>
            <a:r>
              <a:rPr lang="es-AR" sz="2000" dirty="0"/>
              <a:t> </a:t>
            </a:r>
            <a:r>
              <a:rPr lang="es-AR" sz="2000" dirty="0" err="1"/>
              <a:t>about</a:t>
            </a:r>
            <a:r>
              <a:rPr lang="es-AR" sz="2000" dirty="0"/>
              <a:t> to be </a:t>
            </a:r>
            <a:r>
              <a:rPr lang="es-AR" sz="2000" dirty="0" err="1"/>
              <a:t>drilled</a:t>
            </a:r>
            <a:r>
              <a:rPr lang="es-AR" sz="2000" dirty="0" smtClean="0"/>
              <a:t>? </a:t>
            </a:r>
            <a:r>
              <a:rPr lang="es-AR" sz="2000" dirty="0" smtClean="0">
                <a:solidFill>
                  <a:srgbClr val="0070C0"/>
                </a:solidFill>
              </a:rPr>
              <a:t>¿Cuáles son los fenómenos no deseados que ocurren cuando se está a punto de taladrar un agujero?</a:t>
            </a:r>
            <a:endParaRPr lang="es-AR" sz="2000" dirty="0">
              <a:solidFill>
                <a:srgbClr val="0070C0"/>
              </a:solidFill>
            </a:endParaRPr>
          </a:p>
          <a:p>
            <a:pPr algn="l"/>
            <a:r>
              <a:rPr lang="es-ES" sz="2000" b="1" dirty="0" smtClean="0">
                <a:solidFill>
                  <a:srgbClr val="FF0000"/>
                </a:solidFill>
              </a:rPr>
              <a:t>OUGHT TO: </a:t>
            </a:r>
            <a:r>
              <a:rPr lang="es-ES" sz="2000" dirty="0" smtClean="0"/>
              <a:t>debería</a:t>
            </a:r>
          </a:p>
          <a:p>
            <a:pPr algn="l"/>
            <a:r>
              <a:rPr lang="es-ES" sz="2000" dirty="0"/>
              <a:t>	</a:t>
            </a:r>
            <a:r>
              <a:rPr lang="en-US" sz="2000" dirty="0"/>
              <a:t>He ought to be home by seven </a:t>
            </a:r>
            <a:r>
              <a:rPr lang="en-US" sz="2000" dirty="0" smtClean="0"/>
              <a:t>o'clock. </a:t>
            </a:r>
            <a:r>
              <a:rPr lang="en-US" sz="2000" dirty="0" err="1" smtClean="0">
                <a:solidFill>
                  <a:srgbClr val="0070C0"/>
                </a:solidFill>
              </a:rPr>
              <a:t>Debería</a:t>
            </a:r>
            <a:r>
              <a:rPr lang="en-US" sz="2000" dirty="0" smtClean="0">
                <a:solidFill>
                  <a:srgbClr val="0070C0"/>
                </a:solidFill>
              </a:rPr>
              <a:t> </a:t>
            </a:r>
            <a:r>
              <a:rPr lang="en-US" sz="2000" dirty="0" err="1" smtClean="0">
                <a:solidFill>
                  <a:srgbClr val="0070C0"/>
                </a:solidFill>
              </a:rPr>
              <a:t>estar</a:t>
            </a:r>
            <a:r>
              <a:rPr lang="en-US" sz="2000" dirty="0" smtClean="0">
                <a:solidFill>
                  <a:srgbClr val="0070C0"/>
                </a:solidFill>
              </a:rPr>
              <a:t> </a:t>
            </a:r>
            <a:r>
              <a:rPr lang="en-US" sz="2000" dirty="0" err="1" smtClean="0">
                <a:solidFill>
                  <a:srgbClr val="0070C0"/>
                </a:solidFill>
              </a:rPr>
              <a:t>en</a:t>
            </a:r>
            <a:r>
              <a:rPr lang="en-US" sz="2000" dirty="0" smtClean="0">
                <a:solidFill>
                  <a:srgbClr val="0070C0"/>
                </a:solidFill>
              </a:rPr>
              <a:t> casa para las </a:t>
            </a:r>
            <a:r>
              <a:rPr lang="en-US" sz="2000" dirty="0" err="1" smtClean="0">
                <a:solidFill>
                  <a:srgbClr val="0070C0"/>
                </a:solidFill>
              </a:rPr>
              <a:t>siete</a:t>
            </a:r>
            <a:r>
              <a:rPr lang="en-US" sz="2000" dirty="0" smtClean="0">
                <a:solidFill>
                  <a:srgbClr val="0070C0"/>
                </a:solidFill>
              </a:rPr>
              <a:t> </a:t>
            </a:r>
            <a:r>
              <a:rPr lang="en-US" sz="2000" dirty="0" err="1" smtClean="0">
                <a:solidFill>
                  <a:srgbClr val="0070C0"/>
                </a:solidFill>
              </a:rPr>
              <a:t>en</a:t>
            </a:r>
            <a:r>
              <a:rPr lang="en-US" sz="2000" dirty="0" smtClean="0">
                <a:solidFill>
                  <a:srgbClr val="0070C0"/>
                </a:solidFill>
              </a:rPr>
              <a:t> </a:t>
            </a:r>
            <a:r>
              <a:rPr lang="en-US" sz="2000" dirty="0" err="1" smtClean="0">
                <a:solidFill>
                  <a:srgbClr val="0070C0"/>
                </a:solidFill>
              </a:rPr>
              <a:t>punto</a:t>
            </a:r>
            <a:r>
              <a:rPr lang="en-US" sz="2000" dirty="0" smtClean="0">
                <a:solidFill>
                  <a:srgbClr val="0070C0"/>
                </a:solidFill>
              </a:rPr>
              <a:t>.</a:t>
            </a:r>
          </a:p>
          <a:p>
            <a:pPr algn="l"/>
            <a:r>
              <a:rPr lang="en-US" sz="2000" b="1" dirty="0" smtClean="0">
                <a:solidFill>
                  <a:srgbClr val="FF0000"/>
                </a:solidFill>
              </a:rPr>
              <a:t>BE ABLE TO: </a:t>
            </a:r>
            <a:r>
              <a:rPr lang="en-US" sz="2000" dirty="0" err="1" smtClean="0"/>
              <a:t>poder</a:t>
            </a:r>
            <a:r>
              <a:rPr lang="en-US" sz="2000" dirty="0" smtClean="0"/>
              <a:t>, </a:t>
            </a:r>
            <a:r>
              <a:rPr lang="en-US" sz="2000" dirty="0" err="1" smtClean="0"/>
              <a:t>ser</a:t>
            </a:r>
            <a:r>
              <a:rPr lang="en-US" sz="2000" dirty="0" smtClean="0"/>
              <a:t> </a:t>
            </a:r>
            <a:r>
              <a:rPr lang="en-US" sz="2000" dirty="0" err="1" smtClean="0"/>
              <a:t>capaz</a:t>
            </a:r>
            <a:r>
              <a:rPr lang="en-US" sz="2000" dirty="0" smtClean="0"/>
              <a:t> de (</a:t>
            </a:r>
            <a:r>
              <a:rPr lang="en-US" sz="2000" dirty="0" err="1" smtClean="0"/>
              <a:t>rara</a:t>
            </a:r>
            <a:r>
              <a:rPr lang="en-US" sz="2000" dirty="0" smtClean="0"/>
              <a:t> </a:t>
            </a:r>
            <a:r>
              <a:rPr lang="en-US" sz="2000" dirty="0" err="1" smtClean="0"/>
              <a:t>vez</a:t>
            </a:r>
            <a:r>
              <a:rPr lang="en-US" sz="2000" dirty="0" smtClean="0"/>
              <a:t> con </a:t>
            </a:r>
            <a:r>
              <a:rPr lang="en-US" sz="2000" dirty="0" err="1" smtClean="0"/>
              <a:t>objetos</a:t>
            </a:r>
            <a:r>
              <a:rPr lang="en-US" sz="2000" dirty="0" smtClean="0"/>
              <a:t> </a:t>
            </a:r>
            <a:r>
              <a:rPr lang="en-US" sz="2000" dirty="0" err="1" smtClean="0"/>
              <a:t>inanimados</a:t>
            </a:r>
            <a:r>
              <a:rPr lang="en-US" sz="2000" dirty="0" smtClean="0"/>
              <a:t>)</a:t>
            </a:r>
          </a:p>
          <a:p>
            <a:pPr marL="900113" indent="-900113" algn="l"/>
            <a:r>
              <a:rPr lang="en-US" sz="2000" dirty="0"/>
              <a:t>	</a:t>
            </a:r>
            <a:r>
              <a:rPr lang="es-AR" sz="2000" dirty="0" err="1"/>
              <a:t>W</a:t>
            </a:r>
            <a:r>
              <a:rPr lang="es-AR" sz="2000" dirty="0" err="1" smtClean="0"/>
              <a:t>e</a:t>
            </a:r>
            <a:r>
              <a:rPr lang="es-AR" sz="2000" dirty="0" smtClean="0"/>
              <a:t> are </a:t>
            </a:r>
            <a:r>
              <a:rPr lang="es-AR" sz="2000" dirty="0" err="1" smtClean="0"/>
              <a:t>not</a:t>
            </a:r>
            <a:r>
              <a:rPr lang="es-AR" sz="2000" dirty="0" smtClean="0"/>
              <a:t> </a:t>
            </a:r>
            <a:r>
              <a:rPr lang="es-AR" sz="2000" dirty="0" err="1" smtClean="0"/>
              <a:t>able</a:t>
            </a:r>
            <a:r>
              <a:rPr lang="es-AR" sz="2000" dirty="0" smtClean="0"/>
              <a:t> </a:t>
            </a:r>
            <a:r>
              <a:rPr lang="es-AR" sz="2000" dirty="0"/>
              <a:t>to </a:t>
            </a:r>
            <a:r>
              <a:rPr lang="es-AR" sz="2000" dirty="0" err="1"/>
              <a:t>respond</a:t>
            </a:r>
            <a:r>
              <a:rPr lang="es-AR" sz="2000" dirty="0"/>
              <a:t> to </a:t>
            </a:r>
            <a:r>
              <a:rPr lang="es-AR" sz="2000" dirty="0" err="1"/>
              <a:t>some</a:t>
            </a:r>
            <a:r>
              <a:rPr lang="es-AR" sz="2000" dirty="0"/>
              <a:t> of </a:t>
            </a:r>
            <a:r>
              <a:rPr lang="es-AR" sz="2000" dirty="0" err="1"/>
              <a:t>your</a:t>
            </a:r>
            <a:r>
              <a:rPr lang="es-AR" sz="2000" dirty="0"/>
              <a:t> </a:t>
            </a:r>
            <a:r>
              <a:rPr lang="es-AR" sz="2000" dirty="0" err="1" smtClean="0"/>
              <a:t>questions</a:t>
            </a:r>
            <a:r>
              <a:rPr lang="es-AR" sz="2000" dirty="0" smtClean="0"/>
              <a:t>. </a:t>
            </a:r>
            <a:r>
              <a:rPr lang="es-AR" sz="2000" dirty="0" smtClean="0">
                <a:solidFill>
                  <a:srgbClr val="0070C0"/>
                </a:solidFill>
              </a:rPr>
              <a:t>No podemos responder sus preguntas.</a:t>
            </a:r>
            <a:endParaRPr lang="en-US" sz="2000" dirty="0" smtClean="0">
              <a:solidFill>
                <a:srgbClr val="0070C0"/>
              </a:solidFill>
            </a:endParaRPr>
          </a:p>
          <a:p>
            <a:pPr algn="l"/>
            <a:r>
              <a:rPr lang="en-US" sz="2000" b="1" dirty="0" smtClean="0">
                <a:solidFill>
                  <a:srgbClr val="FF0000"/>
                </a:solidFill>
              </a:rPr>
              <a:t>BE GOING TO: </a:t>
            </a:r>
            <a:r>
              <a:rPr lang="en-US" sz="2000" dirty="0" err="1" smtClean="0"/>
              <a:t>ir</a:t>
            </a:r>
            <a:r>
              <a:rPr lang="en-US" sz="2000" dirty="0" smtClean="0"/>
              <a:t> a.</a:t>
            </a:r>
          </a:p>
          <a:p>
            <a:pPr lvl="2" algn="l"/>
            <a:r>
              <a:rPr lang="es-AR" sz="2000" dirty="0" err="1"/>
              <a:t>The</a:t>
            </a:r>
            <a:r>
              <a:rPr lang="es-AR" sz="2000" dirty="0"/>
              <a:t> use of </a:t>
            </a:r>
            <a:r>
              <a:rPr lang="es-AR" sz="2000" dirty="0" err="1"/>
              <a:t>this</a:t>
            </a:r>
            <a:r>
              <a:rPr lang="es-AR" sz="2000" dirty="0"/>
              <a:t> ultra-</a:t>
            </a:r>
            <a:r>
              <a:rPr lang="es-AR" sz="2000" dirty="0" err="1"/>
              <a:t>lightweight</a:t>
            </a:r>
            <a:r>
              <a:rPr lang="es-AR" sz="2000" dirty="0"/>
              <a:t> material </a:t>
            </a:r>
            <a:r>
              <a:rPr lang="es-AR" sz="2000" dirty="0" err="1"/>
              <a:t>is</a:t>
            </a:r>
            <a:r>
              <a:rPr lang="es-AR" sz="2000" dirty="0"/>
              <a:t> </a:t>
            </a:r>
            <a:r>
              <a:rPr lang="es-AR" sz="2000" dirty="0" err="1"/>
              <a:t>going</a:t>
            </a:r>
            <a:r>
              <a:rPr lang="es-AR" sz="2000" dirty="0"/>
              <a:t> to be </a:t>
            </a:r>
            <a:r>
              <a:rPr lang="es-AR" sz="2000" dirty="0" err="1"/>
              <a:t>seen</a:t>
            </a:r>
            <a:r>
              <a:rPr lang="es-AR" sz="2000" dirty="0"/>
              <a:t> </a:t>
            </a:r>
            <a:r>
              <a:rPr lang="es-AR" sz="2000" dirty="0" err="1"/>
              <a:t>most</a:t>
            </a:r>
            <a:r>
              <a:rPr lang="es-AR" sz="2000" dirty="0"/>
              <a:t> </a:t>
            </a:r>
            <a:r>
              <a:rPr lang="es-AR" sz="2000" dirty="0" err="1"/>
              <a:t>frequently</a:t>
            </a:r>
            <a:r>
              <a:rPr lang="es-AR" sz="2000" dirty="0"/>
              <a:t> in </a:t>
            </a:r>
            <a:r>
              <a:rPr lang="es-AR" sz="2000" dirty="0" err="1"/>
              <a:t>the</a:t>
            </a:r>
            <a:r>
              <a:rPr lang="es-AR" sz="2000" dirty="0"/>
              <a:t> </a:t>
            </a:r>
            <a:r>
              <a:rPr lang="es-AR" sz="2000" dirty="0" err="1"/>
              <a:t>realm</a:t>
            </a:r>
            <a:r>
              <a:rPr lang="es-AR" sz="2000" dirty="0"/>
              <a:t> of </a:t>
            </a:r>
            <a:r>
              <a:rPr lang="es-AR" sz="2000" dirty="0" err="1"/>
              <a:t>space</a:t>
            </a:r>
            <a:r>
              <a:rPr lang="es-AR" sz="2000" dirty="0"/>
              <a:t> </a:t>
            </a:r>
            <a:r>
              <a:rPr lang="es-AR" sz="2000" dirty="0" err="1"/>
              <a:t>study</a:t>
            </a:r>
            <a:r>
              <a:rPr lang="es-AR" sz="2000" dirty="0"/>
              <a:t> and </a:t>
            </a:r>
            <a:r>
              <a:rPr lang="es-AR" sz="2000" dirty="0" err="1" smtClean="0"/>
              <a:t>travel</a:t>
            </a:r>
            <a:r>
              <a:rPr lang="es-AR" sz="2000" dirty="0" smtClean="0"/>
              <a:t>. </a:t>
            </a:r>
            <a:r>
              <a:rPr lang="es-AR" sz="2000" dirty="0" smtClean="0">
                <a:solidFill>
                  <a:srgbClr val="0070C0"/>
                </a:solidFill>
              </a:rPr>
              <a:t>El uso de este material ultra liviano va a ser visto muy frecuentemente en el campo (reino) de los viajes e investigación espacial</a:t>
            </a:r>
            <a:endParaRPr lang="es-AR" sz="2000" dirty="0">
              <a:solidFill>
                <a:srgbClr val="0070C0"/>
              </a:solidFill>
            </a:endParaRPr>
          </a:p>
        </p:txBody>
      </p:sp>
    </p:spTree>
    <p:extLst>
      <p:ext uri="{BB962C8B-B14F-4D97-AF65-F5344CB8AC3E}">
        <p14:creationId xmlns:p14="http://schemas.microsoft.com/office/powerpoint/2010/main" val="27926141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57475" y="2571749"/>
            <a:ext cx="7486649" cy="655885"/>
          </a:xfrm>
          <a:prstGeom prst="rect">
            <a:avLst/>
          </a:prstGeom>
        </p:spPr>
        <p:txBody>
          <a:bodyPr wrap="square">
            <a:spAutoFit/>
          </a:bodyPr>
          <a:lstStyle/>
          <a:p>
            <a:pPr>
              <a:lnSpc>
                <a:spcPct val="107000"/>
              </a:lnSpc>
              <a:spcBef>
                <a:spcPts val="1200"/>
              </a:spcBef>
              <a:spcAft>
                <a:spcPts val="0"/>
              </a:spcAft>
            </a:pPr>
            <a:r>
              <a:rPr lang="es-AR" sz="36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 </a:t>
            </a:r>
            <a:r>
              <a:rPr lang="es-AR" sz="3600" b="1" u="sng"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Traduzca las siguientes oraciones.</a:t>
            </a:r>
            <a:endParaRPr lang="es-AR" sz="36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1038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0" y="1122362"/>
            <a:ext cx="9144000" cy="4310539"/>
          </a:xfrm>
          <a:prstGeom prst="rect">
            <a:avLst/>
          </a:prstGeom>
        </p:spPr>
        <p:txBody>
          <a:bodyPr wrap="square">
            <a:spAutoFit/>
          </a:bodyPr>
          <a:lstStyle/>
          <a:p>
            <a:pPr marL="352425" indent="-352425">
              <a:lnSpc>
                <a:spcPct val="107000"/>
              </a:lnSpc>
              <a:spcAft>
                <a:spcPts val="0"/>
              </a:spcAft>
            </a:pPr>
            <a:r>
              <a:rPr lang="es-AR" sz="2800" dirty="0" smtClean="0">
                <a:solidFill>
                  <a:srgbClr val="000000"/>
                </a:solidFill>
                <a:ea typeface="Calibri" panose="020F0502020204030204" pitchFamily="34" charset="0"/>
                <a:cs typeface="Times New Roman" panose="02020603050405020304" pitchFamily="18" charset="0"/>
              </a:rPr>
              <a:t>1. </a:t>
            </a:r>
            <a:r>
              <a:rPr lang="es-AR" sz="2800" dirty="0" err="1" smtClean="0">
                <a:solidFill>
                  <a:srgbClr val="000000"/>
                </a:solidFill>
                <a:ea typeface="Calibri" panose="020F0502020204030204" pitchFamily="34" charset="0"/>
                <a:cs typeface="Times New Roman" panose="02020603050405020304" pitchFamily="18" charset="0"/>
              </a:rPr>
              <a:t>WiredWorkers</a:t>
            </a:r>
            <a:r>
              <a:rPr lang="es-AR" sz="2800" dirty="0" smtClean="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offers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cobot</a:t>
            </a:r>
            <a:r>
              <a:rPr lang="es-AR" sz="2800" dirty="0">
                <a:solidFill>
                  <a:srgbClr val="000000"/>
                </a:solidFill>
                <a:ea typeface="Calibri" panose="020F0502020204030204" pitchFamily="34" charset="0"/>
                <a:cs typeface="Times New Roman" panose="02020603050405020304" pitchFamily="18" charset="0"/>
              </a:rPr>
              <a:t> training in-</a:t>
            </a:r>
            <a:r>
              <a:rPr lang="es-AR" sz="2800" dirty="0" err="1">
                <a:solidFill>
                  <a:srgbClr val="000000"/>
                </a:solidFill>
                <a:ea typeface="Calibri" panose="020F0502020204030204" pitchFamily="34" charset="0"/>
                <a:cs typeface="Times New Roman" panose="02020603050405020304" pitchFamily="18" charset="0"/>
              </a:rPr>
              <a:t>house</a:t>
            </a:r>
            <a:r>
              <a:rPr lang="es-AR" sz="2800" dirty="0">
                <a:solidFill>
                  <a:srgbClr val="000000"/>
                </a:solidFill>
                <a:ea typeface="Calibri" panose="020F0502020204030204" pitchFamily="34" charset="0"/>
                <a:cs typeface="Times New Roman" panose="02020603050405020304" pitchFamily="18" charset="0"/>
              </a:rPr>
              <a:t> and </a:t>
            </a:r>
            <a:r>
              <a:rPr lang="es-AR" sz="2800" dirty="0" err="1">
                <a:solidFill>
                  <a:srgbClr val="000000"/>
                </a:solidFill>
                <a:ea typeface="Calibri" panose="020F0502020204030204" pitchFamily="34" charset="0"/>
                <a:cs typeface="Times New Roman" panose="02020603050405020304" pitchFamily="18" charset="0"/>
              </a:rPr>
              <a:t>on</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location</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This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is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perfect</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for</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companies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that</a:t>
            </a:r>
            <a:r>
              <a:rPr lang="es-AR" sz="2800" dirty="0">
                <a:solidFill>
                  <a:srgbClr val="000000"/>
                </a:solidFill>
                <a:ea typeface="Calibri" panose="020F0502020204030204" pitchFamily="34" charset="0"/>
                <a:cs typeface="Times New Roman" panose="02020603050405020304" pitchFamily="18" charset="0"/>
              </a:rPr>
              <a:t> are </a:t>
            </a:r>
            <a:r>
              <a:rPr lang="es-AR" sz="2800" dirty="0" err="1">
                <a:solidFill>
                  <a:srgbClr val="000000"/>
                </a:solidFill>
                <a:ea typeface="Calibri" panose="020F0502020204030204" pitchFamily="34" charset="0"/>
                <a:cs typeface="Times New Roman" panose="02020603050405020304" pitchFamily="18" charset="0"/>
              </a:rPr>
              <a:t>about</a:t>
            </a:r>
            <a:r>
              <a:rPr lang="es-AR" sz="2800" dirty="0">
                <a:solidFill>
                  <a:srgbClr val="000000"/>
                </a:solidFill>
                <a:ea typeface="Calibri" panose="020F0502020204030204" pitchFamily="34" charset="0"/>
                <a:cs typeface="Times New Roman" panose="02020603050405020304" pitchFamily="18" charset="0"/>
              </a:rPr>
              <a:t> to </a:t>
            </a:r>
            <a:r>
              <a:rPr lang="es-AR" sz="2800" dirty="0" err="1">
                <a:solidFill>
                  <a:srgbClr val="000000"/>
                </a:solidFill>
                <a:ea typeface="Calibri" panose="020F0502020204030204" pitchFamily="34" charset="0"/>
                <a:cs typeface="Times New Roman" panose="02020603050405020304" pitchFamily="18" charset="0"/>
              </a:rPr>
              <a:t>start</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with</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automation</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or</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want</a:t>
            </a:r>
            <a:r>
              <a:rPr lang="es-AR" sz="2800" dirty="0">
                <a:solidFill>
                  <a:srgbClr val="000000"/>
                </a:solidFill>
                <a:ea typeface="Calibri" panose="020F0502020204030204" pitchFamily="34" charset="0"/>
                <a:cs typeface="Times New Roman" panose="02020603050405020304" pitchFamily="18" charset="0"/>
              </a:rPr>
              <a:t> to </a:t>
            </a:r>
            <a:r>
              <a:rPr lang="es-AR" sz="2800" dirty="0" err="1">
                <a:solidFill>
                  <a:srgbClr val="000000"/>
                </a:solidFill>
                <a:ea typeface="Calibri" panose="020F0502020204030204" pitchFamily="34" charset="0"/>
                <a:cs typeface="Times New Roman" panose="02020603050405020304" pitchFamily="18" charset="0"/>
              </a:rPr>
              <a:t>know</a:t>
            </a:r>
            <a:r>
              <a:rPr lang="es-AR" sz="2800" dirty="0">
                <a:solidFill>
                  <a:srgbClr val="000000"/>
                </a:solidFill>
                <a:ea typeface="Calibri" panose="020F0502020204030204" pitchFamily="34" charset="0"/>
                <a:cs typeface="Times New Roman" panose="02020603050405020304" pitchFamily="18" charset="0"/>
              </a:rPr>
              <a:t> more </a:t>
            </a:r>
            <a:r>
              <a:rPr lang="es-AR" sz="2800" dirty="0" err="1">
                <a:solidFill>
                  <a:srgbClr val="000000"/>
                </a:solidFill>
                <a:ea typeface="Calibri" panose="020F0502020204030204" pitchFamily="34" charset="0"/>
                <a:cs typeface="Times New Roman" panose="02020603050405020304" pitchFamily="18" charset="0"/>
              </a:rPr>
              <a:t>about</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this</a:t>
            </a:r>
            <a:r>
              <a:rPr lang="es-AR" sz="2800" dirty="0">
                <a:solidFill>
                  <a:srgbClr val="000000"/>
                </a:solidFill>
                <a:ea typeface="Calibri" panose="020F0502020204030204" pitchFamily="34" charset="0"/>
                <a:cs typeface="Times New Roman" panose="02020603050405020304" pitchFamily="18" charset="0"/>
              </a:rPr>
              <a:t> new </a:t>
            </a:r>
            <a:r>
              <a:rPr lang="es-AR" sz="2800" dirty="0" err="1">
                <a:solidFill>
                  <a:srgbClr val="000000"/>
                </a:solidFill>
                <a:ea typeface="Calibri" panose="020F0502020204030204" pitchFamily="34" charset="0"/>
                <a:cs typeface="Times New Roman" panose="02020603050405020304" pitchFamily="18" charset="0"/>
              </a:rPr>
              <a:t>technique</a:t>
            </a:r>
            <a:r>
              <a:rPr lang="es-AR" sz="2800" dirty="0">
                <a:solidFill>
                  <a:srgbClr val="000000"/>
                </a:solidFill>
                <a:ea typeface="Calibri" panose="020F0502020204030204" pitchFamily="34" charset="0"/>
                <a:cs typeface="Times New Roman" panose="02020603050405020304" pitchFamily="18" charset="0"/>
              </a:rPr>
              <a:t> in </a:t>
            </a:r>
            <a:r>
              <a:rPr lang="es-AR" sz="2800" dirty="0" err="1" smtClean="0">
                <a:solidFill>
                  <a:srgbClr val="000000"/>
                </a:solidFill>
                <a:ea typeface="Calibri" panose="020F0502020204030204" pitchFamily="34" charset="0"/>
                <a:cs typeface="Times New Roman" panose="02020603050405020304" pitchFamily="18" charset="0"/>
              </a:rPr>
              <a:t>robotics</a:t>
            </a:r>
            <a:r>
              <a:rPr lang="es-AR" sz="2800" dirty="0" smtClean="0">
                <a:solidFill>
                  <a:srgbClr val="000000"/>
                </a:solidFill>
                <a:ea typeface="Calibri" panose="020F0502020204030204" pitchFamily="34" charset="0"/>
                <a:cs typeface="Times New Roman" panose="02020603050405020304" pitchFamily="18" charset="0"/>
              </a:rPr>
              <a:t>.</a:t>
            </a:r>
          </a:p>
          <a:p>
            <a:pPr marL="352425" indent="-352425">
              <a:lnSpc>
                <a:spcPct val="107000"/>
              </a:lnSpc>
              <a:spcAft>
                <a:spcPts val="0"/>
              </a:spcAft>
              <a:buAutoNum type="arabicPeriod"/>
            </a:pPr>
            <a:endParaRPr lang="es-AR" sz="2800" dirty="0">
              <a:ea typeface="Calibri" panose="020F0502020204030204" pitchFamily="34" charset="0"/>
              <a:cs typeface="Times New Roman" panose="02020603050405020304" pitchFamily="18" charset="0"/>
            </a:endParaRPr>
          </a:p>
          <a:p>
            <a:pPr marL="352425" indent="-352425">
              <a:lnSpc>
                <a:spcPct val="107000"/>
              </a:lnSpc>
              <a:spcAft>
                <a:spcPts val="0"/>
              </a:spcAft>
            </a:pPr>
            <a:r>
              <a:rPr lang="es-AR" sz="2800" dirty="0">
                <a:solidFill>
                  <a:srgbClr val="000000"/>
                </a:solidFill>
                <a:ea typeface="Calibri" panose="020F0502020204030204" pitchFamily="34" charset="0"/>
                <a:cs typeface="Times New Roman" panose="02020603050405020304" pitchFamily="18" charset="0"/>
              </a:rPr>
              <a:t>2. </a:t>
            </a:r>
            <a:r>
              <a:rPr lang="es-AR" sz="2800" dirty="0" err="1">
                <a:solidFill>
                  <a:srgbClr val="000000"/>
                </a:solidFill>
                <a:ea typeface="Calibri" panose="020F0502020204030204" pitchFamily="34" charset="0"/>
                <a:cs typeface="Times New Roman" panose="02020603050405020304" pitchFamily="18" charset="0"/>
              </a:rPr>
              <a:t>Making</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electricity</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using</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microbes</a:t>
            </a:r>
            <a:r>
              <a:rPr lang="es-AR" sz="2800" dirty="0">
                <a:solidFill>
                  <a:srgbClr val="000000"/>
                </a:solidFill>
                <a:ea typeface="Calibri" panose="020F0502020204030204" pitchFamily="34" charset="0"/>
                <a:cs typeface="Times New Roman" panose="02020603050405020304" pitchFamily="18" charset="0"/>
              </a:rPr>
              <a:t>. (título</a:t>
            </a:r>
            <a:r>
              <a:rPr lang="es-AR" sz="2800" dirty="0" smtClean="0">
                <a:solidFill>
                  <a:srgbClr val="000000"/>
                </a:solidFill>
                <a:ea typeface="Calibri" panose="020F0502020204030204" pitchFamily="34" charset="0"/>
                <a:cs typeface="Times New Roman" panose="02020603050405020304" pitchFamily="18" charset="0"/>
              </a:rPr>
              <a:t>)</a:t>
            </a:r>
          </a:p>
          <a:p>
            <a:pPr marL="352425" indent="-352425">
              <a:lnSpc>
                <a:spcPct val="107000"/>
              </a:lnSpc>
              <a:spcAft>
                <a:spcPts val="0"/>
              </a:spcAft>
            </a:pPr>
            <a:endParaRPr lang="es-AR" sz="2800" dirty="0">
              <a:ea typeface="Calibri" panose="020F0502020204030204" pitchFamily="34" charset="0"/>
              <a:cs typeface="Times New Roman" panose="02020603050405020304" pitchFamily="18" charset="0"/>
            </a:endParaRPr>
          </a:p>
          <a:p>
            <a:pPr marL="352425" indent="-352425">
              <a:lnSpc>
                <a:spcPct val="115000"/>
              </a:lnSpc>
              <a:spcAft>
                <a:spcPts val="0"/>
              </a:spcAft>
            </a:pPr>
            <a:r>
              <a:rPr lang="es-AR" sz="2800" spc="10" dirty="0">
                <a:solidFill>
                  <a:srgbClr val="000000"/>
                </a:solidFill>
                <a:ea typeface="Calibri" panose="020F0502020204030204" pitchFamily="34" charset="0"/>
                <a:cs typeface="Times New Roman" panose="02020603050405020304" pitchFamily="18" charset="0"/>
              </a:rPr>
              <a:t>3. </a:t>
            </a:r>
            <a:r>
              <a:rPr lang="es-AR" sz="2800" spc="10" dirty="0" err="1">
                <a:solidFill>
                  <a:srgbClr val="000000"/>
                </a:solidFill>
                <a:ea typeface="Calibri" panose="020F0502020204030204" pitchFamily="34" charset="0"/>
                <a:cs typeface="Times New Roman" panose="02020603050405020304" pitchFamily="18" charset="0"/>
              </a:rPr>
              <a:t>Combining</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advanced</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robotics</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with</a:t>
            </a:r>
            <a:r>
              <a:rPr lang="es-AR" sz="2800" spc="10" dirty="0">
                <a:solidFill>
                  <a:srgbClr val="000000"/>
                </a:solidFill>
                <a:ea typeface="Calibri" panose="020F0502020204030204" pitchFamily="34" charset="0"/>
                <a:cs typeface="Times New Roman" panose="02020603050405020304" pitchFamily="18" charset="0"/>
              </a:rPr>
              <a:t> a </a:t>
            </a:r>
            <a:r>
              <a:rPr lang="es-AR" sz="2800" spc="10" dirty="0" err="1">
                <a:solidFill>
                  <a:srgbClr val="000000"/>
                </a:solidFill>
                <a:ea typeface="Calibri" panose="020F0502020204030204" pitchFamily="34" charset="0"/>
                <a:cs typeface="Times New Roman" panose="02020603050405020304" pitchFamily="18" charset="0"/>
              </a:rPr>
              <a:t>heartwarming</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design</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AnAn</a:t>
            </a:r>
            <a:r>
              <a:rPr lang="es-AR" sz="2800" spc="10" dirty="0">
                <a:solidFill>
                  <a:srgbClr val="000000"/>
                </a:solidFill>
                <a:ea typeface="Calibri" panose="020F0502020204030204" pitchFamily="34" charset="0"/>
                <a:cs typeface="Times New Roman" panose="02020603050405020304" pitchFamily="18" charset="0"/>
              </a:rPr>
              <a:t> sets a new standard </a:t>
            </a:r>
            <a:r>
              <a:rPr lang="es-AR" sz="2800" spc="10" dirty="0" err="1">
                <a:solidFill>
                  <a:srgbClr val="000000"/>
                </a:solidFill>
                <a:ea typeface="Calibri" panose="020F0502020204030204" pitchFamily="34" charset="0"/>
                <a:cs typeface="Times New Roman" panose="02020603050405020304" pitchFamily="18" charset="0"/>
              </a:rPr>
              <a:t>for</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interactive</a:t>
            </a:r>
            <a:r>
              <a:rPr lang="es-AR" sz="2800" spc="10" dirty="0">
                <a:solidFill>
                  <a:srgbClr val="000000"/>
                </a:solidFill>
                <a:ea typeface="Calibri" panose="020F0502020204030204" pitchFamily="34" charset="0"/>
                <a:cs typeface="Times New Roman" panose="02020603050405020304" pitchFamily="18" charset="0"/>
              </a:rPr>
              <a:t> AI </a:t>
            </a:r>
            <a:r>
              <a:rPr lang="es-AR" sz="2800" spc="10" dirty="0" err="1">
                <a:solidFill>
                  <a:srgbClr val="000000"/>
                </a:solidFill>
                <a:ea typeface="Calibri" panose="020F0502020204030204" pitchFamily="34" charset="0"/>
                <a:cs typeface="Times New Roman" panose="02020603050405020304" pitchFamily="18" charset="0"/>
              </a:rPr>
              <a:t>companions</a:t>
            </a:r>
            <a:r>
              <a:rPr lang="es-AR" sz="2800" spc="10" dirty="0">
                <a:solidFill>
                  <a:srgbClr val="000000"/>
                </a:solidFill>
                <a:ea typeface="Calibri" panose="020F0502020204030204" pitchFamily="34" charset="0"/>
                <a:cs typeface="Times New Roman" panose="02020603050405020304" pitchFamily="18" charset="0"/>
              </a:rPr>
              <a:t>.</a:t>
            </a:r>
            <a:endParaRPr lang="es-A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6022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7300" y="714375"/>
            <a:ext cx="10115550" cy="4806059"/>
          </a:xfrm>
          <a:prstGeom prst="rect">
            <a:avLst/>
          </a:prstGeom>
        </p:spPr>
        <p:txBody>
          <a:bodyPr wrap="square">
            <a:spAutoFit/>
          </a:bodyPr>
          <a:lstStyle/>
          <a:p>
            <a:pPr marL="352425" indent="-352425">
              <a:lnSpc>
                <a:spcPct val="107000"/>
              </a:lnSpc>
              <a:spcAft>
                <a:spcPts val="0"/>
              </a:spcAft>
            </a:pPr>
            <a:r>
              <a:rPr lang="es-AR" sz="2800" dirty="0">
                <a:solidFill>
                  <a:srgbClr val="000000"/>
                </a:solidFill>
                <a:ea typeface="Calibri" panose="020F0502020204030204" pitchFamily="34" charset="0"/>
                <a:cs typeface="Times New Roman" panose="02020603050405020304" pitchFamily="18" charset="0"/>
              </a:rPr>
              <a:t>4. </a:t>
            </a:r>
            <a:r>
              <a:rPr lang="es-AR" sz="2800" dirty="0" err="1">
                <a:solidFill>
                  <a:srgbClr val="000000"/>
                </a:solidFill>
                <a:ea typeface="Calibri" panose="020F0502020204030204" pitchFamily="34" charset="0"/>
                <a:cs typeface="Times New Roman" panose="02020603050405020304" pitchFamily="18" charset="0"/>
              </a:rPr>
              <a:t>One</a:t>
            </a:r>
            <a:r>
              <a:rPr lang="es-AR" sz="2800" dirty="0">
                <a:solidFill>
                  <a:srgbClr val="000000"/>
                </a:solidFill>
                <a:ea typeface="Calibri" panose="020F0502020204030204" pitchFamily="34" charset="0"/>
                <a:cs typeface="Times New Roman" panose="02020603050405020304" pitchFamily="18" charset="0"/>
              </a:rPr>
              <a:t> of </a:t>
            </a:r>
            <a:r>
              <a:rPr lang="es-AR" sz="2800" dirty="0" err="1">
                <a:solidFill>
                  <a:srgbClr val="000000"/>
                </a:solidFill>
                <a:ea typeface="Calibri" panose="020F0502020204030204" pitchFamily="34" charset="0"/>
                <a:cs typeface="Times New Roman" panose="02020603050405020304" pitchFamily="18" charset="0"/>
              </a:rPr>
              <a:t>the</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possibilities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would</a:t>
            </a:r>
            <a:r>
              <a:rPr lang="es-AR" sz="2800" dirty="0">
                <a:solidFill>
                  <a:srgbClr val="000000"/>
                </a:solidFill>
                <a:ea typeface="Calibri" panose="020F0502020204030204" pitchFamily="34" charset="0"/>
                <a:cs typeface="Times New Roman" panose="02020603050405020304" pitchFamily="18" charset="0"/>
              </a:rPr>
              <a:t> be to </a:t>
            </a:r>
            <a:r>
              <a:rPr lang="es-AR" sz="2800" dirty="0" err="1">
                <a:solidFill>
                  <a:srgbClr val="000000"/>
                </a:solidFill>
                <a:ea typeface="Calibri" panose="020F0502020204030204" pitchFamily="34" charset="0"/>
                <a:cs typeface="Times New Roman" panose="02020603050405020304" pitchFamily="18" charset="0"/>
              </a:rPr>
              <a:t>harness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metasurfaces</a:t>
            </a:r>
            <a:r>
              <a:rPr lang="es-AR" sz="2800" dirty="0">
                <a:solidFill>
                  <a:srgbClr val="000000"/>
                </a:solidFill>
                <a:ea typeface="Calibri" panose="020F0502020204030204" pitchFamily="34" charset="0"/>
                <a:cs typeface="Times New Roman" panose="02020603050405020304" pitchFamily="18" charset="0"/>
              </a:rPr>
              <a:t> to </a:t>
            </a:r>
            <a:r>
              <a:rPr lang="es-AR" sz="2800" dirty="0" err="1">
                <a:solidFill>
                  <a:srgbClr val="000000"/>
                </a:solidFill>
                <a:ea typeface="Calibri" panose="020F0502020204030204" pitchFamily="34" charset="0"/>
                <a:cs typeface="Times New Roman" panose="02020603050405020304" pitchFamily="18" charset="0"/>
              </a:rPr>
              <a:t>convert</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any</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surface</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into</a:t>
            </a:r>
            <a:r>
              <a:rPr lang="es-AR" sz="2800" dirty="0">
                <a:solidFill>
                  <a:srgbClr val="000000"/>
                </a:solidFill>
                <a:ea typeface="Calibri" panose="020F0502020204030204" pitchFamily="34" charset="0"/>
                <a:cs typeface="Times New Roman" panose="02020603050405020304" pitchFamily="18" charset="0"/>
              </a:rPr>
              <a:t> a </a:t>
            </a:r>
            <a:r>
              <a:rPr lang="es-AR" sz="2800" dirty="0" err="1">
                <a:solidFill>
                  <a:srgbClr val="000000"/>
                </a:solidFill>
                <a:ea typeface="Calibri" panose="020F0502020204030204" pitchFamily="34" charset="0"/>
                <a:cs typeface="Times New Roman" panose="02020603050405020304" pitchFamily="18" charset="0"/>
              </a:rPr>
              <a:t>high-resolution</a:t>
            </a:r>
            <a:r>
              <a:rPr lang="es-AR" sz="2800" dirty="0">
                <a:solidFill>
                  <a:srgbClr val="000000"/>
                </a:solidFill>
                <a:ea typeface="Calibri" panose="020F0502020204030204" pitchFamily="34" charset="0"/>
                <a:cs typeface="Times New Roman" panose="02020603050405020304" pitchFamily="18" charset="0"/>
              </a:rPr>
              <a:t> sensor</a:t>
            </a:r>
            <a:r>
              <a:rPr lang="es-AR" sz="2800" dirty="0" smtClean="0">
                <a:solidFill>
                  <a:srgbClr val="000000"/>
                </a:solidFill>
                <a:ea typeface="Calibri" panose="020F0502020204030204" pitchFamily="34" charset="0"/>
                <a:cs typeface="Times New Roman" panose="02020603050405020304" pitchFamily="18" charset="0"/>
              </a:rPr>
              <a:t>.</a:t>
            </a:r>
          </a:p>
          <a:p>
            <a:pPr marL="352425" indent="-352425">
              <a:lnSpc>
                <a:spcPct val="107000"/>
              </a:lnSpc>
              <a:spcAft>
                <a:spcPts val="0"/>
              </a:spcAft>
            </a:pPr>
            <a:endParaRPr lang="es-AR" sz="2800" dirty="0">
              <a:ea typeface="Calibri" panose="020F0502020204030204" pitchFamily="34" charset="0"/>
              <a:cs typeface="Times New Roman" panose="02020603050405020304" pitchFamily="18" charset="0"/>
            </a:endParaRPr>
          </a:p>
          <a:p>
            <a:pPr marL="352425" indent="-352425">
              <a:lnSpc>
                <a:spcPct val="107000"/>
              </a:lnSpc>
              <a:spcAft>
                <a:spcPts val="0"/>
              </a:spcAft>
            </a:pPr>
            <a:r>
              <a:rPr lang="es-AR" sz="2800" dirty="0">
                <a:solidFill>
                  <a:srgbClr val="000000"/>
                </a:solidFill>
                <a:ea typeface="Calibri" panose="020F0502020204030204" pitchFamily="34" charset="0"/>
                <a:cs typeface="Times New Roman" panose="02020603050405020304" pitchFamily="18" charset="0"/>
              </a:rPr>
              <a:t>5. </a:t>
            </a:r>
            <a:r>
              <a:rPr lang="es-AR" sz="2800" dirty="0" err="1">
                <a:solidFill>
                  <a:srgbClr val="000000"/>
                </a:solidFill>
                <a:ea typeface="Calibri" panose="020F0502020204030204" pitchFamily="34" charset="0"/>
                <a:cs typeface="Times New Roman" panose="02020603050405020304" pitchFamily="18" charset="0"/>
              </a:rPr>
              <a:t>Activities</a:t>
            </a:r>
            <a:r>
              <a:rPr lang="es-AR" sz="2800" dirty="0">
                <a:solidFill>
                  <a:srgbClr val="000000"/>
                </a:solidFill>
                <a:ea typeface="Calibri" panose="020F0502020204030204" pitchFamily="34" charset="0"/>
                <a:cs typeface="Times New Roman" panose="02020603050405020304" pitchFamily="18" charset="0"/>
              </a:rPr>
              <a:t> are </a:t>
            </a:r>
            <a:r>
              <a:rPr lang="es-AR" sz="2800" dirty="0" err="1">
                <a:solidFill>
                  <a:srgbClr val="000000"/>
                </a:solidFill>
                <a:ea typeface="Calibri" panose="020F0502020204030204" pitchFamily="34" charset="0"/>
                <a:cs typeface="Times New Roman" panose="02020603050405020304" pitchFamily="18" charset="0"/>
              </a:rPr>
              <a:t>the</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reasons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why</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people</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visit</a:t>
            </a:r>
            <a:r>
              <a:rPr lang="es-AR" sz="2800" dirty="0">
                <a:solidFill>
                  <a:srgbClr val="000000"/>
                </a:solidFill>
                <a:ea typeface="Calibri" panose="020F0502020204030204" pitchFamily="34" charset="0"/>
                <a:cs typeface="Times New Roman" panose="02020603050405020304" pitchFamily="18" charset="0"/>
              </a:rPr>
              <a:t> a place and </a:t>
            </a:r>
            <a:r>
              <a:rPr lang="es-AR" sz="2800" dirty="0" err="1">
                <a:solidFill>
                  <a:srgbClr val="000000"/>
                </a:solidFill>
                <a:ea typeface="Calibri" panose="020F0502020204030204" pitchFamily="34" charset="0"/>
                <a:cs typeface="Times New Roman" panose="02020603050405020304" pitchFamily="18" charset="0"/>
              </a:rPr>
              <a:t>why</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they</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continue</a:t>
            </a:r>
            <a:r>
              <a:rPr lang="es-AR" sz="2800" dirty="0">
                <a:solidFill>
                  <a:srgbClr val="000000"/>
                </a:solidFill>
                <a:ea typeface="Calibri" panose="020F0502020204030204" pitchFamily="34" charset="0"/>
                <a:cs typeface="Times New Roman" panose="02020603050405020304" pitchFamily="18" charset="0"/>
              </a:rPr>
              <a:t> to </a:t>
            </a:r>
            <a:r>
              <a:rPr lang="es-AR" sz="2800" dirty="0" err="1">
                <a:solidFill>
                  <a:srgbClr val="000000"/>
                </a:solidFill>
                <a:ea typeface="Calibri" panose="020F0502020204030204" pitchFamily="34" charset="0"/>
                <a:cs typeface="Times New Roman" panose="02020603050405020304" pitchFamily="18" charset="0"/>
              </a:rPr>
              <a:t>return</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If</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there</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is</a:t>
            </a:r>
            <a:r>
              <a:rPr lang="es-AR" sz="2800" dirty="0">
                <a:solidFill>
                  <a:srgbClr val="000000"/>
                </a:solidFill>
                <a:ea typeface="Calibri" panose="020F0502020204030204" pitchFamily="34" charset="0"/>
                <a:cs typeface="Times New Roman" panose="02020603050405020304" pitchFamily="18" charset="0"/>
              </a:rPr>
              <a:t> </a:t>
            </a:r>
            <a:r>
              <a:rPr lang="es-AR" sz="2800" dirty="0" err="1">
                <a:solidFill>
                  <a:srgbClr val="000000"/>
                </a:solidFill>
                <a:ea typeface="Calibri" panose="020F0502020204030204" pitchFamily="34" charset="0"/>
                <a:cs typeface="Times New Roman" panose="02020603050405020304" pitchFamily="18" charset="0"/>
              </a:rPr>
              <a:t>nothing</a:t>
            </a:r>
            <a:r>
              <a:rPr lang="es-AR" sz="2800" dirty="0">
                <a:solidFill>
                  <a:srgbClr val="000000"/>
                </a:solidFill>
                <a:ea typeface="Calibri" panose="020F0502020204030204" pitchFamily="34" charset="0"/>
                <a:cs typeface="Times New Roman" panose="02020603050405020304" pitchFamily="18" charset="0"/>
              </a:rPr>
              <a:t> to do in a place, </a:t>
            </a:r>
            <a:r>
              <a:rPr lang="es-AR" sz="2800" dirty="0" err="1">
                <a:solidFill>
                  <a:srgbClr val="222222"/>
                </a:solidFill>
                <a:ea typeface="Calibri" panose="020F0502020204030204" pitchFamily="34" charset="0"/>
                <a:cs typeface="Times New Roman" panose="02020603050405020304" pitchFamily="18" charset="0"/>
              </a:rPr>
              <a:t>it</a:t>
            </a:r>
            <a:r>
              <a:rPr lang="es-AR" sz="2800" dirty="0">
                <a:solidFill>
                  <a:srgbClr val="222222"/>
                </a:solidFill>
                <a:ea typeface="Calibri" panose="020F0502020204030204" pitchFamily="34" charset="0"/>
                <a:cs typeface="Times New Roman" panose="02020603050405020304" pitchFamily="18" charset="0"/>
              </a:rPr>
              <a:t> </a:t>
            </a:r>
            <a:r>
              <a:rPr lang="es-AR" sz="2800" dirty="0" err="1">
                <a:solidFill>
                  <a:srgbClr val="222222"/>
                </a:solidFill>
                <a:ea typeface="Calibri" panose="020F0502020204030204" pitchFamily="34" charset="0"/>
                <a:cs typeface="Times New Roman" panose="02020603050405020304" pitchFamily="18" charset="0"/>
              </a:rPr>
              <a:t>will</a:t>
            </a:r>
            <a:r>
              <a:rPr lang="es-AR" sz="2800" dirty="0">
                <a:solidFill>
                  <a:srgbClr val="222222"/>
                </a:solidFill>
                <a:ea typeface="Calibri" panose="020F0502020204030204" pitchFamily="34" charset="0"/>
                <a:cs typeface="Times New Roman" panose="02020603050405020304" pitchFamily="18" charset="0"/>
              </a:rPr>
              <a:t> </a:t>
            </a:r>
            <a:r>
              <a:rPr lang="es-AR" sz="2800" dirty="0" err="1">
                <a:solidFill>
                  <a:srgbClr val="222222"/>
                </a:solidFill>
                <a:ea typeface="Calibri" panose="020F0502020204030204" pitchFamily="34" charset="0"/>
                <a:cs typeface="Times New Roman" panose="02020603050405020304" pitchFamily="18" charset="0"/>
              </a:rPr>
              <a:t>sit</a:t>
            </a:r>
            <a:r>
              <a:rPr lang="es-AR" sz="2800" dirty="0">
                <a:solidFill>
                  <a:srgbClr val="222222"/>
                </a:solidFill>
                <a:ea typeface="Calibri" panose="020F0502020204030204" pitchFamily="34" charset="0"/>
                <a:cs typeface="Times New Roman" panose="02020603050405020304" pitchFamily="18" charset="0"/>
              </a:rPr>
              <a:t> </a:t>
            </a:r>
            <a:r>
              <a:rPr lang="es-AR" sz="2800" dirty="0" err="1">
                <a:solidFill>
                  <a:srgbClr val="222222"/>
                </a:solidFill>
                <a:ea typeface="Calibri" panose="020F0502020204030204" pitchFamily="34" charset="0"/>
                <a:cs typeface="Times New Roman" panose="02020603050405020304" pitchFamily="18" charset="0"/>
              </a:rPr>
              <a:t>empty</a:t>
            </a:r>
            <a:r>
              <a:rPr lang="es-AR" sz="2800" dirty="0" smtClean="0">
                <a:solidFill>
                  <a:srgbClr val="000000"/>
                </a:solidFill>
                <a:ea typeface="Calibri" panose="020F0502020204030204" pitchFamily="34" charset="0"/>
                <a:cs typeface="Times New Roman" panose="02020603050405020304" pitchFamily="18" charset="0"/>
              </a:rPr>
              <a:t>.</a:t>
            </a:r>
          </a:p>
          <a:p>
            <a:pPr marL="352425" indent="-352425">
              <a:lnSpc>
                <a:spcPct val="107000"/>
              </a:lnSpc>
              <a:spcAft>
                <a:spcPts val="0"/>
              </a:spcAft>
            </a:pPr>
            <a:endParaRPr lang="es-AR" sz="2800" dirty="0">
              <a:ea typeface="Calibri" panose="020F0502020204030204" pitchFamily="34" charset="0"/>
              <a:cs typeface="Times New Roman" panose="02020603050405020304" pitchFamily="18" charset="0"/>
            </a:endParaRPr>
          </a:p>
          <a:p>
            <a:pPr marL="352425" indent="-352425">
              <a:lnSpc>
                <a:spcPct val="115000"/>
              </a:lnSpc>
              <a:spcAft>
                <a:spcPts val="0"/>
              </a:spcAft>
            </a:pPr>
            <a:r>
              <a:rPr lang="es-AR" sz="2800" spc="10" dirty="0">
                <a:solidFill>
                  <a:srgbClr val="000000"/>
                </a:solidFill>
                <a:ea typeface="Calibri" panose="020F0502020204030204" pitchFamily="34" charset="0"/>
                <a:cs typeface="Times New Roman" panose="02020603050405020304" pitchFamily="18" charset="0"/>
              </a:rPr>
              <a:t>6. </a:t>
            </a:r>
            <a:r>
              <a:rPr lang="es-AR" sz="2800" spc="10" dirty="0" err="1">
                <a:solidFill>
                  <a:srgbClr val="000000"/>
                </a:solidFill>
                <a:ea typeface="Calibri" panose="020F0502020204030204" pitchFamily="34" charset="0"/>
                <a:cs typeface="Times New Roman" panose="02020603050405020304" pitchFamily="18" charset="0"/>
              </a:rPr>
              <a:t>The</a:t>
            </a:r>
            <a:r>
              <a:rPr lang="es-AR" sz="2800" spc="10" dirty="0">
                <a:solidFill>
                  <a:srgbClr val="000000"/>
                </a:solidFill>
                <a:ea typeface="Calibri" panose="020F0502020204030204" pitchFamily="34" charset="0"/>
                <a:cs typeface="Times New Roman" panose="02020603050405020304" pitchFamily="18" charset="0"/>
              </a:rPr>
              <a:t> EQUSPACE </a:t>
            </a:r>
            <a:r>
              <a:rPr lang="es-AR" sz="2800" spc="10" dirty="0" err="1">
                <a:solidFill>
                  <a:srgbClr val="000000"/>
                </a:solidFill>
                <a:ea typeface="Calibri" panose="020F0502020204030204" pitchFamily="34" charset="0"/>
                <a:cs typeface="Times New Roman" panose="02020603050405020304" pitchFamily="18" charset="0"/>
              </a:rPr>
              <a:t>consortium</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Enabling</a:t>
            </a:r>
            <a:r>
              <a:rPr lang="es-AR" sz="2800" spc="10" dirty="0">
                <a:solidFill>
                  <a:srgbClr val="000000"/>
                </a:solidFill>
                <a:ea typeface="Calibri" panose="020F0502020204030204" pitchFamily="34" charset="0"/>
                <a:cs typeface="Times New Roman" panose="02020603050405020304" pitchFamily="18" charset="0"/>
              </a:rPr>
              <a:t> New Quantum </a:t>
            </a:r>
            <a:r>
              <a:rPr lang="es-AR" sz="2800" spc="10" dirty="0" err="1">
                <a:solidFill>
                  <a:srgbClr val="000000"/>
                </a:solidFill>
                <a:ea typeface="Calibri" panose="020F0502020204030204" pitchFamily="34" charset="0"/>
                <a:cs typeface="Times New Roman" panose="02020603050405020304" pitchFamily="18" charset="0"/>
              </a:rPr>
              <a:t>Frontiers</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with</a:t>
            </a:r>
            <a:r>
              <a:rPr lang="es-AR" sz="2800" spc="10" dirty="0">
                <a:solidFill>
                  <a:srgbClr val="000000"/>
                </a:solidFill>
                <a:ea typeface="Calibri" panose="020F0502020204030204" pitchFamily="34" charset="0"/>
                <a:cs typeface="Times New Roman" panose="02020603050405020304" pitchFamily="18" charset="0"/>
              </a:rPr>
              <a:t> Spin </a:t>
            </a:r>
            <a:r>
              <a:rPr lang="es-AR" sz="2800" spc="10" dirty="0" err="1">
                <a:solidFill>
                  <a:srgbClr val="000000"/>
                </a:solidFill>
                <a:ea typeface="Calibri" panose="020F0502020204030204" pitchFamily="34" charset="0"/>
                <a:cs typeface="Times New Roman" panose="02020603050405020304" pitchFamily="18" charset="0"/>
              </a:rPr>
              <a:t>Acoustics</a:t>
            </a:r>
            <a:r>
              <a:rPr lang="es-AR" sz="2800" spc="10" dirty="0">
                <a:solidFill>
                  <a:srgbClr val="000000"/>
                </a:solidFill>
                <a:ea typeface="Calibri" panose="020F0502020204030204" pitchFamily="34" charset="0"/>
                <a:cs typeface="Times New Roman" panose="02020603050405020304" pitchFamily="18" charset="0"/>
              </a:rPr>
              <a:t> in </a:t>
            </a:r>
            <a:r>
              <a:rPr lang="es-AR" sz="2800" spc="10" dirty="0" err="1">
                <a:solidFill>
                  <a:srgbClr val="000000"/>
                </a:solidFill>
                <a:ea typeface="Calibri" panose="020F0502020204030204" pitchFamily="34" charset="0"/>
                <a:cs typeface="Times New Roman" panose="02020603050405020304" pitchFamily="18" charset="0"/>
              </a:rPr>
              <a:t>Silicon</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is</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securing</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the</a:t>
            </a:r>
            <a:r>
              <a:rPr lang="es-AR" sz="2800" spc="10" dirty="0">
                <a:solidFill>
                  <a:srgbClr val="000000"/>
                </a:solidFill>
                <a:ea typeface="Calibri" panose="020F0502020204030204" pitchFamily="34" charset="0"/>
                <a:cs typeface="Times New Roman" panose="02020603050405020304" pitchFamily="18" charset="0"/>
              </a:rPr>
              <a:t> </a:t>
            </a:r>
            <a:r>
              <a:rPr lang="es-AR" sz="2800" spc="10" dirty="0" err="1">
                <a:solidFill>
                  <a:srgbClr val="000000"/>
                </a:solidFill>
                <a:ea typeface="Calibri" panose="020F0502020204030204" pitchFamily="34" charset="0"/>
                <a:cs typeface="Times New Roman" panose="02020603050405020304" pitchFamily="18" charset="0"/>
              </a:rPr>
              <a:t>future</a:t>
            </a:r>
            <a:r>
              <a:rPr lang="es-AR" sz="2800" spc="10" dirty="0">
                <a:solidFill>
                  <a:srgbClr val="000000"/>
                </a:solidFill>
                <a:ea typeface="Calibri" panose="020F0502020204030204" pitchFamily="34" charset="0"/>
                <a:cs typeface="Times New Roman" panose="02020603050405020304" pitchFamily="18" charset="0"/>
              </a:rPr>
              <a:t> of quantum </a:t>
            </a:r>
            <a:r>
              <a:rPr lang="es-AR" sz="2800" spc="10" dirty="0" err="1">
                <a:solidFill>
                  <a:srgbClr val="000000"/>
                </a:solidFill>
                <a:ea typeface="Calibri" panose="020F0502020204030204" pitchFamily="34" charset="0"/>
                <a:cs typeface="Times New Roman" panose="02020603050405020304" pitchFamily="18" charset="0"/>
              </a:rPr>
              <a:t>computing</a:t>
            </a:r>
            <a:r>
              <a:rPr lang="es-AR" sz="2800" spc="10" dirty="0">
                <a:solidFill>
                  <a:srgbClr val="000000"/>
                </a:solidFill>
                <a:ea typeface="Calibri" panose="020F0502020204030204" pitchFamily="34" charset="0"/>
                <a:cs typeface="Times New Roman" panose="02020603050405020304" pitchFamily="18" charset="0"/>
              </a:rPr>
              <a:t> in </a:t>
            </a:r>
            <a:r>
              <a:rPr lang="es-AR" sz="2800" spc="10" dirty="0" err="1">
                <a:solidFill>
                  <a:srgbClr val="000000"/>
                </a:solidFill>
                <a:ea typeface="Calibri" panose="020F0502020204030204" pitchFamily="34" charset="0"/>
                <a:cs typeface="Times New Roman" panose="02020603050405020304" pitchFamily="18" charset="0"/>
              </a:rPr>
              <a:t>Europe</a:t>
            </a:r>
            <a:r>
              <a:rPr lang="es-AR" sz="2800" spc="10" dirty="0">
                <a:solidFill>
                  <a:srgbClr val="000000"/>
                </a:solidFill>
                <a:ea typeface="Calibri" panose="020F0502020204030204" pitchFamily="34" charset="0"/>
                <a:cs typeface="Times New Roman" panose="02020603050405020304" pitchFamily="18" charset="0"/>
              </a:rPr>
              <a:t>.</a:t>
            </a:r>
            <a:endParaRPr lang="es-A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849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sz="2800" dirty="0"/>
          </a:p>
        </p:txBody>
      </p:sp>
      <p:sp>
        <p:nvSpPr>
          <p:cNvPr id="4" name="Rectángulo 3"/>
          <p:cNvSpPr/>
          <p:nvPr/>
        </p:nvSpPr>
        <p:spPr>
          <a:xfrm>
            <a:off x="1524000" y="1213801"/>
            <a:ext cx="9144000" cy="3487686"/>
          </a:xfrm>
          <a:prstGeom prst="rect">
            <a:avLst/>
          </a:prstGeom>
        </p:spPr>
        <p:txBody>
          <a:bodyPr wrap="square">
            <a:spAutoFit/>
          </a:bodyPr>
          <a:lstStyle/>
          <a:p>
            <a:pPr marL="257175" indent="-257175">
              <a:lnSpc>
                <a:spcPct val="107000"/>
              </a:lnSpc>
              <a:spcAft>
                <a:spcPts val="0"/>
              </a:spcAft>
            </a:pPr>
            <a:r>
              <a:rPr lang="es-AR" sz="2400" spc="10" dirty="0">
                <a:solidFill>
                  <a:srgbClr val="000000"/>
                </a:solidFill>
                <a:ea typeface="Calibri" panose="020F0502020204030204" pitchFamily="34" charset="0"/>
                <a:cs typeface="Times New Roman" panose="02020603050405020304" pitchFamily="18" charset="0"/>
              </a:rPr>
              <a:t>7. </a:t>
            </a:r>
            <a:r>
              <a:rPr lang="es-AR" sz="2400" dirty="0" err="1">
                <a:solidFill>
                  <a:srgbClr val="000000"/>
                </a:solidFill>
                <a:ea typeface="Calibri" panose="020F0502020204030204" pitchFamily="34" charset="0"/>
                <a:cs typeface="Times New Roman" panose="02020603050405020304" pitchFamily="18" charset="0"/>
              </a:rPr>
              <a:t>The</a:t>
            </a:r>
            <a:r>
              <a:rPr lang="es-AR" sz="2400" dirty="0">
                <a:solidFill>
                  <a:srgbClr val="000000"/>
                </a:solidFill>
                <a:ea typeface="Calibri" panose="020F0502020204030204" pitchFamily="34" charset="0"/>
                <a:cs typeface="Times New Roman" panose="02020603050405020304" pitchFamily="18" charset="0"/>
              </a:rPr>
              <a:t> chips </a:t>
            </a:r>
            <a:r>
              <a:rPr lang="es-AR" sz="2400" dirty="0" err="1">
                <a:solidFill>
                  <a:srgbClr val="000000"/>
                </a:solidFill>
                <a:ea typeface="Calibri" panose="020F0502020204030204" pitchFamily="34" charset="0"/>
                <a:cs typeface="Times New Roman" panose="02020603050405020304" pitchFamily="18" charset="0"/>
              </a:rPr>
              <a:t>have</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had</a:t>
            </a:r>
            <a:r>
              <a:rPr lang="es-AR" sz="2400" dirty="0">
                <a:solidFill>
                  <a:srgbClr val="000000"/>
                </a:solidFill>
                <a:ea typeface="Calibri" panose="020F0502020204030204" pitchFamily="34" charset="0"/>
                <a:cs typeface="Times New Roman" panose="02020603050405020304" pitchFamily="18" charset="0"/>
              </a:rPr>
              <a:t> to be </a:t>
            </a:r>
            <a:r>
              <a:rPr lang="es-AR" sz="2400" dirty="0" err="1">
                <a:solidFill>
                  <a:srgbClr val="000000"/>
                </a:solidFill>
                <a:ea typeface="Calibri" panose="020F0502020204030204" pitchFamily="34" charset="0"/>
                <a:cs typeface="Times New Roman" panose="02020603050405020304" pitchFamily="18" charset="0"/>
              </a:rPr>
              <a:t>custom-designed</a:t>
            </a:r>
            <a:r>
              <a:rPr lang="es-AR" sz="2400" dirty="0">
                <a:solidFill>
                  <a:srgbClr val="000000"/>
                </a:solidFill>
                <a:ea typeface="Calibri" panose="020F0502020204030204" pitchFamily="34" charset="0"/>
                <a:cs typeface="Times New Roman" panose="02020603050405020304" pitchFamily="18" charset="0"/>
              </a:rPr>
              <a:t> and </a:t>
            </a:r>
            <a:r>
              <a:rPr lang="es-AR" sz="2400" dirty="0" err="1">
                <a:solidFill>
                  <a:srgbClr val="000000"/>
                </a:solidFill>
                <a:ea typeface="Calibri" panose="020F0502020204030204" pitchFamily="34" charset="0"/>
                <a:cs typeface="Times New Roman" panose="02020603050405020304" pitchFamily="18" charset="0"/>
              </a:rPr>
              <a:t>manufactured</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for</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each</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specific</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application</a:t>
            </a:r>
            <a:r>
              <a:rPr lang="es-AR" sz="2400" dirty="0" smtClean="0">
                <a:solidFill>
                  <a:srgbClr val="000000"/>
                </a:solidFill>
                <a:ea typeface="Calibri" panose="020F0502020204030204" pitchFamily="34" charset="0"/>
                <a:cs typeface="Times New Roman" panose="02020603050405020304" pitchFamily="18" charset="0"/>
              </a:rPr>
              <a:t>.</a:t>
            </a:r>
            <a:endParaRPr lang="es-AR" sz="1100" dirty="0" smtClean="0">
              <a:solidFill>
                <a:srgbClr val="000000"/>
              </a:solidFill>
              <a:ea typeface="Calibri" panose="020F0502020204030204" pitchFamily="34" charset="0"/>
              <a:cs typeface="Times New Roman" panose="02020603050405020304" pitchFamily="18" charset="0"/>
            </a:endParaRPr>
          </a:p>
          <a:p>
            <a:pPr marL="257175" indent="-257175">
              <a:lnSpc>
                <a:spcPct val="107000"/>
              </a:lnSpc>
              <a:spcAft>
                <a:spcPts val="0"/>
              </a:spcAft>
            </a:pPr>
            <a:endParaRPr lang="es-AR" sz="1100" dirty="0">
              <a:ea typeface="Calibri" panose="020F0502020204030204" pitchFamily="34" charset="0"/>
              <a:cs typeface="Times New Roman" panose="02020603050405020304" pitchFamily="18" charset="0"/>
            </a:endParaRPr>
          </a:p>
          <a:p>
            <a:pPr marL="257175" indent="-257175">
              <a:lnSpc>
                <a:spcPct val="107000"/>
              </a:lnSpc>
              <a:spcAft>
                <a:spcPts val="0"/>
              </a:spcAft>
            </a:pPr>
            <a:r>
              <a:rPr lang="es-AR" sz="2400" spc="10" dirty="0">
                <a:solidFill>
                  <a:srgbClr val="000000"/>
                </a:solidFill>
                <a:ea typeface="Calibri" panose="020F0502020204030204" pitchFamily="34" charset="0"/>
                <a:cs typeface="Times New Roman" panose="02020603050405020304" pitchFamily="18" charset="0"/>
              </a:rPr>
              <a:t>8. To </a:t>
            </a:r>
            <a:r>
              <a:rPr lang="es-AR" sz="2400" spc="10" dirty="0" err="1">
                <a:solidFill>
                  <a:srgbClr val="000000"/>
                </a:solidFill>
                <a:ea typeface="Calibri" panose="020F0502020204030204" pitchFamily="34" charset="0"/>
                <a:cs typeface="Times New Roman" panose="02020603050405020304" pitchFamily="18" charset="0"/>
              </a:rPr>
              <a:t>increase</a:t>
            </a:r>
            <a:r>
              <a:rPr lang="es-AR" sz="2400" spc="10" dirty="0">
                <a:solidFill>
                  <a:srgbClr val="000000"/>
                </a:solidFill>
                <a:ea typeface="Calibri" panose="020F0502020204030204" pitchFamily="34" charset="0"/>
                <a:cs typeface="Times New Roman" panose="02020603050405020304" pitchFamily="18" charset="0"/>
              </a:rPr>
              <a:t> </a:t>
            </a:r>
            <a:r>
              <a:rPr lang="es-AR" sz="2400" spc="10" dirty="0" err="1">
                <a:solidFill>
                  <a:srgbClr val="000000"/>
                </a:solidFill>
                <a:ea typeface="Calibri" panose="020F0502020204030204" pitchFamily="34" charset="0"/>
                <a:cs typeface="Times New Roman" panose="02020603050405020304" pitchFamily="18" charset="0"/>
              </a:rPr>
              <a:t>energy</a:t>
            </a:r>
            <a:r>
              <a:rPr lang="es-AR" sz="2400" spc="10" dirty="0">
                <a:solidFill>
                  <a:srgbClr val="000000"/>
                </a:solidFill>
                <a:ea typeface="Calibri" panose="020F0502020204030204" pitchFamily="34" charset="0"/>
                <a:cs typeface="Times New Roman" panose="02020603050405020304" pitchFamily="18" charset="0"/>
              </a:rPr>
              <a:t> </a:t>
            </a:r>
            <a:r>
              <a:rPr lang="es-AR" sz="2400" spc="10" dirty="0" err="1">
                <a:solidFill>
                  <a:srgbClr val="000000"/>
                </a:solidFill>
                <a:ea typeface="Calibri" panose="020F0502020204030204" pitchFamily="34" charset="0"/>
                <a:cs typeface="Times New Roman" panose="02020603050405020304" pitchFamily="18" charset="0"/>
              </a:rPr>
              <a:t>density</a:t>
            </a:r>
            <a:r>
              <a:rPr lang="es-AR" sz="2400" spc="10" dirty="0">
                <a:solidFill>
                  <a:srgbClr val="000000"/>
                </a:solidFill>
                <a:ea typeface="Calibri" panose="020F0502020204030204" pitchFamily="34" charset="0"/>
                <a:cs typeface="Times New Roman" panose="02020603050405020304" pitchFamily="18" charset="0"/>
              </a:rPr>
              <a:t> </a:t>
            </a:r>
            <a:r>
              <a:rPr lang="es-AR" sz="2400" spc="10" dirty="0" err="1">
                <a:solidFill>
                  <a:srgbClr val="000000"/>
                </a:solidFill>
                <a:ea typeface="Calibri" panose="020F0502020204030204" pitchFamily="34" charset="0"/>
                <a:cs typeface="Times New Roman" panose="02020603050405020304" pitchFamily="18" charset="0"/>
              </a:rPr>
              <a:t>is</a:t>
            </a:r>
            <a:r>
              <a:rPr lang="es-AR" sz="2400" spc="10" dirty="0">
                <a:solidFill>
                  <a:srgbClr val="000000"/>
                </a:solidFill>
                <a:ea typeface="Calibri" panose="020F0502020204030204" pitchFamily="34" charset="0"/>
                <a:cs typeface="Times New Roman" panose="02020603050405020304" pitchFamily="18" charset="0"/>
              </a:rPr>
              <a:t> vital to </a:t>
            </a:r>
            <a:r>
              <a:rPr lang="es-AR" sz="2400" spc="10" dirty="0" err="1">
                <a:solidFill>
                  <a:srgbClr val="000000"/>
                </a:solidFill>
                <a:ea typeface="Calibri" panose="020F0502020204030204" pitchFamily="34" charset="0"/>
                <a:cs typeface="Times New Roman" panose="02020603050405020304" pitchFamily="18" charset="0"/>
              </a:rPr>
              <a:t>operate</a:t>
            </a:r>
            <a:r>
              <a:rPr lang="es-AR" sz="2400" spc="10" dirty="0">
                <a:solidFill>
                  <a:srgbClr val="000000"/>
                </a:solidFill>
                <a:ea typeface="Calibri" panose="020F0502020204030204" pitchFamily="34" charset="0"/>
                <a:cs typeface="Times New Roman" panose="02020603050405020304" pitchFamily="18" charset="0"/>
              </a:rPr>
              <a:t> </a:t>
            </a:r>
            <a:r>
              <a:rPr lang="es-AR" sz="2400" spc="10" dirty="0" err="1">
                <a:solidFill>
                  <a:srgbClr val="000000"/>
                </a:solidFill>
                <a:ea typeface="Calibri" panose="020F0502020204030204" pitchFamily="34" charset="0"/>
                <a:cs typeface="Times New Roman" panose="02020603050405020304" pitchFamily="18" charset="0"/>
              </a:rPr>
              <a:t>them</a:t>
            </a:r>
            <a:r>
              <a:rPr lang="es-AR" sz="2400" spc="10" dirty="0">
                <a:solidFill>
                  <a:srgbClr val="000000"/>
                </a:solidFill>
                <a:ea typeface="Calibri" panose="020F0502020204030204" pitchFamily="34" charset="0"/>
                <a:cs typeface="Times New Roman" panose="02020603050405020304" pitchFamily="18" charset="0"/>
              </a:rPr>
              <a:t> at </a:t>
            </a:r>
            <a:r>
              <a:rPr lang="es-AR" sz="2400" spc="10" dirty="0" err="1">
                <a:solidFill>
                  <a:srgbClr val="000000"/>
                </a:solidFill>
                <a:ea typeface="Calibri" panose="020F0502020204030204" pitchFamily="34" charset="0"/>
                <a:cs typeface="Times New Roman" panose="02020603050405020304" pitchFamily="18" charset="0"/>
              </a:rPr>
              <a:t>higher</a:t>
            </a:r>
            <a:r>
              <a:rPr lang="es-AR" sz="2400" spc="10" dirty="0">
                <a:solidFill>
                  <a:srgbClr val="000000"/>
                </a:solidFill>
                <a:ea typeface="Calibri" panose="020F0502020204030204" pitchFamily="34" charset="0"/>
                <a:cs typeface="Times New Roman" panose="02020603050405020304" pitchFamily="18" charset="0"/>
              </a:rPr>
              <a:t> </a:t>
            </a:r>
            <a:r>
              <a:rPr lang="es-AR" sz="2400" spc="10" dirty="0" err="1">
                <a:solidFill>
                  <a:srgbClr val="000000"/>
                </a:solidFill>
                <a:ea typeface="Calibri" panose="020F0502020204030204" pitchFamily="34" charset="0"/>
                <a:cs typeface="Times New Roman" panose="02020603050405020304" pitchFamily="18" charset="0"/>
              </a:rPr>
              <a:t>voltages</a:t>
            </a:r>
            <a:r>
              <a:rPr lang="es-AR" sz="1000" spc="10" dirty="0" smtClean="0">
                <a:solidFill>
                  <a:srgbClr val="000000"/>
                </a:solidFill>
                <a:ea typeface="Calibri" panose="020F0502020204030204" pitchFamily="34" charset="0"/>
                <a:cs typeface="Times New Roman" panose="02020603050405020304" pitchFamily="18" charset="0"/>
              </a:rPr>
              <a:t>.</a:t>
            </a:r>
          </a:p>
          <a:p>
            <a:pPr marL="257175" indent="-257175">
              <a:lnSpc>
                <a:spcPct val="107000"/>
              </a:lnSpc>
              <a:spcAft>
                <a:spcPts val="0"/>
              </a:spcAft>
            </a:pPr>
            <a:endParaRPr lang="es-AR" sz="1000" dirty="0">
              <a:ea typeface="Calibri" panose="020F0502020204030204" pitchFamily="34" charset="0"/>
              <a:cs typeface="Times New Roman" panose="02020603050405020304" pitchFamily="18" charset="0"/>
            </a:endParaRPr>
          </a:p>
          <a:p>
            <a:pPr marL="257175" indent="-257175">
              <a:lnSpc>
                <a:spcPct val="115000"/>
              </a:lnSpc>
              <a:spcAft>
                <a:spcPts val="0"/>
              </a:spcAft>
            </a:pPr>
            <a:r>
              <a:rPr lang="es-AR" sz="2400" dirty="0">
                <a:solidFill>
                  <a:srgbClr val="000000"/>
                </a:solidFill>
                <a:ea typeface="Calibri" panose="020F0502020204030204" pitchFamily="34" charset="0"/>
                <a:cs typeface="Times New Roman" panose="02020603050405020304" pitchFamily="18" charset="0"/>
              </a:rPr>
              <a:t>9. </a:t>
            </a:r>
            <a:r>
              <a:rPr lang="es-AR" sz="2400" dirty="0" err="1">
                <a:solidFill>
                  <a:srgbClr val="000000"/>
                </a:solidFill>
                <a:ea typeface="Calibri" panose="020F0502020204030204" pitchFamily="34" charset="0"/>
                <a:cs typeface="Times New Roman" panose="02020603050405020304" pitchFamily="18" charset="0"/>
              </a:rPr>
              <a:t>Combining</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the</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energy</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harvester</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with</a:t>
            </a:r>
            <a:r>
              <a:rPr lang="es-AR" sz="2400" dirty="0">
                <a:solidFill>
                  <a:srgbClr val="000000"/>
                </a:solidFill>
                <a:ea typeface="Calibri" panose="020F0502020204030204" pitchFamily="34" charset="0"/>
                <a:cs typeface="Times New Roman" panose="02020603050405020304" pitchFamily="18" charset="0"/>
              </a:rPr>
              <a:t> a solar </a:t>
            </a:r>
            <a:r>
              <a:rPr lang="es-AR" sz="2400" dirty="0" err="1">
                <a:solidFill>
                  <a:srgbClr val="000000"/>
                </a:solidFill>
                <a:ea typeface="Calibri" panose="020F0502020204030204" pitchFamily="34" charset="0"/>
                <a:cs typeface="Times New Roman" panose="02020603050405020304" pitchFamily="18" charset="0"/>
              </a:rPr>
              <a:t>cell</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significantly</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boosted</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the</a:t>
            </a:r>
            <a:r>
              <a:rPr lang="es-AR" sz="2400" dirty="0">
                <a:solidFill>
                  <a:srgbClr val="000000"/>
                </a:solidFill>
                <a:ea typeface="Calibri" panose="020F0502020204030204" pitchFamily="34" charset="0"/>
                <a:cs typeface="Times New Roman" panose="02020603050405020304" pitchFamily="18" charset="0"/>
              </a:rPr>
              <a:t> solar </a:t>
            </a:r>
            <a:r>
              <a:rPr lang="es-AR" sz="2400" dirty="0" err="1">
                <a:solidFill>
                  <a:srgbClr val="000000"/>
                </a:solidFill>
                <a:ea typeface="Calibri" panose="020F0502020204030204" pitchFamily="34" charset="0"/>
                <a:cs typeface="Times New Roman" panose="02020603050405020304" pitchFamily="18" charset="0"/>
              </a:rPr>
              <a:t>cell’s</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power</a:t>
            </a:r>
            <a:r>
              <a:rPr lang="es-AR" sz="2400" dirty="0">
                <a:solidFill>
                  <a:srgbClr val="000000"/>
                </a:solidFill>
                <a:ea typeface="Calibri" panose="020F0502020204030204" pitchFamily="34" charset="0"/>
                <a:cs typeface="Times New Roman" panose="02020603050405020304" pitchFamily="18" charset="0"/>
              </a:rPr>
              <a:t> output, </a:t>
            </a:r>
            <a:r>
              <a:rPr lang="es-AR" sz="2400" dirty="0" err="1">
                <a:solidFill>
                  <a:srgbClr val="000000"/>
                </a:solidFill>
                <a:ea typeface="Calibri" panose="020F0502020204030204" pitchFamily="34" charset="0"/>
                <a:cs typeface="Times New Roman" panose="02020603050405020304" pitchFamily="18" charset="0"/>
              </a:rPr>
              <a:t>showcasing</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the</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benefits</a:t>
            </a:r>
            <a:r>
              <a:rPr lang="es-AR" sz="2400" dirty="0">
                <a:solidFill>
                  <a:srgbClr val="000000"/>
                </a:solidFill>
                <a:ea typeface="Calibri" panose="020F0502020204030204" pitchFamily="34" charset="0"/>
                <a:cs typeface="Times New Roman" panose="02020603050405020304" pitchFamily="18" charset="0"/>
              </a:rPr>
              <a:t> of </a:t>
            </a:r>
            <a:r>
              <a:rPr lang="es-AR" sz="2400" dirty="0" err="1">
                <a:solidFill>
                  <a:srgbClr val="000000"/>
                </a:solidFill>
                <a:ea typeface="Calibri" panose="020F0502020204030204" pitchFamily="34" charset="0"/>
                <a:cs typeface="Times New Roman" panose="02020603050405020304" pitchFamily="18" charset="0"/>
              </a:rPr>
              <a:t>harnessing</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both</a:t>
            </a:r>
            <a:r>
              <a:rPr lang="es-AR" sz="2400" dirty="0">
                <a:solidFill>
                  <a:srgbClr val="000000"/>
                </a:solidFill>
                <a:ea typeface="Calibri" panose="020F0502020204030204" pitchFamily="34" charset="0"/>
                <a:cs typeface="Times New Roman" panose="02020603050405020304" pitchFamily="18" charset="0"/>
              </a:rPr>
              <a:t> radio </a:t>
            </a:r>
            <a:r>
              <a:rPr lang="es-AR" sz="2400" dirty="0" err="1">
                <a:solidFill>
                  <a:srgbClr val="000000"/>
                </a:solidFill>
                <a:ea typeface="Calibri" panose="020F0502020204030204" pitchFamily="34" charset="0"/>
                <a:cs typeface="Times New Roman" panose="02020603050405020304" pitchFamily="18" charset="0"/>
              </a:rPr>
              <a:t>waves</a:t>
            </a:r>
            <a:r>
              <a:rPr lang="es-AR" sz="2400" dirty="0">
                <a:solidFill>
                  <a:srgbClr val="000000"/>
                </a:solidFill>
                <a:ea typeface="Calibri" panose="020F0502020204030204" pitchFamily="34" charset="0"/>
                <a:cs typeface="Times New Roman" panose="02020603050405020304" pitchFamily="18" charset="0"/>
              </a:rPr>
              <a:t> and </a:t>
            </a:r>
            <a:r>
              <a:rPr lang="es-AR" sz="2400" dirty="0" err="1">
                <a:solidFill>
                  <a:srgbClr val="000000"/>
                </a:solidFill>
                <a:ea typeface="Calibri" panose="020F0502020204030204" pitchFamily="34" charset="0"/>
                <a:cs typeface="Times New Roman" panose="02020603050405020304" pitchFamily="18" charset="0"/>
              </a:rPr>
              <a:t>sunlight</a:t>
            </a:r>
            <a:r>
              <a:rPr lang="es-AR" sz="2400" dirty="0" smtClean="0">
                <a:solidFill>
                  <a:srgbClr val="000000"/>
                </a:solidFill>
                <a:ea typeface="Calibri" panose="020F0502020204030204" pitchFamily="34" charset="0"/>
                <a:cs typeface="Times New Roman" panose="02020603050405020304" pitchFamily="18" charset="0"/>
              </a:rPr>
              <a:t>.</a:t>
            </a:r>
            <a:endParaRPr lang="es-AR" sz="1100" dirty="0" smtClean="0">
              <a:solidFill>
                <a:srgbClr val="000000"/>
              </a:solidFill>
              <a:ea typeface="Calibri" panose="020F0502020204030204" pitchFamily="34" charset="0"/>
              <a:cs typeface="Times New Roman" panose="02020603050405020304" pitchFamily="18" charset="0"/>
            </a:endParaRPr>
          </a:p>
          <a:p>
            <a:pPr marL="257175" indent="-257175">
              <a:lnSpc>
                <a:spcPct val="115000"/>
              </a:lnSpc>
              <a:spcAft>
                <a:spcPts val="0"/>
              </a:spcAft>
            </a:pPr>
            <a:endParaRPr lang="es-AR" sz="1100" dirty="0">
              <a:ea typeface="Calibri" panose="020F0502020204030204" pitchFamily="34" charset="0"/>
              <a:cs typeface="Times New Roman" panose="02020603050405020304" pitchFamily="18" charset="0"/>
            </a:endParaRPr>
          </a:p>
          <a:p>
            <a:pPr marL="257175" indent="-257175">
              <a:lnSpc>
                <a:spcPct val="107000"/>
              </a:lnSpc>
              <a:spcAft>
                <a:spcPts val="0"/>
              </a:spcAft>
            </a:pPr>
            <a:r>
              <a:rPr lang="es-AR" sz="2400" dirty="0">
                <a:solidFill>
                  <a:srgbClr val="000000"/>
                </a:solidFill>
                <a:ea typeface="Calibri" panose="020F0502020204030204" pitchFamily="34" charset="0"/>
                <a:cs typeface="Times New Roman" panose="02020603050405020304" pitchFamily="18" charset="0"/>
              </a:rPr>
              <a:t>10. </a:t>
            </a:r>
            <a:r>
              <a:rPr lang="es-AR" sz="2400" dirty="0" err="1">
                <a:solidFill>
                  <a:srgbClr val="000000"/>
                </a:solidFill>
                <a:ea typeface="Calibri" panose="020F0502020204030204" pitchFamily="34" charset="0"/>
                <a:cs typeface="Times New Roman" panose="02020603050405020304" pitchFamily="18" charset="0"/>
              </a:rPr>
              <a:t>Cellulose</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was</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too</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brittle</a:t>
            </a:r>
            <a:r>
              <a:rPr lang="es-AR" sz="2400" dirty="0">
                <a:solidFill>
                  <a:srgbClr val="000000"/>
                </a:solidFill>
                <a:ea typeface="Calibri" panose="020F0502020204030204" pitchFamily="34" charset="0"/>
                <a:cs typeface="Times New Roman" panose="02020603050405020304" pitchFamily="18" charset="0"/>
              </a:rPr>
              <a:t> to be </a:t>
            </a:r>
            <a:r>
              <a:rPr lang="es-AR" sz="2400" dirty="0" err="1">
                <a:solidFill>
                  <a:srgbClr val="000000"/>
                </a:solidFill>
                <a:ea typeface="Calibri" panose="020F0502020204030204" pitchFamily="34" charset="0"/>
                <a:cs typeface="Times New Roman" panose="02020603050405020304" pitchFamily="18" charset="0"/>
              </a:rPr>
              <a:t>used</a:t>
            </a:r>
            <a:r>
              <a:rPr lang="es-AR" sz="2400" dirty="0">
                <a:solidFill>
                  <a:srgbClr val="000000"/>
                </a:solidFill>
                <a:ea typeface="Calibri" panose="020F0502020204030204" pitchFamily="34" charset="0"/>
                <a:cs typeface="Times New Roman" panose="02020603050405020304" pitchFamily="18" charset="0"/>
              </a:rPr>
              <a:t> as </a:t>
            </a:r>
            <a:r>
              <a:rPr lang="es-AR" sz="2400" dirty="0" err="1">
                <a:solidFill>
                  <a:srgbClr val="000000"/>
                </a:solidFill>
                <a:ea typeface="Calibri" panose="020F0502020204030204" pitchFamily="34" charset="0"/>
                <a:cs typeface="Times New Roman" panose="02020603050405020304" pitchFamily="18" charset="0"/>
              </a:rPr>
              <a:t>an</a:t>
            </a:r>
            <a:r>
              <a:rPr lang="es-AR" sz="2400" dirty="0">
                <a:solidFill>
                  <a:srgbClr val="000000"/>
                </a:solidFill>
                <a:ea typeface="Calibri" panose="020F0502020204030204" pitchFamily="34" charset="0"/>
                <a:cs typeface="Times New Roman" panose="02020603050405020304" pitchFamily="18" charset="0"/>
              </a:rPr>
              <a:t> </a:t>
            </a:r>
            <a:r>
              <a:rPr lang="es-AR" sz="2400" dirty="0" err="1">
                <a:solidFill>
                  <a:srgbClr val="000000"/>
                </a:solidFill>
                <a:ea typeface="Calibri" panose="020F0502020204030204" pitchFamily="34" charset="0"/>
                <a:cs typeface="Times New Roman" panose="02020603050405020304" pitchFamily="18" charset="0"/>
              </a:rPr>
              <a:t>adhesive</a:t>
            </a:r>
            <a:r>
              <a:rPr lang="es-AR" sz="2400" dirty="0">
                <a:solidFill>
                  <a:srgbClr val="000000"/>
                </a:solidFill>
                <a:ea typeface="Calibri" panose="020F0502020204030204" pitchFamily="34" charset="0"/>
                <a:cs typeface="Times New Roman" panose="02020603050405020304" pitchFamily="18" charset="0"/>
              </a:rPr>
              <a:t>.</a:t>
            </a:r>
            <a:endParaRPr lang="es-A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5926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3485" y="2328615"/>
            <a:ext cx="9735260" cy="4313485"/>
          </a:xfrm>
          <a:ln w="38100">
            <a:solidFill>
              <a:srgbClr val="FF0000"/>
            </a:solidFill>
          </a:ln>
        </p:spPr>
        <p:txBody>
          <a:bodyPr>
            <a:normAutofit/>
          </a:bodyPr>
          <a:lstStyle/>
          <a:p>
            <a:pPr marL="539750" indent="-539750">
              <a:buNone/>
            </a:pPr>
            <a:r>
              <a:rPr lang="en-US" dirty="0"/>
              <a:t>15. The mixture reacted </a:t>
            </a:r>
            <a:r>
              <a:rPr lang="en-US" b="1" dirty="0">
                <a:solidFill>
                  <a:srgbClr val="FF0000"/>
                </a:solidFill>
              </a:rPr>
              <a:t>as</a:t>
            </a:r>
            <a:r>
              <a:rPr lang="en-US" b="1" dirty="0"/>
              <a:t> </a:t>
            </a:r>
            <a:r>
              <a:rPr lang="en-US" dirty="0"/>
              <a:t>boiling oil. </a:t>
            </a:r>
            <a:r>
              <a:rPr lang="en-US" sz="2400" dirty="0"/>
              <a:t>(</a:t>
            </a:r>
            <a:r>
              <a:rPr lang="en-US" sz="2400" dirty="0" err="1"/>
              <a:t>conjunción</a:t>
            </a:r>
            <a:r>
              <a:rPr lang="en-US" sz="2400" dirty="0"/>
              <a:t> </a:t>
            </a:r>
            <a:r>
              <a:rPr lang="en-US" sz="2400" dirty="0" smtClean="0"/>
              <a:t>comparative: </a:t>
            </a:r>
            <a:r>
              <a:rPr lang="en-US" sz="2400" dirty="0" err="1" smtClean="0"/>
              <a:t>como</a:t>
            </a:r>
            <a:r>
              <a:rPr lang="en-US" sz="2400" dirty="0" smtClean="0"/>
              <a:t>)</a:t>
            </a:r>
            <a:endParaRPr lang="en-US" sz="2400" dirty="0"/>
          </a:p>
          <a:p>
            <a:pPr marL="539750" indent="-539750">
              <a:buNone/>
            </a:pPr>
            <a:endParaRPr lang="en-US" dirty="0"/>
          </a:p>
          <a:p>
            <a:pPr marL="539750" indent="-539750">
              <a:buNone/>
            </a:pPr>
            <a:r>
              <a:rPr lang="en-US" dirty="0"/>
              <a:t>16. The reaction appeared </a:t>
            </a:r>
            <a:r>
              <a:rPr lang="en-US" b="1" dirty="0">
                <a:solidFill>
                  <a:srgbClr val="FF0000"/>
                </a:solidFill>
              </a:rPr>
              <a:t>as</a:t>
            </a:r>
            <a:r>
              <a:rPr lang="en-US" b="1" dirty="0"/>
              <a:t> </a:t>
            </a:r>
            <a:r>
              <a:rPr lang="en-US" dirty="0"/>
              <a:t>one substance began to dissolve</a:t>
            </a:r>
            <a:r>
              <a:rPr lang="en-US" dirty="0" smtClean="0"/>
              <a:t>. (</a:t>
            </a:r>
            <a:r>
              <a:rPr lang="en-US" dirty="0" err="1" smtClean="0"/>
              <a:t>tiempo</a:t>
            </a:r>
            <a:r>
              <a:rPr lang="en-US" dirty="0" smtClean="0"/>
              <a:t>: a </a:t>
            </a:r>
            <a:r>
              <a:rPr lang="en-US" dirty="0" err="1" smtClean="0"/>
              <a:t>medida</a:t>
            </a:r>
            <a:r>
              <a:rPr lang="en-US" dirty="0" smtClean="0"/>
              <a:t> que)</a:t>
            </a:r>
            <a:endParaRPr lang="en-US" dirty="0"/>
          </a:p>
          <a:p>
            <a:pPr marL="539750" indent="-539750">
              <a:buNone/>
            </a:pPr>
            <a:endParaRPr lang="en-US" dirty="0"/>
          </a:p>
          <a:p>
            <a:pPr marL="539750" indent="-539750">
              <a:buNone/>
            </a:pPr>
            <a:r>
              <a:rPr lang="en-US" dirty="0"/>
              <a:t>17. </a:t>
            </a:r>
            <a:r>
              <a:rPr lang="en-US" b="1" dirty="0">
                <a:solidFill>
                  <a:srgbClr val="FF0000"/>
                </a:solidFill>
              </a:rPr>
              <a:t>As</a:t>
            </a:r>
            <a:r>
              <a:rPr lang="en-US" b="1" dirty="0"/>
              <a:t> </a:t>
            </a:r>
            <a:r>
              <a:rPr lang="en-US" dirty="0"/>
              <a:t>the reaction was not the one expected, the experiment was repeated</a:t>
            </a:r>
            <a:r>
              <a:rPr lang="en-US" dirty="0" smtClean="0"/>
              <a:t>. (causa-</a:t>
            </a:r>
            <a:r>
              <a:rPr lang="en-US" dirty="0" err="1" smtClean="0"/>
              <a:t>consecuencia</a:t>
            </a:r>
            <a:r>
              <a:rPr lang="en-US" dirty="0" smtClean="0"/>
              <a:t>: </a:t>
            </a:r>
            <a:r>
              <a:rPr lang="en-US" dirty="0" err="1" smtClean="0"/>
              <a:t>ya</a:t>
            </a:r>
            <a:r>
              <a:rPr lang="en-US" dirty="0" smtClean="0"/>
              <a:t> que, </a:t>
            </a:r>
            <a:r>
              <a:rPr lang="en-US" dirty="0" err="1" smtClean="0"/>
              <a:t>porque</a:t>
            </a:r>
            <a:r>
              <a:rPr lang="en-US" dirty="0" smtClean="0"/>
              <a:t>, </a:t>
            </a:r>
            <a:r>
              <a:rPr lang="en-US" dirty="0" err="1" smtClean="0"/>
              <a:t>debido</a:t>
            </a:r>
            <a:r>
              <a:rPr lang="en-US" dirty="0" smtClean="0"/>
              <a:t> a)</a:t>
            </a:r>
            <a:endParaRPr lang="en-US" dirty="0"/>
          </a:p>
          <a:p>
            <a:pPr marL="0" indent="0">
              <a:buNone/>
            </a:pPr>
            <a:endParaRPr lang="en-US" dirty="0"/>
          </a:p>
        </p:txBody>
      </p:sp>
      <p:sp>
        <p:nvSpPr>
          <p:cNvPr id="4" name="CuadroTexto 3">
            <a:extLst>
              <a:ext uri="{FF2B5EF4-FFF2-40B4-BE49-F238E27FC236}">
                <a16:creationId xmlns:a16="http://schemas.microsoft.com/office/drawing/2014/main" id="{AF1F40D2-A553-46A7-B699-AEFBD436A136}"/>
              </a:ext>
            </a:extLst>
          </p:cNvPr>
          <p:cNvSpPr txBox="1"/>
          <p:nvPr/>
        </p:nvSpPr>
        <p:spPr>
          <a:xfrm>
            <a:off x="1311681" y="593152"/>
            <a:ext cx="9735260" cy="1569660"/>
          </a:xfrm>
          <a:prstGeom prst="rect">
            <a:avLst/>
          </a:prstGeom>
          <a:blipFill>
            <a:blip r:embed="rId4"/>
            <a:tile tx="0" ty="0" sx="100000" sy="100000" flip="none" algn="tl"/>
          </a:blipFill>
        </p:spPr>
        <p:txBody>
          <a:bodyPr wrap="square" rtlCol="0">
            <a:spAutoFit/>
          </a:bodyPr>
          <a:lstStyle/>
          <a:p>
            <a:r>
              <a:rPr lang="es-AR" sz="3200" b="1" dirty="0">
                <a:solidFill>
                  <a:srgbClr val="FF0000"/>
                </a:solidFill>
              </a:rPr>
              <a:t>AS: como (comparación) </a:t>
            </a:r>
          </a:p>
          <a:p>
            <a:r>
              <a:rPr lang="es-AR" sz="3200" b="1" dirty="0">
                <a:solidFill>
                  <a:srgbClr val="FF0000"/>
                </a:solidFill>
              </a:rPr>
              <a:t>AS: cuando, a medida que (tiempo)</a:t>
            </a:r>
          </a:p>
          <a:p>
            <a:r>
              <a:rPr lang="es-AR" sz="3200" b="1" dirty="0">
                <a:solidFill>
                  <a:srgbClr val="FF0000"/>
                </a:solidFill>
              </a:rPr>
              <a:t>AS: debido a que, como (causa-consecuencia)</a:t>
            </a:r>
          </a:p>
        </p:txBody>
      </p:sp>
      <p:pic>
        <p:nvPicPr>
          <p:cNvPr id="5" name="Audio 4">
            <a:hlinkClick r:id="" action="ppaction://media"/>
            <a:extLst>
              <a:ext uri="{FF2B5EF4-FFF2-40B4-BE49-F238E27FC236}">
                <a16:creationId xmlns:a16="http://schemas.microsoft.com/office/drawing/2014/main" id="{8422BE5C-7489-4982-B3CE-6C222EAB51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40596713"/>
      </p:ext>
    </p:extLst>
  </p:cSld>
  <p:clrMapOvr>
    <a:masterClrMapping/>
  </p:clrMapOvr>
  <mc:AlternateContent xmlns:mc="http://schemas.openxmlformats.org/markup-compatibility/2006" xmlns:p14="http://schemas.microsoft.com/office/powerpoint/2010/main">
    <mc:Choice Requires="p14">
      <p:transition spd="slow" p14:dur="2000" advTm="33651"/>
    </mc:Choice>
    <mc:Fallback xmlns="">
      <p:transition spd="slow" advTm="33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AR" dirty="0"/>
          </a:p>
        </p:txBody>
      </p:sp>
      <p:sp>
        <p:nvSpPr>
          <p:cNvPr id="3" name="Marcador de contenido 2"/>
          <p:cNvSpPr>
            <a:spLocks noGrp="1"/>
          </p:cNvSpPr>
          <p:nvPr>
            <p:ph idx="1"/>
          </p:nvPr>
        </p:nvSpPr>
        <p:spPr>
          <a:xfrm>
            <a:off x="838200" y="609600"/>
            <a:ext cx="10515600" cy="5567363"/>
          </a:xfrm>
        </p:spPr>
        <p:txBody>
          <a:bodyPr anchor="ctr"/>
          <a:lstStyle/>
          <a:p>
            <a:pPr marL="0" indent="0" algn="ctr">
              <a:buNone/>
            </a:pPr>
            <a:r>
              <a:rPr lang="es-ES" dirty="0" smtClean="0"/>
              <a:t> </a:t>
            </a:r>
            <a:r>
              <a:rPr lang="es-ES" b="1" dirty="0" smtClean="0"/>
              <a:t>Comienzo </a:t>
            </a:r>
            <a:r>
              <a:rPr lang="es-ES" b="1" dirty="0"/>
              <a:t>a resolver cada segmento. </a:t>
            </a:r>
            <a:endParaRPr lang="es-ES" b="1" dirty="0" smtClean="0"/>
          </a:p>
          <a:p>
            <a:pPr marL="0" indent="0" algn="ctr">
              <a:buNone/>
            </a:pPr>
            <a:endParaRPr lang="es-ES" b="1" dirty="0"/>
          </a:p>
          <a:p>
            <a:pPr marL="0" indent="0" algn="ctr">
              <a:buNone/>
            </a:pPr>
            <a:r>
              <a:rPr lang="es-ES" b="1" dirty="0" smtClean="0"/>
              <a:t>Busco el </a:t>
            </a:r>
            <a:r>
              <a:rPr lang="es-ES" b="1" dirty="0"/>
              <a:t>núcleo de la frase nominal (generalmente la palabra 	antes del verbo, proposición etc</a:t>
            </a:r>
            <a:r>
              <a:rPr lang="es-ES" b="1" dirty="0" smtClean="0"/>
              <a:t>.)</a:t>
            </a:r>
          </a:p>
          <a:p>
            <a:pPr marL="0" indent="0" algn="ctr">
              <a:buNone/>
            </a:pPr>
            <a:endParaRPr lang="es-ES" b="1" dirty="0"/>
          </a:p>
          <a:p>
            <a:pPr marL="0" indent="0" algn="ctr">
              <a:buNone/>
            </a:pPr>
            <a:r>
              <a:rPr lang="es-AR" b="1" dirty="0">
                <a:solidFill>
                  <a:schemeClr val="accent5">
                    <a:lumMod val="50000"/>
                  </a:schemeClr>
                </a:solidFill>
              </a:rPr>
              <a:t>Salt </a:t>
            </a:r>
            <a:r>
              <a:rPr lang="es-AR" b="1" dirty="0" err="1">
                <a:solidFill>
                  <a:schemeClr val="accent5">
                    <a:lumMod val="50000"/>
                  </a:schemeClr>
                </a:solidFill>
              </a:rPr>
              <a:t>content</a:t>
            </a:r>
            <a:r>
              <a:rPr lang="es-AR" b="1" dirty="0">
                <a:solidFill>
                  <a:schemeClr val="accent5">
                    <a:lumMod val="50000"/>
                  </a:schemeClr>
                </a:solidFill>
              </a:rPr>
              <a:t> </a:t>
            </a:r>
            <a:r>
              <a:rPr lang="es-AR" b="1" dirty="0" err="1">
                <a:solidFill>
                  <a:schemeClr val="accent5">
                    <a:lumMod val="50000"/>
                  </a:schemeClr>
                </a:solidFill>
              </a:rPr>
              <a:t>dependent</a:t>
            </a:r>
            <a:r>
              <a:rPr lang="es-AR" b="1" dirty="0">
                <a:solidFill>
                  <a:schemeClr val="accent5">
                    <a:lumMod val="50000"/>
                  </a:schemeClr>
                </a:solidFill>
              </a:rPr>
              <a:t> </a:t>
            </a:r>
            <a:r>
              <a:rPr lang="es-AR" b="1" dirty="0" err="1">
                <a:solidFill>
                  <a:schemeClr val="accent5">
                    <a:lumMod val="50000"/>
                  </a:schemeClr>
                </a:solidFill>
              </a:rPr>
              <a:t>dialectric</a:t>
            </a:r>
            <a:r>
              <a:rPr lang="es-AR" b="1" dirty="0">
                <a:solidFill>
                  <a:schemeClr val="accent5">
                    <a:lumMod val="50000"/>
                  </a:schemeClr>
                </a:solidFill>
              </a:rPr>
              <a:t> </a:t>
            </a:r>
            <a:r>
              <a:rPr lang="es-AR" b="1" dirty="0" err="1" smtClean="0">
                <a:solidFill>
                  <a:schemeClr val="accent5">
                    <a:lumMod val="50000"/>
                  </a:schemeClr>
                </a:solidFill>
              </a:rPr>
              <a:t>properties</a:t>
            </a:r>
            <a:endParaRPr lang="es-AR" b="1" dirty="0" smtClean="0">
              <a:solidFill>
                <a:schemeClr val="accent5">
                  <a:lumMod val="50000"/>
                </a:schemeClr>
              </a:solidFill>
            </a:endParaRPr>
          </a:p>
          <a:p>
            <a:pPr marL="0" indent="0" algn="ctr">
              <a:buNone/>
            </a:pPr>
            <a:r>
              <a:rPr lang="es-AR" b="1" dirty="0" smtClean="0">
                <a:solidFill>
                  <a:srgbClr val="FF0000"/>
                </a:solidFill>
                <a:sym typeface="Wingdings 2" panose="05020102010507070707" pitchFamily="18" charset="2"/>
              </a:rPr>
              <a:t>                                                                  </a:t>
            </a:r>
            <a:r>
              <a:rPr lang="es-AR" b="1" dirty="0">
                <a:solidFill>
                  <a:srgbClr val="FF0000"/>
                </a:solidFill>
                <a:sym typeface="Wingdings 2" panose="05020102010507070707" pitchFamily="18" charset="2"/>
              </a:rPr>
              <a:t></a:t>
            </a:r>
          </a:p>
          <a:p>
            <a:pPr marL="0" indent="0" algn="ctr">
              <a:buNone/>
            </a:pPr>
            <a:r>
              <a:rPr lang="es-ES" b="1" dirty="0" smtClean="0">
                <a:solidFill>
                  <a:srgbClr val="FF0000"/>
                </a:solidFill>
                <a:sym typeface="Wingdings 2" panose="05020102010507070707" pitchFamily="18" charset="2"/>
              </a:rPr>
              <a:t>(</a:t>
            </a:r>
            <a:r>
              <a:rPr lang="es-ES" b="1" dirty="0">
                <a:solidFill>
                  <a:srgbClr val="FF0000"/>
                </a:solidFill>
                <a:sym typeface="Wingdings 2" panose="05020102010507070707" pitchFamily="18" charset="2"/>
              </a:rPr>
              <a:t>Las) propiedades dieléctricas dependientes del 			contenido de sal/salino</a:t>
            </a:r>
            <a:endParaRPr lang="es-ES" b="1" dirty="0">
              <a:solidFill>
                <a:srgbClr val="FF0000"/>
              </a:solidFill>
            </a:endParaRPr>
          </a:p>
          <a:p>
            <a:endParaRPr lang="es-AR" dirty="0"/>
          </a:p>
        </p:txBody>
      </p:sp>
    </p:spTree>
    <p:extLst>
      <p:ext uri="{BB962C8B-B14F-4D97-AF65-F5344CB8AC3E}">
        <p14:creationId xmlns:p14="http://schemas.microsoft.com/office/powerpoint/2010/main" val="5342906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4450" y="971551"/>
            <a:ext cx="9544050" cy="3648884"/>
          </a:xfrm>
          <a:prstGeom prst="rect">
            <a:avLst/>
          </a:prstGeom>
        </p:spPr>
        <p:txBody>
          <a:bodyPr wrap="square">
            <a:spAutoFit/>
          </a:bodyPr>
          <a:lstStyle/>
          <a:p>
            <a:pPr marL="446088" indent="-446088">
              <a:lnSpc>
                <a:spcPct val="107000"/>
              </a:lnSpc>
              <a:spcAft>
                <a:spcPts val="0"/>
              </a:spcAft>
            </a:pP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11. In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addition</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technology</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being</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used</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to produce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carbon</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nanotube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wires</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will</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significantly</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reduce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resistance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thereby</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reducing</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power</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loss</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during</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transmissions</a:t>
            </a:r>
            <a:r>
              <a:rPr lang="es-AR"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46088" indent="-446088">
              <a:lnSpc>
                <a:spcPct val="107000"/>
              </a:lnSpc>
              <a:spcAft>
                <a:spcPts val="0"/>
              </a:spcAft>
            </a:pPr>
            <a:endParaRPr lang="es-AR" sz="2400" dirty="0">
              <a:latin typeface="Calibri" panose="020F0502020204030204" pitchFamily="34" charset="0"/>
              <a:ea typeface="Calibri" panose="020F0502020204030204" pitchFamily="34" charset="0"/>
              <a:cs typeface="Calibri" panose="020F0502020204030204" pitchFamily="34" charset="0"/>
            </a:endParaRPr>
          </a:p>
          <a:p>
            <a:pPr marL="446088" indent="-446088">
              <a:lnSpc>
                <a:spcPct val="107000"/>
              </a:lnSpc>
              <a:spcAft>
                <a:spcPts val="0"/>
              </a:spcAft>
            </a:pP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12. In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order</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move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forward,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have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to be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able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miniaturize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scale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these</a:t>
            </a: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systems</a:t>
            </a:r>
            <a:r>
              <a:rPr lang="es-AR"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46088" indent="-446088">
              <a:lnSpc>
                <a:spcPct val="107000"/>
              </a:lnSpc>
              <a:spcAft>
                <a:spcPts val="0"/>
              </a:spcAft>
            </a:pPr>
            <a:endParaRPr lang="es-AR" sz="2400" dirty="0">
              <a:latin typeface="Calibri" panose="020F0502020204030204" pitchFamily="34" charset="0"/>
              <a:ea typeface="Calibri" panose="020F0502020204030204" pitchFamily="34" charset="0"/>
              <a:cs typeface="Calibri" panose="020F0502020204030204" pitchFamily="34" charset="0"/>
            </a:endParaRPr>
          </a:p>
          <a:p>
            <a:pPr marL="446088" indent="-446088">
              <a:lnSpc>
                <a:spcPct val="107000"/>
              </a:lnSpc>
              <a:spcAft>
                <a:spcPts val="0"/>
              </a:spcAft>
            </a:pPr>
            <a:r>
              <a:rPr lang="es-AR" sz="24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connection</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emphasizes</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our</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commitment</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creating</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vehicle</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harmonizes</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its</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sz="2400"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environment</a:t>
            </a:r>
            <a:r>
              <a:rPr lang="es-AR" sz="2400" spc="1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s-A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21976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AR"/>
          </a:p>
        </p:txBody>
      </p:sp>
      <p:sp>
        <p:nvSpPr>
          <p:cNvPr id="3" name="Subtítulo 2"/>
          <p:cNvSpPr>
            <a:spLocks noGrp="1"/>
          </p:cNvSpPr>
          <p:nvPr>
            <p:ph type="subTitle" idx="1"/>
          </p:nvPr>
        </p:nvSpPr>
        <p:spPr>
          <a:xfrm>
            <a:off x="1524000" y="1122363"/>
            <a:ext cx="9144000" cy="4135437"/>
          </a:xfrm>
        </p:spPr>
        <p:txBody>
          <a:bodyPr anchor="ctr">
            <a:normAutofit/>
          </a:bodyPr>
          <a:lstStyle/>
          <a:p>
            <a:r>
              <a:rPr lang="es-ES" sz="4800" dirty="0" smtClean="0">
                <a:solidFill>
                  <a:schemeClr val="accent5"/>
                </a:solidFill>
                <a:latin typeface="Arial Black" panose="020B0A04020102020204" pitchFamily="34" charset="0"/>
              </a:rPr>
              <a:t>BE TO</a:t>
            </a:r>
            <a:endParaRPr lang="es-AR" sz="4800" dirty="0">
              <a:solidFill>
                <a:schemeClr val="accent5"/>
              </a:solidFill>
              <a:latin typeface="Arial Black" panose="020B0A04020102020204" pitchFamily="34" charset="0"/>
            </a:endParaRPr>
          </a:p>
        </p:txBody>
      </p:sp>
    </p:spTree>
    <p:extLst>
      <p:ext uri="{BB962C8B-B14F-4D97-AF65-F5344CB8AC3E}">
        <p14:creationId xmlns:p14="http://schemas.microsoft.com/office/powerpoint/2010/main" val="22098686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455491"/>
          </a:xfrm>
        </p:spPr>
        <p:txBody>
          <a:bodyPr>
            <a:noAutofit/>
          </a:bodyPr>
          <a:lstStyle/>
          <a:p>
            <a:r>
              <a:rPr lang="es-AR" sz="2400" dirty="0">
                <a:solidFill>
                  <a:srgbClr val="FF0000"/>
                </a:solidFill>
                <a:latin typeface="Arial Black" panose="020B0A04020102020204" pitchFamily="34" charset="0"/>
              </a:rPr>
              <a:t>Podemos encontrar dos usos de be + to seguido de infinitivo</a:t>
            </a:r>
            <a:r>
              <a:rPr lang="es-AR" sz="2400" dirty="0" smtClean="0">
                <a:solidFill>
                  <a:srgbClr val="FF0000"/>
                </a:solidFill>
                <a:latin typeface="Arial Black" panose="020B0A04020102020204" pitchFamily="34" charset="0"/>
              </a:rPr>
              <a:t>:</a:t>
            </a:r>
            <a:endParaRPr lang="es-AR" sz="2400" dirty="0">
              <a:solidFill>
                <a:srgbClr val="0070C0"/>
              </a:solidFill>
              <a:latin typeface="Arial Black" panose="020B0A04020102020204" pitchFamily="34" charset="0"/>
            </a:endParaRPr>
          </a:p>
        </p:txBody>
      </p:sp>
      <p:sp>
        <p:nvSpPr>
          <p:cNvPr id="3" name="Marcador de contenido 2"/>
          <p:cNvSpPr>
            <a:spLocks noGrp="1"/>
          </p:cNvSpPr>
          <p:nvPr>
            <p:ph idx="1"/>
          </p:nvPr>
        </p:nvSpPr>
        <p:spPr>
          <a:xfrm>
            <a:off x="838200" y="820615"/>
            <a:ext cx="10515600" cy="5356347"/>
          </a:xfrm>
        </p:spPr>
        <p:txBody>
          <a:bodyPr>
            <a:normAutofit fontScale="92500" lnSpcReduction="20000"/>
          </a:bodyPr>
          <a:lstStyle/>
          <a:p>
            <a:pPr marL="0" indent="0">
              <a:buNone/>
            </a:pPr>
            <a:r>
              <a:rPr lang="es-AR" sz="3000" b="1" dirty="0">
                <a:solidFill>
                  <a:srgbClr val="0070C0"/>
                </a:solidFill>
              </a:rPr>
              <a:t>1) el verbo modal: como en los verbos modales, las palabras forman un solo bloque</a:t>
            </a:r>
          </a:p>
          <a:p>
            <a:pPr marL="0" indent="0">
              <a:buNone/>
            </a:pPr>
            <a:r>
              <a:rPr lang="es-AR" dirty="0" smtClean="0"/>
              <a:t>Puede </a:t>
            </a:r>
            <a:r>
              <a:rPr lang="es-AR" dirty="0"/>
              <a:t>tener referencia futura para expresar por una parte para expresar planes y preparativos futuros y por otra parte obligaciones requerimientos y decisiones formales, instrucciones u órdenes y se traduce como </a:t>
            </a:r>
            <a:r>
              <a:rPr lang="es-AR" b="1" dirty="0">
                <a:solidFill>
                  <a:srgbClr val="FF0000"/>
                </a:solidFill>
              </a:rPr>
              <a:t>tener que, haber de, ir a</a:t>
            </a:r>
            <a:r>
              <a:rPr lang="es-AR" dirty="0" smtClean="0">
                <a:solidFill>
                  <a:srgbClr val="FF0000"/>
                </a:solidFill>
              </a:rPr>
              <a:t>.</a:t>
            </a:r>
          </a:p>
          <a:p>
            <a:r>
              <a:rPr lang="es-AR" dirty="0" err="1"/>
              <a:t>We</a:t>
            </a:r>
            <a:r>
              <a:rPr lang="es-AR" dirty="0"/>
              <a:t> are to </a:t>
            </a:r>
            <a:r>
              <a:rPr lang="es-AR" dirty="0" err="1"/>
              <a:t>start</a:t>
            </a:r>
            <a:r>
              <a:rPr lang="es-AR" dirty="0"/>
              <a:t> at </a:t>
            </a:r>
            <a:r>
              <a:rPr lang="es-AR" dirty="0" err="1"/>
              <a:t>five</a:t>
            </a:r>
            <a:r>
              <a:rPr lang="es-AR" dirty="0"/>
              <a:t>. </a:t>
            </a:r>
            <a:r>
              <a:rPr lang="es-AR" dirty="0">
                <a:solidFill>
                  <a:srgbClr val="7030A0"/>
                </a:solidFill>
              </a:rPr>
              <a:t>Tenemos que empezar a las cinco/vamos a empezar a las 5.</a:t>
            </a:r>
          </a:p>
          <a:p>
            <a:r>
              <a:rPr lang="es-AR" dirty="0" err="1"/>
              <a:t>You</a:t>
            </a:r>
            <a:r>
              <a:rPr lang="es-AR" dirty="0"/>
              <a:t> are to </a:t>
            </a:r>
            <a:r>
              <a:rPr lang="es-AR" dirty="0" err="1"/>
              <a:t>finish</a:t>
            </a:r>
            <a:r>
              <a:rPr lang="es-AR" dirty="0"/>
              <a:t> </a:t>
            </a:r>
            <a:r>
              <a:rPr lang="es-AR" dirty="0" err="1"/>
              <a:t>this</a:t>
            </a:r>
            <a:r>
              <a:rPr lang="es-AR" dirty="0"/>
              <a:t> Project </a:t>
            </a:r>
            <a:r>
              <a:rPr lang="es-AR" dirty="0" err="1"/>
              <a:t>on</a:t>
            </a:r>
            <a:r>
              <a:rPr lang="es-AR" dirty="0"/>
              <a:t> time. </a:t>
            </a:r>
            <a:r>
              <a:rPr lang="es-AR" dirty="0">
                <a:solidFill>
                  <a:srgbClr val="7030A0"/>
                </a:solidFill>
              </a:rPr>
              <a:t>Tienes que/has </a:t>
            </a:r>
            <a:r>
              <a:rPr lang="es-AR" dirty="0" smtClean="0">
                <a:solidFill>
                  <a:srgbClr val="7030A0"/>
                </a:solidFill>
              </a:rPr>
              <a:t>de terminar a las cinco</a:t>
            </a:r>
            <a:r>
              <a:rPr lang="es-AR" dirty="0" smtClean="0"/>
              <a:t>.</a:t>
            </a:r>
            <a:endParaRPr lang="es-AR" dirty="0"/>
          </a:p>
          <a:p>
            <a:r>
              <a:rPr lang="es-AR" dirty="0" err="1"/>
              <a:t>The</a:t>
            </a:r>
            <a:r>
              <a:rPr lang="es-AR" dirty="0"/>
              <a:t> </a:t>
            </a:r>
            <a:r>
              <a:rPr lang="es-AR" dirty="0" err="1"/>
              <a:t>orders</a:t>
            </a:r>
            <a:r>
              <a:rPr lang="es-AR" dirty="0"/>
              <a:t> are to be </a:t>
            </a:r>
            <a:r>
              <a:rPr lang="es-AR" dirty="0" err="1"/>
              <a:t>carried</a:t>
            </a:r>
            <a:r>
              <a:rPr lang="es-AR" dirty="0"/>
              <a:t> </a:t>
            </a:r>
            <a:r>
              <a:rPr lang="es-AR" dirty="0" err="1"/>
              <a:t>out</a:t>
            </a:r>
            <a:r>
              <a:rPr lang="es-AR" dirty="0"/>
              <a:t> </a:t>
            </a:r>
            <a:r>
              <a:rPr lang="es-AR" dirty="0" err="1"/>
              <a:t>without</a:t>
            </a:r>
            <a:r>
              <a:rPr lang="es-AR" dirty="0"/>
              <a:t> </a:t>
            </a:r>
            <a:r>
              <a:rPr lang="es-AR" dirty="0" err="1"/>
              <a:t>delay</a:t>
            </a:r>
            <a:r>
              <a:rPr lang="es-AR" dirty="0"/>
              <a:t>. </a:t>
            </a:r>
            <a:r>
              <a:rPr lang="es-AR" dirty="0">
                <a:solidFill>
                  <a:srgbClr val="7030A0"/>
                </a:solidFill>
              </a:rPr>
              <a:t>Se debe llevar a cabo las órdenes sin demora /Las órdenes deben ser llevadas a cabo sin demora.</a:t>
            </a:r>
          </a:p>
          <a:p>
            <a:r>
              <a:rPr lang="es-AR" dirty="0" err="1"/>
              <a:t>This</a:t>
            </a:r>
            <a:r>
              <a:rPr lang="es-AR" dirty="0"/>
              <a:t> </a:t>
            </a:r>
            <a:r>
              <a:rPr lang="es-AR" dirty="0" err="1"/>
              <a:t>door</a:t>
            </a:r>
            <a:r>
              <a:rPr lang="es-AR" dirty="0"/>
              <a:t> </a:t>
            </a:r>
            <a:r>
              <a:rPr lang="es-AR" dirty="0" err="1"/>
              <a:t>is</a:t>
            </a:r>
            <a:r>
              <a:rPr lang="es-AR" dirty="0"/>
              <a:t> to </a:t>
            </a:r>
            <a:r>
              <a:rPr lang="es-AR" dirty="0" err="1"/>
              <a:t>remain</a:t>
            </a:r>
            <a:r>
              <a:rPr lang="es-AR" dirty="0"/>
              <a:t> </a:t>
            </a:r>
            <a:r>
              <a:rPr lang="es-AR" dirty="0" err="1"/>
              <a:t>closed</a:t>
            </a:r>
            <a:r>
              <a:rPr lang="es-AR" dirty="0"/>
              <a:t> at </a:t>
            </a:r>
            <a:r>
              <a:rPr lang="es-AR" dirty="0" err="1"/>
              <a:t>all</a:t>
            </a:r>
            <a:r>
              <a:rPr lang="es-AR" dirty="0"/>
              <a:t> times. </a:t>
            </a:r>
            <a:r>
              <a:rPr lang="es-AR" dirty="0">
                <a:solidFill>
                  <a:srgbClr val="7030A0"/>
                </a:solidFill>
              </a:rPr>
              <a:t>Esta puerta se tiene que/se ha de mantener cerrada en todo momento.</a:t>
            </a:r>
          </a:p>
          <a:p>
            <a:r>
              <a:rPr lang="es-AR" dirty="0" err="1"/>
              <a:t>The</a:t>
            </a:r>
            <a:r>
              <a:rPr lang="es-AR" dirty="0"/>
              <a:t> </a:t>
            </a:r>
            <a:r>
              <a:rPr lang="es-AR" dirty="0" err="1"/>
              <a:t>personnel</a:t>
            </a:r>
            <a:r>
              <a:rPr lang="es-AR" dirty="0"/>
              <a:t> manager </a:t>
            </a:r>
            <a:r>
              <a:rPr lang="es-AR" dirty="0" err="1"/>
              <a:t>is</a:t>
            </a:r>
            <a:r>
              <a:rPr lang="es-AR" dirty="0"/>
              <a:t> to come back late. </a:t>
            </a:r>
            <a:r>
              <a:rPr lang="es-AR" dirty="0">
                <a:solidFill>
                  <a:srgbClr val="7030A0"/>
                </a:solidFill>
              </a:rPr>
              <a:t>El/La gerente de personal va a regresar tarde.</a:t>
            </a:r>
          </a:p>
          <a:p>
            <a:pPr marL="0" indent="0">
              <a:buNone/>
            </a:pPr>
            <a:endParaRPr lang="es-AR" dirty="0">
              <a:solidFill>
                <a:srgbClr val="FF0000"/>
              </a:solidFill>
            </a:endParaRPr>
          </a:p>
        </p:txBody>
      </p:sp>
    </p:spTree>
    <p:extLst>
      <p:ext uri="{BB962C8B-B14F-4D97-AF65-F5344CB8AC3E}">
        <p14:creationId xmlns:p14="http://schemas.microsoft.com/office/powerpoint/2010/main" val="179181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63512"/>
          </a:xfrm>
        </p:spPr>
        <p:txBody>
          <a:bodyPr>
            <a:normAutofit fontScale="90000"/>
          </a:bodyPr>
          <a:lstStyle/>
          <a:p>
            <a:endParaRPr lang="es-AR" dirty="0"/>
          </a:p>
        </p:txBody>
      </p:sp>
      <p:sp>
        <p:nvSpPr>
          <p:cNvPr id="3" name="Subtítulo 2"/>
          <p:cNvSpPr>
            <a:spLocks noGrp="1"/>
          </p:cNvSpPr>
          <p:nvPr>
            <p:ph type="subTitle" idx="1"/>
          </p:nvPr>
        </p:nvSpPr>
        <p:spPr>
          <a:xfrm>
            <a:off x="1524000" y="1285875"/>
            <a:ext cx="9144000" cy="5057775"/>
          </a:xfrm>
        </p:spPr>
        <p:txBody>
          <a:bodyPr>
            <a:noAutofit/>
          </a:bodyPr>
          <a:lstStyle/>
          <a:p>
            <a:pPr algn="l"/>
            <a:r>
              <a:rPr lang="es-AR" sz="2800" b="1" dirty="0">
                <a:solidFill>
                  <a:srgbClr val="0070C0"/>
                </a:solidFill>
              </a:rPr>
              <a:t>2) be + to seguido de un infinitivo explicativo. Se traduce el verbo be seguido de una frase infinitiva</a:t>
            </a:r>
            <a:endParaRPr lang="es-AR" sz="2800" dirty="0">
              <a:solidFill>
                <a:srgbClr val="0070C0"/>
              </a:solidFill>
            </a:endParaRPr>
          </a:p>
          <a:p>
            <a:pPr algn="l"/>
            <a:r>
              <a:rPr lang="es-AR" sz="2800" b="1" dirty="0">
                <a:solidFill>
                  <a:schemeClr val="accent5"/>
                </a:solidFill>
              </a:rPr>
              <a:t>Be</a:t>
            </a:r>
            <a:r>
              <a:rPr lang="es-AR" sz="2800" dirty="0"/>
              <a:t> es el verbo y </a:t>
            </a:r>
            <a:r>
              <a:rPr lang="es-AR" sz="2800" b="1" dirty="0">
                <a:solidFill>
                  <a:schemeClr val="accent5"/>
                </a:solidFill>
              </a:rPr>
              <a:t>to seguido de un infinitivo</a:t>
            </a:r>
            <a:r>
              <a:rPr lang="es-AR" sz="2800" dirty="0"/>
              <a:t> es el núcleo de una frase nominal que amplia alguna idea planteada en el sujeto, es muy frecuente después de frases que </a:t>
            </a:r>
            <a:r>
              <a:rPr lang="es-AR" sz="2800" dirty="0" err="1"/>
              <a:t>continen</a:t>
            </a:r>
            <a:r>
              <a:rPr lang="es-AR" sz="2800" dirty="0"/>
              <a:t> palabras </a:t>
            </a:r>
            <a:r>
              <a:rPr lang="es-AR" sz="2800" dirty="0" smtClean="0"/>
              <a:t>como</a:t>
            </a:r>
            <a:r>
              <a:rPr lang="es-AR" sz="2800" b="1" dirty="0" smtClean="0"/>
              <a:t> </a:t>
            </a:r>
            <a:r>
              <a:rPr lang="es-AR" sz="2800" b="1" dirty="0" err="1">
                <a:solidFill>
                  <a:srgbClr val="FF0000"/>
                </a:solidFill>
              </a:rPr>
              <a:t>aim</a:t>
            </a:r>
            <a:r>
              <a:rPr lang="es-AR" sz="2800" b="1" dirty="0">
                <a:solidFill>
                  <a:srgbClr val="FF0000"/>
                </a:solidFill>
              </a:rPr>
              <a:t>, </a:t>
            </a:r>
            <a:r>
              <a:rPr lang="es-AR" sz="2800" b="1" dirty="0" err="1" smtClean="0">
                <a:solidFill>
                  <a:srgbClr val="FF0000"/>
                </a:solidFill>
              </a:rPr>
              <a:t>objective</a:t>
            </a:r>
            <a:r>
              <a:rPr lang="es-AR" sz="2800" b="1" dirty="0">
                <a:solidFill>
                  <a:srgbClr val="FF0000"/>
                </a:solidFill>
              </a:rPr>
              <a:t>, concept, </a:t>
            </a:r>
            <a:r>
              <a:rPr lang="es-AR" sz="2800" b="1" dirty="0" err="1">
                <a:solidFill>
                  <a:srgbClr val="FF0000"/>
                </a:solidFill>
              </a:rPr>
              <a:t>step</a:t>
            </a:r>
            <a:r>
              <a:rPr lang="es-AR" sz="2800" b="1" dirty="0">
                <a:solidFill>
                  <a:srgbClr val="FF0000"/>
                </a:solidFill>
              </a:rPr>
              <a:t>, </a:t>
            </a:r>
            <a:r>
              <a:rPr lang="es-AR" sz="2800" b="1" dirty="0" smtClean="0">
                <a:solidFill>
                  <a:srgbClr val="FF0000"/>
                </a:solidFill>
              </a:rPr>
              <a:t>etc.</a:t>
            </a:r>
          </a:p>
          <a:p>
            <a:endParaRPr lang="es-AR" sz="2800" dirty="0" smtClean="0"/>
          </a:p>
          <a:p>
            <a:r>
              <a:rPr lang="es-AR" sz="2800" dirty="0" err="1" smtClean="0"/>
              <a:t>The</a:t>
            </a:r>
            <a:r>
              <a:rPr lang="es-AR" sz="2800" dirty="0" smtClean="0"/>
              <a:t> </a:t>
            </a:r>
            <a:r>
              <a:rPr lang="es-AR" sz="2800" dirty="0" err="1"/>
              <a:t>purpose</a:t>
            </a:r>
            <a:r>
              <a:rPr lang="es-AR" sz="2800" dirty="0"/>
              <a:t> of </a:t>
            </a:r>
            <a:r>
              <a:rPr lang="es-AR" sz="2800" dirty="0" err="1"/>
              <a:t>placing</a:t>
            </a:r>
            <a:r>
              <a:rPr lang="es-AR" sz="2800" dirty="0"/>
              <a:t> </a:t>
            </a:r>
            <a:r>
              <a:rPr lang="es-AR" sz="2800" dirty="0" err="1"/>
              <a:t>the</a:t>
            </a:r>
            <a:r>
              <a:rPr lang="es-AR" sz="2800" dirty="0"/>
              <a:t> </a:t>
            </a:r>
            <a:r>
              <a:rPr lang="es-AR" sz="2800" dirty="0" err="1"/>
              <a:t>insulation</a:t>
            </a:r>
            <a:r>
              <a:rPr lang="es-AR" sz="2800" dirty="0"/>
              <a:t> </a:t>
            </a:r>
            <a:r>
              <a:rPr lang="es-AR" sz="2800" dirty="0" err="1"/>
              <a:t>on</a:t>
            </a:r>
            <a:r>
              <a:rPr lang="es-AR" sz="2800" dirty="0"/>
              <a:t> top </a:t>
            </a:r>
            <a:r>
              <a:rPr lang="es-AR" sz="2800" dirty="0" err="1"/>
              <a:t>is</a:t>
            </a:r>
            <a:r>
              <a:rPr lang="es-AR" sz="2800" dirty="0"/>
              <a:t> to </a:t>
            </a:r>
            <a:r>
              <a:rPr lang="es-AR" sz="2800" dirty="0" err="1"/>
              <a:t>protect</a:t>
            </a:r>
            <a:r>
              <a:rPr lang="es-AR" sz="2800" dirty="0"/>
              <a:t> </a:t>
            </a:r>
            <a:r>
              <a:rPr lang="es-AR" sz="2800" dirty="0" err="1"/>
              <a:t>the</a:t>
            </a:r>
            <a:r>
              <a:rPr lang="es-AR" sz="2800" dirty="0"/>
              <a:t> </a:t>
            </a:r>
            <a:r>
              <a:rPr lang="es-AR" sz="2800" dirty="0" err="1"/>
              <a:t>membrane</a:t>
            </a:r>
            <a:r>
              <a:rPr lang="es-AR" sz="2800" dirty="0"/>
              <a:t> </a:t>
            </a:r>
            <a:r>
              <a:rPr lang="es-AR" sz="2800" dirty="0" err="1"/>
              <a:t>from</a:t>
            </a:r>
            <a:r>
              <a:rPr lang="es-AR" sz="2800" dirty="0"/>
              <a:t> </a:t>
            </a:r>
            <a:r>
              <a:rPr lang="es-AR" sz="2800" dirty="0" err="1"/>
              <a:t>physical</a:t>
            </a:r>
            <a:r>
              <a:rPr lang="es-AR" sz="2800" dirty="0"/>
              <a:t> </a:t>
            </a:r>
            <a:r>
              <a:rPr lang="es-AR" sz="2800" dirty="0" err="1"/>
              <a:t>damage</a:t>
            </a:r>
            <a:r>
              <a:rPr lang="es-AR" sz="2800" dirty="0"/>
              <a:t> and </a:t>
            </a:r>
            <a:r>
              <a:rPr lang="es-AR" sz="2800" dirty="0" err="1"/>
              <a:t>ultraviolet</a:t>
            </a:r>
            <a:r>
              <a:rPr lang="es-AR" sz="2800" dirty="0"/>
              <a:t> </a:t>
            </a:r>
            <a:r>
              <a:rPr lang="es-AR" sz="2800" dirty="0" err="1"/>
              <a:t>degradation</a:t>
            </a:r>
            <a:r>
              <a:rPr lang="es-AR" sz="2800" dirty="0"/>
              <a:t>.</a:t>
            </a:r>
          </a:p>
          <a:p>
            <a:r>
              <a:rPr lang="es-AR" sz="2800" dirty="0">
                <a:solidFill>
                  <a:srgbClr val="0070C0"/>
                </a:solidFill>
              </a:rPr>
              <a:t>El propósito de colocar el aislamiento en la parte superior es proteger la membrana del daño físico y de la degradación ultra violeta.</a:t>
            </a:r>
          </a:p>
          <a:p>
            <a:pPr algn="l"/>
            <a:endParaRPr lang="es-AR" sz="2800" dirty="0"/>
          </a:p>
        </p:txBody>
      </p:sp>
      <p:sp>
        <p:nvSpPr>
          <p:cNvPr id="11" name="Flecha curvada hacia abajo 10"/>
          <p:cNvSpPr/>
          <p:nvPr/>
        </p:nvSpPr>
        <p:spPr>
          <a:xfrm>
            <a:off x="3008434" y="4263192"/>
            <a:ext cx="6175131" cy="2495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mc:AlternateContent xmlns:mc="http://schemas.openxmlformats.org/markup-compatibility/2006">
        <mc:Choice xmlns:p14="http://schemas.microsoft.com/office/powerpoint/2010/main" Requires="p14">
          <p:contentPart p14:bwMode="auto" r:id="rId2">
            <p14:nvContentPartPr>
              <p14:cNvPr id="4" name="Entrada de lápiz 3"/>
              <p14:cNvContentPartPr/>
              <p14:nvPr/>
            </p14:nvContentPartPr>
            <p14:xfrm>
              <a:off x="2555714" y="3938852"/>
              <a:ext cx="360" cy="360"/>
            </p14:xfrm>
          </p:contentPart>
        </mc:Choice>
        <mc:Fallback>
          <p:pic>
            <p:nvPicPr>
              <p:cNvPr id="4" name="Entrada de lápiz 3"/>
              <p:cNvPicPr/>
              <p:nvPr/>
            </p:nvPicPr>
            <p:blipFill>
              <a:blip r:embed="rId3"/>
              <a:stretch>
                <a:fillRect/>
              </a:stretch>
            </p:blipFill>
            <p:spPr>
              <a:xfrm>
                <a:off x="2513594" y="385497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trada de lápiz 4"/>
              <p14:cNvContentPartPr/>
              <p14:nvPr/>
            </p14:nvContentPartPr>
            <p14:xfrm>
              <a:off x="2220934" y="4387978"/>
              <a:ext cx="1575000" cy="442080"/>
            </p14:xfrm>
          </p:contentPart>
        </mc:Choice>
        <mc:Fallback>
          <p:pic>
            <p:nvPicPr>
              <p:cNvPr id="5" name="Entrada de lápiz 4"/>
              <p:cNvPicPr/>
              <p:nvPr/>
            </p:nvPicPr>
            <p:blipFill>
              <a:blip r:embed="rId5"/>
              <a:stretch>
                <a:fillRect/>
              </a:stretch>
            </p:blipFill>
            <p:spPr>
              <a:xfrm>
                <a:off x="2179174" y="4304098"/>
                <a:ext cx="165852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Entrada de lápiz 6"/>
              <p14:cNvContentPartPr/>
              <p14:nvPr/>
            </p14:nvContentPartPr>
            <p14:xfrm>
              <a:off x="8382532" y="4263192"/>
              <a:ext cx="1564560" cy="636120"/>
            </p14:xfrm>
          </p:contentPart>
        </mc:Choice>
        <mc:Fallback>
          <p:pic>
            <p:nvPicPr>
              <p:cNvPr id="7" name="Entrada de lápiz 6"/>
              <p:cNvPicPr/>
              <p:nvPr/>
            </p:nvPicPr>
            <p:blipFill>
              <a:blip r:embed="rId7"/>
              <a:stretch>
                <a:fillRect/>
              </a:stretch>
            </p:blipFill>
            <p:spPr>
              <a:xfrm>
                <a:off x="8340412" y="4179312"/>
                <a:ext cx="1648800" cy="80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Entrada de lápiz 7"/>
              <p14:cNvContentPartPr/>
              <p14:nvPr/>
            </p14:nvContentPartPr>
            <p14:xfrm>
              <a:off x="8393834" y="4478132"/>
              <a:ext cx="360" cy="360"/>
            </p14:xfrm>
          </p:contentPart>
        </mc:Choice>
        <mc:Fallback>
          <p:pic>
            <p:nvPicPr>
              <p:cNvPr id="8" name="Entrada de lápiz 7"/>
              <p:cNvPicPr/>
              <p:nvPr/>
            </p:nvPicPr>
            <p:blipFill>
              <a:blip r:embed="rId3"/>
              <a:stretch>
                <a:fillRect/>
              </a:stretch>
            </p:blipFill>
            <p:spPr>
              <a:xfrm>
                <a:off x="8351714" y="439425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Entrada de lápiz 8"/>
              <p14:cNvContentPartPr/>
              <p14:nvPr/>
            </p14:nvContentPartPr>
            <p14:xfrm>
              <a:off x="8393834" y="4478132"/>
              <a:ext cx="360" cy="360"/>
            </p14:xfrm>
          </p:contentPart>
        </mc:Choice>
        <mc:Fallback>
          <p:pic>
            <p:nvPicPr>
              <p:cNvPr id="9" name="Entrada de lápiz 8"/>
              <p:cNvPicPr/>
              <p:nvPr/>
            </p:nvPicPr>
            <p:blipFill>
              <a:blip r:embed="rId3"/>
              <a:stretch>
                <a:fillRect/>
              </a:stretch>
            </p:blipFill>
            <p:spPr>
              <a:xfrm>
                <a:off x="8351714" y="439425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Entrada de lápiz 9"/>
              <p14:cNvContentPartPr/>
              <p14:nvPr/>
            </p14:nvContentPartPr>
            <p14:xfrm>
              <a:off x="8393834" y="4478132"/>
              <a:ext cx="360" cy="360"/>
            </p14:xfrm>
          </p:contentPart>
        </mc:Choice>
        <mc:Fallback>
          <p:pic>
            <p:nvPicPr>
              <p:cNvPr id="10" name="Entrada de lápiz 9"/>
              <p:cNvPicPr/>
              <p:nvPr/>
            </p:nvPicPr>
            <p:blipFill>
              <a:blip r:embed="rId3"/>
              <a:stretch>
                <a:fillRect/>
              </a:stretch>
            </p:blipFill>
            <p:spPr>
              <a:xfrm>
                <a:off x="8351714" y="439425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Entrada de lápiz 11"/>
              <p14:cNvContentPartPr/>
              <p14:nvPr/>
            </p14:nvContentPartPr>
            <p14:xfrm>
              <a:off x="3610874" y="4595492"/>
              <a:ext cx="360" cy="360"/>
            </p14:xfrm>
          </p:contentPart>
        </mc:Choice>
        <mc:Fallback>
          <p:pic>
            <p:nvPicPr>
              <p:cNvPr id="12" name="Entrada de lápiz 11"/>
              <p:cNvPicPr/>
              <p:nvPr/>
            </p:nvPicPr>
            <p:blipFill>
              <a:blip r:embed="rId12"/>
              <a:stretch>
                <a:fillRect/>
              </a:stretch>
            </p:blipFill>
            <p:spPr>
              <a:xfrm>
                <a:off x="3568754" y="4511612"/>
                <a:ext cx="84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Entrada de lápiz 12"/>
              <p14:cNvContentPartPr/>
              <p14:nvPr/>
            </p14:nvContentPartPr>
            <p14:xfrm>
              <a:off x="3610874" y="4595492"/>
              <a:ext cx="360" cy="360"/>
            </p14:xfrm>
          </p:contentPart>
        </mc:Choice>
        <mc:Fallback>
          <p:pic>
            <p:nvPicPr>
              <p:cNvPr id="13" name="Entrada de lápiz 12"/>
              <p:cNvPicPr/>
              <p:nvPr/>
            </p:nvPicPr>
            <p:blipFill>
              <a:blip r:embed="rId12"/>
              <a:stretch>
                <a:fillRect/>
              </a:stretch>
            </p:blipFill>
            <p:spPr>
              <a:xfrm>
                <a:off x="3568754" y="4511612"/>
                <a:ext cx="84240" cy="168120"/>
              </a:xfrm>
              <a:prstGeom prst="rect">
                <a:avLst/>
              </a:prstGeom>
            </p:spPr>
          </p:pic>
        </mc:Fallback>
      </mc:AlternateContent>
    </p:spTree>
    <p:extLst>
      <p:ext uri="{BB962C8B-B14F-4D97-AF65-F5344CB8AC3E}">
        <p14:creationId xmlns:p14="http://schemas.microsoft.com/office/powerpoint/2010/main" val="10515130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endParaRPr lang="es-AR" dirty="0" smtClean="0"/>
          </a:p>
          <a:p>
            <a:pPr algn="l"/>
            <a:r>
              <a:rPr lang="es-AR" dirty="0" smtClean="0"/>
              <a:t>A </a:t>
            </a:r>
            <a:r>
              <a:rPr lang="es-AR" dirty="0"/>
              <a:t>simple </a:t>
            </a:r>
            <a:r>
              <a:rPr lang="es-AR" dirty="0" err="1"/>
              <a:t>example</a:t>
            </a:r>
            <a:r>
              <a:rPr lang="es-AR" dirty="0"/>
              <a:t> of </a:t>
            </a:r>
            <a:r>
              <a:rPr lang="es-AR" dirty="0" err="1"/>
              <a:t>the</a:t>
            </a:r>
            <a:r>
              <a:rPr lang="es-AR" dirty="0"/>
              <a:t> use of Monte Carlo </a:t>
            </a:r>
            <a:r>
              <a:rPr lang="es-AR" dirty="0" err="1"/>
              <a:t>simulation</a:t>
            </a:r>
            <a:r>
              <a:rPr lang="es-AR" dirty="0"/>
              <a:t> </a:t>
            </a:r>
            <a:r>
              <a:rPr lang="es-AR" dirty="0" err="1"/>
              <a:t>would</a:t>
            </a:r>
            <a:r>
              <a:rPr lang="es-AR" dirty="0"/>
              <a:t> be to use </a:t>
            </a:r>
            <a:r>
              <a:rPr lang="es-AR" dirty="0" err="1"/>
              <a:t>the</a:t>
            </a:r>
            <a:r>
              <a:rPr lang="es-AR" dirty="0"/>
              <a:t> </a:t>
            </a:r>
            <a:r>
              <a:rPr lang="es-AR" dirty="0" err="1"/>
              <a:t>hyperbolic</a:t>
            </a:r>
            <a:r>
              <a:rPr lang="es-AR" dirty="0"/>
              <a:t> decline </a:t>
            </a:r>
            <a:r>
              <a:rPr lang="es-AR" dirty="0" err="1"/>
              <a:t>equation</a:t>
            </a:r>
            <a:r>
              <a:rPr lang="es-AR" dirty="0"/>
              <a:t> to </a:t>
            </a:r>
            <a:r>
              <a:rPr lang="es-AR" dirty="0" err="1"/>
              <a:t>calculate</a:t>
            </a:r>
            <a:r>
              <a:rPr lang="es-AR" dirty="0"/>
              <a:t> </a:t>
            </a:r>
            <a:r>
              <a:rPr lang="es-AR" dirty="0" err="1"/>
              <a:t>remaining</a:t>
            </a:r>
            <a:r>
              <a:rPr lang="es-AR" dirty="0"/>
              <a:t> reserves</a:t>
            </a:r>
            <a:r>
              <a:rPr lang="es-AR" dirty="0" smtClean="0"/>
              <a:t>.</a:t>
            </a:r>
            <a:endParaRPr lang="es-AR" dirty="0" smtClean="0"/>
          </a:p>
          <a:p>
            <a:pPr algn="l"/>
            <a:r>
              <a:rPr lang="es-AR" dirty="0" smtClean="0">
                <a:solidFill>
                  <a:srgbClr val="0070C0"/>
                </a:solidFill>
              </a:rPr>
              <a:t>Un </a:t>
            </a:r>
            <a:r>
              <a:rPr lang="es-AR" dirty="0">
                <a:solidFill>
                  <a:srgbClr val="0070C0"/>
                </a:solidFill>
              </a:rPr>
              <a:t>ejemplo simple del uso de la simulación Monte Carlo sería usar la ecuación de declive/descenso/reducción hiperbólica para calcular las </a:t>
            </a:r>
            <a:r>
              <a:rPr lang="es-AR" dirty="0" smtClean="0">
                <a:solidFill>
                  <a:srgbClr val="0070C0"/>
                </a:solidFill>
              </a:rPr>
              <a:t>reservas restantes.</a:t>
            </a:r>
          </a:p>
          <a:p>
            <a:pPr algn="l"/>
            <a:endParaRPr lang="es-AR" dirty="0" smtClean="0"/>
          </a:p>
          <a:p>
            <a:pPr algn="l"/>
            <a:r>
              <a:rPr lang="es-AR" dirty="0" err="1" smtClean="0"/>
              <a:t>Our</a:t>
            </a:r>
            <a:r>
              <a:rPr lang="es-AR" dirty="0" smtClean="0"/>
              <a:t> </a:t>
            </a:r>
            <a:r>
              <a:rPr lang="es-AR" dirty="0" err="1"/>
              <a:t>policy</a:t>
            </a:r>
            <a:r>
              <a:rPr lang="es-AR" dirty="0"/>
              <a:t> </a:t>
            </a:r>
            <a:r>
              <a:rPr lang="es-AR" dirty="0" err="1"/>
              <a:t>could</a:t>
            </a:r>
            <a:r>
              <a:rPr lang="es-AR" dirty="0"/>
              <a:t> be to </a:t>
            </a:r>
            <a:r>
              <a:rPr lang="es-AR" dirty="0" err="1"/>
              <a:t>keep</a:t>
            </a:r>
            <a:r>
              <a:rPr lang="es-AR" dirty="0"/>
              <a:t> </a:t>
            </a:r>
            <a:r>
              <a:rPr lang="es-AR" dirty="0" err="1"/>
              <a:t>duplicate</a:t>
            </a:r>
            <a:r>
              <a:rPr lang="es-AR" dirty="0"/>
              <a:t> </a:t>
            </a:r>
            <a:r>
              <a:rPr lang="es-AR" dirty="0" err="1" smtClean="0"/>
              <a:t>samples</a:t>
            </a:r>
            <a:r>
              <a:rPr lang="es-AR" dirty="0" smtClean="0"/>
              <a:t>.</a:t>
            </a:r>
          </a:p>
          <a:p>
            <a:pPr algn="l"/>
            <a:r>
              <a:rPr lang="es-AR" dirty="0" smtClean="0">
                <a:solidFill>
                  <a:srgbClr val="0070C0"/>
                </a:solidFill>
              </a:rPr>
              <a:t>Nuestra </a:t>
            </a:r>
            <a:r>
              <a:rPr lang="es-AR" dirty="0">
                <a:solidFill>
                  <a:srgbClr val="0070C0"/>
                </a:solidFill>
              </a:rPr>
              <a:t>política podría ser mantener/tener/conservar muestras duplicadas</a:t>
            </a:r>
            <a:r>
              <a:rPr lang="es-AR" dirty="0"/>
              <a:t>.</a:t>
            </a:r>
          </a:p>
          <a:p>
            <a:pPr algn="l"/>
            <a:endParaRPr lang="es-AR" sz="2800" dirty="0">
              <a:solidFill>
                <a:srgbClr val="0070C0"/>
              </a:solidFill>
            </a:endParaRPr>
          </a:p>
        </p:txBody>
      </p:sp>
      <p:sp>
        <p:nvSpPr>
          <p:cNvPr id="4" name="Flecha curvada hacia abajo 3"/>
          <p:cNvSpPr/>
          <p:nvPr/>
        </p:nvSpPr>
        <p:spPr>
          <a:xfrm>
            <a:off x="2977661" y="1213801"/>
            <a:ext cx="7221415" cy="3101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5" name="Flecha curvada hacia abajo 4"/>
          <p:cNvSpPr/>
          <p:nvPr/>
        </p:nvSpPr>
        <p:spPr>
          <a:xfrm>
            <a:off x="2409824" y="3531394"/>
            <a:ext cx="2047875" cy="3548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Tree>
    <p:extLst>
      <p:ext uri="{BB962C8B-B14F-4D97-AF65-F5344CB8AC3E}">
        <p14:creationId xmlns:p14="http://schemas.microsoft.com/office/powerpoint/2010/main" val="26500968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8724" y="2600325"/>
            <a:ext cx="10229851" cy="1146211"/>
          </a:xfrm>
          <a:prstGeom prst="rect">
            <a:avLst/>
          </a:prstGeom>
        </p:spPr>
        <p:txBody>
          <a:bodyPr wrap="square">
            <a:spAutoFit/>
          </a:bodyPr>
          <a:lstStyle/>
          <a:p>
            <a:pPr>
              <a:lnSpc>
                <a:spcPct val="107000"/>
              </a:lnSpc>
              <a:spcAft>
                <a:spcPts val="0"/>
              </a:spcAft>
            </a:pPr>
            <a:r>
              <a:rPr lang="es-AR" sz="3200" b="1"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H. </a:t>
            </a:r>
            <a:r>
              <a:rPr lang="es-AR" sz="3200" b="1"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Traduzca las siguientes oraciones con BE+TO</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s-A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312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marL="352425" indent="-352425" algn="l"/>
            <a:r>
              <a:rPr lang="es-AR" sz="2800" dirty="0" smtClean="0"/>
              <a:t>1. </a:t>
            </a:r>
            <a:r>
              <a:rPr lang="es-AR" sz="2800" dirty="0" err="1" smtClean="0"/>
              <a:t>However</a:t>
            </a:r>
            <a:r>
              <a:rPr lang="es-AR" sz="2800" dirty="0"/>
              <a:t>, </a:t>
            </a:r>
            <a:r>
              <a:rPr lang="es-AR" sz="2800" dirty="0" err="1"/>
              <a:t>our</a:t>
            </a:r>
            <a:r>
              <a:rPr lang="es-AR" sz="2800" dirty="0"/>
              <a:t> </a:t>
            </a:r>
            <a:r>
              <a:rPr lang="es-AR" sz="2800" dirty="0" err="1"/>
              <a:t>main</a:t>
            </a:r>
            <a:r>
              <a:rPr lang="es-AR" sz="2800" dirty="0"/>
              <a:t> </a:t>
            </a:r>
            <a:r>
              <a:rPr lang="es-AR" sz="2800" dirty="0" err="1"/>
              <a:t>objective</a:t>
            </a:r>
            <a:r>
              <a:rPr lang="es-AR" sz="2800" dirty="0"/>
              <a:t> </a:t>
            </a:r>
            <a:r>
              <a:rPr lang="es-AR" sz="2800" dirty="0" err="1"/>
              <a:t>is</a:t>
            </a:r>
            <a:r>
              <a:rPr lang="es-AR" sz="2800" dirty="0"/>
              <a:t> to </a:t>
            </a:r>
            <a:r>
              <a:rPr lang="es-AR" sz="2800" dirty="0" err="1"/>
              <a:t>demonstrate</a:t>
            </a:r>
            <a:r>
              <a:rPr lang="es-AR" sz="2800" dirty="0"/>
              <a:t> </a:t>
            </a:r>
            <a:r>
              <a:rPr lang="es-AR" sz="2800" dirty="0" err="1"/>
              <a:t>what’s</a:t>
            </a:r>
            <a:r>
              <a:rPr lang="es-AR" sz="2800" dirty="0"/>
              <a:t> </a:t>
            </a:r>
            <a:r>
              <a:rPr lang="es-AR" sz="2800" dirty="0" err="1"/>
              <a:t>possible</a:t>
            </a:r>
            <a:r>
              <a:rPr lang="es-AR" sz="2800" dirty="0"/>
              <a:t> </a:t>
            </a:r>
            <a:r>
              <a:rPr lang="es-AR" sz="2800" dirty="0" err="1"/>
              <a:t>with</a:t>
            </a:r>
            <a:r>
              <a:rPr lang="es-AR" sz="2800" dirty="0"/>
              <a:t> </a:t>
            </a:r>
            <a:r>
              <a:rPr lang="es-AR" sz="2800" dirty="0" err="1"/>
              <a:t>our</a:t>
            </a:r>
            <a:r>
              <a:rPr lang="es-AR" sz="2800" dirty="0"/>
              <a:t> </a:t>
            </a:r>
            <a:r>
              <a:rPr lang="es-AR" sz="2800" dirty="0" err="1"/>
              <a:t>technology</a:t>
            </a:r>
            <a:r>
              <a:rPr lang="es-AR" sz="2800" dirty="0"/>
              <a:t> and </a:t>
            </a:r>
            <a:r>
              <a:rPr lang="es-AR" sz="2800" dirty="0" err="1"/>
              <a:t>design</a:t>
            </a:r>
            <a:r>
              <a:rPr lang="es-AR" sz="2800" dirty="0"/>
              <a:t> </a:t>
            </a:r>
            <a:r>
              <a:rPr lang="es-AR" sz="2800" dirty="0" err="1"/>
              <a:t>expertise</a:t>
            </a:r>
            <a:r>
              <a:rPr lang="es-AR" sz="2800" dirty="0" smtClean="0"/>
              <a:t>.</a:t>
            </a:r>
          </a:p>
          <a:p>
            <a:pPr marL="352425" algn="l"/>
            <a:r>
              <a:rPr lang="es-AR" sz="2800" dirty="0">
                <a:solidFill>
                  <a:srgbClr val="7030A0"/>
                </a:solidFill>
              </a:rPr>
              <a:t>Sin embargo, nuestro principal objetivo es demostrar lo que es posible con nuestra tecnología y experiencia de diseño/experiencia de diseño y tecnología.</a:t>
            </a:r>
            <a:endParaRPr lang="es-AR" sz="2800" dirty="0" smtClean="0">
              <a:solidFill>
                <a:srgbClr val="7030A0"/>
              </a:solidFill>
            </a:endParaRPr>
          </a:p>
          <a:p>
            <a:pPr marL="352425" indent="-352425" algn="l"/>
            <a:r>
              <a:rPr lang="es-AR" sz="2800" dirty="0" smtClean="0"/>
              <a:t>2</a:t>
            </a:r>
            <a:r>
              <a:rPr lang="es-AR" sz="2800" dirty="0"/>
              <a:t>. In </a:t>
            </a:r>
            <a:r>
              <a:rPr lang="es-AR" sz="2800" dirty="0" err="1"/>
              <a:t>the</a:t>
            </a:r>
            <a:r>
              <a:rPr lang="es-AR" sz="2800" dirty="0"/>
              <a:t> </a:t>
            </a:r>
            <a:r>
              <a:rPr lang="es-AR" sz="2800" dirty="0" err="1"/>
              <a:t>task-based</a:t>
            </a:r>
            <a:r>
              <a:rPr lang="es-AR" sz="2800" dirty="0"/>
              <a:t> test, </a:t>
            </a:r>
            <a:r>
              <a:rPr lang="es-AR" sz="2800" dirty="0" err="1"/>
              <a:t>the</a:t>
            </a:r>
            <a:r>
              <a:rPr lang="es-AR" sz="2800" dirty="0"/>
              <a:t> robot </a:t>
            </a:r>
            <a:r>
              <a:rPr lang="es-AR" sz="2800" dirty="0" err="1"/>
              <a:t>was</a:t>
            </a:r>
            <a:r>
              <a:rPr lang="es-AR" sz="2800" dirty="0"/>
              <a:t> to </a:t>
            </a:r>
            <a:r>
              <a:rPr lang="es-AR" sz="2800" dirty="0" err="1"/>
              <a:t>perform</a:t>
            </a:r>
            <a:r>
              <a:rPr lang="es-AR" sz="2800" dirty="0"/>
              <a:t> a series of </a:t>
            </a:r>
            <a:r>
              <a:rPr lang="es-AR" sz="2800" dirty="0" err="1"/>
              <a:t>tasks</a:t>
            </a:r>
            <a:r>
              <a:rPr lang="es-AR" sz="2800" dirty="0"/>
              <a:t> in </a:t>
            </a:r>
            <a:r>
              <a:rPr lang="es-AR" sz="2800" dirty="0" err="1"/>
              <a:t>order</a:t>
            </a:r>
            <a:r>
              <a:rPr lang="es-AR" sz="2800" dirty="0" smtClean="0"/>
              <a:t>.</a:t>
            </a:r>
          </a:p>
          <a:p>
            <a:pPr marL="352425" algn="l"/>
            <a:r>
              <a:rPr lang="es-AR" sz="2800" dirty="0">
                <a:solidFill>
                  <a:srgbClr val="7030A0"/>
                </a:solidFill>
              </a:rPr>
              <a:t>En la prueba basada en tareas, el robot tenía que realizar una serie de tareas en orden</a:t>
            </a:r>
            <a:r>
              <a:rPr lang="es-AR" sz="2800" dirty="0" smtClean="0">
                <a:solidFill>
                  <a:srgbClr val="7030A0"/>
                </a:solidFill>
              </a:rPr>
              <a:t>.</a:t>
            </a:r>
            <a:endParaRPr lang="es-AR" sz="2800" dirty="0">
              <a:solidFill>
                <a:srgbClr val="7030A0"/>
              </a:solidFill>
            </a:endParaRPr>
          </a:p>
        </p:txBody>
      </p:sp>
    </p:spTree>
    <p:extLst>
      <p:ext uri="{BB962C8B-B14F-4D97-AF65-F5344CB8AC3E}">
        <p14:creationId xmlns:p14="http://schemas.microsoft.com/office/powerpoint/2010/main" val="8312228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3798"/>
          </a:xfrm>
        </p:spPr>
        <p:txBody>
          <a:bodyPr>
            <a:normAutofit fontScale="90000"/>
          </a:bodyPr>
          <a:lstStyle/>
          <a:p>
            <a:endParaRPr lang="es-AR" dirty="0"/>
          </a:p>
        </p:txBody>
      </p:sp>
      <p:sp>
        <p:nvSpPr>
          <p:cNvPr id="3" name="Marcador de contenido 2"/>
          <p:cNvSpPr>
            <a:spLocks noGrp="1"/>
          </p:cNvSpPr>
          <p:nvPr>
            <p:ph idx="1"/>
          </p:nvPr>
        </p:nvSpPr>
        <p:spPr>
          <a:xfrm>
            <a:off x="838200" y="468924"/>
            <a:ext cx="10515600" cy="5708039"/>
          </a:xfrm>
        </p:spPr>
        <p:txBody>
          <a:bodyPr/>
          <a:lstStyle/>
          <a:p>
            <a:pPr marL="352425" indent="-352425">
              <a:buNone/>
            </a:pPr>
            <a:r>
              <a:rPr lang="es-AR" dirty="0"/>
              <a:t>3. </a:t>
            </a:r>
            <a:r>
              <a:rPr lang="es-AR" dirty="0" err="1"/>
              <a:t>However</a:t>
            </a:r>
            <a:r>
              <a:rPr lang="es-AR" dirty="0"/>
              <a:t>, </a:t>
            </a:r>
            <a:r>
              <a:rPr lang="es-AR" dirty="0" err="1"/>
              <a:t>with</a:t>
            </a:r>
            <a:r>
              <a:rPr lang="es-AR" dirty="0"/>
              <a:t> </a:t>
            </a:r>
            <a:r>
              <a:rPr lang="es-AR" dirty="0" err="1"/>
              <a:t>increasing</a:t>
            </a:r>
            <a:r>
              <a:rPr lang="es-AR" dirty="0"/>
              <a:t> </a:t>
            </a:r>
            <a:r>
              <a:rPr lang="es-AR" dirty="0" err="1"/>
              <a:t>concern</a:t>
            </a:r>
            <a:r>
              <a:rPr lang="es-AR" dirty="0"/>
              <a:t> </a:t>
            </a:r>
            <a:r>
              <a:rPr lang="es-AR" dirty="0" err="1"/>
              <a:t>over</a:t>
            </a:r>
            <a:r>
              <a:rPr lang="es-AR" dirty="0"/>
              <a:t> </a:t>
            </a:r>
            <a:r>
              <a:rPr lang="es-AR" dirty="0" err="1"/>
              <a:t>textile</a:t>
            </a:r>
            <a:r>
              <a:rPr lang="es-AR" dirty="0"/>
              <a:t> </a:t>
            </a:r>
            <a:r>
              <a:rPr lang="es-AR" dirty="0" err="1"/>
              <a:t>waste</a:t>
            </a:r>
            <a:r>
              <a:rPr lang="es-AR" dirty="0"/>
              <a:t>, </a:t>
            </a:r>
            <a:r>
              <a:rPr lang="es-AR" dirty="0" err="1"/>
              <a:t>the</a:t>
            </a:r>
            <a:r>
              <a:rPr lang="es-AR" dirty="0"/>
              <a:t> </a:t>
            </a:r>
            <a:r>
              <a:rPr lang="es-AR" dirty="0" err="1"/>
              <a:t>challenge</a:t>
            </a:r>
            <a:r>
              <a:rPr lang="es-AR" dirty="0"/>
              <a:t> has </a:t>
            </a:r>
            <a:r>
              <a:rPr lang="es-AR" dirty="0" err="1"/>
              <a:t>been</a:t>
            </a:r>
            <a:r>
              <a:rPr lang="es-AR" dirty="0"/>
              <a:t> to </a:t>
            </a:r>
            <a:r>
              <a:rPr lang="es-AR" dirty="0" err="1"/>
              <a:t>develop</a:t>
            </a:r>
            <a:r>
              <a:rPr lang="es-AR" dirty="0"/>
              <a:t> e-textiles </a:t>
            </a:r>
            <a:r>
              <a:rPr lang="es-AR" dirty="0" err="1"/>
              <a:t>that</a:t>
            </a:r>
            <a:r>
              <a:rPr lang="es-AR" dirty="0"/>
              <a:t> are durable, </a:t>
            </a:r>
            <a:r>
              <a:rPr lang="es-AR" dirty="0" err="1"/>
              <a:t>comfortable</a:t>
            </a:r>
            <a:r>
              <a:rPr lang="es-AR" dirty="0"/>
              <a:t>, and </a:t>
            </a:r>
            <a:r>
              <a:rPr lang="es-AR" dirty="0" err="1"/>
              <a:t>environmentally</a:t>
            </a:r>
            <a:r>
              <a:rPr lang="es-AR" dirty="0"/>
              <a:t> </a:t>
            </a:r>
            <a:r>
              <a:rPr lang="es-AR" dirty="0" err="1"/>
              <a:t>friendly</a:t>
            </a:r>
            <a:r>
              <a:rPr lang="es-AR" dirty="0" smtClean="0"/>
              <a:t>.</a:t>
            </a:r>
          </a:p>
          <a:p>
            <a:pPr marL="352425" indent="0">
              <a:buNone/>
            </a:pPr>
            <a:r>
              <a:rPr lang="es-AR" dirty="0">
                <a:solidFill>
                  <a:srgbClr val="7030A0"/>
                </a:solidFill>
              </a:rPr>
              <a:t>Sin embargo, </a:t>
            </a:r>
            <a:r>
              <a:rPr lang="es-AR" dirty="0" err="1">
                <a:solidFill>
                  <a:srgbClr val="7030A0"/>
                </a:solidFill>
              </a:rPr>
              <a:t>conla</a:t>
            </a:r>
            <a:r>
              <a:rPr lang="es-AR" dirty="0">
                <a:solidFill>
                  <a:srgbClr val="7030A0"/>
                </a:solidFill>
              </a:rPr>
              <a:t> creciente preocupación sobre los desechos textiles, el desafío ha sido desarrollar e-textiles o textiles electrónicos/tejidos inteligentes que son/sean durables/duraderos, cómodos y amigables con el medioambiente</a:t>
            </a:r>
            <a:r>
              <a:rPr lang="es-AR" dirty="0" smtClean="0">
                <a:solidFill>
                  <a:srgbClr val="7030A0"/>
                </a:solidFill>
              </a:rPr>
              <a:t>.</a:t>
            </a:r>
          </a:p>
          <a:p>
            <a:pPr marL="352425" indent="-352425">
              <a:lnSpc>
                <a:spcPct val="107000"/>
              </a:lnSpc>
              <a:spcAft>
                <a:spcPts val="0"/>
              </a:spcAft>
              <a:buNone/>
            </a:pPr>
            <a:r>
              <a:rPr lang="es-AR" dirty="0">
                <a:solidFill>
                  <a:srgbClr val="000000"/>
                </a:solidFill>
                <a:ea typeface="Calibri" panose="020F0502020204030204" pitchFamily="34" charset="0"/>
                <a:cs typeface="Calibri" panose="020F0502020204030204" pitchFamily="34" charset="0"/>
              </a:rPr>
              <a:t>4. </a:t>
            </a:r>
            <a:r>
              <a:rPr lang="es-AR" dirty="0" err="1">
                <a:solidFill>
                  <a:srgbClr val="000000"/>
                </a:solidFill>
                <a:ea typeface="Calibri" panose="020F0502020204030204" pitchFamily="34" charset="0"/>
                <a:cs typeface="Calibri" panose="020F0502020204030204" pitchFamily="34" charset="0"/>
              </a:rPr>
              <a:t>Another</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interesting</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perspective</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for</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this</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work</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would</a:t>
            </a:r>
            <a:r>
              <a:rPr lang="es-AR" dirty="0">
                <a:solidFill>
                  <a:srgbClr val="000000"/>
                </a:solidFill>
                <a:ea typeface="Calibri" panose="020F0502020204030204" pitchFamily="34" charset="0"/>
                <a:cs typeface="Calibri" panose="020F0502020204030204" pitchFamily="34" charset="0"/>
              </a:rPr>
              <a:t> be to </a:t>
            </a:r>
            <a:r>
              <a:rPr lang="es-AR" dirty="0" err="1">
                <a:solidFill>
                  <a:srgbClr val="000000"/>
                </a:solidFill>
                <a:ea typeface="Calibri" panose="020F0502020204030204" pitchFamily="34" charset="0"/>
                <a:cs typeface="Calibri" panose="020F0502020204030204" pitchFamily="34" charset="0"/>
              </a:rPr>
              <a:t>include</a:t>
            </a:r>
            <a:r>
              <a:rPr lang="es-AR" dirty="0">
                <a:solidFill>
                  <a:srgbClr val="000000"/>
                </a:solidFill>
                <a:ea typeface="Calibri" panose="020F0502020204030204" pitchFamily="34" charset="0"/>
                <a:cs typeface="Calibri" panose="020F0502020204030204" pitchFamily="34" charset="0"/>
              </a:rPr>
              <a:t> data </a:t>
            </a:r>
            <a:r>
              <a:rPr lang="es-AR" dirty="0" err="1">
                <a:solidFill>
                  <a:srgbClr val="000000"/>
                </a:solidFill>
                <a:ea typeface="Calibri" panose="020F0502020204030204" pitchFamily="34" charset="0"/>
                <a:cs typeface="Calibri" panose="020F0502020204030204" pitchFamily="34" charset="0"/>
              </a:rPr>
              <a:t>relating</a:t>
            </a:r>
            <a:r>
              <a:rPr lang="es-AR" dirty="0">
                <a:solidFill>
                  <a:srgbClr val="000000"/>
                </a:solidFill>
                <a:ea typeface="Calibri" panose="020F0502020204030204" pitchFamily="34" charset="0"/>
                <a:cs typeface="Calibri" panose="020F0502020204030204" pitchFamily="34" charset="0"/>
              </a:rPr>
              <a:t> to </a:t>
            </a:r>
            <a:r>
              <a:rPr lang="es-AR" dirty="0" err="1">
                <a:solidFill>
                  <a:srgbClr val="000000"/>
                </a:solidFill>
                <a:ea typeface="Calibri" panose="020F0502020204030204" pitchFamily="34" charset="0"/>
                <a:cs typeface="Calibri" panose="020F0502020204030204" pitchFamily="34" charset="0"/>
              </a:rPr>
              <a:t>other</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sensory</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modalities</a:t>
            </a:r>
            <a:r>
              <a:rPr lang="es-AR" dirty="0">
                <a:solidFill>
                  <a:srgbClr val="000000"/>
                </a:solidFill>
                <a:ea typeface="Calibri" panose="020F0502020204030204" pitchFamily="34" charset="0"/>
                <a:cs typeface="Calibri" panose="020F0502020204030204" pitchFamily="34" charset="0"/>
              </a:rPr>
              <a:t> in </a:t>
            </a:r>
            <a:r>
              <a:rPr lang="es-AR" dirty="0" err="1">
                <a:solidFill>
                  <a:srgbClr val="000000"/>
                </a:solidFill>
                <a:ea typeface="Calibri" panose="020F0502020204030204" pitchFamily="34" charset="0"/>
                <a:cs typeface="Calibri" panose="020F0502020204030204" pitchFamily="34" charset="0"/>
              </a:rPr>
              <a:t>the</a:t>
            </a:r>
            <a:r>
              <a:rPr lang="es-AR" dirty="0">
                <a:solidFill>
                  <a:srgbClr val="000000"/>
                </a:solidFill>
                <a:ea typeface="Calibri" panose="020F0502020204030204" pitchFamily="34" charset="0"/>
                <a:cs typeface="Calibri" panose="020F0502020204030204" pitchFamily="34" charset="0"/>
              </a:rPr>
              <a:t> </a:t>
            </a:r>
            <a:r>
              <a:rPr lang="es-AR" dirty="0" err="1">
                <a:solidFill>
                  <a:srgbClr val="000000"/>
                </a:solidFill>
                <a:ea typeface="Calibri" panose="020F0502020204030204" pitchFamily="34" charset="0"/>
                <a:cs typeface="Calibri" panose="020F0502020204030204" pitchFamily="34" charset="0"/>
              </a:rPr>
              <a:t>evaluation</a:t>
            </a:r>
            <a:r>
              <a:rPr lang="es-AR" dirty="0">
                <a:solidFill>
                  <a:srgbClr val="000000"/>
                </a:solidFill>
                <a:ea typeface="Calibri" panose="020F0502020204030204" pitchFamily="34" charset="0"/>
                <a:cs typeface="Calibri" panose="020F0502020204030204" pitchFamily="34" charset="0"/>
              </a:rPr>
              <a:t>.</a:t>
            </a:r>
          </a:p>
          <a:p>
            <a:pPr marL="352425" indent="0">
              <a:lnSpc>
                <a:spcPct val="107000"/>
              </a:lnSpc>
              <a:spcAft>
                <a:spcPts val="0"/>
              </a:spcAft>
              <a:buNone/>
            </a:pPr>
            <a:r>
              <a:rPr lang="es-AR" dirty="0">
                <a:solidFill>
                  <a:srgbClr val="7030A0"/>
                </a:solidFill>
              </a:rPr>
              <a:t>Otra perspectiva interesante para este trabajo sería incluir información/datos relacionados con otras modalidades sensoriales en la evaluación.</a:t>
            </a:r>
            <a:endParaRPr lang="es-AR" dirty="0">
              <a:solidFill>
                <a:srgbClr val="7030A0"/>
              </a:solidFill>
              <a:ea typeface="Calibri" panose="020F0502020204030204" pitchFamily="34" charset="0"/>
              <a:cs typeface="Calibri" panose="020F0502020204030204" pitchFamily="34" charset="0"/>
            </a:endParaRPr>
          </a:p>
          <a:p>
            <a:pPr marL="0" indent="0">
              <a:buNone/>
            </a:pPr>
            <a:endParaRPr lang="es-AR" dirty="0"/>
          </a:p>
          <a:p>
            <a:pPr marL="0" indent="0">
              <a:buNone/>
            </a:pPr>
            <a:endParaRPr lang="es-AR" dirty="0"/>
          </a:p>
        </p:txBody>
      </p:sp>
    </p:spTree>
    <p:extLst>
      <p:ext uri="{BB962C8B-B14F-4D97-AF65-F5344CB8AC3E}">
        <p14:creationId xmlns:p14="http://schemas.microsoft.com/office/powerpoint/2010/main" val="19222140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7299" y="1028700"/>
            <a:ext cx="9801225" cy="4241546"/>
          </a:xfrm>
          <a:prstGeom prst="rect">
            <a:avLst/>
          </a:prstGeom>
        </p:spPr>
        <p:txBody>
          <a:bodyPr wrap="square">
            <a:spAutoFit/>
          </a:bodyPr>
          <a:lstStyle/>
          <a:p>
            <a:pPr marL="352425" indent="-352425">
              <a:lnSpc>
                <a:spcPct val="107000"/>
              </a:lnSpc>
              <a:spcAft>
                <a:spcPts val="0"/>
              </a:spcAft>
            </a:pPr>
            <a:r>
              <a:rPr lang="es-AR" sz="2800" spc="15" dirty="0" smtClean="0">
                <a:solidFill>
                  <a:srgbClr val="000000"/>
                </a:solidFill>
                <a:ea typeface="Calibri" panose="020F0502020204030204" pitchFamily="34" charset="0"/>
                <a:cs typeface="Calibri" panose="020F0502020204030204" pitchFamily="34" charset="0"/>
              </a:rPr>
              <a:t>5</a:t>
            </a:r>
            <a:r>
              <a:rPr lang="es-AR" sz="2800" spc="15" dirty="0">
                <a:solidFill>
                  <a:srgbClr val="000000"/>
                </a:solidFill>
                <a:ea typeface="Calibri" panose="020F0502020204030204" pitchFamily="34" charset="0"/>
                <a:cs typeface="Calibri" panose="020F0502020204030204" pitchFamily="34" charset="0"/>
              </a:rPr>
              <a:t>. </a:t>
            </a:r>
            <a:r>
              <a:rPr lang="es-AR" sz="2800" spc="15" dirty="0" err="1">
                <a:solidFill>
                  <a:srgbClr val="000000"/>
                </a:solidFill>
                <a:ea typeface="Calibri" panose="020F0502020204030204" pitchFamily="34" charset="0"/>
                <a:cs typeface="Calibri" panose="020F0502020204030204" pitchFamily="34" charset="0"/>
              </a:rPr>
              <a:t>Another</a:t>
            </a:r>
            <a:r>
              <a:rPr lang="es-AR" sz="2800" spc="15" dirty="0">
                <a:solidFill>
                  <a:srgbClr val="000000"/>
                </a:solidFill>
                <a:ea typeface="Calibri" panose="020F0502020204030204" pitchFamily="34" charset="0"/>
                <a:cs typeface="Calibri" panose="020F0502020204030204" pitchFamily="34" charset="0"/>
              </a:rPr>
              <a:t> </a:t>
            </a:r>
            <a:r>
              <a:rPr lang="es-AR" sz="2800" spc="15" dirty="0" err="1">
                <a:solidFill>
                  <a:srgbClr val="000000"/>
                </a:solidFill>
                <a:ea typeface="Calibri" panose="020F0502020204030204" pitchFamily="34" charset="0"/>
                <a:cs typeface="Calibri" panose="020F0502020204030204" pitchFamily="34" charset="0"/>
              </a:rPr>
              <a:t>option</a:t>
            </a:r>
            <a:r>
              <a:rPr lang="es-AR" sz="2800" spc="15" dirty="0">
                <a:solidFill>
                  <a:srgbClr val="000000"/>
                </a:solidFill>
                <a:ea typeface="Calibri" panose="020F0502020204030204" pitchFamily="34" charset="0"/>
                <a:cs typeface="Calibri" panose="020F0502020204030204" pitchFamily="34" charset="0"/>
              </a:rPr>
              <a:t> </a:t>
            </a:r>
            <a:r>
              <a:rPr lang="es-AR" sz="2800" spc="15" dirty="0" err="1">
                <a:solidFill>
                  <a:srgbClr val="000000"/>
                </a:solidFill>
                <a:ea typeface="Calibri" panose="020F0502020204030204" pitchFamily="34" charset="0"/>
                <a:cs typeface="Calibri" panose="020F0502020204030204" pitchFamily="34" charset="0"/>
              </a:rPr>
              <a:t>would</a:t>
            </a:r>
            <a:r>
              <a:rPr lang="es-AR" sz="2800" spc="15" dirty="0">
                <a:solidFill>
                  <a:srgbClr val="000000"/>
                </a:solidFill>
                <a:ea typeface="Calibri" panose="020F0502020204030204" pitchFamily="34" charset="0"/>
                <a:cs typeface="Calibri" panose="020F0502020204030204" pitchFamily="34" charset="0"/>
              </a:rPr>
              <a:t> be to use </a:t>
            </a:r>
            <a:r>
              <a:rPr lang="es-AR" sz="2800" spc="15" dirty="0" err="1">
                <a:solidFill>
                  <a:srgbClr val="000000"/>
                </a:solidFill>
                <a:ea typeface="Calibri" panose="020F0502020204030204" pitchFamily="34" charset="0"/>
                <a:cs typeface="Calibri" panose="020F0502020204030204" pitchFamily="34" charset="0"/>
              </a:rPr>
              <a:t>the</a:t>
            </a:r>
            <a:r>
              <a:rPr lang="es-AR" sz="2800" spc="15" dirty="0">
                <a:solidFill>
                  <a:srgbClr val="000000"/>
                </a:solidFill>
                <a:ea typeface="Calibri" panose="020F0502020204030204" pitchFamily="34" charset="0"/>
                <a:cs typeface="Calibri" panose="020F0502020204030204" pitchFamily="34" charset="0"/>
              </a:rPr>
              <a:t> data to 3D </a:t>
            </a:r>
            <a:r>
              <a:rPr lang="es-AR" sz="2800" spc="15" dirty="0" err="1">
                <a:solidFill>
                  <a:srgbClr val="000000"/>
                </a:solidFill>
                <a:ea typeface="Calibri" panose="020F0502020204030204" pitchFamily="34" charset="0"/>
                <a:cs typeface="Calibri" panose="020F0502020204030204" pitchFamily="34" charset="0"/>
              </a:rPr>
              <a:t>print</a:t>
            </a:r>
            <a:r>
              <a:rPr lang="es-AR" sz="2800" spc="15" dirty="0">
                <a:solidFill>
                  <a:srgbClr val="000000"/>
                </a:solidFill>
                <a:ea typeface="Calibri" panose="020F0502020204030204" pitchFamily="34" charset="0"/>
                <a:cs typeface="Calibri" panose="020F0502020204030204" pitchFamily="34" charset="0"/>
              </a:rPr>
              <a:t> a </a:t>
            </a:r>
            <a:r>
              <a:rPr lang="es-AR" sz="2800" spc="15" dirty="0" err="1">
                <a:solidFill>
                  <a:srgbClr val="000000"/>
                </a:solidFill>
                <a:ea typeface="Calibri" panose="020F0502020204030204" pitchFamily="34" charset="0"/>
                <a:cs typeface="Calibri" panose="020F0502020204030204" pitchFamily="34" charset="0"/>
              </a:rPr>
              <a:t>scaled</a:t>
            </a:r>
            <a:r>
              <a:rPr lang="es-AR" sz="2800" spc="15" dirty="0">
                <a:solidFill>
                  <a:srgbClr val="000000"/>
                </a:solidFill>
                <a:ea typeface="Calibri" panose="020F0502020204030204" pitchFamily="34" charset="0"/>
                <a:cs typeface="Calibri" panose="020F0502020204030204" pitchFamily="34" charset="0"/>
              </a:rPr>
              <a:t> </a:t>
            </a:r>
            <a:r>
              <a:rPr lang="es-AR" sz="2800" spc="15" dirty="0" err="1">
                <a:solidFill>
                  <a:srgbClr val="000000"/>
                </a:solidFill>
                <a:ea typeface="Calibri" panose="020F0502020204030204" pitchFamily="34" charset="0"/>
                <a:cs typeface="Calibri" panose="020F0502020204030204" pitchFamily="34" charset="0"/>
              </a:rPr>
              <a:t>model</a:t>
            </a:r>
            <a:r>
              <a:rPr lang="es-AR" sz="2800" spc="15" dirty="0">
                <a:solidFill>
                  <a:srgbClr val="000000"/>
                </a:solidFill>
                <a:ea typeface="Calibri" panose="020F0502020204030204" pitchFamily="34" charset="0"/>
                <a:cs typeface="Calibri" panose="020F0502020204030204" pitchFamily="34" charset="0"/>
              </a:rPr>
              <a:t> of </a:t>
            </a:r>
            <a:r>
              <a:rPr lang="es-AR" sz="2800" spc="15" dirty="0" err="1">
                <a:solidFill>
                  <a:srgbClr val="000000"/>
                </a:solidFill>
                <a:ea typeface="Calibri" panose="020F0502020204030204" pitchFamily="34" charset="0"/>
                <a:cs typeface="Calibri" panose="020F0502020204030204" pitchFamily="34" charset="0"/>
              </a:rPr>
              <a:t>the</a:t>
            </a:r>
            <a:r>
              <a:rPr lang="es-AR" sz="2800" spc="15" dirty="0">
                <a:solidFill>
                  <a:srgbClr val="000000"/>
                </a:solidFill>
                <a:ea typeface="Calibri" panose="020F0502020204030204" pitchFamily="34" charset="0"/>
                <a:cs typeface="Calibri" panose="020F0502020204030204" pitchFamily="34" charset="0"/>
              </a:rPr>
              <a:t> </a:t>
            </a:r>
            <a:r>
              <a:rPr lang="es-AR" sz="2800" spc="15" dirty="0" err="1">
                <a:solidFill>
                  <a:srgbClr val="000000"/>
                </a:solidFill>
                <a:ea typeface="Calibri" panose="020F0502020204030204" pitchFamily="34" charset="0"/>
                <a:cs typeface="Calibri" panose="020F0502020204030204" pitchFamily="34" charset="0"/>
              </a:rPr>
              <a:t>scene</a:t>
            </a:r>
            <a:r>
              <a:rPr lang="es-AR" sz="2800" spc="15" dirty="0" smtClean="0">
                <a:solidFill>
                  <a:srgbClr val="000000"/>
                </a:solidFill>
                <a:ea typeface="Calibri" panose="020F0502020204030204" pitchFamily="34" charset="0"/>
                <a:cs typeface="Calibri" panose="020F0502020204030204" pitchFamily="34" charset="0"/>
              </a:rPr>
              <a:t>.</a:t>
            </a:r>
          </a:p>
          <a:p>
            <a:pPr marL="352425">
              <a:lnSpc>
                <a:spcPct val="107000"/>
              </a:lnSpc>
              <a:spcAft>
                <a:spcPts val="0"/>
              </a:spcAft>
            </a:pPr>
            <a:r>
              <a:rPr lang="es-AR" sz="2800" dirty="0">
                <a:solidFill>
                  <a:srgbClr val="7030A0"/>
                </a:solidFill>
              </a:rPr>
              <a:t>Otra opción sería usar </a:t>
            </a:r>
            <a:r>
              <a:rPr lang="es-AR" sz="2800" dirty="0" err="1">
                <a:solidFill>
                  <a:srgbClr val="7030A0"/>
                </a:solidFill>
              </a:rPr>
              <a:t>lainformación</a:t>
            </a:r>
            <a:r>
              <a:rPr lang="es-AR" sz="2800" dirty="0">
                <a:solidFill>
                  <a:srgbClr val="7030A0"/>
                </a:solidFill>
              </a:rPr>
              <a:t> para imprimir en 3D un modelo a escala de la escena.</a:t>
            </a:r>
            <a:endParaRPr lang="es-AR" sz="2800" dirty="0">
              <a:solidFill>
                <a:srgbClr val="7030A0"/>
              </a:solidFill>
              <a:ea typeface="Calibri" panose="020F0502020204030204" pitchFamily="34" charset="0"/>
              <a:cs typeface="Calibri" panose="020F0502020204030204" pitchFamily="34" charset="0"/>
            </a:endParaRPr>
          </a:p>
          <a:p>
            <a:pPr marL="352425" indent="-352425">
              <a:lnSpc>
                <a:spcPct val="107000"/>
              </a:lnSpc>
              <a:spcAft>
                <a:spcPts val="0"/>
              </a:spcAft>
            </a:pPr>
            <a:endParaRPr lang="es-AR" sz="2800" dirty="0" smtClean="0">
              <a:solidFill>
                <a:srgbClr val="000000"/>
              </a:solidFill>
              <a:ea typeface="Calibri" panose="020F0502020204030204" pitchFamily="34" charset="0"/>
              <a:cs typeface="Calibri" panose="020F0502020204030204" pitchFamily="34" charset="0"/>
            </a:endParaRPr>
          </a:p>
          <a:p>
            <a:pPr marL="352425" indent="-352425">
              <a:lnSpc>
                <a:spcPct val="107000"/>
              </a:lnSpc>
              <a:spcAft>
                <a:spcPts val="0"/>
              </a:spcAft>
            </a:pPr>
            <a:r>
              <a:rPr lang="es-AR" sz="2800" dirty="0" smtClean="0">
                <a:solidFill>
                  <a:srgbClr val="000000"/>
                </a:solidFill>
                <a:ea typeface="Calibri" panose="020F0502020204030204" pitchFamily="34" charset="0"/>
                <a:cs typeface="Calibri" panose="020F0502020204030204" pitchFamily="34" charset="0"/>
              </a:rPr>
              <a:t>6</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The</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way</a:t>
            </a:r>
            <a:r>
              <a:rPr lang="es-AR" sz="2800" dirty="0">
                <a:solidFill>
                  <a:srgbClr val="000000"/>
                </a:solidFill>
                <a:ea typeface="Calibri" panose="020F0502020204030204" pitchFamily="34" charset="0"/>
                <a:cs typeface="Calibri" panose="020F0502020204030204" pitchFamily="34" charset="0"/>
              </a:rPr>
              <a:t> in </a:t>
            </a:r>
            <a:r>
              <a:rPr lang="es-AR" sz="2800" dirty="0" err="1">
                <a:solidFill>
                  <a:srgbClr val="000000"/>
                </a:solidFill>
                <a:ea typeface="Calibri" panose="020F0502020204030204" pitchFamily="34" charset="0"/>
                <a:cs typeface="Calibri" panose="020F0502020204030204" pitchFamily="34" charset="0"/>
              </a:rPr>
              <a:t>which</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objects</a:t>
            </a:r>
            <a:r>
              <a:rPr lang="es-AR" sz="2800" dirty="0">
                <a:solidFill>
                  <a:srgbClr val="000000"/>
                </a:solidFill>
                <a:ea typeface="Calibri" panose="020F0502020204030204" pitchFamily="34" charset="0"/>
                <a:cs typeface="Calibri" panose="020F0502020204030204" pitchFamily="34" charset="0"/>
              </a:rPr>
              <a:t> are to be </a:t>
            </a:r>
            <a:r>
              <a:rPr lang="es-AR" sz="2800" dirty="0" err="1">
                <a:solidFill>
                  <a:srgbClr val="000000"/>
                </a:solidFill>
                <a:ea typeface="Calibri" panose="020F0502020204030204" pitchFamily="34" charset="0"/>
                <a:cs typeface="Calibri" panose="020F0502020204030204" pitchFamily="34" charset="0"/>
              </a:rPr>
              <a:t>stored</a:t>
            </a:r>
            <a:r>
              <a:rPr lang="es-AR" sz="2800" dirty="0">
                <a:solidFill>
                  <a:srgbClr val="000000"/>
                </a:solidFill>
                <a:ea typeface="Calibri" panose="020F0502020204030204" pitchFamily="34" charset="0"/>
                <a:cs typeface="Calibri" panose="020F0502020204030204" pitchFamily="34" charset="0"/>
              </a:rPr>
              <a:t> has a </a:t>
            </a:r>
            <a:r>
              <a:rPr lang="es-AR" sz="2800" dirty="0" err="1">
                <a:solidFill>
                  <a:srgbClr val="000000"/>
                </a:solidFill>
                <a:ea typeface="Calibri" panose="020F0502020204030204" pitchFamily="34" charset="0"/>
                <a:cs typeface="Calibri" panose="020F0502020204030204" pitchFamily="34" charset="0"/>
              </a:rPr>
              <a:t>major</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impact</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on</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the</a:t>
            </a:r>
            <a:r>
              <a:rPr lang="es-AR" sz="2800" dirty="0">
                <a:solidFill>
                  <a:srgbClr val="000000"/>
                </a:solidFill>
                <a:ea typeface="Calibri" panose="020F0502020204030204" pitchFamily="34" charset="0"/>
                <a:cs typeface="Calibri" panose="020F0502020204030204" pitchFamily="34" charset="0"/>
              </a:rPr>
              <a:t> </a:t>
            </a:r>
            <a:r>
              <a:rPr lang="es-AR" sz="2800" dirty="0" err="1">
                <a:solidFill>
                  <a:srgbClr val="000000"/>
                </a:solidFill>
                <a:ea typeface="Calibri" panose="020F0502020204030204" pitchFamily="34" charset="0"/>
                <a:cs typeface="Calibri" panose="020F0502020204030204" pitchFamily="34" charset="0"/>
              </a:rPr>
              <a:t>design</a:t>
            </a:r>
            <a:r>
              <a:rPr lang="es-AR" sz="2800" dirty="0" smtClean="0">
                <a:solidFill>
                  <a:srgbClr val="000000"/>
                </a:solidFill>
                <a:ea typeface="Calibri" panose="020F0502020204030204" pitchFamily="34" charset="0"/>
                <a:cs typeface="Calibri" panose="020F0502020204030204" pitchFamily="34" charset="0"/>
              </a:rPr>
              <a:t>.</a:t>
            </a:r>
          </a:p>
          <a:p>
            <a:pPr marL="352425">
              <a:lnSpc>
                <a:spcPct val="107000"/>
              </a:lnSpc>
              <a:spcAft>
                <a:spcPts val="0"/>
              </a:spcAft>
            </a:pPr>
            <a:r>
              <a:rPr lang="es-AR" sz="2800" dirty="0">
                <a:solidFill>
                  <a:srgbClr val="7030A0"/>
                </a:solidFill>
              </a:rPr>
              <a:t>El modo en que los objetos tienen que ser almacenados tiene un gran/importante impacto en el diseño.</a:t>
            </a:r>
            <a:endParaRPr lang="es-AR" sz="2800" dirty="0">
              <a:solidFill>
                <a:srgbClr val="7030A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9334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p:spPr>
        <p:txBody>
          <a:bodyPr anchor="ctr">
            <a:normAutofit/>
          </a:bodyPr>
          <a:lstStyle/>
          <a:p>
            <a:pPr algn="l"/>
            <a:r>
              <a:rPr lang="es-AR" sz="3200" b="1" dirty="0">
                <a:solidFill>
                  <a:srgbClr val="0070C0"/>
                </a:solidFill>
                <a:latin typeface="Arial Black" panose="020B0A04020102020204" pitchFamily="34" charset="0"/>
              </a:rPr>
              <a:t>I. </a:t>
            </a:r>
            <a:r>
              <a:rPr lang="es-AR" sz="3200" b="1" u="sng" dirty="0">
                <a:solidFill>
                  <a:srgbClr val="0070C0"/>
                </a:solidFill>
                <a:latin typeface="Arial Black" panose="020B0A04020102020204" pitchFamily="34" charset="0"/>
              </a:rPr>
              <a:t>Lea el </a:t>
            </a:r>
            <a:r>
              <a:rPr lang="es-AR" sz="3200" b="1" u="sng" dirty="0" err="1">
                <a:solidFill>
                  <a:srgbClr val="0070C0"/>
                </a:solidFill>
                <a:latin typeface="Arial Black" panose="020B0A04020102020204" pitchFamily="34" charset="0"/>
              </a:rPr>
              <a:t>siguiene</a:t>
            </a:r>
            <a:r>
              <a:rPr lang="es-AR" sz="3200" b="1" u="sng" dirty="0">
                <a:solidFill>
                  <a:srgbClr val="0070C0"/>
                </a:solidFill>
                <a:latin typeface="Arial Black" panose="020B0A04020102020204" pitchFamily="34" charset="0"/>
              </a:rPr>
              <a:t> texto y luego resuma en pocas líneas las características de los </a:t>
            </a:r>
            <a:r>
              <a:rPr lang="es-AR" sz="3200" b="1" u="sng" dirty="0" err="1">
                <a:solidFill>
                  <a:srgbClr val="0070C0"/>
                </a:solidFill>
                <a:latin typeface="Arial Black" panose="020B0A04020102020204" pitchFamily="34" charset="0"/>
              </a:rPr>
              <a:t>exoeskeletons</a:t>
            </a:r>
            <a:r>
              <a:rPr lang="es-AR" sz="3200" b="1" u="sng" dirty="0">
                <a:solidFill>
                  <a:srgbClr val="0070C0"/>
                </a:solidFill>
                <a:latin typeface="Arial Black" panose="020B0A04020102020204" pitchFamily="34" charset="0"/>
              </a:rPr>
              <a:t>.</a:t>
            </a:r>
            <a:endParaRPr lang="es-AR" sz="3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09236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5662</Words>
  <Application>Microsoft Office PowerPoint</Application>
  <PresentationFormat>Panorámica</PresentationFormat>
  <Paragraphs>543</Paragraphs>
  <Slides>103</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103</vt:i4>
      </vt:variant>
    </vt:vector>
  </HeadingPairs>
  <TitlesOfParts>
    <vt:vector size="110" baseType="lpstr">
      <vt:lpstr>Arial</vt:lpstr>
      <vt:lpstr>Arial Black</vt:lpstr>
      <vt:lpstr>Calibri</vt:lpstr>
      <vt:lpstr>Calibri Light</vt:lpstr>
      <vt:lpstr>Times New Roman</vt:lpstr>
      <vt:lpstr>Wingdings 2</vt:lpstr>
      <vt:lpstr>Tema de Office</vt:lpstr>
      <vt:lpstr>TRABAJO PRÁCTICO N°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Podemos encontrar dos usos de be + to seguido de infinitivo: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 N° 1</dc:title>
  <dc:creator>Stella Pellicer</dc:creator>
  <cp:lastModifiedBy>Stella Pellicer</cp:lastModifiedBy>
  <cp:revision>62</cp:revision>
  <dcterms:created xsi:type="dcterms:W3CDTF">2025-03-13T04:37:24Z</dcterms:created>
  <dcterms:modified xsi:type="dcterms:W3CDTF">2025-03-29T00:15:41Z</dcterms:modified>
</cp:coreProperties>
</file>