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35" r:id="rId2"/>
    <p:sldId id="322" r:id="rId3"/>
    <p:sldId id="323" r:id="rId4"/>
    <p:sldId id="830" r:id="rId5"/>
    <p:sldId id="324" r:id="rId6"/>
    <p:sldId id="325" r:id="rId7"/>
    <p:sldId id="831" r:id="rId8"/>
    <p:sldId id="832" r:id="rId9"/>
    <p:sldId id="326" r:id="rId10"/>
    <p:sldId id="331" r:id="rId11"/>
    <p:sldId id="833" r:id="rId12"/>
    <p:sldId id="834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67C26-4FD7-408B-BBB2-C798BB0A2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C7DF84-8F6A-4CD4-89C9-6487A6CAA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E177A-20C2-400F-991C-269C0BE5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5C7B-5432-4FDC-9096-E8A9937B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83F276-9074-4ABB-82BF-AFA5B030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757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AAAB5-64F1-4F89-B77E-15A6851B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2B2D03-4090-4C81-BE75-5E542DD4A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555A23-566C-4766-ADF7-669A30E1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1BE0AF-E3BD-4AAD-942A-F0CBCA48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AA5F24-0548-4336-A3F8-49255572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025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2DEE7B-1047-4FFA-830F-C71F65F3D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B11D4B-C888-47EA-9342-4A3B9682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2B9A94-21F0-40CF-BA0E-22AE1F5D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251240-2662-4FB0-BD11-65C97018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978118-DAED-4EC1-B88D-647BB38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481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9BD61-4EC3-4DF3-8839-074EB8B7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F0848-E93A-4CA6-82E2-883A625E6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AA05BC-A18E-4479-A27E-63473F0F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1DC5C5-41C0-4A5C-A87F-89F31661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1967AF-F94E-4C74-9C89-B00BB2C3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509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CD978-5E4E-4CDA-8F3B-44BCA4BE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52A0E7-119B-4D69-B537-AC556438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E29DC-4C7D-4D8F-8E5E-3C5615C8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01CB0-C7AE-4E78-B8A0-E6002145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3A4441-D53F-4C34-B80A-C63B6FAD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39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3FB11-8B99-4824-BDCB-C7F5EAC1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EA8796-91FD-43BC-B770-3F6A979E8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E1BC8F-E495-4214-8497-D39F3586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E1CF1-374F-4E75-8D66-D050F12C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181AE0-5CC1-4D95-94D3-1A2EABAD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72A37B-32BE-42ED-B07A-7B014ED3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712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31CA0-3664-4113-A9B0-718C9E81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5B76D0-E8B5-415F-BD3C-9BE63398C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59948-337A-4B0F-BB04-2574A0951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E1C6B6-A4F1-42C4-B762-1797DB166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B03E6C4-A99A-4672-9EAB-E75265634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15FCCB-8A03-40D9-8B66-738ADCCE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EFDC5C-D05C-4AEE-81C5-AF43F502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267B3D-F62A-490A-AB46-6EB0C6C6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854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49A20-6FD2-4E92-95AA-8BFCB219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3DF1A7-947B-452E-B5B5-276B5C9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D6853A-186B-4C23-950C-148D7968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3310FE-691A-428E-82D6-04FF3999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8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BA28119-EB35-4BC8-B129-21F334EB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1928E4-15DA-44D8-A0DB-263A9F57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FD382A-E760-4787-B5FE-5773F49E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730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05A49-FD9B-46F5-A957-59276687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EFB8F-F592-496A-89E4-8C92E70C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A833A5-B2AF-4538-9A63-D1BA4D369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998593-A657-4F43-A88B-82A09064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F492D8-4FB1-42BF-A696-AC2C1FF0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CC7659-8D2C-4A4F-9D08-53B3A03F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543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E82BD-9467-4298-9B1A-14179C48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841C0C-F24B-4FBE-8285-0E7783195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77AE95-7A31-477D-9DCA-FAC45658A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F54A58-4BB2-4E97-BF48-9D5DB0A8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DA4754-C058-4ADD-8324-7DF7DC8E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2CCC17-2F59-4879-9C9F-C9754D97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037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B902B0-A92C-4F40-9D41-AE1EA53E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CE028C-B480-4097-A78F-85C9F0D33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051077-DC73-4D83-B564-459E2E44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43ED-BFD2-424B-B5E7-DDBB05CDBBC9}" type="datetimeFigureOut">
              <a:rPr lang="es-AR" smtClean="0"/>
              <a:t>25/10/2020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ECFDF2-E8B3-48E0-9014-04BC331D4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5EC39C-8B17-4EA9-A2F8-E72621A8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62B8-D463-4233-9F11-98D48F8C25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015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4.mp3"/><Relationship Id="rId7" Type="http://schemas.openxmlformats.org/officeDocument/2006/relationships/image" Target="../media/image2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4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png"/><Relationship Id="rId5" Type="http://schemas.microsoft.com/office/2007/relationships/media" Target="../media/media6.mp3"/><Relationship Id="rId10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mp3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54F5D-0F18-4655-B34C-0C77FA723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3B458D-62DF-4BB7-8B10-D4C72CC78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600" dirty="0"/>
              <a:t>WORK AND PLAY</a:t>
            </a:r>
          </a:p>
        </p:txBody>
      </p:sp>
    </p:spTree>
    <p:extLst>
      <p:ext uri="{BB962C8B-B14F-4D97-AF65-F5344CB8AC3E}">
        <p14:creationId xmlns:p14="http://schemas.microsoft.com/office/powerpoint/2010/main" val="3231241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EC514-3C50-4615-8403-98E71550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74042"/>
          </a:xfrm>
        </p:spPr>
        <p:txBody>
          <a:bodyPr>
            <a:no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Page 129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819056-9BCF-49E9-ACD4-EE9F0BB1E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04" y="1939833"/>
            <a:ext cx="11925191" cy="40076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124AFB2-E595-40DD-A1AB-20A173B155EB}"/>
              </a:ext>
            </a:extLst>
          </p:cNvPr>
          <p:cNvSpPr txBox="1"/>
          <p:nvPr/>
        </p:nvSpPr>
        <p:spPr>
          <a:xfrm>
            <a:off x="1413164" y="983673"/>
            <a:ext cx="922712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1. Complete	2. Listen and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 	3.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two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two</a:t>
            </a:r>
            <a:r>
              <a:rPr lang="es-AR" b="1" dirty="0">
                <a:solidFill>
                  <a:srgbClr val="FF0000"/>
                </a:solidFill>
              </a:rPr>
              <a:t> dialogues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FD33E65-D2C9-449E-9932-306FD6D96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4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32"/>
    </mc:Choice>
    <mc:Fallback xmlns="">
      <p:transition spd="slow" advTm="6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D1E82DE-15AE-4329-89FC-9F3114C4D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747" y="1468582"/>
            <a:ext cx="6512815" cy="49577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F2F809-06D0-48EF-8CE1-BDB97F6F1351}"/>
              </a:ext>
            </a:extLst>
          </p:cNvPr>
          <p:cNvSpPr txBox="1"/>
          <p:nvPr/>
        </p:nvSpPr>
        <p:spPr>
          <a:xfrm>
            <a:off x="6899562" y="568036"/>
            <a:ext cx="453043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WORKBOOK – PAGE 19</a:t>
            </a:r>
          </a:p>
          <a:p>
            <a:endParaRPr lang="es-AR" dirty="0"/>
          </a:p>
          <a:p>
            <a:r>
              <a:rPr lang="es-AR" b="1" dirty="0">
                <a:solidFill>
                  <a:srgbClr val="FF0000"/>
                </a:solidFill>
              </a:rPr>
              <a:t>1- Do </a:t>
            </a:r>
            <a:r>
              <a:rPr lang="es-AR" b="1" dirty="0" err="1">
                <a:solidFill>
                  <a:srgbClr val="FF0000"/>
                </a:solidFill>
              </a:rPr>
              <a:t>all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activities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on</a:t>
            </a:r>
            <a:r>
              <a:rPr lang="es-AR" b="1" dirty="0">
                <a:solidFill>
                  <a:srgbClr val="FF0000"/>
                </a:solidFill>
              </a:rPr>
              <a:t> page 19.</a:t>
            </a:r>
          </a:p>
          <a:p>
            <a:r>
              <a:rPr lang="es-AR" b="1" dirty="0">
                <a:solidFill>
                  <a:srgbClr val="FF0000"/>
                </a:solidFill>
              </a:rPr>
              <a:t>2- Complete b and c</a:t>
            </a:r>
          </a:p>
          <a:p>
            <a:r>
              <a:rPr lang="es-AR" b="1" dirty="0">
                <a:solidFill>
                  <a:srgbClr val="FF0000"/>
                </a:solidFill>
              </a:rPr>
              <a:t>3- Listen and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9EF4BB-1DBC-42A5-9B2B-A8F3EE88E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955" y="359282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0DA649-2DEB-455A-868E-EECEFEBDA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625" y="2149267"/>
            <a:ext cx="4260375" cy="41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48"/>
    </mc:Choice>
    <mc:Fallback xmlns="">
      <p:transition spd="slow" advTm="6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9AC7D32-A54F-475B-9162-965997E5D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063013" y="2965814"/>
            <a:ext cx="2124371" cy="27274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E34100-0EFC-428F-AE5E-748E17DF8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629" y="5755906"/>
            <a:ext cx="2124371" cy="7621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F6CA2E-0709-445C-9563-B684322CB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7" y="384141"/>
            <a:ext cx="5641002" cy="58352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7119B0-1C02-44DD-9CCC-28BF68C8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6068" y="197069"/>
            <a:ext cx="3452839" cy="1591308"/>
          </a:xfrm>
          <a:prstGeom prst="rect">
            <a:avLst/>
          </a:prstGeom>
        </p:spPr>
      </p:pic>
      <p:pic>
        <p:nvPicPr>
          <p:cNvPr id="10" name="3B_3b">
            <a:hlinkClick r:id="" action="ppaction://media"/>
            <a:extLst>
              <a:ext uri="{FF2B5EF4-FFF2-40B4-BE49-F238E27FC236}">
                <a16:creationId xmlns:a16="http://schemas.microsoft.com/office/drawing/2014/main" id="{006D1E53-3AAA-41D4-838F-D697E6053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399" y="302918"/>
            <a:ext cx="609600" cy="609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04C9120-3E36-4CE8-ADE3-B27081206B90}"/>
              </a:ext>
            </a:extLst>
          </p:cNvPr>
          <p:cNvSpPr txBox="1"/>
          <p:nvPr/>
        </p:nvSpPr>
        <p:spPr>
          <a:xfrm>
            <a:off x="8869452" y="210924"/>
            <a:ext cx="152400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Listen and </a:t>
            </a:r>
            <a:r>
              <a:rPr lang="es-AR" dirty="0" err="1">
                <a:solidFill>
                  <a:srgbClr val="FF0000"/>
                </a:solidFill>
              </a:rPr>
              <a:t>repeat</a:t>
            </a:r>
            <a:r>
              <a:rPr lang="es-AR" dirty="0">
                <a:solidFill>
                  <a:srgbClr val="FF0000"/>
                </a:solidFill>
              </a:rPr>
              <a:t>. </a:t>
            </a:r>
            <a:r>
              <a:rPr lang="es-AR" dirty="0" err="1">
                <a:solidFill>
                  <a:srgbClr val="FF0000"/>
                </a:solidFill>
              </a:rPr>
              <a:t>Underline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stressed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syllable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E9499-19AA-4796-8910-DC3E46280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6639" y="2111532"/>
            <a:ext cx="4143852" cy="4294909"/>
          </a:xfrm>
          <a:prstGeom prst="rect">
            <a:avLst/>
          </a:prstGeom>
        </p:spPr>
      </p:pic>
      <p:pic>
        <p:nvPicPr>
          <p:cNvPr id="13" name="3B_4a">
            <a:hlinkClick r:id="" action="ppaction://media"/>
            <a:extLst>
              <a:ext uri="{FF2B5EF4-FFF2-40B4-BE49-F238E27FC236}">
                <a16:creationId xmlns:a16="http://schemas.microsoft.com/office/drawing/2014/main" id="{3AD3F416-F2D6-410B-9641-C256BC4043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8041" y="1922350"/>
            <a:ext cx="609600" cy="6096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47B2679-32D2-4279-BA06-39AA7DF523C1}"/>
              </a:ext>
            </a:extLst>
          </p:cNvPr>
          <p:cNvSpPr txBox="1"/>
          <p:nvPr/>
        </p:nvSpPr>
        <p:spPr>
          <a:xfrm>
            <a:off x="7994073" y="6406441"/>
            <a:ext cx="105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 </a:t>
            </a:r>
            <a:r>
              <a:rPr lang="es-AR" dirty="0" err="1"/>
              <a:t>vet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983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5158C7-7E9D-48ED-9A22-F5D79087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03" y="341846"/>
            <a:ext cx="4495204" cy="7217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25C3BC-F7CF-423C-BF5D-34D44C789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279" y="331167"/>
            <a:ext cx="1074940" cy="4703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A61E87-7B10-4490-B4EB-5605F3CCE2F6}"/>
              </a:ext>
            </a:extLst>
          </p:cNvPr>
          <p:cNvSpPr txBox="1"/>
          <p:nvPr/>
        </p:nvSpPr>
        <p:spPr>
          <a:xfrm flipH="1">
            <a:off x="9408369" y="616845"/>
            <a:ext cx="89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154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F9E571-9104-4758-8DA7-165DF6E2B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881" y="917392"/>
            <a:ext cx="4753286" cy="1084644"/>
          </a:xfrm>
          <a:prstGeom prst="rect">
            <a:avLst/>
          </a:prstGeom>
        </p:spPr>
      </p:pic>
      <p:pic>
        <p:nvPicPr>
          <p:cNvPr id="2" name="3B_2.8">
            <a:hlinkClick r:id="" action="ppaction://media"/>
            <a:extLst>
              <a:ext uri="{FF2B5EF4-FFF2-40B4-BE49-F238E27FC236}">
                <a16:creationId xmlns:a16="http://schemas.microsoft.com/office/drawing/2014/main" id="{94E47CCF-8198-4CB5-943C-92B3E5081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4791" y="160193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F880B8-799D-4EBF-ADD4-BD2774CBF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445" y="2113434"/>
            <a:ext cx="7213946" cy="4330420"/>
          </a:xfrm>
          <a:prstGeom prst="rect">
            <a:avLst/>
          </a:prstGeom>
        </p:spPr>
      </p:pic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7E94C153-B199-4389-AD6A-114D72A67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1329" y="986177"/>
            <a:ext cx="2032174" cy="54576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33D82C-FDD4-4755-9CF5-2DA6662C8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1333" y="4386649"/>
            <a:ext cx="2261360" cy="205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B_2.8">
            <a:hlinkClick r:id="" action="ppaction://media"/>
            <a:extLst>
              <a:ext uri="{FF2B5EF4-FFF2-40B4-BE49-F238E27FC236}">
                <a16:creationId xmlns:a16="http://schemas.microsoft.com/office/drawing/2014/main" id="{2BBBACC7-7E80-4ED5-9E3B-34501F0E9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5782" y="258704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7E0B96-2979-4BD1-B2F0-A01BA2CA0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16" y="273576"/>
            <a:ext cx="7086921" cy="6322145"/>
          </a:xfrm>
          <a:prstGeom prst="rect">
            <a:avLst/>
          </a:prstGeom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C5464CEF-031A-4C3D-AD83-E16517CE9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303245" y="1829846"/>
            <a:ext cx="2272537" cy="47535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4E65FF0-580A-4000-A20C-089C6A48F6BC}"/>
              </a:ext>
            </a:extLst>
          </p:cNvPr>
          <p:cNvSpPr txBox="1"/>
          <p:nvPr/>
        </p:nvSpPr>
        <p:spPr>
          <a:xfrm>
            <a:off x="8673214" y="91773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solidFill>
                  <a:srgbClr val="FF0000"/>
                </a:solidFill>
              </a:rPr>
              <a:t>MEMORIZE ALL THE  OCCUPATIONS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8474B7-B7AC-4B9A-8F27-DBC361C73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786" y="4517378"/>
            <a:ext cx="2610214" cy="203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49D21-8958-4483-80C9-931A7D6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  <a:b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/he do?</a:t>
            </a:r>
            <a:endParaRPr lang="es-AR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30BF258-589D-4D09-A796-C68EF0CB5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8549" y="2910548"/>
            <a:ext cx="5934903" cy="190526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B5BA3F0-805C-4CDC-BA21-0C98B6AE9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1354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40"/>
    </mc:Choice>
    <mc:Fallback xmlns="">
      <p:transition spd="slow" advTm="6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9B570-E3C9-43F6-9B76-B601E18C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  <a:b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/he do?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1A3D925-DEDB-4427-B95C-5A98C6F21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44973" y="2708920"/>
            <a:ext cx="8702053" cy="1998762"/>
          </a:xfrm>
          <a:prstGeom prst="rect">
            <a:avLst/>
          </a:prstGeom>
        </p:spPr>
      </p:pic>
      <p:pic>
        <p:nvPicPr>
          <p:cNvPr id="5" name="3B_2.9">
            <a:hlinkClick r:id="" action="ppaction://media"/>
            <a:extLst>
              <a:ext uri="{FF2B5EF4-FFF2-40B4-BE49-F238E27FC236}">
                <a16:creationId xmlns:a16="http://schemas.microsoft.com/office/drawing/2014/main" id="{7F413F73-2062-4DC4-9CD9-AEC8B7C0A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5383186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8FC226-F59E-4280-B21A-5E5478EB1C82}"/>
              </a:ext>
            </a:extLst>
          </p:cNvPr>
          <p:cNvSpPr txBox="1"/>
          <p:nvPr/>
        </p:nvSpPr>
        <p:spPr>
          <a:xfrm>
            <a:off x="976184" y="1916833"/>
            <a:ext cx="850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posible </a:t>
            </a:r>
            <a:r>
              <a:rPr lang="es-AR" b="1" dirty="0" err="1">
                <a:solidFill>
                  <a:srgbClr val="FF0000"/>
                </a:solidFill>
              </a:rPr>
              <a:t>answers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</a:t>
            </a:r>
            <a:r>
              <a:rPr lang="es-AR" b="1" dirty="0">
                <a:solidFill>
                  <a:srgbClr val="FF0000"/>
                </a:solidFill>
              </a:rPr>
              <a:t> WHAT DO YOU DO?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D7512B-5CA4-424C-B08F-93F1DEAD0785}"/>
              </a:ext>
            </a:extLst>
          </p:cNvPr>
          <p:cNvSpPr txBox="1"/>
          <p:nvPr/>
        </p:nvSpPr>
        <p:spPr>
          <a:xfrm>
            <a:off x="2531604" y="5383186"/>
            <a:ext cx="237626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Remember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use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before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occupation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5E13973C-84DB-4795-8B5D-02BBB81D8024}"/>
              </a:ext>
            </a:extLst>
          </p:cNvPr>
          <p:cNvSpPr/>
          <p:nvPr/>
        </p:nvSpPr>
        <p:spPr>
          <a:xfrm>
            <a:off x="2783632" y="4457395"/>
            <a:ext cx="288032" cy="7920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832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A4B758-2D8F-47D2-A9C8-50B8A5044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513" y="86272"/>
            <a:ext cx="5328592" cy="26670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D3961B-4D79-4B36-9FFA-F5F0D1A29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189" y="2858945"/>
            <a:ext cx="2475620" cy="16867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89619C8-A8B3-4804-97B2-3F29D04C19A6}"/>
              </a:ext>
            </a:extLst>
          </p:cNvPr>
          <p:cNvSpPr txBox="1"/>
          <p:nvPr/>
        </p:nvSpPr>
        <p:spPr>
          <a:xfrm>
            <a:off x="1660638" y="4558108"/>
            <a:ext cx="2835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JOBS QUIZ</a:t>
            </a:r>
          </a:p>
        </p:txBody>
      </p:sp>
      <p:pic>
        <p:nvPicPr>
          <p:cNvPr id="10" name="3B_2.10">
            <a:hlinkClick r:id="" action="ppaction://media"/>
            <a:extLst>
              <a:ext uri="{FF2B5EF4-FFF2-40B4-BE49-F238E27FC236}">
                <a16:creationId xmlns:a16="http://schemas.microsoft.com/office/drawing/2014/main" id="{8CB2A2A6-A04B-4974-A094-C5CED9439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1544" y="247726"/>
            <a:ext cx="609600" cy="609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E83F6BA-C382-427C-9EB8-990D7CDE7EBA}"/>
              </a:ext>
            </a:extLst>
          </p:cNvPr>
          <p:cNvSpPr txBox="1"/>
          <p:nvPr/>
        </p:nvSpPr>
        <p:spPr>
          <a:xfrm>
            <a:off x="1713367" y="5159280"/>
            <a:ext cx="3096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team</a:t>
            </a:r>
            <a:r>
              <a:rPr lang="es-AR" dirty="0">
                <a:solidFill>
                  <a:srgbClr val="FF0000"/>
                </a:solidFill>
              </a:rPr>
              <a:t>:  David, Kate, Laura</a:t>
            </a:r>
          </a:p>
          <a:p>
            <a:r>
              <a:rPr lang="es-AR" dirty="0" err="1">
                <a:solidFill>
                  <a:srgbClr val="FF0000"/>
                </a:solidFill>
              </a:rPr>
              <a:t>Guest</a:t>
            </a:r>
            <a:r>
              <a:rPr lang="es-AR" dirty="0">
                <a:solidFill>
                  <a:srgbClr val="FF0000"/>
                </a:solidFill>
              </a:rPr>
              <a:t>: Wayne </a:t>
            </a:r>
          </a:p>
          <a:p>
            <a:r>
              <a:rPr lang="es-AR" dirty="0">
                <a:solidFill>
                  <a:srgbClr val="FF0000"/>
                </a:solidFill>
              </a:rPr>
              <a:t>(Tanya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Wayne’s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wife</a:t>
            </a:r>
            <a:r>
              <a:rPr lang="es-AR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3" name="3B_2.11">
            <a:hlinkClick r:id="" action="ppaction://media"/>
            <a:extLst>
              <a:ext uri="{FF2B5EF4-FFF2-40B4-BE49-F238E27FC236}">
                <a16:creationId xmlns:a16="http://schemas.microsoft.com/office/drawing/2014/main" id="{5BC90E73-17C8-432E-8ECC-2D9823A7A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2072" y="4797364"/>
            <a:ext cx="609600" cy="609600"/>
          </a:xfrm>
          <a:prstGeom prst="rect">
            <a:avLst/>
          </a:prstGeom>
        </p:spPr>
      </p:pic>
      <p:pic>
        <p:nvPicPr>
          <p:cNvPr id="14" name="Track12">
            <a:hlinkClick r:id="" action="ppaction://media"/>
            <a:extLst>
              <a:ext uri="{FF2B5EF4-FFF2-40B4-BE49-F238E27FC236}">
                <a16:creationId xmlns:a16="http://schemas.microsoft.com/office/drawing/2014/main" id="{F832E850-ED77-4882-92CA-EA52CB9A9F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20383" y="6082610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AF102E4-A3C0-4A03-B64A-AAFEA0F67C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3634" y="1145891"/>
            <a:ext cx="4058216" cy="53537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B2E00F6-8800-406C-9011-C95EF1075C71}"/>
              </a:ext>
            </a:extLst>
          </p:cNvPr>
          <p:cNvSpPr txBox="1"/>
          <p:nvPr/>
        </p:nvSpPr>
        <p:spPr>
          <a:xfrm>
            <a:off x="5841209" y="6308332"/>
            <a:ext cx="63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2.12</a:t>
            </a:r>
          </a:p>
        </p:txBody>
      </p:sp>
      <p:pic>
        <p:nvPicPr>
          <p:cNvPr id="11" name="3B_2.10">
            <a:hlinkClick r:id="" action="ppaction://media"/>
            <a:extLst>
              <a:ext uri="{FF2B5EF4-FFF2-40B4-BE49-F238E27FC236}">
                <a16:creationId xmlns:a16="http://schemas.microsoft.com/office/drawing/2014/main" id="{8084D12B-50C2-41CC-99DF-4FAC41696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5583" y="3041917"/>
            <a:ext cx="609600" cy="6096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83F6C2F-B23A-4AC8-B6FA-3D136B921C65}"/>
              </a:ext>
            </a:extLst>
          </p:cNvPr>
          <p:cNvSpPr txBox="1"/>
          <p:nvPr/>
        </p:nvSpPr>
        <p:spPr>
          <a:xfrm>
            <a:off x="5630418" y="3140968"/>
            <a:ext cx="60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2.10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D42DD6F-8108-4D5A-94EB-2AF3C179403E}"/>
              </a:ext>
            </a:extLst>
          </p:cNvPr>
          <p:cNvSpPr txBox="1"/>
          <p:nvPr/>
        </p:nvSpPr>
        <p:spPr>
          <a:xfrm>
            <a:off x="5630416" y="4941168"/>
            <a:ext cx="82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2.11</a:t>
            </a:r>
          </a:p>
        </p:txBody>
      </p:sp>
    </p:spTree>
    <p:extLst>
      <p:ext uri="{BB962C8B-B14F-4D97-AF65-F5344CB8AC3E}">
        <p14:creationId xmlns:p14="http://schemas.microsoft.com/office/powerpoint/2010/main" val="17430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3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1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9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09410B-DC30-41EF-B00B-0A08F8823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55" y="674983"/>
            <a:ext cx="10850489" cy="37533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A8287F-269F-4EAC-ADC2-B3E361AE3910}"/>
              </a:ext>
            </a:extLst>
          </p:cNvPr>
          <p:cNvSpPr txBox="1"/>
          <p:nvPr/>
        </p:nvSpPr>
        <p:spPr>
          <a:xfrm>
            <a:off x="516011" y="4907263"/>
            <a:ext cx="1085048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QUESTIONS:  Use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auxiliary</a:t>
            </a:r>
            <a:r>
              <a:rPr lang="es-AR" b="1" dirty="0">
                <a:solidFill>
                  <a:srgbClr val="FF0000"/>
                </a:solidFill>
              </a:rPr>
              <a:t> DO (I,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we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they</a:t>
            </a:r>
            <a:r>
              <a:rPr lang="es-AR" b="1" dirty="0">
                <a:solidFill>
                  <a:srgbClr val="FF0000"/>
                </a:solidFill>
              </a:rPr>
              <a:t>) and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auxiliary</a:t>
            </a:r>
            <a:r>
              <a:rPr lang="es-AR" b="1" dirty="0">
                <a:solidFill>
                  <a:srgbClr val="FF0000"/>
                </a:solidFill>
              </a:rPr>
              <a:t> DOES (he, </a:t>
            </a:r>
            <a:r>
              <a:rPr lang="es-AR" b="1" dirty="0" err="1">
                <a:solidFill>
                  <a:srgbClr val="FF0000"/>
                </a:solidFill>
              </a:rPr>
              <a:t>she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it</a:t>
            </a:r>
            <a:r>
              <a:rPr lang="es-AR" b="1" dirty="0">
                <a:solidFill>
                  <a:srgbClr val="FF0000"/>
                </a:solidFill>
              </a:rPr>
              <a:t>)</a:t>
            </a:r>
          </a:p>
          <a:p>
            <a:r>
              <a:rPr lang="es-AR" b="1" dirty="0">
                <a:solidFill>
                  <a:srgbClr val="FF0000"/>
                </a:solidFill>
              </a:rPr>
              <a:t>NEGATIVE: USE DON´T (I,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we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they</a:t>
            </a:r>
            <a:r>
              <a:rPr lang="es-AR" b="1" dirty="0">
                <a:solidFill>
                  <a:srgbClr val="FF0000"/>
                </a:solidFill>
              </a:rPr>
              <a:t>) and DOESN´T (he, </a:t>
            </a:r>
            <a:r>
              <a:rPr lang="es-AR" b="1" dirty="0" err="1">
                <a:solidFill>
                  <a:srgbClr val="FF0000"/>
                </a:solidFill>
              </a:rPr>
              <a:t>she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itI</a:t>
            </a:r>
            <a:r>
              <a:rPr lang="es-AR" b="1" dirty="0">
                <a:solidFill>
                  <a:srgbClr val="FF0000"/>
                </a:solidFill>
              </a:rPr>
              <a:t>) 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32557E-7FA7-4981-A51B-9A60640F2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B683ED35-3C04-4179-A1FE-C14ECDCCA3D4}"/>
              </a:ext>
            </a:extLst>
          </p:cNvPr>
          <p:cNvSpPr/>
          <p:nvPr/>
        </p:nvSpPr>
        <p:spPr>
          <a:xfrm>
            <a:off x="9910119" y="3782026"/>
            <a:ext cx="716692" cy="112523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66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0"/>
    </mc:Choice>
    <mc:Fallback xmlns="">
      <p:transition spd="slow" advTm="4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E9BA5C2-2A65-4FB6-AAE9-1E760F43A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06206" y="481913"/>
            <a:ext cx="5712989" cy="5536904"/>
          </a:xfrm>
          <a:prstGeom prst="rect">
            <a:avLst/>
          </a:prstGeom>
        </p:spPr>
      </p:pic>
      <p:pic>
        <p:nvPicPr>
          <p:cNvPr id="5" name="3B_2.15">
            <a:hlinkClick r:id="" action="ppaction://media"/>
            <a:extLst>
              <a:ext uri="{FF2B5EF4-FFF2-40B4-BE49-F238E27FC236}">
                <a16:creationId xmlns:a16="http://schemas.microsoft.com/office/drawing/2014/main" id="{0E30DD22-E964-4FFA-A2BD-41918264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427" y="261552"/>
            <a:ext cx="609600" cy="609600"/>
          </a:xfrm>
          <a:prstGeom prst="rect">
            <a:avLst/>
          </a:prstGeom>
        </p:spPr>
      </p:pic>
      <p:pic>
        <p:nvPicPr>
          <p:cNvPr id="6" name="3B_2.16">
            <a:hlinkClick r:id="" action="ppaction://media"/>
            <a:extLst>
              <a:ext uri="{FF2B5EF4-FFF2-40B4-BE49-F238E27FC236}">
                <a16:creationId xmlns:a16="http://schemas.microsoft.com/office/drawing/2014/main" id="{A3715EE3-880E-4A89-BDA7-0DC6101F8D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0135" y="4129988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9868A9-96DB-420A-A340-B0D71082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23" y="1313178"/>
            <a:ext cx="1602260" cy="1406065"/>
          </a:xfrm>
          <a:prstGeom prst="rect">
            <a:avLst/>
          </a:prstGeom>
        </p:spPr>
      </p:pic>
      <p:pic>
        <p:nvPicPr>
          <p:cNvPr id="1026" name="Picture 2" descr="Bird Song Identification: Songs and Calls - Woodland Trust">
            <a:extLst>
              <a:ext uri="{FF2B5EF4-FFF2-40B4-BE49-F238E27FC236}">
                <a16:creationId xmlns:a16="http://schemas.microsoft.com/office/drawing/2014/main" id="{53D59011-356A-4758-90B0-3F5365A0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3" y="2930610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919E5B-1996-4C76-A16C-F545D724A8AD}"/>
              </a:ext>
            </a:extLst>
          </p:cNvPr>
          <p:cNvSpPr txBox="1"/>
          <p:nvPr/>
        </p:nvSpPr>
        <p:spPr>
          <a:xfrm>
            <a:off x="9700054" y="1013254"/>
            <a:ext cx="151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Please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words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many</a:t>
            </a:r>
            <a:r>
              <a:rPr lang="es-AR" b="1" dirty="0">
                <a:solidFill>
                  <a:srgbClr val="FF0000"/>
                </a:solidFill>
              </a:rPr>
              <a:t> times. 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FC0CDE9-344B-4FD9-B6C3-027A5D05DAA9}"/>
              </a:ext>
            </a:extLst>
          </p:cNvPr>
          <p:cNvCxnSpPr/>
          <p:nvPr/>
        </p:nvCxnSpPr>
        <p:spPr>
          <a:xfrm flipH="1">
            <a:off x="8822724" y="1198605"/>
            <a:ext cx="790833" cy="506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BCDBA70-26E0-4556-A754-F29BDAFBFB65}"/>
              </a:ext>
            </a:extLst>
          </p:cNvPr>
          <p:cNvCxnSpPr/>
          <p:nvPr/>
        </p:nvCxnSpPr>
        <p:spPr>
          <a:xfrm>
            <a:off x="10342605" y="2121935"/>
            <a:ext cx="222422" cy="1795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5D58F3-68CD-4562-AF5A-2B9EBA6F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59" y="0"/>
            <a:ext cx="4347482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701DA93-F949-4780-9749-C9D86A5103CA}"/>
              </a:ext>
            </a:extLst>
          </p:cNvPr>
          <p:cNvSpPr txBox="1"/>
          <p:nvPr/>
        </p:nvSpPr>
        <p:spPr>
          <a:xfrm>
            <a:off x="6685005" y="963827"/>
            <a:ext cx="3608173" cy="4801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Make</a:t>
            </a:r>
            <a:r>
              <a:rPr lang="es-AR" dirty="0"/>
              <a:t> </a:t>
            </a:r>
            <a:r>
              <a:rPr lang="es-AR" dirty="0" err="1"/>
              <a:t>all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i="1" dirty="0" err="1"/>
              <a:t>you</a:t>
            </a:r>
            <a:endParaRPr lang="es-AR" i="1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affirmatively</a:t>
            </a:r>
            <a:endParaRPr lang="es-AR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negatively</a:t>
            </a:r>
            <a:endParaRPr lang="es-AR" dirty="0"/>
          </a:p>
          <a:p>
            <a:endParaRPr lang="es-AR" dirty="0"/>
          </a:p>
          <a:p>
            <a:r>
              <a:rPr lang="es-AR" dirty="0" err="1"/>
              <a:t>Make</a:t>
            </a:r>
            <a:r>
              <a:rPr lang="es-AR" dirty="0"/>
              <a:t> </a:t>
            </a:r>
            <a:r>
              <a:rPr lang="es-AR" dirty="0" err="1"/>
              <a:t>all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using</a:t>
            </a:r>
            <a:r>
              <a:rPr lang="es-AR" dirty="0"/>
              <a:t> </a:t>
            </a:r>
            <a:r>
              <a:rPr lang="es-AR" i="1" dirty="0"/>
              <a:t>he/</a:t>
            </a:r>
            <a:r>
              <a:rPr lang="es-AR" i="1" dirty="0" err="1"/>
              <a:t>she</a:t>
            </a:r>
            <a:endParaRPr lang="es-AR" i="1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affirmatively</a:t>
            </a:r>
            <a:endParaRPr lang="es-AR" dirty="0"/>
          </a:p>
          <a:p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questions</a:t>
            </a:r>
            <a:r>
              <a:rPr lang="es-AR" dirty="0"/>
              <a:t> </a:t>
            </a:r>
            <a:r>
              <a:rPr lang="es-AR" dirty="0" err="1"/>
              <a:t>negatively</a:t>
            </a:r>
            <a:endParaRPr lang="es-AR" dirty="0"/>
          </a:p>
          <a:p>
            <a:endParaRPr lang="es-AR" dirty="0"/>
          </a:p>
          <a:p>
            <a:r>
              <a:rPr lang="es-AR" dirty="0" err="1"/>
              <a:t>Example</a:t>
            </a:r>
            <a:r>
              <a:rPr lang="es-AR" dirty="0"/>
              <a:t>:  In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week</a:t>
            </a:r>
            <a:r>
              <a:rPr lang="es-AR" dirty="0"/>
              <a:t>, do yo </a:t>
            </a:r>
            <a:r>
              <a:rPr lang="es-AR" dirty="0" err="1"/>
              <a:t>walk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university</a:t>
            </a:r>
            <a:r>
              <a:rPr lang="es-AR" dirty="0"/>
              <a:t>?  No, I </a:t>
            </a:r>
            <a:r>
              <a:rPr lang="es-AR" dirty="0" err="1"/>
              <a:t>don´t</a:t>
            </a:r>
            <a:r>
              <a:rPr lang="es-AR" dirty="0"/>
              <a:t>. I </a:t>
            </a:r>
            <a:r>
              <a:rPr lang="es-AR" dirty="0" err="1"/>
              <a:t>go</a:t>
            </a:r>
            <a:r>
              <a:rPr lang="es-AR" dirty="0"/>
              <a:t> </a:t>
            </a:r>
            <a:r>
              <a:rPr lang="es-AR" dirty="0" err="1"/>
              <a:t>by</a:t>
            </a:r>
            <a:r>
              <a:rPr lang="es-AR" dirty="0"/>
              <a:t> bus</a:t>
            </a:r>
          </a:p>
          <a:p>
            <a:r>
              <a:rPr lang="es-AR" dirty="0"/>
              <a:t>Do </a:t>
            </a:r>
            <a:r>
              <a:rPr lang="es-AR" dirty="0" err="1"/>
              <a:t>you</a:t>
            </a:r>
            <a:r>
              <a:rPr lang="es-AR" dirty="0"/>
              <a:t> use a </a:t>
            </a:r>
            <a:r>
              <a:rPr lang="es-AR" dirty="0" err="1"/>
              <a:t>computer</a:t>
            </a:r>
            <a:r>
              <a:rPr lang="es-AR" dirty="0"/>
              <a:t> at </a:t>
            </a:r>
            <a:r>
              <a:rPr lang="es-AR" dirty="0" err="1"/>
              <a:t>university</a:t>
            </a:r>
            <a:r>
              <a:rPr lang="es-AR" dirty="0"/>
              <a:t>?  Yes, I do.</a:t>
            </a:r>
          </a:p>
          <a:p>
            <a:endParaRPr lang="es-AR" dirty="0"/>
          </a:p>
          <a:p>
            <a:r>
              <a:rPr lang="es-AR" dirty="0" err="1"/>
              <a:t>Does</a:t>
            </a:r>
            <a:r>
              <a:rPr lang="es-AR" dirty="0"/>
              <a:t> </a:t>
            </a:r>
            <a:r>
              <a:rPr lang="es-AR" dirty="0" err="1"/>
              <a:t>your</a:t>
            </a:r>
            <a:r>
              <a:rPr lang="es-AR" dirty="0"/>
              <a:t> </a:t>
            </a:r>
            <a:r>
              <a:rPr lang="es-AR" dirty="0" err="1"/>
              <a:t>best</a:t>
            </a:r>
            <a:r>
              <a:rPr lang="es-AR" dirty="0"/>
              <a:t> </a:t>
            </a:r>
            <a:r>
              <a:rPr lang="es-AR" dirty="0" err="1"/>
              <a:t>friend</a:t>
            </a:r>
            <a:r>
              <a:rPr lang="es-AR" dirty="0"/>
              <a:t> (</a:t>
            </a:r>
            <a:r>
              <a:rPr lang="es-AR" dirty="0" err="1"/>
              <a:t>name</a:t>
            </a:r>
            <a:r>
              <a:rPr lang="es-AR" dirty="0"/>
              <a:t>) </a:t>
            </a:r>
            <a:r>
              <a:rPr lang="es-AR" dirty="0" err="1"/>
              <a:t>read</a:t>
            </a:r>
            <a:r>
              <a:rPr lang="es-AR" dirty="0"/>
              <a:t> in English? Yes, </a:t>
            </a:r>
            <a:r>
              <a:rPr lang="es-AR" dirty="0" err="1"/>
              <a:t>she</a:t>
            </a:r>
            <a:r>
              <a:rPr lang="es-AR" dirty="0"/>
              <a:t> </a:t>
            </a:r>
            <a:r>
              <a:rPr lang="es-AR" dirty="0" err="1"/>
              <a:t>does</a:t>
            </a:r>
            <a:endParaRPr lang="es-AR" dirty="0"/>
          </a:p>
          <a:p>
            <a:r>
              <a:rPr lang="es-AR" dirty="0" err="1"/>
              <a:t>Does</a:t>
            </a:r>
            <a:r>
              <a:rPr lang="es-AR" dirty="0"/>
              <a:t> he/</a:t>
            </a:r>
            <a:r>
              <a:rPr lang="es-AR" dirty="0" err="1"/>
              <a:t>she</a:t>
            </a:r>
            <a:r>
              <a:rPr lang="es-AR" dirty="0"/>
              <a:t> do </a:t>
            </a:r>
            <a:r>
              <a:rPr lang="es-AR" dirty="0" err="1"/>
              <a:t>housework</a:t>
            </a:r>
            <a:r>
              <a:rPr lang="es-AR" dirty="0"/>
              <a:t>?</a:t>
            </a:r>
          </a:p>
          <a:p>
            <a:r>
              <a:rPr lang="es-AR" dirty="0"/>
              <a:t>No, </a:t>
            </a:r>
            <a:r>
              <a:rPr lang="es-AR" dirty="0" err="1"/>
              <a:t>she</a:t>
            </a:r>
            <a:r>
              <a:rPr lang="es-AR" dirty="0"/>
              <a:t> </a:t>
            </a:r>
            <a:r>
              <a:rPr lang="es-AR" dirty="0" err="1"/>
              <a:t>doesn´t</a:t>
            </a:r>
            <a:r>
              <a:rPr lang="es-AR" dirty="0"/>
              <a:t>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6D5729-D6CA-49E5-83C6-A8891B712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041" y="5167898"/>
            <a:ext cx="609600" cy="609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004FEF2-20B9-4F3F-89EF-F69299BABE38}"/>
              </a:ext>
            </a:extLst>
          </p:cNvPr>
          <p:cNvSpPr txBox="1"/>
          <p:nvPr/>
        </p:nvSpPr>
        <p:spPr>
          <a:xfrm>
            <a:off x="6685005" y="370703"/>
            <a:ext cx="360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WRITTEN AND ORAL ASSIGNMENT – T P </a:t>
            </a:r>
            <a:r>
              <a:rPr lang="es-AR" dirty="0" err="1">
                <a:solidFill>
                  <a:srgbClr val="FF0000"/>
                </a:solidFill>
              </a:rPr>
              <a:t>N°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33"/>
    </mc:Choice>
    <mc:Fallback xmlns="">
      <p:transition spd="slow" advTm="7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303</Words>
  <Application>Microsoft Office PowerPoint</Application>
  <PresentationFormat>Panorámica</PresentationFormat>
  <Paragraphs>43</Paragraphs>
  <Slides>12</Slides>
  <Notes>0</Notes>
  <HiddenSlides>0</HiddenSlides>
  <MMClips>16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3 B</vt:lpstr>
      <vt:lpstr>Presentación de PowerPoint</vt:lpstr>
      <vt:lpstr>Presentación de PowerPoint</vt:lpstr>
      <vt:lpstr>What do you do? What does she/he do?</vt:lpstr>
      <vt:lpstr>What do you do? What does she/he do?</vt:lpstr>
      <vt:lpstr>Presentación de PowerPoint</vt:lpstr>
      <vt:lpstr>Presentación de PowerPoint</vt:lpstr>
      <vt:lpstr>Presentación de PowerPoint</vt:lpstr>
      <vt:lpstr>Presentación de PowerPoint</vt:lpstr>
      <vt:lpstr>Page 129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22</cp:revision>
  <dcterms:created xsi:type="dcterms:W3CDTF">2020-04-05T00:10:13Z</dcterms:created>
  <dcterms:modified xsi:type="dcterms:W3CDTF">2020-10-26T00:01:51Z</dcterms:modified>
</cp:coreProperties>
</file>