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97" r:id="rId2"/>
    <p:sldId id="798" r:id="rId3"/>
    <p:sldId id="799" r:id="rId4"/>
    <p:sldId id="800" r:id="rId5"/>
    <p:sldId id="801" r:id="rId6"/>
    <p:sldId id="802" r:id="rId7"/>
    <p:sldId id="803" r:id="rId8"/>
    <p:sldId id="804" r:id="rId9"/>
    <p:sldId id="805" r:id="rId10"/>
    <p:sldId id="806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804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887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887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77B6578-B290-49FE-852E-20ED75258C5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66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4559C-277F-4BE0-BBBF-8BBFE9CE35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81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782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729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514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6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90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299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422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095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3A65-F0C6-4969-B490-4299A9F76C25}" type="datetimeFigureOut">
              <a:rPr lang="es-AR" smtClean="0"/>
              <a:t>22/3/2023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7115-93AD-41FB-B847-32AB5773C2D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860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ar/url?sa=i&amp;rct=j&amp;q=&amp;esrc=s&amp;frm=1&amp;source=images&amp;cd=&amp;cad=rja&amp;uact=8&amp;ved=0ahUKEwinmYjR--HLAhWBf5AKHY0EDnoQjRwIBw&amp;url=https://esthersuantak.wordpress.com/2012/08/01/why-i-love-sheldon-cooper/&amp;bvm=bv.117868183,d.Y2I&amp;psig=AFQjCNFnqEIOoMIjYeiM2wSr9oWsQ4G3bg&amp;ust=14591991094639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all else fails, read the instructions!</a:t>
            </a:r>
            <a:endParaRPr lang="es-A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30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all else fails, read the instructions!</a:t>
            </a:r>
            <a:endParaRPr lang="es-A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99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1978"/>
            <a:ext cx="8229600" cy="117050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IMPERATIVO</a:t>
            </a:r>
            <a:b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(Páginas 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 y 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A9F0FD88-35C0-4AAB-AA11-99DB76F9C94B}"/>
              </a:ext>
            </a:extLst>
          </p:cNvPr>
          <p:cNvSpPr/>
          <p:nvPr/>
        </p:nvSpPr>
        <p:spPr>
          <a:xfrm>
            <a:off x="1775081" y="1030433"/>
            <a:ext cx="2376264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7BD214-8C8F-42DD-B620-F3F5C72F3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826" y="1844821"/>
            <a:ext cx="8758332" cy="459713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5418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IMPERATIVO</a:t>
            </a:r>
            <a:b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(Páginas 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 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</a:t>
            </a:r>
            <a:r>
              <a:rPr lang="es-E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es-E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Fasten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seat-belt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/>
            <a:r>
              <a:rPr lang="es-ES" b="1" dirty="0" err="1"/>
              <a:t>You</a:t>
            </a:r>
            <a:r>
              <a:rPr lang="es-ES" b="1" dirty="0"/>
              <a:t> </a:t>
            </a:r>
            <a:r>
              <a:rPr lang="es-ES" b="1" dirty="0" err="1"/>
              <a:t>fasten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seat-belt</a:t>
            </a:r>
            <a:r>
              <a:rPr lang="es-ES" b="1" dirty="0"/>
              <a:t>.</a:t>
            </a:r>
            <a:r>
              <a:rPr lang="es-ES" dirty="0"/>
              <a:t>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Don´t smoke here. </a:t>
            </a:r>
          </a:p>
          <a:p>
            <a:pPr eaLnBrk="1" hangingPunct="1"/>
            <a:r>
              <a:rPr lang="en-US" b="1" dirty="0"/>
              <a:t>Don´t you forget it.</a:t>
            </a:r>
            <a:r>
              <a:rPr lang="en-US" dirty="0"/>
              <a:t> </a:t>
            </a:r>
          </a:p>
          <a:p>
            <a:pPr eaLnBrk="1" hangingPunct="1"/>
            <a:r>
              <a:rPr lang="es-ES" b="1" dirty="0"/>
              <a:t>Do </a:t>
            </a:r>
            <a:r>
              <a:rPr lang="es-ES" b="1" dirty="0" err="1"/>
              <a:t>take</a:t>
            </a:r>
            <a:r>
              <a:rPr lang="es-ES" b="1" dirty="0"/>
              <a:t> </a:t>
            </a:r>
            <a:r>
              <a:rPr lang="es-ES" b="1" dirty="0" err="1"/>
              <a:t>care</a:t>
            </a:r>
            <a:r>
              <a:rPr lang="es-ES" b="1" dirty="0"/>
              <a:t>!</a:t>
            </a:r>
            <a:r>
              <a:rPr lang="es-ES" dirty="0"/>
              <a:t> </a:t>
            </a:r>
          </a:p>
          <a:p>
            <a:pPr eaLnBrk="1" hangingPunct="1"/>
            <a:r>
              <a:rPr lang="en-US" b="1" dirty="0"/>
              <a:t>Let us consider this hypothesis.</a:t>
            </a:r>
            <a:r>
              <a:rPr lang="en-US" dirty="0"/>
              <a:t>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Let´s consider this hypothesis. 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Please Don T Smoke Here , Free Transparent Clipart - ClipartKey">
            <a:extLst>
              <a:ext uri="{FF2B5EF4-FFF2-40B4-BE49-F238E27FC236}">
                <a16:creationId xmlns:a16="http://schemas.microsoft.com/office/drawing/2014/main" id="{7FFBABBE-253B-461E-8CB9-3EEBC95E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546" y="3429000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sten your seat belt poster safe trip safety Vector Image">
            <a:extLst>
              <a:ext uri="{FF2B5EF4-FFF2-40B4-BE49-F238E27FC236}">
                <a16:creationId xmlns:a16="http://schemas.microsoft.com/office/drawing/2014/main" id="{1AE309AC-8AEE-43B0-8117-AD3DAE893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10" y="1951453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81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0" name="Picture 2" descr="https://esthersuantak.files.wordpress.com/2012/08/290983-sheldon-cooper-in-the-big-bang-the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8414" y="285728"/>
            <a:ext cx="6858048" cy="6167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76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17" y="549275"/>
            <a:ext cx="10699667" cy="5576888"/>
          </a:xfrm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HOMEWORK PROBLEMS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ts val="3000"/>
              </a:lnSpc>
            </a:pPr>
            <a:r>
              <a:rPr lang="en-US" b="1" dirty="0"/>
              <a:t>1.1 List five applications of electric motors in the common household. </a:t>
            </a:r>
            <a:endParaRPr lang="en-US" b="1" dirty="0" smtClean="0"/>
          </a:p>
          <a:p>
            <a:pPr>
              <a:lnSpc>
                <a:spcPts val="3000"/>
              </a:lnSpc>
            </a:pPr>
            <a:endParaRPr lang="en-US" b="1" dirty="0" smtClean="0"/>
          </a:p>
          <a:p>
            <a:pPr>
              <a:lnSpc>
                <a:spcPts val="3000"/>
              </a:lnSpc>
            </a:pPr>
            <a:r>
              <a:rPr lang="en-US" b="1" dirty="0" smtClean="0"/>
              <a:t>1.3 </a:t>
            </a:r>
            <a:r>
              <a:rPr lang="en-US" b="1" dirty="0"/>
              <a:t>Electric power systems provide energy in a variety of commercial and industrial settings. Make a list of systems and devices that receive electric power in: </a:t>
            </a:r>
          </a:p>
          <a:p>
            <a:pPr>
              <a:lnSpc>
                <a:spcPts val="3000"/>
              </a:lnSpc>
            </a:pPr>
            <a:r>
              <a:rPr lang="en-US" b="1" dirty="0"/>
              <a:t>a. A large office building.      b. A factory floor.     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b="1" dirty="0"/>
              <a:t>     c. A construction site.</a:t>
            </a:r>
            <a:endParaRPr lang="es-ES" b="1" dirty="0"/>
          </a:p>
        </p:txBody>
      </p:sp>
      <p:sp>
        <p:nvSpPr>
          <p:cNvPr id="2" name="1 Rectángulo"/>
          <p:cNvSpPr/>
          <p:nvPr/>
        </p:nvSpPr>
        <p:spPr>
          <a:xfrm>
            <a:off x="1472540" y="1846207"/>
            <a:ext cx="1016527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b="1" dirty="0" err="1">
                <a:solidFill>
                  <a:srgbClr val="FF0000"/>
                </a:solidFill>
              </a:rPr>
              <a:t>Haga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lista</a:t>
            </a:r>
            <a:r>
              <a:rPr lang="en-US" b="1" dirty="0">
                <a:solidFill>
                  <a:srgbClr val="FF0000"/>
                </a:solidFill>
              </a:rPr>
              <a:t> de/ </a:t>
            </a:r>
            <a:r>
              <a:rPr lang="en-US" b="1" dirty="0" err="1">
                <a:solidFill>
                  <a:srgbClr val="FF0000"/>
                </a:solidFill>
              </a:rPr>
              <a:t>enumere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cinco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aplicaciones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motores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eléctrico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</a:t>
            </a:r>
            <a:r>
              <a:rPr lang="en-US" b="1" dirty="0">
                <a:solidFill>
                  <a:srgbClr val="FF0000"/>
                </a:solidFill>
              </a:rPr>
              <a:t> el </a:t>
            </a:r>
            <a:r>
              <a:rPr lang="en-US" b="1" dirty="0" err="1">
                <a:solidFill>
                  <a:srgbClr val="FF0000"/>
                </a:solidFill>
              </a:rPr>
              <a:t>hogar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común</a:t>
            </a:r>
            <a:r>
              <a:rPr lang="en-US" b="1" dirty="0">
                <a:solidFill>
                  <a:srgbClr val="FF0000"/>
                </a:solidFill>
              </a:rPr>
              <a:t>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08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5"/>
            <a:ext cx="8229600" cy="5832177"/>
          </a:xfrm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Check Your Understanding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2.11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b="1" dirty="0"/>
              <a:t>expressions for the voltage across each resistor in Example 2.12 in terms of the mesh currents.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2.12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en-US" b="1" dirty="0"/>
              <a:t> expressions for the current through each resistor in Example 2.12 in terms of the node voltages.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2.2 The unit used for voltage is the volt, for current the ampere, and for resistance the ohm. Using the definitions of voltage, current, and resistance,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</a:t>
            </a:r>
            <a:r>
              <a:rPr lang="en-US" b="1" dirty="0"/>
              <a:t> each quantity in  fundamental MKS units.</a:t>
            </a:r>
            <a:endParaRPr lang="es-ES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C52D3A-C995-4FD0-89BF-810E82E0B982}"/>
              </a:ext>
            </a:extLst>
          </p:cNvPr>
          <p:cNvSpPr txBox="1"/>
          <p:nvPr/>
        </p:nvSpPr>
        <p:spPr>
          <a:xfrm>
            <a:off x="3359696" y="5589240"/>
            <a:ext cx="5616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FF0000"/>
                </a:solidFill>
              </a:rPr>
              <a:t>En todos los casos, la traducción del verbo inicial debe ser en segunda persona, </a:t>
            </a:r>
            <a:r>
              <a:rPr lang="es-AR" u="sng" dirty="0">
                <a:solidFill>
                  <a:srgbClr val="FF0000"/>
                </a:solidFill>
              </a:rPr>
              <a:t>no en infinitivo: </a:t>
            </a:r>
            <a:r>
              <a:rPr lang="es-AR" dirty="0">
                <a:solidFill>
                  <a:srgbClr val="FF0000"/>
                </a:solidFill>
              </a:rPr>
              <a:t>Decimos </a:t>
            </a:r>
            <a:r>
              <a:rPr lang="es-AR" i="1" dirty="0">
                <a:solidFill>
                  <a:srgbClr val="FF0000"/>
                </a:solidFill>
              </a:rPr>
              <a:t>escriba</a:t>
            </a:r>
            <a:r>
              <a:rPr lang="es-AR" dirty="0">
                <a:solidFill>
                  <a:srgbClr val="FF0000"/>
                </a:solidFill>
              </a:rPr>
              <a:t>, no escribir, o expresar… etc.</a:t>
            </a:r>
          </a:p>
        </p:txBody>
      </p:sp>
    </p:spTree>
    <p:extLst>
      <p:ext uri="{BB962C8B-B14F-4D97-AF65-F5344CB8AC3E}">
        <p14:creationId xmlns:p14="http://schemas.microsoft.com/office/powerpoint/2010/main" val="24811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09814" y="379198"/>
            <a:ext cx="7786687" cy="6110288"/>
          </a:xfrm>
        </p:spPr>
      </p:pic>
    </p:spTree>
    <p:extLst>
      <p:ext uri="{BB962C8B-B14F-4D97-AF65-F5344CB8AC3E}">
        <p14:creationId xmlns:p14="http://schemas.microsoft.com/office/powerpoint/2010/main" val="39501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52626" y="1214438"/>
            <a:ext cx="8429625" cy="4595812"/>
          </a:xfrm>
        </p:spPr>
      </p:pic>
    </p:spTree>
    <p:extLst>
      <p:ext uri="{BB962C8B-B14F-4D97-AF65-F5344CB8AC3E}">
        <p14:creationId xmlns:p14="http://schemas.microsoft.com/office/powerpoint/2010/main" val="432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226345-A161-403C-A38A-0C7F1967F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2640"/>
              </a:lnSpc>
            </a:pPr>
            <a:r>
              <a:rPr lang="es-AR" sz="3600" dirty="0"/>
              <a:t>El Departamento de Medio Ambiente, Alimentación y Asuntos Rurales ha emitido el siguiente consejo sobre qué hacer si una bombilla de bajo consumo se rompe: 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Desaloje</a:t>
            </a:r>
            <a:r>
              <a:rPr lang="es-AR" sz="3600" dirty="0"/>
              <a:t> la habitación teniendo cuidado de no pisar los fragmentos/pedazos de vidrio que cubren el suelo. 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utilice  </a:t>
            </a:r>
            <a:r>
              <a:rPr lang="es-AR" sz="3600" dirty="0"/>
              <a:t>aspiradora para limpiar el desorden, ya que la acción de succión de la máquina podría esparcir pequeñas gotas de mercurio tóxico por toda la casa.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Póngase</a:t>
            </a:r>
            <a:r>
              <a:rPr lang="es-AR" sz="3600" dirty="0"/>
              <a:t> guantes de </a:t>
            </a:r>
            <a:r>
              <a:rPr lang="es-AR" sz="3600" dirty="0" err="1"/>
              <a:t>latex</a:t>
            </a:r>
            <a:r>
              <a:rPr lang="es-AR" sz="3600" dirty="0"/>
              <a:t> y barra los restos hacia un recogedor de basura/ pala recogedora de basura.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Coloque </a:t>
            </a:r>
            <a:r>
              <a:rPr lang="es-AR" sz="3600" dirty="0"/>
              <a:t>los restos en una bolsa de plástico y ciérrela.</a:t>
            </a:r>
          </a:p>
          <a:p>
            <a:pPr>
              <a:lnSpc>
                <a:spcPts val="2640"/>
              </a:lnSpc>
            </a:pP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ponga </a:t>
            </a:r>
            <a:r>
              <a:rPr lang="es-AR" sz="3600" dirty="0"/>
              <a:t>la bolsa en un recipiente de basura normal de la casa</a:t>
            </a:r>
          </a:p>
          <a:p>
            <a:pPr>
              <a:lnSpc>
                <a:spcPts val="2640"/>
              </a:lnSpc>
            </a:pPr>
            <a:r>
              <a:rPr lang="es-AR" sz="3600" dirty="0"/>
              <a:t>En lugar de esto (En su lugar) </a:t>
            </a: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colóquela</a:t>
            </a:r>
            <a:r>
              <a:rPr lang="es-AR" sz="3600" dirty="0"/>
              <a:t>  en un contenedor de reciclaje municipal para pilas las que también contienen mercurio, o llévela a un basurero/vertedero municipal donde pueda ser desechada con seguridad.</a:t>
            </a:r>
          </a:p>
          <a:p>
            <a:pPr>
              <a:lnSpc>
                <a:spcPts val="2640"/>
              </a:lnSpc>
            </a:pPr>
            <a:r>
              <a:rPr lang="es-AR" sz="3600" dirty="0"/>
              <a:t> </a:t>
            </a: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Trate</a:t>
            </a:r>
            <a:r>
              <a:rPr lang="es-AR" sz="3600" dirty="0"/>
              <a:t> de no inhalar el polvo de la bombilla rota.</a:t>
            </a:r>
          </a:p>
          <a:p>
            <a:endParaRPr lang="es-AR" dirty="0"/>
          </a:p>
        </p:txBody>
      </p:sp>
      <p:pic>
        <p:nvPicPr>
          <p:cNvPr id="2050" name="Picture 2" descr="Las bombillas de bajo consumo tienen mercurio - Quo">
            <a:extLst>
              <a:ext uri="{FF2B5EF4-FFF2-40B4-BE49-F238E27FC236}">
                <a16:creationId xmlns:a16="http://schemas.microsoft.com/office/drawing/2014/main" id="{957E4291-C58B-4EBE-BBAF-16E61778B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0" y="3036204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4478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408</Words>
  <Application>Microsoft Office PowerPoint</Application>
  <PresentationFormat>Panorámica</PresentationFormat>
  <Paragraphs>32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1_Tema de Office</vt:lpstr>
      <vt:lpstr>Presentación de PowerPoint</vt:lpstr>
      <vt:lpstr> EL IMPERATIVO  (Páginas 28 y 29) </vt:lpstr>
      <vt:lpstr>EL IMPERATIVO  (Páginas 28 y 29)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 VERBAL</dc:title>
  <dc:creator>Gladys</dc:creator>
  <cp:lastModifiedBy>Stella Pellicer</cp:lastModifiedBy>
  <cp:revision>73</cp:revision>
  <dcterms:created xsi:type="dcterms:W3CDTF">2020-03-23T00:58:51Z</dcterms:created>
  <dcterms:modified xsi:type="dcterms:W3CDTF">2023-03-22T04:24:09Z</dcterms:modified>
</cp:coreProperties>
</file>